
<file path=[Content_Types].xml><?xml version="1.0" encoding="utf-8"?>
<Types xmlns="http://schemas.openxmlformats.org/package/2006/content-types">
  <Override PartName="/ppt/slides/slide41.xml" ContentType="application/vnd.openxmlformats-officedocument.presentationml.slide+xml"/>
  <Override PartName="/ppt/notesSlides/notesSlide16.xml" ContentType="application/vnd.openxmlformats-officedocument.presentationml.notesSlide+xml"/>
  <Override PartName="/ppt/slides/slide50.xml" ContentType="application/vnd.openxmlformats-officedocument.presentationml.slide+xml"/>
  <Override PartName="/ppt/slides/slide18.xml" ContentType="application/vnd.openxmlformats-officedocument.presentationml.slide+xml"/>
  <Override PartName="/ppt/notesSlides/notesSlide26.xml" ContentType="application/vnd.openxmlformats-officedocument.presentationml.notesSlide+xml"/>
  <Override PartName="/ppt/embeddings/Microsoft_Equation3.bin" ContentType="application/vnd.openxmlformats-officedocument.oleObject"/>
  <Override PartName="/ppt/slides/slide60.xml" ContentType="application/vnd.openxmlformats-officedocument.presentationml.slide+xml"/>
  <Override PartName="/ppt/slides/slide28.xml" ContentType="application/vnd.openxmlformats-officedocument.presentationml.slide+xml"/>
  <Override PartName="/ppt/slides/slide37.xml" ContentType="application/vnd.openxmlformats-officedocument.presentationml.slide+xml"/>
  <Override PartName="/ppt/slides/slide9.xml" ContentType="application/vnd.openxmlformats-officedocument.presentationml.slide+xml"/>
  <Override PartName="/ppt/notesSlides/notesSlide45.xml" ContentType="application/vnd.openxmlformats-officedocument.presentationml.notesSlide+xml"/>
  <Override PartName="/ppt/embeddings/Microsoft_Equation10.bin" ContentType="application/vnd.openxmlformats-officedocument.oleObject"/>
  <Override PartName="/ppt/slides/slide47.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Masters/notesMaster1.xml" ContentType="application/vnd.openxmlformats-officedocument.presentationml.notesMaster+xml"/>
  <Default Extension="vml" ContentType="application/vnd.openxmlformats-officedocument.vmlDrawing"/>
  <Override PartName="/ppt/embeddings/Microsoft_Equation9.bin" ContentType="application/vnd.openxmlformats-officedocument.oleObject"/>
  <Override PartName="/ppt/theme/theme1.xml" ContentType="application/vnd.openxmlformats-officedocument.theme+xml"/>
  <Override PartName="/ppt/notesSlides/notesSlide2.xml" ContentType="application/vnd.openxmlformats-officedocument.presentationml.notesSlide+xml"/>
  <Override PartName="/ppt/embeddings/oleObject1.bin" ContentType="application/vnd.openxmlformats-officedocument.oleObject"/>
  <Override PartName="/ppt/notesSlides/notesSlide11.xml" ContentType="application/vnd.openxmlformats-officedocument.presentationml.notesSlide+xml"/>
  <Override PartName="/ppt/slides/slide13.xml" ContentType="application/vnd.openxmlformats-officedocument.presentationml.slide+xml"/>
  <Override PartName="/ppt/notesSlides/notesSlide21.xml" ContentType="application/vnd.openxmlformats-officedocument.presentationml.notesSlide+xml"/>
  <Override PartName="/ppt/slides/slide23.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slides/slide4.xml" ContentType="application/vnd.openxmlformats-officedocument.presentationml.slide+xml"/>
  <Override PartName="/ppt/notesSlides/notesSlide40.xml" ContentType="application/vnd.openxmlformats-officedocument.presentationml.notesSlide+xml"/>
  <Override PartName="/ppt/slideLayouts/slideLayout5.xml" ContentType="application/vnd.openxmlformats-officedocument.presentationml.slideLayout+xml"/>
  <Override PartName="/ppt/slides/slide42.xml" ContentType="application/vnd.openxmlformats-officedocument.presentationml.slide+xml"/>
  <Override PartName="/ppt/notesSlides/notesSlide17.xml" ContentType="application/vnd.openxmlformats-officedocument.presentationml.notesSlide+xml"/>
  <Override PartName="/ppt/notesSlides/notesSlide50.xml" ContentType="application/vnd.openxmlformats-officedocument.presentationml.notesSlide+xml"/>
  <Override PartName="/ppt/slides/slide51.xml" ContentType="application/vnd.openxmlformats-officedocument.presentationml.slide+xml"/>
  <Override PartName="/ppt/slides/slide19.xml" ContentType="application/vnd.openxmlformats-officedocument.presentationml.slide+xml"/>
  <Override PartName="/ppt/notesSlides/notesSlide27.xml" ContentType="application/vnd.openxmlformats-officedocument.presentationml.notesSlide+xml"/>
  <Override PartName="/ppt/slideLayouts/slideLayout10.xml" ContentType="application/vnd.openxmlformats-officedocument.presentationml.slideLayout+xml"/>
  <Override PartName="/ppt/slides/slide61.xml" ContentType="application/vnd.openxmlformats-officedocument.presentationml.slide+xml"/>
  <Override PartName="/ppt/embeddings/Microsoft_Equation4.bin" ContentType="application/vnd.openxmlformats-officedocument.oleObject"/>
  <Override PartName="/ppt/notesSlides/notesSlide36.xml" ContentType="application/vnd.openxmlformats-officedocument.presentationml.notesSlide+xml"/>
  <Override PartName="/ppt/slides/slide29.xml" ContentType="application/vnd.openxmlformats-officedocument.presentationml.slide+xml"/>
  <Override PartName="/ppt/slides/slide38.xml" ContentType="application/vnd.openxmlformats-officedocument.presentationml.slide+xml"/>
  <Override PartName="/ppt/notesSlides/notesSlide46.xml" ContentType="application/vnd.openxmlformats-officedocument.presentationml.notesSlide+xml"/>
  <Override PartName="/ppt/slides/slide48.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theme/theme2.xml" ContentType="application/vnd.openxmlformats-officedocument.theme+xml"/>
  <Override PartName="/ppt/notesSlides/notesSlide3.xml" ContentType="application/vnd.openxmlformats-officedocument.presentationml.notesSlide+xml"/>
  <Override PartName="/ppt/embeddings/oleObject2.bin" ContentType="application/vnd.openxmlformats-officedocument.oleObject"/>
  <Override PartName="/ppt/notesSlides/notesSlide8.xml" ContentType="application/vnd.openxmlformats-officedocument.presentationml.notesSlide+xml"/>
  <Override PartName="/ppt/notesSlides/notesSlide12.xml" ContentType="application/vnd.openxmlformats-officedocument.presentationml.notesSlide+xml"/>
  <Override PartName="/ppt/slides/slide14.xml" ContentType="application/vnd.openxmlformats-officedocument.presentationml.slide+xml"/>
  <Override PartName="/ppt/notesSlides/notesSlide22.xml" ContentType="application/vnd.openxmlformats-officedocument.presentationml.notesSlide+xml"/>
  <Override PartName="/ppt/slides/slide24.xml" ContentType="application/vnd.openxmlformats-officedocument.presentationml.slide+xml"/>
  <Default Extension="bin" ContentType="application/vnd.openxmlformats-officedocument.presentationml.printerSettings"/>
  <Override PartName="/ppt/notesSlides/notesSlide32.xml" ContentType="application/vnd.openxmlformats-officedocument.presentationml.notesSlide+xml"/>
  <Override PartName="/ppt/slides/slide33.xml" ContentType="application/vnd.openxmlformats-officedocument.presentationml.slide+xml"/>
  <Override PartName="/ppt/slides/slide5.xml" ContentType="application/vnd.openxmlformats-officedocument.presentationml.slide+xml"/>
  <Override PartName="/ppt/notesSlides/notesSlide41.xml" ContentType="application/vnd.openxmlformats-officedocument.presentationml.notesSlide+xml"/>
  <Override PartName="/ppt/slideLayouts/slideLayout6.xml" ContentType="application/vnd.openxmlformats-officedocument.presentationml.slideLayout+xml"/>
  <Default Extension="xml" ContentType="application/xml"/>
  <Override PartName="/ppt/slides/slide43.xml" ContentType="application/vnd.openxmlformats-officedocument.presentationml.slide+xml"/>
  <Override PartName="/ppt/tableStyles.xml" ContentType="application/vnd.openxmlformats-officedocument.presentationml.tableStyles+xml"/>
  <Override PartName="/ppt/notesSlides/notesSlide18.xml" ContentType="application/vnd.openxmlformats-officedocument.presentationml.notes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28.xml" ContentType="application/vnd.openxmlformats-officedocument.presentationml.notesSlide+xml"/>
  <Override PartName="/ppt/embeddings/Microsoft_Equation5.bin" ContentType="application/vnd.openxmlformats-officedocument.oleObject"/>
  <Override PartName="/ppt/slides/slide62.xml" ContentType="application/vnd.openxmlformats-officedocument.presentationml.slide+xml"/>
  <Override PartName="/ppt/slideLayouts/slideLayout11.xml" ContentType="application/vnd.openxmlformats-officedocument.presentationml.slideLayout+xml"/>
  <Override PartName="/ppt/notesSlides/notesSlide37.xml" ContentType="application/vnd.openxmlformats-officedocument.presentationml.notesSlide+xml"/>
  <Override PartName="/docProps/app.xml" ContentType="application/vnd.openxmlformats-officedocument.extended-properties+xml"/>
  <Override PartName="/ppt/slides/slide39.xml" ContentType="application/vnd.openxmlformats-officedocument.presentationml.slide+xml"/>
  <Override PartName="/ppt/notesSlides/notesSlide47.xml" ContentType="application/vnd.openxmlformats-officedocument.presentationml.notesSlide+xml"/>
  <Override PartName="/ppt/slides/slide49.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docProps/core.xml" ContentType="application/vnd.openxmlformats-package.core-properties+xml"/>
  <Override PartName="/ppt/theme/theme3.xml" ContentType="application/vnd.openxmlformats-officedocument.theme+xml"/>
  <Override PartName="/ppt/notesSlides/notesSlide4.xml" ContentType="application/vnd.openxmlformats-officedocument.presentationml.notesSlide+xml"/>
  <Override PartName="/ppt/embeddings/oleObject3.bin" ContentType="application/vnd.openxmlformats-officedocument.oleObject"/>
  <Override PartName="/ppt/slideLayouts/slideLayout1.xml" ContentType="application/vnd.openxmlformats-officedocument.presentationml.slideLayout+xml"/>
  <Override PartName="/ppt/notesSlides/notesSlide9.xml" ContentType="application/vnd.openxmlformats-officedocument.presentationml.notesSlide+xml"/>
  <Override PartName="/ppt/notesSlides/notesSlide13.xml" ContentType="application/vnd.openxmlformats-officedocument.presentationml.notesSlide+xml"/>
  <Override PartName="/ppt/slides/slide15.xml" ContentType="application/vnd.openxmlformats-officedocument.presentationml.slide+xml"/>
  <Override PartName="/ppt/notesSlides/notesSlide23.xml" ContentType="application/vnd.openxmlformats-officedocument.presentationml.notesSlide+xml"/>
  <Override PartName="/ppt/slides/slide25.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slides/slide6.xml" ContentType="application/vnd.openxmlformats-officedocument.presentationml.slide+xml"/>
  <Override PartName="/ppt/notesSlides/notesSlide42.xml" ContentType="application/vnd.openxmlformats-officedocument.presentationml.notesSlide+xml"/>
  <Override PartName="/ppt/slideLayouts/slideLayout7.xml" ContentType="application/vnd.openxmlformats-officedocument.presentationml.slideLayout+xml"/>
  <Default Extension="png" ContentType="image/png"/>
  <Override PartName="/ppt/slides/slide44.xml" ContentType="application/vnd.openxmlformats-officedocument.presentationml.slide+xml"/>
  <Override PartName="/ppt/notesSlides/notesSlide19.xml" ContentType="application/vnd.openxmlformats-officedocument.presentationml.notes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29.xml" ContentType="application/vnd.openxmlformats-officedocument.presentationml.notesSlide+xml"/>
  <Override PartName="/ppt/embeddings/Microsoft_Equation6.bin" ContentType="application/vnd.openxmlformats-officedocument.oleObject"/>
  <Override PartName="/ppt/slides/slide63.xml" ContentType="application/vnd.openxmlformats-officedocument.presentationml.slide+xml"/>
  <Override PartName="/ppt/slideLayouts/slideLayout12.xml" ContentType="application/vnd.openxmlformats-officedocument.presentationml.slideLayout+xml"/>
  <Override PartName="/ppt/notesSlides/notesSlide38.xml" ContentType="application/vnd.openxmlformats-officedocument.presentationml.notesSlide+xml"/>
  <Override PartName="/ppt/notesSlides/notesSlide48.xml" ContentType="application/vnd.openxmlformats-officedocument.presentationml.notesSlide+xml"/>
  <Override PartName="/ppt/slides/slide59.xml" ContentType="application/vnd.openxmlformats-officedocument.presentationml.slide+xml"/>
  <Override PartName="/ppt/notesSlides/notesSlide5.xml" ContentType="application/vnd.openxmlformats-officedocument.presentationml.notesSlide+xml"/>
  <Override PartName="/ppt/slides/slide10.xml" ContentType="application/vnd.openxmlformats-officedocument.presentationml.slide+xml"/>
  <Override PartName="/ppt/embeddings/oleObject4.bin" ContentType="application/vnd.openxmlformats-officedocument.oleObject"/>
  <Override PartName="/ppt/slides/slide20.xml" ContentType="application/vnd.openxmlformats-officedocument.presentationml.slide+xml"/>
  <Override PartName="/ppt/slides/slide1.xml" ContentType="application/vnd.openxmlformats-officedocument.presentationml.slide+xml"/>
  <Override PartName="/ppt/slideLayouts/slideLayout2.xml" ContentType="application/vnd.openxmlformats-officedocument.presentationml.slideLayout+xml"/>
  <Override PartName="/ppt/notesSlides/notesSlide14.xml" ContentType="application/vnd.openxmlformats-officedocument.presentationml.notesSlide+xml"/>
  <Override PartName="/ppt/slides/slide16.xml" ContentType="application/vnd.openxmlformats-officedocument.presentationml.slide+xml"/>
  <Override PartName="/ppt/notesSlides/notesSlide24.xml" ContentType="application/vnd.openxmlformats-officedocument.presentationml.notesSlide+xml"/>
  <Override PartName="/ppt/viewProps.xml" ContentType="application/vnd.openxmlformats-officedocument.presentationml.viewProps+xml"/>
  <Override PartName="/ppt/embeddings/Microsoft_Equation1.bin" ContentType="application/vnd.openxmlformats-officedocument.oleObject"/>
  <Override PartName="/ppt/slides/slide26.xml" ContentType="application/vnd.openxmlformats-officedocument.presentationml.slide+xml"/>
  <Default Extension="pict" ContentType="image/pict"/>
  <Override PartName="/ppt/notesSlides/notesSlide34.xml" ContentType="application/vnd.openxmlformats-officedocument.presentationml.notesSlide+xml"/>
  <Default Extension="rels" ContentType="application/vnd.openxmlformats-package.relationships+xml"/>
  <Default Extension="wmf" ContentType="image/x-wmf"/>
  <Override PartName="/ppt/slides/slide7.xml" ContentType="application/vnd.openxmlformats-officedocument.presentationml.slide+xml"/>
  <Override PartName="/ppt/slides/slide35.xml" ContentType="application/vnd.openxmlformats-officedocument.presentationml.slide+xml"/>
  <Override PartName="/ppt/slideLayouts/slideLayout8.xml" ContentType="application/vnd.openxmlformats-officedocument.presentationml.slideLayout+xml"/>
  <Override PartName="/ppt/notesSlides/notesSlide43.xml" ContentType="application/vnd.openxmlformats-officedocument.presentationml.notesSlide+xml"/>
  <Override PartName="/ppt/slides/slide45.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embeddings/Microsoft_Equation7.bin" ContentType="application/vnd.openxmlformats-officedocument.oleObject"/>
  <Override PartName="/ppt/slides/slide64.xml" ContentType="application/vnd.openxmlformats-officedocument.presentationml.slide+xml"/>
  <Override PartName="/ppt/presProps.xml" ContentType="application/vnd.openxmlformats-officedocument.presentationml.presProps+xml"/>
  <Override PartName="/ppt/slideLayouts/slideLayout13.xml" ContentType="application/vnd.openxmlformats-officedocument.presentationml.slideLayout+xml"/>
  <Override PartName="/ppt/notesSlides/notesSlide39.xml" ContentType="application/vnd.openxmlformats-officedocument.presentationml.notesSlide+xml"/>
  <Override PartName="/ppt/presentation.xml" ContentType="application/vnd.openxmlformats-officedocument.presentationml.presentation.main+xml"/>
  <Override PartName="/ppt/notesSlides/notesSlide49.xml" ContentType="application/vnd.openxmlformats-officedocument.presentationml.notesSlide+xml"/>
  <Override PartName="/ppt/notesSlides/notesSlide6.xml" ContentType="application/vnd.openxmlformats-officedocument.presentationml.notesSlide+xml"/>
  <Override PartName="/ppt/notesSlides/notesSlide10.xml" ContentType="application/vnd.openxmlformats-officedocument.presentationml.notesSlide+xml"/>
  <Override PartName="/ppt/slides/slide11.xml" ContentType="application/vnd.openxmlformats-officedocument.presentationml.slide+xml"/>
  <Override PartName="/ppt/embeddings/oleObject5.bin" ContentType="application/vnd.openxmlformats-officedocument.oleObject"/>
  <Override PartName="/ppt/slides/slide21.xml" ContentType="application/vnd.openxmlformats-officedocument.presentationml.slide+xml"/>
  <Override PartName="/ppt/slides/slide30.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slideLayouts/slideLayout3.xml" ContentType="application/vnd.openxmlformats-officedocument.presentationml.slideLayout+xml"/>
  <Override PartName="/ppt/slides/slide40.xml" ContentType="application/vnd.openxmlformats-officedocument.presentationml.slide+xml"/>
  <Override PartName="/ppt/notesSlides/notesSlide15.xml" ContentType="application/vnd.openxmlformats-officedocument.presentationml.notesSlide+xml"/>
  <Override PartName="/ppt/slides/slide17.xml" ContentType="application/vnd.openxmlformats-officedocument.presentationml.slide+xml"/>
  <Override PartName="/ppt/notesSlides/notesSlide25.xml" ContentType="application/vnd.openxmlformats-officedocument.presentationml.notesSlide+xml"/>
  <Override PartName="/ppt/embeddings/Microsoft_Equation2.bin" ContentType="application/vnd.openxmlformats-officedocument.oleObject"/>
  <Override PartName="/ppt/slides/slide27.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slides/slide8.xml" ContentType="application/vnd.openxmlformats-officedocument.presentationml.slide+xml"/>
  <Override PartName="/ppt/notesSlides/notesSlide44.xml" ContentType="application/vnd.openxmlformats-officedocument.presentationml.notesSlide+xml"/>
  <Override PartName="/ppt/slideLayouts/slideLayout9.xml" ContentType="application/vnd.openxmlformats-officedocument.presentationml.slideLayout+xml"/>
  <Override PartName="/ppt/slides/slide46.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embeddings/Microsoft_Equation8.bin" ContentType="application/vnd.openxmlformats-officedocument.oleObject"/>
  <Override PartName="/ppt/slides/slide65.xml" ContentType="application/vnd.openxmlformats-officedocument.presentationml.slide+xml"/>
  <Override PartName="/ppt/notesSlides/notesSlide1.xml" ContentType="application/vnd.openxmlformats-officedocument.presentationml.notesSlide+xml"/>
  <Override PartName="/ppt/notesSlides/notesSlide7.xml" ContentType="application/vnd.openxmlformats-officedocument.presentationml.notesSlide+xml"/>
  <Override PartName="/ppt/slides/slide12.xml" ContentType="application/vnd.openxmlformats-officedocument.presentationml.slide+xml"/>
  <Override PartName="/ppt/notesSlides/notesSlide20.xml" ContentType="application/vnd.openxmlformats-officedocument.presentationml.notesSlide+xml"/>
  <Override PartName="/ppt/slides/slide22.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slides/slide3.xml" ContentType="application/vnd.openxmlformats-officedocument.presentationml.slide+xml"/>
  <Override PartName="/ppt/slideLayouts/slideLayout4.xml" ContentType="application/vnd.openxmlformats-officedocument.presentationml.slideLayout+xml"/>
  <Override PartName="/ppt/slideMasters/slideMaster1.xml" ContentType="application/vnd.openxmlformats-officedocument.presentationml.slideMaster+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id="2147484208" r:id="rId1"/>
  </p:sldMasterIdLst>
  <p:notesMasterIdLst>
    <p:notesMasterId r:id="rId67"/>
  </p:notesMasterIdLst>
  <p:handoutMasterIdLst>
    <p:handoutMasterId r:id="rId68"/>
  </p:handoutMasterIdLst>
  <p:sldIdLst>
    <p:sldId id="256" r:id="rId2"/>
    <p:sldId id="323" r:id="rId3"/>
    <p:sldId id="257" r:id="rId4"/>
    <p:sldId id="299" r:id="rId5"/>
    <p:sldId id="258" r:id="rId6"/>
    <p:sldId id="301" r:id="rId7"/>
    <p:sldId id="259" r:id="rId8"/>
    <p:sldId id="302" r:id="rId9"/>
    <p:sldId id="300" r:id="rId10"/>
    <p:sldId id="325" r:id="rId11"/>
    <p:sldId id="260" r:id="rId12"/>
    <p:sldId id="261" r:id="rId13"/>
    <p:sldId id="262" r:id="rId14"/>
    <p:sldId id="263" r:id="rId15"/>
    <p:sldId id="264" r:id="rId16"/>
    <p:sldId id="266" r:id="rId17"/>
    <p:sldId id="265" r:id="rId18"/>
    <p:sldId id="267" r:id="rId19"/>
    <p:sldId id="324" r:id="rId20"/>
    <p:sldId id="268" r:id="rId21"/>
    <p:sldId id="269" r:id="rId22"/>
    <p:sldId id="270" r:id="rId23"/>
    <p:sldId id="272" r:id="rId24"/>
    <p:sldId id="273" r:id="rId25"/>
    <p:sldId id="274" r:id="rId26"/>
    <p:sldId id="275" r:id="rId27"/>
    <p:sldId id="276" r:id="rId28"/>
    <p:sldId id="271" r:id="rId29"/>
    <p:sldId id="279" r:id="rId30"/>
    <p:sldId id="297" r:id="rId31"/>
    <p:sldId id="278" r:id="rId32"/>
    <p:sldId id="277" r:id="rId33"/>
    <p:sldId id="298" r:id="rId34"/>
    <p:sldId id="280" r:id="rId35"/>
    <p:sldId id="326" r:id="rId36"/>
    <p:sldId id="281" r:id="rId37"/>
    <p:sldId id="282" r:id="rId38"/>
    <p:sldId id="283" r:id="rId39"/>
    <p:sldId id="284" r:id="rId40"/>
    <p:sldId id="285" r:id="rId41"/>
    <p:sldId id="286" r:id="rId42"/>
    <p:sldId id="287" r:id="rId43"/>
    <p:sldId id="303" r:id="rId44"/>
    <p:sldId id="304" r:id="rId45"/>
    <p:sldId id="305" r:id="rId46"/>
    <p:sldId id="290" r:id="rId47"/>
    <p:sldId id="292" r:id="rId48"/>
    <p:sldId id="288" r:id="rId49"/>
    <p:sldId id="294" r:id="rId50"/>
    <p:sldId id="295" r:id="rId51"/>
    <p:sldId id="296" r:id="rId52"/>
    <p:sldId id="308" r:id="rId53"/>
    <p:sldId id="309" r:id="rId54"/>
    <p:sldId id="310" r:id="rId55"/>
    <p:sldId id="311" r:id="rId56"/>
    <p:sldId id="312" r:id="rId57"/>
    <p:sldId id="313" r:id="rId58"/>
    <p:sldId id="314" r:id="rId59"/>
    <p:sldId id="316" r:id="rId60"/>
    <p:sldId id="317" r:id="rId61"/>
    <p:sldId id="318" r:id="rId62"/>
    <p:sldId id="319" r:id="rId63"/>
    <p:sldId id="320" r:id="rId64"/>
    <p:sldId id="321" r:id="rId65"/>
    <p:sldId id="322" r:id="rId66"/>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ngsana New" charset="0"/>
        <a:ea typeface="ＭＳ Ｐゴシック" charset="-128"/>
        <a:cs typeface="ＭＳ Ｐゴシック" charset="-128"/>
      </a:defRPr>
    </a:lvl1pPr>
    <a:lvl2pPr marL="457200" algn="l" rtl="0" fontAlgn="base">
      <a:spcBef>
        <a:spcPct val="0"/>
      </a:spcBef>
      <a:spcAft>
        <a:spcPct val="0"/>
      </a:spcAft>
      <a:defRPr sz="2800" kern="1200">
        <a:solidFill>
          <a:schemeClr val="tx1"/>
        </a:solidFill>
        <a:latin typeface="Angsana New" charset="0"/>
        <a:ea typeface="ＭＳ Ｐゴシック" charset="-128"/>
        <a:cs typeface="ＭＳ Ｐゴシック" charset="-128"/>
      </a:defRPr>
    </a:lvl2pPr>
    <a:lvl3pPr marL="914400" algn="l" rtl="0" fontAlgn="base">
      <a:spcBef>
        <a:spcPct val="0"/>
      </a:spcBef>
      <a:spcAft>
        <a:spcPct val="0"/>
      </a:spcAft>
      <a:defRPr sz="2800" kern="1200">
        <a:solidFill>
          <a:schemeClr val="tx1"/>
        </a:solidFill>
        <a:latin typeface="Angsana New" charset="0"/>
        <a:ea typeface="ＭＳ Ｐゴシック" charset="-128"/>
        <a:cs typeface="ＭＳ Ｐゴシック" charset="-128"/>
      </a:defRPr>
    </a:lvl3pPr>
    <a:lvl4pPr marL="1371600" algn="l" rtl="0" fontAlgn="base">
      <a:spcBef>
        <a:spcPct val="0"/>
      </a:spcBef>
      <a:spcAft>
        <a:spcPct val="0"/>
      </a:spcAft>
      <a:defRPr sz="2800" kern="1200">
        <a:solidFill>
          <a:schemeClr val="tx1"/>
        </a:solidFill>
        <a:latin typeface="Angsana New" charset="0"/>
        <a:ea typeface="ＭＳ Ｐゴシック" charset="-128"/>
        <a:cs typeface="ＭＳ Ｐゴシック" charset="-128"/>
      </a:defRPr>
    </a:lvl4pPr>
    <a:lvl5pPr marL="1828800" algn="l" rtl="0" fontAlgn="base">
      <a:spcBef>
        <a:spcPct val="0"/>
      </a:spcBef>
      <a:spcAft>
        <a:spcPct val="0"/>
      </a:spcAft>
      <a:defRPr sz="2800" kern="1200">
        <a:solidFill>
          <a:schemeClr val="tx1"/>
        </a:solidFill>
        <a:latin typeface="Angsana New" charset="0"/>
        <a:ea typeface="ＭＳ Ｐゴシック" charset="-128"/>
        <a:cs typeface="ＭＳ Ｐゴシック" charset="-128"/>
      </a:defRPr>
    </a:lvl5pPr>
    <a:lvl6pPr marL="2286000" algn="l" defTabSz="457200" rtl="0" eaLnBrk="1" latinLnBrk="0" hangingPunct="1">
      <a:defRPr sz="2800" kern="1200">
        <a:solidFill>
          <a:schemeClr val="tx1"/>
        </a:solidFill>
        <a:latin typeface="Angsana New" charset="0"/>
        <a:ea typeface="ＭＳ Ｐゴシック" charset="-128"/>
        <a:cs typeface="ＭＳ Ｐゴシック" charset="-128"/>
      </a:defRPr>
    </a:lvl6pPr>
    <a:lvl7pPr marL="2743200" algn="l" defTabSz="457200" rtl="0" eaLnBrk="1" latinLnBrk="0" hangingPunct="1">
      <a:defRPr sz="2800" kern="1200">
        <a:solidFill>
          <a:schemeClr val="tx1"/>
        </a:solidFill>
        <a:latin typeface="Angsana New" charset="0"/>
        <a:ea typeface="ＭＳ Ｐゴシック" charset="-128"/>
        <a:cs typeface="ＭＳ Ｐゴシック" charset="-128"/>
      </a:defRPr>
    </a:lvl7pPr>
    <a:lvl8pPr marL="3200400" algn="l" defTabSz="457200" rtl="0" eaLnBrk="1" latinLnBrk="0" hangingPunct="1">
      <a:defRPr sz="2800" kern="1200">
        <a:solidFill>
          <a:schemeClr val="tx1"/>
        </a:solidFill>
        <a:latin typeface="Angsana New" charset="0"/>
        <a:ea typeface="ＭＳ Ｐゴシック" charset="-128"/>
        <a:cs typeface="ＭＳ Ｐゴシック" charset="-128"/>
      </a:defRPr>
    </a:lvl8pPr>
    <a:lvl9pPr marL="3657600" algn="l" defTabSz="457200" rtl="0" eaLnBrk="1" latinLnBrk="0" hangingPunct="1">
      <a:defRPr sz="2800" kern="1200">
        <a:solidFill>
          <a:schemeClr val="tx1"/>
        </a:solidFill>
        <a:latin typeface="Angsana New" charset="0"/>
        <a:ea typeface="ＭＳ Ｐゴシック" charset="-128"/>
        <a:cs typeface="ＭＳ Ｐゴシック" charset="-128"/>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hiddenSlides="1"/>
  <p:clrMru>
    <a:srgbClr val="AADE6B"/>
    <a:srgbClr val="FFFF00"/>
    <a:srgbClr val="D60093"/>
    <a:srgbClr val="990000"/>
    <a:srgbClr val="FF3399"/>
    <a:srgbClr val="00CC00"/>
    <a:srgbClr val="990033"/>
    <a:srgbClr val="CC0000"/>
    <a:srgbClr val="97F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p:cViewPr varScale="1">
        <p:scale>
          <a:sx n="87" d="100"/>
          <a:sy n="87" d="100"/>
        </p:scale>
        <p:origin x="-856" y="-1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notesMaster" Target="notesMasters/notesMaster1.xml"/><Relationship Id="rId68" Type="http://schemas.openxmlformats.org/officeDocument/2006/relationships/handoutMaster" Target="handoutMasters/handoutMaster1.xml"/><Relationship Id="rId69" Type="http://schemas.openxmlformats.org/officeDocument/2006/relationships/printerSettings" Target="printerSettings/printerSettings1.bin"/><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presProps" Target="presProps.xml"/><Relationship Id="rId71" Type="http://schemas.openxmlformats.org/officeDocument/2006/relationships/viewProps" Target="viewProps.xml"/><Relationship Id="rId72" Type="http://schemas.openxmlformats.org/officeDocument/2006/relationships/theme" Target="theme/theme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ict"/></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ict"/></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pict"/></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pict"/></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4.pict"/></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pict"/></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5.pict"/></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8.pict"/><Relationship Id="rId4" Type="http://schemas.openxmlformats.org/officeDocument/2006/relationships/image" Target="../media/image19.pict"/><Relationship Id="rId1" Type="http://schemas.openxmlformats.org/officeDocument/2006/relationships/image" Target="../media/image16.pict"/><Relationship Id="rId2" Type="http://schemas.openxmlformats.org/officeDocument/2006/relationships/image" Target="../media/image17.pict"/></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0.pict"/></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4F0C7C5-727A-8240-8B36-24AD6F218C0C}" type="datetimeFigureOut">
              <a:rPr lang="en-US" smtClean="0"/>
              <a:pPr/>
              <a:t>2/5/14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F044FB2-1B73-4C41-8681-EA57E1EC6265}" type="slidenum">
              <a:rPr lang="en-US" smtClean="0"/>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800">
                <a:latin typeface="Angsana New"/>
                <a:ea typeface="+mn-ea"/>
                <a:cs typeface="+mn-cs"/>
              </a:defRPr>
            </a:lvl1pPr>
          </a:lstStyle>
          <a:p>
            <a:pPr>
              <a:defRPr/>
            </a:pPr>
            <a:endParaRPr lang="en-US"/>
          </a:p>
        </p:txBody>
      </p:sp>
      <p:sp>
        <p:nvSpPr>
          <p:cNvPr id="3174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800">
                <a:latin typeface="Angsana New"/>
                <a:ea typeface="+mn-ea"/>
                <a:cs typeface="+mn-cs"/>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174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dirty="0"/>
              <a:t>Click to edit Master text styles</a:t>
            </a:r>
          </a:p>
          <a:p>
            <a:pPr lvl="0"/>
            <a:r>
              <a:rPr lang="th-TH" noProof="0" dirty="0"/>
              <a:t>Second level</a:t>
            </a:r>
          </a:p>
          <a:p>
            <a:pPr lvl="0"/>
            <a:r>
              <a:rPr lang="th-TH" noProof="0" dirty="0"/>
              <a:t>Third level</a:t>
            </a:r>
          </a:p>
          <a:p>
            <a:pPr lvl="0"/>
            <a:r>
              <a:rPr lang="th-TH" noProof="0" dirty="0"/>
              <a:t>Fourth level</a:t>
            </a:r>
          </a:p>
          <a:p>
            <a:pPr lvl="0"/>
            <a:r>
              <a:rPr lang="th-TH" noProof="0" dirty="0"/>
              <a:t>Fifth level</a:t>
            </a:r>
          </a:p>
        </p:txBody>
      </p:sp>
      <p:sp>
        <p:nvSpPr>
          <p:cNvPr id="3175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800">
                <a:latin typeface="Angsana New"/>
                <a:ea typeface="+mn-ea"/>
                <a:cs typeface="+mn-cs"/>
              </a:defRPr>
            </a:lvl1pPr>
          </a:lstStyle>
          <a:p>
            <a:pPr>
              <a:defRPr/>
            </a:pPr>
            <a:endParaRPr lang="en-US"/>
          </a:p>
        </p:txBody>
      </p:sp>
      <p:sp>
        <p:nvSpPr>
          <p:cNvPr id="3175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800">
                <a:latin typeface="Angsana New"/>
                <a:ea typeface="+mn-ea"/>
                <a:cs typeface="+mn-cs"/>
              </a:defRPr>
            </a:lvl1pPr>
          </a:lstStyle>
          <a:p>
            <a:pPr>
              <a:defRPr/>
            </a:pPr>
            <a:fld id="{B3AA5BCA-B240-7741-8B8B-6A8384435FEB}" type="slidenum">
              <a:rPr lang="th-TH"/>
              <a:pPr>
                <a:defRPr/>
              </a:pPr>
              <a:t>‹#›</a:t>
            </a:fld>
            <a:endParaRPr lang="th-TH"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ngsana New"/>
        <a:ea typeface="ＭＳ Ｐゴシック" charset="-128"/>
        <a:cs typeface="ＭＳ Ｐゴシック" charset="-128"/>
      </a:defRPr>
    </a:lvl1pPr>
    <a:lvl2pPr marL="37931725" indent="-37474525" algn="l" rtl="0" eaLnBrk="0" fontAlgn="base" hangingPunct="0">
      <a:spcBef>
        <a:spcPct val="30000"/>
      </a:spcBef>
      <a:spcAft>
        <a:spcPct val="0"/>
      </a:spcAft>
      <a:defRPr sz="1200" kern="1200">
        <a:solidFill>
          <a:schemeClr val="tx1"/>
        </a:solidFill>
        <a:latin typeface="Angsana New" pitchFamily="-111" charset="0"/>
        <a:ea typeface="ＭＳ Ｐゴシック" pitchFamily="-111" charset="-128"/>
        <a:cs typeface="+mn-cs"/>
      </a:defRPr>
    </a:lvl2pPr>
    <a:lvl3pPr marL="914400" algn="l" rtl="0" eaLnBrk="0" fontAlgn="base" hangingPunct="0">
      <a:spcBef>
        <a:spcPct val="30000"/>
      </a:spcBef>
      <a:spcAft>
        <a:spcPct val="0"/>
      </a:spcAft>
      <a:defRPr sz="1200" kern="1200">
        <a:solidFill>
          <a:schemeClr val="tx1"/>
        </a:solidFill>
        <a:latin typeface="Angsana New" pitchFamily="-111" charset="0"/>
        <a:ea typeface="ＭＳ Ｐゴシック" pitchFamily="-111" charset="-128"/>
        <a:cs typeface="+mn-cs"/>
      </a:defRPr>
    </a:lvl3pPr>
    <a:lvl4pPr marL="1371600" algn="l" rtl="0" eaLnBrk="0" fontAlgn="base" hangingPunct="0">
      <a:spcBef>
        <a:spcPct val="30000"/>
      </a:spcBef>
      <a:spcAft>
        <a:spcPct val="0"/>
      </a:spcAft>
      <a:defRPr sz="1200" kern="1200">
        <a:solidFill>
          <a:schemeClr val="tx1"/>
        </a:solidFill>
        <a:latin typeface="Angsana New" pitchFamily="-111" charset="0"/>
        <a:ea typeface="ＭＳ Ｐゴシック" pitchFamily="-111" charset="-128"/>
        <a:cs typeface="+mn-cs"/>
      </a:defRPr>
    </a:lvl4pPr>
    <a:lvl5pPr marL="1828800" algn="l" rtl="0" eaLnBrk="0" fontAlgn="base" hangingPunct="0">
      <a:spcBef>
        <a:spcPct val="30000"/>
      </a:spcBef>
      <a:spcAft>
        <a:spcPct val="0"/>
      </a:spcAft>
      <a:defRPr sz="1200" kern="1200">
        <a:solidFill>
          <a:schemeClr val="tx1"/>
        </a:solidFill>
        <a:latin typeface="Angsana New" pitchFamily="-111" charset="0"/>
        <a:ea typeface="ＭＳ Ｐゴシック" pitchFamily="-111"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DA864942-0A34-C644-8E4E-A1D14866911B}" type="slidenum">
              <a:rPr lang="th-TH">
                <a:latin typeface="Angsana New" charset="0"/>
                <a:ea typeface="ＭＳ Ｐゴシック" charset="-128"/>
                <a:cs typeface="ＭＳ Ｐゴシック" charset="-128"/>
              </a:rPr>
              <a:pPr/>
              <a:t>1</a:t>
            </a:fld>
            <a:endParaRPr lang="th-TH">
              <a:latin typeface="Angsana New" charset="0"/>
              <a:ea typeface="ＭＳ Ｐゴシック" charset="-128"/>
              <a:cs typeface="ＭＳ Ｐゴシック" charset="-128"/>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35AA654-2FE8-EF4D-99B1-59DDE6A0E934}" type="slidenum">
              <a:rPr lang="th-TH">
                <a:latin typeface="Angsana New" charset="0"/>
                <a:ea typeface="ＭＳ Ｐゴシック" charset="-128"/>
                <a:cs typeface="ＭＳ Ｐゴシック" charset="-128"/>
              </a:rPr>
              <a:pPr/>
              <a:t>3</a:t>
            </a:fld>
            <a:endParaRPr lang="th-TH">
              <a:latin typeface="Angsana New" charset="0"/>
              <a:ea typeface="ＭＳ Ｐゴシック" charset="-128"/>
              <a:cs typeface="ＭＳ Ｐゴシック" charset="-128"/>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3FCB5ED8-3834-B84E-9C57-F9ABA1EDEB4D}" type="slidenum">
              <a:rPr lang="th-TH">
                <a:latin typeface="Angsana New" charset="0"/>
                <a:ea typeface="ＭＳ Ｐゴシック" charset="-128"/>
                <a:cs typeface="ＭＳ Ｐゴシック" charset="-128"/>
              </a:rPr>
              <a:pPr/>
              <a:t>4</a:t>
            </a:fld>
            <a:endParaRPr lang="th-TH">
              <a:latin typeface="Angsana New" charset="0"/>
              <a:ea typeface="ＭＳ Ｐゴシック" charset="-128"/>
              <a:cs typeface="ＭＳ Ｐゴシック" charset="-128"/>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1694AA63-5FAD-BC40-9BF6-6F0AF5B87A54}" type="slidenum">
              <a:rPr lang="th-TH">
                <a:latin typeface="Angsana New" charset="0"/>
                <a:ea typeface="ＭＳ Ｐゴシック" charset="-128"/>
                <a:cs typeface="ＭＳ Ｐゴシック" charset="-128"/>
              </a:rPr>
              <a:pPr/>
              <a:t>5</a:t>
            </a:fld>
            <a:endParaRPr lang="th-TH">
              <a:latin typeface="Angsana New" charset="0"/>
              <a:ea typeface="ＭＳ Ｐゴシック" charset="-128"/>
              <a:cs typeface="ＭＳ Ｐゴシック" charset="-128"/>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63862E10-A89B-714B-8880-DB7C8C47DF94}" type="slidenum">
              <a:rPr lang="th-TH">
                <a:latin typeface="Angsana New" charset="0"/>
                <a:ea typeface="ＭＳ Ｐゴシック" charset="-128"/>
                <a:cs typeface="ＭＳ Ｐゴシック" charset="-128"/>
              </a:rPr>
              <a:pPr/>
              <a:t>7</a:t>
            </a:fld>
            <a:endParaRPr lang="th-TH">
              <a:latin typeface="Angsana New" charset="0"/>
              <a:ea typeface="ＭＳ Ｐゴシック" charset="-128"/>
              <a:cs typeface="ＭＳ Ｐゴシック" charset="-128"/>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76F5D75F-F146-0545-BD54-BC3DE6A8FF54}" type="slidenum">
              <a:rPr lang="th-TH">
                <a:latin typeface="Angsana New" charset="0"/>
                <a:ea typeface="ＭＳ Ｐゴシック" charset="-128"/>
                <a:cs typeface="ＭＳ Ｐゴシック" charset="-128"/>
              </a:rPr>
              <a:pPr/>
              <a:t>11</a:t>
            </a:fld>
            <a:endParaRPr lang="th-TH">
              <a:latin typeface="Angsana New" charset="0"/>
              <a:ea typeface="ＭＳ Ｐゴシック" charset="-128"/>
              <a:cs typeface="ＭＳ Ｐゴシック" charset="-128"/>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1B16ED22-F45B-3A49-8DDD-4DC0A6571CB9}" type="slidenum">
              <a:rPr lang="th-TH">
                <a:latin typeface="Angsana New" charset="0"/>
                <a:ea typeface="ＭＳ Ｐゴシック" charset="-128"/>
                <a:cs typeface="ＭＳ Ｐゴシック" charset="-128"/>
              </a:rPr>
              <a:pPr/>
              <a:t>12</a:t>
            </a:fld>
            <a:endParaRPr lang="th-TH">
              <a:latin typeface="Angsana New" charset="0"/>
              <a:ea typeface="ＭＳ Ｐゴシック" charset="-128"/>
              <a:cs typeface="ＭＳ Ｐゴシック" charset="-128"/>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961B4D98-63B9-BD47-B354-A2B5A6532D0B}" type="slidenum">
              <a:rPr lang="th-TH">
                <a:latin typeface="Angsana New" charset="0"/>
                <a:ea typeface="ＭＳ Ｐゴシック" charset="-128"/>
                <a:cs typeface="ＭＳ Ｐゴシック" charset="-128"/>
              </a:rPr>
              <a:pPr/>
              <a:t>13</a:t>
            </a:fld>
            <a:endParaRPr lang="th-TH">
              <a:latin typeface="Angsana New" charset="0"/>
              <a:ea typeface="ＭＳ Ｐゴシック" charset="-128"/>
              <a:cs typeface="ＭＳ Ｐゴシック" charset="-128"/>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B5D552E3-FA7C-EF4D-AAEA-2DB4EBED433D}" type="slidenum">
              <a:rPr lang="th-TH">
                <a:latin typeface="Angsana New" charset="0"/>
                <a:ea typeface="ＭＳ Ｐゴシック" charset="-128"/>
                <a:cs typeface="ＭＳ Ｐゴシック" charset="-128"/>
              </a:rPr>
              <a:pPr/>
              <a:t>14</a:t>
            </a:fld>
            <a:endParaRPr lang="th-TH">
              <a:latin typeface="Angsana New" charset="0"/>
              <a:ea typeface="ＭＳ Ｐゴシック" charset="-128"/>
              <a:cs typeface="ＭＳ Ｐゴシック" charset="-128"/>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7C20076E-BD8E-0A40-A45E-218A9E4F7615}" type="slidenum">
              <a:rPr lang="th-TH">
                <a:latin typeface="Angsana New" charset="0"/>
                <a:ea typeface="ＭＳ Ｐゴシック" charset="-128"/>
                <a:cs typeface="ＭＳ Ｐゴシック" charset="-128"/>
              </a:rPr>
              <a:pPr/>
              <a:t>15</a:t>
            </a:fld>
            <a:endParaRPr lang="th-TH">
              <a:latin typeface="Angsana New" charset="0"/>
              <a:ea typeface="ＭＳ Ｐゴシック" charset="-128"/>
              <a:cs typeface="ＭＳ Ｐゴシック" charset="-128"/>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D2A6FD90-DCDE-E945-869E-E22E0E2780C0}" type="slidenum">
              <a:rPr lang="th-TH">
                <a:latin typeface="Angsana New" charset="0"/>
                <a:ea typeface="ＭＳ Ｐゴシック" charset="-128"/>
                <a:cs typeface="ＭＳ Ｐゴシック" charset="-128"/>
              </a:rPr>
              <a:pPr/>
              <a:t>16</a:t>
            </a:fld>
            <a:endParaRPr lang="th-TH">
              <a:latin typeface="Angsana New" charset="0"/>
              <a:ea typeface="ＭＳ Ｐゴシック" charset="-128"/>
              <a:cs typeface="ＭＳ Ｐゴシック" charset="-128"/>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81674796-242A-B14A-9EC7-1E2F74758E15}" type="slidenum">
              <a:rPr lang="th-TH">
                <a:latin typeface="Angsana New" charset="0"/>
                <a:ea typeface="ＭＳ Ｐゴシック" charset="-128"/>
                <a:cs typeface="ＭＳ Ｐゴシック" charset="-128"/>
              </a:rPr>
              <a:pPr/>
              <a:t>17</a:t>
            </a:fld>
            <a:endParaRPr lang="th-TH">
              <a:latin typeface="Angsana New" charset="0"/>
              <a:ea typeface="ＭＳ Ｐゴシック" charset="-128"/>
              <a:cs typeface="ＭＳ Ｐゴシック" charset="-128"/>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CDDD53C7-29C5-3E4C-ACCB-82EA323445F6}" type="slidenum">
              <a:rPr lang="th-TH">
                <a:latin typeface="Angsana New" charset="0"/>
                <a:ea typeface="ＭＳ Ｐゴシック" charset="-128"/>
                <a:cs typeface="ＭＳ Ｐゴシック" charset="-128"/>
              </a:rPr>
              <a:pPr/>
              <a:t>18</a:t>
            </a:fld>
            <a:endParaRPr lang="th-TH">
              <a:latin typeface="Angsana New" charset="0"/>
              <a:ea typeface="ＭＳ Ｐゴシック" charset="-128"/>
              <a:cs typeface="ＭＳ Ｐゴシック" charset="-128"/>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FA737675-A5AF-974F-A49D-010C177DF70A}" type="slidenum">
              <a:rPr lang="th-TH">
                <a:latin typeface="Angsana New" charset="0"/>
                <a:ea typeface="ＭＳ Ｐゴシック" charset="-128"/>
                <a:cs typeface="ＭＳ Ｐゴシック" charset="-128"/>
              </a:rPr>
              <a:pPr/>
              <a:t>19</a:t>
            </a:fld>
            <a:endParaRPr lang="th-TH">
              <a:latin typeface="Angsana New" charset="0"/>
              <a:ea typeface="ＭＳ Ｐゴシック" charset="-128"/>
              <a:cs typeface="ＭＳ Ｐゴシック" charset="-128"/>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F7B4AA69-7E58-9F49-921A-9D72455F2C83}" type="slidenum">
              <a:rPr lang="th-TH">
                <a:latin typeface="Angsana New" charset="0"/>
                <a:ea typeface="ＭＳ Ｐゴシック" charset="-128"/>
                <a:cs typeface="ＭＳ Ｐゴシック" charset="-128"/>
              </a:rPr>
              <a:pPr/>
              <a:t>20</a:t>
            </a:fld>
            <a:endParaRPr lang="th-TH">
              <a:latin typeface="Angsana New" charset="0"/>
              <a:ea typeface="ＭＳ Ｐゴシック" charset="-128"/>
              <a:cs typeface="ＭＳ Ｐゴシック" charset="-128"/>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8942CCB0-BF1E-A344-BA55-A0C0AF94F2FE}" type="slidenum">
              <a:rPr lang="th-TH">
                <a:latin typeface="Angsana New" charset="0"/>
                <a:ea typeface="ＭＳ Ｐゴシック" charset="-128"/>
                <a:cs typeface="ＭＳ Ｐゴシック" charset="-128"/>
              </a:rPr>
              <a:pPr/>
              <a:t>21</a:t>
            </a:fld>
            <a:endParaRPr lang="th-TH">
              <a:latin typeface="Angsana New" charset="0"/>
              <a:ea typeface="ＭＳ Ｐゴシック" charset="-128"/>
              <a:cs typeface="ＭＳ Ｐゴシック" charset="-128"/>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940362C5-68CC-BB44-9355-E49C6BD09CBD}" type="slidenum">
              <a:rPr lang="th-TH">
                <a:latin typeface="Angsana New" charset="0"/>
                <a:ea typeface="ＭＳ Ｐゴシック" charset="-128"/>
                <a:cs typeface="ＭＳ Ｐゴシック" charset="-128"/>
              </a:rPr>
              <a:pPr/>
              <a:t>22</a:t>
            </a:fld>
            <a:endParaRPr lang="th-TH">
              <a:latin typeface="Angsana New" charset="0"/>
              <a:ea typeface="ＭＳ Ｐゴシック" charset="-128"/>
              <a:cs typeface="ＭＳ Ｐゴシック" charset="-128"/>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A16621A9-01C6-F240-AF78-D9D7A3D1B500}" type="slidenum">
              <a:rPr lang="th-TH">
                <a:latin typeface="Angsana New" charset="0"/>
                <a:ea typeface="ＭＳ Ｐゴシック" charset="-128"/>
                <a:cs typeface="ＭＳ Ｐゴシック" charset="-128"/>
              </a:rPr>
              <a:pPr/>
              <a:t>23</a:t>
            </a:fld>
            <a:endParaRPr lang="th-TH">
              <a:latin typeface="Angsana New" charset="0"/>
              <a:ea typeface="ＭＳ Ｐゴシック" charset="-128"/>
              <a:cs typeface="ＭＳ Ｐゴシック" charset="-128"/>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559642B1-7769-2246-AA3D-04F723DFF7B2}" type="slidenum">
              <a:rPr lang="th-TH">
                <a:latin typeface="Angsana New" charset="0"/>
                <a:ea typeface="ＭＳ Ｐゴシック" charset="-128"/>
                <a:cs typeface="ＭＳ Ｐゴシック" charset="-128"/>
              </a:rPr>
              <a:pPr/>
              <a:t>24</a:t>
            </a:fld>
            <a:endParaRPr lang="th-TH">
              <a:latin typeface="Angsana New" charset="0"/>
              <a:ea typeface="ＭＳ Ｐゴシック" charset="-128"/>
              <a:cs typeface="ＭＳ Ｐゴシック" charset="-128"/>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9697CC6F-D065-B046-A077-4794289DC82D}" type="slidenum">
              <a:rPr lang="th-TH">
                <a:latin typeface="Angsana New" charset="0"/>
                <a:ea typeface="ＭＳ Ｐゴシック" charset="-128"/>
                <a:cs typeface="ＭＳ Ｐゴシック" charset="-128"/>
              </a:rPr>
              <a:pPr/>
              <a:t>25</a:t>
            </a:fld>
            <a:endParaRPr lang="th-TH">
              <a:latin typeface="Angsana New" charset="0"/>
              <a:ea typeface="ＭＳ Ｐゴシック" charset="-128"/>
              <a:cs typeface="ＭＳ Ｐゴシック" charset="-128"/>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1E7D4C59-B52E-9448-A8C9-3576267EE959}" type="slidenum">
              <a:rPr lang="th-TH">
                <a:latin typeface="Angsana New" charset="0"/>
                <a:ea typeface="ＭＳ Ｐゴシック" charset="-128"/>
                <a:cs typeface="ＭＳ Ｐゴシック" charset="-128"/>
              </a:rPr>
              <a:pPr/>
              <a:t>26</a:t>
            </a:fld>
            <a:endParaRPr lang="th-TH">
              <a:latin typeface="Angsana New" charset="0"/>
              <a:ea typeface="ＭＳ Ｐゴシック" charset="-128"/>
              <a:cs typeface="ＭＳ Ｐゴシック" charset="-128"/>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DA240384-43A5-B941-B39E-5F1D8C621CD0}" type="slidenum">
              <a:rPr lang="th-TH">
                <a:latin typeface="Angsana New" charset="0"/>
                <a:ea typeface="ＭＳ Ｐゴシック" charset="-128"/>
                <a:cs typeface="ＭＳ Ｐゴシック" charset="-128"/>
              </a:rPr>
              <a:pPr/>
              <a:t>27</a:t>
            </a:fld>
            <a:endParaRPr lang="th-TH">
              <a:latin typeface="Angsana New" charset="0"/>
              <a:ea typeface="ＭＳ Ｐゴシック" charset="-128"/>
              <a:cs typeface="ＭＳ Ｐゴシック" charset="-128"/>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897A00F4-761F-AE44-8DEA-4FF22C1D239D}" type="slidenum">
              <a:rPr lang="th-TH">
                <a:latin typeface="Angsana New" charset="0"/>
                <a:ea typeface="ＭＳ Ｐゴシック" charset="-128"/>
                <a:cs typeface="ＭＳ Ｐゴシック" charset="-128"/>
              </a:rPr>
              <a:pPr/>
              <a:t>28</a:t>
            </a:fld>
            <a:endParaRPr lang="th-TH">
              <a:latin typeface="Angsana New" charset="0"/>
              <a:ea typeface="ＭＳ Ｐゴシック" charset="-128"/>
              <a:cs typeface="ＭＳ Ｐゴシック" charset="-128"/>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B368071F-3244-CE47-908B-7055FF2EAFD3}" type="slidenum">
              <a:rPr lang="th-TH">
                <a:latin typeface="Angsana New" charset="0"/>
                <a:ea typeface="ＭＳ Ｐゴシック" charset="-128"/>
                <a:cs typeface="ＭＳ Ｐゴシック" charset="-128"/>
              </a:rPr>
              <a:pPr/>
              <a:t>29</a:t>
            </a:fld>
            <a:endParaRPr lang="th-TH">
              <a:latin typeface="Angsana New" charset="0"/>
              <a:ea typeface="ＭＳ Ｐゴシック" charset="-128"/>
              <a:cs typeface="ＭＳ Ｐゴシック" charset="-128"/>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C9230220-2727-D146-A89A-6973C40F23A6}" type="slidenum">
              <a:rPr lang="th-TH">
                <a:latin typeface="Angsana New" charset="0"/>
                <a:ea typeface="ＭＳ Ｐゴシック" charset="-128"/>
                <a:cs typeface="ＭＳ Ｐゴシック" charset="-128"/>
              </a:rPr>
              <a:pPr/>
              <a:t>30</a:t>
            </a:fld>
            <a:endParaRPr lang="th-TH">
              <a:latin typeface="Angsana New" charset="0"/>
              <a:ea typeface="ＭＳ Ｐゴシック" charset="-128"/>
              <a:cs typeface="ＭＳ Ｐゴシック" charset="-128"/>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167443AB-6AF0-5B4E-A0AF-135E5F7DFC76}" type="slidenum">
              <a:rPr lang="th-TH">
                <a:latin typeface="Angsana New" charset="0"/>
                <a:ea typeface="ＭＳ Ｐゴシック" charset="-128"/>
                <a:cs typeface="ＭＳ Ｐゴシック" charset="-128"/>
              </a:rPr>
              <a:pPr/>
              <a:t>31</a:t>
            </a:fld>
            <a:endParaRPr lang="th-TH">
              <a:latin typeface="Angsana New" charset="0"/>
              <a:ea typeface="ＭＳ Ｐゴシック" charset="-128"/>
              <a:cs typeface="ＭＳ Ｐゴシック" charset="-128"/>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151DA3B2-BAC6-EA4B-90C7-38FC2697146A}" type="slidenum">
              <a:rPr lang="th-TH">
                <a:latin typeface="Angsana New" charset="0"/>
                <a:ea typeface="ＭＳ Ｐゴシック" charset="-128"/>
                <a:cs typeface="ＭＳ Ｐゴシック" charset="-128"/>
              </a:rPr>
              <a:pPr/>
              <a:t>32</a:t>
            </a:fld>
            <a:endParaRPr lang="th-TH">
              <a:latin typeface="Angsana New" charset="0"/>
              <a:ea typeface="ＭＳ Ｐゴシック" charset="-128"/>
              <a:cs typeface="ＭＳ Ｐゴシック" charset="-128"/>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786CE351-3E7A-934F-9DF9-4985D2A877DB}" type="slidenum">
              <a:rPr lang="th-TH">
                <a:latin typeface="Angsana New" charset="0"/>
                <a:ea typeface="ＭＳ Ｐゴシック" charset="-128"/>
                <a:cs typeface="ＭＳ Ｐゴシック" charset="-128"/>
              </a:rPr>
              <a:pPr/>
              <a:t>33</a:t>
            </a:fld>
            <a:endParaRPr lang="th-TH">
              <a:latin typeface="Angsana New" charset="0"/>
              <a:ea typeface="ＭＳ Ｐゴシック" charset="-128"/>
              <a:cs typeface="ＭＳ Ｐゴシック" charset="-128"/>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879F600E-A403-C645-9558-9878ED218E9D}" type="slidenum">
              <a:rPr lang="th-TH">
                <a:latin typeface="Angsana New" charset="0"/>
                <a:ea typeface="ＭＳ Ｐゴシック" charset="-128"/>
                <a:cs typeface="ＭＳ Ｐゴシック" charset="-128"/>
              </a:rPr>
              <a:pPr/>
              <a:t>34</a:t>
            </a:fld>
            <a:endParaRPr lang="th-TH">
              <a:latin typeface="Angsana New" charset="0"/>
              <a:ea typeface="ＭＳ Ｐゴシック" charset="-128"/>
              <a:cs typeface="ＭＳ Ｐゴシック" charset="-128"/>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2FC1C125-CF66-924D-8741-F9F57D474F1F}" type="slidenum">
              <a:rPr lang="th-TH">
                <a:latin typeface="Angsana New" charset="0"/>
                <a:ea typeface="ＭＳ Ｐゴシック" charset="-128"/>
                <a:cs typeface="ＭＳ Ｐゴシック" charset="-128"/>
              </a:rPr>
              <a:pPr/>
              <a:t>35</a:t>
            </a:fld>
            <a:endParaRPr lang="th-TH">
              <a:latin typeface="Angsana New" charset="0"/>
              <a:ea typeface="ＭＳ Ｐゴシック" charset="-128"/>
              <a:cs typeface="ＭＳ Ｐゴシック" charset="-128"/>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3D7CB136-48C4-BE42-9D60-0AF2C08154C0}" type="slidenum">
              <a:rPr lang="th-TH">
                <a:latin typeface="Angsana New" charset="0"/>
                <a:ea typeface="ＭＳ Ｐゴシック" charset="-128"/>
                <a:cs typeface="ＭＳ Ｐゴシック" charset="-128"/>
              </a:rPr>
              <a:pPr/>
              <a:t>36</a:t>
            </a:fld>
            <a:endParaRPr lang="th-TH">
              <a:latin typeface="Angsana New" charset="0"/>
              <a:ea typeface="ＭＳ Ｐゴシック" charset="-128"/>
              <a:cs typeface="ＭＳ Ｐゴシック" charset="-128"/>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31D88146-DC9E-474B-9410-1302417043AD}" type="slidenum">
              <a:rPr lang="th-TH">
                <a:latin typeface="Angsana New" charset="0"/>
                <a:ea typeface="ＭＳ Ｐゴシック" charset="-128"/>
                <a:cs typeface="ＭＳ Ｐゴシック" charset="-128"/>
              </a:rPr>
              <a:pPr/>
              <a:t>37</a:t>
            </a:fld>
            <a:endParaRPr lang="th-TH">
              <a:latin typeface="Angsana New" charset="0"/>
              <a:ea typeface="ＭＳ Ｐゴシック" charset="-128"/>
              <a:cs typeface="ＭＳ Ｐゴシック" charset="-128"/>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C7784F9D-CA64-DF46-9B45-6AACC0A85191}" type="slidenum">
              <a:rPr lang="th-TH">
                <a:latin typeface="Angsana New" charset="0"/>
                <a:ea typeface="ＭＳ Ｐゴシック" charset="-128"/>
                <a:cs typeface="ＭＳ Ｐゴシック" charset="-128"/>
              </a:rPr>
              <a:pPr/>
              <a:t>38</a:t>
            </a:fld>
            <a:endParaRPr lang="th-TH">
              <a:latin typeface="Angsana New" charset="0"/>
              <a:ea typeface="ＭＳ Ｐゴシック" charset="-128"/>
              <a:cs typeface="ＭＳ Ｐゴシック" charset="-128"/>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DBB25ECA-1B7D-624C-AA21-D3C55571FFF7}" type="slidenum">
              <a:rPr lang="th-TH">
                <a:latin typeface="Angsana New" charset="0"/>
                <a:ea typeface="ＭＳ Ｐゴシック" charset="-128"/>
                <a:cs typeface="ＭＳ Ｐゴシック" charset="-128"/>
              </a:rPr>
              <a:pPr/>
              <a:t>39</a:t>
            </a:fld>
            <a:endParaRPr lang="th-TH">
              <a:latin typeface="Angsana New" charset="0"/>
              <a:ea typeface="ＭＳ Ｐゴシック" charset="-128"/>
              <a:cs typeface="ＭＳ Ｐゴシック" charset="-128"/>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87964BA1-D4D3-004A-86D0-C25C5BFA0B5C}" type="slidenum">
              <a:rPr lang="th-TH">
                <a:latin typeface="Angsana New" charset="0"/>
                <a:ea typeface="ＭＳ Ｐゴシック" charset="-128"/>
                <a:cs typeface="ＭＳ Ｐゴシック" charset="-128"/>
              </a:rPr>
              <a:pPr/>
              <a:t>40</a:t>
            </a:fld>
            <a:endParaRPr lang="th-TH">
              <a:latin typeface="Angsana New" charset="0"/>
              <a:ea typeface="ＭＳ Ｐゴシック" charset="-128"/>
              <a:cs typeface="ＭＳ Ｐゴシック" charset="-128"/>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CF21C8A3-5A03-FB4F-B996-D1C64C9FB5F1}" type="slidenum">
              <a:rPr lang="th-TH">
                <a:latin typeface="Angsana New" charset="0"/>
                <a:ea typeface="ＭＳ Ｐゴシック" charset="-128"/>
                <a:cs typeface="ＭＳ Ｐゴシック" charset="-128"/>
              </a:rPr>
              <a:pPr/>
              <a:t>41</a:t>
            </a:fld>
            <a:endParaRPr lang="th-TH">
              <a:latin typeface="Angsana New" charset="0"/>
              <a:ea typeface="ＭＳ Ｐゴシック" charset="-128"/>
              <a:cs typeface="ＭＳ Ｐゴシック" charset="-128"/>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7CCBD101-B2CD-B44F-8C6A-BA43E452DA47}" type="slidenum">
              <a:rPr lang="th-TH">
                <a:latin typeface="Angsana New" charset="0"/>
                <a:ea typeface="ＭＳ Ｐゴシック" charset="-128"/>
                <a:cs typeface="ＭＳ Ｐゴシック" charset="-128"/>
              </a:rPr>
              <a:pPr/>
              <a:t>42</a:t>
            </a:fld>
            <a:endParaRPr lang="th-TH">
              <a:latin typeface="Angsana New" charset="0"/>
              <a:ea typeface="ＭＳ Ｐゴシック" charset="-128"/>
              <a:cs typeface="ＭＳ Ｐゴシック" charset="-128"/>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endParaRPr lang="en-US" sz="1800" dirty="0">
              <a:latin typeface="Angsana New"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71A000D6-664C-2141-A97A-A4CC778AE6BA}" type="slidenum">
              <a:rPr lang="th-TH">
                <a:latin typeface="Angsana New" charset="0"/>
                <a:ea typeface="ＭＳ Ｐゴシック" charset="-128"/>
                <a:cs typeface="ＭＳ Ｐゴシック" charset="-128"/>
              </a:rPr>
              <a:pPr/>
              <a:t>46</a:t>
            </a:fld>
            <a:endParaRPr lang="th-TH">
              <a:latin typeface="Angsana New" charset="0"/>
              <a:ea typeface="ＭＳ Ｐゴシック" charset="-128"/>
              <a:cs typeface="ＭＳ Ｐゴシック" charset="-128"/>
            </a:endParaRP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a:spcBef>
                <a:spcPct val="0"/>
              </a:spcBef>
            </a:pPr>
            <a:endParaRPr lang="en-US" sz="2800">
              <a:latin typeface="Angsana New"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912E52D9-610E-B34D-B5A4-C21102D83EB8}" type="slidenum">
              <a:rPr lang="th-TH">
                <a:latin typeface="Angsana New" charset="0"/>
                <a:ea typeface="ＭＳ Ｐゴシック" charset="-128"/>
                <a:cs typeface="ＭＳ Ｐゴシック" charset="-128"/>
              </a:rPr>
              <a:pPr/>
              <a:t>47</a:t>
            </a:fld>
            <a:endParaRPr lang="th-TH">
              <a:latin typeface="Angsana New" charset="0"/>
              <a:ea typeface="ＭＳ Ｐゴシック" charset="-128"/>
              <a:cs typeface="ＭＳ Ｐゴシック" charset="-128"/>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81D473C8-C997-8A46-94EA-9025D348BCEF}" type="slidenum">
              <a:rPr lang="th-TH">
                <a:latin typeface="Angsana New" charset="0"/>
                <a:ea typeface="ＭＳ Ｐゴシック" charset="-128"/>
                <a:cs typeface="ＭＳ Ｐゴシック" charset="-128"/>
              </a:rPr>
              <a:pPr/>
              <a:t>48</a:t>
            </a:fld>
            <a:endParaRPr lang="th-TH">
              <a:latin typeface="Angsana New" charset="0"/>
              <a:ea typeface="ＭＳ Ｐゴシック" charset="-128"/>
              <a:cs typeface="ＭＳ Ｐゴシック" charset="-128"/>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pPr>
              <a:spcBef>
                <a:spcPct val="0"/>
              </a:spcBef>
            </a:pPr>
            <a:endParaRPr lang="en-US" sz="2800">
              <a:latin typeface="Angsana New"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C4553D11-FADE-5642-B443-337112B29ABC}" type="slidenum">
              <a:rPr lang="th-TH">
                <a:latin typeface="Angsana New" charset="0"/>
                <a:ea typeface="ＭＳ Ｐゴシック" charset="-128"/>
                <a:cs typeface="ＭＳ Ｐゴシック" charset="-128"/>
              </a:rPr>
              <a:pPr/>
              <a:t>49</a:t>
            </a:fld>
            <a:endParaRPr lang="th-TH">
              <a:latin typeface="Angsana New" charset="0"/>
              <a:ea typeface="ＭＳ Ｐゴシック" charset="-128"/>
              <a:cs typeface="ＭＳ Ｐゴシック" charset="-128"/>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p:spPr>
        <p:txBody>
          <a:bodyPr/>
          <a:lstStyle/>
          <a:p>
            <a:pPr>
              <a:spcBef>
                <a:spcPct val="0"/>
              </a:spcBef>
            </a:pPr>
            <a:endParaRPr lang="en-US" sz="2800">
              <a:latin typeface="Angsana New"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B4B4E67E-2C54-314F-AE51-01B4BD81D68D}" type="slidenum">
              <a:rPr lang="th-TH">
                <a:latin typeface="Angsana New" charset="0"/>
                <a:ea typeface="ＭＳ Ｐゴシック" charset="-128"/>
                <a:cs typeface="ＭＳ Ｐゴシック" charset="-128"/>
              </a:rPr>
              <a:pPr/>
              <a:t>50</a:t>
            </a:fld>
            <a:endParaRPr lang="th-TH">
              <a:latin typeface="Angsana New" charset="0"/>
              <a:ea typeface="ＭＳ Ｐゴシック" charset="-128"/>
              <a:cs typeface="ＭＳ Ｐゴシック" charset="-128"/>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a:ln/>
        </p:spPr>
        <p:txBody>
          <a:bodyPr/>
          <a:lstStyle/>
          <a:p>
            <a:pPr>
              <a:spcBef>
                <a:spcPct val="0"/>
              </a:spcBef>
            </a:pPr>
            <a:endParaRPr lang="en-US" sz="2800">
              <a:latin typeface="Angsana New"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fld id="{D171C8E8-3B1A-9140-B8C1-7AE70CF8EB1A}" type="slidenum">
              <a:rPr lang="th-TH">
                <a:latin typeface="Angsana New" charset="0"/>
                <a:ea typeface="ＭＳ Ｐゴシック" charset="-128"/>
                <a:cs typeface="ＭＳ Ｐゴシック" charset="-128"/>
              </a:rPr>
              <a:pPr/>
              <a:t>51</a:t>
            </a:fld>
            <a:endParaRPr lang="th-TH">
              <a:latin typeface="Angsana New" charset="0"/>
              <a:ea typeface="ＭＳ Ｐゴシック" charset="-128"/>
              <a:cs typeface="ＭＳ Ｐゴシック" charset="-128"/>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p:spPr>
        <p:txBody>
          <a:bodyPr/>
          <a:lstStyle/>
          <a:p>
            <a:pPr>
              <a:spcBef>
                <a:spcPct val="0"/>
              </a:spcBef>
            </a:pPr>
            <a:endParaRPr lang="en-US" sz="2800">
              <a:latin typeface="Angsana New"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C1355099-8318-C34B-83C9-C5F6D1EAFE83}" type="slidenum">
              <a:rPr lang="en-US">
                <a:latin typeface="Angsana New" charset="0"/>
                <a:ea typeface="ＭＳ Ｐゴシック" charset="-128"/>
                <a:cs typeface="ＭＳ Ｐゴシック" charset="-128"/>
              </a:rPr>
              <a:pPr/>
              <a:t>52</a:t>
            </a:fld>
            <a:endParaRPr lang="th-TH">
              <a:latin typeface="Angsana New" charset="0"/>
              <a:ea typeface="ＭＳ Ｐゴシック" charset="-128"/>
              <a:cs typeface="ＭＳ Ｐゴシック" charset="-128"/>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526F7309-06FC-AB41-A274-727723924DF2}" type="slidenum">
              <a:rPr lang="en-US">
                <a:latin typeface="Angsana New" charset="0"/>
                <a:ea typeface="ＭＳ Ｐゴシック" charset="-128"/>
                <a:cs typeface="ＭＳ Ｐゴシック" charset="-128"/>
              </a:rPr>
              <a:pPr/>
              <a:t>53</a:t>
            </a:fld>
            <a:endParaRPr lang="th-TH">
              <a:latin typeface="Angsana New" charset="0"/>
              <a:ea typeface="ＭＳ Ｐゴシック" charset="-128"/>
              <a:cs typeface="ＭＳ Ｐゴシック" charset="-128"/>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p>
            <a:fld id="{329D5475-3DA2-5F41-9092-2F120EFC034E}" type="slidenum">
              <a:rPr lang="en-US">
                <a:latin typeface="Angsana New" charset="0"/>
                <a:ea typeface="ＭＳ Ｐゴシック" charset="-128"/>
                <a:cs typeface="ＭＳ Ｐゴシック" charset="-128"/>
              </a:rPr>
              <a:pPr/>
              <a:t>54</a:t>
            </a:fld>
            <a:endParaRPr lang="th-TH">
              <a:latin typeface="Angsana New" charset="0"/>
              <a:ea typeface="ＭＳ Ｐゴシック" charset="-128"/>
              <a:cs typeface="ＭＳ Ｐゴシック" charset="-128"/>
            </a:endParaRPr>
          </a:p>
        </p:txBody>
      </p:sp>
      <p:sp>
        <p:nvSpPr>
          <p:cNvPr id="116739" name="Rectangle 2"/>
          <p:cNvSpPr>
            <a:spLocks noGrp="1" noRot="1" noChangeAspect="1" noChangeArrowheads="1" noTextEdit="1"/>
          </p:cNvSpPr>
          <p:nvPr>
            <p:ph type="sldImg"/>
          </p:nvPr>
        </p:nvSpPr>
        <p:spPr>
          <a:ln/>
        </p:spPr>
      </p:sp>
      <p:sp>
        <p:nvSpPr>
          <p:cNvPr id="11674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fld id="{05F2447E-3E4A-6548-91DD-E70898205A98}" type="slidenum">
              <a:rPr lang="en-US">
                <a:latin typeface="Angsana New" charset="0"/>
                <a:ea typeface="ＭＳ Ｐゴシック" charset="-128"/>
                <a:cs typeface="ＭＳ Ｐゴシック" charset="-128"/>
              </a:rPr>
              <a:pPr/>
              <a:t>55</a:t>
            </a:fld>
            <a:endParaRPr lang="th-TH">
              <a:latin typeface="Angsana New" charset="0"/>
              <a:ea typeface="ＭＳ Ｐゴシック" charset="-128"/>
              <a:cs typeface="ＭＳ Ｐゴシック" charset="-128"/>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p>
            <a:fld id="{3A4177D0-B6CB-684D-B9B9-FD0B4100753D}" type="slidenum">
              <a:rPr lang="en-US">
                <a:latin typeface="Angsana New" charset="0"/>
                <a:ea typeface="ＭＳ Ｐゴシック" charset="-128"/>
                <a:cs typeface="ＭＳ Ｐゴシック" charset="-128"/>
              </a:rPr>
              <a:pPr/>
              <a:t>56</a:t>
            </a:fld>
            <a:endParaRPr lang="th-TH">
              <a:latin typeface="Angsana New" charset="0"/>
              <a:ea typeface="ＭＳ Ｐゴシック" charset="-128"/>
              <a:cs typeface="ＭＳ Ｐゴシック" charset="-128"/>
            </a:endParaRPr>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fld id="{D217CA3E-1EE3-7548-8E02-AF45B95306D5}" type="slidenum">
              <a:rPr lang="en-US">
                <a:latin typeface="Angsana New" charset="0"/>
                <a:ea typeface="ＭＳ Ｐゴシック" charset="-128"/>
                <a:cs typeface="ＭＳ Ｐゴシック" charset="-128"/>
              </a:rPr>
              <a:pPr/>
              <a:t>57</a:t>
            </a:fld>
            <a:endParaRPr lang="th-TH">
              <a:latin typeface="Angsana New" charset="0"/>
              <a:ea typeface="ＭＳ Ｐゴシック" charset="-128"/>
              <a:cs typeface="ＭＳ Ｐゴシック" charset="-128"/>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p>
            <a:fld id="{C00553E1-626F-354E-9BB4-84610B592B17}" type="slidenum">
              <a:rPr lang="en-US">
                <a:latin typeface="Angsana New" charset="0"/>
                <a:ea typeface="ＭＳ Ｐゴシック" charset="-128"/>
                <a:cs typeface="ＭＳ Ｐゴシック" charset="-128"/>
              </a:rPr>
              <a:pPr/>
              <a:t>58</a:t>
            </a:fld>
            <a:endParaRPr lang="th-TH">
              <a:latin typeface="Angsana New" charset="0"/>
              <a:ea typeface="ＭＳ Ｐゴシック" charset="-128"/>
              <a:cs typeface="ＭＳ Ｐゴシック" charset="-128"/>
            </a:endParaRPr>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8002"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eaLnBrk="0" hangingPunct="0"/>
            <a:fld id="{9FEC8917-BAA7-6E4F-90DA-2D9F97857F10}" type="slidenum">
              <a:rPr lang="en-US" sz="1800"/>
              <a:pPr algn="r" eaLnBrk="0" hangingPunct="0"/>
              <a:t>59</a:t>
            </a:fld>
            <a:endParaRPr lang="th-TH" sz="1800"/>
          </a:p>
        </p:txBody>
      </p:sp>
      <p:sp>
        <p:nvSpPr>
          <p:cNvPr id="128003" name="Rectangle 2"/>
          <p:cNvSpPr>
            <a:spLocks noGrp="1" noRot="1" noChangeAspect="1" noChangeArrowheads="1" noTextEdit="1"/>
          </p:cNvSpPr>
          <p:nvPr>
            <p:ph type="sldImg"/>
          </p:nvPr>
        </p:nvSpPr>
        <p:spPr>
          <a:ln/>
        </p:spPr>
      </p:sp>
      <p:sp>
        <p:nvSpPr>
          <p:cNvPr id="12800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p:spPr>
        <p:txBody>
          <a:bodyPr/>
          <a:lstStyle/>
          <a:p>
            <a:fld id="{75635F33-CA4F-3C4F-8554-A259420323B7}" type="slidenum">
              <a:rPr lang="en-US">
                <a:latin typeface="Angsana New" charset="0"/>
                <a:ea typeface="ＭＳ Ｐゴシック" charset="-128"/>
                <a:cs typeface="ＭＳ Ｐゴシック" charset="-128"/>
              </a:rPr>
              <a:pPr/>
              <a:t>60</a:t>
            </a:fld>
            <a:endParaRPr lang="th-TH">
              <a:latin typeface="Angsana New" charset="0"/>
              <a:ea typeface="ＭＳ Ｐゴシック" charset="-128"/>
              <a:cs typeface="ＭＳ Ｐゴシック" charset="-128"/>
            </a:endParaRPr>
          </a:p>
        </p:txBody>
      </p:sp>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p:spPr>
        <p:txBody>
          <a:bodyPr/>
          <a:lstStyle/>
          <a:p>
            <a:fld id="{2DF4D510-C49A-DB44-B30F-C69274DF90D2}" type="slidenum">
              <a:rPr lang="en-US">
                <a:latin typeface="Angsana New" charset="0"/>
                <a:ea typeface="ＭＳ Ｐゴシック" charset="-128"/>
                <a:cs typeface="ＭＳ Ｐゴシック" charset="-128"/>
              </a:rPr>
              <a:pPr/>
              <a:t>61</a:t>
            </a:fld>
            <a:endParaRPr lang="th-TH">
              <a:latin typeface="Angsana New" charset="0"/>
              <a:ea typeface="ＭＳ Ｐゴシック" charset="-128"/>
              <a:cs typeface="ＭＳ Ｐゴシック" charset="-128"/>
            </a:endParaRPr>
          </a:p>
        </p:txBody>
      </p:sp>
      <p:sp>
        <p:nvSpPr>
          <p:cNvPr id="132099" name="Rectangle 2"/>
          <p:cNvSpPr>
            <a:spLocks noGrp="1" noRot="1" noChangeAspect="1" noChangeArrowheads="1" noTextEdit="1"/>
          </p:cNvSpPr>
          <p:nvPr>
            <p:ph type="sldImg"/>
          </p:nvPr>
        </p:nvSpPr>
        <p:spPr>
          <a:ln/>
        </p:spPr>
      </p:sp>
      <p:sp>
        <p:nvSpPr>
          <p:cNvPr id="132100"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p:spPr>
        <p:txBody>
          <a:bodyPr/>
          <a:lstStyle/>
          <a:p>
            <a:fld id="{F3608ED9-3331-1743-9E73-D78E44517DE1}" type="slidenum">
              <a:rPr lang="en-US">
                <a:latin typeface="Angsana New" charset="0"/>
                <a:ea typeface="ＭＳ Ｐゴシック" charset="-128"/>
                <a:cs typeface="ＭＳ Ｐゴシック" charset="-128"/>
              </a:rPr>
              <a:pPr/>
              <a:t>62</a:t>
            </a:fld>
            <a:endParaRPr lang="th-TH">
              <a:latin typeface="Angsana New" charset="0"/>
              <a:ea typeface="ＭＳ Ｐゴシック" charset="-128"/>
              <a:cs typeface="ＭＳ Ｐゴシック" charset="-128"/>
            </a:endParaRPr>
          </a:p>
        </p:txBody>
      </p:sp>
      <p:sp>
        <p:nvSpPr>
          <p:cNvPr id="134147" name="Rectangle 2"/>
          <p:cNvSpPr>
            <a:spLocks noGrp="1" noRot="1" noChangeAspect="1" noChangeArrowheads="1" noTextEdit="1"/>
          </p:cNvSpPr>
          <p:nvPr>
            <p:ph type="sldImg"/>
          </p:nvPr>
        </p:nvSpPr>
        <p:spPr>
          <a:ln/>
        </p:spPr>
      </p:sp>
      <p:sp>
        <p:nvSpPr>
          <p:cNvPr id="134148"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p:spPr>
        <p:txBody>
          <a:bodyPr/>
          <a:lstStyle/>
          <a:p>
            <a:fld id="{FBC12933-FA4B-2D48-83D2-7213572AF044}" type="slidenum">
              <a:rPr lang="en-US">
                <a:latin typeface="Angsana New" charset="0"/>
                <a:ea typeface="ＭＳ Ｐゴシック" charset="-128"/>
                <a:cs typeface="ＭＳ Ｐゴシック" charset="-128"/>
              </a:rPr>
              <a:pPr/>
              <a:t>63</a:t>
            </a:fld>
            <a:endParaRPr lang="th-TH">
              <a:latin typeface="Angsana New" charset="0"/>
              <a:ea typeface="ＭＳ Ｐゴシック" charset="-128"/>
              <a:cs typeface="ＭＳ Ｐゴシック" charset="-128"/>
            </a:endParaRPr>
          </a:p>
        </p:txBody>
      </p:sp>
      <p:sp>
        <p:nvSpPr>
          <p:cNvPr id="136195" name="Rectangle 2"/>
          <p:cNvSpPr>
            <a:spLocks noGrp="1" noRot="1" noChangeAspect="1" noChangeArrowheads="1" noTextEdit="1"/>
          </p:cNvSpPr>
          <p:nvPr>
            <p:ph type="sldImg"/>
          </p:nvPr>
        </p:nvSpPr>
        <p:spPr>
          <a:ln/>
        </p:spPr>
      </p:sp>
      <p:sp>
        <p:nvSpPr>
          <p:cNvPr id="136196"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a:noFill/>
        </p:spPr>
        <p:txBody>
          <a:bodyPr/>
          <a:lstStyle/>
          <a:p>
            <a:fld id="{E65DFD4C-2131-5B4D-B3E2-A587B2B1036A}" type="slidenum">
              <a:rPr lang="en-US">
                <a:latin typeface="Angsana New" charset="0"/>
                <a:ea typeface="ＭＳ Ｐゴシック" charset="-128"/>
                <a:cs typeface="ＭＳ Ｐゴシック" charset="-128"/>
              </a:rPr>
              <a:pPr/>
              <a:t>64</a:t>
            </a:fld>
            <a:endParaRPr lang="th-TH">
              <a:latin typeface="Angsana New" charset="0"/>
              <a:ea typeface="ＭＳ Ｐゴシック" charset="-128"/>
              <a:cs typeface="ＭＳ Ｐゴシック" charset="-128"/>
            </a:endParaRPr>
          </a:p>
        </p:txBody>
      </p:sp>
      <p:sp>
        <p:nvSpPr>
          <p:cNvPr id="138243" name="Rectangle 2"/>
          <p:cNvSpPr>
            <a:spLocks noGrp="1" noRot="1" noChangeAspect="1" noChangeArrowheads="1" noTextEdit="1"/>
          </p:cNvSpPr>
          <p:nvPr>
            <p:ph type="sldImg"/>
          </p:nvPr>
        </p:nvSpPr>
        <p:spPr>
          <a:ln/>
        </p:spPr>
      </p:sp>
      <p:sp>
        <p:nvSpPr>
          <p:cNvPr id="138244"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0290" name="Rectangle 7"/>
          <p:cNvSpPr>
            <a:spLocks noGrp="1" noChangeArrowheads="1"/>
          </p:cNvSpPr>
          <p:nvPr>
            <p:ph type="sldNum" sz="quarter" idx="5"/>
          </p:nvPr>
        </p:nvSpPr>
        <p:spPr>
          <a:noFill/>
        </p:spPr>
        <p:txBody>
          <a:bodyPr/>
          <a:lstStyle/>
          <a:p>
            <a:fld id="{8D4ACE63-2992-BA4E-865C-7238C276DBD8}" type="slidenum">
              <a:rPr lang="en-US">
                <a:latin typeface="Angsana New" charset="0"/>
                <a:ea typeface="ＭＳ Ｐゴシック" charset="-128"/>
                <a:cs typeface="ＭＳ Ｐゴシック" charset="-128"/>
              </a:rPr>
              <a:pPr/>
              <a:t>65</a:t>
            </a:fld>
            <a:endParaRPr lang="th-TH">
              <a:latin typeface="Angsana New" charset="0"/>
              <a:ea typeface="ＭＳ Ｐゴシック" charset="-128"/>
              <a:cs typeface="ＭＳ Ｐゴシック" charset="-128"/>
            </a:endParaRPr>
          </a:p>
        </p:txBody>
      </p:sp>
      <p:sp>
        <p:nvSpPr>
          <p:cNvPr id="140291" name="Rectangle 2"/>
          <p:cNvSpPr>
            <a:spLocks noGrp="1" noRot="1" noChangeAspect="1" noChangeArrowheads="1" noTextEdit="1"/>
          </p:cNvSpPr>
          <p:nvPr>
            <p:ph type="sldImg"/>
          </p:nvPr>
        </p:nvSpPr>
        <p:spPr>
          <a:ln/>
        </p:spPr>
      </p:sp>
      <p:sp>
        <p:nvSpPr>
          <p:cNvPr id="140292" name="Rectangle 3"/>
          <p:cNvSpPr>
            <a:spLocks noGrp="1" noChangeArrowheads="1"/>
          </p:cNvSpPr>
          <p:nvPr>
            <p:ph type="body" idx="1"/>
          </p:nvPr>
        </p:nvSpPr>
        <p:spPr>
          <a:noFill/>
          <a:ln/>
        </p:spPr>
        <p:txBody>
          <a:bodyPr/>
          <a:lstStyle/>
          <a:p>
            <a:endParaRPr lang="en-US" sz="1800">
              <a:latin typeface="Angsana New"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8001000" y="-6350"/>
            <a:ext cx="1158875" cy="1758950"/>
            <a:chOff x="2346" y="9241"/>
            <a:chExt cx="1824" cy="2769"/>
          </a:xfrm>
        </p:grpSpPr>
        <p:pic>
          <p:nvPicPr>
            <p:cNvPr id="5" name="Picture 3"/>
            <p:cNvPicPr>
              <a:picLocks noChangeArrowheads="1"/>
            </p:cNvPicPr>
            <p:nvPr/>
          </p:nvPicPr>
          <p:blipFill>
            <a:blip r:embed="rId2"/>
            <a:srcRect/>
            <a:stretch>
              <a:fillRect/>
            </a:stretch>
          </p:blipFill>
          <p:spPr bwMode="auto">
            <a:xfrm>
              <a:off x="2355" y="9241"/>
              <a:ext cx="1805" cy="2429"/>
            </a:xfrm>
            <a:prstGeom prst="rect">
              <a:avLst/>
            </a:prstGeom>
            <a:noFill/>
            <a:ln w="9525">
              <a:noFill/>
              <a:miter lim="800000"/>
              <a:headEnd/>
              <a:tailEnd/>
            </a:ln>
          </p:spPr>
        </p:pic>
        <p:pic>
          <p:nvPicPr>
            <p:cNvPr id="6" name="Picture 4" descr="Econ.png"/>
            <p:cNvPicPr>
              <a:picLocks noChangeArrowheads="1"/>
            </p:cNvPicPr>
            <p:nvPr/>
          </p:nvPicPr>
          <p:blipFill>
            <a:blip r:embed="rId3"/>
            <a:srcRect/>
            <a:stretch>
              <a:fillRect/>
            </a:stretch>
          </p:blipFill>
          <p:spPr bwMode="auto">
            <a:xfrm>
              <a:off x="2346" y="11722"/>
              <a:ext cx="1824" cy="288"/>
            </a:xfrm>
            <a:prstGeom prst="rect">
              <a:avLst/>
            </a:prstGeom>
            <a:noFill/>
            <a:ln w="9525">
              <a:noFill/>
              <a:miter lim="800000"/>
              <a:headEnd/>
              <a:tailEnd/>
            </a:ln>
          </p:spPr>
        </p:pic>
      </p:grpSp>
      <p:pic>
        <p:nvPicPr>
          <p:cNvPr id="7" name="Picture 3" descr="Econ.png"/>
          <p:cNvPicPr>
            <a:picLocks noChangeAspect="1"/>
          </p:cNvPicPr>
          <p:nvPr/>
        </p:nvPicPr>
        <p:blipFill>
          <a:blip r:embed="rId4"/>
          <a:srcRect/>
          <a:stretch>
            <a:fillRect/>
          </a:stretch>
        </p:blipFill>
        <p:spPr bwMode="auto">
          <a:xfrm>
            <a:off x="28575" y="0"/>
            <a:ext cx="2776538" cy="1809750"/>
          </a:xfrm>
          <a:prstGeom prst="rect">
            <a:avLst/>
          </a:prstGeom>
          <a:noFill/>
          <a:ln w="9525">
            <a:noFill/>
            <a:miter lim="800000"/>
            <a:headEnd/>
            <a:tailEnd/>
          </a:ln>
        </p:spPr>
      </p:pic>
      <p:sp>
        <p:nvSpPr>
          <p:cNvPr id="10242" name="Rectangle 2"/>
          <p:cNvSpPr>
            <a:spLocks noGrp="1" noChangeArrowheads="1"/>
          </p:cNvSpPr>
          <p:nvPr>
            <p:ph type="ctrTitle"/>
          </p:nvPr>
        </p:nvSpPr>
        <p:spPr>
          <a:xfrm>
            <a:off x="685800" y="2286000"/>
            <a:ext cx="7772400" cy="1143000"/>
          </a:xfrm>
          <a:solidFill>
            <a:srgbClr val="AADE6B"/>
          </a:solidFill>
        </p:spPr>
        <p:txBody>
          <a:bodyPr/>
          <a:lstStyle>
            <a:lvl1pPr algn="ctr">
              <a:defRPr sz="5400" b="0"/>
            </a:lvl1pPr>
          </a:lstStyle>
          <a:p>
            <a:r>
              <a:rPr lang="en-US" smtClean="0"/>
              <a:t>Click to edit Master title style</a:t>
            </a:r>
            <a:endParaRPr lang="th-TH"/>
          </a:p>
        </p:txBody>
      </p:sp>
      <p:sp>
        <p:nvSpPr>
          <p:cNvPr id="1024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th-TH"/>
          </a:p>
        </p:txBody>
      </p:sp>
      <p:sp>
        <p:nvSpPr>
          <p:cNvPr id="8" name="Rectangle 6"/>
          <p:cNvSpPr>
            <a:spLocks noGrp="1" noChangeArrowheads="1"/>
          </p:cNvSpPr>
          <p:nvPr>
            <p:ph type="sldNum" sz="quarter" idx="10"/>
          </p:nvPr>
        </p:nvSpPr>
        <p:spPr/>
        <p:txBody>
          <a:bodyPr/>
          <a:lstStyle>
            <a:lvl1pPr>
              <a:defRPr/>
            </a:lvl1pPr>
          </a:lstStyle>
          <a:p>
            <a:pPr>
              <a:defRPr/>
            </a:pPr>
            <a:fld id="{A674DF88-07E1-1F49-A024-A275B82E4B38}" type="slidenum">
              <a:rPr lang="th-TH" smtClean="0"/>
              <a:pPr>
                <a:defRPr/>
              </a:pPr>
              <a:t>‹#›</a:t>
            </a:fld>
            <a:endParaRPr lang="th-TH"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838200"/>
          </a:xfrm>
          <a:solidFill>
            <a:srgbClr val="AADE6B"/>
          </a:solidFill>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F42281B2-E7D4-5846-837B-28D0C7B2B3BC}" type="slidenum">
              <a:rPr lang="th-TH" smtClean="0"/>
              <a:pPr>
                <a:defRPr/>
              </a:pPr>
              <a:t>‹#›</a:t>
            </a:fld>
            <a:endParaRPr lang="th-TH"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718BCC0F-61EA-EB4D-A346-2402C90BB7CA}" type="slidenum">
              <a:rPr lang="th-TH" smtClean="0"/>
              <a:pPr>
                <a:defRPr/>
              </a:pPr>
              <a:t>‹#›</a:t>
            </a:fld>
            <a:endParaRPr lang="th-TH"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EA0E3DF6-2DF4-E745-B342-54F01EA98382}" type="slidenum">
              <a:rPr lang="th-TH" smtClean="0"/>
              <a:pPr>
                <a:defRPr/>
              </a:pPr>
              <a:t>‹#›</a:t>
            </a:fld>
            <a:endParaRPr lang="th-TH"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0A32908B-D91D-3249-B054-D2CA5A4EA02D}" type="slidenum">
              <a:rPr lang="th-TH" smtClean="0"/>
              <a:pPr>
                <a:defRPr/>
              </a:pPr>
              <a:t>‹#›</a:t>
            </a:fld>
            <a:endParaRPr lang="th-TH"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FD56AE7B-EBA4-C842-983A-F05F2F4292FC}" type="slidenum">
              <a:rPr lang="th-TH" smtClean="0"/>
              <a:pPr>
                <a:defRPr/>
              </a:pPr>
              <a:t>‹#›</a:t>
            </a:fld>
            <a:endParaRPr lang="th-TH"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C343E729-9B9A-A44C-8E02-2F5A839D025A}" type="slidenum">
              <a:rPr lang="th-TH" smtClean="0"/>
              <a:pPr>
                <a:defRPr/>
              </a:pPr>
              <a:t>‹#›</a:t>
            </a:fld>
            <a:endParaRPr lang="th-TH"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C2301778-CF49-B446-A3DE-33D9CDE38318}" type="slidenum">
              <a:rPr lang="th-TH" smtClean="0"/>
              <a:pPr>
                <a:defRPr/>
              </a:pPr>
              <a:t>‹#›</a:t>
            </a:fld>
            <a:endParaRPr lang="th-TH"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305279D6-0B14-044A-ABB2-C97FA46532CA}" type="slidenum">
              <a:rPr lang="th-TH" smtClean="0"/>
              <a:pPr>
                <a:defRPr/>
              </a:pPr>
              <a:t>‹#›</a:t>
            </a:fld>
            <a:endParaRPr lang="th-TH"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A6DCFF2B-32A4-EB43-8794-1ED62CE6A520}" type="slidenum">
              <a:rPr lang="th-TH" smtClean="0"/>
              <a:pPr>
                <a:defRPr/>
              </a:pPr>
              <a:t>‹#›</a:t>
            </a:fld>
            <a:endParaRPr lang="th-TH"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176BAE28-5C30-084C-A8E4-46F753B33C61}" type="slidenum">
              <a:rPr lang="th-TH" smtClean="0"/>
              <a:pPr>
                <a:defRPr/>
              </a:pPr>
              <a:t>‹#›</a:t>
            </a:fld>
            <a:endParaRPr lang="th-TH"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23813"/>
            <a:ext cx="7313612"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969963" y="1285875"/>
            <a:ext cx="7713662" cy="5056188"/>
          </a:xfrm>
        </p:spPr>
        <p:txBody>
          <a:bodyPr/>
          <a:lstStyle/>
          <a:p>
            <a:pPr lvl="0"/>
            <a:r>
              <a:rPr lang="en-US" noProof="0" smtClean="0"/>
              <a:t>Click icon to add chart</a:t>
            </a:r>
          </a:p>
        </p:txBody>
      </p:sp>
      <p:sp>
        <p:nvSpPr>
          <p:cNvPr id="4" name="Rectangle 6"/>
          <p:cNvSpPr>
            <a:spLocks noGrp="1" noChangeArrowheads="1"/>
          </p:cNvSpPr>
          <p:nvPr>
            <p:ph type="sldNum" sz="quarter" idx="10"/>
          </p:nvPr>
        </p:nvSpPr>
        <p:spPr>
          <a:ln/>
        </p:spPr>
        <p:txBody>
          <a:bodyPr/>
          <a:lstStyle>
            <a:lvl1pPr>
              <a:defRPr/>
            </a:lvl1pPr>
          </a:lstStyle>
          <a:p>
            <a:pPr>
              <a:defRPr/>
            </a:pPr>
            <a:fld id="{CE2D6FE5-A9A2-B24C-A3FD-38B78DD7CF4B}" type="slidenum">
              <a:rPr lang="th-TH" smtClean="0"/>
              <a:pPr>
                <a:defRPr/>
              </a:pPr>
              <a:t>‹#›</a:t>
            </a:fld>
            <a:endParaRPr lang="th-TH"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838200"/>
          </a:xfrm>
        </p:spPr>
        <p:txBody>
          <a:bodyPr/>
          <a:lstStyle>
            <a:lvl1pPr>
              <a:defRPr>
                <a:latin typeface="Angsana New"/>
                <a:cs typeface="Angsana New"/>
              </a:defRPr>
            </a:lvl1pPr>
          </a:lstStyle>
          <a:p>
            <a:r>
              <a:rPr lang="en-US" dirty="0" smtClean="0"/>
              <a:t>Click to edit Master title style</a:t>
            </a:r>
            <a:endParaRPr lang="en-US" dirty="0"/>
          </a:p>
        </p:txBody>
      </p:sp>
      <p:sp>
        <p:nvSpPr>
          <p:cNvPr id="3" name="Table Placeholder 2"/>
          <p:cNvSpPr>
            <a:spLocks noGrp="1"/>
          </p:cNvSpPr>
          <p:nvPr>
            <p:ph type="tbl" idx="1"/>
          </p:nvPr>
        </p:nvSpPr>
        <p:spPr>
          <a:xfrm>
            <a:off x="685800" y="1371600"/>
            <a:ext cx="7772400" cy="4724400"/>
          </a:xfrm>
        </p:spPr>
        <p:txBody>
          <a:bodyPr/>
          <a:lstStyle>
            <a:lvl1pPr>
              <a:defRPr>
                <a:latin typeface="Angsana New"/>
                <a:cs typeface="Angsana New"/>
              </a:defRPr>
            </a:lvl1pPr>
          </a:lstStyle>
          <a:p>
            <a:pPr lvl="0"/>
            <a:endParaRPr lang="en-US" noProof="0" dirty="0" smtClean="0"/>
          </a:p>
        </p:txBody>
      </p:sp>
      <p:sp>
        <p:nvSpPr>
          <p:cNvPr id="4" name="Rectangle 4"/>
          <p:cNvSpPr>
            <a:spLocks noGrp="1" noChangeArrowheads="1"/>
          </p:cNvSpPr>
          <p:nvPr>
            <p:ph type="dt" sz="half" idx="10"/>
          </p:nvPr>
        </p:nvSpPr>
        <p:spPr>
          <a:xfrm>
            <a:off x="0" y="6400800"/>
            <a:ext cx="1905000" cy="457200"/>
          </a:xfrm>
          <a:prstGeom prst="rect">
            <a:avLst/>
          </a:prstGeom>
        </p:spPr>
        <p:txBody>
          <a:bodyPr/>
          <a:lstStyle>
            <a:lvl1pPr>
              <a:defRPr>
                <a:latin typeface="Angsana New"/>
              </a:defRPr>
            </a:lvl1pPr>
          </a:lstStyle>
          <a:p>
            <a:pPr>
              <a:defRPr/>
            </a:pPr>
            <a:endParaRPr lang="en-US"/>
          </a:p>
        </p:txBody>
      </p:sp>
      <p:sp>
        <p:nvSpPr>
          <p:cNvPr id="5" name="Rectangle 5"/>
          <p:cNvSpPr>
            <a:spLocks noGrp="1" noChangeArrowheads="1"/>
          </p:cNvSpPr>
          <p:nvPr>
            <p:ph type="ftr" sz="quarter" idx="11"/>
          </p:nvPr>
        </p:nvSpPr>
        <p:spPr>
          <a:xfrm>
            <a:off x="3124200" y="6248400"/>
            <a:ext cx="2895600" cy="457200"/>
          </a:xfrm>
          <a:prstGeom prst="rect">
            <a:avLst/>
          </a:prstGeom>
        </p:spPr>
        <p:txBody>
          <a:bodyPr/>
          <a:lstStyle>
            <a:lvl1pPr>
              <a:defRPr>
                <a:latin typeface="Angsana New"/>
                <a:ea typeface="Angsana New"/>
                <a:cs typeface="Angsana New"/>
              </a:defRPr>
            </a:lvl1pPr>
          </a:lstStyle>
          <a:p>
            <a:pPr>
              <a:defRPr/>
            </a:pPr>
            <a:r>
              <a:rPr lang="en-US" smtClean="0"/>
              <a:t>Chayun Tanti</a:t>
            </a:r>
            <a:endParaRPr lang="th-TH"/>
          </a:p>
        </p:txBody>
      </p:sp>
      <p:sp>
        <p:nvSpPr>
          <p:cNvPr id="6" name="Rectangle 6"/>
          <p:cNvSpPr>
            <a:spLocks noGrp="1" noChangeArrowheads="1"/>
          </p:cNvSpPr>
          <p:nvPr>
            <p:ph type="sldNum" sz="quarter" idx="12"/>
          </p:nvPr>
        </p:nvSpPr>
        <p:spPr/>
        <p:txBody>
          <a:bodyPr/>
          <a:lstStyle>
            <a:lvl1pPr>
              <a:defRPr>
                <a:latin typeface="Angsana New"/>
                <a:ea typeface="Angsana New"/>
                <a:cs typeface="Angsana New"/>
              </a:defRPr>
            </a:lvl1pPr>
          </a:lstStyle>
          <a:p>
            <a:pPr>
              <a:defRPr/>
            </a:pPr>
            <a:fld id="{E8688A17-5CA0-1F43-AFDF-FA21F83B5443}" type="slidenum">
              <a:rPr lang="th-TH"/>
              <a:pPr>
                <a:defRPr/>
              </a:pPr>
              <a:t>‹#›</a:t>
            </a:fld>
            <a:endParaRPr lang="th-TH" dirty="0"/>
          </a:p>
        </p:txBody>
      </p:sp>
    </p:spTree>
  </p:cSld>
  <p:clrMapOvr>
    <a:masterClrMapping/>
  </p:clrMapOvr>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28600"/>
            <a:ext cx="7620000" cy="838200"/>
          </a:xfrm>
          <a:prstGeom prst="rect">
            <a:avLst/>
          </a:prstGeom>
          <a:solidFill>
            <a:srgbClr val="AADE6B"/>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a:p>
        </p:txBody>
      </p:sp>
      <p:sp>
        <p:nvSpPr>
          <p:cNvPr id="1027"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2600">
                <a:solidFill>
                  <a:srgbClr val="000000"/>
                </a:solidFill>
              </a:defRPr>
            </a:lvl1pPr>
          </a:lstStyle>
          <a:p>
            <a:pPr>
              <a:defRPr/>
            </a:pPr>
            <a:fld id="{CE2D6FE5-A9A2-B24C-A3FD-38B78DD7CF4B}" type="slidenum">
              <a:rPr lang="th-TH" smtClean="0"/>
              <a:pPr>
                <a:defRPr/>
              </a:pPr>
              <a:t>‹#›</a:t>
            </a:fld>
            <a:endParaRPr lang="th-TH" dirty="0"/>
          </a:p>
        </p:txBody>
      </p:sp>
      <p:pic>
        <p:nvPicPr>
          <p:cNvPr id="1029" name="Picture 6" descr="Econ Logo Official.png"/>
          <p:cNvPicPr>
            <a:picLocks noChangeAspect="1"/>
          </p:cNvPicPr>
          <p:nvPr/>
        </p:nvPicPr>
        <p:blipFill>
          <a:blip r:embed="rId15"/>
          <a:srcRect/>
          <a:stretch>
            <a:fillRect/>
          </a:stretch>
        </p:blipFill>
        <p:spPr bwMode="auto">
          <a:xfrm>
            <a:off x="8383588" y="0"/>
            <a:ext cx="760412" cy="1066800"/>
          </a:xfrm>
          <a:prstGeom prst="rect">
            <a:avLst/>
          </a:prstGeom>
          <a:noFill/>
          <a:ln w="9525">
            <a:noFill/>
            <a:miter lim="800000"/>
            <a:headEnd/>
            <a:tailEnd/>
          </a:ln>
        </p:spPr>
      </p:pic>
      <p:sp>
        <p:nvSpPr>
          <p:cNvPr id="7" name="Rectangle 13"/>
          <p:cNvSpPr>
            <a:spLocks noGrp="1" noChangeArrowheads="1"/>
          </p:cNvSpPr>
          <p:nvPr/>
        </p:nvSpPr>
        <p:spPr bwMode="auto">
          <a:xfrm>
            <a:off x="0" y="6400800"/>
            <a:ext cx="3224213" cy="457200"/>
          </a:xfrm>
          <a:prstGeom prst="rect">
            <a:avLst/>
          </a:prstGeom>
          <a:noFill/>
          <a:ln w="9525">
            <a:noFill/>
            <a:miter lim="800000"/>
            <a:headEnd/>
            <a:tailEnd/>
          </a:ln>
          <a:effectLst/>
        </p:spPr>
        <p:txBody>
          <a:bodyPr anchor="b">
            <a:prstTxWarp prst="textNoShape">
              <a:avLst/>
            </a:prstTxWarp>
          </a:bodyPr>
          <a:lstStyle/>
          <a:p>
            <a:pPr>
              <a:defRPr/>
            </a:pPr>
            <a:r>
              <a:rPr lang="en-US" sz="1600" b="0" dirty="0">
                <a:solidFill>
                  <a:schemeClr val="tx1"/>
                </a:solidFill>
              </a:rPr>
              <a:t>Chayun </a:t>
            </a:r>
            <a:r>
              <a:rPr lang="en-US" sz="1600" b="0" dirty="0" smtClean="0">
                <a:solidFill>
                  <a:schemeClr val="tx1"/>
                </a:solidFill>
              </a:rPr>
              <a:t>Tantivasadakarn</a:t>
            </a:r>
            <a:endParaRPr lang="en-US" sz="1600" b="0" dirty="0">
              <a:solidFill>
                <a:schemeClr val="tx1"/>
              </a:solidFill>
            </a:endParaRPr>
          </a:p>
        </p:txBody>
      </p:sp>
    </p:spTree>
  </p:cSld>
  <p:clrMap bg1="lt1" tx1="dk1" bg2="lt2" tx2="dk2" accent1="accent1" accent2="accent2" accent3="accent3" accent4="accent4" accent5="accent5" accent6="accent6" hlink="hlink" folHlink="folHlink"/>
  <p:sldLayoutIdLst>
    <p:sldLayoutId id="2147484209" r:id="rId1"/>
    <p:sldLayoutId id="2147484210" r:id="rId2"/>
    <p:sldLayoutId id="2147484211" r:id="rId3"/>
    <p:sldLayoutId id="2147484212" r:id="rId4"/>
    <p:sldLayoutId id="2147484213" r:id="rId5"/>
    <p:sldLayoutId id="2147484214" r:id="rId6"/>
    <p:sldLayoutId id="2147484215" r:id="rId7"/>
    <p:sldLayoutId id="2147484216" r:id="rId8"/>
    <p:sldLayoutId id="2147484217" r:id="rId9"/>
    <p:sldLayoutId id="2147484218" r:id="rId10"/>
    <p:sldLayoutId id="2147484219" r:id="rId11"/>
    <p:sldLayoutId id="2147484220" r:id="rId12"/>
    <p:sldLayoutId id="2147484221" r:id="rId13"/>
  </p:sldLayoutIdLst>
  <p:hf hdr="0" ftr="0" dt="0"/>
  <p:txStyles>
    <p:titleStyle>
      <a:lvl1pPr algn="l" rtl="0" eaLnBrk="1" fontAlgn="base" hangingPunct="1">
        <a:spcBef>
          <a:spcPct val="0"/>
        </a:spcBef>
        <a:spcAft>
          <a:spcPct val="0"/>
        </a:spcAft>
        <a:defRPr sz="4400" b="1">
          <a:solidFill>
            <a:schemeClr val="tx2"/>
          </a:solidFill>
          <a:latin typeface="Angsana New"/>
          <a:ea typeface="ＭＳ Ｐゴシック" charset="-128"/>
          <a:cs typeface="Angsana New"/>
        </a:defRPr>
      </a:lvl1pPr>
      <a:lvl2pPr algn="l" rtl="0" eaLnBrk="1" fontAlgn="base" hangingPunct="1">
        <a:spcBef>
          <a:spcPct val="0"/>
        </a:spcBef>
        <a:spcAft>
          <a:spcPct val="0"/>
        </a:spcAft>
        <a:defRPr sz="4400" b="1">
          <a:solidFill>
            <a:schemeClr val="tx2"/>
          </a:solidFill>
          <a:latin typeface="Angsana New" charset="0"/>
          <a:ea typeface="ＭＳ Ｐゴシック" charset="-128"/>
        </a:defRPr>
      </a:lvl2pPr>
      <a:lvl3pPr algn="l" rtl="0" eaLnBrk="1" fontAlgn="base" hangingPunct="1">
        <a:spcBef>
          <a:spcPct val="0"/>
        </a:spcBef>
        <a:spcAft>
          <a:spcPct val="0"/>
        </a:spcAft>
        <a:defRPr sz="4400" b="1">
          <a:solidFill>
            <a:schemeClr val="tx2"/>
          </a:solidFill>
          <a:latin typeface="Angsana New" charset="0"/>
          <a:ea typeface="ＭＳ Ｐゴシック" charset="-128"/>
        </a:defRPr>
      </a:lvl3pPr>
      <a:lvl4pPr algn="l" rtl="0" eaLnBrk="1" fontAlgn="base" hangingPunct="1">
        <a:spcBef>
          <a:spcPct val="0"/>
        </a:spcBef>
        <a:spcAft>
          <a:spcPct val="0"/>
        </a:spcAft>
        <a:defRPr sz="4400" b="1">
          <a:solidFill>
            <a:schemeClr val="tx2"/>
          </a:solidFill>
          <a:latin typeface="Angsana New" charset="0"/>
          <a:ea typeface="ＭＳ Ｐゴシック" charset="-128"/>
        </a:defRPr>
      </a:lvl4pPr>
      <a:lvl5pPr algn="l" rtl="0" eaLnBrk="1" fontAlgn="base" hangingPunct="1">
        <a:spcBef>
          <a:spcPct val="0"/>
        </a:spcBef>
        <a:spcAft>
          <a:spcPct val="0"/>
        </a:spcAft>
        <a:defRPr sz="4400" b="1">
          <a:solidFill>
            <a:schemeClr val="tx2"/>
          </a:solidFill>
          <a:latin typeface="Angsana New" charset="0"/>
          <a:ea typeface="ＭＳ Ｐゴシック" charset="-128"/>
        </a:defRPr>
      </a:lvl5pPr>
      <a:lvl6pPr marL="457200" algn="l" rtl="0" eaLnBrk="1" fontAlgn="base" hangingPunct="1">
        <a:spcBef>
          <a:spcPct val="0"/>
        </a:spcBef>
        <a:spcAft>
          <a:spcPct val="0"/>
        </a:spcAft>
        <a:defRPr sz="4400" b="1">
          <a:solidFill>
            <a:schemeClr val="tx2"/>
          </a:solidFill>
          <a:latin typeface="Angsana New" charset="0"/>
        </a:defRPr>
      </a:lvl6pPr>
      <a:lvl7pPr marL="914400" algn="l" rtl="0" eaLnBrk="1" fontAlgn="base" hangingPunct="1">
        <a:spcBef>
          <a:spcPct val="0"/>
        </a:spcBef>
        <a:spcAft>
          <a:spcPct val="0"/>
        </a:spcAft>
        <a:defRPr sz="4400" b="1">
          <a:solidFill>
            <a:schemeClr val="tx2"/>
          </a:solidFill>
          <a:latin typeface="Angsana New" charset="0"/>
        </a:defRPr>
      </a:lvl7pPr>
      <a:lvl8pPr marL="1371600" algn="l" rtl="0" eaLnBrk="1" fontAlgn="base" hangingPunct="1">
        <a:spcBef>
          <a:spcPct val="0"/>
        </a:spcBef>
        <a:spcAft>
          <a:spcPct val="0"/>
        </a:spcAft>
        <a:defRPr sz="4400" b="1">
          <a:solidFill>
            <a:schemeClr val="tx2"/>
          </a:solidFill>
          <a:latin typeface="Angsana New" charset="0"/>
        </a:defRPr>
      </a:lvl8pPr>
      <a:lvl9pPr marL="1828800" algn="l" rtl="0" eaLnBrk="1" fontAlgn="base" hangingPunct="1">
        <a:spcBef>
          <a:spcPct val="0"/>
        </a:spcBef>
        <a:spcAft>
          <a:spcPct val="0"/>
        </a:spcAft>
        <a:defRPr sz="4400" b="1">
          <a:solidFill>
            <a:schemeClr val="tx2"/>
          </a:solidFill>
          <a:latin typeface="Angsana New" charset="0"/>
        </a:defRPr>
      </a:lvl9pPr>
    </p:titleStyle>
    <p:bodyStyle>
      <a:lvl1pPr marL="342900" indent="-342900" algn="l" rtl="0" eaLnBrk="1" fontAlgn="base" hangingPunct="1">
        <a:lnSpc>
          <a:spcPct val="90000"/>
        </a:lnSpc>
        <a:spcBef>
          <a:spcPct val="10000"/>
        </a:spcBef>
        <a:spcAft>
          <a:spcPct val="0"/>
        </a:spcAft>
        <a:buChar char="•"/>
        <a:defRPr sz="4000">
          <a:solidFill>
            <a:schemeClr val="tx1"/>
          </a:solidFill>
          <a:latin typeface="Angsana New"/>
          <a:ea typeface="ＭＳ Ｐゴシック" charset="-128"/>
          <a:cs typeface="Angsana New"/>
        </a:defRPr>
      </a:lvl1pPr>
      <a:lvl2pPr marL="742950" indent="-285750" algn="l" rtl="0" eaLnBrk="1" fontAlgn="base" hangingPunct="1">
        <a:lnSpc>
          <a:spcPct val="90000"/>
        </a:lnSpc>
        <a:spcBef>
          <a:spcPct val="10000"/>
        </a:spcBef>
        <a:spcAft>
          <a:spcPct val="0"/>
        </a:spcAft>
        <a:buChar char="–"/>
        <a:defRPr sz="3600">
          <a:solidFill>
            <a:schemeClr val="tx1"/>
          </a:solidFill>
          <a:latin typeface="Angsana New"/>
          <a:ea typeface="ＭＳ Ｐゴシック" charset="-128"/>
          <a:cs typeface="Angsana New"/>
        </a:defRPr>
      </a:lvl2pPr>
      <a:lvl3pPr marL="1143000" indent="-228600" algn="l" rtl="0" eaLnBrk="1" fontAlgn="base" hangingPunct="1">
        <a:lnSpc>
          <a:spcPct val="90000"/>
        </a:lnSpc>
        <a:spcBef>
          <a:spcPct val="10000"/>
        </a:spcBef>
        <a:spcAft>
          <a:spcPct val="0"/>
        </a:spcAft>
        <a:buChar char="•"/>
        <a:defRPr sz="3200">
          <a:solidFill>
            <a:schemeClr val="tx1"/>
          </a:solidFill>
          <a:latin typeface="Angsana New"/>
          <a:ea typeface="ＭＳ Ｐゴシック" charset="-128"/>
          <a:cs typeface="Angsana New"/>
        </a:defRPr>
      </a:lvl3pPr>
      <a:lvl4pPr marL="16002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4pPr>
      <a:lvl5pPr marL="20574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5pPr>
      <a:lvl6pPr marL="25146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6pPr>
      <a:lvl7pPr marL="29718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7pPr>
      <a:lvl8pPr marL="34290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8pPr>
      <a:lvl9pPr marL="38862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5.xml"/><Relationship Id="rId4" Type="http://schemas.openxmlformats.org/officeDocument/2006/relationships/slide" Target="slide11.xml"/><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4" Type="http://schemas.openxmlformats.org/officeDocument/2006/relationships/oleObject" Target="../embeddings/Microsoft_Equation1.bin"/><Relationship Id="rId1" Type="http://schemas.openxmlformats.org/officeDocument/2006/relationships/vmlDrawing" Target="../drawings/vmlDrawing1.vml"/><Relationship Id="rId2"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slide" Target="slide3.xml"/><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4" Type="http://schemas.openxmlformats.org/officeDocument/2006/relationships/oleObject" Target="../embeddings/Microsoft_Equation2.bin"/><Relationship Id="rId1" Type="http://schemas.openxmlformats.org/officeDocument/2006/relationships/vmlDrawing" Target="../drawings/vmlDrawing2.vml"/><Relationship Id="rId2"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4" Type="http://schemas.openxmlformats.org/officeDocument/2006/relationships/oleObject" Target="../embeddings/Microsoft_Equation3.bin"/><Relationship Id="rId1" Type="http://schemas.openxmlformats.org/officeDocument/2006/relationships/vmlDrawing" Target="../drawings/vmlDrawing3.vml"/><Relationship Id="rId2"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4" Type="http://schemas.openxmlformats.org/officeDocument/2006/relationships/oleObject" Target="../embeddings/Microsoft_Equation4.bin"/><Relationship Id="rId1" Type="http://schemas.openxmlformats.org/officeDocument/2006/relationships/vmlDrawing" Target="../drawings/vmlDrawing4.vml"/><Relationship Id="rId2"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slide" Target="slide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8.xml"/><Relationship Id="rId4" Type="http://schemas.openxmlformats.org/officeDocument/2006/relationships/oleObject" Target="../embeddings/Microsoft_Equation5.bin"/><Relationship Id="rId5" Type="http://schemas.openxmlformats.org/officeDocument/2006/relationships/slide" Target="slide21.xml"/><Relationship Id="rId1" Type="http://schemas.openxmlformats.org/officeDocument/2006/relationships/vmlDrawing" Target="../drawings/vmlDrawing5.vml"/><Relationship Id="rId2"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4" Type="http://schemas.openxmlformats.org/officeDocument/2006/relationships/oleObject" Target="../embeddings/Microsoft_Equation6.bin"/><Relationship Id="rId1" Type="http://schemas.openxmlformats.org/officeDocument/2006/relationships/vmlDrawing" Target="../drawings/vmlDrawing6.vml"/><Relationship Id="rId2"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2.xml"/><Relationship Id="rId4" Type="http://schemas.openxmlformats.org/officeDocument/2006/relationships/oleObject" Target="../embeddings/oleObject1.bin"/><Relationship Id="rId1" Type="http://schemas.openxmlformats.org/officeDocument/2006/relationships/vmlDrawing" Target="../drawings/vmlDrawing7.vml"/><Relationship Id="rId2"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slide" Target="slide31.xml"/><Relationship Id="rId4" Type="http://schemas.openxmlformats.org/officeDocument/2006/relationships/slide" Target="slide32.xml"/><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5.xml"/><Relationship Id="rId4" Type="http://schemas.openxmlformats.org/officeDocument/2006/relationships/oleObject" Target="../embeddings/Microsoft_Equation7.bin"/><Relationship Id="rId5" Type="http://schemas.openxmlformats.org/officeDocument/2006/relationships/oleObject" Target="../embeddings/Microsoft_Equation8.bin"/><Relationship Id="rId6" Type="http://schemas.openxmlformats.org/officeDocument/2006/relationships/oleObject" Target="../embeddings/Microsoft_Equation9.bin"/><Relationship Id="rId7" Type="http://schemas.openxmlformats.org/officeDocument/2006/relationships/oleObject" Target="../embeddings/Microsoft_Equation10.bin"/><Relationship Id="rId1" Type="http://schemas.openxmlformats.org/officeDocument/2006/relationships/vmlDrawing" Target="../drawings/vmlDrawing8.vml"/><Relationship Id="rId2"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slide" Target="slide2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slide" Target="slide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slide" Target="slide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0.xml"/><Relationship Id="rId4" Type="http://schemas.openxmlformats.org/officeDocument/2006/relationships/oleObject" Target="../embeddings/oleObject2.bin"/><Relationship Id="rId1" Type="http://schemas.openxmlformats.org/officeDocument/2006/relationships/vmlDrawing" Target="../drawings/vmlDrawing9.vml"/><Relationship Id="rId2"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6.xml"/><Relationship Id="rId2" Type="http://schemas.openxmlformats.org/officeDocument/2006/relationships/notesSlide" Target="../notesSlides/notesSlide3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 Id="rId3" Type="http://schemas.openxmlformats.org/officeDocument/2006/relationships/slide" Target="slide3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 Id="rId3" Type="http://schemas.openxmlformats.org/officeDocument/2006/relationships/slide" Target="slide3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 Id="rId3" Type="http://schemas.openxmlformats.org/officeDocument/2006/relationships/image" Target="../media/image2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9.xml"/><Relationship Id="rId3" Type="http://schemas.openxmlformats.org/officeDocument/2006/relationships/image" Target="../media/image2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4.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45.xml"/><Relationship Id="rId4" Type="http://schemas.openxmlformats.org/officeDocument/2006/relationships/oleObject" Target="../embeddings/oleObject3.bin"/><Relationship Id="rId1" Type="http://schemas.openxmlformats.org/officeDocument/2006/relationships/vmlDrawing" Target="../drawings/vmlDrawing10.vml"/><Relationship Id="rId2"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6.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47.xml"/><Relationship Id="rId4" Type="http://schemas.openxmlformats.org/officeDocument/2006/relationships/oleObject" Target="../embeddings/oleObject4.bin"/><Relationship Id="rId1" Type="http://schemas.openxmlformats.org/officeDocument/2006/relationships/vmlDrawing" Target="../drawings/vmlDrawing11.vml"/><Relationship Id="rId2"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9.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0.xml"/><Relationship Id="rId4" Type="http://schemas.openxmlformats.org/officeDocument/2006/relationships/oleObject" Target="../embeddings/oleObject5.bin"/><Relationship Id="rId1" Type="http://schemas.openxmlformats.org/officeDocument/2006/relationships/vmlDrawing" Target="../drawings/vmlDrawing12.vml"/><Relationship Id="rId2"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685800" y="2209800"/>
            <a:ext cx="7772400" cy="2286000"/>
          </a:xfrm>
        </p:spPr>
        <p:txBody>
          <a:bodyPr/>
          <a:lstStyle/>
          <a:p>
            <a:r>
              <a:rPr lang="en-US" dirty="0" smtClean="0"/>
              <a:t>Factor Endowments and </a:t>
            </a:r>
            <a:br>
              <a:rPr lang="en-US" dirty="0" smtClean="0"/>
            </a:br>
            <a:r>
              <a:rPr lang="en-US" dirty="0" smtClean="0"/>
              <a:t>the </a:t>
            </a:r>
            <a:r>
              <a:rPr lang="en-US" dirty="0" err="1" smtClean="0"/>
              <a:t>Heckscher</a:t>
            </a:r>
            <a:r>
              <a:rPr lang="en-US" dirty="0" smtClean="0"/>
              <a:t>-Olin Model</a:t>
            </a:r>
            <a:br>
              <a:rPr lang="en-US" dirty="0" smtClean="0"/>
            </a:br>
            <a:r>
              <a:rPr lang="en-US" dirty="0" smtClean="0"/>
              <a:t>EE451</a:t>
            </a:r>
            <a:endParaRPr lang="th-TH" dirty="0"/>
          </a:p>
        </p:txBody>
      </p:sp>
      <p:sp>
        <p:nvSpPr>
          <p:cNvPr id="15363" name="Rectangle 3"/>
          <p:cNvSpPr>
            <a:spLocks noGrp="1" noChangeArrowheads="1"/>
          </p:cNvSpPr>
          <p:nvPr>
            <p:ph type="subTitle" idx="1"/>
          </p:nvPr>
        </p:nvSpPr>
        <p:spPr>
          <a:xfrm>
            <a:off x="1371600" y="4572000"/>
            <a:ext cx="6400800" cy="1752600"/>
          </a:xfrm>
        </p:spPr>
        <p:txBody>
          <a:bodyPr/>
          <a:lstStyle/>
          <a:p>
            <a:r>
              <a:rPr lang="th-TH" dirty="0" smtClean="0"/>
              <a:t>Chayun Tantivasadakarn</a:t>
            </a:r>
          </a:p>
          <a:p>
            <a:r>
              <a:rPr lang="th-TH" dirty="0" smtClean="0"/>
              <a:t>Faculty of Economics, Thammasat University</a:t>
            </a:r>
            <a:endParaRPr lang="th-TH" dirty="0"/>
          </a:p>
        </p:txBody>
      </p:sp>
      <p:sp>
        <p:nvSpPr>
          <p:cNvPr id="15365" name="Rectangle 6"/>
          <p:cNvSpPr>
            <a:spLocks noGrp="1" noChangeArrowheads="1"/>
          </p:cNvSpPr>
          <p:nvPr>
            <p:ph type="sldNum" sz="quarter" idx="10"/>
          </p:nvPr>
        </p:nvSpPr>
        <p:spPr/>
        <p:txBody>
          <a:bodyPr/>
          <a:lstStyle/>
          <a:p>
            <a:fld id="{9033352E-26B0-4244-8C36-7DAB13F0A32D}" type="slidenum">
              <a:rPr lang="th-TH" smtClean="0"/>
              <a:pPr/>
              <a:t>1</a:t>
            </a:fld>
            <a:endParaRPr lang="th-TH"/>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t>Outline</a:t>
            </a:r>
          </a:p>
        </p:txBody>
      </p:sp>
      <p:sp>
        <p:nvSpPr>
          <p:cNvPr id="17411" name="Content Placeholder 2"/>
          <p:cNvSpPr>
            <a:spLocks noGrp="1"/>
          </p:cNvSpPr>
          <p:nvPr>
            <p:ph idx="1"/>
          </p:nvPr>
        </p:nvSpPr>
        <p:spPr/>
        <p:txBody>
          <a:bodyPr/>
          <a:lstStyle/>
          <a:p>
            <a:r>
              <a:rPr lang="en-US" smtClean="0"/>
              <a:t>Assumptions</a:t>
            </a:r>
          </a:p>
          <a:p>
            <a:r>
              <a:rPr lang="en-US" smtClean="0"/>
              <a:t>Autarky equilibrium</a:t>
            </a:r>
          </a:p>
          <a:p>
            <a:r>
              <a:rPr lang="th-TH" smtClean="0"/>
              <a:t>The Heckscher-Ohlin Theorem</a:t>
            </a:r>
            <a:endParaRPr lang="en-US" smtClean="0"/>
          </a:p>
          <a:p>
            <a:r>
              <a:rPr lang="th-TH" smtClean="0"/>
              <a:t>Factor-Price-Equalization Theorem </a:t>
            </a:r>
            <a:endParaRPr lang="en-US" smtClean="0"/>
          </a:p>
          <a:p>
            <a:r>
              <a:rPr lang="th-TH" smtClean="0"/>
              <a:t>The Stolper-Samuelson Theorem</a:t>
            </a:r>
            <a:endParaRPr lang="en-US" smtClean="0"/>
          </a:p>
          <a:p>
            <a:r>
              <a:rPr lang="th-TH" smtClean="0"/>
              <a:t>The Rybczynski Theorem</a:t>
            </a:r>
            <a:endParaRPr lang="en-US" smtClean="0"/>
          </a:p>
          <a:p>
            <a:r>
              <a:rPr lang="en-US" smtClean="0"/>
              <a:t>Testing the Heckscher-Ohlin Model</a:t>
            </a:r>
          </a:p>
          <a:p>
            <a:r>
              <a:rPr lang="en-US" smtClean="0"/>
              <a:t>Specific-Factor model</a:t>
            </a:r>
          </a:p>
          <a:p>
            <a:endParaRPr lang="en-US" smtClean="0"/>
          </a:p>
        </p:txBody>
      </p:sp>
      <p:sp>
        <p:nvSpPr>
          <p:cNvPr id="17413" name="Slide Number Placeholder 4"/>
          <p:cNvSpPr>
            <a:spLocks noGrp="1"/>
          </p:cNvSpPr>
          <p:nvPr>
            <p:ph type="sldNum" sz="quarter" idx="10"/>
          </p:nvPr>
        </p:nvSpPr>
        <p:spPr/>
        <p:txBody>
          <a:bodyPr/>
          <a:lstStyle/>
          <a:p>
            <a:fld id="{9B29C531-427A-F747-AEDF-0BE043870377}" type="slidenum">
              <a:rPr lang="th-TH" smtClean="0"/>
              <a:pPr/>
              <a:t>2</a:t>
            </a:fld>
            <a:endParaRPr lang="th-TH"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solidFill>
            <a:srgbClr val="AADE6B"/>
          </a:solidFill>
        </p:spPr>
        <p:txBody>
          <a:bodyPr/>
          <a:lstStyle/>
          <a:p>
            <a:r>
              <a:rPr lang="th-TH" smtClean="0"/>
              <a:t>Assumptions</a:t>
            </a:r>
            <a:endParaRPr lang="th-TH"/>
          </a:p>
        </p:txBody>
      </p:sp>
      <p:sp>
        <p:nvSpPr>
          <p:cNvPr id="18437" name="Slide Number Placeholder 5"/>
          <p:cNvSpPr>
            <a:spLocks noGrp="1"/>
          </p:cNvSpPr>
          <p:nvPr>
            <p:ph type="sldNum" sz="quarter" idx="10"/>
          </p:nvPr>
        </p:nvSpPr>
        <p:spPr/>
        <p:txBody>
          <a:bodyPr/>
          <a:lstStyle/>
          <a:p>
            <a:fld id="{C98127EB-E354-3143-BE2E-EBEE047CF628}" type="slidenum">
              <a:rPr lang="th-TH" smtClean="0"/>
              <a:pPr/>
              <a:t>3</a:t>
            </a:fld>
            <a:endParaRPr lang="th-TH" smtClean="0"/>
          </a:p>
        </p:txBody>
      </p:sp>
      <p:sp>
        <p:nvSpPr>
          <p:cNvPr id="5123" name="Rectangle 3"/>
          <p:cNvSpPr>
            <a:spLocks noGrp="1" noChangeArrowheads="1"/>
          </p:cNvSpPr>
          <p:nvPr>
            <p:ph idx="4294967295"/>
          </p:nvPr>
        </p:nvSpPr>
        <p:spPr>
          <a:xfrm>
            <a:off x="457200" y="762000"/>
            <a:ext cx="8686800" cy="5029200"/>
          </a:xfrm>
        </p:spPr>
        <p:txBody>
          <a:bodyPr/>
          <a:lstStyle/>
          <a:p>
            <a:pPr marL="358775" eaLnBrk="1" hangingPunct="1">
              <a:spcBef>
                <a:spcPct val="0"/>
              </a:spcBef>
            </a:pPr>
            <a:r>
              <a:rPr lang="th-TH" smtClean="0">
                <a:latin typeface="Angsana New" charset="0"/>
              </a:rPr>
              <a:t>2 countries, </a:t>
            </a:r>
            <a:r>
              <a:rPr lang="en-US" smtClean="0">
                <a:latin typeface="Angsana New" charset="0"/>
              </a:rPr>
              <a:t>Home and Foreign</a:t>
            </a:r>
          </a:p>
          <a:p>
            <a:pPr marL="358775" eaLnBrk="1" hangingPunct="1">
              <a:spcBef>
                <a:spcPct val="0"/>
              </a:spcBef>
            </a:pPr>
            <a:r>
              <a:rPr lang="th-TH" smtClean="0">
                <a:latin typeface="Angsana New" charset="0"/>
              </a:rPr>
              <a:t>2 homogenous goods,</a:t>
            </a:r>
            <a:r>
              <a:rPr lang="en-US" smtClean="0">
                <a:latin typeface="Angsana New" charset="0"/>
              </a:rPr>
              <a:t> rice (X) and airplanes (Y)</a:t>
            </a:r>
          </a:p>
          <a:p>
            <a:pPr marL="358775" eaLnBrk="1" hangingPunct="1">
              <a:spcBef>
                <a:spcPct val="0"/>
              </a:spcBef>
            </a:pPr>
            <a:r>
              <a:rPr lang="th-TH" smtClean="0">
                <a:latin typeface="Angsana New" charset="0"/>
              </a:rPr>
              <a:t>2 homogenous factors</a:t>
            </a:r>
            <a:r>
              <a:rPr lang="en-US" smtClean="0">
                <a:latin typeface="Angsana New" charset="0"/>
              </a:rPr>
              <a:t>, labor (L) and capital (K)</a:t>
            </a:r>
            <a:endParaRPr lang="th-TH" smtClean="0">
              <a:latin typeface="Angsana New" charset="0"/>
            </a:endParaRPr>
          </a:p>
          <a:p>
            <a:pPr marL="358775" eaLnBrk="1" hangingPunct="1">
              <a:spcBef>
                <a:spcPct val="0"/>
              </a:spcBef>
            </a:pPr>
            <a:r>
              <a:rPr lang="th-TH" smtClean="0">
                <a:latin typeface="Angsana New" charset="0"/>
              </a:rPr>
              <a:t>CRTS </a:t>
            </a:r>
            <a:r>
              <a:rPr lang="th-TH" smtClean="0">
                <a:solidFill>
                  <a:srgbClr val="0000FF"/>
                </a:solidFill>
                <a:latin typeface="Angsana New" charset="0"/>
              </a:rPr>
              <a:t>and identical technology </a:t>
            </a:r>
            <a:r>
              <a:rPr lang="en-US" smtClean="0">
                <a:solidFill>
                  <a:srgbClr val="0000FF"/>
                </a:solidFill>
                <a:latin typeface="Angsana New" charset="0"/>
              </a:rPr>
              <a:t>across</a:t>
            </a:r>
            <a:r>
              <a:rPr lang="th-TH" smtClean="0">
                <a:solidFill>
                  <a:srgbClr val="0000FF"/>
                </a:solidFill>
                <a:latin typeface="Angsana New" charset="0"/>
              </a:rPr>
              <a:t> countries </a:t>
            </a:r>
          </a:p>
          <a:p>
            <a:pPr marL="358775" eaLnBrk="1" hangingPunct="1">
              <a:spcBef>
                <a:spcPct val="0"/>
              </a:spcBef>
            </a:pPr>
            <a:r>
              <a:rPr lang="en-US" smtClean="0">
                <a:latin typeface="Angsana New" charset="0"/>
              </a:rPr>
              <a:t>Each good has </a:t>
            </a:r>
            <a:r>
              <a:rPr lang="th-TH" smtClean="0">
                <a:latin typeface="Angsana New" charset="0"/>
              </a:rPr>
              <a:t>different factor intensities and no factor intensity reversal</a:t>
            </a:r>
          </a:p>
          <a:p>
            <a:pPr marL="358775" eaLnBrk="1" hangingPunct="1">
              <a:spcBef>
                <a:spcPct val="0"/>
              </a:spcBef>
            </a:pPr>
            <a:r>
              <a:rPr lang="en-US" smtClean="0">
                <a:latin typeface="Angsana New" charset="0"/>
              </a:rPr>
              <a:t>Capital markets: K = K</a:t>
            </a:r>
            <a:r>
              <a:rPr lang="en-US" baseline="-25000" smtClean="0">
                <a:latin typeface="Angsana New" charset="0"/>
              </a:rPr>
              <a:t>X</a:t>
            </a:r>
            <a:r>
              <a:rPr lang="en-US" smtClean="0">
                <a:latin typeface="Angsana New" charset="0"/>
              </a:rPr>
              <a:t> + K</a:t>
            </a:r>
            <a:r>
              <a:rPr lang="en-US" baseline="-25000" smtClean="0">
                <a:latin typeface="Angsana New" charset="0"/>
              </a:rPr>
              <a:t>Y </a:t>
            </a:r>
            <a:r>
              <a:rPr lang="en-US" smtClean="0">
                <a:latin typeface="Angsana New" charset="0"/>
              </a:rPr>
              <a:t>and K</a:t>
            </a:r>
            <a:r>
              <a:rPr lang="en-US" baseline="30000" smtClean="0">
                <a:latin typeface="Angsana New" charset="0"/>
              </a:rPr>
              <a:t>*</a:t>
            </a:r>
            <a:r>
              <a:rPr lang="en-US" smtClean="0">
                <a:latin typeface="Angsana New" charset="0"/>
              </a:rPr>
              <a:t> = K</a:t>
            </a:r>
            <a:r>
              <a:rPr lang="en-US" baseline="30000" smtClean="0">
                <a:latin typeface="Angsana New" charset="0"/>
              </a:rPr>
              <a:t>*</a:t>
            </a:r>
            <a:r>
              <a:rPr lang="en-US" baseline="-25000" smtClean="0">
                <a:latin typeface="Angsana New" charset="0"/>
              </a:rPr>
              <a:t>X</a:t>
            </a:r>
            <a:r>
              <a:rPr lang="en-US" smtClean="0">
                <a:latin typeface="Angsana New" charset="0"/>
              </a:rPr>
              <a:t> + K</a:t>
            </a:r>
            <a:r>
              <a:rPr lang="en-US" baseline="30000" smtClean="0">
                <a:latin typeface="Angsana New" charset="0"/>
              </a:rPr>
              <a:t>*</a:t>
            </a:r>
            <a:r>
              <a:rPr lang="en-US" baseline="-25000" smtClean="0">
                <a:latin typeface="Angsana New" charset="0"/>
              </a:rPr>
              <a:t>Y</a:t>
            </a:r>
            <a:endParaRPr lang="en-US" smtClean="0">
              <a:latin typeface="Angsana New" charset="0"/>
            </a:endParaRPr>
          </a:p>
          <a:p>
            <a:pPr marL="358775" eaLnBrk="1" hangingPunct="1">
              <a:spcBef>
                <a:spcPct val="0"/>
              </a:spcBef>
            </a:pPr>
            <a:r>
              <a:rPr lang="en-US" smtClean="0">
                <a:latin typeface="Angsana New" charset="0"/>
              </a:rPr>
              <a:t>Labor markets: L = L</a:t>
            </a:r>
            <a:r>
              <a:rPr lang="en-US" baseline="-25000" smtClean="0">
                <a:latin typeface="Angsana New" charset="0"/>
              </a:rPr>
              <a:t>X</a:t>
            </a:r>
            <a:r>
              <a:rPr lang="en-US" smtClean="0">
                <a:latin typeface="Angsana New" charset="0"/>
              </a:rPr>
              <a:t> + L</a:t>
            </a:r>
            <a:r>
              <a:rPr lang="en-US" baseline="-25000" smtClean="0">
                <a:latin typeface="Angsana New" charset="0"/>
              </a:rPr>
              <a:t>Y</a:t>
            </a:r>
            <a:r>
              <a:rPr lang="en-US" smtClean="0">
                <a:latin typeface="Angsana New" charset="0"/>
              </a:rPr>
              <a:t> and L</a:t>
            </a:r>
            <a:r>
              <a:rPr lang="en-US" baseline="30000" smtClean="0">
                <a:latin typeface="Angsana New" charset="0"/>
              </a:rPr>
              <a:t>*</a:t>
            </a:r>
            <a:r>
              <a:rPr lang="en-US" smtClean="0">
                <a:latin typeface="Angsana New" charset="0"/>
              </a:rPr>
              <a:t> = L</a:t>
            </a:r>
            <a:r>
              <a:rPr lang="en-US" baseline="30000" smtClean="0">
                <a:latin typeface="Angsana New" charset="0"/>
              </a:rPr>
              <a:t>*</a:t>
            </a:r>
            <a:r>
              <a:rPr lang="en-US" baseline="-25000" smtClean="0">
                <a:latin typeface="Angsana New" charset="0"/>
              </a:rPr>
              <a:t>X </a:t>
            </a:r>
            <a:r>
              <a:rPr lang="en-US" smtClean="0">
                <a:latin typeface="Angsana New" charset="0"/>
              </a:rPr>
              <a:t>+ L</a:t>
            </a:r>
            <a:r>
              <a:rPr lang="en-US" baseline="30000" smtClean="0">
                <a:latin typeface="Angsana New" charset="0"/>
              </a:rPr>
              <a:t>*</a:t>
            </a:r>
            <a:r>
              <a:rPr lang="en-US" baseline="-25000" smtClean="0">
                <a:latin typeface="Angsana New" charset="0"/>
              </a:rPr>
              <a:t>Y</a:t>
            </a:r>
            <a:endParaRPr lang="en-US" smtClean="0">
              <a:latin typeface="Angsana New" charset="0"/>
            </a:endParaRPr>
          </a:p>
          <a:p>
            <a:pPr marL="358775" eaLnBrk="1" hangingPunct="1">
              <a:spcBef>
                <a:spcPct val="0"/>
              </a:spcBef>
            </a:pPr>
            <a:r>
              <a:rPr lang="th-TH" smtClean="0">
                <a:latin typeface="Angsana New" charset="0"/>
              </a:rPr>
              <a:t>Countries have </a:t>
            </a:r>
            <a:r>
              <a:rPr lang="th-TH" smtClean="0">
                <a:solidFill>
                  <a:schemeClr val="accent2"/>
                </a:solidFill>
                <a:latin typeface="Angsana New" charset="0"/>
              </a:rPr>
              <a:t>different factor abundance</a:t>
            </a:r>
            <a:endParaRPr lang="th-TH" smtClean="0">
              <a:latin typeface="Angsana New" charset="0"/>
            </a:endParaRPr>
          </a:p>
          <a:p>
            <a:pPr marL="358775" eaLnBrk="1" hangingPunct="1">
              <a:spcBef>
                <a:spcPct val="0"/>
              </a:spcBef>
            </a:pPr>
            <a:r>
              <a:rPr lang="th-TH" smtClean="0">
                <a:latin typeface="Angsana New" charset="0"/>
              </a:rPr>
              <a:t>Perfect competition in all markets</a:t>
            </a:r>
          </a:p>
          <a:p>
            <a:pPr marL="358775" eaLnBrk="1" hangingPunct="1">
              <a:spcBef>
                <a:spcPct val="0"/>
              </a:spcBef>
            </a:pPr>
            <a:endParaRPr lang="th-TH" smtClean="0">
              <a:solidFill>
                <a:schemeClr val="accent2"/>
              </a:solidFill>
              <a:latin typeface="Angsana New" charset="0"/>
            </a:endParaRPr>
          </a:p>
          <a:p>
            <a:pPr marL="358775" eaLnBrk="1" hangingPunct="1">
              <a:spcBef>
                <a:spcPct val="0"/>
              </a:spcBef>
            </a:pPr>
            <a:endParaRPr lang="en-US">
              <a:latin typeface="Angsana New" charset="0"/>
            </a:endParaRPr>
          </a:p>
        </p:txBody>
      </p:sp>
      <p:sp>
        <p:nvSpPr>
          <p:cNvPr id="8" name="AutoShape 5">
            <a:hlinkClick r:id="rId3" action="ppaction://hlinksldjump" highlightClick="1"/>
          </p:cNvPr>
          <p:cNvSpPr>
            <a:spLocks noChangeArrowheads="1"/>
          </p:cNvSpPr>
          <p:nvPr/>
        </p:nvSpPr>
        <p:spPr bwMode="auto">
          <a:xfrm>
            <a:off x="8686800" y="3657600"/>
            <a:ext cx="304800" cy="304800"/>
          </a:xfrm>
          <a:prstGeom prst="actionButtonBlank">
            <a:avLst/>
          </a:prstGeom>
          <a:solidFill>
            <a:srgbClr val="AADE6B"/>
          </a:solidFill>
          <a:ln w="9525">
            <a:noFill/>
            <a:miter lim="800000"/>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eaLnBrk="0" hangingPunct="0"/>
            <a:endParaRPr lang="en-US"/>
          </a:p>
        </p:txBody>
      </p:sp>
      <p:sp>
        <p:nvSpPr>
          <p:cNvPr id="9" name="AutoShape 5">
            <a:hlinkClick r:id="rId4" action="ppaction://hlinksldjump" highlightClick="1"/>
          </p:cNvPr>
          <p:cNvSpPr>
            <a:spLocks noChangeArrowheads="1"/>
          </p:cNvSpPr>
          <p:nvPr/>
        </p:nvSpPr>
        <p:spPr bwMode="auto">
          <a:xfrm>
            <a:off x="8686800" y="5562600"/>
            <a:ext cx="304800" cy="304800"/>
          </a:xfrm>
          <a:prstGeom prst="actionButtonBlank">
            <a:avLst/>
          </a:prstGeom>
          <a:solidFill>
            <a:srgbClr val="AADE6B"/>
          </a:solidFill>
          <a:ln w="9525">
            <a:noFill/>
            <a:miter lim="800000"/>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12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512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512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512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P spid="8" grpId="0" animBg="1"/>
      <p:bldP spid="9" grpId="0" animBg="1"/>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th-TH" smtClean="0"/>
              <a:t>Assumptions</a:t>
            </a:r>
            <a:endParaRPr lang="th-TH"/>
          </a:p>
        </p:txBody>
      </p:sp>
      <p:sp>
        <p:nvSpPr>
          <p:cNvPr id="20485" name="Slide Number Placeholder 5"/>
          <p:cNvSpPr>
            <a:spLocks noGrp="1"/>
          </p:cNvSpPr>
          <p:nvPr>
            <p:ph type="sldNum" sz="quarter" idx="10"/>
          </p:nvPr>
        </p:nvSpPr>
        <p:spPr/>
        <p:txBody>
          <a:bodyPr/>
          <a:lstStyle/>
          <a:p>
            <a:fld id="{3562A06D-0302-C249-BD84-9540BF63A69C}" type="slidenum">
              <a:rPr lang="th-TH" smtClean="0"/>
              <a:pPr/>
              <a:t>4</a:t>
            </a:fld>
            <a:endParaRPr lang="th-TH" smtClean="0"/>
          </a:p>
        </p:txBody>
      </p:sp>
      <p:sp>
        <p:nvSpPr>
          <p:cNvPr id="5123" name="Rectangle 3"/>
          <p:cNvSpPr>
            <a:spLocks noGrp="1" noChangeArrowheads="1"/>
          </p:cNvSpPr>
          <p:nvPr>
            <p:ph idx="4294967295"/>
          </p:nvPr>
        </p:nvSpPr>
        <p:spPr>
          <a:xfrm>
            <a:off x="457200" y="838200"/>
            <a:ext cx="8686800" cy="5029200"/>
          </a:xfrm>
        </p:spPr>
        <p:txBody>
          <a:bodyPr/>
          <a:lstStyle/>
          <a:p>
            <a:pPr eaLnBrk="1" hangingPunct="1"/>
            <a:r>
              <a:rPr lang="th-TH" dirty="0" smtClean="0">
                <a:latin typeface="Angsana New" charset="0"/>
              </a:rPr>
              <a:t>Perfectly mobile factors within each country</a:t>
            </a:r>
            <a:r>
              <a:rPr lang="en-US" dirty="0" smtClean="0">
                <a:latin typeface="Angsana New" charset="0"/>
              </a:rPr>
              <a:t> </a:t>
            </a:r>
          </a:p>
          <a:p>
            <a:pPr lvl="1" eaLnBrk="1" hangingPunct="1"/>
            <a:r>
              <a:rPr lang="en-US" dirty="0" smtClean="0">
                <a:latin typeface="Angsana New" charset="0"/>
              </a:rPr>
              <a:t>Same wage rate earned in both industries of each country</a:t>
            </a:r>
          </a:p>
          <a:p>
            <a:pPr lvl="1" eaLnBrk="1" hangingPunct="1"/>
            <a:r>
              <a:rPr lang="en-US" dirty="0" smtClean="0">
                <a:latin typeface="Angsana New" charset="0"/>
              </a:rPr>
              <a:t>Same rental rate earned in both industries of each country</a:t>
            </a:r>
          </a:p>
          <a:p>
            <a:pPr eaLnBrk="1" hangingPunct="1"/>
            <a:r>
              <a:rPr lang="th-TH" dirty="0" smtClean="0">
                <a:latin typeface="Angsana New" charset="0"/>
              </a:rPr>
              <a:t>Identical and homothetic preferences</a:t>
            </a:r>
            <a:r>
              <a:rPr lang="en-US" dirty="0" smtClean="0">
                <a:latin typeface="Angsana New" charset="0"/>
              </a:rPr>
              <a:t> across countries</a:t>
            </a:r>
          </a:p>
          <a:p>
            <a:pPr lvl="1" eaLnBrk="1" hangingPunct="1"/>
            <a:r>
              <a:rPr lang="en-US" dirty="0" smtClean="0">
                <a:latin typeface="Angsana New" charset="0"/>
              </a:rPr>
              <a:t>A poorer country will buy less of both rice and airplane, but in the same ratio as a richer country facing the same prices</a:t>
            </a:r>
          </a:p>
          <a:p>
            <a:pPr lvl="1" eaLnBrk="1" hangingPunct="1"/>
            <a:r>
              <a:rPr lang="en-US" dirty="0" smtClean="0">
                <a:latin typeface="Angsana New" charset="0"/>
              </a:rPr>
              <a:t>Not a realistic assumption, but it allows us to </a:t>
            </a:r>
            <a:r>
              <a:rPr lang="en-US" dirty="0" smtClean="0">
                <a:solidFill>
                  <a:srgbClr val="0000FF"/>
                </a:solidFill>
                <a:latin typeface="Angsana New" charset="0"/>
              </a:rPr>
              <a:t>focus attention on the differences in resources as the sole reason for trade</a:t>
            </a:r>
          </a:p>
          <a:p>
            <a:pPr eaLnBrk="1" hangingPunct="1"/>
            <a:r>
              <a:rPr lang="en-US" dirty="0" smtClean="0">
                <a:latin typeface="Angsana New" charset="0"/>
              </a:rPr>
              <a:t>Goods are traded freely without </a:t>
            </a:r>
            <a:r>
              <a:rPr lang="th-TH" dirty="0" smtClean="0">
                <a:latin typeface="Angsana New" charset="0"/>
              </a:rPr>
              <a:t>transportation costs, market distortions, </a:t>
            </a:r>
            <a:r>
              <a:rPr lang="en-US" dirty="0" smtClean="0">
                <a:latin typeface="Angsana New" charset="0"/>
              </a:rPr>
              <a:t>and</a:t>
            </a:r>
            <a:r>
              <a:rPr lang="th-TH" dirty="0" smtClean="0">
                <a:latin typeface="Angsana New" charset="0"/>
              </a:rPr>
              <a:t> government interventions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12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1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p:txBody>
          <a:bodyPr/>
          <a:lstStyle/>
          <a:p>
            <a:r>
              <a:rPr lang="th-TH" smtClean="0"/>
              <a:t>No factor intensity reversal</a:t>
            </a:r>
            <a:endParaRPr lang="th-TH"/>
          </a:p>
        </p:txBody>
      </p:sp>
      <p:sp>
        <p:nvSpPr>
          <p:cNvPr id="22533" name="Slide Number Placeholder 5"/>
          <p:cNvSpPr>
            <a:spLocks noGrp="1"/>
          </p:cNvSpPr>
          <p:nvPr>
            <p:ph type="sldNum" sz="quarter" idx="10"/>
          </p:nvPr>
        </p:nvSpPr>
        <p:spPr/>
        <p:txBody>
          <a:bodyPr/>
          <a:lstStyle/>
          <a:p>
            <a:fld id="{79DC6706-CAC0-1743-BC86-C7D75B7334DB}" type="slidenum">
              <a:rPr lang="th-TH" smtClean="0"/>
              <a:pPr/>
              <a:t>5</a:t>
            </a:fld>
            <a:endParaRPr lang="th-TH" smtClean="0"/>
          </a:p>
        </p:txBody>
      </p:sp>
      <p:sp>
        <p:nvSpPr>
          <p:cNvPr id="6222" name="Rectangle 78"/>
          <p:cNvSpPr>
            <a:spLocks noGrp="1" noChangeArrowheads="1"/>
          </p:cNvSpPr>
          <p:nvPr>
            <p:ph idx="4294967295"/>
          </p:nvPr>
        </p:nvSpPr>
        <p:spPr>
          <a:xfrm>
            <a:off x="228600" y="838200"/>
            <a:ext cx="8915400" cy="1371600"/>
          </a:xfrm>
        </p:spPr>
        <p:txBody>
          <a:bodyPr/>
          <a:lstStyle/>
          <a:p>
            <a:pPr eaLnBrk="1" hangingPunct="1"/>
            <a:r>
              <a:rPr lang="th-TH" dirty="0">
                <a:solidFill>
                  <a:schemeClr val="accent2"/>
                </a:solidFill>
                <a:latin typeface="Angsana New" charset="0"/>
              </a:rPr>
              <a:t>Factor intensity is the relative capital-labor ratio</a:t>
            </a:r>
            <a:r>
              <a:rPr lang="th-TH" dirty="0">
                <a:latin typeface="Angsana New" charset="0"/>
              </a:rPr>
              <a:t>.  It refers to the demand for factors of the goods.</a:t>
            </a:r>
          </a:p>
        </p:txBody>
      </p:sp>
      <p:sp>
        <p:nvSpPr>
          <p:cNvPr id="22534" name="Line 3"/>
          <p:cNvSpPr>
            <a:spLocks noChangeShapeType="1"/>
          </p:cNvSpPr>
          <p:nvPr/>
        </p:nvSpPr>
        <p:spPr bwMode="auto">
          <a:xfrm flipV="1">
            <a:off x="661988" y="6354763"/>
            <a:ext cx="3684587"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2535" name="Rectangle 4"/>
          <p:cNvSpPr>
            <a:spLocks noChangeArrowheads="1"/>
          </p:cNvSpPr>
          <p:nvPr/>
        </p:nvSpPr>
        <p:spPr bwMode="auto">
          <a:xfrm>
            <a:off x="4057650" y="6281738"/>
            <a:ext cx="363538"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L</a:t>
            </a:r>
          </a:p>
        </p:txBody>
      </p:sp>
      <p:grpSp>
        <p:nvGrpSpPr>
          <p:cNvPr id="22536" name="Group 5"/>
          <p:cNvGrpSpPr>
            <a:grpSpLocks/>
          </p:cNvGrpSpPr>
          <p:nvPr/>
        </p:nvGrpSpPr>
        <p:grpSpPr bwMode="auto">
          <a:xfrm>
            <a:off x="1006475" y="2438400"/>
            <a:ext cx="2117725" cy="2286000"/>
            <a:chOff x="922" y="1248"/>
            <a:chExt cx="1334" cy="1440"/>
          </a:xfrm>
        </p:grpSpPr>
        <p:sp>
          <p:nvSpPr>
            <p:cNvPr id="22570" name="Freeform 6"/>
            <p:cNvSpPr>
              <a:spLocks/>
            </p:cNvSpPr>
            <p:nvPr/>
          </p:nvSpPr>
          <p:spPr bwMode="auto">
            <a:xfrm>
              <a:off x="1056" y="1584"/>
              <a:ext cx="1200" cy="1104"/>
            </a:xfrm>
            <a:custGeom>
              <a:avLst/>
              <a:gdLst>
                <a:gd name="T0" fmla="*/ 0 w 1164"/>
                <a:gd name="T1" fmla="*/ 0 h 1032"/>
                <a:gd name="T2" fmla="*/ 196 w 1164"/>
                <a:gd name="T3" fmla="*/ 2315 h 1032"/>
                <a:gd name="T4" fmla="*/ 725 w 1164"/>
                <a:gd name="T5" fmla="*/ 3874 h 1032"/>
                <a:gd name="T6" fmla="*/ 1522 w 1164"/>
                <a:gd name="T7" fmla="*/ 4820 h 1032"/>
                <a:gd name="T8" fmla="*/ 2415 w 1164"/>
                <a:gd name="T9" fmla="*/ 5203 h 1032"/>
                <a:gd name="T10" fmla="*/ 0 60000 65536"/>
                <a:gd name="T11" fmla="*/ 0 60000 65536"/>
                <a:gd name="T12" fmla="*/ 0 60000 65536"/>
                <a:gd name="T13" fmla="*/ 0 60000 65536"/>
                <a:gd name="T14" fmla="*/ 0 60000 65536"/>
                <a:gd name="T15" fmla="*/ 0 w 1164"/>
                <a:gd name="T16" fmla="*/ 0 h 1032"/>
                <a:gd name="T17" fmla="*/ 1164 w 1164"/>
                <a:gd name="T18" fmla="*/ 1032 h 1032"/>
              </a:gdLst>
              <a:ahLst/>
              <a:cxnLst>
                <a:cxn ang="T10">
                  <a:pos x="T0" y="T1"/>
                </a:cxn>
                <a:cxn ang="T11">
                  <a:pos x="T2" y="T3"/>
                </a:cxn>
                <a:cxn ang="T12">
                  <a:pos x="T4" y="T5"/>
                </a:cxn>
                <a:cxn ang="T13">
                  <a:pos x="T6" y="T7"/>
                </a:cxn>
                <a:cxn ang="T14">
                  <a:pos x="T8" y="T9"/>
                </a:cxn>
              </a:cxnLst>
              <a:rect l="T15" t="T16" r="T17" b="T18"/>
              <a:pathLst>
                <a:path w="1164" h="1032">
                  <a:moveTo>
                    <a:pt x="0" y="0"/>
                  </a:moveTo>
                  <a:cubicBezTo>
                    <a:pt x="16" y="76"/>
                    <a:pt x="37" y="331"/>
                    <a:pt x="95" y="459"/>
                  </a:cubicBezTo>
                  <a:cubicBezTo>
                    <a:pt x="153" y="587"/>
                    <a:pt x="242" y="685"/>
                    <a:pt x="348" y="768"/>
                  </a:cubicBezTo>
                  <a:cubicBezTo>
                    <a:pt x="454" y="851"/>
                    <a:pt x="595" y="912"/>
                    <a:pt x="731" y="956"/>
                  </a:cubicBezTo>
                  <a:cubicBezTo>
                    <a:pt x="867" y="1000"/>
                    <a:pt x="1074" y="1016"/>
                    <a:pt x="1164" y="1032"/>
                  </a:cubicBezTo>
                </a:path>
              </a:pathLst>
            </a:custGeom>
            <a:noFill/>
            <a:ln w="50800" cap="rnd">
              <a:solidFill>
                <a:schemeClr val="accent2"/>
              </a:solidFill>
              <a:round/>
              <a:headEnd/>
              <a:tailEnd/>
            </a:ln>
          </p:spPr>
          <p:txBody>
            <a:bodyPr>
              <a:prstTxWarp prst="textNoShape">
                <a:avLst/>
              </a:prstTxWarp>
            </a:bodyPr>
            <a:lstStyle/>
            <a:p>
              <a:pPr eaLnBrk="0" hangingPunct="0"/>
              <a:endParaRPr lang="en-US"/>
            </a:p>
          </p:txBody>
        </p:sp>
        <p:sp>
          <p:nvSpPr>
            <p:cNvPr id="22571" name="Rectangle 7"/>
            <p:cNvSpPr>
              <a:spLocks noChangeArrowheads="1"/>
            </p:cNvSpPr>
            <p:nvPr/>
          </p:nvSpPr>
          <p:spPr bwMode="auto">
            <a:xfrm>
              <a:off x="922" y="1248"/>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Y</a:t>
              </a:r>
            </a:p>
          </p:txBody>
        </p:sp>
      </p:grpSp>
      <p:grpSp>
        <p:nvGrpSpPr>
          <p:cNvPr id="22537" name="Group 8"/>
          <p:cNvGrpSpPr>
            <a:grpSpLocks/>
          </p:cNvGrpSpPr>
          <p:nvPr/>
        </p:nvGrpSpPr>
        <p:grpSpPr bwMode="auto">
          <a:xfrm>
            <a:off x="2362200" y="4114800"/>
            <a:ext cx="2243138" cy="2030413"/>
            <a:chOff x="1776" y="2304"/>
            <a:chExt cx="1413" cy="1279"/>
          </a:xfrm>
        </p:grpSpPr>
        <p:sp>
          <p:nvSpPr>
            <p:cNvPr id="22568" name="Rectangle 9"/>
            <p:cNvSpPr>
              <a:spLocks noChangeArrowheads="1"/>
            </p:cNvSpPr>
            <p:nvPr/>
          </p:nvSpPr>
          <p:spPr bwMode="auto">
            <a:xfrm>
              <a:off x="2951" y="3216"/>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X</a:t>
              </a:r>
            </a:p>
          </p:txBody>
        </p:sp>
        <p:sp>
          <p:nvSpPr>
            <p:cNvPr id="22569" name="Freeform 10"/>
            <p:cNvSpPr>
              <a:spLocks/>
            </p:cNvSpPr>
            <p:nvPr/>
          </p:nvSpPr>
          <p:spPr bwMode="auto">
            <a:xfrm>
              <a:off x="1776" y="2304"/>
              <a:ext cx="1164" cy="1032"/>
            </a:xfrm>
            <a:custGeom>
              <a:avLst/>
              <a:gdLst>
                <a:gd name="T0" fmla="*/ 0 w 1164"/>
                <a:gd name="T1" fmla="*/ 0 h 1032"/>
                <a:gd name="T2" fmla="*/ 95 w 1164"/>
                <a:gd name="T3" fmla="*/ 459 h 1032"/>
                <a:gd name="T4" fmla="*/ 348 w 1164"/>
                <a:gd name="T5" fmla="*/ 768 h 1032"/>
                <a:gd name="T6" fmla="*/ 731 w 1164"/>
                <a:gd name="T7" fmla="*/ 956 h 1032"/>
                <a:gd name="T8" fmla="*/ 1164 w 1164"/>
                <a:gd name="T9" fmla="*/ 1032 h 1032"/>
                <a:gd name="T10" fmla="*/ 0 60000 65536"/>
                <a:gd name="T11" fmla="*/ 0 60000 65536"/>
                <a:gd name="T12" fmla="*/ 0 60000 65536"/>
                <a:gd name="T13" fmla="*/ 0 60000 65536"/>
                <a:gd name="T14" fmla="*/ 0 60000 65536"/>
                <a:gd name="T15" fmla="*/ 0 w 1164"/>
                <a:gd name="T16" fmla="*/ 0 h 1032"/>
                <a:gd name="T17" fmla="*/ 1164 w 1164"/>
                <a:gd name="T18" fmla="*/ 1032 h 1032"/>
              </a:gdLst>
              <a:ahLst/>
              <a:cxnLst>
                <a:cxn ang="T10">
                  <a:pos x="T0" y="T1"/>
                </a:cxn>
                <a:cxn ang="T11">
                  <a:pos x="T2" y="T3"/>
                </a:cxn>
                <a:cxn ang="T12">
                  <a:pos x="T4" y="T5"/>
                </a:cxn>
                <a:cxn ang="T13">
                  <a:pos x="T6" y="T7"/>
                </a:cxn>
                <a:cxn ang="T14">
                  <a:pos x="T8" y="T9"/>
                </a:cxn>
              </a:cxnLst>
              <a:rect l="T15" t="T16" r="T17" b="T18"/>
              <a:pathLst>
                <a:path w="1164" h="1032">
                  <a:moveTo>
                    <a:pt x="0" y="0"/>
                  </a:moveTo>
                  <a:cubicBezTo>
                    <a:pt x="16" y="76"/>
                    <a:pt x="37" y="331"/>
                    <a:pt x="95" y="459"/>
                  </a:cubicBezTo>
                  <a:cubicBezTo>
                    <a:pt x="153" y="587"/>
                    <a:pt x="242" y="685"/>
                    <a:pt x="348" y="768"/>
                  </a:cubicBezTo>
                  <a:cubicBezTo>
                    <a:pt x="454" y="851"/>
                    <a:pt x="595" y="912"/>
                    <a:pt x="731" y="956"/>
                  </a:cubicBezTo>
                  <a:cubicBezTo>
                    <a:pt x="867" y="1000"/>
                    <a:pt x="1074" y="1016"/>
                    <a:pt x="1164" y="1032"/>
                  </a:cubicBezTo>
                </a:path>
              </a:pathLst>
            </a:custGeom>
            <a:noFill/>
            <a:ln w="50800" cap="rnd">
              <a:solidFill>
                <a:srgbClr val="FF3300"/>
              </a:solidFill>
              <a:round/>
              <a:headEnd/>
              <a:tailEnd/>
            </a:ln>
          </p:spPr>
          <p:txBody>
            <a:bodyPr>
              <a:prstTxWarp prst="textNoShape">
                <a:avLst/>
              </a:prstTxWarp>
            </a:bodyPr>
            <a:lstStyle/>
            <a:p>
              <a:pPr eaLnBrk="0" hangingPunct="0"/>
              <a:endParaRPr lang="en-US"/>
            </a:p>
          </p:txBody>
        </p:sp>
      </p:grpSp>
      <p:sp>
        <p:nvSpPr>
          <p:cNvPr id="22538" name="Line 11"/>
          <p:cNvSpPr>
            <a:spLocks noChangeShapeType="1"/>
          </p:cNvSpPr>
          <p:nvPr/>
        </p:nvSpPr>
        <p:spPr bwMode="auto">
          <a:xfrm>
            <a:off x="661988" y="2365375"/>
            <a:ext cx="0" cy="3995738"/>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2539" name="Rectangle 12"/>
          <p:cNvSpPr>
            <a:spLocks noChangeArrowheads="1"/>
          </p:cNvSpPr>
          <p:nvPr/>
        </p:nvSpPr>
        <p:spPr bwMode="auto">
          <a:xfrm>
            <a:off x="355600" y="1981200"/>
            <a:ext cx="400050"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K</a:t>
            </a:r>
          </a:p>
        </p:txBody>
      </p:sp>
      <p:sp>
        <p:nvSpPr>
          <p:cNvPr id="22540" name="Line 13"/>
          <p:cNvSpPr>
            <a:spLocks noChangeShapeType="1"/>
          </p:cNvSpPr>
          <p:nvPr/>
        </p:nvSpPr>
        <p:spPr bwMode="auto">
          <a:xfrm>
            <a:off x="685800" y="3276600"/>
            <a:ext cx="3244850" cy="3094038"/>
          </a:xfrm>
          <a:prstGeom prst="line">
            <a:avLst/>
          </a:prstGeom>
          <a:noFill/>
          <a:ln w="38100">
            <a:solidFill>
              <a:schemeClr val="tx1"/>
            </a:solidFill>
            <a:round/>
            <a:headEnd/>
            <a:tailEnd/>
          </a:ln>
        </p:spPr>
        <p:txBody>
          <a:bodyPr wrap="none" anchor="ctr">
            <a:prstTxWarp prst="textNoShape">
              <a:avLst/>
            </a:prstTxWarp>
          </a:bodyPr>
          <a:lstStyle/>
          <a:p>
            <a:endParaRPr lang="en-US"/>
          </a:p>
        </p:txBody>
      </p:sp>
      <p:grpSp>
        <p:nvGrpSpPr>
          <p:cNvPr id="4" name="Group 14"/>
          <p:cNvGrpSpPr>
            <a:grpSpLocks/>
          </p:cNvGrpSpPr>
          <p:nvPr/>
        </p:nvGrpSpPr>
        <p:grpSpPr bwMode="auto">
          <a:xfrm>
            <a:off x="925513" y="4043363"/>
            <a:ext cx="3036887" cy="1841500"/>
            <a:chOff x="871" y="2259"/>
            <a:chExt cx="1913" cy="1160"/>
          </a:xfrm>
        </p:grpSpPr>
        <p:sp>
          <p:nvSpPr>
            <p:cNvPr id="22566" name="Line 15"/>
            <p:cNvSpPr>
              <a:spLocks noChangeShapeType="1"/>
            </p:cNvSpPr>
            <p:nvPr/>
          </p:nvSpPr>
          <p:spPr bwMode="auto">
            <a:xfrm>
              <a:off x="871" y="2259"/>
              <a:ext cx="1221" cy="491"/>
            </a:xfrm>
            <a:prstGeom prst="line">
              <a:avLst/>
            </a:prstGeom>
            <a:noFill/>
            <a:ln w="38100">
              <a:solidFill>
                <a:srgbClr val="CC0066"/>
              </a:solidFill>
              <a:prstDash val="dash"/>
              <a:round/>
              <a:headEnd/>
              <a:tailEnd/>
            </a:ln>
          </p:spPr>
          <p:txBody>
            <a:bodyPr wrap="none" anchor="ctr">
              <a:prstTxWarp prst="textNoShape">
                <a:avLst/>
              </a:prstTxWarp>
            </a:bodyPr>
            <a:lstStyle/>
            <a:p>
              <a:endParaRPr lang="en-US"/>
            </a:p>
          </p:txBody>
        </p:sp>
        <p:sp>
          <p:nvSpPr>
            <p:cNvPr id="22567" name="Line 16"/>
            <p:cNvSpPr>
              <a:spLocks noChangeShapeType="1"/>
            </p:cNvSpPr>
            <p:nvPr/>
          </p:nvSpPr>
          <p:spPr bwMode="auto">
            <a:xfrm>
              <a:off x="1563" y="2928"/>
              <a:ext cx="1221" cy="491"/>
            </a:xfrm>
            <a:prstGeom prst="line">
              <a:avLst/>
            </a:prstGeom>
            <a:noFill/>
            <a:ln w="38100">
              <a:solidFill>
                <a:srgbClr val="CC0066"/>
              </a:solidFill>
              <a:prstDash val="dash"/>
              <a:round/>
              <a:headEnd/>
              <a:tailEnd/>
            </a:ln>
          </p:spPr>
          <p:txBody>
            <a:bodyPr wrap="none" anchor="ctr">
              <a:prstTxWarp prst="textNoShape">
                <a:avLst/>
              </a:prstTxWarp>
            </a:bodyPr>
            <a:lstStyle/>
            <a:p>
              <a:endParaRPr lang="en-US"/>
            </a:p>
          </p:txBody>
        </p:sp>
      </p:grpSp>
      <p:grpSp>
        <p:nvGrpSpPr>
          <p:cNvPr id="5" name="Group 81"/>
          <p:cNvGrpSpPr>
            <a:grpSpLocks/>
          </p:cNvGrpSpPr>
          <p:nvPr/>
        </p:nvGrpSpPr>
        <p:grpSpPr bwMode="auto">
          <a:xfrm>
            <a:off x="685800" y="2819400"/>
            <a:ext cx="3429000" cy="3505200"/>
            <a:chOff x="432" y="1488"/>
            <a:chExt cx="2160" cy="2208"/>
          </a:xfrm>
        </p:grpSpPr>
        <p:sp>
          <p:nvSpPr>
            <p:cNvPr id="22560" name="Line 20"/>
            <p:cNvSpPr>
              <a:spLocks noChangeShapeType="1"/>
            </p:cNvSpPr>
            <p:nvPr/>
          </p:nvSpPr>
          <p:spPr bwMode="auto">
            <a:xfrm flipV="1">
              <a:off x="480" y="1680"/>
              <a:ext cx="1584" cy="1968"/>
            </a:xfrm>
            <a:prstGeom prst="line">
              <a:avLst/>
            </a:prstGeom>
            <a:noFill/>
            <a:ln w="28575">
              <a:solidFill>
                <a:schemeClr val="accent1"/>
              </a:solidFill>
              <a:prstDash val="dash"/>
              <a:round/>
              <a:headEnd/>
              <a:tailEnd/>
            </a:ln>
          </p:spPr>
          <p:txBody>
            <a:bodyPr wrap="none" anchor="ctr">
              <a:prstTxWarp prst="textNoShape">
                <a:avLst/>
              </a:prstTxWarp>
            </a:bodyPr>
            <a:lstStyle/>
            <a:p>
              <a:endParaRPr lang="en-US"/>
            </a:p>
          </p:txBody>
        </p:sp>
        <p:sp>
          <p:nvSpPr>
            <p:cNvPr id="22561" name="Line 21"/>
            <p:cNvSpPr>
              <a:spLocks noChangeShapeType="1"/>
            </p:cNvSpPr>
            <p:nvPr/>
          </p:nvSpPr>
          <p:spPr bwMode="auto">
            <a:xfrm flipV="1">
              <a:off x="432" y="3050"/>
              <a:ext cx="2160" cy="646"/>
            </a:xfrm>
            <a:prstGeom prst="line">
              <a:avLst/>
            </a:prstGeom>
            <a:noFill/>
            <a:ln w="28575">
              <a:solidFill>
                <a:srgbClr val="FF33CC"/>
              </a:solidFill>
              <a:prstDash val="dash"/>
              <a:round/>
              <a:headEnd/>
              <a:tailEnd/>
            </a:ln>
          </p:spPr>
          <p:txBody>
            <a:bodyPr wrap="none" anchor="ctr">
              <a:prstTxWarp prst="textNoShape">
                <a:avLst/>
              </a:prstTxWarp>
            </a:bodyPr>
            <a:lstStyle/>
            <a:p>
              <a:endParaRPr lang="en-US"/>
            </a:p>
          </p:txBody>
        </p:sp>
        <p:sp>
          <p:nvSpPr>
            <p:cNvPr id="22562" name="Arc 22"/>
            <p:cNvSpPr>
              <a:spLocks/>
            </p:cNvSpPr>
            <p:nvPr/>
          </p:nvSpPr>
          <p:spPr bwMode="auto">
            <a:xfrm>
              <a:off x="1392" y="1488"/>
              <a:ext cx="432" cy="38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9525">
              <a:solidFill>
                <a:schemeClr val="accent1"/>
              </a:solidFill>
              <a:round/>
              <a:headEnd/>
              <a:tailEnd type="triangle" w="med" len="med"/>
            </a:ln>
          </p:spPr>
          <p:txBody>
            <a:bodyPr wrap="none" anchor="ctr">
              <a:prstTxWarp prst="textNoShape">
                <a:avLst/>
              </a:prstTxWarp>
            </a:bodyPr>
            <a:lstStyle/>
            <a:p>
              <a:pPr eaLnBrk="0" hangingPunct="0"/>
              <a:endParaRPr lang="en-US"/>
            </a:p>
          </p:txBody>
        </p:sp>
        <p:sp>
          <p:nvSpPr>
            <p:cNvPr id="22563" name="Arc 23"/>
            <p:cNvSpPr>
              <a:spLocks/>
            </p:cNvSpPr>
            <p:nvPr/>
          </p:nvSpPr>
          <p:spPr bwMode="auto">
            <a:xfrm>
              <a:off x="2064" y="2736"/>
              <a:ext cx="336" cy="38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9525">
              <a:solidFill>
                <a:srgbClr val="FF33CC"/>
              </a:solidFill>
              <a:round/>
              <a:headEnd/>
              <a:tailEnd type="triangle" w="med" len="med"/>
            </a:ln>
          </p:spPr>
          <p:txBody>
            <a:bodyPr wrap="none" anchor="ctr">
              <a:prstTxWarp prst="textNoShape">
                <a:avLst/>
              </a:prstTxWarp>
            </a:bodyPr>
            <a:lstStyle/>
            <a:p>
              <a:pPr eaLnBrk="0" hangingPunct="0"/>
              <a:endParaRPr lang="en-US"/>
            </a:p>
          </p:txBody>
        </p:sp>
        <p:sp>
          <p:nvSpPr>
            <p:cNvPr id="22564" name="Oval 18"/>
            <p:cNvSpPr>
              <a:spLocks noChangeArrowheads="1"/>
            </p:cNvSpPr>
            <p:nvPr/>
          </p:nvSpPr>
          <p:spPr bwMode="auto">
            <a:xfrm>
              <a:off x="1332" y="2496"/>
              <a:ext cx="108" cy="93"/>
            </a:xfrm>
            <a:prstGeom prst="ellipse">
              <a:avLst/>
            </a:prstGeom>
            <a:solidFill>
              <a:schemeClr val="accent2"/>
            </a:solidFill>
            <a:ln w="25400">
              <a:solidFill>
                <a:schemeClr val="tx1"/>
              </a:solidFill>
              <a:round/>
              <a:headEnd/>
              <a:tailEnd/>
            </a:ln>
          </p:spPr>
          <p:txBody>
            <a:bodyPr anchor="ctr">
              <a:prstTxWarp prst="textNoShape">
                <a:avLst/>
              </a:prstTxWarp>
              <a:spAutoFit/>
            </a:bodyPr>
            <a:lstStyle/>
            <a:p>
              <a:pPr eaLnBrk="0" hangingPunct="0"/>
              <a:endParaRPr lang="en-US"/>
            </a:p>
          </p:txBody>
        </p:sp>
        <p:sp>
          <p:nvSpPr>
            <p:cNvPr id="22565" name="Oval 19"/>
            <p:cNvSpPr>
              <a:spLocks noChangeArrowheads="1"/>
            </p:cNvSpPr>
            <p:nvPr/>
          </p:nvSpPr>
          <p:spPr bwMode="auto">
            <a:xfrm>
              <a:off x="2016" y="3168"/>
              <a:ext cx="96" cy="81"/>
            </a:xfrm>
            <a:prstGeom prst="ellipse">
              <a:avLst/>
            </a:prstGeom>
            <a:solidFill>
              <a:srgbClr val="FF3300"/>
            </a:solidFill>
            <a:ln w="25400">
              <a:solidFill>
                <a:schemeClr val="tx1"/>
              </a:solidFill>
              <a:round/>
              <a:headEnd/>
              <a:tailEnd/>
            </a:ln>
          </p:spPr>
          <p:txBody>
            <a:bodyPr anchor="ctr">
              <a:prstTxWarp prst="textNoShape">
                <a:avLst/>
              </a:prstTxWarp>
              <a:spAutoFit/>
            </a:bodyPr>
            <a:lstStyle/>
            <a:p>
              <a:pPr eaLnBrk="0" hangingPunct="0"/>
              <a:endParaRPr lang="en-US"/>
            </a:p>
          </p:txBody>
        </p:sp>
      </p:grpSp>
      <p:grpSp>
        <p:nvGrpSpPr>
          <p:cNvPr id="22543" name="Group 24"/>
          <p:cNvGrpSpPr>
            <a:grpSpLocks/>
          </p:cNvGrpSpPr>
          <p:nvPr/>
        </p:nvGrpSpPr>
        <p:grpSpPr bwMode="auto">
          <a:xfrm>
            <a:off x="76200" y="1905000"/>
            <a:ext cx="3048000" cy="4913313"/>
            <a:chOff x="336" y="912"/>
            <a:chExt cx="1920" cy="3095"/>
          </a:xfrm>
        </p:grpSpPr>
        <p:sp>
          <p:nvSpPr>
            <p:cNvPr id="22553" name="Rectangle 25"/>
            <p:cNvSpPr>
              <a:spLocks noChangeArrowheads="1"/>
            </p:cNvSpPr>
            <p:nvPr/>
          </p:nvSpPr>
          <p:spPr bwMode="auto">
            <a:xfrm>
              <a:off x="1536" y="912"/>
              <a:ext cx="720"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t>K</a:t>
              </a:r>
              <a:r>
                <a:rPr lang="en-US" sz="3600" b="1" baseline="-25000"/>
                <a:t>Y</a:t>
              </a:r>
              <a:r>
                <a:rPr lang="en-US" sz="3600" b="1"/>
                <a:t>/L</a:t>
              </a:r>
              <a:r>
                <a:rPr lang="en-US" sz="3600" b="1" baseline="-25000"/>
                <a:t>Y</a:t>
              </a:r>
              <a:endParaRPr lang="en-US" sz="3600" b="1"/>
            </a:p>
          </p:txBody>
        </p:sp>
        <p:sp>
          <p:nvSpPr>
            <p:cNvPr id="22554" name="Line 26"/>
            <p:cNvSpPr>
              <a:spLocks noChangeShapeType="1"/>
            </p:cNvSpPr>
            <p:nvPr/>
          </p:nvSpPr>
          <p:spPr bwMode="auto">
            <a:xfrm flipV="1">
              <a:off x="729" y="1248"/>
              <a:ext cx="999" cy="2455"/>
            </a:xfrm>
            <a:prstGeom prst="line">
              <a:avLst/>
            </a:prstGeom>
            <a:noFill/>
            <a:ln w="50800">
              <a:solidFill>
                <a:schemeClr val="accent1"/>
              </a:solidFill>
              <a:round/>
              <a:headEnd/>
              <a:tailEnd/>
            </a:ln>
          </p:spPr>
          <p:txBody>
            <a:bodyPr wrap="none" anchor="ctr">
              <a:prstTxWarp prst="textNoShape">
                <a:avLst/>
              </a:prstTxWarp>
            </a:bodyPr>
            <a:lstStyle/>
            <a:p>
              <a:endParaRPr lang="en-US"/>
            </a:p>
          </p:txBody>
        </p:sp>
        <p:sp>
          <p:nvSpPr>
            <p:cNvPr id="22555" name="Line 27"/>
            <p:cNvSpPr>
              <a:spLocks noChangeShapeType="1"/>
            </p:cNvSpPr>
            <p:nvPr/>
          </p:nvSpPr>
          <p:spPr bwMode="auto">
            <a:xfrm flipV="1">
              <a:off x="720" y="2317"/>
              <a:ext cx="563" cy="1"/>
            </a:xfrm>
            <a:prstGeom prst="line">
              <a:avLst/>
            </a:prstGeom>
            <a:noFill/>
            <a:ln w="25400">
              <a:solidFill>
                <a:schemeClr val="tx1"/>
              </a:solidFill>
              <a:prstDash val="dash"/>
              <a:round/>
              <a:headEnd/>
              <a:tailEnd/>
            </a:ln>
          </p:spPr>
          <p:txBody>
            <a:bodyPr wrap="none" anchor="ctr">
              <a:prstTxWarp prst="textNoShape">
                <a:avLst/>
              </a:prstTxWarp>
            </a:bodyPr>
            <a:lstStyle/>
            <a:p>
              <a:endParaRPr lang="en-US"/>
            </a:p>
          </p:txBody>
        </p:sp>
        <p:sp>
          <p:nvSpPr>
            <p:cNvPr id="22556" name="Line 28"/>
            <p:cNvSpPr>
              <a:spLocks noChangeShapeType="1"/>
            </p:cNvSpPr>
            <p:nvPr/>
          </p:nvSpPr>
          <p:spPr bwMode="auto">
            <a:xfrm flipV="1">
              <a:off x="1291" y="2329"/>
              <a:ext cx="7" cy="1381"/>
            </a:xfrm>
            <a:prstGeom prst="line">
              <a:avLst/>
            </a:prstGeom>
            <a:noFill/>
            <a:ln w="25400">
              <a:solidFill>
                <a:schemeClr val="tx1"/>
              </a:solidFill>
              <a:prstDash val="dash"/>
              <a:round/>
              <a:headEnd/>
              <a:tailEnd/>
            </a:ln>
          </p:spPr>
          <p:txBody>
            <a:bodyPr wrap="none" anchor="ctr">
              <a:prstTxWarp prst="textNoShape">
                <a:avLst/>
              </a:prstTxWarp>
            </a:bodyPr>
            <a:lstStyle/>
            <a:p>
              <a:endParaRPr lang="en-US"/>
            </a:p>
          </p:txBody>
        </p:sp>
        <p:sp>
          <p:nvSpPr>
            <p:cNvPr id="22557" name="Oval 29"/>
            <p:cNvSpPr>
              <a:spLocks noChangeArrowheads="1"/>
            </p:cNvSpPr>
            <p:nvPr/>
          </p:nvSpPr>
          <p:spPr bwMode="auto">
            <a:xfrm>
              <a:off x="1248" y="2256"/>
              <a:ext cx="96" cy="93"/>
            </a:xfrm>
            <a:prstGeom prst="ellipse">
              <a:avLst/>
            </a:prstGeom>
            <a:solidFill>
              <a:schemeClr val="accent2"/>
            </a:solidFill>
            <a:ln w="25400">
              <a:solidFill>
                <a:schemeClr val="tx1"/>
              </a:solidFill>
              <a:round/>
              <a:headEnd/>
              <a:tailEnd/>
            </a:ln>
          </p:spPr>
          <p:txBody>
            <a:bodyPr anchor="ctr">
              <a:prstTxWarp prst="textNoShape">
                <a:avLst/>
              </a:prstTxWarp>
              <a:spAutoFit/>
            </a:bodyPr>
            <a:lstStyle/>
            <a:p>
              <a:pPr eaLnBrk="0" hangingPunct="0"/>
              <a:endParaRPr lang="en-US"/>
            </a:p>
          </p:txBody>
        </p:sp>
        <p:sp>
          <p:nvSpPr>
            <p:cNvPr id="22558" name="Rectangle 30"/>
            <p:cNvSpPr>
              <a:spLocks noChangeArrowheads="1"/>
            </p:cNvSpPr>
            <p:nvPr/>
          </p:nvSpPr>
          <p:spPr bwMode="auto">
            <a:xfrm>
              <a:off x="336" y="2064"/>
              <a:ext cx="359" cy="407"/>
            </a:xfrm>
            <a:prstGeom prst="rect">
              <a:avLst/>
            </a:prstGeom>
            <a:noFill/>
            <a:ln w="9525">
              <a:noFill/>
              <a:miter lim="800000"/>
              <a:headEnd/>
              <a:tailEnd/>
            </a:ln>
          </p:spPr>
          <p:txBody>
            <a:bodyPr wrap="none">
              <a:prstTxWarp prst="textNoShape">
                <a:avLst/>
              </a:prstTxWarp>
              <a:spAutoFit/>
            </a:bodyPr>
            <a:lstStyle/>
            <a:p>
              <a:pPr eaLnBrk="0" hangingPunct="0"/>
              <a:r>
                <a:rPr lang="en-US" sz="3600" b="1"/>
                <a:t>K</a:t>
              </a:r>
              <a:r>
                <a:rPr lang="en-US" sz="3600" b="1" baseline="-25000"/>
                <a:t>Y</a:t>
              </a:r>
              <a:endParaRPr lang="th-TH" sz="3600" b="1" baseline="-25000"/>
            </a:p>
          </p:txBody>
        </p:sp>
        <p:sp>
          <p:nvSpPr>
            <p:cNvPr id="22559" name="Rectangle 31"/>
            <p:cNvSpPr>
              <a:spLocks noChangeArrowheads="1"/>
            </p:cNvSpPr>
            <p:nvPr/>
          </p:nvSpPr>
          <p:spPr bwMode="auto">
            <a:xfrm>
              <a:off x="1152" y="3600"/>
              <a:ext cx="343" cy="407"/>
            </a:xfrm>
            <a:prstGeom prst="rect">
              <a:avLst/>
            </a:prstGeom>
            <a:noFill/>
            <a:ln w="9525">
              <a:noFill/>
              <a:miter lim="800000"/>
              <a:headEnd/>
              <a:tailEnd/>
            </a:ln>
          </p:spPr>
          <p:txBody>
            <a:bodyPr wrap="none">
              <a:prstTxWarp prst="textNoShape">
                <a:avLst/>
              </a:prstTxWarp>
              <a:spAutoFit/>
            </a:bodyPr>
            <a:lstStyle/>
            <a:p>
              <a:pPr eaLnBrk="0" hangingPunct="0"/>
              <a:r>
                <a:rPr lang="en-US" sz="3600" b="1"/>
                <a:t>L</a:t>
              </a:r>
              <a:r>
                <a:rPr lang="en-US" sz="3600" b="1" baseline="-25000"/>
                <a:t>Y</a:t>
              </a:r>
              <a:endParaRPr lang="th-TH" sz="3600" b="1" baseline="-25000"/>
            </a:p>
          </p:txBody>
        </p:sp>
      </p:grpSp>
      <p:sp>
        <p:nvSpPr>
          <p:cNvPr id="22544" name="Line 33"/>
          <p:cNvSpPr>
            <a:spLocks noChangeShapeType="1"/>
          </p:cNvSpPr>
          <p:nvPr/>
        </p:nvSpPr>
        <p:spPr bwMode="auto">
          <a:xfrm flipV="1">
            <a:off x="693738" y="5181600"/>
            <a:ext cx="1897062" cy="3175"/>
          </a:xfrm>
          <a:prstGeom prst="line">
            <a:avLst/>
          </a:prstGeom>
          <a:noFill/>
          <a:ln w="25400">
            <a:solidFill>
              <a:schemeClr val="tx1"/>
            </a:solidFill>
            <a:prstDash val="dash"/>
            <a:round/>
            <a:headEnd/>
            <a:tailEnd/>
          </a:ln>
        </p:spPr>
        <p:txBody>
          <a:bodyPr wrap="none" anchor="ctr">
            <a:prstTxWarp prst="textNoShape">
              <a:avLst/>
            </a:prstTxWarp>
          </a:bodyPr>
          <a:lstStyle/>
          <a:p>
            <a:endParaRPr lang="en-US"/>
          </a:p>
        </p:txBody>
      </p:sp>
      <p:sp>
        <p:nvSpPr>
          <p:cNvPr id="22545" name="Line 34"/>
          <p:cNvSpPr>
            <a:spLocks noChangeShapeType="1"/>
          </p:cNvSpPr>
          <p:nvPr/>
        </p:nvSpPr>
        <p:spPr bwMode="auto">
          <a:xfrm flipV="1">
            <a:off x="2667000" y="5181600"/>
            <a:ext cx="0" cy="1157288"/>
          </a:xfrm>
          <a:prstGeom prst="line">
            <a:avLst/>
          </a:prstGeom>
          <a:noFill/>
          <a:ln w="25400">
            <a:solidFill>
              <a:schemeClr val="tx1"/>
            </a:solidFill>
            <a:prstDash val="dash"/>
            <a:round/>
            <a:headEnd/>
            <a:tailEnd/>
          </a:ln>
        </p:spPr>
        <p:txBody>
          <a:bodyPr wrap="none" anchor="ctr">
            <a:prstTxWarp prst="textNoShape">
              <a:avLst/>
            </a:prstTxWarp>
          </a:bodyPr>
          <a:lstStyle/>
          <a:p>
            <a:endParaRPr lang="en-US"/>
          </a:p>
        </p:txBody>
      </p:sp>
      <p:sp>
        <p:nvSpPr>
          <p:cNvPr id="22546" name="Line 35"/>
          <p:cNvSpPr>
            <a:spLocks noChangeShapeType="1"/>
          </p:cNvSpPr>
          <p:nvPr/>
        </p:nvSpPr>
        <p:spPr bwMode="auto">
          <a:xfrm flipV="1">
            <a:off x="685800" y="4495800"/>
            <a:ext cx="3048000" cy="1828800"/>
          </a:xfrm>
          <a:prstGeom prst="line">
            <a:avLst/>
          </a:prstGeom>
          <a:noFill/>
          <a:ln w="50800">
            <a:solidFill>
              <a:srgbClr val="FF33CC"/>
            </a:solidFill>
            <a:round/>
            <a:headEnd/>
            <a:tailEnd/>
          </a:ln>
        </p:spPr>
        <p:txBody>
          <a:bodyPr wrap="none" anchor="ctr">
            <a:prstTxWarp prst="textNoShape">
              <a:avLst/>
            </a:prstTxWarp>
          </a:bodyPr>
          <a:lstStyle/>
          <a:p>
            <a:endParaRPr lang="en-US"/>
          </a:p>
        </p:txBody>
      </p:sp>
      <p:sp>
        <p:nvSpPr>
          <p:cNvPr id="22547" name="Rectangle 36"/>
          <p:cNvSpPr>
            <a:spLocks noChangeArrowheads="1"/>
          </p:cNvSpPr>
          <p:nvPr/>
        </p:nvSpPr>
        <p:spPr bwMode="auto">
          <a:xfrm>
            <a:off x="2895600" y="3857625"/>
            <a:ext cx="1143000" cy="638175"/>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t>K</a:t>
            </a:r>
            <a:r>
              <a:rPr lang="en-US" sz="3600" b="1" baseline="-25000"/>
              <a:t>X</a:t>
            </a:r>
            <a:r>
              <a:rPr lang="en-US" sz="3600" b="1"/>
              <a:t>/L</a:t>
            </a:r>
            <a:r>
              <a:rPr lang="en-US" sz="3600" b="1" baseline="-25000"/>
              <a:t>X</a:t>
            </a:r>
            <a:endParaRPr lang="en-US" sz="3600" b="1"/>
          </a:p>
        </p:txBody>
      </p:sp>
      <p:sp>
        <p:nvSpPr>
          <p:cNvPr id="22548" name="Oval 37"/>
          <p:cNvSpPr>
            <a:spLocks noChangeArrowheads="1"/>
          </p:cNvSpPr>
          <p:nvPr/>
        </p:nvSpPr>
        <p:spPr bwMode="auto">
          <a:xfrm>
            <a:off x="2590800" y="5029200"/>
            <a:ext cx="152400" cy="149225"/>
          </a:xfrm>
          <a:prstGeom prst="ellipse">
            <a:avLst/>
          </a:prstGeom>
          <a:solidFill>
            <a:srgbClr val="FF3300"/>
          </a:solidFill>
          <a:ln w="25400">
            <a:solidFill>
              <a:schemeClr val="tx1"/>
            </a:solidFill>
            <a:round/>
            <a:headEnd/>
            <a:tailEnd/>
          </a:ln>
        </p:spPr>
        <p:txBody>
          <a:bodyPr anchor="ctr">
            <a:prstTxWarp prst="textNoShape">
              <a:avLst/>
            </a:prstTxWarp>
            <a:spAutoFit/>
          </a:bodyPr>
          <a:lstStyle/>
          <a:p>
            <a:pPr eaLnBrk="0" hangingPunct="0"/>
            <a:endParaRPr lang="en-US"/>
          </a:p>
        </p:txBody>
      </p:sp>
      <p:sp>
        <p:nvSpPr>
          <p:cNvPr id="22549" name="Rectangle 38"/>
          <p:cNvSpPr>
            <a:spLocks noChangeArrowheads="1"/>
          </p:cNvSpPr>
          <p:nvPr/>
        </p:nvSpPr>
        <p:spPr bwMode="auto">
          <a:xfrm>
            <a:off x="152400" y="4800600"/>
            <a:ext cx="569913" cy="646113"/>
          </a:xfrm>
          <a:prstGeom prst="rect">
            <a:avLst/>
          </a:prstGeom>
          <a:noFill/>
          <a:ln w="9525">
            <a:noFill/>
            <a:miter lim="800000"/>
            <a:headEnd/>
            <a:tailEnd/>
          </a:ln>
        </p:spPr>
        <p:txBody>
          <a:bodyPr wrap="none">
            <a:prstTxWarp prst="textNoShape">
              <a:avLst/>
            </a:prstTxWarp>
            <a:spAutoFit/>
          </a:bodyPr>
          <a:lstStyle/>
          <a:p>
            <a:pPr eaLnBrk="0" hangingPunct="0"/>
            <a:r>
              <a:rPr lang="en-US" sz="3600" b="1"/>
              <a:t>K</a:t>
            </a:r>
            <a:r>
              <a:rPr lang="en-US" sz="3600" b="1" baseline="-25000"/>
              <a:t>X</a:t>
            </a:r>
            <a:endParaRPr lang="th-TH" sz="3600" b="1" baseline="-25000"/>
          </a:p>
        </p:txBody>
      </p:sp>
      <p:sp>
        <p:nvSpPr>
          <p:cNvPr id="22550" name="Rectangle 39"/>
          <p:cNvSpPr>
            <a:spLocks noChangeArrowheads="1"/>
          </p:cNvSpPr>
          <p:nvPr/>
        </p:nvSpPr>
        <p:spPr bwMode="auto">
          <a:xfrm>
            <a:off x="2438400" y="6172200"/>
            <a:ext cx="544513" cy="646113"/>
          </a:xfrm>
          <a:prstGeom prst="rect">
            <a:avLst/>
          </a:prstGeom>
          <a:noFill/>
          <a:ln w="9525">
            <a:noFill/>
            <a:miter lim="800000"/>
            <a:headEnd/>
            <a:tailEnd/>
          </a:ln>
        </p:spPr>
        <p:txBody>
          <a:bodyPr wrap="none">
            <a:prstTxWarp prst="textNoShape">
              <a:avLst/>
            </a:prstTxWarp>
            <a:spAutoFit/>
          </a:bodyPr>
          <a:lstStyle/>
          <a:p>
            <a:pPr eaLnBrk="0" hangingPunct="0"/>
            <a:r>
              <a:rPr lang="en-US" sz="3600" b="1"/>
              <a:t>L</a:t>
            </a:r>
            <a:r>
              <a:rPr lang="en-US" sz="3600" b="1" baseline="-25000"/>
              <a:t>X</a:t>
            </a:r>
            <a:endParaRPr lang="th-TH" sz="3600" b="1" baseline="-25000"/>
          </a:p>
        </p:txBody>
      </p:sp>
      <p:sp>
        <p:nvSpPr>
          <p:cNvPr id="6224" name="Rectangle 80"/>
          <p:cNvSpPr>
            <a:spLocks noChangeArrowheads="1"/>
          </p:cNvSpPr>
          <p:nvPr/>
        </p:nvSpPr>
        <p:spPr bwMode="auto">
          <a:xfrm>
            <a:off x="4421188" y="3657600"/>
            <a:ext cx="4648200" cy="1676400"/>
          </a:xfrm>
          <a:prstGeom prst="rect">
            <a:avLst/>
          </a:prstGeom>
          <a:noFill/>
          <a:ln w="9525">
            <a:noFill/>
            <a:miter lim="800000"/>
            <a:headEnd/>
            <a:tailEnd/>
          </a:ln>
        </p:spPr>
        <p:txBody>
          <a:bodyPr>
            <a:prstTxWarp prst="textNoShape">
              <a:avLst/>
            </a:prstTxWarp>
          </a:bodyPr>
          <a:lstStyle/>
          <a:p>
            <a:pPr marL="173038" indent="-173038" eaLnBrk="0" hangingPunct="0"/>
            <a:r>
              <a:rPr lang="th-TH" sz="3200">
                <a:ea typeface="Angsana New" charset="0"/>
                <a:cs typeface="Angsana New" charset="0"/>
              </a:rPr>
              <a:t>It is assumed here that Y is always capital intensive while X is labor intensive or the capital to labor demand of Y is always greater than those of X.</a:t>
            </a:r>
          </a:p>
        </p:txBody>
      </p:sp>
      <p:graphicFrame>
        <p:nvGraphicFramePr>
          <p:cNvPr id="6226" name="Object 2"/>
          <p:cNvGraphicFramePr>
            <a:graphicFrameLocks noChangeAspect="1"/>
          </p:cNvGraphicFramePr>
          <p:nvPr/>
        </p:nvGraphicFramePr>
        <p:xfrm>
          <a:off x="5410200" y="5883275"/>
          <a:ext cx="3048000" cy="822325"/>
        </p:xfrm>
        <a:graphic>
          <a:graphicData uri="http://schemas.openxmlformats.org/presentationml/2006/ole">
            <p:oleObj spid="_x0000_s22530" name="Equation" r:id="rId4" imgW="1079897" imgH="368697" progId="Equation.3">
              <p:embed/>
            </p:oleObj>
          </a:graphicData>
        </a:graphic>
      </p:graphicFrame>
      <p:sp>
        <p:nvSpPr>
          <p:cNvPr id="6228" name="Rectangle 84"/>
          <p:cNvSpPr>
            <a:spLocks noChangeArrowheads="1"/>
          </p:cNvSpPr>
          <p:nvPr/>
        </p:nvSpPr>
        <p:spPr bwMode="auto">
          <a:xfrm>
            <a:off x="4419600" y="2057400"/>
            <a:ext cx="4648200" cy="1676400"/>
          </a:xfrm>
          <a:prstGeom prst="rect">
            <a:avLst/>
          </a:prstGeom>
          <a:noFill/>
          <a:ln w="9525">
            <a:noFill/>
            <a:miter lim="800000"/>
            <a:headEnd/>
            <a:tailEnd/>
          </a:ln>
        </p:spPr>
        <p:txBody>
          <a:bodyPr>
            <a:prstTxWarp prst="textNoShape">
              <a:avLst/>
            </a:prstTxWarp>
          </a:bodyPr>
          <a:lstStyle/>
          <a:p>
            <a:pPr marL="173038" indent="-173038" eaLnBrk="0" hangingPunct="0"/>
            <a:r>
              <a:rPr lang="th-TH" sz="3200">
                <a:ea typeface="Angsana New" charset="0"/>
                <a:cs typeface="Angsana New" charset="0"/>
              </a:rPr>
              <a:t>Regardless of the changes in w/r, the factor intensity of one good relative to that of other goods does not change.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2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22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62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22" grpId="0" build="p" autoUpdateAnimBg="0"/>
      <p:bldP spid="6224" grpId="0" build="p" autoUpdateAnimBg="0"/>
      <p:bldP spid="6228" grpId="0" build="p" autoUpdateAnimBg="0"/>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2" name="Group 94"/>
          <p:cNvGrpSpPr>
            <a:grpSpLocks/>
          </p:cNvGrpSpPr>
          <p:nvPr/>
        </p:nvGrpSpPr>
        <p:grpSpPr bwMode="auto">
          <a:xfrm>
            <a:off x="6096000" y="1716088"/>
            <a:ext cx="1600200" cy="3262312"/>
            <a:chOff x="6096000" y="1715869"/>
            <a:chExt cx="1600200" cy="3262001"/>
          </a:xfrm>
        </p:grpSpPr>
        <p:sp>
          <p:nvSpPr>
            <p:cNvPr id="24657" name="Freeform 60"/>
            <p:cNvSpPr>
              <a:spLocks noChangeArrowheads="1"/>
            </p:cNvSpPr>
            <p:nvPr/>
          </p:nvSpPr>
          <p:spPr bwMode="auto">
            <a:xfrm>
              <a:off x="6096000" y="2438400"/>
              <a:ext cx="1259070" cy="2539470"/>
            </a:xfrm>
            <a:custGeom>
              <a:avLst/>
              <a:gdLst>
                <a:gd name="T0" fmla="*/ 0 w 2021070"/>
                <a:gd name="T1" fmla="*/ 234942 h 2844270"/>
                <a:gd name="T2" fmla="*/ 37 w 2021070"/>
                <a:gd name="T3" fmla="*/ 144807 h 2844270"/>
                <a:gd name="T4" fmla="*/ 61 w 2021070"/>
                <a:gd name="T5" fmla="*/ 0 h 2844270"/>
                <a:gd name="T6" fmla="*/ 0 60000 65536"/>
                <a:gd name="T7" fmla="*/ 0 60000 65536"/>
                <a:gd name="T8" fmla="*/ 0 60000 65536"/>
                <a:gd name="T9" fmla="*/ 0 w 2021070"/>
                <a:gd name="T10" fmla="*/ 0 h 2844270"/>
                <a:gd name="T11" fmla="*/ 2021070 w 2021070"/>
                <a:gd name="T12" fmla="*/ 2844270 h 2844270"/>
              </a:gdLst>
              <a:ahLst/>
              <a:cxnLst>
                <a:cxn ang="T6">
                  <a:pos x="T0" y="T1"/>
                </a:cxn>
                <a:cxn ang="T7">
                  <a:pos x="T2" y="T3"/>
                </a:cxn>
                <a:cxn ang="T8">
                  <a:pos x="T4" y="T5"/>
                </a:cxn>
              </a:cxnLst>
              <a:rect l="T9" t="T10" r="T11" b="T12"/>
              <a:pathLst>
                <a:path w="2021070" h="2844270">
                  <a:moveTo>
                    <a:pt x="0" y="2844270"/>
                  </a:moveTo>
                  <a:cubicBezTo>
                    <a:pt x="448630" y="2535693"/>
                    <a:pt x="897260" y="2227117"/>
                    <a:pt x="1234105" y="1753072"/>
                  </a:cubicBezTo>
                  <a:cubicBezTo>
                    <a:pt x="1570950" y="1279027"/>
                    <a:pt x="1796010" y="639513"/>
                    <a:pt x="2021070" y="0"/>
                  </a:cubicBezTo>
                </a:path>
              </a:pathLst>
            </a:custGeom>
            <a:noFill/>
            <a:ln w="50800">
              <a:solidFill>
                <a:srgbClr val="FF3399"/>
              </a:solidFill>
              <a:round/>
              <a:headEnd/>
              <a:tailEnd/>
            </a:ln>
          </p:spPr>
          <p:txBody>
            <a:bodyPr>
              <a:prstTxWarp prst="textNoShape">
                <a:avLst/>
              </a:prstTxWarp>
            </a:bodyPr>
            <a:lstStyle/>
            <a:p>
              <a:pPr eaLnBrk="0" hangingPunct="0"/>
              <a:endParaRPr lang="en-US"/>
            </a:p>
          </p:txBody>
        </p:sp>
        <p:sp>
          <p:nvSpPr>
            <p:cNvPr id="24658" name="Rectangle 88"/>
            <p:cNvSpPr>
              <a:spLocks noChangeArrowheads="1"/>
            </p:cNvSpPr>
            <p:nvPr/>
          </p:nvSpPr>
          <p:spPr bwMode="auto">
            <a:xfrm>
              <a:off x="7280702" y="1715869"/>
              <a:ext cx="415498" cy="646331"/>
            </a:xfrm>
            <a:prstGeom prst="rect">
              <a:avLst/>
            </a:prstGeom>
            <a:noFill/>
            <a:ln w="9525">
              <a:noFill/>
              <a:miter lim="800000"/>
              <a:headEnd/>
              <a:tailEnd/>
            </a:ln>
          </p:spPr>
          <p:txBody>
            <a:bodyPr wrap="none">
              <a:prstTxWarp prst="textNoShape">
                <a:avLst/>
              </a:prstTxWarp>
              <a:spAutoFit/>
            </a:bodyPr>
            <a:lstStyle/>
            <a:p>
              <a:pPr algn="r" eaLnBrk="0" hangingPunct="0"/>
              <a:r>
                <a:rPr lang="en-US" sz="3600" b="1"/>
                <a:t>Y</a:t>
              </a:r>
            </a:p>
          </p:txBody>
        </p:sp>
      </p:grpSp>
      <p:grpSp>
        <p:nvGrpSpPr>
          <p:cNvPr id="3" name="Group 93"/>
          <p:cNvGrpSpPr>
            <a:grpSpLocks/>
          </p:cNvGrpSpPr>
          <p:nvPr/>
        </p:nvGrpSpPr>
        <p:grpSpPr bwMode="auto">
          <a:xfrm>
            <a:off x="5410200" y="1524000"/>
            <a:ext cx="1498600" cy="3200400"/>
            <a:chOff x="5410200" y="1524000"/>
            <a:chExt cx="1498962" cy="3200400"/>
          </a:xfrm>
        </p:grpSpPr>
        <p:sp>
          <p:nvSpPr>
            <p:cNvPr id="24655" name="Freeform 59"/>
            <p:cNvSpPr>
              <a:spLocks noChangeArrowheads="1"/>
            </p:cNvSpPr>
            <p:nvPr/>
          </p:nvSpPr>
          <p:spPr bwMode="auto">
            <a:xfrm>
              <a:off x="5410200" y="2108730"/>
              <a:ext cx="1259070" cy="2615670"/>
            </a:xfrm>
            <a:custGeom>
              <a:avLst/>
              <a:gdLst>
                <a:gd name="T0" fmla="*/ 0 w 2021070"/>
                <a:gd name="T1" fmla="*/ 450233 h 2844270"/>
                <a:gd name="T2" fmla="*/ 37 w 2021070"/>
                <a:gd name="T3" fmla="*/ 277502 h 2844270"/>
                <a:gd name="T4" fmla="*/ 61 w 2021070"/>
                <a:gd name="T5" fmla="*/ 0 h 2844270"/>
                <a:gd name="T6" fmla="*/ 0 60000 65536"/>
                <a:gd name="T7" fmla="*/ 0 60000 65536"/>
                <a:gd name="T8" fmla="*/ 0 60000 65536"/>
                <a:gd name="T9" fmla="*/ 0 w 2021070"/>
                <a:gd name="T10" fmla="*/ 0 h 2844270"/>
                <a:gd name="T11" fmla="*/ 2021070 w 2021070"/>
                <a:gd name="T12" fmla="*/ 2844270 h 2844270"/>
              </a:gdLst>
              <a:ahLst/>
              <a:cxnLst>
                <a:cxn ang="T6">
                  <a:pos x="T0" y="T1"/>
                </a:cxn>
                <a:cxn ang="T7">
                  <a:pos x="T2" y="T3"/>
                </a:cxn>
                <a:cxn ang="T8">
                  <a:pos x="T4" y="T5"/>
                </a:cxn>
              </a:cxnLst>
              <a:rect l="T9" t="T10" r="T11" b="T12"/>
              <a:pathLst>
                <a:path w="2021070" h="2844270">
                  <a:moveTo>
                    <a:pt x="0" y="2844270"/>
                  </a:moveTo>
                  <a:cubicBezTo>
                    <a:pt x="448630" y="2535693"/>
                    <a:pt x="897260" y="2227117"/>
                    <a:pt x="1234105" y="1753072"/>
                  </a:cubicBezTo>
                  <a:cubicBezTo>
                    <a:pt x="1570950" y="1279027"/>
                    <a:pt x="1796010" y="639513"/>
                    <a:pt x="2021070" y="0"/>
                  </a:cubicBezTo>
                </a:path>
              </a:pathLst>
            </a:custGeom>
            <a:noFill/>
            <a:ln w="50800">
              <a:solidFill>
                <a:schemeClr val="accent1"/>
              </a:solidFill>
              <a:round/>
              <a:headEnd/>
              <a:tailEnd/>
            </a:ln>
          </p:spPr>
          <p:txBody>
            <a:bodyPr>
              <a:prstTxWarp prst="textNoShape">
                <a:avLst/>
              </a:prstTxWarp>
            </a:bodyPr>
            <a:lstStyle/>
            <a:p>
              <a:pPr eaLnBrk="0" hangingPunct="0"/>
              <a:endParaRPr lang="en-US"/>
            </a:p>
          </p:txBody>
        </p:sp>
        <p:sp>
          <p:nvSpPr>
            <p:cNvPr id="24656" name="Rectangle 87"/>
            <p:cNvSpPr>
              <a:spLocks noChangeArrowheads="1"/>
            </p:cNvSpPr>
            <p:nvPr/>
          </p:nvSpPr>
          <p:spPr bwMode="auto">
            <a:xfrm>
              <a:off x="6493664" y="1524000"/>
              <a:ext cx="415498" cy="646331"/>
            </a:xfrm>
            <a:prstGeom prst="rect">
              <a:avLst/>
            </a:prstGeom>
            <a:noFill/>
            <a:ln w="9525">
              <a:noFill/>
              <a:miter lim="800000"/>
              <a:headEnd/>
              <a:tailEnd/>
            </a:ln>
          </p:spPr>
          <p:txBody>
            <a:bodyPr wrap="none">
              <a:prstTxWarp prst="textNoShape">
                <a:avLst/>
              </a:prstTxWarp>
              <a:spAutoFit/>
            </a:bodyPr>
            <a:lstStyle/>
            <a:p>
              <a:pPr algn="r" eaLnBrk="0" hangingPunct="0"/>
              <a:r>
                <a:rPr lang="en-US" sz="3600" b="1"/>
                <a:t>X</a:t>
              </a:r>
            </a:p>
          </p:txBody>
        </p:sp>
      </p:grpSp>
      <p:grpSp>
        <p:nvGrpSpPr>
          <p:cNvPr id="4" name="Group 90"/>
          <p:cNvGrpSpPr>
            <a:grpSpLocks/>
          </p:cNvGrpSpPr>
          <p:nvPr/>
        </p:nvGrpSpPr>
        <p:grpSpPr bwMode="auto">
          <a:xfrm>
            <a:off x="5943600" y="2667000"/>
            <a:ext cx="2286000" cy="3276600"/>
            <a:chOff x="5943600" y="2667000"/>
            <a:chExt cx="2286000" cy="3276600"/>
          </a:xfrm>
        </p:grpSpPr>
        <p:grpSp>
          <p:nvGrpSpPr>
            <p:cNvPr id="24650" name="Group 71"/>
            <p:cNvGrpSpPr>
              <a:grpSpLocks/>
            </p:cNvGrpSpPr>
            <p:nvPr/>
          </p:nvGrpSpPr>
          <p:grpSpPr bwMode="auto">
            <a:xfrm>
              <a:off x="5943600" y="2743200"/>
              <a:ext cx="1342722" cy="2591594"/>
              <a:chOff x="4953000" y="2743200"/>
              <a:chExt cx="1905794" cy="2591594"/>
            </a:xfrm>
          </p:grpSpPr>
          <p:cxnSp>
            <p:nvCxnSpPr>
              <p:cNvPr id="24653" name="Straight Connector 72"/>
              <p:cNvCxnSpPr>
                <a:cxnSpLocks noChangeShapeType="1"/>
              </p:cNvCxnSpPr>
              <p:nvPr/>
            </p:nvCxnSpPr>
            <p:spPr bwMode="auto">
              <a:xfrm>
                <a:off x="4953000" y="2743200"/>
                <a:ext cx="1905000" cy="1588"/>
              </a:xfrm>
              <a:prstGeom prst="line">
                <a:avLst/>
              </a:prstGeom>
              <a:noFill/>
              <a:ln w="9525">
                <a:solidFill>
                  <a:schemeClr val="tx1"/>
                </a:solidFill>
                <a:round/>
                <a:headEnd/>
                <a:tailEnd/>
              </a:ln>
            </p:spPr>
          </p:cxnSp>
          <p:cxnSp>
            <p:nvCxnSpPr>
              <p:cNvPr id="24654" name="Straight Connector 73"/>
              <p:cNvCxnSpPr>
                <a:cxnSpLocks noChangeShapeType="1"/>
              </p:cNvCxnSpPr>
              <p:nvPr/>
            </p:nvCxnSpPr>
            <p:spPr bwMode="auto">
              <a:xfrm rot="5400000">
                <a:off x="5562600" y="4038600"/>
                <a:ext cx="2590800" cy="1588"/>
              </a:xfrm>
              <a:prstGeom prst="line">
                <a:avLst/>
              </a:prstGeom>
              <a:noFill/>
              <a:ln w="9525">
                <a:solidFill>
                  <a:schemeClr val="tx1"/>
                </a:solidFill>
                <a:round/>
                <a:headEnd/>
                <a:tailEnd/>
              </a:ln>
            </p:spPr>
          </p:cxnSp>
        </p:grpSp>
        <p:sp>
          <p:nvSpPr>
            <p:cNvPr id="24651" name="Oval 74"/>
            <p:cNvSpPr>
              <a:spLocks noChangeArrowheads="1"/>
            </p:cNvSpPr>
            <p:nvPr/>
          </p:nvSpPr>
          <p:spPr bwMode="auto">
            <a:xfrm>
              <a:off x="7162800" y="2667000"/>
              <a:ext cx="152400" cy="152400"/>
            </a:xfrm>
            <a:prstGeom prst="ellipse">
              <a:avLst/>
            </a:prstGeom>
            <a:solidFill>
              <a:srgbClr val="FF0000"/>
            </a:solidFill>
            <a:ln w="12700">
              <a:solidFill>
                <a:schemeClr val="tx1"/>
              </a:solidFill>
              <a:round/>
              <a:headEnd/>
              <a:tailEnd/>
            </a:ln>
          </p:spPr>
          <p:txBody>
            <a:bodyPr>
              <a:prstTxWarp prst="textNoShape">
                <a:avLst/>
              </a:prstTxWarp>
            </a:bodyPr>
            <a:lstStyle/>
            <a:p>
              <a:pPr eaLnBrk="0" hangingPunct="0"/>
              <a:endParaRPr lang="en-US"/>
            </a:p>
          </p:txBody>
        </p:sp>
        <p:sp>
          <p:nvSpPr>
            <p:cNvPr id="24652" name="Rectangle 36"/>
            <p:cNvSpPr>
              <a:spLocks noChangeArrowheads="1"/>
            </p:cNvSpPr>
            <p:nvPr/>
          </p:nvSpPr>
          <p:spPr bwMode="auto">
            <a:xfrm>
              <a:off x="7086600" y="5305425"/>
              <a:ext cx="1143000" cy="638175"/>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t>K</a:t>
              </a:r>
              <a:r>
                <a:rPr lang="en-US" sz="3600" b="1" baseline="-25000"/>
                <a:t>Y</a:t>
              </a:r>
              <a:r>
                <a:rPr lang="en-US" sz="3600" b="1"/>
                <a:t>/L</a:t>
              </a:r>
              <a:r>
                <a:rPr lang="en-US" sz="3600" b="1" baseline="-25000"/>
                <a:t>Y</a:t>
              </a:r>
              <a:endParaRPr lang="en-US" sz="3600" b="1"/>
            </a:p>
          </p:txBody>
        </p:sp>
      </p:grpSp>
      <p:sp>
        <p:nvSpPr>
          <p:cNvPr id="24581" name="Title 1"/>
          <p:cNvSpPr>
            <a:spLocks noGrp="1"/>
          </p:cNvSpPr>
          <p:nvPr>
            <p:ph type="title"/>
          </p:nvPr>
        </p:nvSpPr>
        <p:spPr/>
        <p:txBody>
          <a:bodyPr/>
          <a:lstStyle/>
          <a:p>
            <a:pPr eaLnBrk="1" hangingPunct="1"/>
            <a:r>
              <a:rPr lang="en-US" smtClean="0">
                <a:latin typeface="Angsana New" charset="0"/>
              </a:rPr>
              <a:t>F</a:t>
            </a:r>
            <a:r>
              <a:rPr lang="th-TH" smtClean="0">
                <a:latin typeface="Angsana New" charset="0"/>
              </a:rPr>
              <a:t>actor intensity</a:t>
            </a:r>
            <a:r>
              <a:rPr lang="en-US" smtClean="0">
                <a:latin typeface="Angsana New" charset="0"/>
              </a:rPr>
              <a:t> and capital-labor ratio</a:t>
            </a:r>
          </a:p>
        </p:txBody>
      </p:sp>
      <p:sp>
        <p:nvSpPr>
          <p:cNvPr id="24583" name="Slide Number Placeholder 4"/>
          <p:cNvSpPr>
            <a:spLocks noGrp="1"/>
          </p:cNvSpPr>
          <p:nvPr>
            <p:ph type="sldNum" sz="quarter" idx="10"/>
          </p:nvPr>
        </p:nvSpPr>
        <p:spPr>
          <a:noFill/>
        </p:spPr>
        <p:txBody>
          <a:bodyPr/>
          <a:lstStyle/>
          <a:p>
            <a:fld id="{C141C618-EA84-4A4F-AF91-9FC1D1C17ED5}" type="slidenum">
              <a:rPr lang="th-TH" smtClean="0">
                <a:ea typeface="Angsana New" charset="0"/>
                <a:cs typeface="Angsana New" charset="0"/>
              </a:rPr>
              <a:pPr/>
              <a:t>6</a:t>
            </a:fld>
            <a:endParaRPr lang="th-TH" smtClean="0">
              <a:ea typeface="Angsana New" charset="0"/>
              <a:cs typeface="Angsana New" charset="0"/>
            </a:endParaRPr>
          </a:p>
        </p:txBody>
      </p:sp>
      <p:sp>
        <p:nvSpPr>
          <p:cNvPr id="24584" name="Line 3"/>
          <p:cNvSpPr>
            <a:spLocks noChangeShapeType="1"/>
          </p:cNvSpPr>
          <p:nvPr/>
        </p:nvSpPr>
        <p:spPr bwMode="auto">
          <a:xfrm flipV="1">
            <a:off x="661988" y="5364163"/>
            <a:ext cx="3684587"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4585" name="Rectangle 4"/>
          <p:cNvSpPr>
            <a:spLocks noChangeArrowheads="1"/>
          </p:cNvSpPr>
          <p:nvPr/>
        </p:nvSpPr>
        <p:spPr bwMode="auto">
          <a:xfrm>
            <a:off x="4057650" y="5291138"/>
            <a:ext cx="363538"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L</a:t>
            </a:r>
          </a:p>
        </p:txBody>
      </p:sp>
      <p:grpSp>
        <p:nvGrpSpPr>
          <p:cNvPr id="24586" name="Group 5"/>
          <p:cNvGrpSpPr>
            <a:grpSpLocks/>
          </p:cNvGrpSpPr>
          <p:nvPr/>
        </p:nvGrpSpPr>
        <p:grpSpPr bwMode="auto">
          <a:xfrm>
            <a:off x="1219200" y="1709738"/>
            <a:ext cx="1905000" cy="2024062"/>
            <a:chOff x="1056" y="1413"/>
            <a:chExt cx="1200" cy="1275"/>
          </a:xfrm>
        </p:grpSpPr>
        <p:sp>
          <p:nvSpPr>
            <p:cNvPr id="24648" name="Freeform 6"/>
            <p:cNvSpPr>
              <a:spLocks/>
            </p:cNvSpPr>
            <p:nvPr/>
          </p:nvSpPr>
          <p:spPr bwMode="auto">
            <a:xfrm>
              <a:off x="1056" y="1584"/>
              <a:ext cx="1200" cy="1104"/>
            </a:xfrm>
            <a:custGeom>
              <a:avLst/>
              <a:gdLst>
                <a:gd name="T0" fmla="*/ 0 w 1164"/>
                <a:gd name="T1" fmla="*/ 0 h 1032"/>
                <a:gd name="T2" fmla="*/ 196 w 1164"/>
                <a:gd name="T3" fmla="*/ 2315 h 1032"/>
                <a:gd name="T4" fmla="*/ 725 w 1164"/>
                <a:gd name="T5" fmla="*/ 3874 h 1032"/>
                <a:gd name="T6" fmla="*/ 1522 w 1164"/>
                <a:gd name="T7" fmla="*/ 4820 h 1032"/>
                <a:gd name="T8" fmla="*/ 2415 w 1164"/>
                <a:gd name="T9" fmla="*/ 5203 h 1032"/>
                <a:gd name="T10" fmla="*/ 0 60000 65536"/>
                <a:gd name="T11" fmla="*/ 0 60000 65536"/>
                <a:gd name="T12" fmla="*/ 0 60000 65536"/>
                <a:gd name="T13" fmla="*/ 0 60000 65536"/>
                <a:gd name="T14" fmla="*/ 0 60000 65536"/>
                <a:gd name="T15" fmla="*/ 0 w 1164"/>
                <a:gd name="T16" fmla="*/ 0 h 1032"/>
                <a:gd name="T17" fmla="*/ 1164 w 1164"/>
                <a:gd name="T18" fmla="*/ 1032 h 1032"/>
              </a:gdLst>
              <a:ahLst/>
              <a:cxnLst>
                <a:cxn ang="T10">
                  <a:pos x="T0" y="T1"/>
                </a:cxn>
                <a:cxn ang="T11">
                  <a:pos x="T2" y="T3"/>
                </a:cxn>
                <a:cxn ang="T12">
                  <a:pos x="T4" y="T5"/>
                </a:cxn>
                <a:cxn ang="T13">
                  <a:pos x="T6" y="T7"/>
                </a:cxn>
                <a:cxn ang="T14">
                  <a:pos x="T8" y="T9"/>
                </a:cxn>
              </a:cxnLst>
              <a:rect l="T15" t="T16" r="T17" b="T18"/>
              <a:pathLst>
                <a:path w="1164" h="1032">
                  <a:moveTo>
                    <a:pt x="0" y="0"/>
                  </a:moveTo>
                  <a:cubicBezTo>
                    <a:pt x="16" y="76"/>
                    <a:pt x="37" y="331"/>
                    <a:pt x="95" y="459"/>
                  </a:cubicBezTo>
                  <a:cubicBezTo>
                    <a:pt x="153" y="587"/>
                    <a:pt x="242" y="685"/>
                    <a:pt x="348" y="768"/>
                  </a:cubicBezTo>
                  <a:cubicBezTo>
                    <a:pt x="454" y="851"/>
                    <a:pt x="595" y="912"/>
                    <a:pt x="731" y="956"/>
                  </a:cubicBezTo>
                  <a:cubicBezTo>
                    <a:pt x="867" y="1000"/>
                    <a:pt x="1074" y="1016"/>
                    <a:pt x="1164" y="1032"/>
                  </a:cubicBezTo>
                </a:path>
              </a:pathLst>
            </a:custGeom>
            <a:noFill/>
            <a:ln w="50800" cap="rnd">
              <a:solidFill>
                <a:schemeClr val="accent2"/>
              </a:solidFill>
              <a:round/>
              <a:headEnd/>
              <a:tailEnd/>
            </a:ln>
          </p:spPr>
          <p:txBody>
            <a:bodyPr>
              <a:prstTxWarp prst="textNoShape">
                <a:avLst/>
              </a:prstTxWarp>
            </a:bodyPr>
            <a:lstStyle/>
            <a:p>
              <a:pPr eaLnBrk="0" hangingPunct="0"/>
              <a:endParaRPr lang="en-US"/>
            </a:p>
          </p:txBody>
        </p:sp>
        <p:sp>
          <p:nvSpPr>
            <p:cNvPr id="24649" name="Rectangle 7"/>
            <p:cNvSpPr>
              <a:spLocks noChangeArrowheads="1"/>
            </p:cNvSpPr>
            <p:nvPr/>
          </p:nvSpPr>
          <p:spPr bwMode="auto">
            <a:xfrm>
              <a:off x="1058" y="1413"/>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Y</a:t>
              </a:r>
            </a:p>
          </p:txBody>
        </p:sp>
      </p:grpSp>
      <p:grpSp>
        <p:nvGrpSpPr>
          <p:cNvPr id="24587" name="Group 8"/>
          <p:cNvGrpSpPr>
            <a:grpSpLocks/>
          </p:cNvGrpSpPr>
          <p:nvPr/>
        </p:nvGrpSpPr>
        <p:grpSpPr bwMode="auto">
          <a:xfrm>
            <a:off x="2362200" y="3124200"/>
            <a:ext cx="2243138" cy="2030413"/>
            <a:chOff x="1776" y="2304"/>
            <a:chExt cx="1413" cy="1279"/>
          </a:xfrm>
        </p:grpSpPr>
        <p:sp>
          <p:nvSpPr>
            <p:cNvPr id="24646" name="Rectangle 9"/>
            <p:cNvSpPr>
              <a:spLocks noChangeArrowheads="1"/>
            </p:cNvSpPr>
            <p:nvPr/>
          </p:nvSpPr>
          <p:spPr bwMode="auto">
            <a:xfrm>
              <a:off x="2951" y="3216"/>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X</a:t>
              </a:r>
            </a:p>
          </p:txBody>
        </p:sp>
        <p:sp>
          <p:nvSpPr>
            <p:cNvPr id="24647" name="Freeform 10"/>
            <p:cNvSpPr>
              <a:spLocks/>
            </p:cNvSpPr>
            <p:nvPr/>
          </p:nvSpPr>
          <p:spPr bwMode="auto">
            <a:xfrm>
              <a:off x="1776" y="2304"/>
              <a:ext cx="1164" cy="1032"/>
            </a:xfrm>
            <a:custGeom>
              <a:avLst/>
              <a:gdLst>
                <a:gd name="T0" fmla="*/ 0 w 1164"/>
                <a:gd name="T1" fmla="*/ 0 h 1032"/>
                <a:gd name="T2" fmla="*/ 95 w 1164"/>
                <a:gd name="T3" fmla="*/ 459 h 1032"/>
                <a:gd name="T4" fmla="*/ 348 w 1164"/>
                <a:gd name="T5" fmla="*/ 768 h 1032"/>
                <a:gd name="T6" fmla="*/ 731 w 1164"/>
                <a:gd name="T7" fmla="*/ 956 h 1032"/>
                <a:gd name="T8" fmla="*/ 1164 w 1164"/>
                <a:gd name="T9" fmla="*/ 1032 h 1032"/>
                <a:gd name="T10" fmla="*/ 0 60000 65536"/>
                <a:gd name="T11" fmla="*/ 0 60000 65536"/>
                <a:gd name="T12" fmla="*/ 0 60000 65536"/>
                <a:gd name="T13" fmla="*/ 0 60000 65536"/>
                <a:gd name="T14" fmla="*/ 0 60000 65536"/>
                <a:gd name="T15" fmla="*/ 0 w 1164"/>
                <a:gd name="T16" fmla="*/ 0 h 1032"/>
                <a:gd name="T17" fmla="*/ 1164 w 1164"/>
                <a:gd name="T18" fmla="*/ 1032 h 1032"/>
              </a:gdLst>
              <a:ahLst/>
              <a:cxnLst>
                <a:cxn ang="T10">
                  <a:pos x="T0" y="T1"/>
                </a:cxn>
                <a:cxn ang="T11">
                  <a:pos x="T2" y="T3"/>
                </a:cxn>
                <a:cxn ang="T12">
                  <a:pos x="T4" y="T5"/>
                </a:cxn>
                <a:cxn ang="T13">
                  <a:pos x="T6" y="T7"/>
                </a:cxn>
                <a:cxn ang="T14">
                  <a:pos x="T8" y="T9"/>
                </a:cxn>
              </a:cxnLst>
              <a:rect l="T15" t="T16" r="T17" b="T18"/>
              <a:pathLst>
                <a:path w="1164" h="1032">
                  <a:moveTo>
                    <a:pt x="0" y="0"/>
                  </a:moveTo>
                  <a:cubicBezTo>
                    <a:pt x="16" y="76"/>
                    <a:pt x="37" y="331"/>
                    <a:pt x="95" y="459"/>
                  </a:cubicBezTo>
                  <a:cubicBezTo>
                    <a:pt x="153" y="587"/>
                    <a:pt x="242" y="685"/>
                    <a:pt x="348" y="768"/>
                  </a:cubicBezTo>
                  <a:cubicBezTo>
                    <a:pt x="454" y="851"/>
                    <a:pt x="595" y="912"/>
                    <a:pt x="731" y="956"/>
                  </a:cubicBezTo>
                  <a:cubicBezTo>
                    <a:pt x="867" y="1000"/>
                    <a:pt x="1074" y="1016"/>
                    <a:pt x="1164" y="1032"/>
                  </a:cubicBezTo>
                </a:path>
              </a:pathLst>
            </a:custGeom>
            <a:noFill/>
            <a:ln w="50800" cap="rnd">
              <a:solidFill>
                <a:srgbClr val="FF3300"/>
              </a:solidFill>
              <a:round/>
              <a:headEnd/>
              <a:tailEnd/>
            </a:ln>
          </p:spPr>
          <p:txBody>
            <a:bodyPr>
              <a:prstTxWarp prst="textNoShape">
                <a:avLst/>
              </a:prstTxWarp>
            </a:bodyPr>
            <a:lstStyle/>
            <a:p>
              <a:pPr eaLnBrk="0" hangingPunct="0"/>
              <a:endParaRPr lang="en-US"/>
            </a:p>
          </p:txBody>
        </p:sp>
      </p:grpSp>
      <p:sp>
        <p:nvSpPr>
          <p:cNvPr id="24588" name="Line 11"/>
          <p:cNvSpPr>
            <a:spLocks noChangeShapeType="1"/>
          </p:cNvSpPr>
          <p:nvPr/>
        </p:nvSpPr>
        <p:spPr bwMode="auto">
          <a:xfrm>
            <a:off x="661988" y="1374775"/>
            <a:ext cx="0" cy="3995738"/>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4589" name="Line 13"/>
          <p:cNvSpPr>
            <a:spLocks noChangeShapeType="1"/>
          </p:cNvSpPr>
          <p:nvPr/>
        </p:nvSpPr>
        <p:spPr bwMode="auto">
          <a:xfrm>
            <a:off x="685800" y="2286000"/>
            <a:ext cx="3244850" cy="3094038"/>
          </a:xfrm>
          <a:prstGeom prst="line">
            <a:avLst/>
          </a:prstGeom>
          <a:noFill/>
          <a:ln w="38100">
            <a:solidFill>
              <a:schemeClr val="tx1"/>
            </a:solidFill>
            <a:round/>
            <a:headEnd/>
            <a:tailEnd/>
          </a:ln>
        </p:spPr>
        <p:txBody>
          <a:bodyPr wrap="none" anchor="ctr">
            <a:prstTxWarp prst="textNoShape">
              <a:avLst/>
            </a:prstTxWarp>
          </a:bodyPr>
          <a:lstStyle/>
          <a:p>
            <a:endParaRPr lang="en-US"/>
          </a:p>
        </p:txBody>
      </p:sp>
      <p:grpSp>
        <p:nvGrpSpPr>
          <p:cNvPr id="8" name="Group 14"/>
          <p:cNvGrpSpPr>
            <a:grpSpLocks/>
          </p:cNvGrpSpPr>
          <p:nvPr/>
        </p:nvGrpSpPr>
        <p:grpSpPr bwMode="auto">
          <a:xfrm>
            <a:off x="925513" y="3052763"/>
            <a:ext cx="3036887" cy="1841500"/>
            <a:chOff x="871" y="2259"/>
            <a:chExt cx="1913" cy="1160"/>
          </a:xfrm>
        </p:grpSpPr>
        <p:sp>
          <p:nvSpPr>
            <p:cNvPr id="24644" name="Line 15"/>
            <p:cNvSpPr>
              <a:spLocks noChangeShapeType="1"/>
            </p:cNvSpPr>
            <p:nvPr/>
          </p:nvSpPr>
          <p:spPr bwMode="auto">
            <a:xfrm>
              <a:off x="871" y="2259"/>
              <a:ext cx="1221" cy="491"/>
            </a:xfrm>
            <a:prstGeom prst="line">
              <a:avLst/>
            </a:prstGeom>
            <a:noFill/>
            <a:ln w="38100">
              <a:solidFill>
                <a:srgbClr val="CC0066"/>
              </a:solidFill>
              <a:prstDash val="dash"/>
              <a:round/>
              <a:headEnd/>
              <a:tailEnd/>
            </a:ln>
          </p:spPr>
          <p:txBody>
            <a:bodyPr wrap="none" anchor="ctr">
              <a:prstTxWarp prst="textNoShape">
                <a:avLst/>
              </a:prstTxWarp>
            </a:bodyPr>
            <a:lstStyle/>
            <a:p>
              <a:endParaRPr lang="en-US"/>
            </a:p>
          </p:txBody>
        </p:sp>
        <p:sp>
          <p:nvSpPr>
            <p:cNvPr id="24645" name="Line 16"/>
            <p:cNvSpPr>
              <a:spLocks noChangeShapeType="1"/>
            </p:cNvSpPr>
            <p:nvPr/>
          </p:nvSpPr>
          <p:spPr bwMode="auto">
            <a:xfrm>
              <a:off x="1563" y="2928"/>
              <a:ext cx="1221" cy="491"/>
            </a:xfrm>
            <a:prstGeom prst="line">
              <a:avLst/>
            </a:prstGeom>
            <a:noFill/>
            <a:ln w="38100">
              <a:solidFill>
                <a:srgbClr val="CC0066"/>
              </a:solidFill>
              <a:prstDash val="dash"/>
              <a:round/>
              <a:headEnd/>
              <a:tailEnd/>
            </a:ln>
          </p:spPr>
          <p:txBody>
            <a:bodyPr wrap="none" anchor="ctr">
              <a:prstTxWarp prst="textNoShape">
                <a:avLst/>
              </a:prstTxWarp>
            </a:bodyPr>
            <a:lstStyle/>
            <a:p>
              <a:endParaRPr lang="en-US"/>
            </a:p>
          </p:txBody>
        </p:sp>
      </p:grpSp>
      <p:grpSp>
        <p:nvGrpSpPr>
          <p:cNvPr id="9" name="Group 81"/>
          <p:cNvGrpSpPr>
            <a:grpSpLocks/>
          </p:cNvGrpSpPr>
          <p:nvPr/>
        </p:nvGrpSpPr>
        <p:grpSpPr bwMode="auto">
          <a:xfrm>
            <a:off x="685800" y="1828800"/>
            <a:ext cx="3429000" cy="3505200"/>
            <a:chOff x="432" y="1488"/>
            <a:chExt cx="2160" cy="2208"/>
          </a:xfrm>
        </p:grpSpPr>
        <p:sp>
          <p:nvSpPr>
            <p:cNvPr id="24638" name="Line 20"/>
            <p:cNvSpPr>
              <a:spLocks noChangeShapeType="1"/>
            </p:cNvSpPr>
            <p:nvPr/>
          </p:nvSpPr>
          <p:spPr bwMode="auto">
            <a:xfrm flipV="1">
              <a:off x="480" y="1680"/>
              <a:ext cx="1584" cy="1968"/>
            </a:xfrm>
            <a:prstGeom prst="line">
              <a:avLst/>
            </a:prstGeom>
            <a:noFill/>
            <a:ln w="28575">
              <a:solidFill>
                <a:schemeClr val="accent1"/>
              </a:solidFill>
              <a:prstDash val="dash"/>
              <a:round/>
              <a:headEnd/>
              <a:tailEnd/>
            </a:ln>
          </p:spPr>
          <p:txBody>
            <a:bodyPr wrap="none" anchor="ctr">
              <a:prstTxWarp prst="textNoShape">
                <a:avLst/>
              </a:prstTxWarp>
            </a:bodyPr>
            <a:lstStyle/>
            <a:p>
              <a:endParaRPr lang="en-US"/>
            </a:p>
          </p:txBody>
        </p:sp>
        <p:sp>
          <p:nvSpPr>
            <p:cNvPr id="24639" name="Line 21"/>
            <p:cNvSpPr>
              <a:spLocks noChangeShapeType="1"/>
            </p:cNvSpPr>
            <p:nvPr/>
          </p:nvSpPr>
          <p:spPr bwMode="auto">
            <a:xfrm flipV="1">
              <a:off x="432" y="3050"/>
              <a:ext cx="2160" cy="646"/>
            </a:xfrm>
            <a:prstGeom prst="line">
              <a:avLst/>
            </a:prstGeom>
            <a:noFill/>
            <a:ln w="28575">
              <a:solidFill>
                <a:srgbClr val="FF33CC"/>
              </a:solidFill>
              <a:prstDash val="dash"/>
              <a:round/>
              <a:headEnd/>
              <a:tailEnd/>
            </a:ln>
          </p:spPr>
          <p:txBody>
            <a:bodyPr wrap="none" anchor="ctr">
              <a:prstTxWarp prst="textNoShape">
                <a:avLst/>
              </a:prstTxWarp>
            </a:bodyPr>
            <a:lstStyle/>
            <a:p>
              <a:endParaRPr lang="en-US"/>
            </a:p>
          </p:txBody>
        </p:sp>
        <p:sp>
          <p:nvSpPr>
            <p:cNvPr id="24640" name="Arc 22"/>
            <p:cNvSpPr>
              <a:spLocks/>
            </p:cNvSpPr>
            <p:nvPr/>
          </p:nvSpPr>
          <p:spPr bwMode="auto">
            <a:xfrm>
              <a:off x="1392" y="1488"/>
              <a:ext cx="432" cy="38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9525">
              <a:solidFill>
                <a:schemeClr val="accent1"/>
              </a:solidFill>
              <a:round/>
              <a:headEnd/>
              <a:tailEnd type="triangle" w="med" len="med"/>
            </a:ln>
          </p:spPr>
          <p:txBody>
            <a:bodyPr wrap="none" anchor="ctr">
              <a:prstTxWarp prst="textNoShape">
                <a:avLst/>
              </a:prstTxWarp>
            </a:bodyPr>
            <a:lstStyle/>
            <a:p>
              <a:pPr eaLnBrk="0" hangingPunct="0"/>
              <a:endParaRPr lang="en-US"/>
            </a:p>
          </p:txBody>
        </p:sp>
        <p:sp>
          <p:nvSpPr>
            <p:cNvPr id="24641" name="Arc 23"/>
            <p:cNvSpPr>
              <a:spLocks/>
            </p:cNvSpPr>
            <p:nvPr/>
          </p:nvSpPr>
          <p:spPr bwMode="auto">
            <a:xfrm>
              <a:off x="2064" y="2736"/>
              <a:ext cx="336" cy="38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9525">
              <a:solidFill>
                <a:srgbClr val="FF33CC"/>
              </a:solidFill>
              <a:round/>
              <a:headEnd/>
              <a:tailEnd type="triangle" w="med" len="med"/>
            </a:ln>
          </p:spPr>
          <p:txBody>
            <a:bodyPr wrap="none" anchor="ctr">
              <a:prstTxWarp prst="textNoShape">
                <a:avLst/>
              </a:prstTxWarp>
            </a:bodyPr>
            <a:lstStyle/>
            <a:p>
              <a:pPr eaLnBrk="0" hangingPunct="0"/>
              <a:endParaRPr lang="en-US"/>
            </a:p>
          </p:txBody>
        </p:sp>
        <p:sp>
          <p:nvSpPr>
            <p:cNvPr id="24642" name="Oval 18"/>
            <p:cNvSpPr>
              <a:spLocks noChangeArrowheads="1"/>
            </p:cNvSpPr>
            <p:nvPr/>
          </p:nvSpPr>
          <p:spPr bwMode="auto">
            <a:xfrm>
              <a:off x="1332" y="2496"/>
              <a:ext cx="60" cy="96"/>
            </a:xfrm>
            <a:prstGeom prst="ellipse">
              <a:avLst/>
            </a:prstGeom>
            <a:solidFill>
              <a:schemeClr val="accent2"/>
            </a:solidFill>
            <a:ln w="25400">
              <a:solidFill>
                <a:schemeClr val="tx1"/>
              </a:solidFill>
              <a:round/>
              <a:headEnd/>
              <a:tailEnd/>
            </a:ln>
          </p:spPr>
          <p:txBody>
            <a:bodyPr anchor="ctr">
              <a:prstTxWarp prst="textNoShape">
                <a:avLst/>
              </a:prstTxWarp>
              <a:spAutoFit/>
            </a:bodyPr>
            <a:lstStyle/>
            <a:p>
              <a:pPr eaLnBrk="0" hangingPunct="0"/>
              <a:endParaRPr lang="en-US"/>
            </a:p>
          </p:txBody>
        </p:sp>
        <p:sp>
          <p:nvSpPr>
            <p:cNvPr id="24643" name="Oval 19"/>
            <p:cNvSpPr>
              <a:spLocks noChangeArrowheads="1"/>
            </p:cNvSpPr>
            <p:nvPr/>
          </p:nvSpPr>
          <p:spPr bwMode="auto">
            <a:xfrm>
              <a:off x="2004" y="3168"/>
              <a:ext cx="108" cy="81"/>
            </a:xfrm>
            <a:prstGeom prst="ellipse">
              <a:avLst/>
            </a:prstGeom>
            <a:solidFill>
              <a:srgbClr val="FF3300"/>
            </a:solidFill>
            <a:ln w="25400">
              <a:solidFill>
                <a:schemeClr val="tx1"/>
              </a:solidFill>
              <a:round/>
              <a:headEnd/>
              <a:tailEnd/>
            </a:ln>
          </p:spPr>
          <p:txBody>
            <a:bodyPr anchor="ctr">
              <a:prstTxWarp prst="textNoShape">
                <a:avLst/>
              </a:prstTxWarp>
              <a:spAutoFit/>
            </a:bodyPr>
            <a:lstStyle/>
            <a:p>
              <a:pPr eaLnBrk="0" hangingPunct="0"/>
              <a:endParaRPr lang="en-US"/>
            </a:p>
          </p:txBody>
        </p:sp>
      </p:grpSp>
      <p:sp>
        <p:nvSpPr>
          <p:cNvPr id="24592" name="Line 33"/>
          <p:cNvSpPr>
            <a:spLocks noChangeShapeType="1"/>
          </p:cNvSpPr>
          <p:nvPr/>
        </p:nvSpPr>
        <p:spPr bwMode="auto">
          <a:xfrm flipV="1">
            <a:off x="693738" y="4191000"/>
            <a:ext cx="1897062" cy="3175"/>
          </a:xfrm>
          <a:prstGeom prst="line">
            <a:avLst/>
          </a:prstGeom>
          <a:noFill/>
          <a:ln w="25400">
            <a:solidFill>
              <a:schemeClr val="tx1"/>
            </a:solidFill>
            <a:prstDash val="dash"/>
            <a:round/>
            <a:headEnd/>
            <a:tailEnd/>
          </a:ln>
        </p:spPr>
        <p:txBody>
          <a:bodyPr wrap="none" anchor="ctr">
            <a:prstTxWarp prst="textNoShape">
              <a:avLst/>
            </a:prstTxWarp>
          </a:bodyPr>
          <a:lstStyle/>
          <a:p>
            <a:endParaRPr lang="en-US"/>
          </a:p>
        </p:txBody>
      </p:sp>
      <p:sp>
        <p:nvSpPr>
          <p:cNvPr id="24593" name="Line 34"/>
          <p:cNvSpPr>
            <a:spLocks noChangeShapeType="1"/>
          </p:cNvSpPr>
          <p:nvPr/>
        </p:nvSpPr>
        <p:spPr bwMode="auto">
          <a:xfrm flipV="1">
            <a:off x="2667000" y="4191000"/>
            <a:ext cx="0" cy="1157288"/>
          </a:xfrm>
          <a:prstGeom prst="line">
            <a:avLst/>
          </a:prstGeom>
          <a:noFill/>
          <a:ln w="25400">
            <a:solidFill>
              <a:schemeClr val="tx1"/>
            </a:solidFill>
            <a:prstDash val="dash"/>
            <a:round/>
            <a:headEnd/>
            <a:tailEnd/>
          </a:ln>
        </p:spPr>
        <p:txBody>
          <a:bodyPr wrap="none" anchor="ctr">
            <a:prstTxWarp prst="textNoShape">
              <a:avLst/>
            </a:prstTxWarp>
          </a:bodyPr>
          <a:lstStyle/>
          <a:p>
            <a:endParaRPr lang="en-US"/>
          </a:p>
        </p:txBody>
      </p:sp>
      <p:sp>
        <p:nvSpPr>
          <p:cNvPr id="24594" name="Line 35"/>
          <p:cNvSpPr>
            <a:spLocks noChangeShapeType="1"/>
          </p:cNvSpPr>
          <p:nvPr/>
        </p:nvSpPr>
        <p:spPr bwMode="auto">
          <a:xfrm flipV="1">
            <a:off x="685800" y="3505200"/>
            <a:ext cx="3048000" cy="1828800"/>
          </a:xfrm>
          <a:prstGeom prst="line">
            <a:avLst/>
          </a:prstGeom>
          <a:noFill/>
          <a:ln w="50800">
            <a:solidFill>
              <a:srgbClr val="FF33CC"/>
            </a:solidFill>
            <a:round/>
            <a:headEnd/>
            <a:tailEnd/>
          </a:ln>
        </p:spPr>
        <p:txBody>
          <a:bodyPr wrap="none" anchor="ctr">
            <a:prstTxWarp prst="textNoShape">
              <a:avLst/>
            </a:prstTxWarp>
          </a:bodyPr>
          <a:lstStyle/>
          <a:p>
            <a:endParaRPr lang="en-US"/>
          </a:p>
        </p:txBody>
      </p:sp>
      <p:sp>
        <p:nvSpPr>
          <p:cNvPr id="24595" name="Rectangle 36"/>
          <p:cNvSpPr>
            <a:spLocks noChangeArrowheads="1"/>
          </p:cNvSpPr>
          <p:nvPr/>
        </p:nvSpPr>
        <p:spPr bwMode="auto">
          <a:xfrm>
            <a:off x="3048000" y="2867025"/>
            <a:ext cx="1143000" cy="638175"/>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t>K</a:t>
            </a:r>
            <a:r>
              <a:rPr lang="en-US" sz="3600" b="1" baseline="-25000"/>
              <a:t>X</a:t>
            </a:r>
            <a:r>
              <a:rPr lang="en-US" sz="3600" b="1"/>
              <a:t>/L</a:t>
            </a:r>
            <a:r>
              <a:rPr lang="en-US" sz="3600" b="1" baseline="-25000"/>
              <a:t>X</a:t>
            </a:r>
            <a:endParaRPr lang="en-US" sz="3600" b="1"/>
          </a:p>
        </p:txBody>
      </p:sp>
      <p:sp>
        <p:nvSpPr>
          <p:cNvPr id="24596" name="Oval 37"/>
          <p:cNvSpPr>
            <a:spLocks noChangeArrowheads="1"/>
          </p:cNvSpPr>
          <p:nvPr/>
        </p:nvSpPr>
        <p:spPr bwMode="auto">
          <a:xfrm>
            <a:off x="2590800" y="4038600"/>
            <a:ext cx="152400" cy="149225"/>
          </a:xfrm>
          <a:prstGeom prst="ellipse">
            <a:avLst/>
          </a:prstGeom>
          <a:solidFill>
            <a:srgbClr val="FF3300"/>
          </a:solidFill>
          <a:ln w="25400">
            <a:solidFill>
              <a:schemeClr val="tx1"/>
            </a:solidFill>
            <a:round/>
            <a:headEnd/>
            <a:tailEnd/>
          </a:ln>
        </p:spPr>
        <p:txBody>
          <a:bodyPr anchor="ctr">
            <a:prstTxWarp prst="textNoShape">
              <a:avLst/>
            </a:prstTxWarp>
            <a:spAutoFit/>
          </a:bodyPr>
          <a:lstStyle/>
          <a:p>
            <a:pPr eaLnBrk="0" hangingPunct="0"/>
            <a:endParaRPr lang="en-US"/>
          </a:p>
        </p:txBody>
      </p:sp>
      <p:sp>
        <p:nvSpPr>
          <p:cNvPr id="24597" name="Rectangle 38"/>
          <p:cNvSpPr>
            <a:spLocks noChangeArrowheads="1"/>
          </p:cNvSpPr>
          <p:nvPr/>
        </p:nvSpPr>
        <p:spPr bwMode="auto">
          <a:xfrm>
            <a:off x="152400" y="3810000"/>
            <a:ext cx="569913" cy="646113"/>
          </a:xfrm>
          <a:prstGeom prst="rect">
            <a:avLst/>
          </a:prstGeom>
          <a:noFill/>
          <a:ln w="9525">
            <a:noFill/>
            <a:miter lim="800000"/>
            <a:headEnd/>
            <a:tailEnd/>
          </a:ln>
        </p:spPr>
        <p:txBody>
          <a:bodyPr wrap="none">
            <a:prstTxWarp prst="textNoShape">
              <a:avLst/>
            </a:prstTxWarp>
            <a:spAutoFit/>
          </a:bodyPr>
          <a:lstStyle/>
          <a:p>
            <a:pPr eaLnBrk="0" hangingPunct="0"/>
            <a:r>
              <a:rPr lang="en-US" sz="3600" b="1"/>
              <a:t>K</a:t>
            </a:r>
            <a:r>
              <a:rPr lang="en-US" sz="3600" b="1" baseline="-25000"/>
              <a:t>X</a:t>
            </a:r>
            <a:endParaRPr lang="th-TH" sz="3600" b="1" baseline="-25000"/>
          </a:p>
        </p:txBody>
      </p:sp>
      <p:sp>
        <p:nvSpPr>
          <p:cNvPr id="24598" name="Rectangle 39"/>
          <p:cNvSpPr>
            <a:spLocks noChangeArrowheads="1"/>
          </p:cNvSpPr>
          <p:nvPr/>
        </p:nvSpPr>
        <p:spPr bwMode="auto">
          <a:xfrm>
            <a:off x="2438400" y="5181600"/>
            <a:ext cx="544513" cy="646113"/>
          </a:xfrm>
          <a:prstGeom prst="rect">
            <a:avLst/>
          </a:prstGeom>
          <a:noFill/>
          <a:ln w="9525">
            <a:noFill/>
            <a:miter lim="800000"/>
            <a:headEnd/>
            <a:tailEnd/>
          </a:ln>
        </p:spPr>
        <p:txBody>
          <a:bodyPr wrap="none">
            <a:prstTxWarp prst="textNoShape">
              <a:avLst/>
            </a:prstTxWarp>
            <a:spAutoFit/>
          </a:bodyPr>
          <a:lstStyle/>
          <a:p>
            <a:pPr eaLnBrk="0" hangingPunct="0"/>
            <a:r>
              <a:rPr lang="en-US" sz="3600" b="1"/>
              <a:t>L</a:t>
            </a:r>
            <a:r>
              <a:rPr lang="en-US" sz="3600" b="1" baseline="-25000"/>
              <a:t>X</a:t>
            </a:r>
            <a:endParaRPr lang="th-TH" sz="3600" b="1" baseline="-25000"/>
          </a:p>
        </p:txBody>
      </p:sp>
      <p:sp>
        <p:nvSpPr>
          <p:cNvPr id="24599" name="Rectangle 85"/>
          <p:cNvSpPr>
            <a:spLocks noChangeArrowheads="1"/>
          </p:cNvSpPr>
          <p:nvPr/>
        </p:nvSpPr>
        <p:spPr bwMode="auto">
          <a:xfrm>
            <a:off x="217488" y="1222375"/>
            <a:ext cx="400050"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K</a:t>
            </a:r>
          </a:p>
        </p:txBody>
      </p:sp>
      <p:sp>
        <p:nvSpPr>
          <p:cNvPr id="24600" name="Line 3"/>
          <p:cNvSpPr>
            <a:spLocks noChangeShapeType="1"/>
          </p:cNvSpPr>
          <p:nvPr/>
        </p:nvSpPr>
        <p:spPr bwMode="auto">
          <a:xfrm flipV="1">
            <a:off x="5157788" y="5360988"/>
            <a:ext cx="3684587"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4601" name="Rectangle 4"/>
          <p:cNvSpPr>
            <a:spLocks noChangeArrowheads="1"/>
          </p:cNvSpPr>
          <p:nvPr/>
        </p:nvSpPr>
        <p:spPr bwMode="auto">
          <a:xfrm>
            <a:off x="8267700" y="5287963"/>
            <a:ext cx="649288"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K/L</a:t>
            </a:r>
          </a:p>
        </p:txBody>
      </p:sp>
      <p:sp>
        <p:nvSpPr>
          <p:cNvPr id="24602" name="Line 11"/>
          <p:cNvSpPr>
            <a:spLocks noChangeShapeType="1"/>
          </p:cNvSpPr>
          <p:nvPr/>
        </p:nvSpPr>
        <p:spPr bwMode="auto">
          <a:xfrm>
            <a:off x="5157788" y="1371600"/>
            <a:ext cx="0" cy="3995738"/>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4603" name="Rectangle 85"/>
          <p:cNvSpPr>
            <a:spLocks noChangeArrowheads="1"/>
          </p:cNvSpPr>
          <p:nvPr/>
        </p:nvSpPr>
        <p:spPr bwMode="auto">
          <a:xfrm>
            <a:off x="4491038" y="1219200"/>
            <a:ext cx="622300" cy="644525"/>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600" b="1"/>
              <a:t>w/r</a:t>
            </a:r>
          </a:p>
        </p:txBody>
      </p:sp>
      <p:grpSp>
        <p:nvGrpSpPr>
          <p:cNvPr id="24604" name="Group 24"/>
          <p:cNvGrpSpPr>
            <a:grpSpLocks/>
          </p:cNvGrpSpPr>
          <p:nvPr/>
        </p:nvGrpSpPr>
        <p:grpSpPr bwMode="auto">
          <a:xfrm>
            <a:off x="76200" y="914400"/>
            <a:ext cx="3048000" cy="4913313"/>
            <a:chOff x="336" y="912"/>
            <a:chExt cx="1920" cy="3095"/>
          </a:xfrm>
        </p:grpSpPr>
        <p:sp>
          <p:nvSpPr>
            <p:cNvPr id="24631" name="Rectangle 25"/>
            <p:cNvSpPr>
              <a:spLocks noChangeArrowheads="1"/>
            </p:cNvSpPr>
            <p:nvPr/>
          </p:nvSpPr>
          <p:spPr bwMode="auto">
            <a:xfrm>
              <a:off x="1536" y="912"/>
              <a:ext cx="720"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t>K</a:t>
              </a:r>
              <a:r>
                <a:rPr lang="en-US" sz="3600" b="1" baseline="-25000"/>
                <a:t>Y</a:t>
              </a:r>
              <a:r>
                <a:rPr lang="en-US" sz="3600" b="1"/>
                <a:t>/L</a:t>
              </a:r>
              <a:r>
                <a:rPr lang="en-US" sz="3600" b="1" baseline="-25000"/>
                <a:t>Y</a:t>
              </a:r>
              <a:endParaRPr lang="en-US" sz="3600" b="1"/>
            </a:p>
          </p:txBody>
        </p:sp>
        <p:sp>
          <p:nvSpPr>
            <p:cNvPr id="24632" name="Line 26"/>
            <p:cNvSpPr>
              <a:spLocks noChangeShapeType="1"/>
            </p:cNvSpPr>
            <p:nvPr/>
          </p:nvSpPr>
          <p:spPr bwMode="auto">
            <a:xfrm flipV="1">
              <a:off x="729" y="1248"/>
              <a:ext cx="999" cy="2455"/>
            </a:xfrm>
            <a:prstGeom prst="line">
              <a:avLst/>
            </a:prstGeom>
            <a:noFill/>
            <a:ln w="50800">
              <a:solidFill>
                <a:schemeClr val="accent1"/>
              </a:solidFill>
              <a:round/>
              <a:headEnd/>
              <a:tailEnd/>
            </a:ln>
          </p:spPr>
          <p:txBody>
            <a:bodyPr wrap="none" anchor="ctr">
              <a:prstTxWarp prst="textNoShape">
                <a:avLst/>
              </a:prstTxWarp>
            </a:bodyPr>
            <a:lstStyle/>
            <a:p>
              <a:endParaRPr lang="en-US"/>
            </a:p>
          </p:txBody>
        </p:sp>
        <p:sp>
          <p:nvSpPr>
            <p:cNvPr id="24633" name="Line 27"/>
            <p:cNvSpPr>
              <a:spLocks noChangeShapeType="1"/>
            </p:cNvSpPr>
            <p:nvPr/>
          </p:nvSpPr>
          <p:spPr bwMode="auto">
            <a:xfrm flipV="1">
              <a:off x="720" y="2317"/>
              <a:ext cx="563" cy="1"/>
            </a:xfrm>
            <a:prstGeom prst="line">
              <a:avLst/>
            </a:prstGeom>
            <a:noFill/>
            <a:ln w="25400">
              <a:solidFill>
                <a:schemeClr val="tx1"/>
              </a:solidFill>
              <a:prstDash val="dash"/>
              <a:round/>
              <a:headEnd/>
              <a:tailEnd/>
            </a:ln>
          </p:spPr>
          <p:txBody>
            <a:bodyPr wrap="none" anchor="ctr">
              <a:prstTxWarp prst="textNoShape">
                <a:avLst/>
              </a:prstTxWarp>
            </a:bodyPr>
            <a:lstStyle/>
            <a:p>
              <a:endParaRPr lang="en-US"/>
            </a:p>
          </p:txBody>
        </p:sp>
        <p:sp>
          <p:nvSpPr>
            <p:cNvPr id="24634" name="Line 28"/>
            <p:cNvSpPr>
              <a:spLocks noChangeShapeType="1"/>
            </p:cNvSpPr>
            <p:nvPr/>
          </p:nvSpPr>
          <p:spPr bwMode="auto">
            <a:xfrm flipV="1">
              <a:off x="1291" y="2329"/>
              <a:ext cx="7" cy="1381"/>
            </a:xfrm>
            <a:prstGeom prst="line">
              <a:avLst/>
            </a:prstGeom>
            <a:noFill/>
            <a:ln w="25400">
              <a:solidFill>
                <a:schemeClr val="tx1"/>
              </a:solidFill>
              <a:prstDash val="dash"/>
              <a:round/>
              <a:headEnd/>
              <a:tailEnd/>
            </a:ln>
          </p:spPr>
          <p:txBody>
            <a:bodyPr wrap="none" anchor="ctr">
              <a:prstTxWarp prst="textNoShape">
                <a:avLst/>
              </a:prstTxWarp>
            </a:bodyPr>
            <a:lstStyle/>
            <a:p>
              <a:endParaRPr lang="en-US"/>
            </a:p>
          </p:txBody>
        </p:sp>
        <p:sp>
          <p:nvSpPr>
            <p:cNvPr id="24635" name="Oval 29"/>
            <p:cNvSpPr>
              <a:spLocks noChangeArrowheads="1"/>
            </p:cNvSpPr>
            <p:nvPr/>
          </p:nvSpPr>
          <p:spPr bwMode="auto">
            <a:xfrm>
              <a:off x="1248" y="2256"/>
              <a:ext cx="96" cy="93"/>
            </a:xfrm>
            <a:prstGeom prst="ellipse">
              <a:avLst/>
            </a:prstGeom>
            <a:solidFill>
              <a:schemeClr val="accent2"/>
            </a:solidFill>
            <a:ln w="25400">
              <a:solidFill>
                <a:schemeClr val="tx1"/>
              </a:solidFill>
              <a:round/>
              <a:headEnd/>
              <a:tailEnd/>
            </a:ln>
          </p:spPr>
          <p:txBody>
            <a:bodyPr anchor="ctr">
              <a:prstTxWarp prst="textNoShape">
                <a:avLst/>
              </a:prstTxWarp>
              <a:spAutoFit/>
            </a:bodyPr>
            <a:lstStyle/>
            <a:p>
              <a:pPr eaLnBrk="0" hangingPunct="0"/>
              <a:endParaRPr lang="en-US"/>
            </a:p>
          </p:txBody>
        </p:sp>
        <p:sp>
          <p:nvSpPr>
            <p:cNvPr id="24636" name="Rectangle 30"/>
            <p:cNvSpPr>
              <a:spLocks noChangeArrowheads="1"/>
            </p:cNvSpPr>
            <p:nvPr/>
          </p:nvSpPr>
          <p:spPr bwMode="auto">
            <a:xfrm>
              <a:off x="336" y="2064"/>
              <a:ext cx="359" cy="407"/>
            </a:xfrm>
            <a:prstGeom prst="rect">
              <a:avLst/>
            </a:prstGeom>
            <a:noFill/>
            <a:ln w="9525">
              <a:noFill/>
              <a:miter lim="800000"/>
              <a:headEnd/>
              <a:tailEnd/>
            </a:ln>
          </p:spPr>
          <p:txBody>
            <a:bodyPr wrap="none">
              <a:prstTxWarp prst="textNoShape">
                <a:avLst/>
              </a:prstTxWarp>
              <a:spAutoFit/>
            </a:bodyPr>
            <a:lstStyle/>
            <a:p>
              <a:pPr eaLnBrk="0" hangingPunct="0"/>
              <a:r>
                <a:rPr lang="en-US" sz="3600" b="1"/>
                <a:t>K</a:t>
              </a:r>
              <a:r>
                <a:rPr lang="en-US" sz="3600" b="1" baseline="-25000"/>
                <a:t>Y</a:t>
              </a:r>
              <a:endParaRPr lang="th-TH" sz="3600" b="1" baseline="-25000"/>
            </a:p>
          </p:txBody>
        </p:sp>
        <p:sp>
          <p:nvSpPr>
            <p:cNvPr id="24637" name="Rectangle 31"/>
            <p:cNvSpPr>
              <a:spLocks noChangeArrowheads="1"/>
            </p:cNvSpPr>
            <p:nvPr/>
          </p:nvSpPr>
          <p:spPr bwMode="auto">
            <a:xfrm>
              <a:off x="1152" y="3600"/>
              <a:ext cx="343" cy="407"/>
            </a:xfrm>
            <a:prstGeom prst="rect">
              <a:avLst/>
            </a:prstGeom>
            <a:noFill/>
            <a:ln w="9525">
              <a:noFill/>
              <a:miter lim="800000"/>
              <a:headEnd/>
              <a:tailEnd/>
            </a:ln>
          </p:spPr>
          <p:txBody>
            <a:bodyPr wrap="none">
              <a:prstTxWarp prst="textNoShape">
                <a:avLst/>
              </a:prstTxWarp>
              <a:spAutoFit/>
            </a:bodyPr>
            <a:lstStyle/>
            <a:p>
              <a:pPr eaLnBrk="0" hangingPunct="0"/>
              <a:r>
                <a:rPr lang="en-US" sz="3600" b="1"/>
                <a:t>L</a:t>
              </a:r>
              <a:r>
                <a:rPr lang="en-US" sz="3600" b="1" baseline="-25000"/>
                <a:t>Y</a:t>
              </a:r>
              <a:endParaRPr lang="th-TH" sz="3600" b="1" baseline="-25000"/>
            </a:p>
          </p:txBody>
        </p:sp>
      </p:grpSp>
      <p:sp>
        <p:nvSpPr>
          <p:cNvPr id="24605" name="Rectangle 47"/>
          <p:cNvSpPr>
            <a:spLocks noChangeArrowheads="1"/>
          </p:cNvSpPr>
          <p:nvPr/>
        </p:nvSpPr>
        <p:spPr bwMode="auto">
          <a:xfrm>
            <a:off x="3048000" y="1600200"/>
            <a:ext cx="1274763" cy="646113"/>
          </a:xfrm>
          <a:prstGeom prst="rect">
            <a:avLst/>
          </a:prstGeom>
          <a:noFill/>
          <a:ln w="9525">
            <a:noFill/>
            <a:miter lim="800000"/>
            <a:headEnd/>
            <a:tailEnd/>
          </a:ln>
        </p:spPr>
        <p:txBody>
          <a:bodyPr wrap="none">
            <a:prstTxWarp prst="textNoShape">
              <a:avLst/>
            </a:prstTxWarp>
            <a:spAutoFit/>
          </a:bodyPr>
          <a:lstStyle/>
          <a:p>
            <a:pPr eaLnBrk="0" hangingPunct="0"/>
            <a:r>
              <a:rPr lang="en-US" sz="3600" b="1"/>
              <a:t>(K</a:t>
            </a:r>
            <a:r>
              <a:rPr lang="en-US" sz="3600" b="1" baseline="-25000"/>
              <a:t>Y</a:t>
            </a:r>
            <a:r>
              <a:rPr lang="en-US" sz="3600" b="1"/>
              <a:t>/L</a:t>
            </a:r>
            <a:r>
              <a:rPr lang="en-US" sz="3600" b="1" baseline="-25000"/>
              <a:t>Y</a:t>
            </a:r>
            <a:r>
              <a:rPr lang="en-US" sz="3600" b="1"/>
              <a:t>)</a:t>
            </a:r>
            <a:r>
              <a:rPr lang="en-US" sz="3600" b="1" baseline="30000"/>
              <a:t>/</a:t>
            </a:r>
            <a:endParaRPr lang="en-US" sz="3600" b="1"/>
          </a:p>
        </p:txBody>
      </p:sp>
      <p:sp>
        <p:nvSpPr>
          <p:cNvPr id="24606" name="Rectangle 48"/>
          <p:cNvSpPr>
            <a:spLocks noChangeArrowheads="1"/>
          </p:cNvSpPr>
          <p:nvPr/>
        </p:nvSpPr>
        <p:spPr bwMode="auto">
          <a:xfrm>
            <a:off x="3657600" y="3657600"/>
            <a:ext cx="1274763" cy="646113"/>
          </a:xfrm>
          <a:prstGeom prst="rect">
            <a:avLst/>
          </a:prstGeom>
          <a:noFill/>
          <a:ln w="9525">
            <a:noFill/>
            <a:miter lim="800000"/>
            <a:headEnd/>
            <a:tailEnd/>
          </a:ln>
        </p:spPr>
        <p:txBody>
          <a:bodyPr wrap="none">
            <a:prstTxWarp prst="textNoShape">
              <a:avLst/>
            </a:prstTxWarp>
            <a:spAutoFit/>
          </a:bodyPr>
          <a:lstStyle/>
          <a:p>
            <a:pPr eaLnBrk="0" hangingPunct="0"/>
            <a:r>
              <a:rPr lang="en-US" sz="3600" b="1"/>
              <a:t>(K</a:t>
            </a:r>
            <a:r>
              <a:rPr lang="en-US" sz="3600" b="1" baseline="-25000"/>
              <a:t>X</a:t>
            </a:r>
            <a:r>
              <a:rPr lang="en-US" sz="3600" b="1"/>
              <a:t>/L</a:t>
            </a:r>
            <a:r>
              <a:rPr lang="en-US" sz="3600" b="1" baseline="-25000"/>
              <a:t>X</a:t>
            </a:r>
            <a:r>
              <a:rPr lang="en-US" sz="3600" b="1"/>
              <a:t>)</a:t>
            </a:r>
            <a:r>
              <a:rPr lang="en-US" sz="3600" b="1" baseline="30000"/>
              <a:t>/</a:t>
            </a:r>
            <a:endParaRPr lang="en-US" sz="3600" b="1"/>
          </a:p>
        </p:txBody>
      </p:sp>
      <p:grpSp>
        <p:nvGrpSpPr>
          <p:cNvPr id="24607" name="Group 52"/>
          <p:cNvGrpSpPr>
            <a:grpSpLocks/>
          </p:cNvGrpSpPr>
          <p:nvPr/>
        </p:nvGrpSpPr>
        <p:grpSpPr bwMode="auto">
          <a:xfrm>
            <a:off x="635000" y="990600"/>
            <a:ext cx="825500" cy="1447800"/>
            <a:chOff x="406421" y="990600"/>
            <a:chExt cx="825948" cy="1447800"/>
          </a:xfrm>
        </p:grpSpPr>
        <p:sp>
          <p:nvSpPr>
            <p:cNvPr id="24629" name="Rectangle 85"/>
            <p:cNvSpPr>
              <a:spLocks noChangeArrowheads="1"/>
            </p:cNvSpPr>
            <p:nvPr/>
          </p:nvSpPr>
          <p:spPr bwMode="auto">
            <a:xfrm>
              <a:off x="406421" y="990600"/>
              <a:ext cx="825948" cy="643766"/>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600" b="1"/>
                <a:t>w</a:t>
              </a:r>
              <a:r>
                <a:rPr lang="en-US" sz="3600" b="1" baseline="-25000"/>
                <a:t>0</a:t>
              </a:r>
              <a:r>
                <a:rPr lang="en-US" sz="3600" b="1"/>
                <a:t>/r</a:t>
              </a:r>
              <a:r>
                <a:rPr lang="en-US" sz="3600" b="1" baseline="-25000"/>
                <a:t>0</a:t>
              </a:r>
              <a:endParaRPr lang="en-US" sz="3600" b="1"/>
            </a:p>
          </p:txBody>
        </p:sp>
        <p:cxnSp>
          <p:nvCxnSpPr>
            <p:cNvPr id="24630" name="Straight Arrow Connector 51"/>
            <p:cNvCxnSpPr>
              <a:cxnSpLocks noChangeShapeType="1"/>
            </p:cNvCxnSpPr>
            <p:nvPr/>
          </p:nvCxnSpPr>
          <p:spPr bwMode="auto">
            <a:xfrm rot="5400000">
              <a:off x="266700" y="2019300"/>
              <a:ext cx="762000" cy="76200"/>
            </a:xfrm>
            <a:prstGeom prst="straightConnector1">
              <a:avLst/>
            </a:prstGeom>
            <a:noFill/>
            <a:ln w="9525">
              <a:solidFill>
                <a:schemeClr val="tx1"/>
              </a:solidFill>
              <a:round/>
              <a:headEnd/>
              <a:tailEnd type="arrow" w="med" len="med"/>
            </a:ln>
          </p:spPr>
        </p:cxnSp>
      </p:grpSp>
      <p:grpSp>
        <p:nvGrpSpPr>
          <p:cNvPr id="12" name="Group 89"/>
          <p:cNvGrpSpPr>
            <a:grpSpLocks/>
          </p:cNvGrpSpPr>
          <p:nvPr/>
        </p:nvGrpSpPr>
        <p:grpSpPr bwMode="auto">
          <a:xfrm>
            <a:off x="4267200" y="2286000"/>
            <a:ext cx="2971800" cy="3686175"/>
            <a:chOff x="4267200" y="2286000"/>
            <a:chExt cx="2971800" cy="3686175"/>
          </a:xfrm>
        </p:grpSpPr>
        <p:sp>
          <p:nvSpPr>
            <p:cNvPr id="24623" name="Rectangle 53"/>
            <p:cNvSpPr>
              <a:spLocks noChangeArrowheads="1"/>
            </p:cNvSpPr>
            <p:nvPr/>
          </p:nvSpPr>
          <p:spPr bwMode="auto">
            <a:xfrm>
              <a:off x="4267200" y="2286000"/>
              <a:ext cx="827871" cy="646331"/>
            </a:xfrm>
            <a:prstGeom prst="rect">
              <a:avLst/>
            </a:prstGeom>
            <a:noFill/>
            <a:ln w="9525">
              <a:noFill/>
              <a:miter lim="800000"/>
              <a:headEnd/>
              <a:tailEnd/>
            </a:ln>
          </p:spPr>
          <p:txBody>
            <a:bodyPr wrap="none">
              <a:prstTxWarp prst="textNoShape">
                <a:avLst/>
              </a:prstTxWarp>
              <a:spAutoFit/>
            </a:bodyPr>
            <a:lstStyle/>
            <a:p>
              <a:pPr algn="r" eaLnBrk="0" hangingPunct="0"/>
              <a:r>
                <a:rPr lang="en-US" sz="3600" b="1"/>
                <a:t>w</a:t>
              </a:r>
              <a:r>
                <a:rPr lang="en-US" sz="3600" b="1" baseline="-25000"/>
                <a:t>0</a:t>
              </a:r>
              <a:r>
                <a:rPr lang="en-US" sz="3600" b="1"/>
                <a:t>/r</a:t>
              </a:r>
              <a:r>
                <a:rPr lang="en-US" sz="3600" b="1" baseline="-25000"/>
                <a:t>0</a:t>
              </a:r>
              <a:endParaRPr lang="en-US" sz="3600" b="1"/>
            </a:p>
          </p:txBody>
        </p:sp>
        <p:sp>
          <p:nvSpPr>
            <p:cNvPr id="24624" name="Rectangle 25"/>
            <p:cNvSpPr>
              <a:spLocks noChangeArrowheads="1"/>
            </p:cNvSpPr>
            <p:nvPr/>
          </p:nvSpPr>
          <p:spPr bwMode="auto">
            <a:xfrm>
              <a:off x="6096000" y="5334000"/>
              <a:ext cx="1143000" cy="638175"/>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t>K</a:t>
              </a:r>
              <a:r>
                <a:rPr lang="en-US" sz="3600" b="1" baseline="-25000"/>
                <a:t>X</a:t>
              </a:r>
              <a:r>
                <a:rPr lang="en-US" sz="3600" b="1"/>
                <a:t>/L</a:t>
              </a:r>
              <a:r>
                <a:rPr lang="en-US" sz="3600" b="1" baseline="-25000"/>
                <a:t>X</a:t>
              </a:r>
              <a:endParaRPr lang="en-US" sz="3600" b="1"/>
            </a:p>
          </p:txBody>
        </p:sp>
        <p:grpSp>
          <p:nvGrpSpPr>
            <p:cNvPr id="24625" name="Group 70"/>
            <p:cNvGrpSpPr>
              <a:grpSpLocks/>
            </p:cNvGrpSpPr>
            <p:nvPr/>
          </p:nvGrpSpPr>
          <p:grpSpPr bwMode="auto">
            <a:xfrm>
              <a:off x="5181600" y="2743200"/>
              <a:ext cx="1342722" cy="2591594"/>
              <a:chOff x="4953000" y="2743200"/>
              <a:chExt cx="1905794" cy="2591594"/>
            </a:xfrm>
          </p:grpSpPr>
          <p:cxnSp>
            <p:nvCxnSpPr>
              <p:cNvPr id="24627" name="Straight Connector 64"/>
              <p:cNvCxnSpPr>
                <a:cxnSpLocks noChangeShapeType="1"/>
              </p:cNvCxnSpPr>
              <p:nvPr/>
            </p:nvCxnSpPr>
            <p:spPr bwMode="auto">
              <a:xfrm>
                <a:off x="4953000" y="2743200"/>
                <a:ext cx="1905000" cy="1588"/>
              </a:xfrm>
              <a:prstGeom prst="line">
                <a:avLst/>
              </a:prstGeom>
              <a:noFill/>
              <a:ln w="9525">
                <a:solidFill>
                  <a:schemeClr val="tx1"/>
                </a:solidFill>
                <a:round/>
                <a:headEnd/>
                <a:tailEnd/>
              </a:ln>
            </p:spPr>
          </p:cxnSp>
          <p:cxnSp>
            <p:nvCxnSpPr>
              <p:cNvPr id="24628" name="Straight Connector 67"/>
              <p:cNvCxnSpPr>
                <a:cxnSpLocks noChangeShapeType="1"/>
              </p:cNvCxnSpPr>
              <p:nvPr/>
            </p:nvCxnSpPr>
            <p:spPr bwMode="auto">
              <a:xfrm rot="5400000">
                <a:off x="5562600" y="4038600"/>
                <a:ext cx="2590800" cy="1588"/>
              </a:xfrm>
              <a:prstGeom prst="line">
                <a:avLst/>
              </a:prstGeom>
              <a:noFill/>
              <a:ln w="9525">
                <a:solidFill>
                  <a:schemeClr val="tx1"/>
                </a:solidFill>
                <a:round/>
                <a:headEnd/>
                <a:tailEnd/>
              </a:ln>
            </p:spPr>
          </p:cxnSp>
        </p:grpSp>
        <p:sp>
          <p:nvSpPr>
            <p:cNvPr id="24626" name="Oval 68"/>
            <p:cNvSpPr>
              <a:spLocks noChangeArrowheads="1"/>
            </p:cNvSpPr>
            <p:nvPr/>
          </p:nvSpPr>
          <p:spPr bwMode="auto">
            <a:xfrm>
              <a:off x="6400800" y="2667000"/>
              <a:ext cx="152400" cy="152400"/>
            </a:xfrm>
            <a:prstGeom prst="ellipse">
              <a:avLst/>
            </a:prstGeom>
            <a:solidFill>
              <a:schemeClr val="accent2"/>
            </a:solidFill>
            <a:ln w="12700">
              <a:solidFill>
                <a:schemeClr val="tx1"/>
              </a:solidFill>
              <a:round/>
              <a:headEnd/>
              <a:tailEnd/>
            </a:ln>
          </p:spPr>
          <p:txBody>
            <a:bodyPr>
              <a:prstTxWarp prst="textNoShape">
                <a:avLst/>
              </a:prstTxWarp>
            </a:bodyPr>
            <a:lstStyle/>
            <a:p>
              <a:pPr eaLnBrk="0" hangingPunct="0"/>
              <a:endParaRPr lang="en-US"/>
            </a:p>
          </p:txBody>
        </p:sp>
      </p:grpSp>
      <p:grpSp>
        <p:nvGrpSpPr>
          <p:cNvPr id="14" name="Group 91"/>
          <p:cNvGrpSpPr>
            <a:grpSpLocks/>
          </p:cNvGrpSpPr>
          <p:nvPr/>
        </p:nvGrpSpPr>
        <p:grpSpPr bwMode="auto">
          <a:xfrm>
            <a:off x="4205288" y="3087688"/>
            <a:ext cx="2119312" cy="2260600"/>
            <a:chOff x="4205086" y="3087469"/>
            <a:chExt cx="2119514" cy="2261190"/>
          </a:xfrm>
        </p:grpSpPr>
        <p:sp>
          <p:nvSpPr>
            <p:cNvPr id="24618" name="Rectangle 54"/>
            <p:cNvSpPr>
              <a:spLocks noChangeArrowheads="1"/>
            </p:cNvSpPr>
            <p:nvPr/>
          </p:nvSpPr>
          <p:spPr bwMode="auto">
            <a:xfrm>
              <a:off x="4205086" y="3087469"/>
              <a:ext cx="889987" cy="646331"/>
            </a:xfrm>
            <a:prstGeom prst="rect">
              <a:avLst/>
            </a:prstGeom>
            <a:noFill/>
            <a:ln w="9525">
              <a:noFill/>
              <a:miter lim="800000"/>
              <a:headEnd/>
              <a:tailEnd/>
            </a:ln>
          </p:spPr>
          <p:txBody>
            <a:bodyPr wrap="none">
              <a:prstTxWarp prst="textNoShape">
                <a:avLst/>
              </a:prstTxWarp>
              <a:spAutoFit/>
            </a:bodyPr>
            <a:lstStyle/>
            <a:p>
              <a:pPr algn="r" eaLnBrk="0" hangingPunct="0"/>
              <a:r>
                <a:rPr lang="en-US" sz="3600" b="1"/>
                <a:t>(w/r)</a:t>
              </a:r>
              <a:r>
                <a:rPr lang="en-US" sz="3600" b="1" baseline="30000"/>
                <a:t>/</a:t>
              </a:r>
              <a:endParaRPr lang="en-US" sz="3600" b="1"/>
            </a:p>
          </p:txBody>
        </p:sp>
        <p:grpSp>
          <p:nvGrpSpPr>
            <p:cNvPr id="24619" name="Group 70"/>
            <p:cNvGrpSpPr>
              <a:grpSpLocks/>
            </p:cNvGrpSpPr>
            <p:nvPr/>
          </p:nvGrpSpPr>
          <p:grpSpPr bwMode="auto">
            <a:xfrm>
              <a:off x="5181600" y="3557083"/>
              <a:ext cx="1044339" cy="1791576"/>
              <a:chOff x="4953000" y="2743200"/>
              <a:chExt cx="1905794" cy="2591594"/>
            </a:xfrm>
          </p:grpSpPr>
          <p:cxnSp>
            <p:nvCxnSpPr>
              <p:cNvPr id="24621" name="Straight Connector 80"/>
              <p:cNvCxnSpPr>
                <a:cxnSpLocks noChangeShapeType="1"/>
              </p:cNvCxnSpPr>
              <p:nvPr/>
            </p:nvCxnSpPr>
            <p:spPr bwMode="auto">
              <a:xfrm>
                <a:off x="4953000" y="2743200"/>
                <a:ext cx="1905000" cy="1588"/>
              </a:xfrm>
              <a:prstGeom prst="line">
                <a:avLst/>
              </a:prstGeom>
              <a:noFill/>
              <a:ln w="9525">
                <a:solidFill>
                  <a:schemeClr val="tx1"/>
                </a:solidFill>
                <a:round/>
                <a:headEnd/>
                <a:tailEnd/>
              </a:ln>
            </p:spPr>
          </p:cxnSp>
          <p:cxnSp>
            <p:nvCxnSpPr>
              <p:cNvPr id="24622" name="Straight Connector 81"/>
              <p:cNvCxnSpPr>
                <a:cxnSpLocks noChangeShapeType="1"/>
              </p:cNvCxnSpPr>
              <p:nvPr/>
            </p:nvCxnSpPr>
            <p:spPr bwMode="auto">
              <a:xfrm rot="5400000">
                <a:off x="5562600" y="4038600"/>
                <a:ext cx="2590800" cy="1588"/>
              </a:xfrm>
              <a:prstGeom prst="line">
                <a:avLst/>
              </a:prstGeom>
              <a:noFill/>
              <a:ln w="9525">
                <a:solidFill>
                  <a:schemeClr val="tx1"/>
                </a:solidFill>
                <a:round/>
                <a:headEnd/>
                <a:tailEnd/>
              </a:ln>
            </p:spPr>
          </p:cxnSp>
        </p:grpSp>
        <p:sp>
          <p:nvSpPr>
            <p:cNvPr id="24620" name="Oval 82"/>
            <p:cNvSpPr>
              <a:spLocks noChangeArrowheads="1"/>
            </p:cNvSpPr>
            <p:nvPr/>
          </p:nvSpPr>
          <p:spPr bwMode="auto">
            <a:xfrm>
              <a:off x="6172200" y="3505200"/>
              <a:ext cx="152400" cy="152400"/>
            </a:xfrm>
            <a:prstGeom prst="ellipse">
              <a:avLst/>
            </a:prstGeom>
            <a:solidFill>
              <a:schemeClr val="accent2"/>
            </a:solidFill>
            <a:ln w="12700">
              <a:solidFill>
                <a:schemeClr val="tx1"/>
              </a:solidFill>
              <a:round/>
              <a:headEnd/>
              <a:tailEnd/>
            </a:ln>
          </p:spPr>
          <p:txBody>
            <a:bodyPr>
              <a:prstTxWarp prst="textNoShape">
                <a:avLst/>
              </a:prstTxWarp>
            </a:bodyPr>
            <a:lstStyle/>
            <a:p>
              <a:pPr eaLnBrk="0" hangingPunct="0"/>
              <a:endParaRPr lang="en-US"/>
            </a:p>
          </p:txBody>
        </p:sp>
      </p:grpSp>
      <p:grpSp>
        <p:nvGrpSpPr>
          <p:cNvPr id="16" name="Group 92"/>
          <p:cNvGrpSpPr>
            <a:grpSpLocks/>
          </p:cNvGrpSpPr>
          <p:nvPr/>
        </p:nvGrpSpPr>
        <p:grpSpPr bwMode="auto">
          <a:xfrm>
            <a:off x="6324600" y="3505200"/>
            <a:ext cx="762000" cy="1828800"/>
            <a:chOff x="6324600" y="3505200"/>
            <a:chExt cx="762000" cy="1828800"/>
          </a:xfrm>
        </p:grpSpPr>
        <p:grpSp>
          <p:nvGrpSpPr>
            <p:cNvPr id="24614" name="Group 84"/>
            <p:cNvGrpSpPr>
              <a:grpSpLocks/>
            </p:cNvGrpSpPr>
            <p:nvPr/>
          </p:nvGrpSpPr>
          <p:grpSpPr bwMode="auto">
            <a:xfrm>
              <a:off x="6324600" y="3580606"/>
              <a:ext cx="685800" cy="1753394"/>
              <a:chOff x="4953000" y="2743200"/>
              <a:chExt cx="1905794" cy="2591594"/>
            </a:xfrm>
          </p:grpSpPr>
          <p:cxnSp>
            <p:nvCxnSpPr>
              <p:cNvPr id="24616" name="Straight Connector 85"/>
              <p:cNvCxnSpPr>
                <a:cxnSpLocks noChangeShapeType="1"/>
              </p:cNvCxnSpPr>
              <p:nvPr/>
            </p:nvCxnSpPr>
            <p:spPr bwMode="auto">
              <a:xfrm>
                <a:off x="4953000" y="2743200"/>
                <a:ext cx="1905000" cy="1588"/>
              </a:xfrm>
              <a:prstGeom prst="line">
                <a:avLst/>
              </a:prstGeom>
              <a:noFill/>
              <a:ln w="9525">
                <a:solidFill>
                  <a:schemeClr val="tx1"/>
                </a:solidFill>
                <a:round/>
                <a:headEnd/>
                <a:tailEnd/>
              </a:ln>
            </p:spPr>
          </p:cxnSp>
          <p:cxnSp>
            <p:nvCxnSpPr>
              <p:cNvPr id="24617" name="Straight Connector 86"/>
              <p:cNvCxnSpPr>
                <a:cxnSpLocks noChangeShapeType="1"/>
              </p:cNvCxnSpPr>
              <p:nvPr/>
            </p:nvCxnSpPr>
            <p:spPr bwMode="auto">
              <a:xfrm rot="5400000">
                <a:off x="5562600" y="4038600"/>
                <a:ext cx="2590800" cy="1588"/>
              </a:xfrm>
              <a:prstGeom prst="line">
                <a:avLst/>
              </a:prstGeom>
              <a:noFill/>
              <a:ln w="9525">
                <a:solidFill>
                  <a:schemeClr val="tx1"/>
                </a:solidFill>
                <a:round/>
                <a:headEnd/>
                <a:tailEnd/>
              </a:ln>
            </p:spPr>
          </p:cxnSp>
        </p:grpSp>
        <p:sp>
          <p:nvSpPr>
            <p:cNvPr id="24615" name="Oval 83"/>
            <p:cNvSpPr>
              <a:spLocks noChangeArrowheads="1"/>
            </p:cNvSpPr>
            <p:nvPr/>
          </p:nvSpPr>
          <p:spPr bwMode="auto">
            <a:xfrm>
              <a:off x="6934200" y="3505200"/>
              <a:ext cx="152400" cy="152400"/>
            </a:xfrm>
            <a:prstGeom prst="ellipse">
              <a:avLst/>
            </a:prstGeom>
            <a:solidFill>
              <a:srgbClr val="FF0000"/>
            </a:solidFill>
            <a:ln w="12700">
              <a:solidFill>
                <a:schemeClr val="tx1"/>
              </a:solidFill>
              <a:round/>
              <a:headEnd/>
              <a:tailEnd/>
            </a:ln>
          </p:spPr>
          <p:txBody>
            <a:bodyPr>
              <a:prstTxWarp prst="textNoShape">
                <a:avLst/>
              </a:prstTxWarp>
            </a:bodyPr>
            <a:lstStyle/>
            <a:p>
              <a:pPr eaLnBrk="0" hangingPunct="0"/>
              <a:endParaRPr lang="en-US"/>
            </a:p>
          </p:txBody>
        </p:sp>
      </p:grpSp>
      <p:cxnSp>
        <p:nvCxnSpPr>
          <p:cNvPr id="97" name="Straight Arrow Connector 96"/>
          <p:cNvCxnSpPr>
            <a:cxnSpLocks noChangeShapeType="1"/>
          </p:cNvCxnSpPr>
          <p:nvPr/>
        </p:nvCxnSpPr>
        <p:spPr bwMode="auto">
          <a:xfrm rot="10800000">
            <a:off x="6248400" y="5180013"/>
            <a:ext cx="228600" cy="1587"/>
          </a:xfrm>
          <a:prstGeom prst="straightConnector1">
            <a:avLst/>
          </a:prstGeom>
          <a:noFill/>
          <a:ln w="38100">
            <a:solidFill>
              <a:schemeClr val="tx1"/>
            </a:solidFill>
            <a:round/>
            <a:headEnd/>
            <a:tailEnd type="triangle" w="med" len="med"/>
          </a:ln>
        </p:spPr>
      </p:cxnSp>
      <p:cxnSp>
        <p:nvCxnSpPr>
          <p:cNvPr id="98" name="Straight Arrow Connector 97"/>
          <p:cNvCxnSpPr>
            <a:cxnSpLocks noChangeShapeType="1"/>
          </p:cNvCxnSpPr>
          <p:nvPr/>
        </p:nvCxnSpPr>
        <p:spPr bwMode="auto">
          <a:xfrm rot="10800000">
            <a:off x="7010400" y="5181600"/>
            <a:ext cx="228600" cy="1588"/>
          </a:xfrm>
          <a:prstGeom prst="straightConnector1">
            <a:avLst/>
          </a:prstGeom>
          <a:noFill/>
          <a:ln w="38100">
            <a:solidFill>
              <a:schemeClr val="tx1"/>
            </a:solidFill>
            <a:round/>
            <a:headEnd/>
            <a:tailEnd type="triangle" w="med" len="med"/>
          </a:ln>
        </p:spPr>
      </p:cxnSp>
      <p:cxnSp>
        <p:nvCxnSpPr>
          <p:cNvPr id="99" name="Straight Arrow Connector 98"/>
          <p:cNvCxnSpPr>
            <a:cxnSpLocks noChangeShapeType="1"/>
          </p:cNvCxnSpPr>
          <p:nvPr/>
        </p:nvCxnSpPr>
        <p:spPr bwMode="auto">
          <a:xfrm rot="5400000">
            <a:off x="4992688" y="3162300"/>
            <a:ext cx="684212" cy="1588"/>
          </a:xfrm>
          <a:prstGeom prst="straightConnector1">
            <a:avLst/>
          </a:prstGeom>
          <a:noFill/>
          <a:ln w="38100">
            <a:solidFill>
              <a:schemeClr val="tx1"/>
            </a:solidFill>
            <a:round/>
            <a:headEnd/>
            <a:tailEnd type="triangle" w="med" len="med"/>
          </a:ln>
        </p:spPr>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nodeType="clickEffect">
                                  <p:stCondLst>
                                    <p:cond delay="0"/>
                                  </p:stCondLst>
                                  <p:childTnLst>
                                    <p:set>
                                      <p:cBhvr>
                                        <p:cTn id="18" dur="1" fill="hold">
                                          <p:stCondLst>
                                            <p:cond delay="0"/>
                                          </p:stCondLst>
                                        </p:cTn>
                                        <p:tgtEl>
                                          <p:spTgt spid="99"/>
                                        </p:tgtEl>
                                        <p:attrNameLst>
                                          <p:attrName>style.visibility</p:attrName>
                                        </p:attrNameLst>
                                      </p:cBhvr>
                                      <p:to>
                                        <p:strVal val="visible"/>
                                      </p:to>
                                    </p:set>
                                    <p:animEffect transition="in" filter="wipe(up)">
                                      <p:cBhvr>
                                        <p:cTn id="19" dur="500"/>
                                        <p:tgtEl>
                                          <p:spTgt spid="99"/>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499"/>
                                          </p:stCondLst>
                                        </p:cTn>
                                        <p:tgtEl>
                                          <p:spTgt spid="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98"/>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wipe(down)">
                                      <p:cBhvr>
                                        <p:cTn id="4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02" name="Rectangle 7"/>
          <p:cNvSpPr>
            <a:spLocks noGrp="1" noChangeArrowheads="1"/>
          </p:cNvSpPr>
          <p:nvPr>
            <p:ph type="title"/>
          </p:nvPr>
        </p:nvSpPr>
        <p:spPr/>
        <p:txBody>
          <a:bodyPr/>
          <a:lstStyle/>
          <a:p>
            <a:pPr eaLnBrk="1" hangingPunct="1"/>
            <a:r>
              <a:rPr lang="th-TH">
                <a:latin typeface="Angsana New" charset="0"/>
              </a:rPr>
              <a:t>Factor intensity reversal (FIR)</a:t>
            </a:r>
          </a:p>
        </p:txBody>
      </p:sp>
      <p:sp>
        <p:nvSpPr>
          <p:cNvPr id="25604" name="Slide Number Placeholder 4"/>
          <p:cNvSpPr>
            <a:spLocks noGrp="1"/>
          </p:cNvSpPr>
          <p:nvPr>
            <p:ph type="sldNum" sz="quarter" idx="10"/>
          </p:nvPr>
        </p:nvSpPr>
        <p:spPr>
          <a:noFill/>
        </p:spPr>
        <p:txBody>
          <a:bodyPr/>
          <a:lstStyle/>
          <a:p>
            <a:fld id="{BA24AE45-D7F1-7C4E-86FF-BCEA872D474A}" type="slidenum">
              <a:rPr lang="th-TH" smtClean="0">
                <a:ea typeface="Angsana New" charset="0"/>
                <a:cs typeface="Angsana New" charset="0"/>
              </a:rPr>
              <a:pPr/>
              <a:t>7</a:t>
            </a:fld>
            <a:endParaRPr lang="th-TH" smtClean="0">
              <a:ea typeface="Angsana New" charset="0"/>
              <a:cs typeface="Angsana New" charset="0"/>
            </a:endParaRPr>
          </a:p>
        </p:txBody>
      </p:sp>
      <p:grpSp>
        <p:nvGrpSpPr>
          <p:cNvPr id="2" name="Group 138"/>
          <p:cNvGrpSpPr>
            <a:grpSpLocks/>
          </p:cNvGrpSpPr>
          <p:nvPr/>
        </p:nvGrpSpPr>
        <p:grpSpPr bwMode="auto">
          <a:xfrm>
            <a:off x="646113" y="3657600"/>
            <a:ext cx="5068887" cy="2230438"/>
            <a:chOff x="407" y="2304"/>
            <a:chExt cx="3193" cy="1405"/>
          </a:xfrm>
        </p:grpSpPr>
        <p:sp>
          <p:nvSpPr>
            <p:cNvPr id="25639" name="Line 91"/>
            <p:cNvSpPr>
              <a:spLocks noChangeShapeType="1"/>
            </p:cNvSpPr>
            <p:nvPr/>
          </p:nvSpPr>
          <p:spPr bwMode="auto">
            <a:xfrm flipV="1">
              <a:off x="407" y="3168"/>
              <a:ext cx="2473" cy="541"/>
            </a:xfrm>
            <a:prstGeom prst="line">
              <a:avLst/>
            </a:prstGeom>
            <a:noFill/>
            <a:ln w="28575">
              <a:solidFill>
                <a:schemeClr val="accent2"/>
              </a:solidFill>
              <a:prstDash val="dash"/>
              <a:round/>
              <a:headEnd/>
              <a:tailEnd/>
            </a:ln>
          </p:spPr>
          <p:txBody>
            <a:bodyPr wrap="none" anchor="ctr">
              <a:prstTxWarp prst="textNoShape">
                <a:avLst/>
              </a:prstTxWarp>
            </a:bodyPr>
            <a:lstStyle/>
            <a:p>
              <a:endParaRPr lang="en-US"/>
            </a:p>
          </p:txBody>
        </p:sp>
        <p:sp>
          <p:nvSpPr>
            <p:cNvPr id="25640" name="Line 92"/>
            <p:cNvSpPr>
              <a:spLocks noChangeShapeType="1"/>
            </p:cNvSpPr>
            <p:nvPr/>
          </p:nvSpPr>
          <p:spPr bwMode="auto">
            <a:xfrm flipV="1">
              <a:off x="431" y="2688"/>
              <a:ext cx="1921" cy="1008"/>
            </a:xfrm>
            <a:prstGeom prst="line">
              <a:avLst/>
            </a:prstGeom>
            <a:noFill/>
            <a:ln w="28575">
              <a:solidFill>
                <a:srgbClr val="FF33CC"/>
              </a:solidFill>
              <a:prstDash val="dash"/>
              <a:round/>
              <a:headEnd/>
              <a:tailEnd/>
            </a:ln>
          </p:spPr>
          <p:txBody>
            <a:bodyPr wrap="none" anchor="ctr">
              <a:prstTxWarp prst="textNoShape">
                <a:avLst/>
              </a:prstTxWarp>
            </a:bodyPr>
            <a:lstStyle/>
            <a:p>
              <a:endParaRPr lang="en-US"/>
            </a:p>
          </p:txBody>
        </p:sp>
        <p:sp>
          <p:nvSpPr>
            <p:cNvPr id="25641" name="Rectangle 128"/>
            <p:cNvSpPr>
              <a:spLocks noChangeArrowheads="1"/>
            </p:cNvSpPr>
            <p:nvPr/>
          </p:nvSpPr>
          <p:spPr bwMode="auto">
            <a:xfrm>
              <a:off x="1920" y="2304"/>
              <a:ext cx="912"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rgbClr val="FF3300"/>
                  </a:solidFill>
                </a:rPr>
                <a:t>(K</a:t>
              </a:r>
              <a:r>
                <a:rPr lang="en-US" sz="3600" b="1" baseline="-25000">
                  <a:solidFill>
                    <a:srgbClr val="FF3300"/>
                  </a:solidFill>
                </a:rPr>
                <a:t>X</a:t>
              </a:r>
              <a:r>
                <a:rPr lang="en-US" sz="3600" b="1">
                  <a:solidFill>
                    <a:srgbClr val="FF3300"/>
                  </a:solidFill>
                </a:rPr>
                <a:t>/L</a:t>
              </a:r>
              <a:r>
                <a:rPr lang="en-US" sz="3600" b="1" baseline="-25000">
                  <a:solidFill>
                    <a:srgbClr val="FF3300"/>
                  </a:solidFill>
                </a:rPr>
                <a:t>X</a:t>
              </a:r>
              <a:r>
                <a:rPr lang="en-US" sz="3600" b="1">
                  <a:solidFill>
                    <a:srgbClr val="FF3300"/>
                  </a:solidFill>
                </a:rPr>
                <a:t>)</a:t>
              </a:r>
              <a:r>
                <a:rPr lang="en-US" sz="3600" b="1" baseline="30000">
                  <a:solidFill>
                    <a:srgbClr val="FF3300"/>
                  </a:solidFill>
                </a:rPr>
                <a:t>/</a:t>
              </a:r>
              <a:endParaRPr lang="en-US" sz="3600" b="1">
                <a:solidFill>
                  <a:srgbClr val="FF3300"/>
                </a:solidFill>
              </a:endParaRPr>
            </a:p>
          </p:txBody>
        </p:sp>
        <p:sp>
          <p:nvSpPr>
            <p:cNvPr id="25642" name="Rectangle 129"/>
            <p:cNvSpPr>
              <a:spLocks noChangeArrowheads="1"/>
            </p:cNvSpPr>
            <p:nvPr/>
          </p:nvSpPr>
          <p:spPr bwMode="auto">
            <a:xfrm>
              <a:off x="2784" y="2928"/>
              <a:ext cx="816"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chemeClr val="accent2"/>
                  </a:solidFill>
                </a:rPr>
                <a:t>(K</a:t>
              </a:r>
              <a:r>
                <a:rPr lang="en-US" sz="3600" b="1" baseline="-25000">
                  <a:solidFill>
                    <a:schemeClr val="accent2"/>
                  </a:solidFill>
                </a:rPr>
                <a:t>Y</a:t>
              </a:r>
              <a:r>
                <a:rPr lang="en-US" sz="3600" b="1">
                  <a:solidFill>
                    <a:schemeClr val="accent2"/>
                  </a:solidFill>
                </a:rPr>
                <a:t>/L</a:t>
              </a:r>
              <a:r>
                <a:rPr lang="en-US" sz="3600" b="1" baseline="-25000">
                  <a:solidFill>
                    <a:schemeClr val="accent2"/>
                  </a:solidFill>
                </a:rPr>
                <a:t>Y</a:t>
              </a:r>
              <a:r>
                <a:rPr lang="en-US" sz="3600" b="1">
                  <a:solidFill>
                    <a:schemeClr val="accent2"/>
                  </a:solidFill>
                </a:rPr>
                <a:t>)</a:t>
              </a:r>
              <a:r>
                <a:rPr lang="en-US" sz="3600" b="1" baseline="30000">
                  <a:solidFill>
                    <a:schemeClr val="accent2"/>
                  </a:solidFill>
                </a:rPr>
                <a:t>/</a:t>
              </a:r>
              <a:endParaRPr lang="en-US" sz="3600" b="1">
                <a:solidFill>
                  <a:schemeClr val="accent2"/>
                </a:solidFill>
              </a:endParaRPr>
            </a:p>
          </p:txBody>
        </p:sp>
      </p:grpSp>
      <p:sp>
        <p:nvSpPr>
          <p:cNvPr id="25606" name="Rectangle 77"/>
          <p:cNvSpPr>
            <a:spLocks noChangeArrowheads="1"/>
          </p:cNvSpPr>
          <p:nvPr/>
        </p:nvSpPr>
        <p:spPr bwMode="auto">
          <a:xfrm>
            <a:off x="4360863" y="5562600"/>
            <a:ext cx="363537"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L</a:t>
            </a:r>
          </a:p>
        </p:txBody>
      </p:sp>
      <p:sp>
        <p:nvSpPr>
          <p:cNvPr id="25607" name="Line 84"/>
          <p:cNvSpPr>
            <a:spLocks noChangeShapeType="1"/>
          </p:cNvSpPr>
          <p:nvPr/>
        </p:nvSpPr>
        <p:spPr bwMode="auto">
          <a:xfrm>
            <a:off x="660400" y="1908175"/>
            <a:ext cx="0" cy="3995738"/>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5608" name="Rectangle 85"/>
          <p:cNvSpPr>
            <a:spLocks noChangeArrowheads="1"/>
          </p:cNvSpPr>
          <p:nvPr/>
        </p:nvSpPr>
        <p:spPr bwMode="auto">
          <a:xfrm>
            <a:off x="355600" y="1524000"/>
            <a:ext cx="400050"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K</a:t>
            </a:r>
          </a:p>
        </p:txBody>
      </p:sp>
      <p:sp>
        <p:nvSpPr>
          <p:cNvPr id="7280" name="Rectangle 112"/>
          <p:cNvSpPr>
            <a:spLocks noChangeArrowheads="1"/>
          </p:cNvSpPr>
          <p:nvPr/>
        </p:nvSpPr>
        <p:spPr bwMode="auto">
          <a:xfrm>
            <a:off x="4722813" y="685800"/>
            <a:ext cx="4421187" cy="3962400"/>
          </a:xfrm>
          <a:prstGeom prst="rect">
            <a:avLst/>
          </a:prstGeom>
          <a:noFill/>
          <a:ln w="9525">
            <a:noFill/>
            <a:miter lim="800000"/>
            <a:headEnd/>
            <a:tailEnd/>
          </a:ln>
        </p:spPr>
        <p:txBody>
          <a:bodyPr>
            <a:prstTxWarp prst="textNoShape">
              <a:avLst/>
            </a:prstTxWarp>
          </a:bodyPr>
          <a:lstStyle/>
          <a:p>
            <a:pPr marL="230188" indent="-230188" eaLnBrk="0" hangingPunct="0"/>
            <a:r>
              <a:rPr lang="th-TH" sz="4000">
                <a:ea typeface="Angsana New" charset="0"/>
                <a:cs typeface="Angsana New" charset="0"/>
              </a:rPr>
              <a:t>Factor intensity reversal means that the relative K-L ratio of the good may reverse when w/r is changed enough.</a:t>
            </a:r>
          </a:p>
          <a:p>
            <a:pPr marL="230188" indent="-230188" eaLnBrk="0" hangingPunct="0"/>
            <a:r>
              <a:rPr lang="th-TH" sz="4000">
                <a:ea typeface="Angsana New" charset="0"/>
                <a:cs typeface="Angsana New" charset="0"/>
              </a:rPr>
              <a:t>This happens when isoquants of the 2 goods cross more than once. </a:t>
            </a:r>
          </a:p>
        </p:txBody>
      </p:sp>
      <p:sp>
        <p:nvSpPr>
          <p:cNvPr id="7281" name="Rectangle 113"/>
          <p:cNvSpPr>
            <a:spLocks noChangeArrowheads="1"/>
          </p:cNvSpPr>
          <p:nvPr/>
        </p:nvSpPr>
        <p:spPr bwMode="auto">
          <a:xfrm>
            <a:off x="5127625" y="5334000"/>
            <a:ext cx="3711575" cy="1066800"/>
          </a:xfrm>
          <a:prstGeom prst="rect">
            <a:avLst/>
          </a:prstGeom>
          <a:noFill/>
          <a:ln w="9525">
            <a:noFill/>
            <a:miter lim="800000"/>
            <a:headEnd/>
            <a:tailEnd/>
          </a:ln>
        </p:spPr>
        <p:txBody>
          <a:bodyPr>
            <a:prstTxWarp prst="textNoShape">
              <a:avLst/>
            </a:prstTxWarp>
          </a:bodyPr>
          <a:lstStyle/>
          <a:p>
            <a:pPr marL="173038" indent="-173038" eaLnBrk="0" hangingPunct="0"/>
            <a:r>
              <a:rPr lang="th-TH" sz="3600">
                <a:ea typeface="Angsana New" charset="0"/>
                <a:cs typeface="Angsana New" charset="0"/>
              </a:rPr>
              <a:t>Y is K-intensive at w/r but turns L-intensive at (w/r)</a:t>
            </a:r>
            <a:r>
              <a:rPr lang="th-TH" sz="3600" baseline="30000">
                <a:ea typeface="Angsana New" charset="0"/>
                <a:cs typeface="Angsana New" charset="0"/>
              </a:rPr>
              <a:t>/</a:t>
            </a:r>
            <a:r>
              <a:rPr lang="th-TH" sz="3600">
                <a:ea typeface="Angsana New" charset="0"/>
                <a:cs typeface="Angsana New" charset="0"/>
              </a:rPr>
              <a:t>.   </a:t>
            </a:r>
          </a:p>
        </p:txBody>
      </p:sp>
      <p:grpSp>
        <p:nvGrpSpPr>
          <p:cNvPr id="3" name="Group 136"/>
          <p:cNvGrpSpPr>
            <a:grpSpLocks/>
          </p:cNvGrpSpPr>
          <p:nvPr/>
        </p:nvGrpSpPr>
        <p:grpSpPr bwMode="auto">
          <a:xfrm>
            <a:off x="684213" y="1295400"/>
            <a:ext cx="2439987" cy="4583113"/>
            <a:chOff x="431" y="816"/>
            <a:chExt cx="1537" cy="2887"/>
          </a:xfrm>
        </p:grpSpPr>
        <p:sp>
          <p:nvSpPr>
            <p:cNvPr id="25635" name="Rectangle 98"/>
            <p:cNvSpPr>
              <a:spLocks noChangeArrowheads="1"/>
            </p:cNvSpPr>
            <p:nvPr/>
          </p:nvSpPr>
          <p:spPr bwMode="auto">
            <a:xfrm>
              <a:off x="912" y="816"/>
              <a:ext cx="720"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chemeClr val="accent2"/>
                  </a:solidFill>
                </a:rPr>
                <a:t>K</a:t>
              </a:r>
              <a:r>
                <a:rPr lang="en-US" sz="3600" b="1" baseline="-25000">
                  <a:solidFill>
                    <a:schemeClr val="accent2"/>
                  </a:solidFill>
                </a:rPr>
                <a:t>Y</a:t>
              </a:r>
              <a:r>
                <a:rPr lang="en-US" sz="3600" b="1">
                  <a:solidFill>
                    <a:schemeClr val="accent2"/>
                  </a:solidFill>
                </a:rPr>
                <a:t>/L</a:t>
              </a:r>
              <a:r>
                <a:rPr lang="en-US" sz="3600" b="1" baseline="-25000">
                  <a:solidFill>
                    <a:schemeClr val="accent2"/>
                  </a:solidFill>
                </a:rPr>
                <a:t>Y</a:t>
              </a:r>
              <a:endParaRPr lang="en-US" sz="3600" b="1"/>
            </a:p>
          </p:txBody>
        </p:sp>
        <p:sp>
          <p:nvSpPr>
            <p:cNvPr id="25636" name="Line 99"/>
            <p:cNvSpPr>
              <a:spLocks noChangeShapeType="1"/>
            </p:cNvSpPr>
            <p:nvPr/>
          </p:nvSpPr>
          <p:spPr bwMode="auto">
            <a:xfrm flipV="1">
              <a:off x="440" y="1200"/>
              <a:ext cx="568" cy="2503"/>
            </a:xfrm>
            <a:prstGeom prst="line">
              <a:avLst/>
            </a:prstGeom>
            <a:noFill/>
            <a:ln w="50800">
              <a:solidFill>
                <a:schemeClr val="accent2"/>
              </a:solidFill>
              <a:round/>
              <a:headEnd/>
              <a:tailEnd/>
            </a:ln>
          </p:spPr>
          <p:txBody>
            <a:bodyPr wrap="none" anchor="ctr">
              <a:prstTxWarp prst="textNoShape">
                <a:avLst/>
              </a:prstTxWarp>
            </a:bodyPr>
            <a:lstStyle/>
            <a:p>
              <a:endParaRPr lang="en-US"/>
            </a:p>
          </p:txBody>
        </p:sp>
        <p:sp>
          <p:nvSpPr>
            <p:cNvPr id="25637" name="Line 107"/>
            <p:cNvSpPr>
              <a:spLocks noChangeShapeType="1"/>
            </p:cNvSpPr>
            <p:nvPr/>
          </p:nvSpPr>
          <p:spPr bwMode="auto">
            <a:xfrm flipV="1">
              <a:off x="431" y="1776"/>
              <a:ext cx="1057" cy="1920"/>
            </a:xfrm>
            <a:prstGeom prst="line">
              <a:avLst/>
            </a:prstGeom>
            <a:noFill/>
            <a:ln w="50800">
              <a:solidFill>
                <a:srgbClr val="FF33CC"/>
              </a:solidFill>
              <a:round/>
              <a:headEnd/>
              <a:tailEnd/>
            </a:ln>
          </p:spPr>
          <p:txBody>
            <a:bodyPr wrap="none" anchor="ctr">
              <a:prstTxWarp prst="textNoShape">
                <a:avLst/>
              </a:prstTxWarp>
            </a:bodyPr>
            <a:lstStyle/>
            <a:p>
              <a:endParaRPr lang="en-US"/>
            </a:p>
          </p:txBody>
        </p:sp>
        <p:sp>
          <p:nvSpPr>
            <p:cNvPr id="25638" name="Rectangle 108"/>
            <p:cNvSpPr>
              <a:spLocks noChangeArrowheads="1"/>
            </p:cNvSpPr>
            <p:nvPr/>
          </p:nvSpPr>
          <p:spPr bwMode="auto">
            <a:xfrm>
              <a:off x="1248" y="1392"/>
              <a:ext cx="720"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rgbClr val="FF3300"/>
                  </a:solidFill>
                </a:rPr>
                <a:t>K</a:t>
              </a:r>
              <a:r>
                <a:rPr lang="en-US" sz="3600" b="1" baseline="-25000">
                  <a:solidFill>
                    <a:srgbClr val="FF3300"/>
                  </a:solidFill>
                </a:rPr>
                <a:t>X</a:t>
              </a:r>
              <a:r>
                <a:rPr lang="en-US" sz="3600" b="1">
                  <a:solidFill>
                    <a:srgbClr val="FF3300"/>
                  </a:solidFill>
                </a:rPr>
                <a:t>/L</a:t>
              </a:r>
              <a:r>
                <a:rPr lang="en-US" sz="3600" b="1" baseline="-25000">
                  <a:solidFill>
                    <a:srgbClr val="FF3300"/>
                  </a:solidFill>
                </a:rPr>
                <a:t>X</a:t>
              </a:r>
              <a:endParaRPr lang="en-US" sz="3600" b="1"/>
            </a:p>
          </p:txBody>
        </p:sp>
      </p:grpSp>
      <p:grpSp>
        <p:nvGrpSpPr>
          <p:cNvPr id="4" name="Group 134"/>
          <p:cNvGrpSpPr>
            <a:grpSpLocks/>
          </p:cNvGrpSpPr>
          <p:nvPr/>
        </p:nvGrpSpPr>
        <p:grpSpPr bwMode="auto">
          <a:xfrm>
            <a:off x="1150938" y="1600200"/>
            <a:ext cx="3281362" cy="3473450"/>
            <a:chOff x="725" y="1008"/>
            <a:chExt cx="2067" cy="2188"/>
          </a:xfrm>
        </p:grpSpPr>
        <p:sp>
          <p:nvSpPr>
            <p:cNvPr id="25632" name="Freeform 114"/>
            <p:cNvSpPr>
              <a:spLocks/>
            </p:cNvSpPr>
            <p:nvPr/>
          </p:nvSpPr>
          <p:spPr bwMode="auto">
            <a:xfrm>
              <a:off x="776" y="1325"/>
              <a:ext cx="1966" cy="1871"/>
            </a:xfrm>
            <a:custGeom>
              <a:avLst/>
              <a:gdLst>
                <a:gd name="T0" fmla="*/ 24 w 1966"/>
                <a:gd name="T1" fmla="*/ 0 h 1871"/>
                <a:gd name="T2" fmla="*/ 7 w 1966"/>
                <a:gd name="T3" fmla="*/ 292 h 1871"/>
                <a:gd name="T4" fmla="*/ 66 w 1966"/>
                <a:gd name="T5" fmla="*/ 892 h 1871"/>
                <a:gd name="T6" fmla="*/ 199 w 1966"/>
                <a:gd name="T7" fmla="*/ 1425 h 1871"/>
                <a:gd name="T8" fmla="*/ 557 w 1966"/>
                <a:gd name="T9" fmla="*/ 1742 h 1871"/>
                <a:gd name="T10" fmla="*/ 916 w 1966"/>
                <a:gd name="T11" fmla="*/ 1850 h 1871"/>
                <a:gd name="T12" fmla="*/ 1491 w 1966"/>
                <a:gd name="T13" fmla="*/ 1850 h 1871"/>
                <a:gd name="T14" fmla="*/ 1966 w 1966"/>
                <a:gd name="T15" fmla="*/ 1725 h 1871"/>
                <a:gd name="T16" fmla="*/ 0 60000 65536"/>
                <a:gd name="T17" fmla="*/ 0 60000 65536"/>
                <a:gd name="T18" fmla="*/ 0 60000 65536"/>
                <a:gd name="T19" fmla="*/ 0 60000 65536"/>
                <a:gd name="T20" fmla="*/ 0 60000 65536"/>
                <a:gd name="T21" fmla="*/ 0 60000 65536"/>
                <a:gd name="T22" fmla="*/ 0 60000 65536"/>
                <a:gd name="T23" fmla="*/ 0 60000 65536"/>
                <a:gd name="T24" fmla="*/ 0 w 1966"/>
                <a:gd name="T25" fmla="*/ 0 h 1871"/>
                <a:gd name="T26" fmla="*/ 1966 w 1966"/>
                <a:gd name="T27" fmla="*/ 1871 h 18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66" h="1871">
                  <a:moveTo>
                    <a:pt x="24" y="0"/>
                  </a:moveTo>
                  <a:cubicBezTo>
                    <a:pt x="21" y="49"/>
                    <a:pt x="0" y="143"/>
                    <a:pt x="7" y="292"/>
                  </a:cubicBezTo>
                  <a:cubicBezTo>
                    <a:pt x="14" y="441"/>
                    <a:pt x="34" y="703"/>
                    <a:pt x="66" y="892"/>
                  </a:cubicBezTo>
                  <a:cubicBezTo>
                    <a:pt x="98" y="1081"/>
                    <a:pt x="117" y="1283"/>
                    <a:pt x="199" y="1425"/>
                  </a:cubicBezTo>
                  <a:cubicBezTo>
                    <a:pt x="281" y="1567"/>
                    <a:pt x="438" y="1671"/>
                    <a:pt x="557" y="1742"/>
                  </a:cubicBezTo>
                  <a:cubicBezTo>
                    <a:pt x="676" y="1813"/>
                    <a:pt x="760" y="1832"/>
                    <a:pt x="916" y="1850"/>
                  </a:cubicBezTo>
                  <a:cubicBezTo>
                    <a:pt x="1072" y="1868"/>
                    <a:pt x="1316" y="1871"/>
                    <a:pt x="1491" y="1850"/>
                  </a:cubicBezTo>
                  <a:cubicBezTo>
                    <a:pt x="1666" y="1829"/>
                    <a:pt x="1867" y="1751"/>
                    <a:pt x="1966" y="1725"/>
                  </a:cubicBezTo>
                </a:path>
              </a:pathLst>
            </a:custGeom>
            <a:noFill/>
            <a:ln w="38100">
              <a:solidFill>
                <a:srgbClr val="FF3300"/>
              </a:solidFill>
              <a:round/>
              <a:headEnd/>
              <a:tailEnd/>
            </a:ln>
          </p:spPr>
          <p:txBody>
            <a:bodyPr wrap="none" anchor="ctr">
              <a:prstTxWarp prst="textNoShape">
                <a:avLst/>
              </a:prstTxWarp>
            </a:bodyPr>
            <a:lstStyle/>
            <a:p>
              <a:pPr eaLnBrk="0" hangingPunct="0"/>
              <a:endParaRPr lang="en-US"/>
            </a:p>
          </p:txBody>
        </p:sp>
        <p:sp>
          <p:nvSpPr>
            <p:cNvPr id="25633" name="Rectangle 116"/>
            <p:cNvSpPr>
              <a:spLocks noChangeArrowheads="1"/>
            </p:cNvSpPr>
            <p:nvPr/>
          </p:nvSpPr>
          <p:spPr bwMode="auto">
            <a:xfrm>
              <a:off x="2522" y="2784"/>
              <a:ext cx="270"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FF3300"/>
                  </a:solidFill>
                </a:rPr>
                <a:t>X</a:t>
              </a:r>
              <a:r>
                <a:rPr lang="en-US" sz="3200" b="1" baseline="30000">
                  <a:solidFill>
                    <a:srgbClr val="FF3300"/>
                  </a:solidFill>
                </a:rPr>
                <a:t>/</a:t>
              </a:r>
              <a:endParaRPr lang="en-US" sz="3200" b="1" baseline="30000">
                <a:solidFill>
                  <a:schemeClr val="accent2"/>
                </a:solidFill>
              </a:endParaRPr>
            </a:p>
          </p:txBody>
        </p:sp>
        <p:sp>
          <p:nvSpPr>
            <p:cNvPr id="25634" name="Rectangle 119"/>
            <p:cNvSpPr>
              <a:spLocks noChangeArrowheads="1"/>
            </p:cNvSpPr>
            <p:nvPr/>
          </p:nvSpPr>
          <p:spPr bwMode="auto">
            <a:xfrm>
              <a:off x="725" y="1008"/>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FF3300"/>
                  </a:solidFill>
                </a:rPr>
                <a:t>X</a:t>
              </a:r>
            </a:p>
          </p:txBody>
        </p:sp>
      </p:grpSp>
      <p:sp>
        <p:nvSpPr>
          <p:cNvPr id="25613" name="Line 76"/>
          <p:cNvSpPr>
            <a:spLocks noChangeShapeType="1"/>
          </p:cNvSpPr>
          <p:nvPr/>
        </p:nvSpPr>
        <p:spPr bwMode="auto">
          <a:xfrm flipV="1">
            <a:off x="660400" y="5897563"/>
            <a:ext cx="3684588"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grpSp>
        <p:nvGrpSpPr>
          <p:cNvPr id="5" name="Group 132"/>
          <p:cNvGrpSpPr>
            <a:grpSpLocks/>
          </p:cNvGrpSpPr>
          <p:nvPr/>
        </p:nvGrpSpPr>
        <p:grpSpPr bwMode="auto">
          <a:xfrm>
            <a:off x="769938" y="1709738"/>
            <a:ext cx="4043362" cy="3978275"/>
            <a:chOff x="485" y="1077"/>
            <a:chExt cx="2547" cy="2506"/>
          </a:xfrm>
        </p:grpSpPr>
        <p:sp>
          <p:nvSpPr>
            <p:cNvPr id="25629" name="Rectangle 80"/>
            <p:cNvSpPr>
              <a:spLocks noChangeArrowheads="1"/>
            </p:cNvSpPr>
            <p:nvPr/>
          </p:nvSpPr>
          <p:spPr bwMode="auto">
            <a:xfrm>
              <a:off x="485" y="1077"/>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chemeClr val="accent2"/>
                  </a:solidFill>
                </a:rPr>
                <a:t>Y</a:t>
              </a:r>
            </a:p>
          </p:txBody>
        </p:sp>
        <p:sp>
          <p:nvSpPr>
            <p:cNvPr id="25630" name="Freeform 118"/>
            <p:cNvSpPr>
              <a:spLocks/>
            </p:cNvSpPr>
            <p:nvPr/>
          </p:nvSpPr>
          <p:spPr bwMode="auto">
            <a:xfrm>
              <a:off x="533" y="1384"/>
              <a:ext cx="2321" cy="1962"/>
            </a:xfrm>
            <a:custGeom>
              <a:avLst/>
              <a:gdLst>
                <a:gd name="T0" fmla="*/ 0 w 2321"/>
                <a:gd name="T1" fmla="*/ 0 h 1962"/>
                <a:gd name="T2" fmla="*/ 192 w 2321"/>
                <a:gd name="T3" fmla="*/ 858 h 1962"/>
                <a:gd name="T4" fmla="*/ 509 w 2321"/>
                <a:gd name="T5" fmla="*/ 1316 h 1962"/>
                <a:gd name="T6" fmla="*/ 917 w 2321"/>
                <a:gd name="T7" fmla="*/ 1641 h 1962"/>
                <a:gd name="T8" fmla="*/ 1492 w 2321"/>
                <a:gd name="T9" fmla="*/ 1866 h 1962"/>
                <a:gd name="T10" fmla="*/ 1859 w 2321"/>
                <a:gd name="T11" fmla="*/ 1933 h 1962"/>
                <a:gd name="T12" fmla="*/ 2321 w 2321"/>
                <a:gd name="T13" fmla="*/ 1962 h 1962"/>
                <a:gd name="T14" fmla="*/ 0 60000 65536"/>
                <a:gd name="T15" fmla="*/ 0 60000 65536"/>
                <a:gd name="T16" fmla="*/ 0 60000 65536"/>
                <a:gd name="T17" fmla="*/ 0 60000 65536"/>
                <a:gd name="T18" fmla="*/ 0 60000 65536"/>
                <a:gd name="T19" fmla="*/ 0 60000 65536"/>
                <a:gd name="T20" fmla="*/ 0 60000 65536"/>
                <a:gd name="T21" fmla="*/ 0 w 2321"/>
                <a:gd name="T22" fmla="*/ 0 h 1962"/>
                <a:gd name="T23" fmla="*/ 2321 w 2321"/>
                <a:gd name="T24" fmla="*/ 1962 h 19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21" h="1962">
                  <a:moveTo>
                    <a:pt x="0" y="0"/>
                  </a:moveTo>
                  <a:cubicBezTo>
                    <a:pt x="32" y="142"/>
                    <a:pt x="107" y="639"/>
                    <a:pt x="192" y="858"/>
                  </a:cubicBezTo>
                  <a:cubicBezTo>
                    <a:pt x="277" y="1077"/>
                    <a:pt x="388" y="1186"/>
                    <a:pt x="509" y="1316"/>
                  </a:cubicBezTo>
                  <a:cubicBezTo>
                    <a:pt x="630" y="1446"/>
                    <a:pt x="753" y="1549"/>
                    <a:pt x="917" y="1641"/>
                  </a:cubicBezTo>
                  <a:cubicBezTo>
                    <a:pt x="1081" y="1733"/>
                    <a:pt x="1335" y="1817"/>
                    <a:pt x="1492" y="1866"/>
                  </a:cubicBezTo>
                  <a:cubicBezTo>
                    <a:pt x="1649" y="1915"/>
                    <a:pt x="1721" y="1917"/>
                    <a:pt x="1859" y="1933"/>
                  </a:cubicBezTo>
                  <a:cubicBezTo>
                    <a:pt x="1997" y="1949"/>
                    <a:pt x="2225" y="1956"/>
                    <a:pt x="2321" y="1962"/>
                  </a:cubicBezTo>
                </a:path>
              </a:pathLst>
            </a:custGeom>
            <a:noFill/>
            <a:ln w="38100">
              <a:solidFill>
                <a:schemeClr val="accent2"/>
              </a:solidFill>
              <a:round/>
              <a:headEnd/>
              <a:tailEnd/>
            </a:ln>
          </p:spPr>
          <p:txBody>
            <a:bodyPr wrap="none" anchor="ctr">
              <a:prstTxWarp prst="textNoShape">
                <a:avLst/>
              </a:prstTxWarp>
            </a:bodyPr>
            <a:lstStyle/>
            <a:p>
              <a:pPr eaLnBrk="0" hangingPunct="0"/>
              <a:endParaRPr lang="en-US"/>
            </a:p>
          </p:txBody>
        </p:sp>
        <p:sp>
          <p:nvSpPr>
            <p:cNvPr id="25631" name="Rectangle 122"/>
            <p:cNvSpPr>
              <a:spLocks noChangeArrowheads="1"/>
            </p:cNvSpPr>
            <p:nvPr/>
          </p:nvSpPr>
          <p:spPr bwMode="auto">
            <a:xfrm>
              <a:off x="2762" y="3216"/>
              <a:ext cx="270"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chemeClr val="accent2"/>
                  </a:solidFill>
                </a:rPr>
                <a:t>Y</a:t>
              </a:r>
              <a:r>
                <a:rPr lang="en-US" sz="3200" b="1" baseline="30000">
                  <a:solidFill>
                    <a:schemeClr val="accent2"/>
                  </a:solidFill>
                </a:rPr>
                <a:t>/</a:t>
              </a:r>
              <a:endParaRPr lang="en-US" sz="3200" b="1">
                <a:solidFill>
                  <a:schemeClr val="accent2"/>
                </a:solidFill>
              </a:endParaRPr>
            </a:p>
          </p:txBody>
        </p:sp>
      </p:grpSp>
      <p:grpSp>
        <p:nvGrpSpPr>
          <p:cNvPr id="6" name="Group 145"/>
          <p:cNvGrpSpPr>
            <a:grpSpLocks/>
          </p:cNvGrpSpPr>
          <p:nvPr/>
        </p:nvGrpSpPr>
        <p:grpSpPr bwMode="auto">
          <a:xfrm>
            <a:off x="684213" y="4710113"/>
            <a:ext cx="3694112" cy="1955800"/>
            <a:chOff x="431" y="2967"/>
            <a:chExt cx="2327" cy="1232"/>
          </a:xfrm>
        </p:grpSpPr>
        <p:grpSp>
          <p:nvGrpSpPr>
            <p:cNvPr id="25623" name="Group 141"/>
            <p:cNvGrpSpPr>
              <a:grpSpLocks/>
            </p:cNvGrpSpPr>
            <p:nvPr/>
          </p:nvGrpSpPr>
          <p:grpSpPr bwMode="auto">
            <a:xfrm>
              <a:off x="431" y="2967"/>
              <a:ext cx="2327" cy="1232"/>
              <a:chOff x="431" y="2967"/>
              <a:chExt cx="2327" cy="1232"/>
            </a:xfrm>
          </p:grpSpPr>
          <p:sp>
            <p:nvSpPr>
              <p:cNvPr id="25626" name="Line 117"/>
              <p:cNvSpPr>
                <a:spLocks noChangeShapeType="1"/>
              </p:cNvSpPr>
              <p:nvPr/>
            </p:nvSpPr>
            <p:spPr bwMode="auto">
              <a:xfrm>
                <a:off x="431" y="2967"/>
                <a:ext cx="2327" cy="467"/>
              </a:xfrm>
              <a:prstGeom prst="line">
                <a:avLst/>
              </a:prstGeom>
              <a:noFill/>
              <a:ln w="28575">
                <a:solidFill>
                  <a:srgbClr val="990033"/>
                </a:solidFill>
                <a:prstDash val="dash"/>
                <a:round/>
                <a:headEnd/>
                <a:tailEnd/>
              </a:ln>
            </p:spPr>
            <p:txBody>
              <a:bodyPr wrap="none" anchor="ctr">
                <a:prstTxWarp prst="textNoShape">
                  <a:avLst/>
                </a:prstTxWarp>
              </a:bodyPr>
              <a:lstStyle/>
              <a:p>
                <a:endParaRPr lang="en-US"/>
              </a:p>
            </p:txBody>
          </p:sp>
          <p:sp>
            <p:nvSpPr>
              <p:cNvPr id="25627" name="Rectangle 139"/>
              <p:cNvSpPr>
                <a:spLocks noChangeArrowheads="1"/>
              </p:cNvSpPr>
              <p:nvPr/>
            </p:nvSpPr>
            <p:spPr bwMode="auto">
              <a:xfrm>
                <a:off x="1776" y="3792"/>
                <a:ext cx="561" cy="407"/>
              </a:xfrm>
              <a:prstGeom prst="rect">
                <a:avLst/>
              </a:prstGeom>
              <a:noFill/>
              <a:ln w="9525">
                <a:noFill/>
                <a:miter lim="800000"/>
                <a:headEnd/>
                <a:tailEnd/>
              </a:ln>
            </p:spPr>
            <p:txBody>
              <a:bodyPr wrap="none">
                <a:prstTxWarp prst="textNoShape">
                  <a:avLst/>
                </a:prstTxWarp>
                <a:spAutoFit/>
              </a:bodyPr>
              <a:lstStyle/>
              <a:p>
                <a:pPr eaLnBrk="0" hangingPunct="0"/>
                <a:r>
                  <a:rPr lang="en-US" sz="3600" b="1">
                    <a:solidFill>
                      <a:srgbClr val="990033"/>
                    </a:solidFill>
                  </a:rPr>
                  <a:t>(w/r)</a:t>
                </a:r>
                <a:r>
                  <a:rPr lang="en-US" sz="3600" b="1" baseline="30000">
                    <a:solidFill>
                      <a:srgbClr val="990033"/>
                    </a:solidFill>
                  </a:rPr>
                  <a:t>/</a:t>
                </a:r>
                <a:endParaRPr lang="th-TH" sz="3600" b="1" baseline="30000">
                  <a:solidFill>
                    <a:srgbClr val="990033"/>
                  </a:solidFill>
                </a:endParaRPr>
              </a:p>
            </p:txBody>
          </p:sp>
          <p:sp>
            <p:nvSpPr>
              <p:cNvPr id="25628" name="Line 140"/>
              <p:cNvSpPr>
                <a:spLocks noChangeShapeType="1"/>
              </p:cNvSpPr>
              <p:nvPr/>
            </p:nvSpPr>
            <p:spPr bwMode="auto">
              <a:xfrm flipV="1">
                <a:off x="2160" y="3408"/>
                <a:ext cx="432" cy="48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25624" name="Oval 96"/>
            <p:cNvSpPr>
              <a:spLocks noChangeArrowheads="1"/>
            </p:cNvSpPr>
            <p:nvPr/>
          </p:nvSpPr>
          <p:spPr bwMode="auto">
            <a:xfrm>
              <a:off x="1440" y="3120"/>
              <a:ext cx="96" cy="81"/>
            </a:xfrm>
            <a:prstGeom prst="ellipse">
              <a:avLst/>
            </a:prstGeom>
            <a:solidFill>
              <a:srgbClr val="FF3300"/>
            </a:solidFill>
            <a:ln w="25400">
              <a:solidFill>
                <a:srgbClr val="990033"/>
              </a:solidFill>
              <a:round/>
              <a:headEnd/>
              <a:tailEnd/>
            </a:ln>
          </p:spPr>
          <p:txBody>
            <a:bodyPr anchor="ctr">
              <a:prstTxWarp prst="textNoShape">
                <a:avLst/>
              </a:prstTxWarp>
              <a:spAutoFit/>
            </a:bodyPr>
            <a:lstStyle/>
            <a:p>
              <a:pPr eaLnBrk="0" hangingPunct="0"/>
              <a:endParaRPr lang="en-US"/>
            </a:p>
          </p:txBody>
        </p:sp>
        <p:sp>
          <p:nvSpPr>
            <p:cNvPr id="25625" name="Oval 95"/>
            <p:cNvSpPr>
              <a:spLocks noChangeArrowheads="1"/>
            </p:cNvSpPr>
            <p:nvPr/>
          </p:nvSpPr>
          <p:spPr bwMode="auto">
            <a:xfrm>
              <a:off x="2160" y="3264"/>
              <a:ext cx="108" cy="81"/>
            </a:xfrm>
            <a:prstGeom prst="ellipse">
              <a:avLst/>
            </a:prstGeom>
            <a:solidFill>
              <a:schemeClr val="accent2"/>
            </a:solidFill>
            <a:ln w="25400">
              <a:solidFill>
                <a:srgbClr val="990033"/>
              </a:solidFill>
              <a:round/>
              <a:headEnd/>
              <a:tailEnd/>
            </a:ln>
          </p:spPr>
          <p:txBody>
            <a:bodyPr anchor="ctr">
              <a:prstTxWarp prst="textNoShape">
                <a:avLst/>
              </a:prstTxWarp>
              <a:spAutoFit/>
            </a:bodyPr>
            <a:lstStyle/>
            <a:p>
              <a:pPr eaLnBrk="0" hangingPunct="0"/>
              <a:endParaRPr lang="en-US"/>
            </a:p>
          </p:txBody>
        </p:sp>
      </p:grpSp>
      <p:grpSp>
        <p:nvGrpSpPr>
          <p:cNvPr id="8" name="Group 144"/>
          <p:cNvGrpSpPr>
            <a:grpSpLocks/>
          </p:cNvGrpSpPr>
          <p:nvPr/>
        </p:nvGrpSpPr>
        <p:grpSpPr bwMode="auto">
          <a:xfrm>
            <a:off x="76200" y="2395538"/>
            <a:ext cx="2070100" cy="3522662"/>
            <a:chOff x="48" y="1509"/>
            <a:chExt cx="1304" cy="2219"/>
          </a:xfrm>
        </p:grpSpPr>
        <p:grpSp>
          <p:nvGrpSpPr>
            <p:cNvPr id="25617" name="Group 135"/>
            <p:cNvGrpSpPr>
              <a:grpSpLocks/>
            </p:cNvGrpSpPr>
            <p:nvPr/>
          </p:nvGrpSpPr>
          <p:grpSpPr bwMode="auto">
            <a:xfrm>
              <a:off x="408" y="1509"/>
              <a:ext cx="944" cy="2219"/>
              <a:chOff x="408" y="1509"/>
              <a:chExt cx="944" cy="2219"/>
            </a:xfrm>
          </p:grpSpPr>
          <p:sp>
            <p:nvSpPr>
              <p:cNvPr id="25620" name="Line 115"/>
              <p:cNvSpPr>
                <a:spLocks noChangeShapeType="1"/>
              </p:cNvSpPr>
              <p:nvPr/>
            </p:nvSpPr>
            <p:spPr bwMode="auto">
              <a:xfrm>
                <a:off x="408" y="1509"/>
                <a:ext cx="944" cy="2219"/>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25621" name="Oval 102"/>
              <p:cNvSpPr>
                <a:spLocks noChangeArrowheads="1"/>
              </p:cNvSpPr>
              <p:nvPr/>
            </p:nvSpPr>
            <p:spPr bwMode="auto">
              <a:xfrm>
                <a:off x="708" y="2271"/>
                <a:ext cx="108" cy="81"/>
              </a:xfrm>
              <a:prstGeom prst="ellipse">
                <a:avLst/>
              </a:prstGeom>
              <a:solidFill>
                <a:schemeClr val="accent2"/>
              </a:solidFill>
              <a:ln w="25400">
                <a:solidFill>
                  <a:schemeClr val="tx1"/>
                </a:solidFill>
                <a:round/>
                <a:headEnd/>
                <a:tailEnd/>
              </a:ln>
            </p:spPr>
            <p:txBody>
              <a:bodyPr anchor="ctr">
                <a:prstTxWarp prst="textNoShape">
                  <a:avLst/>
                </a:prstTxWarp>
                <a:spAutoFit/>
              </a:bodyPr>
              <a:lstStyle/>
              <a:p>
                <a:pPr eaLnBrk="0" hangingPunct="0"/>
                <a:endParaRPr lang="en-US"/>
              </a:p>
            </p:txBody>
          </p:sp>
          <p:sp>
            <p:nvSpPr>
              <p:cNvPr id="25622" name="Oval 109"/>
              <p:cNvSpPr>
                <a:spLocks noChangeArrowheads="1"/>
              </p:cNvSpPr>
              <p:nvPr/>
            </p:nvSpPr>
            <p:spPr bwMode="auto">
              <a:xfrm>
                <a:off x="912" y="2688"/>
                <a:ext cx="96" cy="93"/>
              </a:xfrm>
              <a:prstGeom prst="ellipse">
                <a:avLst/>
              </a:prstGeom>
              <a:solidFill>
                <a:srgbClr val="FF3300"/>
              </a:solidFill>
              <a:ln w="25400">
                <a:solidFill>
                  <a:schemeClr val="tx1"/>
                </a:solidFill>
                <a:round/>
                <a:headEnd/>
                <a:tailEnd/>
              </a:ln>
            </p:spPr>
            <p:txBody>
              <a:bodyPr anchor="ctr">
                <a:prstTxWarp prst="textNoShape">
                  <a:avLst/>
                </a:prstTxWarp>
                <a:spAutoFit/>
              </a:bodyPr>
              <a:lstStyle/>
              <a:p>
                <a:pPr eaLnBrk="0" hangingPunct="0"/>
                <a:endParaRPr lang="en-US"/>
              </a:p>
            </p:txBody>
          </p:sp>
        </p:grpSp>
        <p:sp>
          <p:nvSpPr>
            <p:cNvPr id="25618" name="Rectangle 142"/>
            <p:cNvSpPr>
              <a:spLocks noChangeArrowheads="1"/>
            </p:cNvSpPr>
            <p:nvPr/>
          </p:nvSpPr>
          <p:spPr bwMode="auto">
            <a:xfrm>
              <a:off x="48" y="1536"/>
              <a:ext cx="391" cy="404"/>
            </a:xfrm>
            <a:prstGeom prst="rect">
              <a:avLst/>
            </a:prstGeom>
            <a:noFill/>
            <a:ln w="9525">
              <a:noFill/>
              <a:miter lim="800000"/>
              <a:headEnd/>
              <a:tailEnd/>
            </a:ln>
          </p:spPr>
          <p:txBody>
            <a:bodyPr wrap="none">
              <a:prstTxWarp prst="textNoShape">
                <a:avLst/>
              </a:prstTxWarp>
              <a:spAutoFit/>
            </a:bodyPr>
            <a:lstStyle/>
            <a:p>
              <a:pPr eaLnBrk="0" hangingPunct="0"/>
              <a:r>
                <a:rPr lang="en-US" sz="3600" b="1"/>
                <a:t>w/r</a:t>
              </a:r>
              <a:endParaRPr lang="th-TH" sz="3600" b="1"/>
            </a:p>
          </p:txBody>
        </p:sp>
        <p:sp>
          <p:nvSpPr>
            <p:cNvPr id="25619" name="Line 143"/>
            <p:cNvSpPr>
              <a:spLocks noChangeShapeType="1"/>
            </p:cNvSpPr>
            <p:nvPr/>
          </p:nvSpPr>
          <p:spPr bwMode="auto">
            <a:xfrm>
              <a:off x="336" y="1872"/>
              <a:ext cx="240"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28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28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up)">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499"/>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499"/>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499"/>
                                          </p:stCondLst>
                                        </p:cTn>
                                        <p:tgtEl>
                                          <p:spTgt spid="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499"/>
                                          </p:stCondLst>
                                        </p:cTn>
                                        <p:tgtEl>
                                          <p:spTgt spid="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499"/>
                                          </p:stCondLst>
                                        </p:cTn>
                                        <p:tgtEl>
                                          <p:spTgt spid="728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80" grpId="0" build="p" autoUpdateAnimBg="0"/>
      <p:bldP spid="7281" grpId="0" build="p" autoUpdateAnimBg="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2" name="Group 90"/>
          <p:cNvGrpSpPr>
            <a:grpSpLocks/>
          </p:cNvGrpSpPr>
          <p:nvPr/>
        </p:nvGrpSpPr>
        <p:grpSpPr bwMode="auto">
          <a:xfrm>
            <a:off x="5943600" y="2782888"/>
            <a:ext cx="2209800" cy="3276600"/>
            <a:chOff x="5943600" y="2667000"/>
            <a:chExt cx="2209800" cy="3276600"/>
          </a:xfrm>
        </p:grpSpPr>
        <p:grpSp>
          <p:nvGrpSpPr>
            <p:cNvPr id="27701" name="Group 71"/>
            <p:cNvGrpSpPr>
              <a:grpSpLocks/>
            </p:cNvGrpSpPr>
            <p:nvPr/>
          </p:nvGrpSpPr>
          <p:grpSpPr bwMode="auto">
            <a:xfrm>
              <a:off x="5943600" y="2743200"/>
              <a:ext cx="1342722" cy="2591594"/>
              <a:chOff x="4953000" y="2743200"/>
              <a:chExt cx="1905794" cy="2591594"/>
            </a:xfrm>
          </p:grpSpPr>
          <p:cxnSp>
            <p:nvCxnSpPr>
              <p:cNvPr id="27704" name="Straight Connector 72"/>
              <p:cNvCxnSpPr>
                <a:cxnSpLocks noChangeShapeType="1"/>
              </p:cNvCxnSpPr>
              <p:nvPr/>
            </p:nvCxnSpPr>
            <p:spPr bwMode="auto">
              <a:xfrm>
                <a:off x="4953000" y="2743200"/>
                <a:ext cx="1905000" cy="1588"/>
              </a:xfrm>
              <a:prstGeom prst="line">
                <a:avLst/>
              </a:prstGeom>
              <a:noFill/>
              <a:ln w="9525">
                <a:solidFill>
                  <a:schemeClr val="tx1"/>
                </a:solidFill>
                <a:round/>
                <a:headEnd/>
                <a:tailEnd/>
              </a:ln>
            </p:spPr>
          </p:cxnSp>
          <p:cxnSp>
            <p:nvCxnSpPr>
              <p:cNvPr id="27705" name="Straight Connector 73"/>
              <p:cNvCxnSpPr>
                <a:cxnSpLocks noChangeShapeType="1"/>
              </p:cNvCxnSpPr>
              <p:nvPr/>
            </p:nvCxnSpPr>
            <p:spPr bwMode="auto">
              <a:xfrm rot="5400000">
                <a:off x="5562600" y="4038600"/>
                <a:ext cx="2590800" cy="1588"/>
              </a:xfrm>
              <a:prstGeom prst="line">
                <a:avLst/>
              </a:prstGeom>
              <a:noFill/>
              <a:ln w="9525">
                <a:solidFill>
                  <a:schemeClr val="tx1"/>
                </a:solidFill>
                <a:round/>
                <a:headEnd/>
                <a:tailEnd/>
              </a:ln>
            </p:spPr>
          </p:cxnSp>
        </p:grpSp>
        <p:sp>
          <p:nvSpPr>
            <p:cNvPr id="27702" name="Oval 74"/>
            <p:cNvSpPr>
              <a:spLocks noChangeArrowheads="1"/>
            </p:cNvSpPr>
            <p:nvPr/>
          </p:nvSpPr>
          <p:spPr bwMode="auto">
            <a:xfrm>
              <a:off x="7162800" y="2667000"/>
              <a:ext cx="152400" cy="152400"/>
            </a:xfrm>
            <a:prstGeom prst="ellipse">
              <a:avLst/>
            </a:prstGeom>
            <a:solidFill>
              <a:srgbClr val="FF0000"/>
            </a:solidFill>
            <a:ln w="12700">
              <a:solidFill>
                <a:schemeClr val="tx1"/>
              </a:solidFill>
              <a:round/>
              <a:headEnd/>
              <a:tailEnd/>
            </a:ln>
          </p:spPr>
          <p:txBody>
            <a:bodyPr>
              <a:prstTxWarp prst="textNoShape">
                <a:avLst/>
              </a:prstTxWarp>
            </a:bodyPr>
            <a:lstStyle/>
            <a:p>
              <a:pPr eaLnBrk="0" hangingPunct="0"/>
              <a:endParaRPr lang="en-US"/>
            </a:p>
          </p:txBody>
        </p:sp>
        <p:sp>
          <p:nvSpPr>
            <p:cNvPr id="27703" name="Rectangle 36"/>
            <p:cNvSpPr>
              <a:spLocks noChangeArrowheads="1"/>
            </p:cNvSpPr>
            <p:nvPr/>
          </p:nvSpPr>
          <p:spPr bwMode="auto">
            <a:xfrm>
              <a:off x="7010400" y="5305425"/>
              <a:ext cx="1143000" cy="638175"/>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t>K</a:t>
              </a:r>
              <a:r>
                <a:rPr lang="en-US" sz="3600" b="1" baseline="-25000"/>
                <a:t>Y</a:t>
              </a:r>
              <a:r>
                <a:rPr lang="en-US" sz="3600" b="1"/>
                <a:t>/L</a:t>
              </a:r>
              <a:r>
                <a:rPr lang="en-US" sz="3600" b="1" baseline="-25000"/>
                <a:t>Y</a:t>
              </a:r>
              <a:endParaRPr lang="en-US" sz="3600" b="1"/>
            </a:p>
          </p:txBody>
        </p:sp>
      </p:grpSp>
      <p:sp>
        <p:nvSpPr>
          <p:cNvPr id="27651" name="Title 1"/>
          <p:cNvSpPr>
            <a:spLocks noGrp="1"/>
          </p:cNvSpPr>
          <p:nvPr>
            <p:ph type="title"/>
          </p:nvPr>
        </p:nvSpPr>
        <p:spPr/>
        <p:txBody>
          <a:bodyPr/>
          <a:lstStyle/>
          <a:p>
            <a:pPr eaLnBrk="1" hangingPunct="1"/>
            <a:r>
              <a:rPr lang="en-US" smtClean="0">
                <a:latin typeface="Angsana New" charset="0"/>
              </a:rPr>
              <a:t>F</a:t>
            </a:r>
            <a:r>
              <a:rPr lang="th-TH" smtClean="0">
                <a:latin typeface="Angsana New" charset="0"/>
              </a:rPr>
              <a:t>actor intensity</a:t>
            </a:r>
            <a:r>
              <a:rPr lang="en-US" smtClean="0">
                <a:latin typeface="Angsana New" charset="0"/>
              </a:rPr>
              <a:t> and capital-labor ratio</a:t>
            </a:r>
          </a:p>
        </p:txBody>
      </p:sp>
      <p:sp>
        <p:nvSpPr>
          <p:cNvPr id="27653" name="Slide Number Placeholder 4"/>
          <p:cNvSpPr>
            <a:spLocks noGrp="1"/>
          </p:cNvSpPr>
          <p:nvPr>
            <p:ph type="sldNum" sz="quarter" idx="10"/>
          </p:nvPr>
        </p:nvSpPr>
        <p:spPr>
          <a:noFill/>
        </p:spPr>
        <p:txBody>
          <a:bodyPr/>
          <a:lstStyle/>
          <a:p>
            <a:fld id="{12E91A8E-E674-F442-8B82-05244A1A2472}" type="slidenum">
              <a:rPr lang="th-TH" smtClean="0">
                <a:ea typeface="Angsana New" charset="0"/>
                <a:cs typeface="Angsana New" charset="0"/>
              </a:rPr>
              <a:pPr/>
              <a:t>8</a:t>
            </a:fld>
            <a:endParaRPr lang="th-TH" smtClean="0">
              <a:ea typeface="Angsana New" charset="0"/>
              <a:cs typeface="Angsana New" charset="0"/>
            </a:endParaRPr>
          </a:p>
        </p:txBody>
      </p:sp>
      <p:sp>
        <p:nvSpPr>
          <p:cNvPr id="27654" name="Line 3"/>
          <p:cNvSpPr>
            <a:spLocks noChangeShapeType="1"/>
          </p:cNvSpPr>
          <p:nvPr/>
        </p:nvSpPr>
        <p:spPr bwMode="auto">
          <a:xfrm flipV="1">
            <a:off x="5157788" y="5476875"/>
            <a:ext cx="3684587"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7655" name="Rectangle 4"/>
          <p:cNvSpPr>
            <a:spLocks noChangeArrowheads="1"/>
          </p:cNvSpPr>
          <p:nvPr/>
        </p:nvSpPr>
        <p:spPr bwMode="auto">
          <a:xfrm>
            <a:off x="8267700" y="5403850"/>
            <a:ext cx="649288"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K/L</a:t>
            </a:r>
          </a:p>
        </p:txBody>
      </p:sp>
      <p:sp>
        <p:nvSpPr>
          <p:cNvPr id="27656" name="Line 11"/>
          <p:cNvSpPr>
            <a:spLocks noChangeShapeType="1"/>
          </p:cNvSpPr>
          <p:nvPr/>
        </p:nvSpPr>
        <p:spPr bwMode="auto">
          <a:xfrm>
            <a:off x="5157788" y="1487488"/>
            <a:ext cx="0" cy="3995737"/>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7657" name="Rectangle 85"/>
          <p:cNvSpPr>
            <a:spLocks noChangeArrowheads="1"/>
          </p:cNvSpPr>
          <p:nvPr/>
        </p:nvSpPr>
        <p:spPr bwMode="auto">
          <a:xfrm>
            <a:off x="4491038" y="1335088"/>
            <a:ext cx="622300" cy="644525"/>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600" b="1"/>
              <a:t>w/r</a:t>
            </a:r>
          </a:p>
        </p:txBody>
      </p:sp>
      <p:sp>
        <p:nvSpPr>
          <p:cNvPr id="27658" name="Rectangle 53"/>
          <p:cNvSpPr>
            <a:spLocks noChangeArrowheads="1"/>
          </p:cNvSpPr>
          <p:nvPr/>
        </p:nvSpPr>
        <p:spPr bwMode="auto">
          <a:xfrm>
            <a:off x="4267200" y="2401888"/>
            <a:ext cx="827088" cy="646112"/>
          </a:xfrm>
          <a:prstGeom prst="rect">
            <a:avLst/>
          </a:prstGeom>
          <a:noFill/>
          <a:ln w="9525">
            <a:noFill/>
            <a:miter lim="800000"/>
            <a:headEnd/>
            <a:tailEnd/>
          </a:ln>
        </p:spPr>
        <p:txBody>
          <a:bodyPr wrap="none">
            <a:prstTxWarp prst="textNoShape">
              <a:avLst/>
            </a:prstTxWarp>
            <a:spAutoFit/>
          </a:bodyPr>
          <a:lstStyle/>
          <a:p>
            <a:pPr algn="r" eaLnBrk="0" hangingPunct="0"/>
            <a:r>
              <a:rPr lang="en-US" sz="3600" b="1"/>
              <a:t>w</a:t>
            </a:r>
            <a:r>
              <a:rPr lang="en-US" sz="3600" b="1" baseline="-25000"/>
              <a:t>0</a:t>
            </a:r>
            <a:r>
              <a:rPr lang="en-US" sz="3600" b="1"/>
              <a:t>/r</a:t>
            </a:r>
            <a:r>
              <a:rPr lang="en-US" sz="3600" b="1" baseline="-25000"/>
              <a:t>0</a:t>
            </a:r>
            <a:endParaRPr lang="en-US" sz="3600" b="1"/>
          </a:p>
        </p:txBody>
      </p:sp>
      <p:sp>
        <p:nvSpPr>
          <p:cNvPr id="27659" name="Rectangle 25"/>
          <p:cNvSpPr>
            <a:spLocks noChangeArrowheads="1"/>
          </p:cNvSpPr>
          <p:nvPr/>
        </p:nvSpPr>
        <p:spPr bwMode="auto">
          <a:xfrm>
            <a:off x="5867400" y="5449888"/>
            <a:ext cx="1143000" cy="638175"/>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t>K</a:t>
            </a:r>
            <a:r>
              <a:rPr lang="en-US" sz="3600" b="1" baseline="-25000"/>
              <a:t>X</a:t>
            </a:r>
            <a:r>
              <a:rPr lang="en-US" sz="3600" b="1"/>
              <a:t>/L</a:t>
            </a:r>
            <a:r>
              <a:rPr lang="en-US" sz="3600" b="1" baseline="-25000"/>
              <a:t>X</a:t>
            </a:r>
            <a:endParaRPr lang="en-US" sz="3600" b="1"/>
          </a:p>
        </p:txBody>
      </p:sp>
      <p:grpSp>
        <p:nvGrpSpPr>
          <p:cNvPr id="27660" name="Group 70"/>
          <p:cNvGrpSpPr>
            <a:grpSpLocks/>
          </p:cNvGrpSpPr>
          <p:nvPr/>
        </p:nvGrpSpPr>
        <p:grpSpPr bwMode="auto">
          <a:xfrm>
            <a:off x="5181600" y="2859088"/>
            <a:ext cx="1343025" cy="2592387"/>
            <a:chOff x="4953000" y="2743200"/>
            <a:chExt cx="1905794" cy="2591594"/>
          </a:xfrm>
        </p:grpSpPr>
        <p:cxnSp>
          <p:nvCxnSpPr>
            <p:cNvPr id="27699" name="Straight Connector 64"/>
            <p:cNvCxnSpPr>
              <a:cxnSpLocks noChangeShapeType="1"/>
            </p:cNvCxnSpPr>
            <p:nvPr/>
          </p:nvCxnSpPr>
          <p:spPr bwMode="auto">
            <a:xfrm>
              <a:off x="4953000" y="2743200"/>
              <a:ext cx="1905000" cy="1588"/>
            </a:xfrm>
            <a:prstGeom prst="line">
              <a:avLst/>
            </a:prstGeom>
            <a:noFill/>
            <a:ln w="9525">
              <a:solidFill>
                <a:schemeClr val="tx1"/>
              </a:solidFill>
              <a:round/>
              <a:headEnd/>
              <a:tailEnd/>
            </a:ln>
          </p:spPr>
        </p:cxnSp>
        <p:cxnSp>
          <p:nvCxnSpPr>
            <p:cNvPr id="27700" name="Straight Connector 67"/>
            <p:cNvCxnSpPr>
              <a:cxnSpLocks noChangeShapeType="1"/>
            </p:cNvCxnSpPr>
            <p:nvPr/>
          </p:nvCxnSpPr>
          <p:spPr bwMode="auto">
            <a:xfrm rot="5400000">
              <a:off x="5562600" y="4038600"/>
              <a:ext cx="2590800" cy="1588"/>
            </a:xfrm>
            <a:prstGeom prst="line">
              <a:avLst/>
            </a:prstGeom>
            <a:noFill/>
            <a:ln w="9525">
              <a:solidFill>
                <a:schemeClr val="tx1"/>
              </a:solidFill>
              <a:round/>
              <a:headEnd/>
              <a:tailEnd/>
            </a:ln>
          </p:spPr>
        </p:cxnSp>
      </p:grpSp>
      <p:sp>
        <p:nvSpPr>
          <p:cNvPr id="27661" name="Oval 68"/>
          <p:cNvSpPr>
            <a:spLocks noChangeArrowheads="1"/>
          </p:cNvSpPr>
          <p:nvPr/>
        </p:nvSpPr>
        <p:spPr bwMode="auto">
          <a:xfrm>
            <a:off x="6400800" y="2782888"/>
            <a:ext cx="152400" cy="152400"/>
          </a:xfrm>
          <a:prstGeom prst="ellipse">
            <a:avLst/>
          </a:prstGeom>
          <a:solidFill>
            <a:schemeClr val="accent2"/>
          </a:solidFill>
          <a:ln w="12700">
            <a:solidFill>
              <a:schemeClr val="tx1"/>
            </a:solidFill>
            <a:round/>
            <a:headEnd/>
            <a:tailEnd/>
          </a:ln>
        </p:spPr>
        <p:txBody>
          <a:bodyPr>
            <a:prstTxWarp prst="textNoShape">
              <a:avLst/>
            </a:prstTxWarp>
          </a:bodyPr>
          <a:lstStyle/>
          <a:p>
            <a:pPr eaLnBrk="0" hangingPunct="0"/>
            <a:endParaRPr lang="en-US"/>
          </a:p>
        </p:txBody>
      </p:sp>
      <p:sp>
        <p:nvSpPr>
          <p:cNvPr id="27662" name="Rectangle 54"/>
          <p:cNvSpPr>
            <a:spLocks noChangeArrowheads="1"/>
          </p:cNvSpPr>
          <p:nvPr/>
        </p:nvSpPr>
        <p:spPr bwMode="auto">
          <a:xfrm>
            <a:off x="4205288" y="3203575"/>
            <a:ext cx="889000" cy="646113"/>
          </a:xfrm>
          <a:prstGeom prst="rect">
            <a:avLst/>
          </a:prstGeom>
          <a:noFill/>
          <a:ln w="9525">
            <a:noFill/>
            <a:miter lim="800000"/>
            <a:headEnd/>
            <a:tailEnd/>
          </a:ln>
        </p:spPr>
        <p:txBody>
          <a:bodyPr wrap="none">
            <a:prstTxWarp prst="textNoShape">
              <a:avLst/>
            </a:prstTxWarp>
            <a:spAutoFit/>
          </a:bodyPr>
          <a:lstStyle/>
          <a:p>
            <a:pPr algn="r" eaLnBrk="0" hangingPunct="0"/>
            <a:r>
              <a:rPr lang="en-US" sz="3600" b="1"/>
              <a:t>(w/r)</a:t>
            </a:r>
            <a:r>
              <a:rPr lang="en-US" sz="3600" b="1" baseline="30000"/>
              <a:t>/</a:t>
            </a:r>
            <a:endParaRPr lang="en-US" sz="3600" b="1"/>
          </a:p>
        </p:txBody>
      </p:sp>
      <p:grpSp>
        <p:nvGrpSpPr>
          <p:cNvPr id="5" name="Group 138"/>
          <p:cNvGrpSpPr>
            <a:grpSpLocks/>
          </p:cNvGrpSpPr>
          <p:nvPr/>
        </p:nvGrpSpPr>
        <p:grpSpPr bwMode="auto">
          <a:xfrm>
            <a:off x="569913" y="3240088"/>
            <a:ext cx="4611687" cy="2230437"/>
            <a:chOff x="407" y="2304"/>
            <a:chExt cx="2905" cy="1405"/>
          </a:xfrm>
        </p:grpSpPr>
        <p:sp>
          <p:nvSpPr>
            <p:cNvPr id="27695" name="Line 91"/>
            <p:cNvSpPr>
              <a:spLocks noChangeShapeType="1"/>
            </p:cNvSpPr>
            <p:nvPr/>
          </p:nvSpPr>
          <p:spPr bwMode="auto">
            <a:xfrm flipV="1">
              <a:off x="407" y="3168"/>
              <a:ext cx="2473" cy="541"/>
            </a:xfrm>
            <a:prstGeom prst="line">
              <a:avLst/>
            </a:prstGeom>
            <a:noFill/>
            <a:ln w="28575">
              <a:solidFill>
                <a:schemeClr val="accent2"/>
              </a:solidFill>
              <a:prstDash val="dash"/>
              <a:round/>
              <a:headEnd/>
              <a:tailEnd/>
            </a:ln>
          </p:spPr>
          <p:txBody>
            <a:bodyPr wrap="none" anchor="ctr">
              <a:prstTxWarp prst="textNoShape">
                <a:avLst/>
              </a:prstTxWarp>
            </a:bodyPr>
            <a:lstStyle/>
            <a:p>
              <a:endParaRPr lang="en-US"/>
            </a:p>
          </p:txBody>
        </p:sp>
        <p:sp>
          <p:nvSpPr>
            <p:cNvPr id="27696" name="Line 92"/>
            <p:cNvSpPr>
              <a:spLocks noChangeShapeType="1"/>
            </p:cNvSpPr>
            <p:nvPr/>
          </p:nvSpPr>
          <p:spPr bwMode="auto">
            <a:xfrm flipV="1">
              <a:off x="431" y="2688"/>
              <a:ext cx="1921" cy="1008"/>
            </a:xfrm>
            <a:prstGeom prst="line">
              <a:avLst/>
            </a:prstGeom>
            <a:noFill/>
            <a:ln w="28575">
              <a:solidFill>
                <a:srgbClr val="FF33CC"/>
              </a:solidFill>
              <a:prstDash val="dash"/>
              <a:round/>
              <a:headEnd/>
              <a:tailEnd/>
            </a:ln>
          </p:spPr>
          <p:txBody>
            <a:bodyPr wrap="none" anchor="ctr">
              <a:prstTxWarp prst="textNoShape">
                <a:avLst/>
              </a:prstTxWarp>
            </a:bodyPr>
            <a:lstStyle/>
            <a:p>
              <a:endParaRPr lang="en-US"/>
            </a:p>
          </p:txBody>
        </p:sp>
        <p:sp>
          <p:nvSpPr>
            <p:cNvPr id="27697" name="Rectangle 128"/>
            <p:cNvSpPr>
              <a:spLocks noChangeArrowheads="1"/>
            </p:cNvSpPr>
            <p:nvPr/>
          </p:nvSpPr>
          <p:spPr bwMode="auto">
            <a:xfrm>
              <a:off x="1920" y="2304"/>
              <a:ext cx="912"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rgbClr val="FF3300"/>
                  </a:solidFill>
                </a:rPr>
                <a:t>(K</a:t>
              </a:r>
              <a:r>
                <a:rPr lang="en-US" sz="3600" b="1" baseline="-25000">
                  <a:solidFill>
                    <a:srgbClr val="FF3300"/>
                  </a:solidFill>
                </a:rPr>
                <a:t>X</a:t>
              </a:r>
              <a:r>
                <a:rPr lang="en-US" sz="3600" b="1">
                  <a:solidFill>
                    <a:srgbClr val="FF3300"/>
                  </a:solidFill>
                </a:rPr>
                <a:t>/L</a:t>
              </a:r>
              <a:r>
                <a:rPr lang="en-US" sz="3600" b="1" baseline="-25000">
                  <a:solidFill>
                    <a:srgbClr val="FF3300"/>
                  </a:solidFill>
                </a:rPr>
                <a:t>X</a:t>
              </a:r>
              <a:r>
                <a:rPr lang="en-US" sz="3600" b="1">
                  <a:solidFill>
                    <a:srgbClr val="FF3300"/>
                  </a:solidFill>
                </a:rPr>
                <a:t>)</a:t>
              </a:r>
              <a:r>
                <a:rPr lang="en-US" sz="3600" b="1" baseline="30000">
                  <a:solidFill>
                    <a:srgbClr val="FF3300"/>
                  </a:solidFill>
                </a:rPr>
                <a:t>/</a:t>
              </a:r>
              <a:endParaRPr lang="en-US" sz="3600" b="1">
                <a:solidFill>
                  <a:srgbClr val="FF3300"/>
                </a:solidFill>
              </a:endParaRPr>
            </a:p>
          </p:txBody>
        </p:sp>
        <p:sp>
          <p:nvSpPr>
            <p:cNvPr id="27698" name="Rectangle 129"/>
            <p:cNvSpPr>
              <a:spLocks noChangeArrowheads="1"/>
            </p:cNvSpPr>
            <p:nvPr/>
          </p:nvSpPr>
          <p:spPr bwMode="auto">
            <a:xfrm>
              <a:off x="2496" y="2928"/>
              <a:ext cx="816"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chemeClr val="accent2"/>
                  </a:solidFill>
                </a:rPr>
                <a:t>(K</a:t>
              </a:r>
              <a:r>
                <a:rPr lang="en-US" sz="3600" b="1" baseline="-25000">
                  <a:solidFill>
                    <a:schemeClr val="accent2"/>
                  </a:solidFill>
                </a:rPr>
                <a:t>Y</a:t>
              </a:r>
              <a:r>
                <a:rPr lang="en-US" sz="3600" b="1">
                  <a:solidFill>
                    <a:schemeClr val="accent2"/>
                  </a:solidFill>
                </a:rPr>
                <a:t>/L</a:t>
              </a:r>
              <a:r>
                <a:rPr lang="en-US" sz="3600" b="1" baseline="-25000">
                  <a:solidFill>
                    <a:schemeClr val="accent2"/>
                  </a:solidFill>
                </a:rPr>
                <a:t>Y</a:t>
              </a:r>
              <a:r>
                <a:rPr lang="en-US" sz="3600" b="1">
                  <a:solidFill>
                    <a:schemeClr val="accent2"/>
                  </a:solidFill>
                </a:rPr>
                <a:t>)</a:t>
              </a:r>
              <a:r>
                <a:rPr lang="en-US" sz="3600" b="1" baseline="30000">
                  <a:solidFill>
                    <a:schemeClr val="accent2"/>
                  </a:solidFill>
                </a:rPr>
                <a:t>/</a:t>
              </a:r>
              <a:endParaRPr lang="en-US" sz="3600" b="1">
                <a:solidFill>
                  <a:schemeClr val="accent2"/>
                </a:solidFill>
              </a:endParaRPr>
            </a:p>
          </p:txBody>
        </p:sp>
      </p:grpSp>
      <p:sp>
        <p:nvSpPr>
          <p:cNvPr id="27664" name="Rectangle 77"/>
          <p:cNvSpPr>
            <a:spLocks noChangeArrowheads="1"/>
          </p:cNvSpPr>
          <p:nvPr/>
        </p:nvSpPr>
        <p:spPr bwMode="auto">
          <a:xfrm>
            <a:off x="4284663" y="5145088"/>
            <a:ext cx="363537"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L</a:t>
            </a:r>
          </a:p>
        </p:txBody>
      </p:sp>
      <p:sp>
        <p:nvSpPr>
          <p:cNvPr id="27665" name="Line 84"/>
          <p:cNvSpPr>
            <a:spLocks noChangeShapeType="1"/>
          </p:cNvSpPr>
          <p:nvPr/>
        </p:nvSpPr>
        <p:spPr bwMode="auto">
          <a:xfrm>
            <a:off x="584200" y="1490663"/>
            <a:ext cx="0" cy="3995737"/>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27666" name="Rectangle 85"/>
          <p:cNvSpPr>
            <a:spLocks noChangeArrowheads="1"/>
          </p:cNvSpPr>
          <p:nvPr/>
        </p:nvSpPr>
        <p:spPr bwMode="auto">
          <a:xfrm>
            <a:off x="279400" y="1106488"/>
            <a:ext cx="400050"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K</a:t>
            </a:r>
          </a:p>
        </p:txBody>
      </p:sp>
      <p:grpSp>
        <p:nvGrpSpPr>
          <p:cNvPr id="27667" name="Group 136"/>
          <p:cNvGrpSpPr>
            <a:grpSpLocks/>
          </p:cNvGrpSpPr>
          <p:nvPr/>
        </p:nvGrpSpPr>
        <p:grpSpPr bwMode="auto">
          <a:xfrm>
            <a:off x="608013" y="877888"/>
            <a:ext cx="2439987" cy="4583112"/>
            <a:chOff x="431" y="816"/>
            <a:chExt cx="1537" cy="2887"/>
          </a:xfrm>
        </p:grpSpPr>
        <p:sp>
          <p:nvSpPr>
            <p:cNvPr id="27691" name="Rectangle 98"/>
            <p:cNvSpPr>
              <a:spLocks noChangeArrowheads="1"/>
            </p:cNvSpPr>
            <p:nvPr/>
          </p:nvSpPr>
          <p:spPr bwMode="auto">
            <a:xfrm>
              <a:off x="912" y="816"/>
              <a:ext cx="720"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chemeClr val="accent2"/>
                  </a:solidFill>
                </a:rPr>
                <a:t>K</a:t>
              </a:r>
              <a:r>
                <a:rPr lang="en-US" sz="3600" b="1" baseline="-25000">
                  <a:solidFill>
                    <a:schemeClr val="accent2"/>
                  </a:solidFill>
                </a:rPr>
                <a:t>Y</a:t>
              </a:r>
              <a:r>
                <a:rPr lang="en-US" sz="3600" b="1">
                  <a:solidFill>
                    <a:schemeClr val="accent2"/>
                  </a:solidFill>
                </a:rPr>
                <a:t>/L</a:t>
              </a:r>
              <a:r>
                <a:rPr lang="en-US" sz="3600" b="1" baseline="-25000">
                  <a:solidFill>
                    <a:schemeClr val="accent2"/>
                  </a:solidFill>
                </a:rPr>
                <a:t>Y</a:t>
              </a:r>
              <a:endParaRPr lang="en-US" sz="3600" b="1"/>
            </a:p>
          </p:txBody>
        </p:sp>
        <p:sp>
          <p:nvSpPr>
            <p:cNvPr id="27692" name="Line 99"/>
            <p:cNvSpPr>
              <a:spLocks noChangeShapeType="1"/>
            </p:cNvSpPr>
            <p:nvPr/>
          </p:nvSpPr>
          <p:spPr bwMode="auto">
            <a:xfrm flipV="1">
              <a:off x="440" y="1200"/>
              <a:ext cx="568" cy="2503"/>
            </a:xfrm>
            <a:prstGeom prst="line">
              <a:avLst/>
            </a:prstGeom>
            <a:noFill/>
            <a:ln w="50800">
              <a:solidFill>
                <a:schemeClr val="accent2"/>
              </a:solidFill>
              <a:round/>
              <a:headEnd/>
              <a:tailEnd/>
            </a:ln>
          </p:spPr>
          <p:txBody>
            <a:bodyPr wrap="none" anchor="ctr">
              <a:prstTxWarp prst="textNoShape">
                <a:avLst/>
              </a:prstTxWarp>
            </a:bodyPr>
            <a:lstStyle/>
            <a:p>
              <a:endParaRPr lang="en-US"/>
            </a:p>
          </p:txBody>
        </p:sp>
        <p:sp>
          <p:nvSpPr>
            <p:cNvPr id="27693" name="Line 107"/>
            <p:cNvSpPr>
              <a:spLocks noChangeShapeType="1"/>
            </p:cNvSpPr>
            <p:nvPr/>
          </p:nvSpPr>
          <p:spPr bwMode="auto">
            <a:xfrm flipV="1">
              <a:off x="431" y="1776"/>
              <a:ext cx="1057" cy="1920"/>
            </a:xfrm>
            <a:prstGeom prst="line">
              <a:avLst/>
            </a:prstGeom>
            <a:noFill/>
            <a:ln w="50800">
              <a:solidFill>
                <a:srgbClr val="FF33CC"/>
              </a:solidFill>
              <a:round/>
              <a:headEnd/>
              <a:tailEnd/>
            </a:ln>
          </p:spPr>
          <p:txBody>
            <a:bodyPr wrap="none" anchor="ctr">
              <a:prstTxWarp prst="textNoShape">
                <a:avLst/>
              </a:prstTxWarp>
            </a:bodyPr>
            <a:lstStyle/>
            <a:p>
              <a:endParaRPr lang="en-US"/>
            </a:p>
          </p:txBody>
        </p:sp>
        <p:sp>
          <p:nvSpPr>
            <p:cNvPr id="27694" name="Rectangle 108"/>
            <p:cNvSpPr>
              <a:spLocks noChangeArrowheads="1"/>
            </p:cNvSpPr>
            <p:nvPr/>
          </p:nvSpPr>
          <p:spPr bwMode="auto">
            <a:xfrm>
              <a:off x="1248" y="1392"/>
              <a:ext cx="720"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rgbClr val="FF3300"/>
                  </a:solidFill>
                </a:rPr>
                <a:t>K</a:t>
              </a:r>
              <a:r>
                <a:rPr lang="en-US" sz="3600" b="1" baseline="-25000">
                  <a:solidFill>
                    <a:srgbClr val="FF3300"/>
                  </a:solidFill>
                </a:rPr>
                <a:t>X</a:t>
              </a:r>
              <a:r>
                <a:rPr lang="en-US" sz="3600" b="1">
                  <a:solidFill>
                    <a:srgbClr val="FF3300"/>
                  </a:solidFill>
                </a:rPr>
                <a:t>/L</a:t>
              </a:r>
              <a:r>
                <a:rPr lang="en-US" sz="3600" b="1" baseline="-25000">
                  <a:solidFill>
                    <a:srgbClr val="FF3300"/>
                  </a:solidFill>
                </a:rPr>
                <a:t>X</a:t>
              </a:r>
              <a:endParaRPr lang="en-US" sz="3600" b="1"/>
            </a:p>
          </p:txBody>
        </p:sp>
      </p:grpSp>
      <p:grpSp>
        <p:nvGrpSpPr>
          <p:cNvPr id="27668" name="Group 134"/>
          <p:cNvGrpSpPr>
            <a:grpSpLocks/>
          </p:cNvGrpSpPr>
          <p:nvPr/>
        </p:nvGrpSpPr>
        <p:grpSpPr bwMode="auto">
          <a:xfrm>
            <a:off x="1074738" y="1182688"/>
            <a:ext cx="3281362" cy="3473450"/>
            <a:chOff x="725" y="1008"/>
            <a:chExt cx="2067" cy="2188"/>
          </a:xfrm>
        </p:grpSpPr>
        <p:sp>
          <p:nvSpPr>
            <p:cNvPr id="27688" name="Freeform 114"/>
            <p:cNvSpPr>
              <a:spLocks/>
            </p:cNvSpPr>
            <p:nvPr/>
          </p:nvSpPr>
          <p:spPr bwMode="auto">
            <a:xfrm>
              <a:off x="776" y="1325"/>
              <a:ext cx="1966" cy="1871"/>
            </a:xfrm>
            <a:custGeom>
              <a:avLst/>
              <a:gdLst>
                <a:gd name="T0" fmla="*/ 24 w 1966"/>
                <a:gd name="T1" fmla="*/ 0 h 1871"/>
                <a:gd name="T2" fmla="*/ 7 w 1966"/>
                <a:gd name="T3" fmla="*/ 292 h 1871"/>
                <a:gd name="T4" fmla="*/ 66 w 1966"/>
                <a:gd name="T5" fmla="*/ 892 h 1871"/>
                <a:gd name="T6" fmla="*/ 199 w 1966"/>
                <a:gd name="T7" fmla="*/ 1425 h 1871"/>
                <a:gd name="T8" fmla="*/ 557 w 1966"/>
                <a:gd name="T9" fmla="*/ 1742 h 1871"/>
                <a:gd name="T10" fmla="*/ 916 w 1966"/>
                <a:gd name="T11" fmla="*/ 1850 h 1871"/>
                <a:gd name="T12" fmla="*/ 1491 w 1966"/>
                <a:gd name="T13" fmla="*/ 1850 h 1871"/>
                <a:gd name="T14" fmla="*/ 1966 w 1966"/>
                <a:gd name="T15" fmla="*/ 1725 h 1871"/>
                <a:gd name="T16" fmla="*/ 0 60000 65536"/>
                <a:gd name="T17" fmla="*/ 0 60000 65536"/>
                <a:gd name="T18" fmla="*/ 0 60000 65536"/>
                <a:gd name="T19" fmla="*/ 0 60000 65536"/>
                <a:gd name="T20" fmla="*/ 0 60000 65536"/>
                <a:gd name="T21" fmla="*/ 0 60000 65536"/>
                <a:gd name="T22" fmla="*/ 0 60000 65536"/>
                <a:gd name="T23" fmla="*/ 0 60000 65536"/>
                <a:gd name="T24" fmla="*/ 0 w 1966"/>
                <a:gd name="T25" fmla="*/ 0 h 1871"/>
                <a:gd name="T26" fmla="*/ 1966 w 1966"/>
                <a:gd name="T27" fmla="*/ 1871 h 18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66" h="1871">
                  <a:moveTo>
                    <a:pt x="24" y="0"/>
                  </a:moveTo>
                  <a:cubicBezTo>
                    <a:pt x="21" y="49"/>
                    <a:pt x="0" y="143"/>
                    <a:pt x="7" y="292"/>
                  </a:cubicBezTo>
                  <a:cubicBezTo>
                    <a:pt x="14" y="441"/>
                    <a:pt x="34" y="703"/>
                    <a:pt x="66" y="892"/>
                  </a:cubicBezTo>
                  <a:cubicBezTo>
                    <a:pt x="98" y="1081"/>
                    <a:pt x="117" y="1283"/>
                    <a:pt x="199" y="1425"/>
                  </a:cubicBezTo>
                  <a:cubicBezTo>
                    <a:pt x="281" y="1567"/>
                    <a:pt x="438" y="1671"/>
                    <a:pt x="557" y="1742"/>
                  </a:cubicBezTo>
                  <a:cubicBezTo>
                    <a:pt x="676" y="1813"/>
                    <a:pt x="760" y="1832"/>
                    <a:pt x="916" y="1850"/>
                  </a:cubicBezTo>
                  <a:cubicBezTo>
                    <a:pt x="1072" y="1868"/>
                    <a:pt x="1316" y="1871"/>
                    <a:pt x="1491" y="1850"/>
                  </a:cubicBezTo>
                  <a:cubicBezTo>
                    <a:pt x="1666" y="1829"/>
                    <a:pt x="1867" y="1751"/>
                    <a:pt x="1966" y="1725"/>
                  </a:cubicBezTo>
                </a:path>
              </a:pathLst>
            </a:custGeom>
            <a:noFill/>
            <a:ln w="38100">
              <a:solidFill>
                <a:srgbClr val="FF3300"/>
              </a:solidFill>
              <a:round/>
              <a:headEnd/>
              <a:tailEnd/>
            </a:ln>
          </p:spPr>
          <p:txBody>
            <a:bodyPr wrap="none" anchor="ctr">
              <a:prstTxWarp prst="textNoShape">
                <a:avLst/>
              </a:prstTxWarp>
            </a:bodyPr>
            <a:lstStyle/>
            <a:p>
              <a:pPr eaLnBrk="0" hangingPunct="0"/>
              <a:endParaRPr lang="en-US"/>
            </a:p>
          </p:txBody>
        </p:sp>
        <p:sp>
          <p:nvSpPr>
            <p:cNvPr id="27689" name="Rectangle 116"/>
            <p:cNvSpPr>
              <a:spLocks noChangeArrowheads="1"/>
            </p:cNvSpPr>
            <p:nvPr/>
          </p:nvSpPr>
          <p:spPr bwMode="auto">
            <a:xfrm>
              <a:off x="2522" y="2784"/>
              <a:ext cx="270"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FF3300"/>
                  </a:solidFill>
                </a:rPr>
                <a:t>X</a:t>
              </a:r>
              <a:r>
                <a:rPr lang="en-US" sz="3200" b="1" baseline="30000">
                  <a:solidFill>
                    <a:srgbClr val="FF3300"/>
                  </a:solidFill>
                </a:rPr>
                <a:t>/</a:t>
              </a:r>
              <a:endParaRPr lang="en-US" sz="3200" b="1" baseline="30000">
                <a:solidFill>
                  <a:schemeClr val="accent2"/>
                </a:solidFill>
              </a:endParaRPr>
            </a:p>
          </p:txBody>
        </p:sp>
        <p:sp>
          <p:nvSpPr>
            <p:cNvPr id="27690" name="Rectangle 119"/>
            <p:cNvSpPr>
              <a:spLocks noChangeArrowheads="1"/>
            </p:cNvSpPr>
            <p:nvPr/>
          </p:nvSpPr>
          <p:spPr bwMode="auto">
            <a:xfrm>
              <a:off x="725" y="1008"/>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FF3300"/>
                  </a:solidFill>
                </a:rPr>
                <a:t>X</a:t>
              </a:r>
            </a:p>
          </p:txBody>
        </p:sp>
      </p:grpSp>
      <p:sp>
        <p:nvSpPr>
          <p:cNvPr id="27669" name="Line 76"/>
          <p:cNvSpPr>
            <a:spLocks noChangeShapeType="1"/>
          </p:cNvSpPr>
          <p:nvPr/>
        </p:nvSpPr>
        <p:spPr bwMode="auto">
          <a:xfrm flipV="1">
            <a:off x="584200" y="5480050"/>
            <a:ext cx="3684588"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grpSp>
        <p:nvGrpSpPr>
          <p:cNvPr id="27670" name="Group 132"/>
          <p:cNvGrpSpPr>
            <a:grpSpLocks/>
          </p:cNvGrpSpPr>
          <p:nvPr/>
        </p:nvGrpSpPr>
        <p:grpSpPr bwMode="auto">
          <a:xfrm>
            <a:off x="693738" y="1292225"/>
            <a:ext cx="4043362" cy="3978275"/>
            <a:chOff x="485" y="1077"/>
            <a:chExt cx="2547" cy="2506"/>
          </a:xfrm>
        </p:grpSpPr>
        <p:sp>
          <p:nvSpPr>
            <p:cNvPr id="27685" name="Rectangle 80"/>
            <p:cNvSpPr>
              <a:spLocks noChangeArrowheads="1"/>
            </p:cNvSpPr>
            <p:nvPr/>
          </p:nvSpPr>
          <p:spPr bwMode="auto">
            <a:xfrm>
              <a:off x="485" y="1077"/>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chemeClr val="accent2"/>
                  </a:solidFill>
                </a:rPr>
                <a:t>Y</a:t>
              </a:r>
            </a:p>
          </p:txBody>
        </p:sp>
        <p:sp>
          <p:nvSpPr>
            <p:cNvPr id="27686" name="Freeform 118"/>
            <p:cNvSpPr>
              <a:spLocks/>
            </p:cNvSpPr>
            <p:nvPr/>
          </p:nvSpPr>
          <p:spPr bwMode="auto">
            <a:xfrm>
              <a:off x="533" y="1384"/>
              <a:ext cx="2321" cy="1962"/>
            </a:xfrm>
            <a:custGeom>
              <a:avLst/>
              <a:gdLst>
                <a:gd name="T0" fmla="*/ 0 w 2321"/>
                <a:gd name="T1" fmla="*/ 0 h 1962"/>
                <a:gd name="T2" fmla="*/ 192 w 2321"/>
                <a:gd name="T3" fmla="*/ 858 h 1962"/>
                <a:gd name="T4" fmla="*/ 509 w 2321"/>
                <a:gd name="T5" fmla="*/ 1316 h 1962"/>
                <a:gd name="T6" fmla="*/ 917 w 2321"/>
                <a:gd name="T7" fmla="*/ 1641 h 1962"/>
                <a:gd name="T8" fmla="*/ 1492 w 2321"/>
                <a:gd name="T9" fmla="*/ 1866 h 1962"/>
                <a:gd name="T10" fmla="*/ 1859 w 2321"/>
                <a:gd name="T11" fmla="*/ 1933 h 1962"/>
                <a:gd name="T12" fmla="*/ 2321 w 2321"/>
                <a:gd name="T13" fmla="*/ 1962 h 1962"/>
                <a:gd name="T14" fmla="*/ 0 60000 65536"/>
                <a:gd name="T15" fmla="*/ 0 60000 65536"/>
                <a:gd name="T16" fmla="*/ 0 60000 65536"/>
                <a:gd name="T17" fmla="*/ 0 60000 65536"/>
                <a:gd name="T18" fmla="*/ 0 60000 65536"/>
                <a:gd name="T19" fmla="*/ 0 60000 65536"/>
                <a:gd name="T20" fmla="*/ 0 60000 65536"/>
                <a:gd name="T21" fmla="*/ 0 w 2321"/>
                <a:gd name="T22" fmla="*/ 0 h 1962"/>
                <a:gd name="T23" fmla="*/ 2321 w 2321"/>
                <a:gd name="T24" fmla="*/ 1962 h 19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21" h="1962">
                  <a:moveTo>
                    <a:pt x="0" y="0"/>
                  </a:moveTo>
                  <a:cubicBezTo>
                    <a:pt x="32" y="142"/>
                    <a:pt x="107" y="639"/>
                    <a:pt x="192" y="858"/>
                  </a:cubicBezTo>
                  <a:cubicBezTo>
                    <a:pt x="277" y="1077"/>
                    <a:pt x="388" y="1186"/>
                    <a:pt x="509" y="1316"/>
                  </a:cubicBezTo>
                  <a:cubicBezTo>
                    <a:pt x="630" y="1446"/>
                    <a:pt x="753" y="1549"/>
                    <a:pt x="917" y="1641"/>
                  </a:cubicBezTo>
                  <a:cubicBezTo>
                    <a:pt x="1081" y="1733"/>
                    <a:pt x="1335" y="1817"/>
                    <a:pt x="1492" y="1866"/>
                  </a:cubicBezTo>
                  <a:cubicBezTo>
                    <a:pt x="1649" y="1915"/>
                    <a:pt x="1721" y="1917"/>
                    <a:pt x="1859" y="1933"/>
                  </a:cubicBezTo>
                  <a:cubicBezTo>
                    <a:pt x="1997" y="1949"/>
                    <a:pt x="2225" y="1956"/>
                    <a:pt x="2321" y="1962"/>
                  </a:cubicBezTo>
                </a:path>
              </a:pathLst>
            </a:custGeom>
            <a:noFill/>
            <a:ln w="38100">
              <a:solidFill>
                <a:schemeClr val="accent2"/>
              </a:solidFill>
              <a:round/>
              <a:headEnd/>
              <a:tailEnd/>
            </a:ln>
          </p:spPr>
          <p:txBody>
            <a:bodyPr wrap="none" anchor="ctr">
              <a:prstTxWarp prst="textNoShape">
                <a:avLst/>
              </a:prstTxWarp>
            </a:bodyPr>
            <a:lstStyle/>
            <a:p>
              <a:pPr eaLnBrk="0" hangingPunct="0"/>
              <a:endParaRPr lang="en-US"/>
            </a:p>
          </p:txBody>
        </p:sp>
        <p:sp>
          <p:nvSpPr>
            <p:cNvPr id="27687" name="Rectangle 122"/>
            <p:cNvSpPr>
              <a:spLocks noChangeArrowheads="1"/>
            </p:cNvSpPr>
            <p:nvPr/>
          </p:nvSpPr>
          <p:spPr bwMode="auto">
            <a:xfrm>
              <a:off x="2762" y="3216"/>
              <a:ext cx="270"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chemeClr val="accent2"/>
                  </a:solidFill>
                </a:rPr>
                <a:t>Y</a:t>
              </a:r>
              <a:r>
                <a:rPr lang="en-US" sz="3200" b="1" baseline="30000">
                  <a:solidFill>
                    <a:schemeClr val="accent2"/>
                  </a:solidFill>
                </a:rPr>
                <a:t>/</a:t>
              </a:r>
              <a:endParaRPr lang="en-US" sz="3200" b="1">
                <a:solidFill>
                  <a:schemeClr val="accent2"/>
                </a:solidFill>
              </a:endParaRPr>
            </a:p>
          </p:txBody>
        </p:sp>
      </p:grpSp>
      <p:grpSp>
        <p:nvGrpSpPr>
          <p:cNvPr id="9" name="Group 145"/>
          <p:cNvGrpSpPr>
            <a:grpSpLocks/>
          </p:cNvGrpSpPr>
          <p:nvPr/>
        </p:nvGrpSpPr>
        <p:grpSpPr bwMode="auto">
          <a:xfrm>
            <a:off x="608013" y="4292600"/>
            <a:ext cx="3694112" cy="1955800"/>
            <a:chOff x="431" y="2967"/>
            <a:chExt cx="2327" cy="1232"/>
          </a:xfrm>
        </p:grpSpPr>
        <p:grpSp>
          <p:nvGrpSpPr>
            <p:cNvPr id="27679" name="Group 141"/>
            <p:cNvGrpSpPr>
              <a:grpSpLocks/>
            </p:cNvGrpSpPr>
            <p:nvPr/>
          </p:nvGrpSpPr>
          <p:grpSpPr bwMode="auto">
            <a:xfrm>
              <a:off x="431" y="2967"/>
              <a:ext cx="2327" cy="1232"/>
              <a:chOff x="431" y="2967"/>
              <a:chExt cx="2327" cy="1232"/>
            </a:xfrm>
          </p:grpSpPr>
          <p:sp>
            <p:nvSpPr>
              <p:cNvPr id="27682" name="Line 117"/>
              <p:cNvSpPr>
                <a:spLocks noChangeShapeType="1"/>
              </p:cNvSpPr>
              <p:nvPr/>
            </p:nvSpPr>
            <p:spPr bwMode="auto">
              <a:xfrm>
                <a:off x="431" y="2967"/>
                <a:ext cx="2327" cy="467"/>
              </a:xfrm>
              <a:prstGeom prst="line">
                <a:avLst/>
              </a:prstGeom>
              <a:noFill/>
              <a:ln w="28575">
                <a:solidFill>
                  <a:srgbClr val="990033"/>
                </a:solidFill>
                <a:prstDash val="dash"/>
                <a:round/>
                <a:headEnd/>
                <a:tailEnd/>
              </a:ln>
            </p:spPr>
            <p:txBody>
              <a:bodyPr wrap="none" anchor="ctr">
                <a:prstTxWarp prst="textNoShape">
                  <a:avLst/>
                </a:prstTxWarp>
              </a:bodyPr>
              <a:lstStyle/>
              <a:p>
                <a:endParaRPr lang="en-US"/>
              </a:p>
            </p:txBody>
          </p:sp>
          <p:sp>
            <p:nvSpPr>
              <p:cNvPr id="27683" name="Rectangle 139"/>
              <p:cNvSpPr>
                <a:spLocks noChangeArrowheads="1"/>
              </p:cNvSpPr>
              <p:nvPr/>
            </p:nvSpPr>
            <p:spPr bwMode="auto">
              <a:xfrm>
                <a:off x="1776" y="3792"/>
                <a:ext cx="561" cy="407"/>
              </a:xfrm>
              <a:prstGeom prst="rect">
                <a:avLst/>
              </a:prstGeom>
              <a:noFill/>
              <a:ln w="9525">
                <a:noFill/>
                <a:miter lim="800000"/>
                <a:headEnd/>
                <a:tailEnd/>
              </a:ln>
            </p:spPr>
            <p:txBody>
              <a:bodyPr wrap="none">
                <a:prstTxWarp prst="textNoShape">
                  <a:avLst/>
                </a:prstTxWarp>
                <a:spAutoFit/>
              </a:bodyPr>
              <a:lstStyle/>
              <a:p>
                <a:pPr eaLnBrk="0" hangingPunct="0"/>
                <a:r>
                  <a:rPr lang="en-US" sz="3600" b="1">
                    <a:solidFill>
                      <a:srgbClr val="990033"/>
                    </a:solidFill>
                  </a:rPr>
                  <a:t>(w/r)</a:t>
                </a:r>
                <a:r>
                  <a:rPr lang="en-US" sz="3600" b="1" baseline="30000">
                    <a:solidFill>
                      <a:srgbClr val="990033"/>
                    </a:solidFill>
                  </a:rPr>
                  <a:t>/</a:t>
                </a:r>
                <a:endParaRPr lang="th-TH" sz="3600" b="1" baseline="30000">
                  <a:solidFill>
                    <a:srgbClr val="990033"/>
                  </a:solidFill>
                </a:endParaRPr>
              </a:p>
            </p:txBody>
          </p:sp>
          <p:sp>
            <p:nvSpPr>
              <p:cNvPr id="27684" name="Line 140"/>
              <p:cNvSpPr>
                <a:spLocks noChangeShapeType="1"/>
              </p:cNvSpPr>
              <p:nvPr/>
            </p:nvSpPr>
            <p:spPr bwMode="auto">
              <a:xfrm flipV="1">
                <a:off x="2160" y="3408"/>
                <a:ext cx="432" cy="48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27680" name="Oval 96"/>
            <p:cNvSpPr>
              <a:spLocks noChangeArrowheads="1"/>
            </p:cNvSpPr>
            <p:nvPr/>
          </p:nvSpPr>
          <p:spPr bwMode="auto">
            <a:xfrm>
              <a:off x="1392" y="3120"/>
              <a:ext cx="96" cy="81"/>
            </a:xfrm>
            <a:prstGeom prst="ellipse">
              <a:avLst/>
            </a:prstGeom>
            <a:solidFill>
              <a:srgbClr val="FF3300"/>
            </a:solidFill>
            <a:ln w="25400">
              <a:solidFill>
                <a:srgbClr val="990033"/>
              </a:solidFill>
              <a:round/>
              <a:headEnd/>
              <a:tailEnd/>
            </a:ln>
          </p:spPr>
          <p:txBody>
            <a:bodyPr anchor="ctr">
              <a:prstTxWarp prst="textNoShape">
                <a:avLst/>
              </a:prstTxWarp>
              <a:spAutoFit/>
            </a:bodyPr>
            <a:lstStyle/>
            <a:p>
              <a:pPr eaLnBrk="0" hangingPunct="0"/>
              <a:endParaRPr lang="en-US"/>
            </a:p>
          </p:txBody>
        </p:sp>
        <p:sp>
          <p:nvSpPr>
            <p:cNvPr id="27681" name="Oval 95"/>
            <p:cNvSpPr>
              <a:spLocks noChangeArrowheads="1"/>
            </p:cNvSpPr>
            <p:nvPr/>
          </p:nvSpPr>
          <p:spPr bwMode="auto">
            <a:xfrm>
              <a:off x="2208" y="3264"/>
              <a:ext cx="60" cy="81"/>
            </a:xfrm>
            <a:prstGeom prst="ellipse">
              <a:avLst/>
            </a:prstGeom>
            <a:solidFill>
              <a:schemeClr val="accent2"/>
            </a:solidFill>
            <a:ln w="25400">
              <a:solidFill>
                <a:srgbClr val="990033"/>
              </a:solidFill>
              <a:round/>
              <a:headEnd/>
              <a:tailEnd/>
            </a:ln>
          </p:spPr>
          <p:txBody>
            <a:bodyPr anchor="ctr">
              <a:prstTxWarp prst="textNoShape">
                <a:avLst/>
              </a:prstTxWarp>
              <a:spAutoFit/>
            </a:bodyPr>
            <a:lstStyle/>
            <a:p>
              <a:pPr eaLnBrk="0" hangingPunct="0"/>
              <a:endParaRPr lang="en-US"/>
            </a:p>
          </p:txBody>
        </p:sp>
      </p:grpSp>
      <p:grpSp>
        <p:nvGrpSpPr>
          <p:cNvPr id="27672" name="Group 144"/>
          <p:cNvGrpSpPr>
            <a:grpSpLocks/>
          </p:cNvGrpSpPr>
          <p:nvPr/>
        </p:nvGrpSpPr>
        <p:grpSpPr bwMode="auto">
          <a:xfrm>
            <a:off x="0" y="1978025"/>
            <a:ext cx="2070100" cy="3522663"/>
            <a:chOff x="48" y="1509"/>
            <a:chExt cx="1304" cy="2219"/>
          </a:xfrm>
        </p:grpSpPr>
        <p:grpSp>
          <p:nvGrpSpPr>
            <p:cNvPr id="27673" name="Group 135"/>
            <p:cNvGrpSpPr>
              <a:grpSpLocks/>
            </p:cNvGrpSpPr>
            <p:nvPr/>
          </p:nvGrpSpPr>
          <p:grpSpPr bwMode="auto">
            <a:xfrm>
              <a:off x="408" y="1509"/>
              <a:ext cx="944" cy="2219"/>
              <a:chOff x="408" y="1509"/>
              <a:chExt cx="944" cy="2219"/>
            </a:xfrm>
          </p:grpSpPr>
          <p:sp>
            <p:nvSpPr>
              <p:cNvPr id="27676" name="Line 115"/>
              <p:cNvSpPr>
                <a:spLocks noChangeShapeType="1"/>
              </p:cNvSpPr>
              <p:nvPr/>
            </p:nvSpPr>
            <p:spPr bwMode="auto">
              <a:xfrm>
                <a:off x="408" y="1509"/>
                <a:ext cx="944" cy="2219"/>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27677" name="Oval 102"/>
              <p:cNvSpPr>
                <a:spLocks noChangeArrowheads="1"/>
              </p:cNvSpPr>
              <p:nvPr/>
            </p:nvSpPr>
            <p:spPr bwMode="auto">
              <a:xfrm>
                <a:off x="708" y="2271"/>
                <a:ext cx="108" cy="81"/>
              </a:xfrm>
              <a:prstGeom prst="ellipse">
                <a:avLst/>
              </a:prstGeom>
              <a:solidFill>
                <a:schemeClr val="accent2"/>
              </a:solidFill>
              <a:ln w="25400">
                <a:solidFill>
                  <a:schemeClr val="tx1"/>
                </a:solidFill>
                <a:round/>
                <a:headEnd/>
                <a:tailEnd/>
              </a:ln>
            </p:spPr>
            <p:txBody>
              <a:bodyPr anchor="ctr">
                <a:prstTxWarp prst="textNoShape">
                  <a:avLst/>
                </a:prstTxWarp>
                <a:spAutoFit/>
              </a:bodyPr>
              <a:lstStyle/>
              <a:p>
                <a:pPr eaLnBrk="0" hangingPunct="0"/>
                <a:endParaRPr lang="en-US"/>
              </a:p>
            </p:txBody>
          </p:sp>
          <p:sp>
            <p:nvSpPr>
              <p:cNvPr id="27678" name="Oval 109"/>
              <p:cNvSpPr>
                <a:spLocks noChangeArrowheads="1"/>
              </p:cNvSpPr>
              <p:nvPr/>
            </p:nvSpPr>
            <p:spPr bwMode="auto">
              <a:xfrm>
                <a:off x="912" y="2739"/>
                <a:ext cx="96" cy="93"/>
              </a:xfrm>
              <a:prstGeom prst="ellipse">
                <a:avLst/>
              </a:prstGeom>
              <a:solidFill>
                <a:srgbClr val="FF3300"/>
              </a:solidFill>
              <a:ln w="25400">
                <a:solidFill>
                  <a:schemeClr val="tx1"/>
                </a:solidFill>
                <a:round/>
                <a:headEnd/>
                <a:tailEnd/>
              </a:ln>
            </p:spPr>
            <p:txBody>
              <a:bodyPr anchor="ctr">
                <a:prstTxWarp prst="textNoShape">
                  <a:avLst/>
                </a:prstTxWarp>
                <a:spAutoFit/>
              </a:bodyPr>
              <a:lstStyle/>
              <a:p>
                <a:pPr eaLnBrk="0" hangingPunct="0"/>
                <a:endParaRPr lang="en-US"/>
              </a:p>
            </p:txBody>
          </p:sp>
        </p:grpSp>
        <p:sp>
          <p:nvSpPr>
            <p:cNvPr id="27674" name="Rectangle 142"/>
            <p:cNvSpPr>
              <a:spLocks noChangeArrowheads="1"/>
            </p:cNvSpPr>
            <p:nvPr/>
          </p:nvSpPr>
          <p:spPr bwMode="auto">
            <a:xfrm>
              <a:off x="48" y="1536"/>
              <a:ext cx="391" cy="404"/>
            </a:xfrm>
            <a:prstGeom prst="rect">
              <a:avLst/>
            </a:prstGeom>
            <a:noFill/>
            <a:ln w="9525">
              <a:noFill/>
              <a:miter lim="800000"/>
              <a:headEnd/>
              <a:tailEnd/>
            </a:ln>
          </p:spPr>
          <p:txBody>
            <a:bodyPr wrap="none">
              <a:prstTxWarp prst="textNoShape">
                <a:avLst/>
              </a:prstTxWarp>
              <a:spAutoFit/>
            </a:bodyPr>
            <a:lstStyle/>
            <a:p>
              <a:pPr eaLnBrk="0" hangingPunct="0"/>
              <a:r>
                <a:rPr lang="en-US" sz="3600" b="1"/>
                <a:t>w/r</a:t>
              </a:r>
              <a:endParaRPr lang="th-TH" sz="3600" b="1"/>
            </a:p>
          </p:txBody>
        </p:sp>
        <p:sp>
          <p:nvSpPr>
            <p:cNvPr id="27675" name="Line 143"/>
            <p:cNvSpPr>
              <a:spLocks noChangeShapeType="1"/>
            </p:cNvSpPr>
            <p:nvPr/>
          </p:nvSpPr>
          <p:spPr bwMode="auto">
            <a:xfrm>
              <a:off x="336" y="1872"/>
              <a:ext cx="240"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th-TH" smtClean="0"/>
              <a:t>Factor intensity reversal (FIR)</a:t>
            </a:r>
            <a:r>
              <a:rPr lang="en-US" smtClean="0"/>
              <a:t>: Example</a:t>
            </a:r>
          </a:p>
        </p:txBody>
      </p:sp>
      <p:sp>
        <p:nvSpPr>
          <p:cNvPr id="28677" name="Slide Number Placeholder 3"/>
          <p:cNvSpPr>
            <a:spLocks noGrp="1"/>
          </p:cNvSpPr>
          <p:nvPr>
            <p:ph type="sldNum" sz="quarter" idx="10"/>
          </p:nvPr>
        </p:nvSpPr>
        <p:spPr/>
        <p:txBody>
          <a:bodyPr/>
          <a:lstStyle/>
          <a:p>
            <a:fld id="{243FF712-7FAD-3E4E-93B9-B8CB7D0C3C2D}" type="slidenum">
              <a:rPr lang="th-TH" smtClean="0"/>
              <a:pPr/>
              <a:t>9</a:t>
            </a:fld>
            <a:endParaRPr lang="th-TH" smtClean="0"/>
          </a:p>
        </p:txBody>
      </p:sp>
      <p:sp>
        <p:nvSpPr>
          <p:cNvPr id="27651" name="Content Placeholder 4"/>
          <p:cNvSpPr>
            <a:spLocks noGrp="1"/>
          </p:cNvSpPr>
          <p:nvPr>
            <p:ph idx="4294967295"/>
          </p:nvPr>
        </p:nvSpPr>
        <p:spPr>
          <a:xfrm>
            <a:off x="533400" y="838200"/>
            <a:ext cx="8610600" cy="4724400"/>
          </a:xfrm>
        </p:spPr>
        <p:txBody>
          <a:bodyPr/>
          <a:lstStyle/>
          <a:p>
            <a:pPr eaLnBrk="1" hangingPunct="1"/>
            <a:r>
              <a:rPr lang="en-US" smtClean="0">
                <a:latin typeface="Angsana New" charset="0"/>
              </a:rPr>
              <a:t>Although all countries may have access to the same technologies, the machines used in the U.S. are different from those used in Asia and elsewhere</a:t>
            </a:r>
          </a:p>
          <a:p>
            <a:pPr eaLnBrk="1" hangingPunct="1"/>
            <a:r>
              <a:rPr lang="en-US" smtClean="0">
                <a:latin typeface="Angsana New" charset="0"/>
              </a:rPr>
              <a:t>Shoe production in US uses automated manufacturing machine, while the same production in India uses individual sewing machine</a:t>
            </a:r>
          </a:p>
          <a:p>
            <a:pPr eaLnBrk="1" hangingPunct="1"/>
            <a:r>
              <a:rPr lang="en-US" smtClean="0">
                <a:latin typeface="Angsana New" charset="0"/>
              </a:rPr>
              <a:t>In call centers, technologies are virtually identical and therefore factor intensities are similar across countries</a:t>
            </a:r>
          </a:p>
          <a:p>
            <a:pPr eaLnBrk="1" hangingPunct="1"/>
            <a:r>
              <a:rPr lang="en-US" smtClean="0">
                <a:latin typeface="Angsana New" charset="0"/>
              </a:rPr>
              <a:t>So, shoes in India are labor intensive compared to the call center—the opposite of the U.S. </a:t>
            </a:r>
          </a:p>
          <a:p>
            <a:pPr eaLnBrk="1" hangingPunct="1"/>
            <a:endParaRPr lang="en-US" smtClean="0">
              <a:latin typeface="Angsana New" charset="0"/>
            </a:endParaRPr>
          </a:p>
          <a:p>
            <a:pPr eaLnBrk="1" hangingPunct="1"/>
            <a:endParaRPr lang="en-US" smtClean="0">
              <a:latin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65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Slide Number Placeholder 4"/>
          <p:cNvSpPr>
            <a:spLocks noGrp="1"/>
          </p:cNvSpPr>
          <p:nvPr>
            <p:ph type="sldNum" sz="quarter" idx="10"/>
          </p:nvPr>
        </p:nvSpPr>
        <p:spPr>
          <a:noFill/>
        </p:spPr>
        <p:txBody>
          <a:bodyPr/>
          <a:lstStyle/>
          <a:p>
            <a:fld id="{3C848C11-BC05-5940-AF86-0207CF619EF0}" type="slidenum">
              <a:rPr lang="th-TH" smtClean="0">
                <a:ea typeface="ＭＳ Ｐゴシック" charset="-128"/>
                <a:cs typeface="ＭＳ Ｐゴシック" charset="-128"/>
              </a:rPr>
              <a:pPr/>
              <a:t>10</a:t>
            </a:fld>
            <a:endParaRPr lang="th-TH" smtClean="0">
              <a:ea typeface="ＭＳ Ｐゴシック" charset="-128"/>
              <a:cs typeface="ＭＳ Ｐゴシック" charset="-128"/>
            </a:endParaRPr>
          </a:p>
        </p:txBody>
      </p:sp>
      <p:pic>
        <p:nvPicPr>
          <p:cNvPr id="29699" name="Picture 5"/>
          <p:cNvPicPr>
            <a:picLocks noChangeAspect="1"/>
          </p:cNvPicPr>
          <p:nvPr/>
        </p:nvPicPr>
        <p:blipFill>
          <a:blip r:embed="rId2"/>
          <a:srcRect l="12918" t="1106" r="1845" b="1106"/>
          <a:stretch>
            <a:fillRect/>
          </a:stretch>
        </p:blipFill>
        <p:spPr bwMode="auto">
          <a:xfrm>
            <a:off x="152400" y="666750"/>
            <a:ext cx="3810000" cy="2914650"/>
          </a:xfrm>
          <a:prstGeom prst="rect">
            <a:avLst/>
          </a:prstGeom>
          <a:noFill/>
          <a:ln w="9525">
            <a:noFill/>
            <a:miter lim="800000"/>
            <a:headEnd/>
            <a:tailEnd/>
          </a:ln>
        </p:spPr>
      </p:pic>
      <p:pic>
        <p:nvPicPr>
          <p:cNvPr id="29700" name="Picture 7"/>
          <p:cNvPicPr>
            <a:picLocks noChangeAspect="1"/>
          </p:cNvPicPr>
          <p:nvPr/>
        </p:nvPicPr>
        <p:blipFill>
          <a:blip r:embed="rId3"/>
          <a:srcRect l="37299" t="26434" r="9325" b="2812"/>
          <a:stretch>
            <a:fillRect/>
          </a:stretch>
        </p:blipFill>
        <p:spPr bwMode="auto">
          <a:xfrm>
            <a:off x="4114800" y="3724275"/>
            <a:ext cx="3505200" cy="2884488"/>
          </a:xfrm>
          <a:prstGeom prst="rect">
            <a:avLst/>
          </a:prstGeom>
          <a:noFill/>
          <a:ln w="9525">
            <a:noFill/>
            <a:miter lim="800000"/>
            <a:headEnd/>
            <a:tailEnd/>
          </a:ln>
        </p:spPr>
      </p:pic>
      <p:pic>
        <p:nvPicPr>
          <p:cNvPr id="29701" name="Picture 9"/>
          <p:cNvPicPr>
            <a:picLocks noChangeAspect="1"/>
          </p:cNvPicPr>
          <p:nvPr/>
        </p:nvPicPr>
        <p:blipFill>
          <a:blip r:embed="rId4"/>
          <a:srcRect r="12062"/>
          <a:stretch>
            <a:fillRect/>
          </a:stretch>
        </p:blipFill>
        <p:spPr bwMode="auto">
          <a:xfrm>
            <a:off x="188913" y="3733800"/>
            <a:ext cx="3787775" cy="2895600"/>
          </a:xfrm>
          <a:prstGeom prst="rect">
            <a:avLst/>
          </a:prstGeom>
          <a:noFill/>
          <a:ln w="9525">
            <a:noFill/>
            <a:miter lim="800000"/>
            <a:headEnd/>
            <a:tailEnd/>
          </a:ln>
        </p:spPr>
      </p:pic>
      <p:pic>
        <p:nvPicPr>
          <p:cNvPr id="29702" name="Picture 10"/>
          <p:cNvPicPr>
            <a:picLocks noChangeAspect="1"/>
          </p:cNvPicPr>
          <p:nvPr/>
        </p:nvPicPr>
        <p:blipFill>
          <a:blip r:embed="rId5"/>
          <a:srcRect l="12885"/>
          <a:stretch>
            <a:fillRect/>
          </a:stretch>
        </p:blipFill>
        <p:spPr bwMode="auto">
          <a:xfrm>
            <a:off x="4114800" y="655638"/>
            <a:ext cx="3511550" cy="2916237"/>
          </a:xfrm>
          <a:prstGeom prst="rect">
            <a:avLst/>
          </a:prstGeom>
          <a:noFill/>
          <a:ln w="9525">
            <a:noFill/>
            <a:miter lim="800000"/>
            <a:headEnd/>
            <a:tailEnd/>
          </a:ln>
        </p:spPr>
      </p:pic>
      <p:sp>
        <p:nvSpPr>
          <p:cNvPr id="29703" name="AutoShape 146">
            <a:hlinkClick r:id="rId6" action="ppaction://hlinksldjump" highlightClick="1"/>
          </p:cNvPr>
          <p:cNvSpPr>
            <a:spLocks noChangeArrowheads="1"/>
          </p:cNvSpPr>
          <p:nvPr/>
        </p:nvSpPr>
        <p:spPr bwMode="auto">
          <a:xfrm>
            <a:off x="8077200" y="6324600"/>
            <a:ext cx="292100" cy="304800"/>
          </a:xfrm>
          <a:prstGeom prst="actionButtonBlank">
            <a:avLst/>
          </a:prstGeom>
          <a:solidFill>
            <a:srgbClr val="AADE6B"/>
          </a:solidFill>
          <a:ln w="9525">
            <a:noFill/>
            <a:miter lim="800000"/>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eaLnBrk="0" hangingPunct="0"/>
            <a:endParaRPr lang="en-US"/>
          </a:p>
        </p:txBody>
      </p:sp>
      <p:sp>
        <p:nvSpPr>
          <p:cNvPr id="29704" name="TextBox 12"/>
          <p:cNvSpPr txBox="1">
            <a:spLocks noChangeArrowheads="1"/>
          </p:cNvSpPr>
          <p:nvPr/>
        </p:nvSpPr>
        <p:spPr bwMode="auto">
          <a:xfrm>
            <a:off x="1371600" y="0"/>
            <a:ext cx="5562600" cy="646113"/>
          </a:xfrm>
          <a:prstGeom prst="rect">
            <a:avLst/>
          </a:prstGeom>
          <a:noFill/>
          <a:ln w="9525">
            <a:noFill/>
            <a:miter lim="800000"/>
            <a:headEnd/>
            <a:tailEnd/>
          </a:ln>
        </p:spPr>
        <p:txBody>
          <a:bodyPr>
            <a:prstTxWarp prst="textNoShape">
              <a:avLst/>
            </a:prstTxWarp>
            <a:spAutoFit/>
          </a:bodyPr>
          <a:lstStyle/>
          <a:p>
            <a:pPr eaLnBrk="0" hangingPunct="0"/>
            <a:r>
              <a:rPr lang="en-US" sz="3600"/>
              <a:t>India 				USA</a:t>
            </a:r>
          </a:p>
        </p:txBody>
      </p:sp>
      <p:sp>
        <p:nvSpPr>
          <p:cNvPr id="29705" name="TextBox 13"/>
          <p:cNvSpPr txBox="1">
            <a:spLocks noChangeArrowheads="1"/>
          </p:cNvSpPr>
          <p:nvPr/>
        </p:nvSpPr>
        <p:spPr bwMode="auto">
          <a:xfrm>
            <a:off x="7772400" y="1676400"/>
            <a:ext cx="1447800" cy="523875"/>
          </a:xfrm>
          <a:prstGeom prst="rect">
            <a:avLst/>
          </a:prstGeom>
          <a:noFill/>
          <a:ln w="9525">
            <a:noFill/>
            <a:miter lim="800000"/>
            <a:headEnd/>
            <a:tailEnd/>
          </a:ln>
        </p:spPr>
        <p:txBody>
          <a:bodyPr>
            <a:prstTxWarp prst="textNoShape">
              <a:avLst/>
            </a:prstTxWarp>
            <a:spAutoFit/>
          </a:bodyPr>
          <a:lstStyle/>
          <a:p>
            <a:pPr eaLnBrk="0" hangingPunct="0"/>
            <a:r>
              <a:rPr lang="en-US"/>
              <a:t>L-intensive</a:t>
            </a:r>
          </a:p>
        </p:txBody>
      </p:sp>
      <p:sp>
        <p:nvSpPr>
          <p:cNvPr id="29706" name="TextBox 14"/>
          <p:cNvSpPr txBox="1">
            <a:spLocks noChangeArrowheads="1"/>
          </p:cNvSpPr>
          <p:nvPr/>
        </p:nvSpPr>
        <p:spPr bwMode="auto">
          <a:xfrm>
            <a:off x="7772400" y="4657725"/>
            <a:ext cx="1447800" cy="523875"/>
          </a:xfrm>
          <a:prstGeom prst="rect">
            <a:avLst/>
          </a:prstGeom>
          <a:noFill/>
          <a:ln w="9525">
            <a:noFill/>
            <a:miter lim="800000"/>
            <a:headEnd/>
            <a:tailEnd/>
          </a:ln>
        </p:spPr>
        <p:txBody>
          <a:bodyPr>
            <a:prstTxWarp prst="textNoShape">
              <a:avLst/>
            </a:prstTxWarp>
            <a:spAutoFit/>
          </a:bodyPr>
          <a:lstStyle/>
          <a:p>
            <a:pPr eaLnBrk="0" hangingPunct="0"/>
            <a:r>
              <a:rPr lang="en-US"/>
              <a:t>K-intensive</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r>
              <a:rPr lang="th-TH" smtClean="0"/>
              <a:t>Factor Abundance</a:t>
            </a:r>
            <a:endParaRPr lang="th-TH"/>
          </a:p>
        </p:txBody>
      </p:sp>
      <p:sp>
        <p:nvSpPr>
          <p:cNvPr id="30726" name="Slide Number Placeholder 5"/>
          <p:cNvSpPr>
            <a:spLocks noGrp="1"/>
          </p:cNvSpPr>
          <p:nvPr>
            <p:ph type="sldNum" sz="quarter" idx="10"/>
          </p:nvPr>
        </p:nvSpPr>
        <p:spPr/>
        <p:txBody>
          <a:bodyPr/>
          <a:lstStyle/>
          <a:p>
            <a:fld id="{0F0C41E8-1467-FC45-96EE-0046CFEBCE7E}" type="slidenum">
              <a:rPr lang="th-TH" smtClean="0"/>
              <a:pPr/>
              <a:t>11</a:t>
            </a:fld>
            <a:endParaRPr lang="th-TH" smtClean="0"/>
          </a:p>
        </p:txBody>
      </p:sp>
      <p:sp>
        <p:nvSpPr>
          <p:cNvPr id="10243" name="Rectangle 3"/>
          <p:cNvSpPr>
            <a:spLocks noGrp="1" noChangeArrowheads="1"/>
          </p:cNvSpPr>
          <p:nvPr>
            <p:ph idx="4294967295"/>
          </p:nvPr>
        </p:nvSpPr>
        <p:spPr>
          <a:xfrm>
            <a:off x="609600" y="914400"/>
            <a:ext cx="8001000" cy="2971800"/>
          </a:xfrm>
        </p:spPr>
        <p:txBody>
          <a:bodyPr/>
          <a:lstStyle/>
          <a:p>
            <a:pPr eaLnBrk="1" hangingPunct="1">
              <a:lnSpc>
                <a:spcPct val="80000"/>
              </a:lnSpc>
            </a:pPr>
            <a:r>
              <a:rPr lang="th-TH" sz="4100" dirty="0">
                <a:latin typeface="Angsana New" charset="0"/>
              </a:rPr>
              <a:t>The two nations are identical in every way except its </a:t>
            </a:r>
            <a:r>
              <a:rPr lang="th-TH" sz="4100" dirty="0">
                <a:solidFill>
                  <a:schemeClr val="accent2"/>
                </a:solidFill>
                <a:latin typeface="Angsana New" charset="0"/>
              </a:rPr>
              <a:t>factor abundance or the ratio between the capital stock and labor force that each country has</a:t>
            </a:r>
            <a:r>
              <a:rPr lang="th-TH" sz="4100" dirty="0">
                <a:latin typeface="Angsana New" charset="0"/>
              </a:rPr>
              <a:t>.</a:t>
            </a:r>
          </a:p>
          <a:p>
            <a:pPr eaLnBrk="1" hangingPunct="1">
              <a:lnSpc>
                <a:spcPct val="80000"/>
              </a:lnSpc>
            </a:pPr>
            <a:r>
              <a:rPr lang="th-TH" sz="4100" dirty="0">
                <a:latin typeface="Angsana New" charset="0"/>
              </a:rPr>
              <a:t>Factor abundance refers to supply of factors of countries</a:t>
            </a:r>
          </a:p>
          <a:p>
            <a:pPr eaLnBrk="1" hangingPunct="1">
              <a:lnSpc>
                <a:spcPct val="80000"/>
              </a:lnSpc>
            </a:pPr>
            <a:r>
              <a:rPr lang="th-TH" sz="4100" dirty="0">
                <a:latin typeface="Angsana New" charset="0"/>
              </a:rPr>
              <a:t>It is assumed here that the supply of factors are fixed and Home is relatively labor abundant and Foreign is relatively capital abundant or the capital to labor supply in F is higher than those in H or </a:t>
            </a:r>
          </a:p>
        </p:txBody>
      </p:sp>
      <p:graphicFrame>
        <p:nvGraphicFramePr>
          <p:cNvPr id="10244" name="Object 2"/>
          <p:cNvGraphicFramePr>
            <a:graphicFrameLocks noChangeAspect="1"/>
          </p:cNvGraphicFramePr>
          <p:nvPr/>
        </p:nvGraphicFramePr>
        <p:xfrm>
          <a:off x="6699250" y="5227638"/>
          <a:ext cx="2292350" cy="1173162"/>
        </p:xfrm>
        <a:graphic>
          <a:graphicData uri="http://schemas.openxmlformats.org/presentationml/2006/ole">
            <p:oleObj spid="_x0000_s30722" name="Equation" r:id="rId4" imgW="686197" imgH="457597" progId="Equation.3">
              <p:embed/>
            </p:oleObj>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102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pPr eaLnBrk="1" hangingPunct="1"/>
            <a:r>
              <a:rPr lang="th-TH">
                <a:latin typeface="Angsana New" charset="0"/>
              </a:rPr>
              <a:t>Factor Abundance and PPCs</a:t>
            </a:r>
          </a:p>
        </p:txBody>
      </p:sp>
      <p:sp>
        <p:nvSpPr>
          <p:cNvPr id="32773" name="Slide Number Placeholder 4"/>
          <p:cNvSpPr>
            <a:spLocks noGrp="1"/>
          </p:cNvSpPr>
          <p:nvPr>
            <p:ph type="sldNum" sz="quarter" idx="10"/>
          </p:nvPr>
        </p:nvSpPr>
        <p:spPr>
          <a:noFill/>
        </p:spPr>
        <p:txBody>
          <a:bodyPr/>
          <a:lstStyle/>
          <a:p>
            <a:fld id="{058922EC-DA9D-434B-A3C8-0A43E5FC87E7}" type="slidenum">
              <a:rPr lang="th-TH" smtClean="0">
                <a:ea typeface="Angsana New" charset="0"/>
                <a:cs typeface="Angsana New" charset="0"/>
              </a:rPr>
              <a:pPr/>
              <a:t>12</a:t>
            </a:fld>
            <a:endParaRPr lang="th-TH" smtClean="0">
              <a:ea typeface="Angsana New" charset="0"/>
              <a:cs typeface="Angsana New" charset="0"/>
            </a:endParaRPr>
          </a:p>
        </p:txBody>
      </p:sp>
      <p:grpSp>
        <p:nvGrpSpPr>
          <p:cNvPr id="2" name="Group 108"/>
          <p:cNvGrpSpPr>
            <a:grpSpLocks/>
          </p:cNvGrpSpPr>
          <p:nvPr/>
        </p:nvGrpSpPr>
        <p:grpSpPr bwMode="auto">
          <a:xfrm>
            <a:off x="469900" y="1724025"/>
            <a:ext cx="3797300" cy="4154488"/>
            <a:chOff x="296" y="1086"/>
            <a:chExt cx="2392" cy="2617"/>
          </a:xfrm>
        </p:grpSpPr>
        <p:sp>
          <p:nvSpPr>
            <p:cNvPr id="32853" name="Rectangle 7"/>
            <p:cNvSpPr>
              <a:spLocks noChangeArrowheads="1"/>
            </p:cNvSpPr>
            <p:nvPr/>
          </p:nvSpPr>
          <p:spPr bwMode="auto">
            <a:xfrm>
              <a:off x="1584" y="1086"/>
              <a:ext cx="1104"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chemeClr val="accent2"/>
                  </a:solidFill>
                </a:rPr>
                <a:t>k = K</a:t>
              </a:r>
              <a:r>
                <a:rPr lang="en-US" sz="3600" b="1" baseline="30000">
                  <a:solidFill>
                    <a:schemeClr val="accent2"/>
                  </a:solidFill>
                </a:rPr>
                <a:t>*</a:t>
              </a:r>
              <a:r>
                <a:rPr lang="en-US" sz="3600" b="1">
                  <a:solidFill>
                    <a:schemeClr val="accent2"/>
                  </a:solidFill>
                </a:rPr>
                <a:t>/L</a:t>
              </a:r>
              <a:r>
                <a:rPr lang="en-US" sz="3600" b="1" baseline="30000">
                  <a:solidFill>
                    <a:schemeClr val="accent2"/>
                  </a:solidFill>
                </a:rPr>
                <a:t>*</a:t>
              </a:r>
            </a:p>
          </p:txBody>
        </p:sp>
        <p:sp>
          <p:nvSpPr>
            <p:cNvPr id="32854" name="Line 8"/>
            <p:cNvSpPr>
              <a:spLocks noChangeShapeType="1"/>
            </p:cNvSpPr>
            <p:nvPr/>
          </p:nvSpPr>
          <p:spPr bwMode="auto">
            <a:xfrm flipV="1">
              <a:off x="296" y="1440"/>
              <a:ext cx="1528" cy="2263"/>
            </a:xfrm>
            <a:prstGeom prst="line">
              <a:avLst/>
            </a:prstGeom>
            <a:noFill/>
            <a:ln w="50800">
              <a:solidFill>
                <a:schemeClr val="accent2"/>
              </a:solidFill>
              <a:round/>
              <a:headEnd/>
              <a:tailEnd/>
            </a:ln>
          </p:spPr>
          <p:txBody>
            <a:bodyPr wrap="none" anchor="ctr">
              <a:prstTxWarp prst="textNoShape">
                <a:avLst/>
              </a:prstTxWarp>
            </a:bodyPr>
            <a:lstStyle/>
            <a:p>
              <a:endParaRPr lang="en-US"/>
            </a:p>
          </p:txBody>
        </p:sp>
        <p:sp>
          <p:nvSpPr>
            <p:cNvPr id="32855" name="Line 106"/>
            <p:cNvSpPr>
              <a:spLocks noChangeShapeType="1"/>
            </p:cNvSpPr>
            <p:nvPr/>
          </p:nvSpPr>
          <p:spPr bwMode="auto">
            <a:xfrm>
              <a:off x="1968" y="1200"/>
              <a:ext cx="96" cy="0"/>
            </a:xfrm>
            <a:prstGeom prst="line">
              <a:avLst/>
            </a:prstGeom>
            <a:noFill/>
            <a:ln w="19050">
              <a:solidFill>
                <a:schemeClr val="accent2"/>
              </a:solidFill>
              <a:round/>
              <a:headEnd/>
              <a:tailEnd/>
            </a:ln>
          </p:spPr>
          <p:txBody>
            <a:bodyPr wrap="none" anchor="ctr">
              <a:prstTxWarp prst="textNoShape">
                <a:avLst/>
              </a:prstTxWarp>
            </a:bodyPr>
            <a:lstStyle/>
            <a:p>
              <a:endParaRPr lang="en-US"/>
            </a:p>
          </p:txBody>
        </p:sp>
        <p:sp>
          <p:nvSpPr>
            <p:cNvPr id="32856" name="Line 107"/>
            <p:cNvSpPr>
              <a:spLocks noChangeShapeType="1"/>
            </p:cNvSpPr>
            <p:nvPr/>
          </p:nvSpPr>
          <p:spPr bwMode="auto">
            <a:xfrm>
              <a:off x="2208" y="1200"/>
              <a:ext cx="96" cy="0"/>
            </a:xfrm>
            <a:prstGeom prst="line">
              <a:avLst/>
            </a:prstGeom>
            <a:noFill/>
            <a:ln w="19050">
              <a:solidFill>
                <a:schemeClr val="accent2"/>
              </a:solidFill>
              <a:round/>
              <a:headEnd/>
              <a:tailEnd/>
            </a:ln>
          </p:spPr>
          <p:txBody>
            <a:bodyPr wrap="none" anchor="ctr">
              <a:prstTxWarp prst="textNoShape">
                <a:avLst/>
              </a:prstTxWarp>
            </a:bodyPr>
            <a:lstStyle/>
            <a:p>
              <a:endParaRPr lang="en-US"/>
            </a:p>
          </p:txBody>
        </p:sp>
      </p:grpSp>
      <p:sp>
        <p:nvSpPr>
          <p:cNvPr id="32775" name="Rectangle 3"/>
          <p:cNvSpPr>
            <a:spLocks noChangeArrowheads="1"/>
          </p:cNvSpPr>
          <p:nvPr/>
        </p:nvSpPr>
        <p:spPr bwMode="auto">
          <a:xfrm>
            <a:off x="3827463" y="5824538"/>
            <a:ext cx="363537"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L</a:t>
            </a:r>
          </a:p>
        </p:txBody>
      </p:sp>
      <p:sp>
        <p:nvSpPr>
          <p:cNvPr id="32776" name="Line 4"/>
          <p:cNvSpPr>
            <a:spLocks noChangeShapeType="1"/>
          </p:cNvSpPr>
          <p:nvPr/>
        </p:nvSpPr>
        <p:spPr bwMode="auto">
          <a:xfrm>
            <a:off x="431800" y="1908175"/>
            <a:ext cx="0" cy="3995738"/>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32777" name="Rectangle 5"/>
          <p:cNvSpPr>
            <a:spLocks noChangeArrowheads="1"/>
          </p:cNvSpPr>
          <p:nvPr/>
        </p:nvSpPr>
        <p:spPr bwMode="auto">
          <a:xfrm>
            <a:off x="128588" y="1524000"/>
            <a:ext cx="400050"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K</a:t>
            </a:r>
          </a:p>
        </p:txBody>
      </p:sp>
      <p:sp>
        <p:nvSpPr>
          <p:cNvPr id="32778" name="Line 11"/>
          <p:cNvSpPr>
            <a:spLocks noChangeShapeType="1"/>
          </p:cNvSpPr>
          <p:nvPr/>
        </p:nvSpPr>
        <p:spPr bwMode="auto">
          <a:xfrm flipV="1">
            <a:off x="431800" y="5897563"/>
            <a:ext cx="3684588"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32779" name="Freeform 12"/>
          <p:cNvSpPr>
            <a:spLocks/>
          </p:cNvSpPr>
          <p:nvPr/>
        </p:nvSpPr>
        <p:spPr bwMode="auto">
          <a:xfrm>
            <a:off x="457200" y="3886200"/>
            <a:ext cx="2590800" cy="1981200"/>
          </a:xfrm>
          <a:custGeom>
            <a:avLst/>
            <a:gdLst>
              <a:gd name="T0" fmla="*/ 0 w 2064"/>
              <a:gd name="T1" fmla="*/ 0 h 1008"/>
              <a:gd name="T2" fmla="*/ 2147483647 w 2064"/>
              <a:gd name="T3" fmla="*/ 0 h 1008"/>
              <a:gd name="T4" fmla="*/ 2147483647 w 2064"/>
              <a:gd name="T5" fmla="*/ 2147483647 h 1008"/>
              <a:gd name="T6" fmla="*/ 0 60000 65536"/>
              <a:gd name="T7" fmla="*/ 0 60000 65536"/>
              <a:gd name="T8" fmla="*/ 0 60000 65536"/>
              <a:gd name="T9" fmla="*/ 0 w 2064"/>
              <a:gd name="T10" fmla="*/ 0 h 1008"/>
              <a:gd name="T11" fmla="*/ 2064 w 2064"/>
              <a:gd name="T12" fmla="*/ 1008 h 1008"/>
            </a:gdLst>
            <a:ahLst/>
            <a:cxnLst>
              <a:cxn ang="T6">
                <a:pos x="T0" y="T1"/>
              </a:cxn>
              <a:cxn ang="T7">
                <a:pos x="T2" y="T3"/>
              </a:cxn>
              <a:cxn ang="T8">
                <a:pos x="T4" y="T5"/>
              </a:cxn>
            </a:cxnLst>
            <a:rect l="T9" t="T10" r="T11" b="T12"/>
            <a:pathLst>
              <a:path w="2064" h="1008">
                <a:moveTo>
                  <a:pt x="0" y="0"/>
                </a:moveTo>
                <a:lnTo>
                  <a:pt x="2064" y="0"/>
                </a:lnTo>
                <a:lnTo>
                  <a:pt x="2064" y="1008"/>
                </a:lnTo>
              </a:path>
            </a:pathLst>
          </a:custGeom>
          <a:noFill/>
          <a:ln w="38100">
            <a:solidFill>
              <a:schemeClr val="tx1"/>
            </a:solidFill>
            <a:prstDash val="dash"/>
            <a:round/>
            <a:headEnd/>
            <a:tailEnd/>
          </a:ln>
        </p:spPr>
        <p:txBody>
          <a:bodyPr wrap="none" anchor="ctr">
            <a:prstTxWarp prst="textNoShape">
              <a:avLst/>
            </a:prstTxWarp>
          </a:bodyPr>
          <a:lstStyle/>
          <a:p>
            <a:pPr eaLnBrk="0" hangingPunct="0"/>
            <a:endParaRPr lang="en-US"/>
          </a:p>
        </p:txBody>
      </p:sp>
      <p:grpSp>
        <p:nvGrpSpPr>
          <p:cNvPr id="3" name="Group 76"/>
          <p:cNvGrpSpPr>
            <a:grpSpLocks/>
          </p:cNvGrpSpPr>
          <p:nvPr/>
        </p:nvGrpSpPr>
        <p:grpSpPr bwMode="auto">
          <a:xfrm>
            <a:off x="2828925" y="2805113"/>
            <a:ext cx="2047875" cy="2481262"/>
            <a:chOff x="1782" y="1767"/>
            <a:chExt cx="1290" cy="1563"/>
          </a:xfrm>
        </p:grpSpPr>
        <p:sp>
          <p:nvSpPr>
            <p:cNvPr id="32849" name="Arc 14"/>
            <p:cNvSpPr>
              <a:spLocks/>
            </p:cNvSpPr>
            <p:nvPr/>
          </p:nvSpPr>
          <p:spPr bwMode="auto">
            <a:xfrm flipH="1" flipV="1">
              <a:off x="1782" y="1767"/>
              <a:ext cx="1008" cy="139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rgbClr val="FF3300"/>
              </a:solidFill>
              <a:round/>
              <a:headEnd/>
              <a:tailEnd/>
            </a:ln>
          </p:spPr>
          <p:txBody>
            <a:bodyPr wrap="none" anchor="ctr">
              <a:prstTxWarp prst="textNoShape">
                <a:avLst/>
              </a:prstTxWarp>
            </a:bodyPr>
            <a:lstStyle/>
            <a:p>
              <a:pPr eaLnBrk="0" hangingPunct="0"/>
              <a:endParaRPr lang="en-US"/>
            </a:p>
          </p:txBody>
        </p:sp>
        <p:grpSp>
          <p:nvGrpSpPr>
            <p:cNvPr id="32850" name="Group 16"/>
            <p:cNvGrpSpPr>
              <a:grpSpLocks/>
            </p:cNvGrpSpPr>
            <p:nvPr/>
          </p:nvGrpSpPr>
          <p:grpSpPr bwMode="auto">
            <a:xfrm>
              <a:off x="2784" y="2928"/>
              <a:ext cx="288" cy="402"/>
              <a:chOff x="2784" y="2928"/>
              <a:chExt cx="288" cy="402"/>
            </a:xfrm>
          </p:grpSpPr>
          <p:sp>
            <p:nvSpPr>
              <p:cNvPr id="32851" name="Rectangle 10"/>
              <p:cNvSpPr>
                <a:spLocks noChangeArrowheads="1"/>
              </p:cNvSpPr>
              <p:nvPr/>
            </p:nvSpPr>
            <p:spPr bwMode="auto">
              <a:xfrm>
                <a:off x="2784" y="2928"/>
                <a:ext cx="288"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rgbClr val="FF3300"/>
                    </a:solidFill>
                  </a:rPr>
                  <a:t>X</a:t>
                </a:r>
                <a:endParaRPr lang="en-US" sz="3600" b="1"/>
              </a:p>
            </p:txBody>
          </p:sp>
          <p:sp>
            <p:nvSpPr>
              <p:cNvPr id="32852" name="Line 15"/>
              <p:cNvSpPr>
                <a:spLocks noChangeShapeType="1"/>
              </p:cNvSpPr>
              <p:nvPr/>
            </p:nvSpPr>
            <p:spPr bwMode="auto">
              <a:xfrm>
                <a:off x="2832" y="3024"/>
                <a:ext cx="144" cy="0"/>
              </a:xfrm>
              <a:prstGeom prst="line">
                <a:avLst/>
              </a:prstGeom>
              <a:noFill/>
              <a:ln w="28575">
                <a:solidFill>
                  <a:srgbClr val="FF3300"/>
                </a:solidFill>
                <a:round/>
                <a:headEnd/>
                <a:tailEnd/>
              </a:ln>
            </p:spPr>
            <p:txBody>
              <a:bodyPr wrap="none" anchor="ctr">
                <a:prstTxWarp prst="textNoShape">
                  <a:avLst/>
                </a:prstTxWarp>
              </a:bodyPr>
              <a:lstStyle/>
              <a:p>
                <a:endParaRPr lang="en-US"/>
              </a:p>
            </p:txBody>
          </p:sp>
        </p:grpSp>
      </p:grpSp>
      <p:grpSp>
        <p:nvGrpSpPr>
          <p:cNvPr id="5" name="Group 78"/>
          <p:cNvGrpSpPr>
            <a:grpSpLocks/>
          </p:cNvGrpSpPr>
          <p:nvPr/>
        </p:nvGrpSpPr>
        <p:grpSpPr bwMode="auto">
          <a:xfrm>
            <a:off x="1219200" y="2209800"/>
            <a:ext cx="3111500" cy="1855788"/>
            <a:chOff x="768" y="1392"/>
            <a:chExt cx="1960" cy="1169"/>
          </a:xfrm>
        </p:grpSpPr>
        <p:sp>
          <p:nvSpPr>
            <p:cNvPr id="32845" name="Arc 17"/>
            <p:cNvSpPr>
              <a:spLocks/>
            </p:cNvSpPr>
            <p:nvPr/>
          </p:nvSpPr>
          <p:spPr bwMode="auto">
            <a:xfrm flipH="1" flipV="1">
              <a:off x="1000" y="1649"/>
              <a:ext cx="1728"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chemeClr val="accent2"/>
              </a:solidFill>
              <a:round/>
              <a:headEnd/>
              <a:tailEnd/>
            </a:ln>
          </p:spPr>
          <p:txBody>
            <a:bodyPr wrap="none" anchor="ctr">
              <a:prstTxWarp prst="textNoShape">
                <a:avLst/>
              </a:prstTxWarp>
            </a:bodyPr>
            <a:lstStyle/>
            <a:p>
              <a:pPr eaLnBrk="0" hangingPunct="0"/>
              <a:endParaRPr lang="en-US"/>
            </a:p>
          </p:txBody>
        </p:sp>
        <p:grpSp>
          <p:nvGrpSpPr>
            <p:cNvPr id="32846" name="Group 25"/>
            <p:cNvGrpSpPr>
              <a:grpSpLocks/>
            </p:cNvGrpSpPr>
            <p:nvPr/>
          </p:nvGrpSpPr>
          <p:grpSpPr bwMode="auto">
            <a:xfrm>
              <a:off x="768" y="1392"/>
              <a:ext cx="288" cy="402"/>
              <a:chOff x="2880" y="2352"/>
              <a:chExt cx="288" cy="402"/>
            </a:xfrm>
          </p:grpSpPr>
          <p:sp>
            <p:nvSpPr>
              <p:cNvPr id="32847" name="Rectangle 23"/>
              <p:cNvSpPr>
                <a:spLocks noChangeArrowheads="1"/>
              </p:cNvSpPr>
              <p:nvPr/>
            </p:nvSpPr>
            <p:spPr bwMode="auto">
              <a:xfrm>
                <a:off x="2880" y="2352"/>
                <a:ext cx="288" cy="402"/>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600" b="1">
                    <a:solidFill>
                      <a:schemeClr val="accent2"/>
                    </a:solidFill>
                  </a:rPr>
                  <a:t>Y</a:t>
                </a:r>
                <a:endParaRPr lang="en-US" sz="3600" b="1"/>
              </a:p>
            </p:txBody>
          </p:sp>
          <p:sp>
            <p:nvSpPr>
              <p:cNvPr id="32848" name="Line 24"/>
              <p:cNvSpPr>
                <a:spLocks noChangeShapeType="1"/>
              </p:cNvSpPr>
              <p:nvPr/>
            </p:nvSpPr>
            <p:spPr bwMode="auto">
              <a:xfrm>
                <a:off x="2928" y="2448"/>
                <a:ext cx="144" cy="0"/>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grpSp>
      </p:grpSp>
      <p:sp>
        <p:nvSpPr>
          <p:cNvPr id="32782" name="Rectangle 29"/>
          <p:cNvSpPr>
            <a:spLocks noChangeArrowheads="1"/>
          </p:cNvSpPr>
          <p:nvPr/>
        </p:nvSpPr>
        <p:spPr bwMode="auto">
          <a:xfrm>
            <a:off x="3048000" y="3352800"/>
            <a:ext cx="390525" cy="646113"/>
          </a:xfrm>
          <a:prstGeom prst="rect">
            <a:avLst/>
          </a:prstGeom>
          <a:noFill/>
          <a:ln w="9525">
            <a:noFill/>
            <a:miter lim="800000"/>
            <a:headEnd/>
            <a:tailEnd/>
          </a:ln>
        </p:spPr>
        <p:txBody>
          <a:bodyPr wrap="none">
            <a:prstTxWarp prst="textNoShape">
              <a:avLst/>
            </a:prstTxWarp>
            <a:spAutoFit/>
          </a:bodyPr>
          <a:lstStyle/>
          <a:p>
            <a:pPr eaLnBrk="0" hangingPunct="0"/>
            <a:r>
              <a:rPr lang="en-US" sz="3600" b="1"/>
              <a:t>E</a:t>
            </a:r>
            <a:endParaRPr lang="th-TH" sz="3600" b="1"/>
          </a:p>
        </p:txBody>
      </p:sp>
      <p:grpSp>
        <p:nvGrpSpPr>
          <p:cNvPr id="32783" name="Group 35"/>
          <p:cNvGrpSpPr>
            <a:grpSpLocks/>
          </p:cNvGrpSpPr>
          <p:nvPr/>
        </p:nvGrpSpPr>
        <p:grpSpPr bwMode="auto">
          <a:xfrm>
            <a:off x="2895600" y="5867400"/>
            <a:ext cx="457200" cy="582613"/>
            <a:chOff x="1968" y="3726"/>
            <a:chExt cx="288" cy="367"/>
          </a:xfrm>
        </p:grpSpPr>
        <p:sp>
          <p:nvSpPr>
            <p:cNvPr id="32843" name="Rectangle 33"/>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t>L</a:t>
              </a:r>
              <a:endParaRPr lang="en-US" sz="3600" b="1"/>
            </a:p>
          </p:txBody>
        </p:sp>
        <p:sp>
          <p:nvSpPr>
            <p:cNvPr id="32844" name="Line 34"/>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pSp>
        <p:nvGrpSpPr>
          <p:cNvPr id="32784" name="Group 36"/>
          <p:cNvGrpSpPr>
            <a:grpSpLocks/>
          </p:cNvGrpSpPr>
          <p:nvPr/>
        </p:nvGrpSpPr>
        <p:grpSpPr bwMode="auto">
          <a:xfrm>
            <a:off x="-76200" y="3581400"/>
            <a:ext cx="457200" cy="582613"/>
            <a:chOff x="1968" y="3726"/>
            <a:chExt cx="288" cy="367"/>
          </a:xfrm>
        </p:grpSpPr>
        <p:sp>
          <p:nvSpPr>
            <p:cNvPr id="32841" name="Rectangle 37"/>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t>K</a:t>
              </a:r>
              <a:endParaRPr lang="en-US" sz="3600" b="1"/>
            </a:p>
          </p:txBody>
        </p:sp>
        <p:sp>
          <p:nvSpPr>
            <p:cNvPr id="32842" name="Line 38"/>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
        <p:nvSpPr>
          <p:cNvPr id="32785" name="Rectangle 39"/>
          <p:cNvSpPr>
            <a:spLocks noChangeArrowheads="1"/>
          </p:cNvSpPr>
          <p:nvPr/>
        </p:nvSpPr>
        <p:spPr bwMode="auto">
          <a:xfrm>
            <a:off x="8853488" y="5824538"/>
            <a:ext cx="377825"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X</a:t>
            </a:r>
          </a:p>
        </p:txBody>
      </p:sp>
      <p:sp>
        <p:nvSpPr>
          <p:cNvPr id="32786" name="Line 40"/>
          <p:cNvSpPr>
            <a:spLocks noChangeShapeType="1"/>
          </p:cNvSpPr>
          <p:nvPr/>
        </p:nvSpPr>
        <p:spPr bwMode="auto">
          <a:xfrm>
            <a:off x="5461000" y="1908175"/>
            <a:ext cx="0" cy="3995738"/>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32787" name="Rectangle 41"/>
          <p:cNvSpPr>
            <a:spLocks noChangeArrowheads="1"/>
          </p:cNvSpPr>
          <p:nvPr/>
        </p:nvSpPr>
        <p:spPr bwMode="auto">
          <a:xfrm>
            <a:off x="5180013" y="1524000"/>
            <a:ext cx="377825"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Y</a:t>
            </a:r>
          </a:p>
        </p:txBody>
      </p:sp>
      <p:sp>
        <p:nvSpPr>
          <p:cNvPr id="32788" name="Line 42"/>
          <p:cNvSpPr>
            <a:spLocks noChangeShapeType="1"/>
          </p:cNvSpPr>
          <p:nvPr/>
        </p:nvSpPr>
        <p:spPr bwMode="auto">
          <a:xfrm flipV="1">
            <a:off x="5461000" y="5897563"/>
            <a:ext cx="3684588"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1314" name="Arc 50"/>
          <p:cNvSpPr>
            <a:spLocks/>
          </p:cNvSpPr>
          <p:nvPr/>
        </p:nvSpPr>
        <p:spPr bwMode="auto">
          <a:xfrm>
            <a:off x="5486400" y="3810000"/>
            <a:ext cx="3048000" cy="20574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chemeClr val="tx1"/>
            </a:solidFill>
            <a:round/>
            <a:headEnd/>
            <a:tailEnd/>
          </a:ln>
        </p:spPr>
        <p:txBody>
          <a:bodyPr wrap="none" anchor="ctr">
            <a:prstTxWarp prst="textNoShape">
              <a:avLst/>
            </a:prstTxWarp>
          </a:bodyPr>
          <a:lstStyle/>
          <a:p>
            <a:pPr eaLnBrk="0" hangingPunct="0"/>
            <a:endParaRPr lang="en-US"/>
          </a:p>
        </p:txBody>
      </p:sp>
      <p:sp>
        <p:nvSpPr>
          <p:cNvPr id="11315" name="Arc 51"/>
          <p:cNvSpPr>
            <a:spLocks/>
          </p:cNvSpPr>
          <p:nvPr/>
        </p:nvSpPr>
        <p:spPr bwMode="auto">
          <a:xfrm>
            <a:off x="5486400" y="2590800"/>
            <a:ext cx="2133600" cy="3297238"/>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rgbClr val="00CC00"/>
            </a:solidFill>
            <a:round/>
            <a:headEnd/>
            <a:tailEnd/>
          </a:ln>
        </p:spPr>
        <p:txBody>
          <a:bodyPr wrap="none" anchor="ctr">
            <a:prstTxWarp prst="textNoShape">
              <a:avLst/>
            </a:prstTxWarp>
          </a:bodyPr>
          <a:lstStyle/>
          <a:p>
            <a:pPr eaLnBrk="0" hangingPunct="0"/>
            <a:endParaRPr lang="en-US"/>
          </a:p>
        </p:txBody>
      </p:sp>
      <p:grpSp>
        <p:nvGrpSpPr>
          <p:cNvPr id="9" name="Group 77"/>
          <p:cNvGrpSpPr>
            <a:grpSpLocks/>
          </p:cNvGrpSpPr>
          <p:nvPr/>
        </p:nvGrpSpPr>
        <p:grpSpPr bwMode="auto">
          <a:xfrm>
            <a:off x="8305800" y="5791200"/>
            <a:ext cx="457200" cy="658813"/>
            <a:chOff x="5232" y="3648"/>
            <a:chExt cx="288" cy="415"/>
          </a:xfrm>
        </p:grpSpPr>
        <p:grpSp>
          <p:nvGrpSpPr>
            <p:cNvPr id="32837" name="Group 43"/>
            <p:cNvGrpSpPr>
              <a:grpSpLocks/>
            </p:cNvGrpSpPr>
            <p:nvPr/>
          </p:nvGrpSpPr>
          <p:grpSpPr bwMode="auto">
            <a:xfrm>
              <a:off x="5232" y="3696"/>
              <a:ext cx="288" cy="367"/>
              <a:chOff x="1968" y="3726"/>
              <a:chExt cx="288" cy="367"/>
            </a:xfrm>
          </p:grpSpPr>
          <p:sp>
            <p:nvSpPr>
              <p:cNvPr id="32839" name="Rectangle 44"/>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t>X</a:t>
                </a:r>
              </a:p>
            </p:txBody>
          </p:sp>
          <p:sp>
            <p:nvSpPr>
              <p:cNvPr id="32840" name="Line 45"/>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
          <p:nvSpPr>
            <p:cNvPr id="32838" name="Oval 70"/>
            <p:cNvSpPr>
              <a:spLocks noChangeAspect="1" noChangeArrowheads="1"/>
            </p:cNvSpPr>
            <p:nvPr/>
          </p:nvSpPr>
          <p:spPr bwMode="auto">
            <a:xfrm>
              <a:off x="5328" y="3648"/>
              <a:ext cx="95" cy="95"/>
            </a:xfrm>
            <a:prstGeom prst="ellipse">
              <a:avLst/>
            </a:prstGeom>
            <a:solidFill>
              <a:schemeClr val="tx1"/>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11" name="Group 79"/>
          <p:cNvGrpSpPr>
            <a:grpSpLocks/>
          </p:cNvGrpSpPr>
          <p:nvPr/>
        </p:nvGrpSpPr>
        <p:grpSpPr bwMode="auto">
          <a:xfrm>
            <a:off x="4953000" y="3581400"/>
            <a:ext cx="608013" cy="582613"/>
            <a:chOff x="3120" y="2256"/>
            <a:chExt cx="383" cy="367"/>
          </a:xfrm>
        </p:grpSpPr>
        <p:grpSp>
          <p:nvGrpSpPr>
            <p:cNvPr id="32833" name="Group 46"/>
            <p:cNvGrpSpPr>
              <a:grpSpLocks/>
            </p:cNvGrpSpPr>
            <p:nvPr/>
          </p:nvGrpSpPr>
          <p:grpSpPr bwMode="auto">
            <a:xfrm>
              <a:off x="3120" y="2256"/>
              <a:ext cx="288" cy="367"/>
              <a:chOff x="1968" y="3726"/>
              <a:chExt cx="288" cy="367"/>
            </a:xfrm>
          </p:grpSpPr>
          <p:sp>
            <p:nvSpPr>
              <p:cNvPr id="32835" name="Rectangle 47"/>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t>Y</a:t>
                </a:r>
                <a:endParaRPr lang="en-US" sz="3600" b="1"/>
              </a:p>
            </p:txBody>
          </p:sp>
          <p:sp>
            <p:nvSpPr>
              <p:cNvPr id="32836" name="Line 48"/>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
          <p:nvSpPr>
            <p:cNvPr id="32834" name="Oval 71"/>
            <p:cNvSpPr>
              <a:spLocks noChangeAspect="1" noChangeArrowheads="1"/>
            </p:cNvSpPr>
            <p:nvPr/>
          </p:nvSpPr>
          <p:spPr bwMode="auto">
            <a:xfrm>
              <a:off x="3408" y="2352"/>
              <a:ext cx="95" cy="95"/>
            </a:xfrm>
            <a:prstGeom prst="ellipse">
              <a:avLst/>
            </a:prstGeom>
            <a:solidFill>
              <a:schemeClr val="tx1"/>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13" name="Group 98"/>
          <p:cNvGrpSpPr>
            <a:grpSpLocks/>
          </p:cNvGrpSpPr>
          <p:nvPr/>
        </p:nvGrpSpPr>
        <p:grpSpPr bwMode="auto">
          <a:xfrm>
            <a:off x="7391400" y="5791200"/>
            <a:ext cx="609600" cy="658813"/>
            <a:chOff x="4656" y="3648"/>
            <a:chExt cx="384" cy="415"/>
          </a:xfrm>
        </p:grpSpPr>
        <p:sp>
          <p:nvSpPr>
            <p:cNvPr id="32830" name="Line 55"/>
            <p:cNvSpPr>
              <a:spLocks noChangeShapeType="1"/>
            </p:cNvSpPr>
            <p:nvPr/>
          </p:nvSpPr>
          <p:spPr bwMode="auto">
            <a:xfrm>
              <a:off x="4704" y="3792"/>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32831" name="Rectangle 54"/>
            <p:cNvSpPr>
              <a:spLocks noChangeArrowheads="1"/>
            </p:cNvSpPr>
            <p:nvPr/>
          </p:nvSpPr>
          <p:spPr bwMode="auto">
            <a:xfrm>
              <a:off x="4656" y="3696"/>
              <a:ext cx="384"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solidFill>
                    <a:srgbClr val="00CC00"/>
                  </a:solidFill>
                </a:rPr>
                <a:t>X</a:t>
              </a:r>
              <a:r>
                <a:rPr lang="en-US" sz="3200" b="1" baseline="30000">
                  <a:solidFill>
                    <a:srgbClr val="00CC00"/>
                  </a:solidFill>
                </a:rPr>
                <a:t>*</a:t>
              </a:r>
              <a:endParaRPr lang="en-US" sz="3200" b="1">
                <a:solidFill>
                  <a:srgbClr val="00CC00"/>
                </a:solidFill>
              </a:endParaRPr>
            </a:p>
          </p:txBody>
        </p:sp>
        <p:sp>
          <p:nvSpPr>
            <p:cNvPr id="32832" name="Oval 72"/>
            <p:cNvSpPr>
              <a:spLocks noChangeAspect="1" noChangeArrowheads="1"/>
            </p:cNvSpPr>
            <p:nvPr/>
          </p:nvSpPr>
          <p:spPr bwMode="auto">
            <a:xfrm>
              <a:off x="4753" y="3648"/>
              <a:ext cx="95" cy="95"/>
            </a:xfrm>
            <a:prstGeom prst="ellipse">
              <a:avLst/>
            </a:prstGeom>
            <a:solidFill>
              <a:srgbClr val="00CC0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14" name="Group 88"/>
          <p:cNvGrpSpPr>
            <a:grpSpLocks/>
          </p:cNvGrpSpPr>
          <p:nvPr/>
        </p:nvGrpSpPr>
        <p:grpSpPr bwMode="auto">
          <a:xfrm>
            <a:off x="4953000" y="2286000"/>
            <a:ext cx="609600" cy="582613"/>
            <a:chOff x="3120" y="1440"/>
            <a:chExt cx="384" cy="367"/>
          </a:xfrm>
        </p:grpSpPr>
        <p:grpSp>
          <p:nvGrpSpPr>
            <p:cNvPr id="32826" name="Group 66"/>
            <p:cNvGrpSpPr>
              <a:grpSpLocks/>
            </p:cNvGrpSpPr>
            <p:nvPr/>
          </p:nvGrpSpPr>
          <p:grpSpPr bwMode="auto">
            <a:xfrm>
              <a:off x="3120" y="1440"/>
              <a:ext cx="384" cy="367"/>
              <a:chOff x="3120" y="1440"/>
              <a:chExt cx="384" cy="367"/>
            </a:xfrm>
          </p:grpSpPr>
          <p:sp>
            <p:nvSpPr>
              <p:cNvPr id="32828" name="Rectangle 58"/>
              <p:cNvSpPr>
                <a:spLocks noChangeArrowheads="1"/>
              </p:cNvSpPr>
              <p:nvPr/>
            </p:nvSpPr>
            <p:spPr bwMode="auto">
              <a:xfrm>
                <a:off x="3120" y="1440"/>
                <a:ext cx="384"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solidFill>
                      <a:srgbClr val="00CC00"/>
                    </a:solidFill>
                  </a:rPr>
                  <a:t>Y</a:t>
                </a:r>
                <a:r>
                  <a:rPr lang="en-US" sz="3600" b="1" baseline="30000">
                    <a:solidFill>
                      <a:srgbClr val="00CC00"/>
                    </a:solidFill>
                  </a:rPr>
                  <a:t>*</a:t>
                </a:r>
                <a:endParaRPr lang="en-US" sz="3600" b="1">
                  <a:solidFill>
                    <a:srgbClr val="00CC00"/>
                  </a:solidFill>
                </a:endParaRPr>
              </a:p>
            </p:txBody>
          </p:sp>
          <p:sp>
            <p:nvSpPr>
              <p:cNvPr id="32829" name="Line 59"/>
              <p:cNvSpPr>
                <a:spLocks noChangeShapeType="1"/>
              </p:cNvSpPr>
              <p:nvPr/>
            </p:nvSpPr>
            <p:spPr bwMode="auto">
              <a:xfrm>
                <a:off x="3168" y="1536"/>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grpSp>
        <p:sp>
          <p:nvSpPr>
            <p:cNvPr id="32827" name="Oval 73"/>
            <p:cNvSpPr>
              <a:spLocks noChangeAspect="1" noChangeArrowheads="1"/>
            </p:cNvSpPr>
            <p:nvPr/>
          </p:nvSpPr>
          <p:spPr bwMode="auto">
            <a:xfrm>
              <a:off x="3408" y="1584"/>
              <a:ext cx="95" cy="95"/>
            </a:xfrm>
            <a:prstGeom prst="ellipse">
              <a:avLst/>
            </a:prstGeom>
            <a:solidFill>
              <a:srgbClr val="00CC00"/>
            </a:solidFill>
            <a:ln w="25400">
              <a:solidFill>
                <a:schemeClr val="tx1"/>
              </a:solidFill>
              <a:round/>
              <a:headEnd/>
              <a:tailEnd/>
            </a:ln>
          </p:spPr>
          <p:txBody>
            <a:bodyPr wrap="none" anchor="ctr">
              <a:prstTxWarp prst="textNoShape">
                <a:avLst/>
              </a:prstTxWarp>
            </a:bodyPr>
            <a:lstStyle/>
            <a:p>
              <a:pPr eaLnBrk="0" hangingPunct="0"/>
              <a:endParaRPr lang="en-US"/>
            </a:p>
          </p:txBody>
        </p:sp>
      </p:grpSp>
      <p:sp>
        <p:nvSpPr>
          <p:cNvPr id="32795" name="Oval 21"/>
          <p:cNvSpPr>
            <a:spLocks noChangeAspect="1" noChangeArrowheads="1"/>
          </p:cNvSpPr>
          <p:nvPr/>
        </p:nvSpPr>
        <p:spPr bwMode="auto">
          <a:xfrm>
            <a:off x="2973388" y="3811588"/>
            <a:ext cx="150812" cy="150812"/>
          </a:xfrm>
          <a:prstGeom prst="ellipse">
            <a:avLst/>
          </a:prstGeom>
          <a:solidFill>
            <a:srgbClr val="FF3300"/>
          </a:solidFill>
          <a:ln w="25400">
            <a:solidFill>
              <a:schemeClr val="tx1"/>
            </a:solidFill>
            <a:round/>
            <a:headEnd/>
            <a:tailEnd/>
          </a:ln>
        </p:spPr>
        <p:txBody>
          <a:bodyPr wrap="none" anchor="ctr">
            <a:prstTxWarp prst="textNoShape">
              <a:avLst/>
            </a:prstTxWarp>
          </a:bodyPr>
          <a:lstStyle/>
          <a:p>
            <a:pPr eaLnBrk="0" hangingPunct="0"/>
            <a:endParaRPr lang="en-US"/>
          </a:p>
        </p:txBody>
      </p:sp>
      <p:grpSp>
        <p:nvGrpSpPr>
          <p:cNvPr id="16" name="Group 103"/>
          <p:cNvGrpSpPr>
            <a:grpSpLocks/>
          </p:cNvGrpSpPr>
          <p:nvPr/>
        </p:nvGrpSpPr>
        <p:grpSpPr bwMode="auto">
          <a:xfrm>
            <a:off x="2322513" y="2590800"/>
            <a:ext cx="2524125" cy="3232150"/>
            <a:chOff x="1463" y="1632"/>
            <a:chExt cx="1590" cy="2036"/>
          </a:xfrm>
        </p:grpSpPr>
        <p:sp>
          <p:nvSpPr>
            <p:cNvPr id="32822" name="Arc 18"/>
            <p:cNvSpPr>
              <a:spLocks/>
            </p:cNvSpPr>
            <p:nvPr/>
          </p:nvSpPr>
          <p:spPr bwMode="auto">
            <a:xfrm flipH="1" flipV="1">
              <a:off x="1463" y="1632"/>
              <a:ext cx="1296" cy="185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rgbClr val="FF3300"/>
              </a:solidFill>
              <a:round/>
              <a:headEnd/>
              <a:tailEnd/>
            </a:ln>
          </p:spPr>
          <p:txBody>
            <a:bodyPr wrap="none" anchor="ctr">
              <a:prstTxWarp prst="textNoShape">
                <a:avLst/>
              </a:prstTxWarp>
            </a:bodyPr>
            <a:lstStyle/>
            <a:p>
              <a:pPr eaLnBrk="0" hangingPunct="0"/>
              <a:endParaRPr lang="en-US"/>
            </a:p>
          </p:txBody>
        </p:sp>
        <p:grpSp>
          <p:nvGrpSpPr>
            <p:cNvPr id="32823" name="Group 85"/>
            <p:cNvGrpSpPr>
              <a:grpSpLocks/>
            </p:cNvGrpSpPr>
            <p:nvPr/>
          </p:nvGrpSpPr>
          <p:grpSpPr bwMode="auto">
            <a:xfrm>
              <a:off x="2736" y="3264"/>
              <a:ext cx="317" cy="404"/>
              <a:chOff x="2736" y="3264"/>
              <a:chExt cx="317" cy="404"/>
            </a:xfrm>
          </p:grpSpPr>
          <p:sp>
            <p:nvSpPr>
              <p:cNvPr id="32824" name="Rectangle 26"/>
              <p:cNvSpPr>
                <a:spLocks noChangeArrowheads="1"/>
              </p:cNvSpPr>
              <p:nvPr/>
            </p:nvSpPr>
            <p:spPr bwMode="auto">
              <a:xfrm>
                <a:off x="2736" y="3264"/>
                <a:ext cx="317" cy="404"/>
              </a:xfrm>
              <a:prstGeom prst="rect">
                <a:avLst/>
              </a:prstGeom>
              <a:noFill/>
              <a:ln w="9525">
                <a:noFill/>
                <a:miter lim="800000"/>
                <a:headEnd/>
                <a:tailEnd/>
              </a:ln>
            </p:spPr>
            <p:txBody>
              <a:bodyPr wrap="none">
                <a:prstTxWarp prst="textNoShape">
                  <a:avLst/>
                </a:prstTxWarp>
                <a:spAutoFit/>
              </a:bodyPr>
              <a:lstStyle/>
              <a:p>
                <a:pPr eaLnBrk="0" hangingPunct="0"/>
                <a:r>
                  <a:rPr lang="en-US" sz="3600" b="1">
                    <a:solidFill>
                      <a:srgbClr val="00CC00"/>
                    </a:solidFill>
                  </a:rPr>
                  <a:t>X</a:t>
                </a:r>
                <a:r>
                  <a:rPr lang="en-US" sz="3600" b="1" baseline="30000">
                    <a:solidFill>
                      <a:srgbClr val="00CC00"/>
                    </a:solidFill>
                  </a:rPr>
                  <a:t>*</a:t>
                </a:r>
                <a:endParaRPr lang="th-TH" sz="3600" b="1">
                  <a:solidFill>
                    <a:srgbClr val="FF3300"/>
                  </a:solidFill>
                </a:endParaRPr>
              </a:p>
            </p:txBody>
          </p:sp>
          <p:sp>
            <p:nvSpPr>
              <p:cNvPr id="32825" name="Line 83"/>
              <p:cNvSpPr>
                <a:spLocks noChangeShapeType="1"/>
              </p:cNvSpPr>
              <p:nvPr/>
            </p:nvSpPr>
            <p:spPr bwMode="auto">
              <a:xfrm>
                <a:off x="2784" y="3360"/>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grpSp>
      </p:grpSp>
      <p:grpSp>
        <p:nvGrpSpPr>
          <p:cNvPr id="18" name="Group 86"/>
          <p:cNvGrpSpPr>
            <a:grpSpLocks/>
          </p:cNvGrpSpPr>
          <p:nvPr/>
        </p:nvGrpSpPr>
        <p:grpSpPr bwMode="auto">
          <a:xfrm>
            <a:off x="1524000" y="1600200"/>
            <a:ext cx="2781300" cy="2057400"/>
            <a:chOff x="960" y="1008"/>
            <a:chExt cx="1752" cy="1296"/>
          </a:xfrm>
        </p:grpSpPr>
        <p:sp>
          <p:nvSpPr>
            <p:cNvPr id="32819" name="Arc 19"/>
            <p:cNvSpPr>
              <a:spLocks/>
            </p:cNvSpPr>
            <p:nvPr/>
          </p:nvSpPr>
          <p:spPr bwMode="auto">
            <a:xfrm flipH="1" flipV="1">
              <a:off x="1104" y="1392"/>
              <a:ext cx="1608"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chemeClr val="accent2"/>
              </a:solidFill>
              <a:round/>
              <a:headEnd/>
              <a:tailEnd/>
            </a:ln>
          </p:spPr>
          <p:txBody>
            <a:bodyPr wrap="none" anchor="ctr">
              <a:prstTxWarp prst="textNoShape">
                <a:avLst/>
              </a:prstTxWarp>
            </a:bodyPr>
            <a:lstStyle/>
            <a:p>
              <a:pPr eaLnBrk="0" hangingPunct="0"/>
              <a:endParaRPr lang="en-US"/>
            </a:p>
          </p:txBody>
        </p:sp>
        <p:sp>
          <p:nvSpPr>
            <p:cNvPr id="32820" name="Rectangle 27"/>
            <p:cNvSpPr>
              <a:spLocks noChangeArrowheads="1"/>
            </p:cNvSpPr>
            <p:nvPr/>
          </p:nvSpPr>
          <p:spPr bwMode="auto">
            <a:xfrm>
              <a:off x="960" y="1008"/>
              <a:ext cx="349" cy="404"/>
            </a:xfrm>
            <a:prstGeom prst="rect">
              <a:avLst/>
            </a:prstGeom>
            <a:noFill/>
            <a:ln w="9525">
              <a:noFill/>
              <a:miter lim="800000"/>
              <a:headEnd/>
              <a:tailEnd/>
            </a:ln>
          </p:spPr>
          <p:txBody>
            <a:bodyPr>
              <a:prstTxWarp prst="textNoShape">
                <a:avLst/>
              </a:prstTxWarp>
              <a:spAutoFit/>
            </a:bodyPr>
            <a:lstStyle/>
            <a:p>
              <a:pPr eaLnBrk="0" hangingPunct="0"/>
              <a:r>
                <a:rPr lang="en-US" sz="3600" b="1">
                  <a:solidFill>
                    <a:srgbClr val="00CC00"/>
                  </a:solidFill>
                </a:rPr>
                <a:t>Y</a:t>
              </a:r>
              <a:r>
                <a:rPr lang="en-US" sz="3600" b="1" baseline="30000">
                  <a:solidFill>
                    <a:srgbClr val="00CC00"/>
                  </a:solidFill>
                </a:rPr>
                <a:t>*</a:t>
              </a:r>
              <a:endParaRPr lang="th-TH" sz="3600" b="1">
                <a:solidFill>
                  <a:srgbClr val="FF3300"/>
                </a:solidFill>
              </a:endParaRPr>
            </a:p>
          </p:txBody>
        </p:sp>
        <p:sp>
          <p:nvSpPr>
            <p:cNvPr id="32821" name="Line 84"/>
            <p:cNvSpPr>
              <a:spLocks noChangeShapeType="1"/>
            </p:cNvSpPr>
            <p:nvPr/>
          </p:nvSpPr>
          <p:spPr bwMode="auto">
            <a:xfrm>
              <a:off x="1008" y="1104"/>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grpSp>
      <p:grpSp>
        <p:nvGrpSpPr>
          <p:cNvPr id="19" name="Group 95"/>
          <p:cNvGrpSpPr>
            <a:grpSpLocks/>
          </p:cNvGrpSpPr>
          <p:nvPr/>
        </p:nvGrpSpPr>
        <p:grpSpPr bwMode="auto">
          <a:xfrm>
            <a:off x="1106488" y="3132138"/>
            <a:ext cx="1027112" cy="2206625"/>
            <a:chOff x="720" y="1925"/>
            <a:chExt cx="647" cy="1390"/>
          </a:xfrm>
        </p:grpSpPr>
        <p:grpSp>
          <p:nvGrpSpPr>
            <p:cNvPr id="32815" name="Group 89"/>
            <p:cNvGrpSpPr>
              <a:grpSpLocks/>
            </p:cNvGrpSpPr>
            <p:nvPr/>
          </p:nvGrpSpPr>
          <p:grpSpPr bwMode="auto">
            <a:xfrm>
              <a:off x="720" y="2908"/>
              <a:ext cx="331" cy="407"/>
              <a:chOff x="720" y="2908"/>
              <a:chExt cx="331" cy="407"/>
            </a:xfrm>
          </p:grpSpPr>
          <p:sp>
            <p:nvSpPr>
              <p:cNvPr id="32817" name="Oval 28"/>
              <p:cNvSpPr>
                <a:spLocks noChangeAspect="1" noChangeArrowheads="1"/>
              </p:cNvSpPr>
              <p:nvPr/>
            </p:nvSpPr>
            <p:spPr bwMode="auto">
              <a:xfrm>
                <a:off x="720" y="2929"/>
                <a:ext cx="95" cy="95"/>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32818" name="Rectangle 31"/>
              <p:cNvSpPr>
                <a:spLocks noChangeArrowheads="1"/>
              </p:cNvSpPr>
              <p:nvPr/>
            </p:nvSpPr>
            <p:spPr bwMode="auto">
              <a:xfrm>
                <a:off x="765" y="2908"/>
                <a:ext cx="286" cy="407"/>
              </a:xfrm>
              <a:prstGeom prst="rect">
                <a:avLst/>
              </a:prstGeom>
              <a:noFill/>
              <a:ln w="9525">
                <a:noFill/>
                <a:miter lim="800000"/>
                <a:headEnd/>
                <a:tailEnd/>
              </a:ln>
            </p:spPr>
            <p:txBody>
              <a:bodyPr wrap="none">
                <a:prstTxWarp prst="textNoShape">
                  <a:avLst/>
                </a:prstTxWarp>
                <a:spAutoFit/>
              </a:bodyPr>
              <a:lstStyle/>
              <a:p>
                <a:pPr eaLnBrk="0" hangingPunct="0"/>
                <a:r>
                  <a:rPr lang="en-US" sz="3600" b="1"/>
                  <a:t>E</a:t>
                </a:r>
                <a:r>
                  <a:rPr lang="en-US" sz="3600" b="1" baseline="30000"/>
                  <a:t>/</a:t>
                </a:r>
                <a:endParaRPr lang="th-TH" sz="3600" b="1"/>
              </a:p>
            </p:txBody>
          </p:sp>
        </p:grpSp>
        <p:sp>
          <p:nvSpPr>
            <p:cNvPr id="32816" name="Line 91"/>
            <p:cNvSpPr>
              <a:spLocks noChangeShapeType="1"/>
            </p:cNvSpPr>
            <p:nvPr/>
          </p:nvSpPr>
          <p:spPr bwMode="auto">
            <a:xfrm flipH="1">
              <a:off x="720" y="1925"/>
              <a:ext cx="647" cy="955"/>
            </a:xfrm>
            <a:prstGeom prst="line">
              <a:avLst/>
            </a:prstGeom>
            <a:noFill/>
            <a:ln w="28575">
              <a:solidFill>
                <a:schemeClr val="bg2"/>
              </a:solidFill>
              <a:prstDash val="dash"/>
              <a:round/>
              <a:headEnd/>
              <a:tailEnd type="triangle" w="med" len="med"/>
            </a:ln>
          </p:spPr>
          <p:txBody>
            <a:bodyPr wrap="none" anchor="ctr">
              <a:prstTxWarp prst="textNoShape">
                <a:avLst/>
              </a:prstTxWarp>
            </a:bodyPr>
            <a:lstStyle/>
            <a:p>
              <a:endParaRPr lang="en-US"/>
            </a:p>
          </p:txBody>
        </p:sp>
      </p:grpSp>
      <p:grpSp>
        <p:nvGrpSpPr>
          <p:cNvPr id="21" name="Group 102"/>
          <p:cNvGrpSpPr>
            <a:grpSpLocks/>
          </p:cNvGrpSpPr>
          <p:nvPr/>
        </p:nvGrpSpPr>
        <p:grpSpPr bwMode="auto">
          <a:xfrm>
            <a:off x="4953000" y="2895600"/>
            <a:ext cx="2514600" cy="3554413"/>
            <a:chOff x="3120" y="1824"/>
            <a:chExt cx="1584" cy="2239"/>
          </a:xfrm>
        </p:grpSpPr>
        <p:sp>
          <p:nvSpPr>
            <p:cNvPr id="32803" name="Arc 52"/>
            <p:cNvSpPr>
              <a:spLocks/>
            </p:cNvSpPr>
            <p:nvPr/>
          </p:nvSpPr>
          <p:spPr bwMode="auto">
            <a:xfrm>
              <a:off x="3448" y="2800"/>
              <a:ext cx="480"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rgbClr val="00CC00"/>
              </a:solidFill>
              <a:round/>
              <a:headEnd/>
              <a:tailEnd/>
            </a:ln>
          </p:spPr>
          <p:txBody>
            <a:bodyPr wrap="none" anchor="ctr">
              <a:prstTxWarp prst="textNoShape">
                <a:avLst/>
              </a:prstTxWarp>
            </a:bodyPr>
            <a:lstStyle/>
            <a:p>
              <a:pPr eaLnBrk="0" hangingPunct="0"/>
              <a:endParaRPr lang="en-US"/>
            </a:p>
          </p:txBody>
        </p:sp>
        <p:grpSp>
          <p:nvGrpSpPr>
            <p:cNvPr id="32804" name="Group 67"/>
            <p:cNvGrpSpPr>
              <a:grpSpLocks/>
            </p:cNvGrpSpPr>
            <p:nvPr/>
          </p:nvGrpSpPr>
          <p:grpSpPr bwMode="auto">
            <a:xfrm>
              <a:off x="3120" y="2592"/>
              <a:ext cx="384" cy="367"/>
              <a:chOff x="3120" y="2592"/>
              <a:chExt cx="384" cy="367"/>
            </a:xfrm>
          </p:grpSpPr>
          <p:sp>
            <p:nvSpPr>
              <p:cNvPr id="32813" name="Rectangle 64"/>
              <p:cNvSpPr>
                <a:spLocks noChangeArrowheads="1"/>
              </p:cNvSpPr>
              <p:nvPr/>
            </p:nvSpPr>
            <p:spPr bwMode="auto">
              <a:xfrm>
                <a:off x="3120" y="2592"/>
                <a:ext cx="384"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solidFill>
                      <a:srgbClr val="00CC00"/>
                    </a:solidFill>
                  </a:rPr>
                  <a:t>Y</a:t>
                </a:r>
                <a:r>
                  <a:rPr lang="en-US" sz="3200" b="1" baseline="30000">
                    <a:solidFill>
                      <a:srgbClr val="00CC00"/>
                    </a:solidFill>
                  </a:rPr>
                  <a:t>/</a:t>
                </a:r>
                <a:endParaRPr lang="en-US" sz="3200" b="1">
                  <a:solidFill>
                    <a:srgbClr val="00CC00"/>
                  </a:solidFill>
                </a:endParaRPr>
              </a:p>
            </p:txBody>
          </p:sp>
          <p:sp>
            <p:nvSpPr>
              <p:cNvPr id="32814" name="Line 65"/>
              <p:cNvSpPr>
                <a:spLocks noChangeShapeType="1"/>
              </p:cNvSpPr>
              <p:nvPr/>
            </p:nvSpPr>
            <p:spPr bwMode="auto">
              <a:xfrm>
                <a:off x="3168" y="2688"/>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grpSp>
        <p:grpSp>
          <p:nvGrpSpPr>
            <p:cNvPr id="32805" name="Group 99"/>
            <p:cNvGrpSpPr>
              <a:grpSpLocks/>
            </p:cNvGrpSpPr>
            <p:nvPr/>
          </p:nvGrpSpPr>
          <p:grpSpPr bwMode="auto">
            <a:xfrm>
              <a:off x="3792" y="3648"/>
              <a:ext cx="384" cy="415"/>
              <a:chOff x="3792" y="3648"/>
              <a:chExt cx="384" cy="415"/>
            </a:xfrm>
          </p:grpSpPr>
          <p:sp>
            <p:nvSpPr>
              <p:cNvPr id="32810" name="Line 62"/>
              <p:cNvSpPr>
                <a:spLocks noChangeShapeType="1"/>
              </p:cNvSpPr>
              <p:nvPr/>
            </p:nvSpPr>
            <p:spPr bwMode="auto">
              <a:xfrm>
                <a:off x="3840" y="3792"/>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32811" name="Rectangle 61"/>
              <p:cNvSpPr>
                <a:spLocks noChangeArrowheads="1"/>
              </p:cNvSpPr>
              <p:nvPr/>
            </p:nvSpPr>
            <p:spPr bwMode="auto">
              <a:xfrm>
                <a:off x="3792" y="3696"/>
                <a:ext cx="384"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solidFill>
                      <a:srgbClr val="00CC00"/>
                    </a:solidFill>
                  </a:rPr>
                  <a:t>X</a:t>
                </a:r>
                <a:r>
                  <a:rPr lang="en-US" sz="3200" b="1" baseline="30000">
                    <a:solidFill>
                      <a:srgbClr val="00CC00"/>
                    </a:solidFill>
                  </a:rPr>
                  <a:t>/</a:t>
                </a:r>
                <a:endParaRPr lang="en-US" sz="3200" b="1">
                  <a:solidFill>
                    <a:srgbClr val="00CC00"/>
                  </a:solidFill>
                </a:endParaRPr>
              </a:p>
            </p:txBody>
          </p:sp>
          <p:sp>
            <p:nvSpPr>
              <p:cNvPr id="32812" name="Oval 74"/>
              <p:cNvSpPr>
                <a:spLocks noChangeAspect="1" noChangeArrowheads="1"/>
              </p:cNvSpPr>
              <p:nvPr/>
            </p:nvSpPr>
            <p:spPr bwMode="auto">
              <a:xfrm>
                <a:off x="3889" y="3648"/>
                <a:ext cx="95" cy="95"/>
              </a:xfrm>
              <a:prstGeom prst="ellipse">
                <a:avLst/>
              </a:prstGeom>
              <a:solidFill>
                <a:srgbClr val="00CC00"/>
              </a:solidFill>
              <a:ln w="25400">
                <a:solidFill>
                  <a:schemeClr val="tx1"/>
                </a:solidFill>
                <a:round/>
                <a:headEnd/>
                <a:tailEnd/>
              </a:ln>
            </p:spPr>
            <p:txBody>
              <a:bodyPr wrap="none" anchor="ctr">
                <a:prstTxWarp prst="textNoShape">
                  <a:avLst/>
                </a:prstTxWarp>
              </a:bodyPr>
              <a:lstStyle/>
              <a:p>
                <a:pPr eaLnBrk="0" hangingPunct="0"/>
                <a:endParaRPr lang="en-US"/>
              </a:p>
            </p:txBody>
          </p:sp>
        </p:grpSp>
        <p:sp>
          <p:nvSpPr>
            <p:cNvPr id="32806" name="Line 92"/>
            <p:cNvSpPr>
              <a:spLocks noChangeShapeType="1"/>
            </p:cNvSpPr>
            <p:nvPr/>
          </p:nvSpPr>
          <p:spPr bwMode="auto">
            <a:xfrm flipH="1">
              <a:off x="3648" y="1824"/>
              <a:ext cx="240" cy="960"/>
            </a:xfrm>
            <a:prstGeom prst="line">
              <a:avLst/>
            </a:prstGeom>
            <a:noFill/>
            <a:ln w="28575">
              <a:solidFill>
                <a:schemeClr val="bg2"/>
              </a:solidFill>
              <a:prstDash val="dash"/>
              <a:round/>
              <a:headEnd/>
              <a:tailEnd type="triangle" w="med" len="med"/>
            </a:ln>
          </p:spPr>
          <p:txBody>
            <a:bodyPr wrap="none" anchor="ctr">
              <a:prstTxWarp prst="textNoShape">
                <a:avLst/>
              </a:prstTxWarp>
            </a:bodyPr>
            <a:lstStyle/>
            <a:p>
              <a:endParaRPr lang="en-US"/>
            </a:p>
          </p:txBody>
        </p:sp>
        <p:sp>
          <p:nvSpPr>
            <p:cNvPr id="32807" name="Line 93"/>
            <p:cNvSpPr>
              <a:spLocks noChangeShapeType="1"/>
            </p:cNvSpPr>
            <p:nvPr/>
          </p:nvSpPr>
          <p:spPr bwMode="auto">
            <a:xfrm flipH="1">
              <a:off x="3984" y="3264"/>
              <a:ext cx="720" cy="144"/>
            </a:xfrm>
            <a:prstGeom prst="line">
              <a:avLst/>
            </a:prstGeom>
            <a:noFill/>
            <a:ln w="28575">
              <a:solidFill>
                <a:schemeClr val="bg2"/>
              </a:solidFill>
              <a:prstDash val="dash"/>
              <a:round/>
              <a:headEnd/>
              <a:tailEnd type="triangle" w="med" len="med"/>
            </a:ln>
          </p:spPr>
          <p:txBody>
            <a:bodyPr wrap="none" anchor="ctr">
              <a:prstTxWarp prst="textNoShape">
                <a:avLst/>
              </a:prstTxWarp>
            </a:bodyPr>
            <a:lstStyle/>
            <a:p>
              <a:endParaRPr lang="en-US"/>
            </a:p>
          </p:txBody>
        </p:sp>
        <p:sp>
          <p:nvSpPr>
            <p:cNvPr id="32808" name="Line 94"/>
            <p:cNvSpPr>
              <a:spLocks noChangeShapeType="1"/>
            </p:cNvSpPr>
            <p:nvPr/>
          </p:nvSpPr>
          <p:spPr bwMode="auto">
            <a:xfrm flipH="1">
              <a:off x="3792" y="2400"/>
              <a:ext cx="672" cy="720"/>
            </a:xfrm>
            <a:prstGeom prst="line">
              <a:avLst/>
            </a:prstGeom>
            <a:noFill/>
            <a:ln w="28575">
              <a:solidFill>
                <a:schemeClr val="bg2"/>
              </a:solidFill>
              <a:prstDash val="dash"/>
              <a:round/>
              <a:headEnd/>
              <a:tailEnd type="triangle" w="med" len="med"/>
            </a:ln>
          </p:spPr>
          <p:txBody>
            <a:bodyPr wrap="none" anchor="ctr">
              <a:prstTxWarp prst="textNoShape">
                <a:avLst/>
              </a:prstTxWarp>
            </a:bodyPr>
            <a:lstStyle/>
            <a:p>
              <a:endParaRPr lang="en-US"/>
            </a:p>
          </p:txBody>
        </p:sp>
        <p:sp>
          <p:nvSpPr>
            <p:cNvPr id="32809" name="Oval 75"/>
            <p:cNvSpPr>
              <a:spLocks noChangeAspect="1" noChangeArrowheads="1"/>
            </p:cNvSpPr>
            <p:nvPr/>
          </p:nvSpPr>
          <p:spPr bwMode="auto">
            <a:xfrm>
              <a:off x="3409" y="2736"/>
              <a:ext cx="95" cy="95"/>
            </a:xfrm>
            <a:prstGeom prst="ellipse">
              <a:avLst/>
            </a:prstGeom>
            <a:solidFill>
              <a:srgbClr val="00CC0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24" name="Group 80"/>
          <p:cNvGrpSpPr>
            <a:grpSpLocks/>
          </p:cNvGrpSpPr>
          <p:nvPr/>
        </p:nvGrpSpPr>
        <p:grpSpPr bwMode="auto">
          <a:xfrm>
            <a:off x="2286000" y="2711450"/>
            <a:ext cx="609600" cy="641350"/>
            <a:chOff x="1440" y="1708"/>
            <a:chExt cx="384" cy="404"/>
          </a:xfrm>
        </p:grpSpPr>
        <p:sp>
          <p:nvSpPr>
            <p:cNvPr id="32801" name="Oval 20"/>
            <p:cNvSpPr>
              <a:spLocks noChangeAspect="1" noChangeArrowheads="1"/>
            </p:cNvSpPr>
            <p:nvPr/>
          </p:nvSpPr>
          <p:spPr bwMode="auto">
            <a:xfrm>
              <a:off x="1440" y="1920"/>
              <a:ext cx="95" cy="95"/>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32802" name="Rectangle 30"/>
            <p:cNvSpPr>
              <a:spLocks noChangeArrowheads="1"/>
            </p:cNvSpPr>
            <p:nvPr/>
          </p:nvSpPr>
          <p:spPr bwMode="auto">
            <a:xfrm>
              <a:off x="1518" y="1708"/>
              <a:ext cx="306" cy="404"/>
            </a:xfrm>
            <a:prstGeom prst="rect">
              <a:avLst/>
            </a:prstGeom>
            <a:noFill/>
            <a:ln w="9525">
              <a:noFill/>
              <a:miter lim="800000"/>
              <a:headEnd/>
              <a:tailEnd/>
            </a:ln>
          </p:spPr>
          <p:txBody>
            <a:bodyPr wrap="none">
              <a:prstTxWarp prst="textNoShape">
                <a:avLst/>
              </a:prstTxWarp>
              <a:spAutoFit/>
            </a:bodyPr>
            <a:lstStyle/>
            <a:p>
              <a:pPr eaLnBrk="0" hangingPunct="0"/>
              <a:r>
                <a:rPr lang="en-US" sz="3600" b="1"/>
                <a:t>E</a:t>
              </a:r>
              <a:r>
                <a:rPr lang="en-US" sz="3600" b="1" baseline="30000"/>
                <a:t>*</a:t>
              </a:r>
              <a:endParaRPr lang="th-TH" sz="3600" b="1"/>
            </a:p>
          </p:txBody>
        </p:sp>
      </p:grpSp>
      <p:graphicFrame>
        <p:nvGraphicFramePr>
          <p:cNvPr id="32770" name="Object 2"/>
          <p:cNvGraphicFramePr>
            <a:graphicFrameLocks noChangeAspect="1"/>
          </p:cNvGraphicFramePr>
          <p:nvPr/>
        </p:nvGraphicFramePr>
        <p:xfrm>
          <a:off x="6324600" y="960438"/>
          <a:ext cx="2292350" cy="1173162"/>
        </p:xfrm>
        <a:graphic>
          <a:graphicData uri="http://schemas.openxmlformats.org/presentationml/2006/ole">
            <p:oleObj spid="_x0000_s32770" name="Equation" r:id="rId4" imgW="686197" imgH="457597" progId="Equation.3">
              <p:embed/>
            </p:oleObj>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3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2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499"/>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499"/>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1131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up)">
                                      <p:cBhvr>
                                        <p:cTn id="55" dur="500"/>
                                        <p:tgtEl>
                                          <p:spTgt spid="19"/>
                                        </p:tgtEl>
                                      </p:cBhvr>
                                    </p:animEffect>
                                  </p:childTnLst>
                                </p:cTn>
                              </p:par>
                            </p:childTnLst>
                          </p:cTn>
                        </p:par>
                      </p:childTnLst>
                    </p:cTn>
                  </p:par>
                  <p:par>
                    <p:cTn id="56" fill="hold">
                      <p:stCondLst>
                        <p:cond delay="indefinite"/>
                      </p:stCondLst>
                      <p:childTnLst>
                        <p:par>
                          <p:cTn id="57" fill="hold">
                            <p:stCondLst>
                              <p:cond delay="0"/>
                            </p:stCondLst>
                            <p:childTnLst>
                              <p:par>
                                <p:cTn id="58" presetID="17" presetClass="entr" presetSubtype="1" fill="hold" nodeType="click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ppt_x</p:attrName>
                                        </p:attrNameLst>
                                      </p:cBhvr>
                                      <p:tavLst>
                                        <p:tav tm="0">
                                          <p:val>
                                            <p:strVal val="#ppt_x"/>
                                          </p:val>
                                        </p:tav>
                                        <p:tav tm="100000">
                                          <p:val>
                                            <p:strVal val="#ppt_x"/>
                                          </p:val>
                                        </p:tav>
                                      </p:tavLst>
                                    </p:anim>
                                    <p:anim calcmode="lin" valueType="num">
                                      <p:cBhvr>
                                        <p:cTn id="61" dur="500" fill="hold"/>
                                        <p:tgtEl>
                                          <p:spTgt spid="21"/>
                                        </p:tgtEl>
                                        <p:attrNameLst>
                                          <p:attrName>ppt_y</p:attrName>
                                        </p:attrNameLst>
                                      </p:cBhvr>
                                      <p:tavLst>
                                        <p:tav tm="0">
                                          <p:val>
                                            <p:strVal val="#ppt_y-#ppt_h/2"/>
                                          </p:val>
                                        </p:tav>
                                        <p:tav tm="100000">
                                          <p:val>
                                            <p:strVal val="#ppt_y"/>
                                          </p:val>
                                        </p:tav>
                                      </p:tavLst>
                                    </p:anim>
                                    <p:anim calcmode="lin" valueType="num">
                                      <p:cBhvr>
                                        <p:cTn id="62" dur="500" fill="hold"/>
                                        <p:tgtEl>
                                          <p:spTgt spid="21"/>
                                        </p:tgtEl>
                                        <p:attrNameLst>
                                          <p:attrName>ppt_w</p:attrName>
                                        </p:attrNameLst>
                                      </p:cBhvr>
                                      <p:tavLst>
                                        <p:tav tm="0">
                                          <p:val>
                                            <p:strVal val="#ppt_w"/>
                                          </p:val>
                                        </p:tav>
                                        <p:tav tm="100000">
                                          <p:val>
                                            <p:strVal val="#ppt_w"/>
                                          </p:val>
                                        </p:tav>
                                      </p:tavLst>
                                    </p:anim>
                                    <p:anim calcmode="lin" valueType="num">
                                      <p:cBhvr>
                                        <p:cTn id="63" dur="500" fill="hold"/>
                                        <p:tgtEl>
                                          <p:spTgt spid="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14" grpId="0" animBg="1"/>
      <p:bldP spid="11315" grpId="0" animBg="1"/>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th-TH" smtClean="0"/>
              <a:t>Factor Abundance and PPCs</a:t>
            </a:r>
            <a:endParaRPr lang="th-TH"/>
          </a:p>
        </p:txBody>
      </p:sp>
      <p:sp>
        <p:nvSpPr>
          <p:cNvPr id="34821" name="Slide Number Placeholder 5"/>
          <p:cNvSpPr>
            <a:spLocks noGrp="1"/>
          </p:cNvSpPr>
          <p:nvPr>
            <p:ph type="sldNum" sz="quarter" idx="10"/>
          </p:nvPr>
        </p:nvSpPr>
        <p:spPr/>
        <p:txBody>
          <a:bodyPr/>
          <a:lstStyle/>
          <a:p>
            <a:fld id="{EEF88D2B-B7C2-6E46-8523-48D2D7E8B04C}" type="slidenum">
              <a:rPr lang="th-TH" smtClean="0"/>
              <a:pPr/>
              <a:t>13</a:t>
            </a:fld>
            <a:endParaRPr lang="th-TH" smtClean="0"/>
          </a:p>
        </p:txBody>
      </p:sp>
      <p:sp>
        <p:nvSpPr>
          <p:cNvPr id="12291" name="Rectangle 3"/>
          <p:cNvSpPr>
            <a:spLocks noGrp="1" noChangeArrowheads="1"/>
          </p:cNvSpPr>
          <p:nvPr>
            <p:ph idx="4294967295"/>
          </p:nvPr>
        </p:nvSpPr>
        <p:spPr>
          <a:xfrm>
            <a:off x="609600" y="990600"/>
            <a:ext cx="8534400" cy="4724400"/>
          </a:xfrm>
        </p:spPr>
        <p:txBody>
          <a:bodyPr/>
          <a:lstStyle/>
          <a:p>
            <a:pPr eaLnBrk="1" hangingPunct="1"/>
            <a:r>
              <a:rPr lang="th-TH">
                <a:latin typeface="Angsana New" charset="0"/>
              </a:rPr>
              <a:t>Home is L-abundant; its PPC is biased toward the X axis.</a:t>
            </a:r>
          </a:p>
          <a:p>
            <a:pPr eaLnBrk="1" hangingPunct="1"/>
            <a:r>
              <a:rPr lang="th-TH">
                <a:latin typeface="Angsana New" charset="0"/>
              </a:rPr>
              <a:t>Foreign is K-abundant; its PPC is biased toward the Y axis.</a:t>
            </a:r>
          </a:p>
          <a:p>
            <a:pPr eaLnBrk="1" hangingPunct="1"/>
            <a:r>
              <a:rPr lang="th-TH">
                <a:latin typeface="Angsana New" charset="0"/>
              </a:rPr>
              <a:t>This result holds, regardless of the sizes of the two economies</a:t>
            </a:r>
            <a:r>
              <a:rPr lang="en-US">
                <a:latin typeface="Angsana New" charset="0"/>
              </a:rPr>
              <a:t> as long as the factor proportions are the same</a:t>
            </a:r>
            <a:r>
              <a:rPr lang="th-TH">
                <a:latin typeface="Angsana New" charset="0"/>
              </a:rPr>
              <a:t>.</a:t>
            </a:r>
          </a:p>
          <a:p>
            <a:pPr lvl="1" eaLnBrk="1" hangingPunct="1"/>
            <a:r>
              <a:rPr lang="th-TH" sz="4000">
                <a:latin typeface="Angsana New" charset="0"/>
              </a:rPr>
              <a:t>Endowment point E</a:t>
            </a:r>
            <a:r>
              <a:rPr lang="th-TH" sz="4000" baseline="30000">
                <a:latin typeface="Angsana New" charset="0"/>
              </a:rPr>
              <a:t>*</a:t>
            </a:r>
            <a:r>
              <a:rPr lang="th-TH" sz="4000">
                <a:latin typeface="Angsana New" charset="0"/>
              </a:rPr>
              <a:t> and E</a:t>
            </a:r>
            <a:r>
              <a:rPr lang="th-TH" sz="4000" baseline="30000">
                <a:latin typeface="Angsana New" charset="0"/>
              </a:rPr>
              <a:t>/</a:t>
            </a:r>
            <a:r>
              <a:rPr lang="th-TH" sz="4000">
                <a:latin typeface="Angsana New" charset="0"/>
              </a:rPr>
              <a:t> lie on the same ray k along with which relative endowments are the same.</a:t>
            </a:r>
          </a:p>
          <a:p>
            <a:pPr lvl="1" eaLnBrk="1" hangingPunct="1"/>
            <a:r>
              <a:rPr lang="th-TH" sz="4000">
                <a:latin typeface="Angsana New" charset="0"/>
              </a:rPr>
              <a:t>Because of CRTS, isoquants for X and Y are </a:t>
            </a:r>
            <a:r>
              <a:rPr lang="en-US" sz="4000">
                <a:latin typeface="Angsana New" charset="0"/>
              </a:rPr>
              <a:t>both homogeneous of degree one</a:t>
            </a:r>
            <a:r>
              <a:rPr lang="th-TH" sz="4000">
                <a:latin typeface="Angsana New" charset="0"/>
              </a:rPr>
              <a:t>.</a:t>
            </a:r>
          </a:p>
          <a:p>
            <a:pPr lvl="1" eaLnBrk="1" hangingPunct="1"/>
            <a:r>
              <a:rPr lang="th-TH" sz="4000">
                <a:latin typeface="Angsana New" charset="0"/>
              </a:rPr>
              <a:t>PPC shrinks in or grows out in a parallel fashion.   </a:t>
            </a:r>
            <a:endParaRPr lang="th-TH">
              <a:latin typeface="Angsana New" charset="0"/>
            </a:endParaRPr>
          </a:p>
        </p:txBody>
      </p:sp>
      <p:sp>
        <p:nvSpPr>
          <p:cNvPr id="6" name="TextBox 5"/>
          <p:cNvSpPr txBox="1"/>
          <p:nvPr/>
        </p:nvSpPr>
        <p:spPr>
          <a:xfrm>
            <a:off x="6553200" y="6248400"/>
            <a:ext cx="2209800" cy="523875"/>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eaLnBrk="0" hangingPunct="0">
              <a:defRPr/>
            </a:pPr>
            <a:r>
              <a:rPr lang="en-US" dirty="0"/>
              <a:t>See 02Neoclassic.xls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22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bldLvl="2" autoUpdateAnimBg="0"/>
      <p:bldP spid="6" grpId="0" animBg="1"/>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p:txBody>
          <a:bodyPr/>
          <a:lstStyle/>
          <a:p>
            <a:r>
              <a:rPr lang="th-TH" smtClean="0"/>
              <a:t>Autarky equilibrium</a:t>
            </a:r>
            <a:endParaRPr lang="th-TH"/>
          </a:p>
        </p:txBody>
      </p:sp>
      <p:sp>
        <p:nvSpPr>
          <p:cNvPr id="36869" name="Slide Number Placeholder 5"/>
          <p:cNvSpPr>
            <a:spLocks noGrp="1"/>
          </p:cNvSpPr>
          <p:nvPr>
            <p:ph type="sldNum" sz="quarter" idx="10"/>
          </p:nvPr>
        </p:nvSpPr>
        <p:spPr/>
        <p:txBody>
          <a:bodyPr/>
          <a:lstStyle/>
          <a:p>
            <a:fld id="{68FD954C-FCE7-F64B-9B95-666ED7D26A2C}" type="slidenum">
              <a:rPr lang="th-TH" smtClean="0"/>
              <a:pPr/>
              <a:t>14</a:t>
            </a:fld>
            <a:endParaRPr lang="th-TH" smtClean="0"/>
          </a:p>
        </p:txBody>
      </p:sp>
      <p:sp>
        <p:nvSpPr>
          <p:cNvPr id="13315" name="Rectangle 3"/>
          <p:cNvSpPr>
            <a:spLocks noGrp="1" noChangeArrowheads="1"/>
          </p:cNvSpPr>
          <p:nvPr>
            <p:ph idx="4294967295"/>
          </p:nvPr>
        </p:nvSpPr>
        <p:spPr>
          <a:xfrm>
            <a:off x="2133600" y="1066800"/>
            <a:ext cx="7010400" cy="1219200"/>
          </a:xfrm>
        </p:spPr>
        <p:txBody>
          <a:bodyPr/>
          <a:lstStyle/>
          <a:p>
            <a:pPr eaLnBrk="1" hangingPunct="1"/>
            <a:r>
              <a:rPr lang="th-TH">
                <a:latin typeface="Angsana New" charset="0"/>
              </a:rPr>
              <a:t>Given identical homothetic preferences, H’s autarky equilibrium is at A while F’s is at A</a:t>
            </a:r>
            <a:r>
              <a:rPr lang="th-TH" baseline="30000">
                <a:latin typeface="Angsana New" charset="0"/>
              </a:rPr>
              <a:t>*</a:t>
            </a:r>
            <a:r>
              <a:rPr lang="th-TH">
                <a:latin typeface="Angsana New" charset="0"/>
              </a:rPr>
              <a:t>.</a:t>
            </a:r>
          </a:p>
          <a:p>
            <a:pPr eaLnBrk="1" hangingPunct="1"/>
            <a:endParaRPr lang="th-TH">
              <a:latin typeface="Angsana New" charset="0"/>
            </a:endParaRPr>
          </a:p>
        </p:txBody>
      </p:sp>
      <p:sp>
        <p:nvSpPr>
          <p:cNvPr id="36870" name="Rectangle 4"/>
          <p:cNvSpPr>
            <a:spLocks noChangeArrowheads="1"/>
          </p:cNvSpPr>
          <p:nvPr/>
        </p:nvSpPr>
        <p:spPr bwMode="auto">
          <a:xfrm>
            <a:off x="3971925" y="5791200"/>
            <a:ext cx="377825"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X</a:t>
            </a:r>
          </a:p>
        </p:txBody>
      </p:sp>
      <p:sp>
        <p:nvSpPr>
          <p:cNvPr id="36871" name="Line 5"/>
          <p:cNvSpPr>
            <a:spLocks noChangeShapeType="1"/>
          </p:cNvSpPr>
          <p:nvPr/>
        </p:nvSpPr>
        <p:spPr bwMode="auto">
          <a:xfrm>
            <a:off x="584200" y="1908175"/>
            <a:ext cx="0" cy="3995738"/>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36872" name="Rectangle 6"/>
          <p:cNvSpPr>
            <a:spLocks noChangeArrowheads="1"/>
          </p:cNvSpPr>
          <p:nvPr/>
        </p:nvSpPr>
        <p:spPr bwMode="auto">
          <a:xfrm>
            <a:off x="303213" y="1524000"/>
            <a:ext cx="377825" cy="582613"/>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Y</a:t>
            </a:r>
          </a:p>
        </p:txBody>
      </p:sp>
      <p:sp>
        <p:nvSpPr>
          <p:cNvPr id="36873" name="Line 7"/>
          <p:cNvSpPr>
            <a:spLocks noChangeShapeType="1"/>
          </p:cNvSpPr>
          <p:nvPr/>
        </p:nvSpPr>
        <p:spPr bwMode="auto">
          <a:xfrm flipV="1">
            <a:off x="584200" y="5897563"/>
            <a:ext cx="3684588"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36874" name="Arc 8"/>
          <p:cNvSpPr>
            <a:spLocks/>
          </p:cNvSpPr>
          <p:nvPr/>
        </p:nvSpPr>
        <p:spPr bwMode="auto">
          <a:xfrm>
            <a:off x="609600" y="3943350"/>
            <a:ext cx="3048000" cy="19240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chemeClr val="tx1"/>
            </a:solidFill>
            <a:round/>
            <a:headEnd/>
            <a:tailEnd/>
          </a:ln>
        </p:spPr>
        <p:txBody>
          <a:bodyPr wrap="none" anchor="ctr">
            <a:prstTxWarp prst="textNoShape">
              <a:avLst/>
            </a:prstTxWarp>
          </a:bodyPr>
          <a:lstStyle/>
          <a:p>
            <a:pPr eaLnBrk="0" hangingPunct="0"/>
            <a:endParaRPr lang="en-US"/>
          </a:p>
        </p:txBody>
      </p:sp>
      <p:sp>
        <p:nvSpPr>
          <p:cNvPr id="36875" name="Arc 9"/>
          <p:cNvSpPr>
            <a:spLocks/>
          </p:cNvSpPr>
          <p:nvPr/>
        </p:nvSpPr>
        <p:spPr bwMode="auto">
          <a:xfrm>
            <a:off x="609600" y="2438400"/>
            <a:ext cx="1752600" cy="3449638"/>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rgbClr val="00CC00"/>
            </a:solidFill>
            <a:round/>
            <a:headEnd/>
            <a:tailEnd/>
          </a:ln>
        </p:spPr>
        <p:txBody>
          <a:bodyPr wrap="none" anchor="ctr">
            <a:prstTxWarp prst="textNoShape">
              <a:avLst/>
            </a:prstTxWarp>
          </a:bodyPr>
          <a:lstStyle/>
          <a:p>
            <a:pPr eaLnBrk="0" hangingPunct="0"/>
            <a:endParaRPr lang="en-US"/>
          </a:p>
        </p:txBody>
      </p:sp>
      <p:grpSp>
        <p:nvGrpSpPr>
          <p:cNvPr id="36876" name="Group 11"/>
          <p:cNvGrpSpPr>
            <a:grpSpLocks/>
          </p:cNvGrpSpPr>
          <p:nvPr/>
        </p:nvGrpSpPr>
        <p:grpSpPr bwMode="auto">
          <a:xfrm>
            <a:off x="3429000" y="5867400"/>
            <a:ext cx="457200" cy="582613"/>
            <a:chOff x="1968" y="3726"/>
            <a:chExt cx="288" cy="367"/>
          </a:xfrm>
        </p:grpSpPr>
        <p:sp>
          <p:nvSpPr>
            <p:cNvPr id="36912" name="Rectangle 12"/>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t>X</a:t>
              </a:r>
            </a:p>
          </p:txBody>
        </p:sp>
        <p:sp>
          <p:nvSpPr>
            <p:cNvPr id="36913" name="Line 13"/>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
        <p:nvSpPr>
          <p:cNvPr id="36877" name="Oval 14"/>
          <p:cNvSpPr>
            <a:spLocks noChangeAspect="1" noChangeArrowheads="1"/>
          </p:cNvSpPr>
          <p:nvPr/>
        </p:nvSpPr>
        <p:spPr bwMode="auto">
          <a:xfrm>
            <a:off x="3581400" y="5791200"/>
            <a:ext cx="150813" cy="150813"/>
          </a:xfrm>
          <a:prstGeom prst="ellipse">
            <a:avLst/>
          </a:prstGeom>
          <a:solidFill>
            <a:schemeClr val="tx1"/>
          </a:solidFill>
          <a:ln w="25400">
            <a:solidFill>
              <a:schemeClr val="tx1"/>
            </a:solidFill>
            <a:round/>
            <a:headEnd/>
            <a:tailEnd/>
          </a:ln>
        </p:spPr>
        <p:txBody>
          <a:bodyPr wrap="none" anchor="ctr">
            <a:prstTxWarp prst="textNoShape">
              <a:avLst/>
            </a:prstTxWarp>
          </a:bodyPr>
          <a:lstStyle/>
          <a:p>
            <a:pPr eaLnBrk="0" hangingPunct="0"/>
            <a:endParaRPr lang="en-US"/>
          </a:p>
        </p:txBody>
      </p:sp>
      <p:grpSp>
        <p:nvGrpSpPr>
          <p:cNvPr id="36878" name="Group 15"/>
          <p:cNvGrpSpPr>
            <a:grpSpLocks/>
          </p:cNvGrpSpPr>
          <p:nvPr/>
        </p:nvGrpSpPr>
        <p:grpSpPr bwMode="auto">
          <a:xfrm>
            <a:off x="0" y="3733800"/>
            <a:ext cx="608013" cy="582613"/>
            <a:chOff x="3120" y="2256"/>
            <a:chExt cx="383" cy="367"/>
          </a:xfrm>
        </p:grpSpPr>
        <p:grpSp>
          <p:nvGrpSpPr>
            <p:cNvPr id="36908" name="Group 16"/>
            <p:cNvGrpSpPr>
              <a:grpSpLocks/>
            </p:cNvGrpSpPr>
            <p:nvPr/>
          </p:nvGrpSpPr>
          <p:grpSpPr bwMode="auto">
            <a:xfrm>
              <a:off x="3120" y="2256"/>
              <a:ext cx="288" cy="367"/>
              <a:chOff x="1968" y="3726"/>
              <a:chExt cx="288" cy="367"/>
            </a:xfrm>
          </p:grpSpPr>
          <p:sp>
            <p:nvSpPr>
              <p:cNvPr id="36910" name="Rectangle 17"/>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t>Y</a:t>
                </a:r>
                <a:endParaRPr lang="en-US" sz="3600" b="1"/>
              </a:p>
            </p:txBody>
          </p:sp>
          <p:sp>
            <p:nvSpPr>
              <p:cNvPr id="36911" name="Line 18"/>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
          <p:nvSpPr>
            <p:cNvPr id="36909" name="Oval 19"/>
            <p:cNvSpPr>
              <a:spLocks noChangeAspect="1" noChangeArrowheads="1"/>
            </p:cNvSpPr>
            <p:nvPr/>
          </p:nvSpPr>
          <p:spPr bwMode="auto">
            <a:xfrm>
              <a:off x="3408" y="2352"/>
              <a:ext cx="95" cy="95"/>
            </a:xfrm>
            <a:prstGeom prst="ellipse">
              <a:avLst/>
            </a:prstGeom>
            <a:solidFill>
              <a:schemeClr val="tx1"/>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36879" name="Group 20"/>
          <p:cNvGrpSpPr>
            <a:grpSpLocks/>
          </p:cNvGrpSpPr>
          <p:nvPr/>
        </p:nvGrpSpPr>
        <p:grpSpPr bwMode="auto">
          <a:xfrm>
            <a:off x="2133600" y="5791200"/>
            <a:ext cx="609600" cy="658813"/>
            <a:chOff x="4656" y="3648"/>
            <a:chExt cx="384" cy="415"/>
          </a:xfrm>
        </p:grpSpPr>
        <p:sp>
          <p:nvSpPr>
            <p:cNvPr id="36905" name="Line 21"/>
            <p:cNvSpPr>
              <a:spLocks noChangeShapeType="1"/>
            </p:cNvSpPr>
            <p:nvPr/>
          </p:nvSpPr>
          <p:spPr bwMode="auto">
            <a:xfrm>
              <a:off x="4704" y="3792"/>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36906" name="Rectangle 22"/>
            <p:cNvSpPr>
              <a:spLocks noChangeArrowheads="1"/>
            </p:cNvSpPr>
            <p:nvPr/>
          </p:nvSpPr>
          <p:spPr bwMode="auto">
            <a:xfrm>
              <a:off x="4656" y="3696"/>
              <a:ext cx="384"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solidFill>
                    <a:srgbClr val="00CC00"/>
                  </a:solidFill>
                </a:rPr>
                <a:t>X</a:t>
              </a:r>
              <a:r>
                <a:rPr lang="en-US" sz="3200" b="1" baseline="30000">
                  <a:solidFill>
                    <a:srgbClr val="00CC00"/>
                  </a:solidFill>
                </a:rPr>
                <a:t>*</a:t>
              </a:r>
              <a:endParaRPr lang="en-US" sz="3200" b="1">
                <a:solidFill>
                  <a:srgbClr val="00CC00"/>
                </a:solidFill>
              </a:endParaRPr>
            </a:p>
          </p:txBody>
        </p:sp>
        <p:sp>
          <p:nvSpPr>
            <p:cNvPr id="36907" name="Oval 23"/>
            <p:cNvSpPr>
              <a:spLocks noChangeAspect="1" noChangeArrowheads="1"/>
            </p:cNvSpPr>
            <p:nvPr/>
          </p:nvSpPr>
          <p:spPr bwMode="auto">
            <a:xfrm>
              <a:off x="4753" y="3648"/>
              <a:ext cx="95" cy="95"/>
            </a:xfrm>
            <a:prstGeom prst="ellipse">
              <a:avLst/>
            </a:prstGeom>
            <a:solidFill>
              <a:srgbClr val="00CC0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36880" name="Group 24"/>
          <p:cNvGrpSpPr>
            <a:grpSpLocks/>
          </p:cNvGrpSpPr>
          <p:nvPr/>
        </p:nvGrpSpPr>
        <p:grpSpPr bwMode="auto">
          <a:xfrm>
            <a:off x="76200" y="2133600"/>
            <a:ext cx="609600" cy="582613"/>
            <a:chOff x="3120" y="1440"/>
            <a:chExt cx="384" cy="367"/>
          </a:xfrm>
        </p:grpSpPr>
        <p:grpSp>
          <p:nvGrpSpPr>
            <p:cNvPr id="36901" name="Group 25"/>
            <p:cNvGrpSpPr>
              <a:grpSpLocks/>
            </p:cNvGrpSpPr>
            <p:nvPr/>
          </p:nvGrpSpPr>
          <p:grpSpPr bwMode="auto">
            <a:xfrm>
              <a:off x="3120" y="1440"/>
              <a:ext cx="384" cy="367"/>
              <a:chOff x="3120" y="1440"/>
              <a:chExt cx="384" cy="367"/>
            </a:xfrm>
          </p:grpSpPr>
          <p:sp>
            <p:nvSpPr>
              <p:cNvPr id="36903" name="Rectangle 26"/>
              <p:cNvSpPr>
                <a:spLocks noChangeArrowheads="1"/>
              </p:cNvSpPr>
              <p:nvPr/>
            </p:nvSpPr>
            <p:spPr bwMode="auto">
              <a:xfrm>
                <a:off x="3120" y="1440"/>
                <a:ext cx="384"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solidFill>
                      <a:srgbClr val="00CC00"/>
                    </a:solidFill>
                  </a:rPr>
                  <a:t>Y</a:t>
                </a:r>
                <a:r>
                  <a:rPr lang="en-US" sz="3600" b="1" baseline="30000">
                    <a:solidFill>
                      <a:srgbClr val="00CC00"/>
                    </a:solidFill>
                  </a:rPr>
                  <a:t>*</a:t>
                </a:r>
                <a:endParaRPr lang="en-US" sz="3600" b="1">
                  <a:solidFill>
                    <a:srgbClr val="00CC00"/>
                  </a:solidFill>
                </a:endParaRPr>
              </a:p>
            </p:txBody>
          </p:sp>
          <p:sp>
            <p:nvSpPr>
              <p:cNvPr id="36904" name="Line 27"/>
              <p:cNvSpPr>
                <a:spLocks noChangeShapeType="1"/>
              </p:cNvSpPr>
              <p:nvPr/>
            </p:nvSpPr>
            <p:spPr bwMode="auto">
              <a:xfrm>
                <a:off x="3168" y="1536"/>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grpSp>
        <p:sp>
          <p:nvSpPr>
            <p:cNvPr id="36902" name="Oval 28"/>
            <p:cNvSpPr>
              <a:spLocks noChangeAspect="1" noChangeArrowheads="1"/>
            </p:cNvSpPr>
            <p:nvPr/>
          </p:nvSpPr>
          <p:spPr bwMode="auto">
            <a:xfrm>
              <a:off x="3408" y="1584"/>
              <a:ext cx="95" cy="95"/>
            </a:xfrm>
            <a:prstGeom prst="ellipse">
              <a:avLst/>
            </a:prstGeom>
            <a:solidFill>
              <a:srgbClr val="00CC0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8" name="Group 62"/>
          <p:cNvGrpSpPr>
            <a:grpSpLocks/>
          </p:cNvGrpSpPr>
          <p:nvPr/>
        </p:nvGrpSpPr>
        <p:grpSpPr bwMode="auto">
          <a:xfrm>
            <a:off x="1012825" y="2106613"/>
            <a:ext cx="3724275" cy="3276600"/>
            <a:chOff x="638" y="1327"/>
            <a:chExt cx="2346" cy="2064"/>
          </a:xfrm>
        </p:grpSpPr>
        <p:sp>
          <p:nvSpPr>
            <p:cNvPr id="36895" name="Rectangle 49"/>
            <p:cNvSpPr>
              <a:spLocks noChangeArrowheads="1"/>
            </p:cNvSpPr>
            <p:nvPr/>
          </p:nvSpPr>
          <p:spPr bwMode="auto">
            <a:xfrm>
              <a:off x="1494" y="2688"/>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A</a:t>
              </a:r>
            </a:p>
          </p:txBody>
        </p:sp>
        <p:sp>
          <p:nvSpPr>
            <p:cNvPr id="36896" name="Line 47"/>
            <p:cNvSpPr>
              <a:spLocks noChangeShapeType="1"/>
            </p:cNvSpPr>
            <p:nvPr/>
          </p:nvSpPr>
          <p:spPr bwMode="auto">
            <a:xfrm>
              <a:off x="672" y="2304"/>
              <a:ext cx="1872" cy="864"/>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6897" name="Arc 43"/>
            <p:cNvSpPr>
              <a:spLocks/>
            </p:cNvSpPr>
            <p:nvPr/>
          </p:nvSpPr>
          <p:spPr bwMode="auto">
            <a:xfrm flipH="1" flipV="1">
              <a:off x="638" y="1327"/>
              <a:ext cx="1872" cy="158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chemeClr val="tx1"/>
              </a:solidFill>
              <a:round/>
              <a:headEnd/>
              <a:tailEnd/>
            </a:ln>
          </p:spPr>
          <p:txBody>
            <a:bodyPr wrap="none" anchor="ctr">
              <a:prstTxWarp prst="textNoShape">
                <a:avLst/>
              </a:prstTxWarp>
            </a:bodyPr>
            <a:lstStyle/>
            <a:p>
              <a:pPr eaLnBrk="0" hangingPunct="0"/>
              <a:endParaRPr lang="en-US"/>
            </a:p>
          </p:txBody>
        </p:sp>
        <p:sp>
          <p:nvSpPr>
            <p:cNvPr id="36898" name="Oval 44"/>
            <p:cNvSpPr>
              <a:spLocks noChangeAspect="1" noChangeArrowheads="1"/>
            </p:cNvSpPr>
            <p:nvPr/>
          </p:nvSpPr>
          <p:spPr bwMode="auto">
            <a:xfrm>
              <a:off x="1536" y="2688"/>
              <a:ext cx="95" cy="95"/>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36899" name="Rectangle 51"/>
            <p:cNvSpPr>
              <a:spLocks noChangeArrowheads="1"/>
            </p:cNvSpPr>
            <p:nvPr/>
          </p:nvSpPr>
          <p:spPr bwMode="auto">
            <a:xfrm>
              <a:off x="2473" y="2736"/>
              <a:ext cx="511"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CIC</a:t>
              </a:r>
              <a:r>
                <a:rPr lang="en-US" sz="3200" b="1" baseline="-25000"/>
                <a:t>A</a:t>
              </a:r>
              <a:endParaRPr lang="en-US" sz="3200" b="1"/>
            </a:p>
          </p:txBody>
        </p:sp>
        <p:sp>
          <p:nvSpPr>
            <p:cNvPr id="36900" name="Rectangle 53"/>
            <p:cNvSpPr>
              <a:spLocks noChangeArrowheads="1"/>
            </p:cNvSpPr>
            <p:nvPr/>
          </p:nvSpPr>
          <p:spPr bwMode="auto">
            <a:xfrm>
              <a:off x="2491" y="3024"/>
              <a:ext cx="302"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P</a:t>
              </a:r>
              <a:r>
                <a:rPr lang="en-US" sz="3200" b="1" baseline="-25000"/>
                <a:t>A</a:t>
              </a:r>
              <a:endParaRPr lang="en-US" sz="3200" b="1"/>
            </a:p>
          </p:txBody>
        </p:sp>
      </p:grpSp>
      <p:grpSp>
        <p:nvGrpSpPr>
          <p:cNvPr id="9" name="Group 61"/>
          <p:cNvGrpSpPr>
            <a:grpSpLocks/>
          </p:cNvGrpSpPr>
          <p:nvPr/>
        </p:nvGrpSpPr>
        <p:grpSpPr bwMode="auto">
          <a:xfrm>
            <a:off x="603250" y="1371600"/>
            <a:ext cx="4046538" cy="2978150"/>
            <a:chOff x="380" y="864"/>
            <a:chExt cx="2549" cy="1876"/>
          </a:xfrm>
        </p:grpSpPr>
        <p:sp>
          <p:nvSpPr>
            <p:cNvPr id="36889" name="Line 48"/>
            <p:cNvSpPr>
              <a:spLocks noChangeShapeType="1"/>
            </p:cNvSpPr>
            <p:nvPr/>
          </p:nvSpPr>
          <p:spPr bwMode="auto">
            <a:xfrm>
              <a:off x="517" y="1208"/>
              <a:ext cx="923" cy="1288"/>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36890" name="Arc 46"/>
            <p:cNvSpPr>
              <a:spLocks/>
            </p:cNvSpPr>
            <p:nvPr/>
          </p:nvSpPr>
          <p:spPr bwMode="auto">
            <a:xfrm flipH="1" flipV="1">
              <a:off x="853" y="1218"/>
              <a:ext cx="1572" cy="139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rgbClr val="00CC00"/>
              </a:solidFill>
              <a:round/>
              <a:headEnd/>
              <a:tailEnd/>
            </a:ln>
          </p:spPr>
          <p:txBody>
            <a:bodyPr wrap="none" anchor="ctr">
              <a:prstTxWarp prst="textNoShape">
                <a:avLst/>
              </a:prstTxWarp>
            </a:bodyPr>
            <a:lstStyle/>
            <a:p>
              <a:pPr eaLnBrk="0" hangingPunct="0"/>
              <a:endParaRPr lang="en-US"/>
            </a:p>
          </p:txBody>
        </p:sp>
        <p:sp>
          <p:nvSpPr>
            <p:cNvPr id="36891" name="Oval 45"/>
            <p:cNvSpPr>
              <a:spLocks noChangeAspect="1" noChangeArrowheads="1"/>
            </p:cNvSpPr>
            <p:nvPr/>
          </p:nvSpPr>
          <p:spPr bwMode="auto">
            <a:xfrm>
              <a:off x="1009" y="1872"/>
              <a:ext cx="95" cy="95"/>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36892" name="Rectangle 50"/>
            <p:cNvSpPr>
              <a:spLocks noChangeArrowheads="1"/>
            </p:cNvSpPr>
            <p:nvPr/>
          </p:nvSpPr>
          <p:spPr bwMode="auto">
            <a:xfrm>
              <a:off x="1046" y="1584"/>
              <a:ext cx="295"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00CC00"/>
                  </a:solidFill>
                </a:rPr>
                <a:t>A</a:t>
              </a:r>
              <a:r>
                <a:rPr lang="en-US" sz="3200" b="1" baseline="30000">
                  <a:solidFill>
                    <a:srgbClr val="00CC00"/>
                  </a:solidFill>
                </a:rPr>
                <a:t>*</a:t>
              </a:r>
              <a:endParaRPr lang="en-US" sz="3200" b="1">
                <a:solidFill>
                  <a:srgbClr val="00CC00"/>
                </a:solidFill>
              </a:endParaRPr>
            </a:p>
          </p:txBody>
        </p:sp>
        <p:sp>
          <p:nvSpPr>
            <p:cNvPr id="36893" name="Rectangle 52"/>
            <p:cNvSpPr>
              <a:spLocks noChangeArrowheads="1"/>
            </p:cNvSpPr>
            <p:nvPr/>
          </p:nvSpPr>
          <p:spPr bwMode="auto">
            <a:xfrm>
              <a:off x="2362" y="2373"/>
              <a:ext cx="567"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00CC00"/>
                  </a:solidFill>
                </a:rPr>
                <a:t>CIC</a:t>
              </a:r>
              <a:r>
                <a:rPr lang="en-US" sz="3200" b="1" baseline="30000">
                  <a:solidFill>
                    <a:srgbClr val="00CC00"/>
                  </a:solidFill>
                </a:rPr>
                <a:t>*</a:t>
              </a:r>
              <a:r>
                <a:rPr lang="en-US" sz="3200" b="1" baseline="-25000">
                  <a:solidFill>
                    <a:srgbClr val="00CC00"/>
                  </a:solidFill>
                </a:rPr>
                <a:t>A</a:t>
              </a:r>
              <a:endParaRPr lang="en-US" sz="3200" b="1">
                <a:solidFill>
                  <a:srgbClr val="00CC00"/>
                </a:solidFill>
              </a:endParaRPr>
            </a:p>
          </p:txBody>
        </p:sp>
        <p:sp>
          <p:nvSpPr>
            <p:cNvPr id="36894" name="Rectangle 54"/>
            <p:cNvSpPr>
              <a:spLocks noChangeArrowheads="1"/>
            </p:cNvSpPr>
            <p:nvPr/>
          </p:nvSpPr>
          <p:spPr bwMode="auto">
            <a:xfrm>
              <a:off x="380" y="864"/>
              <a:ext cx="35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00CC00"/>
                  </a:solidFill>
                </a:rPr>
                <a:t>P</a:t>
              </a:r>
              <a:r>
                <a:rPr lang="en-US" sz="3200" b="1" baseline="30000">
                  <a:solidFill>
                    <a:srgbClr val="00CC00"/>
                  </a:solidFill>
                </a:rPr>
                <a:t>*</a:t>
              </a:r>
              <a:r>
                <a:rPr lang="en-US" sz="3200" b="1" baseline="-25000">
                  <a:solidFill>
                    <a:srgbClr val="00CC00"/>
                  </a:solidFill>
                </a:rPr>
                <a:t>A</a:t>
              </a:r>
              <a:endParaRPr lang="en-US" sz="3200" b="1">
                <a:solidFill>
                  <a:srgbClr val="00CC00"/>
                </a:solidFill>
              </a:endParaRPr>
            </a:p>
          </p:txBody>
        </p:sp>
      </p:grpSp>
      <p:grpSp>
        <p:nvGrpSpPr>
          <p:cNvPr id="10" name="Group 67"/>
          <p:cNvGrpSpPr>
            <a:grpSpLocks/>
          </p:cNvGrpSpPr>
          <p:nvPr/>
        </p:nvGrpSpPr>
        <p:grpSpPr bwMode="auto">
          <a:xfrm>
            <a:off x="4724400" y="4419600"/>
            <a:ext cx="4419600" cy="1676400"/>
            <a:chOff x="2976" y="2784"/>
            <a:chExt cx="2784" cy="1056"/>
          </a:xfrm>
        </p:grpSpPr>
        <p:sp>
          <p:nvSpPr>
            <p:cNvPr id="36886" name="Rectangle 55"/>
            <p:cNvSpPr>
              <a:spLocks noChangeArrowheads="1"/>
            </p:cNvSpPr>
            <p:nvPr/>
          </p:nvSpPr>
          <p:spPr bwMode="auto">
            <a:xfrm>
              <a:off x="2976" y="2784"/>
              <a:ext cx="2784" cy="1056"/>
            </a:xfrm>
            <a:prstGeom prst="rect">
              <a:avLst/>
            </a:prstGeom>
            <a:noFill/>
            <a:ln w="9525">
              <a:noFill/>
              <a:miter lim="800000"/>
              <a:headEnd/>
              <a:tailEnd/>
            </a:ln>
          </p:spPr>
          <p:txBody>
            <a:bodyPr>
              <a:prstTxWarp prst="textNoShape">
                <a:avLst/>
              </a:prstTxWarp>
            </a:bodyPr>
            <a:lstStyle/>
            <a:p>
              <a:pPr eaLnBrk="0" hangingPunct="0"/>
              <a:r>
                <a:rPr lang="th-TH" sz="4000">
                  <a:ea typeface="Angsana New" charset="0"/>
                  <a:cs typeface="Angsana New" charset="0"/>
                </a:rPr>
                <a:t>Note this result hold even with the smaller size economy with Y</a:t>
              </a:r>
              <a:r>
                <a:rPr lang="th-TH" sz="4000" baseline="30000">
                  <a:ea typeface="Angsana New" charset="0"/>
                  <a:cs typeface="Angsana New" charset="0"/>
                </a:rPr>
                <a:t>/</a:t>
              </a:r>
              <a:r>
                <a:rPr lang="th-TH" sz="4000">
                  <a:ea typeface="Angsana New" charset="0"/>
                  <a:cs typeface="Angsana New" charset="0"/>
                </a:rPr>
                <a:t>X</a:t>
              </a:r>
              <a:r>
                <a:rPr lang="th-TH" sz="4000" baseline="30000">
                  <a:ea typeface="Angsana New" charset="0"/>
                  <a:cs typeface="Angsana New" charset="0"/>
                </a:rPr>
                <a:t>/</a:t>
              </a:r>
              <a:r>
                <a:rPr lang="th-TH" sz="4000">
                  <a:ea typeface="Angsana New" charset="0"/>
                  <a:cs typeface="Angsana New" charset="0"/>
                </a:rPr>
                <a:t>.</a:t>
              </a:r>
            </a:p>
          </p:txBody>
        </p:sp>
        <p:sp>
          <p:nvSpPr>
            <p:cNvPr id="36887" name="Line 56"/>
            <p:cNvSpPr>
              <a:spLocks noChangeShapeType="1"/>
            </p:cNvSpPr>
            <p:nvPr/>
          </p:nvSpPr>
          <p:spPr bwMode="auto">
            <a:xfrm>
              <a:off x="3024" y="3648"/>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6888" name="Line 57"/>
            <p:cNvSpPr>
              <a:spLocks noChangeShapeType="1"/>
            </p:cNvSpPr>
            <p:nvPr/>
          </p:nvSpPr>
          <p:spPr bwMode="auto">
            <a:xfrm>
              <a:off x="3216" y="3648"/>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aphicFrame>
        <p:nvGraphicFramePr>
          <p:cNvPr id="13371" name="Object 2"/>
          <p:cNvGraphicFramePr>
            <a:graphicFrameLocks noChangeAspect="1"/>
          </p:cNvGraphicFramePr>
          <p:nvPr/>
        </p:nvGraphicFramePr>
        <p:xfrm>
          <a:off x="3581400" y="2209800"/>
          <a:ext cx="4343400" cy="1290638"/>
        </p:xfrm>
        <a:graphic>
          <a:graphicData uri="http://schemas.openxmlformats.org/presentationml/2006/ole">
            <p:oleObj spid="_x0000_s36866" name="Equation" r:id="rId4" imgW="2057797" imgH="571897" progId="Equation.3">
              <p:embed/>
            </p:oleObj>
          </a:graphicData>
        </a:graphic>
      </p:graphicFrame>
      <p:sp>
        <p:nvSpPr>
          <p:cNvPr id="13375" name="Rectangle 63"/>
          <p:cNvSpPr>
            <a:spLocks noChangeArrowheads="1"/>
          </p:cNvSpPr>
          <p:nvPr/>
        </p:nvSpPr>
        <p:spPr bwMode="auto">
          <a:xfrm>
            <a:off x="4724400" y="3276600"/>
            <a:ext cx="4418013" cy="1219200"/>
          </a:xfrm>
          <a:prstGeom prst="rect">
            <a:avLst/>
          </a:prstGeom>
          <a:noFill/>
          <a:ln w="9525">
            <a:noFill/>
            <a:miter lim="800000"/>
            <a:headEnd/>
            <a:tailEnd/>
          </a:ln>
        </p:spPr>
        <p:txBody>
          <a:bodyPr>
            <a:prstTxWarp prst="textNoShape">
              <a:avLst/>
            </a:prstTxWarp>
          </a:bodyPr>
          <a:lstStyle/>
          <a:p>
            <a:pPr eaLnBrk="0" hangingPunct="0"/>
            <a:r>
              <a:rPr lang="th-TH" sz="4000">
                <a:ea typeface="Angsana New" charset="0"/>
                <a:cs typeface="Angsana New" charset="0"/>
              </a:rPr>
              <a:t>H has comp. adv. in X and   F has comp. adv. in Y.</a:t>
            </a:r>
          </a:p>
        </p:txBody>
      </p:sp>
      <p:sp>
        <p:nvSpPr>
          <p:cNvPr id="13378" name="Rectangle 66"/>
          <p:cNvSpPr>
            <a:spLocks noChangeArrowheads="1"/>
          </p:cNvSpPr>
          <p:nvPr/>
        </p:nvSpPr>
        <p:spPr bwMode="auto">
          <a:xfrm>
            <a:off x="1066800" y="6172200"/>
            <a:ext cx="8077200" cy="609600"/>
          </a:xfrm>
          <a:prstGeom prst="rect">
            <a:avLst/>
          </a:prstGeom>
          <a:noFill/>
          <a:ln w="9525">
            <a:noFill/>
            <a:miter lim="800000"/>
            <a:headEnd/>
            <a:tailEnd/>
          </a:ln>
        </p:spPr>
        <p:txBody>
          <a:bodyPr>
            <a:prstTxWarp prst="textNoShape">
              <a:avLst/>
            </a:prstTxWarp>
          </a:bodyPr>
          <a:lstStyle/>
          <a:p>
            <a:pPr eaLnBrk="0" hangingPunct="0"/>
            <a:r>
              <a:rPr lang="th-TH" sz="3600">
                <a:ea typeface="Angsana New" charset="0"/>
                <a:cs typeface="Angsana New" charset="0"/>
              </a:rPr>
              <a:t>What if preferences are sufficiently biased toward X?</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1337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337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337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P spid="13375" grpId="0" build="p" autoUpdateAnimBg="0"/>
      <p:bldP spid="13378" grpId="0" build="p" autoUpdateAnimBg="0"/>
    </p:bld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th-TH" smtClean="0"/>
              <a:t>The Heckscher-Ohlin Theorem</a:t>
            </a:r>
            <a:endParaRPr lang="th-TH"/>
          </a:p>
        </p:txBody>
      </p:sp>
      <p:sp>
        <p:nvSpPr>
          <p:cNvPr id="38916" name="Slide Number Placeholder 5"/>
          <p:cNvSpPr>
            <a:spLocks noGrp="1"/>
          </p:cNvSpPr>
          <p:nvPr>
            <p:ph type="sldNum" sz="quarter" idx="10"/>
          </p:nvPr>
        </p:nvSpPr>
        <p:spPr/>
        <p:txBody>
          <a:bodyPr/>
          <a:lstStyle/>
          <a:p>
            <a:fld id="{B691B04B-82D5-1A4D-AE66-0C12AF549CF8}" type="slidenum">
              <a:rPr lang="th-TH" smtClean="0"/>
              <a:pPr/>
              <a:t>15</a:t>
            </a:fld>
            <a:endParaRPr lang="th-TH" smtClean="0"/>
          </a:p>
        </p:txBody>
      </p:sp>
      <p:sp>
        <p:nvSpPr>
          <p:cNvPr id="14339" name="Rectangle 3"/>
          <p:cNvSpPr>
            <a:spLocks noGrp="1" noChangeArrowheads="1"/>
          </p:cNvSpPr>
          <p:nvPr>
            <p:ph idx="4294967295"/>
          </p:nvPr>
        </p:nvSpPr>
        <p:spPr>
          <a:xfrm>
            <a:off x="533400" y="838200"/>
            <a:ext cx="8610600" cy="1143000"/>
          </a:xfrm>
        </p:spPr>
        <p:txBody>
          <a:bodyPr/>
          <a:lstStyle/>
          <a:p>
            <a:pPr eaLnBrk="1" hangingPunct="1"/>
            <a:r>
              <a:rPr lang="th-TH" sz="3800">
                <a:latin typeface="Angsana New" charset="0"/>
              </a:rPr>
              <a:t>Since P</a:t>
            </a:r>
            <a:r>
              <a:rPr lang="th-TH" sz="3800" baseline="30000">
                <a:latin typeface="Angsana New" charset="0"/>
              </a:rPr>
              <a:t>*</a:t>
            </a:r>
            <a:r>
              <a:rPr lang="th-TH" sz="3800" baseline="-25000">
                <a:latin typeface="Angsana New" charset="0"/>
              </a:rPr>
              <a:t>A</a:t>
            </a:r>
            <a:r>
              <a:rPr lang="th-TH" sz="3800">
                <a:latin typeface="Angsana New" charset="0"/>
              </a:rPr>
              <a:t> &gt;  P</a:t>
            </a:r>
            <a:r>
              <a:rPr lang="th-TH" sz="3800" baseline="-25000">
                <a:latin typeface="Angsana New" charset="0"/>
              </a:rPr>
              <a:t>A</a:t>
            </a:r>
            <a:r>
              <a:rPr lang="th-TH" sz="3800">
                <a:latin typeface="Angsana New" charset="0"/>
              </a:rPr>
              <a:t>, X from H is cheaper and Y from F is cheaper.</a:t>
            </a:r>
          </a:p>
          <a:p>
            <a:pPr eaLnBrk="1" hangingPunct="1"/>
            <a:r>
              <a:rPr lang="th-TH" sz="3800">
                <a:latin typeface="Angsana New" charset="0"/>
              </a:rPr>
              <a:t>D</a:t>
            </a:r>
            <a:r>
              <a:rPr lang="th-TH" sz="3800" baseline="-25000">
                <a:latin typeface="Angsana New" charset="0"/>
              </a:rPr>
              <a:t>X</a:t>
            </a:r>
            <a:r>
              <a:rPr lang="th-TH" sz="3800">
                <a:latin typeface="Angsana New" charset="0"/>
              </a:rPr>
              <a:t> in H rises and P</a:t>
            </a:r>
            <a:r>
              <a:rPr lang="th-TH" sz="3800" baseline="-25000">
                <a:latin typeface="Angsana New" charset="0"/>
              </a:rPr>
              <a:t>X</a:t>
            </a:r>
            <a:r>
              <a:rPr lang="th-TH" sz="3800">
                <a:latin typeface="Angsana New" charset="0"/>
              </a:rPr>
              <a:t>/P</a:t>
            </a:r>
            <a:r>
              <a:rPr lang="th-TH" sz="3800" baseline="-25000">
                <a:latin typeface="Angsana New" charset="0"/>
              </a:rPr>
              <a:t>Y</a:t>
            </a:r>
            <a:r>
              <a:rPr lang="th-TH" sz="3800">
                <a:latin typeface="Angsana New" charset="0"/>
              </a:rPr>
              <a:t> rises.  D</a:t>
            </a:r>
            <a:r>
              <a:rPr lang="th-TH" sz="3800" baseline="-25000">
                <a:latin typeface="Angsana New" charset="0"/>
              </a:rPr>
              <a:t>Y</a:t>
            </a:r>
            <a:r>
              <a:rPr lang="th-TH" sz="3800">
                <a:latin typeface="Angsana New" charset="0"/>
              </a:rPr>
              <a:t> in F rises and P</a:t>
            </a:r>
            <a:r>
              <a:rPr lang="th-TH" sz="3800" baseline="30000">
                <a:latin typeface="Angsana New" charset="0"/>
              </a:rPr>
              <a:t>*</a:t>
            </a:r>
            <a:r>
              <a:rPr lang="th-TH" sz="3800" baseline="-25000">
                <a:latin typeface="Angsana New" charset="0"/>
              </a:rPr>
              <a:t>X</a:t>
            </a:r>
            <a:r>
              <a:rPr lang="th-TH" sz="3800">
                <a:latin typeface="Angsana New" charset="0"/>
              </a:rPr>
              <a:t>/P</a:t>
            </a:r>
            <a:r>
              <a:rPr lang="th-TH" sz="3800" baseline="30000">
                <a:latin typeface="Angsana New" charset="0"/>
              </a:rPr>
              <a:t>*</a:t>
            </a:r>
            <a:r>
              <a:rPr lang="th-TH" sz="3800" baseline="-25000">
                <a:latin typeface="Angsana New" charset="0"/>
              </a:rPr>
              <a:t>Y</a:t>
            </a:r>
            <a:r>
              <a:rPr lang="th-TH" sz="3800">
                <a:latin typeface="Angsana New" charset="0"/>
              </a:rPr>
              <a:t> falls until they are equalize at P</a:t>
            </a:r>
            <a:r>
              <a:rPr lang="th-TH" sz="3800" baseline="-25000">
                <a:latin typeface="Angsana New" charset="0"/>
              </a:rPr>
              <a:t>W</a:t>
            </a:r>
            <a:r>
              <a:rPr lang="th-TH" sz="3800">
                <a:latin typeface="Angsana New" charset="0"/>
              </a:rPr>
              <a:t>.</a:t>
            </a:r>
          </a:p>
          <a:p>
            <a:pPr eaLnBrk="1" hangingPunct="1"/>
            <a:endParaRPr lang="th-TH" sz="3800">
              <a:latin typeface="Angsana New" charset="0"/>
            </a:endParaRPr>
          </a:p>
        </p:txBody>
      </p:sp>
      <p:grpSp>
        <p:nvGrpSpPr>
          <p:cNvPr id="2" name="Group 75"/>
          <p:cNvGrpSpPr>
            <a:grpSpLocks/>
          </p:cNvGrpSpPr>
          <p:nvPr/>
        </p:nvGrpSpPr>
        <p:grpSpPr bwMode="auto">
          <a:xfrm>
            <a:off x="679450" y="2789238"/>
            <a:ext cx="3963988" cy="2959100"/>
            <a:chOff x="432" y="1757"/>
            <a:chExt cx="2497" cy="1864"/>
          </a:xfrm>
        </p:grpSpPr>
        <p:sp>
          <p:nvSpPr>
            <p:cNvPr id="38974" name="Line 31"/>
            <p:cNvSpPr>
              <a:spLocks noChangeShapeType="1"/>
            </p:cNvSpPr>
            <p:nvPr/>
          </p:nvSpPr>
          <p:spPr bwMode="auto">
            <a:xfrm>
              <a:off x="432" y="1757"/>
              <a:ext cx="2142" cy="1600"/>
            </a:xfrm>
            <a:prstGeom prst="line">
              <a:avLst/>
            </a:prstGeom>
            <a:noFill/>
            <a:ln w="28575">
              <a:solidFill>
                <a:srgbClr val="990000"/>
              </a:solidFill>
              <a:round/>
              <a:headEnd/>
              <a:tailEnd/>
            </a:ln>
          </p:spPr>
          <p:txBody>
            <a:bodyPr wrap="none" anchor="ctr">
              <a:prstTxWarp prst="textNoShape">
                <a:avLst/>
              </a:prstTxWarp>
            </a:bodyPr>
            <a:lstStyle/>
            <a:p>
              <a:endParaRPr lang="en-US"/>
            </a:p>
          </p:txBody>
        </p:sp>
        <p:sp>
          <p:nvSpPr>
            <p:cNvPr id="38975" name="Rectangle 36"/>
            <p:cNvSpPr>
              <a:spLocks noChangeArrowheads="1"/>
            </p:cNvSpPr>
            <p:nvPr/>
          </p:nvSpPr>
          <p:spPr bwMode="auto">
            <a:xfrm>
              <a:off x="2596" y="3237"/>
              <a:ext cx="333"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P</a:t>
              </a:r>
              <a:r>
                <a:rPr lang="en-US" sz="3200" b="1" baseline="-25000"/>
                <a:t>W</a:t>
              </a:r>
              <a:endParaRPr lang="en-US" sz="3200" b="1"/>
            </a:p>
          </p:txBody>
        </p:sp>
        <p:sp>
          <p:nvSpPr>
            <p:cNvPr id="38976" name="Freeform 57"/>
            <p:cNvSpPr>
              <a:spLocks/>
            </p:cNvSpPr>
            <p:nvPr/>
          </p:nvSpPr>
          <p:spPr bwMode="auto">
            <a:xfrm>
              <a:off x="2400" y="3237"/>
              <a:ext cx="96" cy="96"/>
            </a:xfrm>
            <a:custGeom>
              <a:avLst/>
              <a:gdLst>
                <a:gd name="T0" fmla="*/ 0 w 96"/>
                <a:gd name="T1" fmla="*/ 96 h 96"/>
                <a:gd name="T2" fmla="*/ 0 w 96"/>
                <a:gd name="T3" fmla="*/ 0 h 96"/>
                <a:gd name="T4" fmla="*/ 96 w 96"/>
                <a:gd name="T5" fmla="*/ 0 h 96"/>
                <a:gd name="T6" fmla="*/ 0 60000 65536"/>
                <a:gd name="T7" fmla="*/ 0 60000 65536"/>
                <a:gd name="T8" fmla="*/ 0 60000 65536"/>
                <a:gd name="T9" fmla="*/ 0 w 96"/>
                <a:gd name="T10" fmla="*/ 0 h 96"/>
                <a:gd name="T11" fmla="*/ 96 w 96"/>
                <a:gd name="T12" fmla="*/ 96 h 96"/>
              </a:gdLst>
              <a:ahLst/>
              <a:cxnLst>
                <a:cxn ang="T6">
                  <a:pos x="T0" y="T1"/>
                </a:cxn>
                <a:cxn ang="T7">
                  <a:pos x="T2" y="T3"/>
                </a:cxn>
                <a:cxn ang="T8">
                  <a:pos x="T4" y="T5"/>
                </a:cxn>
              </a:cxnLst>
              <a:rect l="T9" t="T10" r="T11" b="T12"/>
              <a:pathLst>
                <a:path w="96" h="96">
                  <a:moveTo>
                    <a:pt x="0" y="96"/>
                  </a:moveTo>
                  <a:lnTo>
                    <a:pt x="0" y="0"/>
                  </a:lnTo>
                  <a:lnTo>
                    <a:pt x="96" y="0"/>
                  </a:lnTo>
                </a:path>
              </a:pathLst>
            </a:custGeom>
            <a:noFill/>
            <a:ln w="28575">
              <a:solidFill>
                <a:srgbClr val="990000"/>
              </a:solidFill>
              <a:round/>
              <a:headEnd/>
              <a:tailEnd/>
            </a:ln>
          </p:spPr>
          <p:txBody>
            <a:bodyPr wrap="none" anchor="ctr">
              <a:prstTxWarp prst="textNoShape">
                <a:avLst/>
              </a:prstTxWarp>
            </a:bodyPr>
            <a:lstStyle/>
            <a:p>
              <a:pPr eaLnBrk="0" hangingPunct="0"/>
              <a:endParaRPr lang="en-US"/>
            </a:p>
          </p:txBody>
        </p:sp>
        <p:sp>
          <p:nvSpPr>
            <p:cNvPr id="38977" name="Freeform 67"/>
            <p:cNvSpPr>
              <a:spLocks/>
            </p:cNvSpPr>
            <p:nvPr/>
          </p:nvSpPr>
          <p:spPr bwMode="auto">
            <a:xfrm>
              <a:off x="2208" y="3525"/>
              <a:ext cx="96" cy="96"/>
            </a:xfrm>
            <a:custGeom>
              <a:avLst/>
              <a:gdLst>
                <a:gd name="T0" fmla="*/ 0 w 96"/>
                <a:gd name="T1" fmla="*/ 96 h 96"/>
                <a:gd name="T2" fmla="*/ 0 w 96"/>
                <a:gd name="T3" fmla="*/ 0 h 96"/>
                <a:gd name="T4" fmla="*/ 96 w 96"/>
                <a:gd name="T5" fmla="*/ 0 h 96"/>
                <a:gd name="T6" fmla="*/ 0 60000 65536"/>
                <a:gd name="T7" fmla="*/ 0 60000 65536"/>
                <a:gd name="T8" fmla="*/ 0 60000 65536"/>
                <a:gd name="T9" fmla="*/ 0 w 96"/>
                <a:gd name="T10" fmla="*/ 0 h 96"/>
                <a:gd name="T11" fmla="*/ 96 w 96"/>
                <a:gd name="T12" fmla="*/ 96 h 96"/>
              </a:gdLst>
              <a:ahLst/>
              <a:cxnLst>
                <a:cxn ang="T6">
                  <a:pos x="T0" y="T1"/>
                </a:cxn>
                <a:cxn ang="T7">
                  <a:pos x="T2" y="T3"/>
                </a:cxn>
                <a:cxn ang="T8">
                  <a:pos x="T4" y="T5"/>
                </a:cxn>
              </a:cxnLst>
              <a:rect l="T9" t="T10" r="T11" b="T12"/>
              <a:pathLst>
                <a:path w="96" h="96">
                  <a:moveTo>
                    <a:pt x="0" y="96"/>
                  </a:moveTo>
                  <a:lnTo>
                    <a:pt x="0" y="0"/>
                  </a:lnTo>
                  <a:lnTo>
                    <a:pt x="96" y="0"/>
                  </a:lnTo>
                </a:path>
              </a:pathLst>
            </a:custGeom>
            <a:noFill/>
            <a:ln w="28575">
              <a:solidFill>
                <a:srgbClr val="990000"/>
              </a:solidFill>
              <a:round/>
              <a:headEnd/>
              <a:tailEnd/>
            </a:ln>
          </p:spPr>
          <p:txBody>
            <a:bodyPr wrap="none" anchor="ctr">
              <a:prstTxWarp prst="textNoShape">
                <a:avLst/>
              </a:prstTxWarp>
            </a:bodyPr>
            <a:lstStyle/>
            <a:p>
              <a:pPr eaLnBrk="0" hangingPunct="0"/>
              <a:endParaRPr lang="en-US"/>
            </a:p>
          </p:txBody>
        </p:sp>
      </p:grpSp>
      <p:sp>
        <p:nvSpPr>
          <p:cNvPr id="38918" name="Rectangle 4"/>
          <p:cNvSpPr>
            <a:spLocks noChangeArrowheads="1"/>
          </p:cNvSpPr>
          <p:nvPr/>
        </p:nvSpPr>
        <p:spPr bwMode="auto">
          <a:xfrm>
            <a:off x="3821113" y="6281738"/>
            <a:ext cx="377825"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X</a:t>
            </a:r>
          </a:p>
        </p:txBody>
      </p:sp>
      <p:sp>
        <p:nvSpPr>
          <p:cNvPr id="38919" name="Line 5"/>
          <p:cNvSpPr>
            <a:spLocks noChangeShapeType="1"/>
          </p:cNvSpPr>
          <p:nvPr/>
        </p:nvSpPr>
        <p:spPr bwMode="auto">
          <a:xfrm>
            <a:off x="431800" y="2398713"/>
            <a:ext cx="0" cy="3995737"/>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38920" name="Rectangle 6"/>
          <p:cNvSpPr>
            <a:spLocks noChangeArrowheads="1"/>
          </p:cNvSpPr>
          <p:nvPr/>
        </p:nvSpPr>
        <p:spPr bwMode="auto">
          <a:xfrm>
            <a:off x="152400" y="2014538"/>
            <a:ext cx="377825"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Y</a:t>
            </a:r>
          </a:p>
        </p:txBody>
      </p:sp>
      <p:sp>
        <p:nvSpPr>
          <p:cNvPr id="38921" name="Line 7"/>
          <p:cNvSpPr>
            <a:spLocks noChangeShapeType="1"/>
          </p:cNvSpPr>
          <p:nvPr/>
        </p:nvSpPr>
        <p:spPr bwMode="auto">
          <a:xfrm flipV="1">
            <a:off x="431800" y="6388100"/>
            <a:ext cx="3684588" cy="635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38922" name="Arc 8"/>
          <p:cNvSpPr>
            <a:spLocks/>
          </p:cNvSpPr>
          <p:nvPr/>
        </p:nvSpPr>
        <p:spPr bwMode="auto">
          <a:xfrm>
            <a:off x="457200" y="4433888"/>
            <a:ext cx="3048000" cy="19240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chemeClr val="tx1"/>
            </a:solidFill>
            <a:round/>
            <a:headEnd/>
            <a:tailEnd/>
          </a:ln>
        </p:spPr>
        <p:txBody>
          <a:bodyPr wrap="none" anchor="ctr">
            <a:prstTxWarp prst="textNoShape">
              <a:avLst/>
            </a:prstTxWarp>
          </a:bodyPr>
          <a:lstStyle/>
          <a:p>
            <a:pPr eaLnBrk="0" hangingPunct="0"/>
            <a:endParaRPr lang="en-US"/>
          </a:p>
        </p:txBody>
      </p:sp>
      <p:sp>
        <p:nvSpPr>
          <p:cNvPr id="38923" name="Arc 9"/>
          <p:cNvSpPr>
            <a:spLocks/>
          </p:cNvSpPr>
          <p:nvPr/>
        </p:nvSpPr>
        <p:spPr bwMode="auto">
          <a:xfrm>
            <a:off x="457200" y="2928938"/>
            <a:ext cx="1752600" cy="34496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rgbClr val="00CC00"/>
            </a:solidFill>
            <a:round/>
            <a:headEnd/>
            <a:tailEnd/>
          </a:ln>
        </p:spPr>
        <p:txBody>
          <a:bodyPr wrap="none" anchor="ctr">
            <a:prstTxWarp prst="textNoShape">
              <a:avLst/>
            </a:prstTxWarp>
          </a:bodyPr>
          <a:lstStyle/>
          <a:p>
            <a:pPr eaLnBrk="0" hangingPunct="0"/>
            <a:endParaRPr lang="en-US"/>
          </a:p>
        </p:txBody>
      </p:sp>
      <p:grpSp>
        <p:nvGrpSpPr>
          <p:cNvPr id="38924" name="Group 10"/>
          <p:cNvGrpSpPr>
            <a:grpSpLocks/>
          </p:cNvGrpSpPr>
          <p:nvPr/>
        </p:nvGrpSpPr>
        <p:grpSpPr bwMode="auto">
          <a:xfrm>
            <a:off x="3276600" y="6357938"/>
            <a:ext cx="457200" cy="582612"/>
            <a:chOff x="1968" y="3726"/>
            <a:chExt cx="288" cy="367"/>
          </a:xfrm>
        </p:grpSpPr>
        <p:sp>
          <p:nvSpPr>
            <p:cNvPr id="38972" name="Rectangle 11"/>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t>X</a:t>
              </a:r>
            </a:p>
          </p:txBody>
        </p:sp>
        <p:sp>
          <p:nvSpPr>
            <p:cNvPr id="38973" name="Line 12"/>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
        <p:nvSpPr>
          <p:cNvPr id="38925" name="Oval 13"/>
          <p:cNvSpPr>
            <a:spLocks noChangeAspect="1" noChangeArrowheads="1"/>
          </p:cNvSpPr>
          <p:nvPr/>
        </p:nvSpPr>
        <p:spPr bwMode="auto">
          <a:xfrm>
            <a:off x="3429000" y="6281738"/>
            <a:ext cx="150813" cy="150812"/>
          </a:xfrm>
          <a:prstGeom prst="ellipse">
            <a:avLst/>
          </a:prstGeom>
          <a:solidFill>
            <a:schemeClr val="tx1"/>
          </a:solidFill>
          <a:ln w="25400">
            <a:solidFill>
              <a:schemeClr val="tx1"/>
            </a:solidFill>
            <a:round/>
            <a:headEnd/>
            <a:tailEnd/>
          </a:ln>
        </p:spPr>
        <p:txBody>
          <a:bodyPr wrap="none" anchor="ctr">
            <a:prstTxWarp prst="textNoShape">
              <a:avLst/>
            </a:prstTxWarp>
          </a:bodyPr>
          <a:lstStyle/>
          <a:p>
            <a:pPr eaLnBrk="0" hangingPunct="0"/>
            <a:endParaRPr lang="en-US"/>
          </a:p>
        </p:txBody>
      </p:sp>
      <p:grpSp>
        <p:nvGrpSpPr>
          <p:cNvPr id="38926" name="Group 14"/>
          <p:cNvGrpSpPr>
            <a:grpSpLocks/>
          </p:cNvGrpSpPr>
          <p:nvPr/>
        </p:nvGrpSpPr>
        <p:grpSpPr bwMode="auto">
          <a:xfrm>
            <a:off x="1981200" y="6281738"/>
            <a:ext cx="609600" cy="658812"/>
            <a:chOff x="4656" y="3648"/>
            <a:chExt cx="384" cy="415"/>
          </a:xfrm>
        </p:grpSpPr>
        <p:sp>
          <p:nvSpPr>
            <p:cNvPr id="38969" name="Line 15"/>
            <p:cNvSpPr>
              <a:spLocks noChangeShapeType="1"/>
            </p:cNvSpPr>
            <p:nvPr/>
          </p:nvSpPr>
          <p:spPr bwMode="auto">
            <a:xfrm>
              <a:off x="4704" y="3792"/>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38970" name="Rectangle 16"/>
            <p:cNvSpPr>
              <a:spLocks noChangeArrowheads="1"/>
            </p:cNvSpPr>
            <p:nvPr/>
          </p:nvSpPr>
          <p:spPr bwMode="auto">
            <a:xfrm>
              <a:off x="4656" y="3696"/>
              <a:ext cx="384"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solidFill>
                    <a:srgbClr val="00CC00"/>
                  </a:solidFill>
                </a:rPr>
                <a:t>X</a:t>
              </a:r>
              <a:r>
                <a:rPr lang="en-US" sz="3200" b="1" baseline="30000">
                  <a:solidFill>
                    <a:srgbClr val="00CC00"/>
                  </a:solidFill>
                </a:rPr>
                <a:t>*</a:t>
              </a:r>
              <a:endParaRPr lang="en-US" sz="3200" b="1">
                <a:solidFill>
                  <a:srgbClr val="00CC00"/>
                </a:solidFill>
              </a:endParaRPr>
            </a:p>
          </p:txBody>
        </p:sp>
        <p:sp>
          <p:nvSpPr>
            <p:cNvPr id="38971" name="Oval 17"/>
            <p:cNvSpPr>
              <a:spLocks noChangeAspect="1" noChangeArrowheads="1"/>
            </p:cNvSpPr>
            <p:nvPr/>
          </p:nvSpPr>
          <p:spPr bwMode="auto">
            <a:xfrm>
              <a:off x="4753" y="3648"/>
              <a:ext cx="95" cy="95"/>
            </a:xfrm>
            <a:prstGeom prst="ellipse">
              <a:avLst/>
            </a:prstGeom>
            <a:solidFill>
              <a:srgbClr val="00CC0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38927" name="Group 18"/>
          <p:cNvGrpSpPr>
            <a:grpSpLocks/>
          </p:cNvGrpSpPr>
          <p:nvPr/>
        </p:nvGrpSpPr>
        <p:grpSpPr bwMode="auto">
          <a:xfrm>
            <a:off x="-76200" y="2624138"/>
            <a:ext cx="609600" cy="582612"/>
            <a:chOff x="3120" y="1440"/>
            <a:chExt cx="384" cy="367"/>
          </a:xfrm>
        </p:grpSpPr>
        <p:grpSp>
          <p:nvGrpSpPr>
            <p:cNvPr id="38965" name="Group 19"/>
            <p:cNvGrpSpPr>
              <a:grpSpLocks/>
            </p:cNvGrpSpPr>
            <p:nvPr/>
          </p:nvGrpSpPr>
          <p:grpSpPr bwMode="auto">
            <a:xfrm>
              <a:off x="3120" y="1440"/>
              <a:ext cx="384" cy="367"/>
              <a:chOff x="3120" y="1440"/>
              <a:chExt cx="384" cy="367"/>
            </a:xfrm>
          </p:grpSpPr>
          <p:sp>
            <p:nvSpPr>
              <p:cNvPr id="38967" name="Rectangle 20"/>
              <p:cNvSpPr>
                <a:spLocks noChangeArrowheads="1"/>
              </p:cNvSpPr>
              <p:nvPr/>
            </p:nvSpPr>
            <p:spPr bwMode="auto">
              <a:xfrm>
                <a:off x="3120" y="1440"/>
                <a:ext cx="384"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solidFill>
                      <a:srgbClr val="00CC00"/>
                    </a:solidFill>
                  </a:rPr>
                  <a:t>Y</a:t>
                </a:r>
                <a:r>
                  <a:rPr lang="en-US" sz="3600" b="1" baseline="30000">
                    <a:solidFill>
                      <a:srgbClr val="00CC00"/>
                    </a:solidFill>
                  </a:rPr>
                  <a:t>*</a:t>
                </a:r>
                <a:endParaRPr lang="en-US" sz="3600" b="1">
                  <a:solidFill>
                    <a:srgbClr val="00CC00"/>
                  </a:solidFill>
                </a:endParaRPr>
              </a:p>
            </p:txBody>
          </p:sp>
          <p:sp>
            <p:nvSpPr>
              <p:cNvPr id="38968" name="Line 21"/>
              <p:cNvSpPr>
                <a:spLocks noChangeShapeType="1"/>
              </p:cNvSpPr>
              <p:nvPr/>
            </p:nvSpPr>
            <p:spPr bwMode="auto">
              <a:xfrm>
                <a:off x="3168" y="1536"/>
                <a:ext cx="144" cy="0"/>
              </a:xfrm>
              <a:prstGeom prst="line">
                <a:avLst/>
              </a:prstGeom>
              <a:noFill/>
              <a:ln w="28575">
                <a:solidFill>
                  <a:srgbClr val="00CC00"/>
                </a:solidFill>
                <a:round/>
                <a:headEnd/>
                <a:tailEnd/>
              </a:ln>
            </p:spPr>
            <p:txBody>
              <a:bodyPr wrap="none" anchor="ctr">
                <a:prstTxWarp prst="textNoShape">
                  <a:avLst/>
                </a:prstTxWarp>
              </a:bodyPr>
              <a:lstStyle/>
              <a:p>
                <a:endParaRPr lang="en-US"/>
              </a:p>
            </p:txBody>
          </p:sp>
        </p:grpSp>
        <p:sp>
          <p:nvSpPr>
            <p:cNvPr id="38966" name="Oval 22"/>
            <p:cNvSpPr>
              <a:spLocks noChangeAspect="1" noChangeArrowheads="1"/>
            </p:cNvSpPr>
            <p:nvPr/>
          </p:nvSpPr>
          <p:spPr bwMode="auto">
            <a:xfrm>
              <a:off x="3408" y="1584"/>
              <a:ext cx="95" cy="95"/>
            </a:xfrm>
            <a:prstGeom prst="ellipse">
              <a:avLst/>
            </a:prstGeom>
            <a:solidFill>
              <a:srgbClr val="00CC00"/>
            </a:solidFill>
            <a:ln w="25400">
              <a:solidFill>
                <a:schemeClr val="tx1"/>
              </a:solidFill>
              <a:round/>
              <a:headEnd/>
              <a:tailEnd/>
            </a:ln>
          </p:spPr>
          <p:txBody>
            <a:bodyPr wrap="none" anchor="ctr">
              <a:prstTxWarp prst="textNoShape">
                <a:avLst/>
              </a:prstTxWarp>
            </a:bodyPr>
            <a:lstStyle/>
            <a:p>
              <a:pPr eaLnBrk="0" hangingPunct="0"/>
              <a:endParaRPr lang="en-US"/>
            </a:p>
          </p:txBody>
        </p:sp>
      </p:grpSp>
      <p:sp>
        <p:nvSpPr>
          <p:cNvPr id="38928" name="Rectangle 24"/>
          <p:cNvSpPr>
            <a:spLocks noChangeArrowheads="1"/>
          </p:cNvSpPr>
          <p:nvPr/>
        </p:nvSpPr>
        <p:spPr bwMode="auto">
          <a:xfrm>
            <a:off x="1922463" y="4605338"/>
            <a:ext cx="377825"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A</a:t>
            </a:r>
          </a:p>
        </p:txBody>
      </p:sp>
      <p:sp>
        <p:nvSpPr>
          <p:cNvPr id="38929" name="Oval 27"/>
          <p:cNvSpPr>
            <a:spLocks noChangeAspect="1" noChangeArrowheads="1"/>
          </p:cNvSpPr>
          <p:nvPr/>
        </p:nvSpPr>
        <p:spPr bwMode="auto">
          <a:xfrm>
            <a:off x="2209800" y="4757738"/>
            <a:ext cx="150813" cy="150812"/>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38930" name="Oval 33"/>
          <p:cNvSpPr>
            <a:spLocks noChangeAspect="1" noChangeArrowheads="1"/>
          </p:cNvSpPr>
          <p:nvPr/>
        </p:nvSpPr>
        <p:spPr bwMode="auto">
          <a:xfrm>
            <a:off x="1449388" y="3540125"/>
            <a:ext cx="150812" cy="150813"/>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38931" name="Rectangle 34"/>
          <p:cNvSpPr>
            <a:spLocks noChangeArrowheads="1"/>
          </p:cNvSpPr>
          <p:nvPr/>
        </p:nvSpPr>
        <p:spPr bwMode="auto">
          <a:xfrm>
            <a:off x="1439863" y="3005138"/>
            <a:ext cx="468312" cy="582612"/>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00CC00"/>
                </a:solidFill>
              </a:rPr>
              <a:t>A</a:t>
            </a:r>
            <a:r>
              <a:rPr lang="en-US" sz="3200" b="1" baseline="30000">
                <a:solidFill>
                  <a:srgbClr val="00CC00"/>
                </a:solidFill>
              </a:rPr>
              <a:t>*</a:t>
            </a:r>
            <a:endParaRPr lang="en-US" sz="3200" b="1">
              <a:solidFill>
                <a:srgbClr val="00CC00"/>
              </a:solidFill>
            </a:endParaRPr>
          </a:p>
        </p:txBody>
      </p:sp>
      <p:grpSp>
        <p:nvGrpSpPr>
          <p:cNvPr id="7" name="Group 58"/>
          <p:cNvGrpSpPr>
            <a:grpSpLocks/>
          </p:cNvGrpSpPr>
          <p:nvPr/>
        </p:nvGrpSpPr>
        <p:grpSpPr bwMode="auto">
          <a:xfrm>
            <a:off x="719138" y="3608388"/>
            <a:ext cx="3576637" cy="2527300"/>
            <a:chOff x="549" y="1964"/>
            <a:chExt cx="2253" cy="1592"/>
          </a:xfrm>
        </p:grpSpPr>
        <p:sp>
          <p:nvSpPr>
            <p:cNvPr id="38963" name="Line 25"/>
            <p:cNvSpPr>
              <a:spLocks noChangeShapeType="1"/>
            </p:cNvSpPr>
            <p:nvPr/>
          </p:nvSpPr>
          <p:spPr bwMode="auto">
            <a:xfrm>
              <a:off x="549" y="1964"/>
              <a:ext cx="1947" cy="1396"/>
            </a:xfrm>
            <a:prstGeom prst="line">
              <a:avLst/>
            </a:prstGeom>
            <a:noFill/>
            <a:ln w="28575">
              <a:solidFill>
                <a:srgbClr val="990000"/>
              </a:solidFill>
              <a:round/>
              <a:headEnd/>
              <a:tailEnd/>
            </a:ln>
          </p:spPr>
          <p:txBody>
            <a:bodyPr wrap="none" anchor="ctr">
              <a:prstTxWarp prst="textNoShape">
                <a:avLst/>
              </a:prstTxWarp>
            </a:bodyPr>
            <a:lstStyle/>
            <a:p>
              <a:endParaRPr lang="en-US"/>
            </a:p>
          </p:txBody>
        </p:sp>
        <p:sp>
          <p:nvSpPr>
            <p:cNvPr id="38964" name="Rectangle 29"/>
            <p:cNvSpPr>
              <a:spLocks noChangeArrowheads="1"/>
            </p:cNvSpPr>
            <p:nvPr/>
          </p:nvSpPr>
          <p:spPr bwMode="auto">
            <a:xfrm>
              <a:off x="2469" y="3189"/>
              <a:ext cx="333"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P</a:t>
              </a:r>
              <a:r>
                <a:rPr lang="en-US" sz="3200" b="1" baseline="-25000"/>
                <a:t>W</a:t>
              </a:r>
              <a:endParaRPr lang="en-US" sz="3200" b="1"/>
            </a:p>
          </p:txBody>
        </p:sp>
      </p:grpSp>
      <p:grpSp>
        <p:nvGrpSpPr>
          <p:cNvPr id="8" name="Group 74"/>
          <p:cNvGrpSpPr>
            <a:grpSpLocks/>
          </p:cNvGrpSpPr>
          <p:nvPr/>
        </p:nvGrpSpPr>
        <p:grpSpPr bwMode="auto">
          <a:xfrm>
            <a:off x="1143000" y="2471738"/>
            <a:ext cx="3716338" cy="2716212"/>
            <a:chOff x="720" y="1557"/>
            <a:chExt cx="2341" cy="1711"/>
          </a:xfrm>
        </p:grpSpPr>
        <p:sp>
          <p:nvSpPr>
            <p:cNvPr id="38959" name="Arc 26"/>
            <p:cNvSpPr>
              <a:spLocks/>
            </p:cNvSpPr>
            <p:nvPr/>
          </p:nvSpPr>
          <p:spPr bwMode="auto">
            <a:xfrm flipH="1" flipV="1">
              <a:off x="720" y="1557"/>
              <a:ext cx="1672" cy="1581"/>
            </a:xfrm>
            <a:custGeom>
              <a:avLst/>
              <a:gdLst>
                <a:gd name="T0" fmla="*/ 0 w 19288"/>
                <a:gd name="T1" fmla="*/ 0 h 21600"/>
                <a:gd name="T2" fmla="*/ 0 w 19288"/>
                <a:gd name="T3" fmla="*/ 0 h 21600"/>
                <a:gd name="T4" fmla="*/ 0 w 19288"/>
                <a:gd name="T5" fmla="*/ 0 h 21600"/>
                <a:gd name="T6" fmla="*/ 0 60000 65536"/>
                <a:gd name="T7" fmla="*/ 0 60000 65536"/>
                <a:gd name="T8" fmla="*/ 0 60000 65536"/>
                <a:gd name="T9" fmla="*/ 0 w 19288"/>
                <a:gd name="T10" fmla="*/ 0 h 21600"/>
                <a:gd name="T11" fmla="*/ 19288 w 19288"/>
                <a:gd name="T12" fmla="*/ 21600 h 21600"/>
              </a:gdLst>
              <a:ahLst/>
              <a:cxnLst>
                <a:cxn ang="T6">
                  <a:pos x="T0" y="T1"/>
                </a:cxn>
                <a:cxn ang="T7">
                  <a:pos x="T2" y="T3"/>
                </a:cxn>
                <a:cxn ang="T8">
                  <a:pos x="T4" y="T5"/>
                </a:cxn>
              </a:cxnLst>
              <a:rect l="T9" t="T10" r="T11" b="T12"/>
              <a:pathLst>
                <a:path w="19288" h="21600" fill="none" extrusionOk="0">
                  <a:moveTo>
                    <a:pt x="0" y="-1"/>
                  </a:moveTo>
                  <a:cubicBezTo>
                    <a:pt x="8156" y="-1"/>
                    <a:pt x="15617" y="4594"/>
                    <a:pt x="19288" y="11877"/>
                  </a:cubicBezTo>
                </a:path>
                <a:path w="19288" h="21600" stroke="0" extrusionOk="0">
                  <a:moveTo>
                    <a:pt x="0" y="-1"/>
                  </a:moveTo>
                  <a:cubicBezTo>
                    <a:pt x="8156" y="-1"/>
                    <a:pt x="15617" y="4594"/>
                    <a:pt x="19288" y="11877"/>
                  </a:cubicBezTo>
                  <a:lnTo>
                    <a:pt x="0" y="21600"/>
                  </a:lnTo>
                  <a:close/>
                </a:path>
              </a:pathLst>
            </a:custGeom>
            <a:noFill/>
            <a:ln w="57150">
              <a:solidFill>
                <a:schemeClr val="tx1"/>
              </a:solidFill>
              <a:round/>
              <a:headEnd/>
              <a:tailEnd/>
            </a:ln>
          </p:spPr>
          <p:txBody>
            <a:bodyPr wrap="none" anchor="ctr">
              <a:prstTxWarp prst="textNoShape">
                <a:avLst/>
              </a:prstTxWarp>
            </a:bodyPr>
            <a:lstStyle/>
            <a:p>
              <a:pPr eaLnBrk="0" hangingPunct="0"/>
              <a:endParaRPr lang="en-US"/>
            </a:p>
          </p:txBody>
        </p:sp>
        <p:sp>
          <p:nvSpPr>
            <p:cNvPr id="38960" name="Rectangle 28"/>
            <p:cNvSpPr>
              <a:spLocks noChangeArrowheads="1"/>
            </p:cNvSpPr>
            <p:nvPr/>
          </p:nvSpPr>
          <p:spPr bwMode="auto">
            <a:xfrm>
              <a:off x="2352" y="2901"/>
              <a:ext cx="709" cy="367"/>
            </a:xfrm>
            <a:prstGeom prst="rect">
              <a:avLst/>
            </a:prstGeom>
            <a:noFill/>
            <a:ln w="12700">
              <a:noFill/>
              <a:miter lim="800000"/>
              <a:headEnd/>
              <a:tailEnd/>
            </a:ln>
          </p:spPr>
          <p:txBody>
            <a:bodyPr lIns="90488" tIns="44450" rIns="90488" bIns="44450">
              <a:prstTxWarp prst="textNoShape">
                <a:avLst/>
              </a:prstTxWarp>
              <a:spAutoFit/>
            </a:bodyPr>
            <a:lstStyle/>
            <a:p>
              <a:pPr algn="r" eaLnBrk="0" hangingPunct="0"/>
              <a:r>
                <a:rPr lang="en-US" sz="3200" b="1"/>
                <a:t>CIC</a:t>
              </a:r>
              <a:r>
                <a:rPr lang="en-US" sz="3200" b="1" baseline="-25000"/>
                <a:t>H</a:t>
              </a:r>
              <a:endParaRPr lang="en-US" sz="3200" b="1"/>
            </a:p>
          </p:txBody>
        </p:sp>
        <p:sp>
          <p:nvSpPr>
            <p:cNvPr id="38961" name="Rectangle 43"/>
            <p:cNvSpPr>
              <a:spLocks noChangeArrowheads="1"/>
            </p:cNvSpPr>
            <p:nvPr/>
          </p:nvSpPr>
          <p:spPr bwMode="auto">
            <a:xfrm>
              <a:off x="1207" y="2469"/>
              <a:ext cx="23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C</a:t>
              </a:r>
            </a:p>
          </p:txBody>
        </p:sp>
        <p:sp>
          <p:nvSpPr>
            <p:cNvPr id="38962" name="Oval 44"/>
            <p:cNvSpPr>
              <a:spLocks noChangeAspect="1" noChangeArrowheads="1"/>
            </p:cNvSpPr>
            <p:nvPr/>
          </p:nvSpPr>
          <p:spPr bwMode="auto">
            <a:xfrm>
              <a:off x="1104" y="2709"/>
              <a:ext cx="95" cy="95"/>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9" name="Group 59"/>
          <p:cNvGrpSpPr>
            <a:grpSpLocks/>
          </p:cNvGrpSpPr>
          <p:nvPr/>
        </p:nvGrpSpPr>
        <p:grpSpPr bwMode="auto">
          <a:xfrm>
            <a:off x="2209800" y="4984750"/>
            <a:ext cx="852488" cy="693738"/>
            <a:chOff x="1488" y="2831"/>
            <a:chExt cx="537" cy="437"/>
          </a:xfrm>
        </p:grpSpPr>
        <p:grpSp>
          <p:nvGrpSpPr>
            <p:cNvPr id="38955" name="Group 53"/>
            <p:cNvGrpSpPr>
              <a:grpSpLocks/>
            </p:cNvGrpSpPr>
            <p:nvPr/>
          </p:nvGrpSpPr>
          <p:grpSpPr bwMode="auto">
            <a:xfrm>
              <a:off x="1777" y="2901"/>
              <a:ext cx="248" cy="367"/>
              <a:chOff x="1777" y="2901"/>
              <a:chExt cx="248" cy="367"/>
            </a:xfrm>
          </p:grpSpPr>
          <p:sp>
            <p:nvSpPr>
              <p:cNvPr id="38957" name="Rectangle 38"/>
              <p:cNvSpPr>
                <a:spLocks noChangeArrowheads="1"/>
              </p:cNvSpPr>
              <p:nvPr/>
            </p:nvSpPr>
            <p:spPr bwMode="auto">
              <a:xfrm>
                <a:off x="1777" y="2901"/>
                <a:ext cx="248"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Q</a:t>
                </a:r>
              </a:p>
            </p:txBody>
          </p:sp>
          <p:sp>
            <p:nvSpPr>
              <p:cNvPr id="38958" name="Oval 37"/>
              <p:cNvSpPr>
                <a:spLocks noChangeAspect="1" noChangeArrowheads="1"/>
              </p:cNvSpPr>
              <p:nvPr/>
            </p:nvSpPr>
            <p:spPr bwMode="auto">
              <a:xfrm>
                <a:off x="1873" y="2929"/>
                <a:ext cx="95" cy="95"/>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sp>
          <p:nvSpPr>
            <p:cNvPr id="38956" name="Arc 45"/>
            <p:cNvSpPr>
              <a:spLocks/>
            </p:cNvSpPr>
            <p:nvPr/>
          </p:nvSpPr>
          <p:spPr bwMode="auto">
            <a:xfrm rot="5400000" flipH="1">
              <a:off x="1535" y="2784"/>
              <a:ext cx="241" cy="336"/>
            </a:xfrm>
            <a:custGeom>
              <a:avLst/>
              <a:gdLst>
                <a:gd name="T0" fmla="*/ 0 w 20972"/>
                <a:gd name="T1" fmla="*/ 0 h 21579"/>
                <a:gd name="T2" fmla="*/ 0 w 20972"/>
                <a:gd name="T3" fmla="*/ 0 h 21579"/>
                <a:gd name="T4" fmla="*/ 0 w 20972"/>
                <a:gd name="T5" fmla="*/ 0 h 21579"/>
                <a:gd name="T6" fmla="*/ 0 60000 65536"/>
                <a:gd name="T7" fmla="*/ 0 60000 65536"/>
                <a:gd name="T8" fmla="*/ 0 60000 65536"/>
                <a:gd name="T9" fmla="*/ 0 w 20972"/>
                <a:gd name="T10" fmla="*/ 0 h 21579"/>
                <a:gd name="T11" fmla="*/ 20972 w 20972"/>
                <a:gd name="T12" fmla="*/ 21579 h 21579"/>
              </a:gdLst>
              <a:ahLst/>
              <a:cxnLst>
                <a:cxn ang="T6">
                  <a:pos x="T0" y="T1"/>
                </a:cxn>
                <a:cxn ang="T7">
                  <a:pos x="T2" y="T3"/>
                </a:cxn>
                <a:cxn ang="T8">
                  <a:pos x="T4" y="T5"/>
                </a:cxn>
              </a:cxnLst>
              <a:rect l="T9" t="T10" r="T11" b="T12"/>
              <a:pathLst>
                <a:path w="20972" h="21579" fill="none" extrusionOk="0">
                  <a:moveTo>
                    <a:pt x="958" y="0"/>
                  </a:moveTo>
                  <a:cubicBezTo>
                    <a:pt x="10530" y="425"/>
                    <a:pt x="18677" y="7105"/>
                    <a:pt x="20971" y="16407"/>
                  </a:cubicBezTo>
                </a:path>
                <a:path w="20972" h="21579" stroke="0" extrusionOk="0">
                  <a:moveTo>
                    <a:pt x="958" y="0"/>
                  </a:moveTo>
                  <a:cubicBezTo>
                    <a:pt x="10530" y="425"/>
                    <a:pt x="18677" y="7105"/>
                    <a:pt x="20971" y="16407"/>
                  </a:cubicBezTo>
                  <a:lnTo>
                    <a:pt x="0" y="21579"/>
                  </a:lnTo>
                  <a:close/>
                </a:path>
              </a:pathLst>
            </a:custGeom>
            <a:noFill/>
            <a:ln w="9525">
              <a:solidFill>
                <a:schemeClr val="tx1"/>
              </a:solidFill>
              <a:round/>
              <a:headEnd type="triangle" w="med" len="med"/>
              <a:tailEnd/>
            </a:ln>
          </p:spPr>
          <p:txBody>
            <a:bodyPr wrap="none" anchor="ctr">
              <a:prstTxWarp prst="textNoShape">
                <a:avLst/>
              </a:prstTxWarp>
            </a:bodyPr>
            <a:lstStyle/>
            <a:p>
              <a:pPr eaLnBrk="0" hangingPunct="0"/>
              <a:endParaRPr lang="en-US"/>
            </a:p>
          </p:txBody>
        </p:sp>
      </p:grpSp>
      <p:grpSp>
        <p:nvGrpSpPr>
          <p:cNvPr id="11" name="Group 66"/>
          <p:cNvGrpSpPr>
            <a:grpSpLocks/>
          </p:cNvGrpSpPr>
          <p:nvPr/>
        </p:nvGrpSpPr>
        <p:grpSpPr bwMode="auto">
          <a:xfrm>
            <a:off x="530225" y="3081338"/>
            <a:ext cx="1450975" cy="1116012"/>
            <a:chOff x="430" y="1632"/>
            <a:chExt cx="914" cy="703"/>
          </a:xfrm>
        </p:grpSpPr>
        <p:sp>
          <p:nvSpPr>
            <p:cNvPr id="38952" name="Freeform 47"/>
            <p:cNvSpPr>
              <a:spLocks/>
            </p:cNvSpPr>
            <p:nvPr/>
          </p:nvSpPr>
          <p:spPr bwMode="auto">
            <a:xfrm>
              <a:off x="720" y="1632"/>
              <a:ext cx="624" cy="480"/>
            </a:xfrm>
            <a:custGeom>
              <a:avLst/>
              <a:gdLst>
                <a:gd name="T0" fmla="*/ 0 w 624"/>
                <a:gd name="T1" fmla="*/ 0 h 480"/>
                <a:gd name="T2" fmla="*/ 0 w 624"/>
                <a:gd name="T3" fmla="*/ 480 h 480"/>
                <a:gd name="T4" fmla="*/ 624 w 624"/>
                <a:gd name="T5" fmla="*/ 480 h 480"/>
                <a:gd name="T6" fmla="*/ 0 60000 65536"/>
                <a:gd name="T7" fmla="*/ 0 60000 65536"/>
                <a:gd name="T8" fmla="*/ 0 60000 65536"/>
                <a:gd name="T9" fmla="*/ 0 w 624"/>
                <a:gd name="T10" fmla="*/ 0 h 480"/>
                <a:gd name="T11" fmla="*/ 624 w 624"/>
                <a:gd name="T12" fmla="*/ 480 h 480"/>
              </a:gdLst>
              <a:ahLst/>
              <a:cxnLst>
                <a:cxn ang="T6">
                  <a:pos x="T0" y="T1"/>
                </a:cxn>
                <a:cxn ang="T7">
                  <a:pos x="T2" y="T3"/>
                </a:cxn>
                <a:cxn ang="T8">
                  <a:pos x="T4" y="T5"/>
                </a:cxn>
              </a:cxnLst>
              <a:rect l="T9" t="T10" r="T11" b="T12"/>
              <a:pathLst>
                <a:path w="624" h="480">
                  <a:moveTo>
                    <a:pt x="0" y="0"/>
                  </a:moveTo>
                  <a:lnTo>
                    <a:pt x="0" y="480"/>
                  </a:lnTo>
                  <a:lnTo>
                    <a:pt x="624" y="480"/>
                  </a:lnTo>
                </a:path>
              </a:pathLst>
            </a:custGeom>
            <a:noFill/>
            <a:ln w="38100">
              <a:solidFill>
                <a:schemeClr val="accent2"/>
              </a:solidFill>
              <a:round/>
              <a:headEnd/>
              <a:tailEnd/>
            </a:ln>
          </p:spPr>
          <p:txBody>
            <a:bodyPr wrap="none" anchor="ctr">
              <a:prstTxWarp prst="textNoShape">
                <a:avLst/>
              </a:prstTxWarp>
            </a:bodyPr>
            <a:lstStyle/>
            <a:p>
              <a:pPr eaLnBrk="0" hangingPunct="0"/>
              <a:endParaRPr lang="en-US"/>
            </a:p>
          </p:txBody>
        </p:sp>
        <p:sp>
          <p:nvSpPr>
            <p:cNvPr id="38953" name="Rectangle 48"/>
            <p:cNvSpPr>
              <a:spLocks noChangeArrowheads="1"/>
            </p:cNvSpPr>
            <p:nvPr/>
          </p:nvSpPr>
          <p:spPr bwMode="auto">
            <a:xfrm>
              <a:off x="430" y="1968"/>
              <a:ext cx="286"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B</a:t>
              </a:r>
              <a:r>
                <a:rPr lang="en-US" sz="3200" b="1" baseline="30000"/>
                <a:t>*</a:t>
              </a:r>
              <a:endParaRPr lang="en-US" sz="3200" b="1"/>
            </a:p>
          </p:txBody>
        </p:sp>
        <p:sp>
          <p:nvSpPr>
            <p:cNvPr id="38954" name="Oval 49"/>
            <p:cNvSpPr>
              <a:spLocks noChangeAspect="1" noChangeArrowheads="1"/>
            </p:cNvSpPr>
            <p:nvPr/>
          </p:nvSpPr>
          <p:spPr bwMode="auto">
            <a:xfrm>
              <a:off x="668" y="2091"/>
              <a:ext cx="95" cy="95"/>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12" name="Group 64"/>
          <p:cNvGrpSpPr>
            <a:grpSpLocks/>
          </p:cNvGrpSpPr>
          <p:nvPr/>
        </p:nvGrpSpPr>
        <p:grpSpPr bwMode="auto">
          <a:xfrm>
            <a:off x="1400175" y="4452938"/>
            <a:ext cx="1419225" cy="1225550"/>
            <a:chOff x="978" y="2496"/>
            <a:chExt cx="894" cy="772"/>
          </a:xfrm>
        </p:grpSpPr>
        <p:sp>
          <p:nvSpPr>
            <p:cNvPr id="38949" name="Rectangle 50"/>
            <p:cNvSpPr>
              <a:spLocks noChangeArrowheads="1"/>
            </p:cNvSpPr>
            <p:nvPr/>
          </p:nvSpPr>
          <p:spPr bwMode="auto">
            <a:xfrm>
              <a:off x="978" y="2901"/>
              <a:ext cx="229"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B</a:t>
              </a:r>
            </a:p>
          </p:txBody>
        </p:sp>
        <p:sp>
          <p:nvSpPr>
            <p:cNvPr id="38950" name="Freeform 52"/>
            <p:cNvSpPr>
              <a:spLocks/>
            </p:cNvSpPr>
            <p:nvPr/>
          </p:nvSpPr>
          <p:spPr bwMode="auto">
            <a:xfrm>
              <a:off x="1248" y="2496"/>
              <a:ext cx="624" cy="480"/>
            </a:xfrm>
            <a:custGeom>
              <a:avLst/>
              <a:gdLst>
                <a:gd name="T0" fmla="*/ 0 w 624"/>
                <a:gd name="T1" fmla="*/ 0 h 480"/>
                <a:gd name="T2" fmla="*/ 0 w 624"/>
                <a:gd name="T3" fmla="*/ 480 h 480"/>
                <a:gd name="T4" fmla="*/ 624 w 624"/>
                <a:gd name="T5" fmla="*/ 480 h 480"/>
                <a:gd name="T6" fmla="*/ 0 60000 65536"/>
                <a:gd name="T7" fmla="*/ 0 60000 65536"/>
                <a:gd name="T8" fmla="*/ 0 60000 65536"/>
                <a:gd name="T9" fmla="*/ 0 w 624"/>
                <a:gd name="T10" fmla="*/ 0 h 480"/>
                <a:gd name="T11" fmla="*/ 624 w 624"/>
                <a:gd name="T12" fmla="*/ 480 h 480"/>
              </a:gdLst>
              <a:ahLst/>
              <a:cxnLst>
                <a:cxn ang="T6">
                  <a:pos x="T0" y="T1"/>
                </a:cxn>
                <a:cxn ang="T7">
                  <a:pos x="T2" y="T3"/>
                </a:cxn>
                <a:cxn ang="T8">
                  <a:pos x="T4" y="T5"/>
                </a:cxn>
              </a:cxnLst>
              <a:rect l="T9" t="T10" r="T11" b="T12"/>
              <a:pathLst>
                <a:path w="624" h="480">
                  <a:moveTo>
                    <a:pt x="0" y="0"/>
                  </a:moveTo>
                  <a:lnTo>
                    <a:pt x="0" y="480"/>
                  </a:lnTo>
                  <a:lnTo>
                    <a:pt x="624" y="480"/>
                  </a:lnTo>
                </a:path>
              </a:pathLst>
            </a:custGeom>
            <a:noFill/>
            <a:ln w="38100">
              <a:solidFill>
                <a:schemeClr val="accent2"/>
              </a:solidFill>
              <a:round/>
              <a:headEnd/>
              <a:tailEnd/>
            </a:ln>
          </p:spPr>
          <p:txBody>
            <a:bodyPr wrap="none" anchor="ctr">
              <a:prstTxWarp prst="textNoShape">
                <a:avLst/>
              </a:prstTxWarp>
            </a:bodyPr>
            <a:lstStyle/>
            <a:p>
              <a:pPr eaLnBrk="0" hangingPunct="0"/>
              <a:endParaRPr lang="en-US"/>
            </a:p>
          </p:txBody>
        </p:sp>
        <p:sp>
          <p:nvSpPr>
            <p:cNvPr id="38951" name="Oval 51"/>
            <p:cNvSpPr>
              <a:spLocks noChangeAspect="1" noChangeArrowheads="1"/>
            </p:cNvSpPr>
            <p:nvPr/>
          </p:nvSpPr>
          <p:spPr bwMode="auto">
            <a:xfrm>
              <a:off x="1201" y="2928"/>
              <a:ext cx="95" cy="95"/>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13" name="Group 61"/>
          <p:cNvGrpSpPr>
            <a:grpSpLocks/>
          </p:cNvGrpSpPr>
          <p:nvPr/>
        </p:nvGrpSpPr>
        <p:grpSpPr bwMode="auto">
          <a:xfrm>
            <a:off x="762000" y="2471738"/>
            <a:ext cx="609600" cy="1371600"/>
            <a:chOff x="576" y="1248"/>
            <a:chExt cx="384" cy="864"/>
          </a:xfrm>
        </p:grpSpPr>
        <p:sp>
          <p:nvSpPr>
            <p:cNvPr id="38945" name="Arc 46"/>
            <p:cNvSpPr>
              <a:spLocks/>
            </p:cNvSpPr>
            <p:nvPr/>
          </p:nvSpPr>
          <p:spPr bwMode="auto">
            <a:xfrm>
              <a:off x="576" y="1727"/>
              <a:ext cx="384" cy="385"/>
            </a:xfrm>
            <a:custGeom>
              <a:avLst/>
              <a:gdLst>
                <a:gd name="T0" fmla="*/ 0 w 20560"/>
                <a:gd name="T1" fmla="*/ 0 h 20534"/>
                <a:gd name="T2" fmla="*/ 0 w 20560"/>
                <a:gd name="T3" fmla="*/ 0 h 20534"/>
                <a:gd name="T4" fmla="*/ 0 w 20560"/>
                <a:gd name="T5" fmla="*/ 0 h 20534"/>
                <a:gd name="T6" fmla="*/ 0 60000 65536"/>
                <a:gd name="T7" fmla="*/ 0 60000 65536"/>
                <a:gd name="T8" fmla="*/ 0 60000 65536"/>
                <a:gd name="T9" fmla="*/ 0 w 20560"/>
                <a:gd name="T10" fmla="*/ 0 h 20534"/>
                <a:gd name="T11" fmla="*/ 20560 w 20560"/>
                <a:gd name="T12" fmla="*/ 20534 h 20534"/>
              </a:gdLst>
              <a:ahLst/>
              <a:cxnLst>
                <a:cxn ang="T6">
                  <a:pos x="T0" y="T1"/>
                </a:cxn>
                <a:cxn ang="T7">
                  <a:pos x="T2" y="T3"/>
                </a:cxn>
                <a:cxn ang="T8">
                  <a:pos x="T4" y="T5"/>
                </a:cxn>
              </a:cxnLst>
              <a:rect l="T9" t="T10" r="T11" b="T12"/>
              <a:pathLst>
                <a:path w="20560" h="20534" fill="none" extrusionOk="0">
                  <a:moveTo>
                    <a:pt x="6701" y="-1"/>
                  </a:moveTo>
                  <a:cubicBezTo>
                    <a:pt x="13283" y="2147"/>
                    <a:pt x="18437" y="7321"/>
                    <a:pt x="20559" y="13912"/>
                  </a:cubicBezTo>
                </a:path>
                <a:path w="20560" h="20534" stroke="0" extrusionOk="0">
                  <a:moveTo>
                    <a:pt x="6701" y="-1"/>
                  </a:moveTo>
                  <a:cubicBezTo>
                    <a:pt x="13283" y="2147"/>
                    <a:pt x="18437" y="7321"/>
                    <a:pt x="20559" y="13912"/>
                  </a:cubicBezTo>
                  <a:lnTo>
                    <a:pt x="0" y="20534"/>
                  </a:lnTo>
                  <a:close/>
                </a:path>
              </a:pathLst>
            </a:custGeom>
            <a:noFill/>
            <a:ln w="28575">
              <a:solidFill>
                <a:schemeClr val="tx1"/>
              </a:solidFill>
              <a:round/>
              <a:headEnd type="triangle" w="med" len="med"/>
              <a:tailEnd/>
            </a:ln>
          </p:spPr>
          <p:txBody>
            <a:bodyPr wrap="none" anchor="ctr">
              <a:prstTxWarp prst="textNoShape">
                <a:avLst/>
              </a:prstTxWarp>
            </a:bodyPr>
            <a:lstStyle/>
            <a:p>
              <a:pPr eaLnBrk="0" hangingPunct="0"/>
              <a:endParaRPr lang="en-US"/>
            </a:p>
          </p:txBody>
        </p:sp>
        <p:grpSp>
          <p:nvGrpSpPr>
            <p:cNvPr id="38946" name="Group 54"/>
            <p:cNvGrpSpPr>
              <a:grpSpLocks/>
            </p:cNvGrpSpPr>
            <p:nvPr/>
          </p:nvGrpSpPr>
          <p:grpSpPr bwMode="auto">
            <a:xfrm>
              <a:off x="609" y="1248"/>
              <a:ext cx="305" cy="431"/>
              <a:chOff x="609" y="1248"/>
              <a:chExt cx="305" cy="431"/>
            </a:xfrm>
          </p:grpSpPr>
          <p:sp>
            <p:nvSpPr>
              <p:cNvPr id="38947" name="Rectangle 39"/>
              <p:cNvSpPr>
                <a:spLocks noChangeArrowheads="1"/>
              </p:cNvSpPr>
              <p:nvPr/>
            </p:nvSpPr>
            <p:spPr bwMode="auto">
              <a:xfrm>
                <a:off x="609" y="1248"/>
                <a:ext cx="305"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Q</a:t>
                </a:r>
                <a:r>
                  <a:rPr lang="en-US" sz="3200" b="1" baseline="30000"/>
                  <a:t>*</a:t>
                </a:r>
                <a:endParaRPr lang="en-US" sz="3200" b="1"/>
              </a:p>
            </p:txBody>
          </p:sp>
          <p:sp>
            <p:nvSpPr>
              <p:cNvPr id="38948" name="Oval 40"/>
              <p:cNvSpPr>
                <a:spLocks noChangeAspect="1" noChangeArrowheads="1"/>
              </p:cNvSpPr>
              <p:nvPr/>
            </p:nvSpPr>
            <p:spPr bwMode="auto">
              <a:xfrm>
                <a:off x="677" y="1584"/>
                <a:ext cx="95" cy="95"/>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grpSp>
        <p:nvGrpSpPr>
          <p:cNvPr id="15" name="Group 65"/>
          <p:cNvGrpSpPr>
            <a:grpSpLocks/>
          </p:cNvGrpSpPr>
          <p:nvPr/>
        </p:nvGrpSpPr>
        <p:grpSpPr bwMode="auto">
          <a:xfrm>
            <a:off x="1547813" y="2608263"/>
            <a:ext cx="2733675" cy="1851025"/>
            <a:chOff x="1071" y="1334"/>
            <a:chExt cx="1722" cy="1166"/>
          </a:xfrm>
        </p:grpSpPr>
        <p:sp>
          <p:nvSpPr>
            <p:cNvPr id="38941" name="Arc 32"/>
            <p:cNvSpPr>
              <a:spLocks/>
            </p:cNvSpPr>
            <p:nvPr/>
          </p:nvSpPr>
          <p:spPr bwMode="auto">
            <a:xfrm flipH="1" flipV="1">
              <a:off x="1071" y="1334"/>
              <a:ext cx="1140" cy="105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57150">
              <a:solidFill>
                <a:srgbClr val="00CC00"/>
              </a:solidFill>
              <a:round/>
              <a:headEnd/>
              <a:tailEnd/>
            </a:ln>
          </p:spPr>
          <p:txBody>
            <a:bodyPr wrap="none" anchor="ctr">
              <a:prstTxWarp prst="textNoShape">
                <a:avLst/>
              </a:prstTxWarp>
            </a:bodyPr>
            <a:lstStyle/>
            <a:p>
              <a:pPr eaLnBrk="0" hangingPunct="0"/>
              <a:endParaRPr lang="en-US"/>
            </a:p>
          </p:txBody>
        </p:sp>
        <p:sp>
          <p:nvSpPr>
            <p:cNvPr id="38942" name="Rectangle 35"/>
            <p:cNvSpPr>
              <a:spLocks noChangeArrowheads="1"/>
            </p:cNvSpPr>
            <p:nvPr/>
          </p:nvSpPr>
          <p:spPr bwMode="auto">
            <a:xfrm>
              <a:off x="2234" y="2133"/>
              <a:ext cx="559"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solidFill>
                    <a:srgbClr val="00CC00"/>
                  </a:solidFill>
                </a:rPr>
                <a:t>CIC</a:t>
              </a:r>
              <a:r>
                <a:rPr lang="en-US" sz="3200" b="1" baseline="30000">
                  <a:solidFill>
                    <a:srgbClr val="00CC00"/>
                  </a:solidFill>
                </a:rPr>
                <a:t>*</a:t>
              </a:r>
              <a:r>
                <a:rPr lang="en-US" sz="3200" b="1" baseline="-25000">
                  <a:solidFill>
                    <a:srgbClr val="00CC00"/>
                  </a:solidFill>
                </a:rPr>
                <a:t>F</a:t>
              </a:r>
              <a:endParaRPr lang="en-US" sz="3200" b="1">
                <a:solidFill>
                  <a:srgbClr val="00CC00"/>
                </a:solidFill>
              </a:endParaRPr>
            </a:p>
          </p:txBody>
        </p:sp>
        <p:sp>
          <p:nvSpPr>
            <p:cNvPr id="38943" name="Rectangle 41"/>
            <p:cNvSpPr>
              <a:spLocks noChangeArrowheads="1"/>
            </p:cNvSpPr>
            <p:nvPr/>
          </p:nvSpPr>
          <p:spPr bwMode="auto">
            <a:xfrm>
              <a:off x="1390" y="1776"/>
              <a:ext cx="295" cy="367"/>
            </a:xfrm>
            <a:prstGeom prst="rect">
              <a:avLst/>
            </a:prstGeom>
            <a:noFill/>
            <a:ln w="12700">
              <a:noFill/>
              <a:miter lim="800000"/>
              <a:headEnd/>
              <a:tailEnd/>
            </a:ln>
          </p:spPr>
          <p:txBody>
            <a:bodyPr wrap="none" lIns="90488" tIns="44450" rIns="90488" bIns="44450">
              <a:prstTxWarp prst="textNoShape">
                <a:avLst/>
              </a:prstTxWarp>
              <a:spAutoFit/>
            </a:bodyPr>
            <a:lstStyle/>
            <a:p>
              <a:pPr algn="r" eaLnBrk="0" hangingPunct="0"/>
              <a:r>
                <a:rPr lang="en-US" sz="3200" b="1"/>
                <a:t>C</a:t>
              </a:r>
              <a:r>
                <a:rPr lang="en-US" sz="3200" b="1" baseline="30000"/>
                <a:t>*</a:t>
              </a:r>
              <a:endParaRPr lang="en-US" sz="3200" b="1"/>
            </a:p>
          </p:txBody>
        </p:sp>
        <p:sp>
          <p:nvSpPr>
            <p:cNvPr id="38944" name="Oval 42"/>
            <p:cNvSpPr>
              <a:spLocks noChangeAspect="1" noChangeArrowheads="1"/>
            </p:cNvSpPr>
            <p:nvPr/>
          </p:nvSpPr>
          <p:spPr bwMode="auto">
            <a:xfrm>
              <a:off x="1344" y="2064"/>
              <a:ext cx="95" cy="95"/>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sp>
        <p:nvSpPr>
          <p:cNvPr id="14404" name="Rectangle 68"/>
          <p:cNvSpPr>
            <a:spLocks noChangeArrowheads="1"/>
          </p:cNvSpPr>
          <p:nvPr/>
        </p:nvSpPr>
        <p:spPr bwMode="auto">
          <a:xfrm>
            <a:off x="4648200" y="2286000"/>
            <a:ext cx="4419600" cy="2286000"/>
          </a:xfrm>
          <a:prstGeom prst="rect">
            <a:avLst/>
          </a:prstGeom>
          <a:noFill/>
          <a:ln w="9525">
            <a:noFill/>
            <a:miter lim="800000"/>
            <a:headEnd/>
            <a:tailEnd/>
          </a:ln>
        </p:spPr>
        <p:txBody>
          <a:bodyPr>
            <a:prstTxWarp prst="textNoShape">
              <a:avLst/>
            </a:prstTxWarp>
          </a:bodyPr>
          <a:lstStyle/>
          <a:p>
            <a:pPr marL="185738" indent="-185738" eaLnBrk="0" hangingPunct="0"/>
            <a:r>
              <a:rPr lang="th-TH" sz="3800">
                <a:ea typeface="Angsana New" charset="0"/>
                <a:cs typeface="Angsana New" charset="0"/>
              </a:rPr>
              <a:t>H’s production point moves to Q and consumes at C.</a:t>
            </a:r>
          </a:p>
          <a:p>
            <a:pPr marL="185738" indent="-185738" eaLnBrk="0" hangingPunct="0"/>
            <a:r>
              <a:rPr lang="th-TH" sz="3800">
                <a:ea typeface="Angsana New" charset="0"/>
                <a:cs typeface="Angsana New" charset="0"/>
              </a:rPr>
              <a:t>F’s production point moves to Q</a:t>
            </a:r>
            <a:r>
              <a:rPr lang="th-TH" sz="3800" baseline="30000">
                <a:ea typeface="Angsana New" charset="0"/>
                <a:cs typeface="Angsana New" charset="0"/>
              </a:rPr>
              <a:t>*</a:t>
            </a:r>
            <a:r>
              <a:rPr lang="th-TH" sz="3800">
                <a:ea typeface="Angsana New" charset="0"/>
                <a:cs typeface="Angsana New" charset="0"/>
              </a:rPr>
              <a:t> and consumes at C </a:t>
            </a:r>
            <a:r>
              <a:rPr lang="th-TH" sz="3800" baseline="30000">
                <a:ea typeface="Angsana New" charset="0"/>
                <a:cs typeface="Angsana New" charset="0"/>
              </a:rPr>
              <a:t>*</a:t>
            </a:r>
            <a:r>
              <a:rPr lang="th-TH" sz="3800">
                <a:ea typeface="Angsana New" charset="0"/>
                <a:cs typeface="Angsana New" charset="0"/>
              </a:rPr>
              <a:t>.</a:t>
            </a:r>
          </a:p>
        </p:txBody>
      </p:sp>
      <p:sp>
        <p:nvSpPr>
          <p:cNvPr id="14407" name="Rectangle 71"/>
          <p:cNvSpPr>
            <a:spLocks noChangeArrowheads="1"/>
          </p:cNvSpPr>
          <p:nvPr/>
        </p:nvSpPr>
        <p:spPr bwMode="auto">
          <a:xfrm>
            <a:off x="4724400" y="4495800"/>
            <a:ext cx="4648200" cy="2362200"/>
          </a:xfrm>
          <a:prstGeom prst="rect">
            <a:avLst/>
          </a:prstGeom>
          <a:noFill/>
          <a:ln w="9525">
            <a:noFill/>
            <a:miter lim="800000"/>
            <a:headEnd/>
            <a:tailEnd/>
          </a:ln>
        </p:spPr>
        <p:txBody>
          <a:bodyPr>
            <a:prstTxWarp prst="textNoShape">
              <a:avLst/>
            </a:prstTxWarp>
          </a:bodyPr>
          <a:lstStyle/>
          <a:p>
            <a:pPr marL="185738" indent="-185738" eaLnBrk="0" hangingPunct="0"/>
            <a:r>
              <a:rPr lang="th-TH" sz="3800">
                <a:ea typeface="Angsana New" charset="0"/>
                <a:cs typeface="Angsana New" charset="0"/>
              </a:rPr>
              <a:t>F exports B</a:t>
            </a:r>
            <a:r>
              <a:rPr lang="th-TH" sz="3800" baseline="30000">
                <a:ea typeface="Angsana New" charset="0"/>
                <a:cs typeface="Angsana New" charset="0"/>
              </a:rPr>
              <a:t>*</a:t>
            </a:r>
            <a:r>
              <a:rPr lang="th-TH" sz="3800">
                <a:ea typeface="Angsana New" charset="0"/>
                <a:cs typeface="Angsana New" charset="0"/>
              </a:rPr>
              <a:t>Q</a:t>
            </a:r>
            <a:r>
              <a:rPr lang="th-TH" sz="3800" baseline="30000">
                <a:ea typeface="Angsana New" charset="0"/>
                <a:cs typeface="Angsana New" charset="0"/>
              </a:rPr>
              <a:t>*</a:t>
            </a:r>
            <a:r>
              <a:rPr lang="th-TH" sz="3800">
                <a:ea typeface="Angsana New" charset="0"/>
                <a:cs typeface="Angsana New" charset="0"/>
              </a:rPr>
              <a:t> and imports B</a:t>
            </a:r>
            <a:r>
              <a:rPr lang="th-TH" sz="3800" baseline="30000">
                <a:ea typeface="Angsana New" charset="0"/>
                <a:cs typeface="Angsana New" charset="0"/>
              </a:rPr>
              <a:t>*</a:t>
            </a:r>
            <a:r>
              <a:rPr lang="th-TH" sz="3800">
                <a:ea typeface="Angsana New" charset="0"/>
                <a:cs typeface="Angsana New" charset="0"/>
              </a:rPr>
              <a:t>C</a:t>
            </a:r>
            <a:r>
              <a:rPr lang="th-TH" sz="3800" baseline="30000">
                <a:ea typeface="Angsana New" charset="0"/>
                <a:cs typeface="Angsana New" charset="0"/>
              </a:rPr>
              <a:t>*</a:t>
            </a:r>
            <a:r>
              <a:rPr lang="th-TH" sz="3800">
                <a:ea typeface="Angsana New" charset="0"/>
                <a:cs typeface="Angsana New" charset="0"/>
              </a:rPr>
              <a:t>.</a:t>
            </a:r>
          </a:p>
          <a:p>
            <a:pPr marL="185738" indent="-185738" eaLnBrk="0" hangingPunct="0"/>
            <a:r>
              <a:rPr lang="th-TH" sz="3800">
                <a:ea typeface="Angsana New" charset="0"/>
                <a:cs typeface="Angsana New" charset="0"/>
              </a:rPr>
              <a:t>H exports BQ = B</a:t>
            </a:r>
            <a:r>
              <a:rPr lang="th-TH" sz="3800" baseline="30000">
                <a:ea typeface="Angsana New" charset="0"/>
                <a:cs typeface="Angsana New" charset="0"/>
              </a:rPr>
              <a:t>*</a:t>
            </a:r>
            <a:r>
              <a:rPr lang="th-TH" sz="3800">
                <a:ea typeface="Angsana New" charset="0"/>
                <a:cs typeface="Angsana New" charset="0"/>
              </a:rPr>
              <a:t>C</a:t>
            </a:r>
            <a:r>
              <a:rPr lang="th-TH" sz="3800" baseline="30000">
                <a:ea typeface="Angsana New" charset="0"/>
                <a:cs typeface="Angsana New" charset="0"/>
              </a:rPr>
              <a:t>*</a:t>
            </a:r>
            <a:r>
              <a:rPr lang="th-TH" sz="3800">
                <a:ea typeface="Angsana New" charset="0"/>
                <a:cs typeface="Angsana New" charset="0"/>
              </a:rPr>
              <a:t> and imports BC = B</a:t>
            </a:r>
            <a:r>
              <a:rPr lang="th-TH" sz="3800" baseline="30000">
                <a:ea typeface="Angsana New" charset="0"/>
                <a:cs typeface="Angsana New" charset="0"/>
              </a:rPr>
              <a:t>*</a:t>
            </a:r>
            <a:r>
              <a:rPr lang="th-TH" sz="3800">
                <a:ea typeface="Angsana New" charset="0"/>
                <a:cs typeface="Angsana New" charset="0"/>
              </a:rPr>
              <a:t>Q</a:t>
            </a:r>
            <a:r>
              <a:rPr lang="th-TH" sz="3800" baseline="30000">
                <a:ea typeface="Angsana New" charset="0"/>
                <a:cs typeface="Angsana New" charset="0"/>
              </a:rPr>
              <a:t>*</a:t>
            </a:r>
            <a:r>
              <a:rPr lang="th-TH" sz="3800">
                <a:ea typeface="Angsana New" charset="0"/>
                <a:cs typeface="Angsana New" charset="0"/>
              </a:rPr>
              <a:t>.</a:t>
            </a:r>
          </a:p>
          <a:p>
            <a:pPr marL="185738" indent="-185738" eaLnBrk="0" hangingPunct="0"/>
            <a:r>
              <a:rPr lang="th-TH" sz="3800">
                <a:ea typeface="Angsana New" charset="0"/>
                <a:cs typeface="Angsana New" charset="0"/>
              </a:rPr>
              <a:t>Both countries gain from trade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4404">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14404">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499"/>
                                          </p:stCondLst>
                                        </p:cTn>
                                        <p:tgtEl>
                                          <p:spTgt spid="1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499"/>
                                          </p:stCondLst>
                                        </p:cTn>
                                        <p:tgtEl>
                                          <p:spTgt spid="1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499"/>
                                          </p:stCondLst>
                                        </p:cTn>
                                        <p:tgtEl>
                                          <p:spTgt spid="1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14407">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14407">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499"/>
                                          </p:stCondLst>
                                        </p:cTn>
                                        <p:tgtEl>
                                          <p:spTgt spid="1440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P spid="14404" grpId="0" build="p" autoUpdateAnimBg="0"/>
      <p:bldP spid="14407" grpId="0" build="p" autoUpdateAnimBg="0"/>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th-TH">
                <a:latin typeface="Angsana New" charset="0"/>
              </a:rPr>
              <a:t>Equilibrium relative price: Offer curves</a:t>
            </a:r>
          </a:p>
        </p:txBody>
      </p:sp>
      <p:sp>
        <p:nvSpPr>
          <p:cNvPr id="40964" name="Slide Number Placeholder 4"/>
          <p:cNvSpPr>
            <a:spLocks noGrp="1"/>
          </p:cNvSpPr>
          <p:nvPr>
            <p:ph type="sldNum" sz="quarter" idx="10"/>
          </p:nvPr>
        </p:nvSpPr>
        <p:spPr>
          <a:noFill/>
        </p:spPr>
        <p:txBody>
          <a:bodyPr/>
          <a:lstStyle/>
          <a:p>
            <a:fld id="{16CF2054-6CB4-374A-B7BA-712FFB7A5DF4}" type="slidenum">
              <a:rPr lang="th-TH" smtClean="0">
                <a:ea typeface="Angsana New" charset="0"/>
                <a:cs typeface="Angsana New" charset="0"/>
              </a:rPr>
              <a:pPr/>
              <a:t>16</a:t>
            </a:fld>
            <a:endParaRPr lang="th-TH" smtClean="0">
              <a:ea typeface="Angsana New" charset="0"/>
              <a:cs typeface="Angsana New" charset="0"/>
            </a:endParaRPr>
          </a:p>
        </p:txBody>
      </p:sp>
      <p:grpSp>
        <p:nvGrpSpPr>
          <p:cNvPr id="2" name="Group 41"/>
          <p:cNvGrpSpPr>
            <a:grpSpLocks/>
          </p:cNvGrpSpPr>
          <p:nvPr/>
        </p:nvGrpSpPr>
        <p:grpSpPr bwMode="auto">
          <a:xfrm>
            <a:off x="2684463" y="3429000"/>
            <a:ext cx="5010150" cy="2209800"/>
            <a:chOff x="2684463" y="3429000"/>
            <a:chExt cx="5010150" cy="2209800"/>
          </a:xfrm>
        </p:grpSpPr>
        <p:sp>
          <p:nvSpPr>
            <p:cNvPr id="41002" name="Freeform 4"/>
            <p:cNvSpPr>
              <a:spLocks/>
            </p:cNvSpPr>
            <p:nvPr/>
          </p:nvSpPr>
          <p:spPr bwMode="auto">
            <a:xfrm>
              <a:off x="2684463" y="3559175"/>
              <a:ext cx="3362325" cy="2079625"/>
            </a:xfrm>
            <a:custGeom>
              <a:avLst/>
              <a:gdLst>
                <a:gd name="T0" fmla="*/ 0 w 2118"/>
                <a:gd name="T1" fmla="*/ 2147483647 h 1310"/>
                <a:gd name="T2" fmla="*/ 2147483647 w 2118"/>
                <a:gd name="T3" fmla="*/ 2147483647 h 1310"/>
                <a:gd name="T4" fmla="*/ 2147483647 w 2118"/>
                <a:gd name="T5" fmla="*/ 2147483647 h 1310"/>
                <a:gd name="T6" fmla="*/ 2147483647 w 2118"/>
                <a:gd name="T7" fmla="*/ 2147483647 h 1310"/>
                <a:gd name="T8" fmla="*/ 2147483647 w 2118"/>
                <a:gd name="T9" fmla="*/ 0 h 1310"/>
                <a:gd name="T10" fmla="*/ 0 60000 65536"/>
                <a:gd name="T11" fmla="*/ 0 60000 65536"/>
                <a:gd name="T12" fmla="*/ 0 60000 65536"/>
                <a:gd name="T13" fmla="*/ 0 60000 65536"/>
                <a:gd name="T14" fmla="*/ 0 60000 65536"/>
                <a:gd name="T15" fmla="*/ 0 w 2118"/>
                <a:gd name="T16" fmla="*/ 0 h 1310"/>
                <a:gd name="T17" fmla="*/ 2118 w 2118"/>
                <a:gd name="T18" fmla="*/ 1310 h 1310"/>
              </a:gdLst>
              <a:ahLst/>
              <a:cxnLst>
                <a:cxn ang="T10">
                  <a:pos x="T0" y="T1"/>
                </a:cxn>
                <a:cxn ang="T11">
                  <a:pos x="T2" y="T3"/>
                </a:cxn>
                <a:cxn ang="T12">
                  <a:pos x="T4" y="T5"/>
                </a:cxn>
                <a:cxn ang="T13">
                  <a:pos x="T6" y="T7"/>
                </a:cxn>
                <a:cxn ang="T14">
                  <a:pos x="T8" y="T9"/>
                </a:cxn>
              </a:cxnLst>
              <a:rect l="T15" t="T16" r="T17" b="T18"/>
              <a:pathLst>
                <a:path w="2118" h="1310">
                  <a:moveTo>
                    <a:pt x="0" y="1310"/>
                  </a:moveTo>
                  <a:cubicBezTo>
                    <a:pt x="36" y="1216"/>
                    <a:pt x="109" y="904"/>
                    <a:pt x="217" y="741"/>
                  </a:cubicBezTo>
                  <a:cubicBezTo>
                    <a:pt x="325" y="578"/>
                    <a:pt x="495" y="434"/>
                    <a:pt x="651" y="333"/>
                  </a:cubicBezTo>
                  <a:cubicBezTo>
                    <a:pt x="807" y="232"/>
                    <a:pt x="906" y="189"/>
                    <a:pt x="1151" y="133"/>
                  </a:cubicBezTo>
                  <a:cubicBezTo>
                    <a:pt x="1396" y="77"/>
                    <a:pt x="1917" y="28"/>
                    <a:pt x="2118" y="0"/>
                  </a:cubicBezTo>
                </a:path>
              </a:pathLst>
            </a:custGeom>
            <a:noFill/>
            <a:ln w="38100">
              <a:solidFill>
                <a:srgbClr val="00CC00"/>
              </a:solidFill>
              <a:round/>
              <a:headEnd/>
              <a:tailEnd type="triangle" w="med" len="med"/>
            </a:ln>
          </p:spPr>
          <p:txBody>
            <a:bodyPr wrap="none" anchor="ctr">
              <a:prstTxWarp prst="textNoShape">
                <a:avLst/>
              </a:prstTxWarp>
            </a:bodyPr>
            <a:lstStyle/>
            <a:p>
              <a:pPr eaLnBrk="0" hangingPunct="0"/>
              <a:endParaRPr lang="en-US">
                <a:ea typeface="Angsana New" charset="0"/>
                <a:cs typeface="Angsana New" charset="0"/>
              </a:endParaRPr>
            </a:p>
          </p:txBody>
        </p:sp>
        <p:sp>
          <p:nvSpPr>
            <p:cNvPr id="41003" name="Rectangle 5"/>
            <p:cNvSpPr>
              <a:spLocks noChangeArrowheads="1"/>
            </p:cNvSpPr>
            <p:nvPr/>
          </p:nvSpPr>
          <p:spPr bwMode="auto">
            <a:xfrm>
              <a:off x="6011863" y="3429000"/>
              <a:ext cx="1682750" cy="519113"/>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F’s Offer Curve</a:t>
              </a:r>
            </a:p>
          </p:txBody>
        </p:sp>
      </p:grpSp>
      <p:sp>
        <p:nvSpPr>
          <p:cNvPr id="40966" name="Line 6"/>
          <p:cNvSpPr>
            <a:spLocks noChangeShapeType="1"/>
          </p:cNvSpPr>
          <p:nvPr/>
        </p:nvSpPr>
        <p:spPr bwMode="auto">
          <a:xfrm flipV="1">
            <a:off x="2665413" y="5638800"/>
            <a:ext cx="4878387"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40967" name="Line 7"/>
          <p:cNvSpPr>
            <a:spLocks noChangeShapeType="1"/>
          </p:cNvSpPr>
          <p:nvPr/>
        </p:nvSpPr>
        <p:spPr bwMode="auto">
          <a:xfrm flipH="1" flipV="1">
            <a:off x="2665413" y="1462088"/>
            <a:ext cx="1587" cy="4176712"/>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40968" name="Text Box 8"/>
          <p:cNvSpPr txBox="1">
            <a:spLocks noChangeArrowheads="1"/>
          </p:cNvSpPr>
          <p:nvPr/>
        </p:nvSpPr>
        <p:spPr bwMode="auto">
          <a:xfrm>
            <a:off x="7543800" y="5348288"/>
            <a:ext cx="4572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X</a:t>
            </a:r>
          </a:p>
        </p:txBody>
      </p:sp>
      <p:sp>
        <p:nvSpPr>
          <p:cNvPr id="40969" name="Text Box 9"/>
          <p:cNvSpPr txBox="1">
            <a:spLocks noChangeArrowheads="1"/>
          </p:cNvSpPr>
          <p:nvPr/>
        </p:nvSpPr>
        <p:spPr bwMode="auto">
          <a:xfrm>
            <a:off x="2590800" y="5562600"/>
            <a:ext cx="4572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Q</a:t>
            </a:r>
          </a:p>
        </p:txBody>
      </p:sp>
      <p:sp>
        <p:nvSpPr>
          <p:cNvPr id="40970" name="Text Box 10"/>
          <p:cNvSpPr txBox="1">
            <a:spLocks noChangeArrowheads="1"/>
          </p:cNvSpPr>
          <p:nvPr/>
        </p:nvSpPr>
        <p:spPr bwMode="auto">
          <a:xfrm rot="-5400000">
            <a:off x="1724819" y="1780382"/>
            <a:ext cx="13716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F’s exports</a:t>
            </a:r>
          </a:p>
        </p:txBody>
      </p:sp>
      <p:sp>
        <p:nvSpPr>
          <p:cNvPr id="40971" name="Text Box 11"/>
          <p:cNvSpPr txBox="1">
            <a:spLocks noChangeArrowheads="1"/>
          </p:cNvSpPr>
          <p:nvPr/>
        </p:nvSpPr>
        <p:spPr bwMode="auto">
          <a:xfrm>
            <a:off x="6172200" y="5776913"/>
            <a:ext cx="13716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F’s imports</a:t>
            </a:r>
          </a:p>
        </p:txBody>
      </p:sp>
      <p:grpSp>
        <p:nvGrpSpPr>
          <p:cNvPr id="3" name="Group 19"/>
          <p:cNvGrpSpPr>
            <a:grpSpLocks/>
          </p:cNvGrpSpPr>
          <p:nvPr/>
        </p:nvGrpSpPr>
        <p:grpSpPr bwMode="auto">
          <a:xfrm>
            <a:off x="2652713" y="2452688"/>
            <a:ext cx="1233487" cy="3186112"/>
            <a:chOff x="1671" y="1545"/>
            <a:chExt cx="777" cy="2007"/>
          </a:xfrm>
        </p:grpSpPr>
        <p:sp>
          <p:nvSpPr>
            <p:cNvPr id="41000" name="Line 20"/>
            <p:cNvSpPr>
              <a:spLocks noChangeShapeType="1"/>
            </p:cNvSpPr>
            <p:nvPr/>
          </p:nvSpPr>
          <p:spPr bwMode="auto">
            <a:xfrm flipH="1">
              <a:off x="1671" y="1824"/>
              <a:ext cx="393" cy="1728"/>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41001" name="Text Box 21"/>
            <p:cNvSpPr txBox="1">
              <a:spLocks noChangeArrowheads="1"/>
            </p:cNvSpPr>
            <p:nvPr/>
          </p:nvSpPr>
          <p:spPr bwMode="auto">
            <a:xfrm>
              <a:off x="1776" y="1545"/>
              <a:ext cx="672" cy="327"/>
            </a:xfrm>
            <a:prstGeom prst="rect">
              <a:avLst/>
            </a:prstGeom>
            <a:noFill/>
            <a:ln w="9525">
              <a:noFill/>
              <a:miter lim="800000"/>
              <a:headEnd/>
              <a:tailEnd/>
            </a:ln>
          </p:spPr>
          <p:txBody>
            <a:bodyPr>
              <a:prstTxWarp prst="textNoShape">
                <a:avLst/>
              </a:prstTxWarp>
              <a:spAutoFit/>
            </a:bodyPr>
            <a:lstStyle/>
            <a:p>
              <a:pPr algn="ctr" eaLnBrk="0" hangingPunct="0">
                <a:spcBef>
                  <a:spcPct val="50000"/>
                </a:spcBef>
              </a:pPr>
              <a:r>
                <a:rPr lang="th-TH">
                  <a:ea typeface="Angsana New" charset="0"/>
                  <a:cs typeface="Angsana New" charset="0"/>
                </a:rPr>
                <a:t>P</a:t>
              </a:r>
              <a:r>
                <a:rPr lang="th-TH" baseline="30000">
                  <a:ea typeface="Angsana New" charset="0"/>
                  <a:cs typeface="Angsana New" charset="0"/>
                </a:rPr>
                <a:t>*</a:t>
              </a:r>
              <a:r>
                <a:rPr lang="th-TH" baseline="-25000">
                  <a:ea typeface="Angsana New" charset="0"/>
                  <a:cs typeface="Angsana New" charset="0"/>
                </a:rPr>
                <a:t>A</a:t>
              </a:r>
              <a:endParaRPr lang="th-TH">
                <a:ea typeface="Angsana New" charset="0"/>
                <a:cs typeface="Angsana New" charset="0"/>
              </a:endParaRPr>
            </a:p>
          </p:txBody>
        </p:sp>
      </p:grpSp>
      <p:grpSp>
        <p:nvGrpSpPr>
          <p:cNvPr id="4" name="Group 40"/>
          <p:cNvGrpSpPr>
            <a:grpSpLocks/>
          </p:cNvGrpSpPr>
          <p:nvPr/>
        </p:nvGrpSpPr>
        <p:grpSpPr bwMode="auto">
          <a:xfrm>
            <a:off x="2667000" y="1309688"/>
            <a:ext cx="3017838" cy="4329112"/>
            <a:chOff x="2667000" y="1309688"/>
            <a:chExt cx="3017838" cy="4329112"/>
          </a:xfrm>
        </p:grpSpPr>
        <p:sp>
          <p:nvSpPr>
            <p:cNvPr id="40998" name="Freeform 23"/>
            <p:cNvSpPr>
              <a:spLocks/>
            </p:cNvSpPr>
            <p:nvPr/>
          </p:nvSpPr>
          <p:spPr bwMode="auto">
            <a:xfrm>
              <a:off x="2667000" y="1917700"/>
              <a:ext cx="2943225" cy="3721100"/>
            </a:xfrm>
            <a:custGeom>
              <a:avLst/>
              <a:gdLst>
                <a:gd name="T0" fmla="*/ 0 w 1854"/>
                <a:gd name="T1" fmla="*/ 2147483647 h 2344"/>
                <a:gd name="T2" fmla="*/ 2147483647 w 1854"/>
                <a:gd name="T3" fmla="*/ 2147483647 h 2344"/>
                <a:gd name="T4" fmla="*/ 2147483647 w 1854"/>
                <a:gd name="T5" fmla="*/ 2147483647 h 2344"/>
                <a:gd name="T6" fmla="*/ 2147483647 w 1854"/>
                <a:gd name="T7" fmla="*/ 2147483647 h 2344"/>
                <a:gd name="T8" fmla="*/ 2147483647 w 1854"/>
                <a:gd name="T9" fmla="*/ 2147483647 h 2344"/>
                <a:gd name="T10" fmla="*/ 2147483647 w 1854"/>
                <a:gd name="T11" fmla="*/ 2147483647 h 2344"/>
                <a:gd name="T12" fmla="*/ 2147483647 w 1854"/>
                <a:gd name="T13" fmla="*/ 2147483647 h 2344"/>
                <a:gd name="T14" fmla="*/ 2147483647 w 1854"/>
                <a:gd name="T15" fmla="*/ 2147483647 h 2344"/>
                <a:gd name="T16" fmla="*/ 2147483647 w 1854"/>
                <a:gd name="T17" fmla="*/ 2147483647 h 2344"/>
                <a:gd name="T18" fmla="*/ 2147483647 w 1854"/>
                <a:gd name="T19" fmla="*/ 0 h 23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54"/>
                <a:gd name="T31" fmla="*/ 0 h 2344"/>
                <a:gd name="T32" fmla="*/ 1854 w 1854"/>
                <a:gd name="T33" fmla="*/ 2344 h 23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54" h="2344">
                  <a:moveTo>
                    <a:pt x="0" y="2344"/>
                  </a:moveTo>
                  <a:cubicBezTo>
                    <a:pt x="98" y="2326"/>
                    <a:pt x="401" y="2299"/>
                    <a:pt x="587" y="2235"/>
                  </a:cubicBezTo>
                  <a:cubicBezTo>
                    <a:pt x="773" y="2171"/>
                    <a:pt x="950" y="2091"/>
                    <a:pt x="1115" y="1960"/>
                  </a:cubicBezTo>
                  <a:cubicBezTo>
                    <a:pt x="1280" y="1829"/>
                    <a:pt x="1465" y="1601"/>
                    <a:pt x="1578" y="1451"/>
                  </a:cubicBezTo>
                  <a:cubicBezTo>
                    <a:pt x="1691" y="1301"/>
                    <a:pt x="1749" y="1180"/>
                    <a:pt x="1795" y="1059"/>
                  </a:cubicBezTo>
                  <a:cubicBezTo>
                    <a:pt x="1841" y="938"/>
                    <a:pt x="1852" y="819"/>
                    <a:pt x="1854" y="726"/>
                  </a:cubicBezTo>
                  <a:lnTo>
                    <a:pt x="1804" y="501"/>
                  </a:lnTo>
                  <a:lnTo>
                    <a:pt x="1645" y="284"/>
                  </a:lnTo>
                  <a:lnTo>
                    <a:pt x="1453" y="134"/>
                  </a:lnTo>
                  <a:lnTo>
                    <a:pt x="1195" y="0"/>
                  </a:lnTo>
                </a:path>
              </a:pathLst>
            </a:custGeom>
            <a:noFill/>
            <a:ln w="38100">
              <a:solidFill>
                <a:schemeClr val="tx1"/>
              </a:solidFill>
              <a:round/>
              <a:headEnd/>
              <a:tailEnd type="triangle" w="med" len="med"/>
            </a:ln>
          </p:spPr>
          <p:txBody>
            <a:bodyPr wrap="none" anchor="ctr">
              <a:prstTxWarp prst="textNoShape">
                <a:avLst/>
              </a:prstTxWarp>
            </a:bodyPr>
            <a:lstStyle/>
            <a:p>
              <a:pPr eaLnBrk="0" hangingPunct="0"/>
              <a:endParaRPr lang="en-US">
                <a:ea typeface="Angsana New" charset="0"/>
                <a:cs typeface="Angsana New" charset="0"/>
              </a:endParaRPr>
            </a:p>
          </p:txBody>
        </p:sp>
        <p:sp>
          <p:nvSpPr>
            <p:cNvPr id="40999" name="Rectangle 24"/>
            <p:cNvSpPr>
              <a:spLocks noChangeArrowheads="1"/>
            </p:cNvSpPr>
            <p:nvPr/>
          </p:nvSpPr>
          <p:spPr bwMode="auto">
            <a:xfrm>
              <a:off x="3962400" y="1309688"/>
              <a:ext cx="1722438" cy="519112"/>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H’s Offer Curve</a:t>
              </a:r>
            </a:p>
          </p:txBody>
        </p:sp>
      </p:grpSp>
      <p:grpSp>
        <p:nvGrpSpPr>
          <p:cNvPr id="5" name="Group 25"/>
          <p:cNvGrpSpPr>
            <a:grpSpLocks/>
          </p:cNvGrpSpPr>
          <p:nvPr/>
        </p:nvGrpSpPr>
        <p:grpSpPr bwMode="auto">
          <a:xfrm>
            <a:off x="2667000" y="4967288"/>
            <a:ext cx="4191000" cy="673100"/>
            <a:chOff x="1680" y="3129"/>
            <a:chExt cx="2640" cy="424"/>
          </a:xfrm>
        </p:grpSpPr>
        <p:sp>
          <p:nvSpPr>
            <p:cNvPr id="40996" name="Line 26"/>
            <p:cNvSpPr>
              <a:spLocks noChangeShapeType="1"/>
            </p:cNvSpPr>
            <p:nvPr/>
          </p:nvSpPr>
          <p:spPr bwMode="auto">
            <a:xfrm flipH="1">
              <a:off x="1680" y="3325"/>
              <a:ext cx="2020" cy="228"/>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40997" name="Text Box 27"/>
            <p:cNvSpPr txBox="1">
              <a:spLocks noChangeArrowheads="1"/>
            </p:cNvSpPr>
            <p:nvPr/>
          </p:nvSpPr>
          <p:spPr bwMode="auto">
            <a:xfrm>
              <a:off x="3648" y="3129"/>
              <a:ext cx="672"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P</a:t>
              </a:r>
              <a:r>
                <a:rPr lang="th-TH" baseline="-25000">
                  <a:ea typeface="Angsana New" charset="0"/>
                  <a:cs typeface="Angsana New" charset="0"/>
                </a:rPr>
                <a:t>A</a:t>
              </a:r>
              <a:endParaRPr lang="th-TH">
                <a:ea typeface="Angsana New" charset="0"/>
                <a:cs typeface="Angsana New" charset="0"/>
              </a:endParaRPr>
            </a:p>
          </p:txBody>
        </p:sp>
      </p:grpSp>
      <p:grpSp>
        <p:nvGrpSpPr>
          <p:cNvPr id="6" name="Group 33"/>
          <p:cNvGrpSpPr>
            <a:grpSpLocks/>
          </p:cNvGrpSpPr>
          <p:nvPr/>
        </p:nvGrpSpPr>
        <p:grpSpPr bwMode="auto">
          <a:xfrm>
            <a:off x="2209800" y="3200400"/>
            <a:ext cx="3581400" cy="2819400"/>
            <a:chOff x="1392" y="2016"/>
            <a:chExt cx="2256" cy="1776"/>
          </a:xfrm>
        </p:grpSpPr>
        <p:sp>
          <p:nvSpPr>
            <p:cNvPr id="40988" name="Freeform 34"/>
            <p:cNvSpPr>
              <a:spLocks/>
            </p:cNvSpPr>
            <p:nvPr/>
          </p:nvSpPr>
          <p:spPr bwMode="auto">
            <a:xfrm>
              <a:off x="1683" y="2250"/>
              <a:ext cx="1773" cy="6"/>
            </a:xfrm>
            <a:custGeom>
              <a:avLst/>
              <a:gdLst>
                <a:gd name="T0" fmla="*/ 0 w 1773"/>
                <a:gd name="T1" fmla="*/ 0 h 6"/>
                <a:gd name="T2" fmla="*/ 1773 w 1773"/>
                <a:gd name="T3" fmla="*/ 6 h 6"/>
                <a:gd name="T4" fmla="*/ 0 60000 65536"/>
                <a:gd name="T5" fmla="*/ 0 60000 65536"/>
                <a:gd name="T6" fmla="*/ 0 w 1773"/>
                <a:gd name="T7" fmla="*/ 0 h 6"/>
                <a:gd name="T8" fmla="*/ 1773 w 1773"/>
                <a:gd name="T9" fmla="*/ 6 h 6"/>
              </a:gdLst>
              <a:ahLst/>
              <a:cxnLst>
                <a:cxn ang="T4">
                  <a:pos x="T0" y="T1"/>
                </a:cxn>
                <a:cxn ang="T5">
                  <a:pos x="T2" y="T3"/>
                </a:cxn>
              </a:cxnLst>
              <a:rect l="T6" t="T7" r="T8" b="T9"/>
              <a:pathLst>
                <a:path w="1773" h="6">
                  <a:moveTo>
                    <a:pt x="0" y="0"/>
                  </a:moveTo>
                  <a:lnTo>
                    <a:pt x="1773" y="6"/>
                  </a:lnTo>
                </a:path>
              </a:pathLst>
            </a:custGeom>
            <a:noFill/>
            <a:ln w="28575">
              <a:solidFill>
                <a:srgbClr val="FF99FF"/>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nvGrpSpPr>
            <p:cNvPr id="40989" name="Group 35"/>
            <p:cNvGrpSpPr>
              <a:grpSpLocks/>
            </p:cNvGrpSpPr>
            <p:nvPr/>
          </p:nvGrpSpPr>
          <p:grpSpPr bwMode="auto">
            <a:xfrm>
              <a:off x="1392" y="2016"/>
              <a:ext cx="313" cy="327"/>
              <a:chOff x="3168" y="1824"/>
              <a:chExt cx="313" cy="327"/>
            </a:xfrm>
          </p:grpSpPr>
          <p:sp>
            <p:nvSpPr>
              <p:cNvPr id="40994" name="Text Box 36"/>
              <p:cNvSpPr txBox="1">
                <a:spLocks noChangeArrowheads="1"/>
              </p:cNvSpPr>
              <p:nvPr/>
            </p:nvSpPr>
            <p:spPr bwMode="auto">
              <a:xfrm>
                <a:off x="3168" y="1824"/>
                <a:ext cx="288"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B</a:t>
                </a:r>
                <a:r>
                  <a:rPr lang="th-TH" baseline="30000">
                    <a:ea typeface="Angsana New" charset="0"/>
                    <a:cs typeface="Angsana New" charset="0"/>
                  </a:rPr>
                  <a:t>*</a:t>
                </a:r>
                <a:endParaRPr lang="th-TH">
                  <a:ea typeface="Angsana New" charset="0"/>
                  <a:cs typeface="Angsana New" charset="0"/>
                </a:endParaRPr>
              </a:p>
            </p:txBody>
          </p:sp>
          <p:sp>
            <p:nvSpPr>
              <p:cNvPr id="40995" name="Oval 37"/>
              <p:cNvSpPr>
                <a:spLocks noChangeAspect="1" noChangeArrowheads="1"/>
              </p:cNvSpPr>
              <p:nvPr/>
            </p:nvSpPr>
            <p:spPr bwMode="auto">
              <a:xfrm flipH="1">
                <a:off x="3408" y="2038"/>
                <a:ext cx="73" cy="73"/>
              </a:xfrm>
              <a:prstGeom prst="ellipse">
                <a:avLst/>
              </a:prstGeom>
              <a:solidFill>
                <a:srgbClr val="CC00CC"/>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sp>
          <p:nvSpPr>
            <p:cNvPr id="40990" name="Freeform 38"/>
            <p:cNvSpPr>
              <a:spLocks/>
            </p:cNvSpPr>
            <p:nvPr/>
          </p:nvSpPr>
          <p:spPr bwMode="auto">
            <a:xfrm>
              <a:off x="3475" y="2262"/>
              <a:ext cx="1" cy="1248"/>
            </a:xfrm>
            <a:custGeom>
              <a:avLst/>
              <a:gdLst>
                <a:gd name="T0" fmla="*/ 0 w 1"/>
                <a:gd name="T1" fmla="*/ 0 h 1248"/>
                <a:gd name="T2" fmla="*/ 0 w 1"/>
                <a:gd name="T3" fmla="*/ 1248 h 1248"/>
                <a:gd name="T4" fmla="*/ 0 60000 65536"/>
                <a:gd name="T5" fmla="*/ 0 60000 65536"/>
                <a:gd name="T6" fmla="*/ 0 w 1"/>
                <a:gd name="T7" fmla="*/ 0 h 1248"/>
                <a:gd name="T8" fmla="*/ 1 w 1"/>
                <a:gd name="T9" fmla="*/ 1248 h 1248"/>
              </a:gdLst>
              <a:ahLst/>
              <a:cxnLst>
                <a:cxn ang="T4">
                  <a:pos x="T0" y="T1"/>
                </a:cxn>
                <a:cxn ang="T5">
                  <a:pos x="T2" y="T3"/>
                </a:cxn>
              </a:cxnLst>
              <a:rect l="T6" t="T7" r="T8" b="T9"/>
              <a:pathLst>
                <a:path w="1" h="1248">
                  <a:moveTo>
                    <a:pt x="0" y="0"/>
                  </a:moveTo>
                  <a:lnTo>
                    <a:pt x="0" y="1248"/>
                  </a:lnTo>
                </a:path>
              </a:pathLst>
            </a:custGeom>
            <a:noFill/>
            <a:ln w="28575">
              <a:solidFill>
                <a:srgbClr val="FF99FF"/>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nvGrpSpPr>
            <p:cNvPr id="40991" name="Group 39"/>
            <p:cNvGrpSpPr>
              <a:grpSpLocks/>
            </p:cNvGrpSpPr>
            <p:nvPr/>
          </p:nvGrpSpPr>
          <p:grpSpPr bwMode="auto">
            <a:xfrm>
              <a:off x="3360" y="3465"/>
              <a:ext cx="288" cy="327"/>
              <a:chOff x="4752" y="2928"/>
              <a:chExt cx="288" cy="327"/>
            </a:xfrm>
          </p:grpSpPr>
          <p:sp>
            <p:nvSpPr>
              <p:cNvPr id="40992" name="Oval 40"/>
              <p:cNvSpPr>
                <a:spLocks noChangeAspect="1" noChangeArrowheads="1"/>
              </p:cNvSpPr>
              <p:nvPr/>
            </p:nvSpPr>
            <p:spPr bwMode="auto">
              <a:xfrm flipH="1">
                <a:off x="4836" y="2950"/>
                <a:ext cx="73" cy="73"/>
              </a:xfrm>
              <a:prstGeom prst="ellipse">
                <a:avLst/>
              </a:prstGeom>
              <a:solidFill>
                <a:srgbClr val="CC00CC"/>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40993" name="Text Box 41"/>
              <p:cNvSpPr txBox="1">
                <a:spLocks noChangeArrowheads="1"/>
              </p:cNvSpPr>
              <p:nvPr/>
            </p:nvSpPr>
            <p:spPr bwMode="auto">
              <a:xfrm>
                <a:off x="4752" y="2928"/>
                <a:ext cx="288"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B</a:t>
                </a:r>
              </a:p>
            </p:txBody>
          </p:sp>
        </p:grpSp>
      </p:grpSp>
      <p:sp>
        <p:nvSpPr>
          <p:cNvPr id="40976" name="Text Box 42"/>
          <p:cNvSpPr txBox="1">
            <a:spLocks noChangeArrowheads="1"/>
          </p:cNvSpPr>
          <p:nvPr/>
        </p:nvSpPr>
        <p:spPr bwMode="auto">
          <a:xfrm rot="-5400000">
            <a:off x="1343819" y="1780382"/>
            <a:ext cx="13716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H’s imports</a:t>
            </a:r>
          </a:p>
        </p:txBody>
      </p:sp>
      <p:sp>
        <p:nvSpPr>
          <p:cNvPr id="40977" name="Text Box 43"/>
          <p:cNvSpPr txBox="1">
            <a:spLocks noChangeArrowheads="1"/>
          </p:cNvSpPr>
          <p:nvPr/>
        </p:nvSpPr>
        <p:spPr bwMode="auto">
          <a:xfrm>
            <a:off x="6172200" y="5486400"/>
            <a:ext cx="13716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H’s exports</a:t>
            </a:r>
          </a:p>
        </p:txBody>
      </p:sp>
      <p:grpSp>
        <p:nvGrpSpPr>
          <p:cNvPr id="9" name="Group 39"/>
          <p:cNvGrpSpPr>
            <a:grpSpLocks/>
          </p:cNvGrpSpPr>
          <p:nvPr/>
        </p:nvGrpSpPr>
        <p:grpSpPr bwMode="auto">
          <a:xfrm>
            <a:off x="2667000" y="2224088"/>
            <a:ext cx="4953000" cy="3414712"/>
            <a:chOff x="2667000" y="2224088"/>
            <a:chExt cx="4953000" cy="3414712"/>
          </a:xfrm>
        </p:grpSpPr>
        <p:sp>
          <p:nvSpPr>
            <p:cNvPr id="40986" name="Line 45"/>
            <p:cNvSpPr>
              <a:spLocks noChangeShapeType="1"/>
            </p:cNvSpPr>
            <p:nvPr/>
          </p:nvSpPr>
          <p:spPr bwMode="auto">
            <a:xfrm flipH="1">
              <a:off x="2667000" y="2667000"/>
              <a:ext cx="4191000" cy="2971800"/>
            </a:xfrm>
            <a:prstGeom prst="line">
              <a:avLst/>
            </a:prstGeom>
            <a:noFill/>
            <a:ln w="28575">
              <a:solidFill>
                <a:srgbClr val="CC00CC"/>
              </a:solidFill>
              <a:round/>
              <a:headEnd/>
              <a:tailEnd/>
            </a:ln>
          </p:spPr>
          <p:txBody>
            <a:bodyPr wrap="none" anchor="ctr">
              <a:prstTxWarp prst="textNoShape">
                <a:avLst/>
              </a:prstTxWarp>
            </a:bodyPr>
            <a:lstStyle/>
            <a:p>
              <a:endParaRPr lang="en-US"/>
            </a:p>
          </p:txBody>
        </p:sp>
        <p:sp>
          <p:nvSpPr>
            <p:cNvPr id="40987" name="Text Box 46"/>
            <p:cNvSpPr txBox="1">
              <a:spLocks noChangeArrowheads="1"/>
            </p:cNvSpPr>
            <p:nvPr/>
          </p:nvSpPr>
          <p:spPr bwMode="auto">
            <a:xfrm>
              <a:off x="6781800" y="2224088"/>
              <a:ext cx="8382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P</a:t>
              </a:r>
              <a:r>
                <a:rPr lang="th-TH" baseline="-25000">
                  <a:ea typeface="Angsana New" charset="0"/>
                  <a:cs typeface="Angsana New" charset="0"/>
                </a:rPr>
                <a:t>W</a:t>
              </a:r>
              <a:endParaRPr lang="th-TH">
                <a:ea typeface="Angsana New" charset="0"/>
                <a:cs typeface="Angsana New" charset="0"/>
              </a:endParaRPr>
            </a:p>
          </p:txBody>
        </p:sp>
      </p:grpSp>
      <p:grpSp>
        <p:nvGrpSpPr>
          <p:cNvPr id="10" name="Group 42"/>
          <p:cNvGrpSpPr>
            <a:grpSpLocks/>
          </p:cNvGrpSpPr>
          <p:nvPr/>
        </p:nvGrpSpPr>
        <p:grpSpPr bwMode="auto">
          <a:xfrm>
            <a:off x="5181600" y="3138488"/>
            <a:ext cx="762000" cy="928687"/>
            <a:chOff x="5181600" y="3138488"/>
            <a:chExt cx="762000" cy="928687"/>
          </a:xfrm>
        </p:grpSpPr>
        <p:sp>
          <p:nvSpPr>
            <p:cNvPr id="40982" name="Text Box 12"/>
            <p:cNvSpPr txBox="1">
              <a:spLocks noChangeArrowheads="1"/>
            </p:cNvSpPr>
            <p:nvPr/>
          </p:nvSpPr>
          <p:spPr bwMode="auto">
            <a:xfrm>
              <a:off x="5181600" y="3138488"/>
              <a:ext cx="4572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C</a:t>
              </a:r>
              <a:r>
                <a:rPr lang="th-TH" baseline="30000">
                  <a:ea typeface="Angsana New" charset="0"/>
                  <a:cs typeface="Angsana New" charset="0"/>
                </a:rPr>
                <a:t>*</a:t>
              </a:r>
            </a:p>
          </p:txBody>
        </p:sp>
        <p:grpSp>
          <p:nvGrpSpPr>
            <p:cNvPr id="40983" name="Group 47"/>
            <p:cNvGrpSpPr>
              <a:grpSpLocks/>
            </p:cNvGrpSpPr>
            <p:nvPr/>
          </p:nvGrpSpPr>
          <p:grpSpPr bwMode="auto">
            <a:xfrm>
              <a:off x="5440363" y="3548063"/>
              <a:ext cx="503237" cy="519112"/>
              <a:chOff x="3379" y="2265"/>
              <a:chExt cx="317" cy="327"/>
            </a:xfrm>
          </p:grpSpPr>
          <p:sp>
            <p:nvSpPr>
              <p:cNvPr id="40984" name="Oval 48"/>
              <p:cNvSpPr>
                <a:spLocks noChangeAspect="1" noChangeArrowheads="1"/>
              </p:cNvSpPr>
              <p:nvPr/>
            </p:nvSpPr>
            <p:spPr bwMode="auto">
              <a:xfrm flipH="1">
                <a:off x="3379" y="2284"/>
                <a:ext cx="73" cy="73"/>
              </a:xfrm>
              <a:prstGeom prst="ellipse">
                <a:avLst/>
              </a:prstGeom>
              <a:solidFill>
                <a:srgbClr val="CC00CC"/>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40985" name="Text Box 49"/>
              <p:cNvSpPr txBox="1">
                <a:spLocks noChangeArrowheads="1"/>
              </p:cNvSpPr>
              <p:nvPr/>
            </p:nvSpPr>
            <p:spPr bwMode="auto">
              <a:xfrm>
                <a:off x="3408" y="2265"/>
                <a:ext cx="288"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C</a:t>
                </a:r>
              </a:p>
            </p:txBody>
          </p:sp>
        </p:grpSp>
      </p:grpSp>
      <p:sp>
        <p:nvSpPr>
          <p:cNvPr id="40980" name="Text Box 53"/>
          <p:cNvSpPr txBox="1">
            <a:spLocks noChangeArrowheads="1"/>
          </p:cNvSpPr>
          <p:nvPr/>
        </p:nvSpPr>
        <p:spPr bwMode="auto">
          <a:xfrm>
            <a:off x="2438400" y="1066800"/>
            <a:ext cx="4572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t>Y</a:t>
            </a:r>
          </a:p>
        </p:txBody>
      </p:sp>
      <p:sp>
        <p:nvSpPr>
          <p:cNvPr id="40981" name="Rectangle 54"/>
          <p:cNvSpPr>
            <a:spLocks noChangeArrowheads="1"/>
          </p:cNvSpPr>
          <p:nvPr/>
        </p:nvSpPr>
        <p:spPr bwMode="auto">
          <a:xfrm>
            <a:off x="2209800" y="5181600"/>
            <a:ext cx="433388" cy="519113"/>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Q</a:t>
            </a:r>
            <a:r>
              <a:rPr lang="th-TH" baseline="30000">
                <a:ea typeface="Angsana New" charset="0"/>
                <a:cs typeface="Angsana New"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down)">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499"/>
                                          </p:stCondLst>
                                        </p:cTn>
                                        <p:tgtEl>
                                          <p:spTgt spid="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down)">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th-TH" smtClean="0"/>
              <a:t>The Heckscher-Ohlin Theorem</a:t>
            </a:r>
            <a:endParaRPr lang="th-TH"/>
          </a:p>
        </p:txBody>
      </p:sp>
      <p:sp>
        <p:nvSpPr>
          <p:cNvPr id="43012" name="Slide Number Placeholder 5"/>
          <p:cNvSpPr>
            <a:spLocks noGrp="1"/>
          </p:cNvSpPr>
          <p:nvPr>
            <p:ph type="sldNum" sz="quarter" idx="10"/>
          </p:nvPr>
        </p:nvSpPr>
        <p:spPr/>
        <p:txBody>
          <a:bodyPr/>
          <a:lstStyle/>
          <a:p>
            <a:fld id="{5C453BC3-E7CC-B049-A374-37DEA0B240C2}" type="slidenum">
              <a:rPr lang="th-TH" smtClean="0"/>
              <a:pPr/>
              <a:t>17</a:t>
            </a:fld>
            <a:endParaRPr lang="th-TH" smtClean="0"/>
          </a:p>
        </p:txBody>
      </p:sp>
      <p:sp>
        <p:nvSpPr>
          <p:cNvPr id="15363" name="Rectangle 3"/>
          <p:cNvSpPr>
            <a:spLocks noGrp="1" noChangeArrowheads="1"/>
          </p:cNvSpPr>
          <p:nvPr>
            <p:ph idx="4294967295"/>
          </p:nvPr>
        </p:nvSpPr>
        <p:spPr>
          <a:xfrm>
            <a:off x="685800" y="914400"/>
            <a:ext cx="8458200" cy="5943600"/>
          </a:xfrm>
        </p:spPr>
        <p:txBody>
          <a:bodyPr/>
          <a:lstStyle/>
          <a:p>
            <a:pPr eaLnBrk="1" hangingPunct="1"/>
            <a:r>
              <a:rPr lang="th-TH" dirty="0">
                <a:latin typeface="Angsana New" charset="0"/>
              </a:rPr>
              <a:t>The Heckscher-Ohlin Theorem:</a:t>
            </a:r>
            <a:r>
              <a:rPr lang="th-TH" dirty="0">
                <a:solidFill>
                  <a:srgbClr val="FF3300"/>
                </a:solidFill>
                <a:latin typeface="Angsana New" charset="0"/>
              </a:rPr>
              <a:t> </a:t>
            </a:r>
            <a:r>
              <a:rPr lang="th-TH" dirty="0">
                <a:solidFill>
                  <a:srgbClr val="0000FF"/>
                </a:solidFill>
                <a:latin typeface="Angsana New" charset="0"/>
              </a:rPr>
              <a:t>Given the assumptions of the model, a country will export the commodity that intensively uses its relatively abundant factor.</a:t>
            </a:r>
          </a:p>
          <a:p>
            <a:pPr eaLnBrk="1" hangingPunct="1"/>
            <a:r>
              <a:rPr lang="th-TH" dirty="0">
                <a:latin typeface="Angsana New" charset="0"/>
              </a:rPr>
              <a:t>It is also referred to as the </a:t>
            </a:r>
            <a:r>
              <a:rPr lang="th-TH" dirty="0">
                <a:solidFill>
                  <a:srgbClr val="0000FF"/>
                </a:solidFill>
                <a:latin typeface="Angsana New" charset="0"/>
              </a:rPr>
              <a:t>Factor-Proportions Theory</a:t>
            </a:r>
          </a:p>
          <a:p>
            <a:pPr eaLnBrk="1" hangingPunct="1"/>
            <a:r>
              <a:rPr lang="th-TH" dirty="0">
                <a:latin typeface="Angsana New" charset="0"/>
              </a:rPr>
              <a:t>H is L-abundant, so the relative wage rate is lower and suitable to produce X which is L-intensive.  </a:t>
            </a:r>
          </a:p>
          <a:p>
            <a:pPr eaLnBrk="1" hangingPunct="1"/>
            <a:r>
              <a:rPr lang="th-TH" dirty="0">
                <a:latin typeface="Angsana New" charset="0"/>
              </a:rPr>
              <a:t>F is K-abundant, so the relative interest rate is lower and suitable to produce Y which is K-intensive.</a:t>
            </a:r>
          </a:p>
          <a:p>
            <a:pPr eaLnBrk="1" hangingPunct="1"/>
            <a:r>
              <a:rPr lang="th-TH" dirty="0">
                <a:latin typeface="Angsana New" charset="0"/>
              </a:rPr>
              <a:t>H exports the L service which is its abundant factor and imports the K service which is its scarce factor.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3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53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utoUpdateAnimBg="0"/>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9" name="Slide Number Placeholder 3"/>
          <p:cNvSpPr>
            <a:spLocks noGrp="1"/>
          </p:cNvSpPr>
          <p:nvPr>
            <p:ph type="sldNum" sz="quarter" idx="10"/>
          </p:nvPr>
        </p:nvSpPr>
        <p:spPr>
          <a:noFill/>
        </p:spPr>
        <p:txBody>
          <a:bodyPr/>
          <a:lstStyle/>
          <a:p>
            <a:fld id="{1648C789-4CF3-2B48-9376-B46E9B203CF6}" type="slidenum">
              <a:rPr lang="th-TH" smtClean="0">
                <a:ea typeface="Angsana New" charset="0"/>
                <a:cs typeface="Angsana New" charset="0"/>
              </a:rPr>
              <a:pPr/>
              <a:t>18</a:t>
            </a:fld>
            <a:endParaRPr lang="th-TH" smtClean="0">
              <a:ea typeface="Angsana New" charset="0"/>
              <a:cs typeface="Angsana New" charset="0"/>
            </a:endParaRPr>
          </a:p>
        </p:txBody>
      </p:sp>
      <p:pic>
        <p:nvPicPr>
          <p:cNvPr id="45060" name="Picture 2"/>
          <p:cNvPicPr>
            <a:picLocks noChangeAspect="1" noChangeArrowheads="1"/>
          </p:cNvPicPr>
          <p:nvPr/>
        </p:nvPicPr>
        <p:blipFill>
          <a:blip r:embed="rId3"/>
          <a:srcRect/>
          <a:stretch>
            <a:fillRect/>
          </a:stretch>
        </p:blipFill>
        <p:spPr bwMode="auto">
          <a:xfrm>
            <a:off x="-381000" y="0"/>
            <a:ext cx="9753600" cy="7315200"/>
          </a:xfrm>
          <a:prstGeom prst="rect">
            <a:avLst/>
          </a:prstGeom>
          <a:noFill/>
          <a:ln w="9525">
            <a:noFill/>
            <a:miter lim="800000"/>
            <a:headEnd type="none" w="sm" len="sm"/>
            <a:tailEnd type="none" w="sm" len="sm"/>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7" name="Slide Number Placeholder 3"/>
          <p:cNvSpPr>
            <a:spLocks noGrp="1"/>
          </p:cNvSpPr>
          <p:nvPr>
            <p:ph type="sldNum" sz="quarter" idx="10"/>
          </p:nvPr>
        </p:nvSpPr>
        <p:spPr>
          <a:noFill/>
        </p:spPr>
        <p:txBody>
          <a:bodyPr/>
          <a:lstStyle/>
          <a:p>
            <a:fld id="{91B6E1CE-0E22-1545-82A0-9FCCBCE5D90C}" type="slidenum">
              <a:rPr lang="th-TH" smtClean="0">
                <a:ea typeface="Angsana New" charset="0"/>
                <a:cs typeface="Angsana New" charset="0"/>
              </a:rPr>
              <a:pPr/>
              <a:t>19</a:t>
            </a:fld>
            <a:endParaRPr lang="th-TH" smtClean="0">
              <a:ea typeface="Angsana New" charset="0"/>
              <a:cs typeface="Angsana New" charset="0"/>
            </a:endParaRPr>
          </a:p>
        </p:txBody>
      </p:sp>
      <p:pic>
        <p:nvPicPr>
          <p:cNvPr id="47108" name="Picture 4"/>
          <p:cNvPicPr>
            <a:picLocks noChangeAspect="1"/>
          </p:cNvPicPr>
          <p:nvPr/>
        </p:nvPicPr>
        <p:blipFill>
          <a:blip r:embed="rId3"/>
          <a:srcRect/>
          <a:stretch>
            <a:fillRect/>
          </a:stretch>
        </p:blipFill>
        <p:spPr bwMode="auto">
          <a:xfrm>
            <a:off x="0" y="0"/>
            <a:ext cx="93726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th-TH" smtClean="0"/>
              <a:t>Factor-Price-Equalization Theorem (FPE)</a:t>
            </a:r>
            <a:endParaRPr lang="th-TH"/>
          </a:p>
        </p:txBody>
      </p:sp>
      <p:sp>
        <p:nvSpPr>
          <p:cNvPr id="49156" name="Slide Number Placeholder 5"/>
          <p:cNvSpPr>
            <a:spLocks noGrp="1"/>
          </p:cNvSpPr>
          <p:nvPr>
            <p:ph type="sldNum" sz="quarter" idx="10"/>
          </p:nvPr>
        </p:nvSpPr>
        <p:spPr/>
        <p:txBody>
          <a:bodyPr/>
          <a:lstStyle/>
          <a:p>
            <a:fld id="{E10B58E2-CF77-844C-94B6-77E7B5A1408A}" type="slidenum">
              <a:rPr lang="th-TH" smtClean="0"/>
              <a:pPr/>
              <a:t>20</a:t>
            </a:fld>
            <a:endParaRPr lang="th-TH" smtClean="0"/>
          </a:p>
        </p:txBody>
      </p:sp>
      <p:sp>
        <p:nvSpPr>
          <p:cNvPr id="18435" name="Rectangle 3"/>
          <p:cNvSpPr>
            <a:spLocks noGrp="1" noChangeArrowheads="1"/>
          </p:cNvSpPr>
          <p:nvPr>
            <p:ph idx="4294967295"/>
          </p:nvPr>
        </p:nvSpPr>
        <p:spPr>
          <a:xfrm>
            <a:off x="152400" y="914400"/>
            <a:ext cx="8991600" cy="5943600"/>
          </a:xfrm>
        </p:spPr>
        <p:txBody>
          <a:bodyPr/>
          <a:lstStyle/>
          <a:p>
            <a:pPr eaLnBrk="1" hangingPunct="1"/>
            <a:r>
              <a:rPr lang="th-TH">
                <a:latin typeface="Angsana New" charset="0"/>
              </a:rPr>
              <a:t>The Heckscher-Ohlin Theorem shows that the differences in endowments lead to different factor prices, different pattern of comparative advantage and trade.</a:t>
            </a:r>
          </a:p>
          <a:p>
            <a:pPr eaLnBrk="1" hangingPunct="1"/>
            <a:r>
              <a:rPr lang="th-TH">
                <a:latin typeface="Angsana New" charset="0"/>
              </a:rPr>
              <a:t>But international trade eventually equalizes the commodity prices and change the production.  What impact international trade should have on the factor prices of the trade partners?</a:t>
            </a:r>
          </a:p>
          <a:p>
            <a:pPr eaLnBrk="1" hangingPunct="1"/>
            <a:r>
              <a:rPr lang="th-TH">
                <a:latin typeface="Angsana New" charset="0"/>
              </a:rPr>
              <a:t>FPE Theorem predicts that international trade will equalize the relative factor prices.</a:t>
            </a:r>
          </a:p>
          <a:p>
            <a:pPr eaLnBrk="1" hangingPunct="1"/>
            <a:r>
              <a:rPr lang="th-TH">
                <a:latin typeface="Angsana New" charset="0"/>
              </a:rPr>
              <a:t>To show this we need to find the relationship between the commodity prices and the factor prices.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4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th-TH">
                <a:latin typeface="Angsana New" charset="0"/>
              </a:rPr>
              <a:t>Commodity prices and factor prices</a:t>
            </a:r>
          </a:p>
        </p:txBody>
      </p:sp>
      <p:sp>
        <p:nvSpPr>
          <p:cNvPr id="51204" name="Slide Number Placeholder 4"/>
          <p:cNvSpPr>
            <a:spLocks noGrp="1"/>
          </p:cNvSpPr>
          <p:nvPr>
            <p:ph type="sldNum" sz="quarter" idx="10"/>
          </p:nvPr>
        </p:nvSpPr>
        <p:spPr>
          <a:noFill/>
        </p:spPr>
        <p:txBody>
          <a:bodyPr/>
          <a:lstStyle/>
          <a:p>
            <a:fld id="{87AAE6E9-10C3-9E4F-AF73-5A2714F98E90}" type="slidenum">
              <a:rPr lang="th-TH" smtClean="0">
                <a:ea typeface="Angsana New" charset="0"/>
                <a:cs typeface="Angsana New" charset="0"/>
              </a:rPr>
              <a:pPr/>
              <a:t>21</a:t>
            </a:fld>
            <a:endParaRPr lang="th-TH" smtClean="0">
              <a:ea typeface="Angsana New" charset="0"/>
              <a:cs typeface="Angsana New" charset="0"/>
            </a:endParaRPr>
          </a:p>
        </p:txBody>
      </p:sp>
      <p:grpSp>
        <p:nvGrpSpPr>
          <p:cNvPr id="2" name="Group 120"/>
          <p:cNvGrpSpPr>
            <a:grpSpLocks/>
          </p:cNvGrpSpPr>
          <p:nvPr/>
        </p:nvGrpSpPr>
        <p:grpSpPr bwMode="auto">
          <a:xfrm>
            <a:off x="7129463" y="2230438"/>
            <a:ext cx="1023937" cy="1808162"/>
            <a:chOff x="4497" y="1488"/>
            <a:chExt cx="672" cy="1104"/>
          </a:xfrm>
        </p:grpSpPr>
        <p:sp>
          <p:nvSpPr>
            <p:cNvPr id="51264" name="Line 81"/>
            <p:cNvSpPr>
              <a:spLocks noChangeShapeType="1"/>
            </p:cNvSpPr>
            <p:nvPr/>
          </p:nvSpPr>
          <p:spPr bwMode="auto">
            <a:xfrm flipH="1" flipV="1">
              <a:off x="4844" y="1792"/>
              <a:ext cx="325" cy="800"/>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51265" name="Rectangle 87"/>
            <p:cNvSpPr>
              <a:spLocks noChangeArrowheads="1"/>
            </p:cNvSpPr>
            <p:nvPr/>
          </p:nvSpPr>
          <p:spPr bwMode="auto">
            <a:xfrm>
              <a:off x="4497" y="1488"/>
              <a:ext cx="524" cy="31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solidFill>
                    <a:srgbClr val="00CC00"/>
                  </a:solidFill>
                </a:rPr>
                <a:t>(w/r)</a:t>
              </a:r>
              <a:r>
                <a:rPr lang="en-US" b="1" baseline="-25000">
                  <a:solidFill>
                    <a:srgbClr val="00CC00"/>
                  </a:solidFill>
                </a:rPr>
                <a:t>B</a:t>
              </a:r>
              <a:endParaRPr lang="en-US" b="1" baseline="30000">
                <a:solidFill>
                  <a:srgbClr val="00CC00"/>
                </a:solidFill>
              </a:endParaRPr>
            </a:p>
          </p:txBody>
        </p:sp>
      </p:grpSp>
      <p:grpSp>
        <p:nvGrpSpPr>
          <p:cNvPr id="3" name="Group 118"/>
          <p:cNvGrpSpPr>
            <a:grpSpLocks/>
          </p:cNvGrpSpPr>
          <p:nvPr/>
        </p:nvGrpSpPr>
        <p:grpSpPr bwMode="auto">
          <a:xfrm>
            <a:off x="5081588" y="3141663"/>
            <a:ext cx="1949450" cy="2133600"/>
            <a:chOff x="3201" y="1979"/>
            <a:chExt cx="1228" cy="1344"/>
          </a:xfrm>
        </p:grpSpPr>
        <p:sp>
          <p:nvSpPr>
            <p:cNvPr id="51262" name="Line 76"/>
            <p:cNvSpPr>
              <a:spLocks noChangeShapeType="1"/>
            </p:cNvSpPr>
            <p:nvPr/>
          </p:nvSpPr>
          <p:spPr bwMode="auto">
            <a:xfrm flipH="1" flipV="1">
              <a:off x="3459" y="2256"/>
              <a:ext cx="970" cy="1067"/>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51263" name="Rectangle 86"/>
            <p:cNvSpPr>
              <a:spLocks noChangeArrowheads="1"/>
            </p:cNvSpPr>
            <p:nvPr/>
          </p:nvSpPr>
          <p:spPr bwMode="auto">
            <a:xfrm>
              <a:off x="3201" y="1979"/>
              <a:ext cx="499"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solidFill>
                    <a:srgbClr val="00CC00"/>
                  </a:solidFill>
                </a:rPr>
                <a:t>(w/r)</a:t>
              </a:r>
              <a:r>
                <a:rPr lang="en-US" b="1" baseline="-25000">
                  <a:solidFill>
                    <a:srgbClr val="00CC00"/>
                  </a:solidFill>
                </a:rPr>
                <a:t>A</a:t>
              </a:r>
              <a:endParaRPr lang="en-US" b="1" baseline="30000">
                <a:solidFill>
                  <a:srgbClr val="00CC00"/>
                </a:solidFill>
              </a:endParaRPr>
            </a:p>
          </p:txBody>
        </p:sp>
      </p:grpSp>
      <p:sp>
        <p:nvSpPr>
          <p:cNvPr id="51207" name="Rectangle 4"/>
          <p:cNvSpPr>
            <a:spLocks noChangeArrowheads="1"/>
          </p:cNvSpPr>
          <p:nvPr/>
        </p:nvSpPr>
        <p:spPr bwMode="auto">
          <a:xfrm>
            <a:off x="8561388" y="1671638"/>
            <a:ext cx="439737"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0</a:t>
            </a:r>
            <a:r>
              <a:rPr lang="en-US" b="1" i="1" baseline="-25000"/>
              <a:t>Y</a:t>
            </a:r>
          </a:p>
        </p:txBody>
      </p:sp>
      <p:sp>
        <p:nvSpPr>
          <p:cNvPr id="51208" name="Rectangle 5"/>
          <p:cNvSpPr>
            <a:spLocks noChangeArrowheads="1"/>
          </p:cNvSpPr>
          <p:nvPr/>
        </p:nvSpPr>
        <p:spPr bwMode="auto">
          <a:xfrm>
            <a:off x="3100388" y="5516563"/>
            <a:ext cx="439737"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0</a:t>
            </a:r>
            <a:r>
              <a:rPr lang="en-US" b="1" i="1" baseline="-25000"/>
              <a:t>X</a:t>
            </a:r>
          </a:p>
        </p:txBody>
      </p:sp>
      <p:sp>
        <p:nvSpPr>
          <p:cNvPr id="51209" name="Rectangle 7"/>
          <p:cNvSpPr>
            <a:spLocks noChangeArrowheads="1"/>
          </p:cNvSpPr>
          <p:nvPr/>
        </p:nvSpPr>
        <p:spPr bwMode="auto">
          <a:xfrm>
            <a:off x="3184525" y="1465263"/>
            <a:ext cx="477838"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a:t>
            </a:r>
            <a:endParaRPr lang="en-US" b="1"/>
          </a:p>
        </p:txBody>
      </p:sp>
      <p:sp>
        <p:nvSpPr>
          <p:cNvPr id="51210" name="Rectangle 12"/>
          <p:cNvSpPr>
            <a:spLocks noChangeArrowheads="1"/>
          </p:cNvSpPr>
          <p:nvPr/>
        </p:nvSpPr>
        <p:spPr bwMode="auto">
          <a:xfrm>
            <a:off x="8686800" y="5486400"/>
            <a:ext cx="452438" cy="51593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L</a:t>
            </a:r>
            <a:r>
              <a:rPr lang="en-US" b="1" baseline="-25000"/>
              <a:t>X</a:t>
            </a:r>
            <a:endParaRPr lang="en-US" b="1"/>
          </a:p>
        </p:txBody>
      </p:sp>
      <p:sp>
        <p:nvSpPr>
          <p:cNvPr id="51211" name="Freeform 47"/>
          <p:cNvSpPr>
            <a:spLocks/>
          </p:cNvSpPr>
          <p:nvPr/>
        </p:nvSpPr>
        <p:spPr bwMode="auto">
          <a:xfrm>
            <a:off x="3219450" y="2057400"/>
            <a:ext cx="5400675" cy="3543300"/>
          </a:xfrm>
          <a:custGeom>
            <a:avLst/>
            <a:gdLst>
              <a:gd name="T0" fmla="*/ 0 w 3402"/>
              <a:gd name="T1" fmla="*/ 2147483647 h 2232"/>
              <a:gd name="T2" fmla="*/ 2147483647 w 3402"/>
              <a:gd name="T3" fmla="*/ 2147483647 h 2232"/>
              <a:gd name="T4" fmla="*/ 2147483647 w 3402"/>
              <a:gd name="T5" fmla="*/ 2147483647 h 2232"/>
              <a:gd name="T6" fmla="*/ 2147483647 w 3402"/>
              <a:gd name="T7" fmla="*/ 2147483647 h 2232"/>
              <a:gd name="T8" fmla="*/ 2147483647 w 3402"/>
              <a:gd name="T9" fmla="*/ 2147483647 h 2232"/>
              <a:gd name="T10" fmla="*/ 2147483647 w 3402"/>
              <a:gd name="T11" fmla="*/ 0 h 2232"/>
              <a:gd name="T12" fmla="*/ 0 60000 65536"/>
              <a:gd name="T13" fmla="*/ 0 60000 65536"/>
              <a:gd name="T14" fmla="*/ 0 60000 65536"/>
              <a:gd name="T15" fmla="*/ 0 60000 65536"/>
              <a:gd name="T16" fmla="*/ 0 60000 65536"/>
              <a:gd name="T17" fmla="*/ 0 60000 65536"/>
              <a:gd name="T18" fmla="*/ 0 w 3402"/>
              <a:gd name="T19" fmla="*/ 0 h 2232"/>
              <a:gd name="T20" fmla="*/ 3402 w 3402"/>
              <a:gd name="T21" fmla="*/ 2232 h 2232"/>
            </a:gdLst>
            <a:ahLst/>
            <a:cxnLst>
              <a:cxn ang="T12">
                <a:pos x="T0" y="T1"/>
              </a:cxn>
              <a:cxn ang="T13">
                <a:pos x="T2" y="T3"/>
              </a:cxn>
              <a:cxn ang="T14">
                <a:pos x="T4" y="T5"/>
              </a:cxn>
              <a:cxn ang="T15">
                <a:pos x="T6" y="T7"/>
              </a:cxn>
              <a:cxn ang="T16">
                <a:pos x="T8" y="T9"/>
              </a:cxn>
              <a:cxn ang="T17">
                <a:pos x="T10" y="T11"/>
              </a:cxn>
            </a:cxnLst>
            <a:rect l="T18" t="T19" r="T20" b="T21"/>
            <a:pathLst>
              <a:path w="3402" h="2232">
                <a:moveTo>
                  <a:pt x="0" y="2232"/>
                </a:moveTo>
                <a:cubicBezTo>
                  <a:pt x="206" y="2202"/>
                  <a:pt x="842" y="2165"/>
                  <a:pt x="1239" y="2054"/>
                </a:cubicBezTo>
                <a:cubicBezTo>
                  <a:pt x="1636" y="1943"/>
                  <a:pt x="2095" y="1734"/>
                  <a:pt x="2381" y="1563"/>
                </a:cubicBezTo>
                <a:cubicBezTo>
                  <a:pt x="2667" y="1392"/>
                  <a:pt x="2810" y="1206"/>
                  <a:pt x="2956" y="1029"/>
                </a:cubicBezTo>
                <a:cubicBezTo>
                  <a:pt x="3102" y="852"/>
                  <a:pt x="3182" y="676"/>
                  <a:pt x="3256" y="504"/>
                </a:cubicBezTo>
                <a:cubicBezTo>
                  <a:pt x="3330" y="332"/>
                  <a:pt x="3372" y="105"/>
                  <a:pt x="3402" y="0"/>
                </a:cubicBezTo>
              </a:path>
            </a:pathLst>
          </a:custGeom>
          <a:noFill/>
          <a:ln w="38100">
            <a:solidFill>
              <a:schemeClr val="bg2"/>
            </a:solidFill>
            <a:miter lim="800000"/>
            <a:headEnd/>
            <a:tailEnd/>
          </a:ln>
        </p:spPr>
        <p:txBody>
          <a:bodyPr wrap="none">
            <a:prstTxWarp prst="textNoShape">
              <a:avLst/>
            </a:prstTxWarp>
          </a:bodyPr>
          <a:lstStyle/>
          <a:p>
            <a:pPr eaLnBrk="0" hangingPunct="0"/>
            <a:endParaRPr lang="en-US"/>
          </a:p>
        </p:txBody>
      </p:sp>
      <p:grpSp>
        <p:nvGrpSpPr>
          <p:cNvPr id="4" name="Group 124"/>
          <p:cNvGrpSpPr>
            <a:grpSpLocks/>
          </p:cNvGrpSpPr>
          <p:nvPr/>
        </p:nvGrpSpPr>
        <p:grpSpPr bwMode="auto">
          <a:xfrm>
            <a:off x="5226050" y="3065463"/>
            <a:ext cx="2157413" cy="2443162"/>
            <a:chOff x="3292" y="1931"/>
            <a:chExt cx="1359" cy="1539"/>
          </a:xfrm>
        </p:grpSpPr>
        <p:grpSp>
          <p:nvGrpSpPr>
            <p:cNvPr id="51253" name="Group 91"/>
            <p:cNvGrpSpPr>
              <a:grpSpLocks/>
            </p:cNvGrpSpPr>
            <p:nvPr/>
          </p:nvGrpSpPr>
          <p:grpSpPr bwMode="auto">
            <a:xfrm>
              <a:off x="3747" y="1931"/>
              <a:ext cx="904" cy="1483"/>
              <a:chOff x="2880" y="1931"/>
              <a:chExt cx="904" cy="1483"/>
            </a:xfrm>
          </p:grpSpPr>
          <p:sp>
            <p:nvSpPr>
              <p:cNvPr id="51260" name="Freeform 39"/>
              <p:cNvSpPr>
                <a:spLocks/>
              </p:cNvSpPr>
              <p:nvPr/>
            </p:nvSpPr>
            <p:spPr bwMode="auto">
              <a:xfrm rot="-488784">
                <a:off x="3078" y="2154"/>
                <a:ext cx="706" cy="1260"/>
              </a:xfrm>
              <a:custGeom>
                <a:avLst/>
                <a:gdLst>
                  <a:gd name="T0" fmla="*/ 0 w 1452"/>
                  <a:gd name="T1" fmla="*/ 0 h 1539"/>
                  <a:gd name="T2" fmla="*/ 0 w 1452"/>
                  <a:gd name="T3" fmla="*/ 2 h 1539"/>
                  <a:gd name="T4" fmla="*/ 0 w 1452"/>
                  <a:gd name="T5" fmla="*/ 3 h 1539"/>
                  <a:gd name="T6" fmla="*/ 0 w 1452"/>
                  <a:gd name="T7" fmla="*/ 5 h 1539"/>
                  <a:gd name="T8" fmla="*/ 0 w 1452"/>
                  <a:gd name="T9" fmla="*/ 6 h 1539"/>
                  <a:gd name="T10" fmla="*/ 0 w 1452"/>
                  <a:gd name="T11" fmla="*/ 6 h 1539"/>
                  <a:gd name="T12" fmla="*/ 0 w 1452"/>
                  <a:gd name="T13" fmla="*/ 7 h 1539"/>
                  <a:gd name="T14" fmla="*/ 0 w 1452"/>
                  <a:gd name="T15" fmla="*/ 9 h 1539"/>
                  <a:gd name="T16" fmla="*/ 0 w 1452"/>
                  <a:gd name="T17" fmla="*/ 9 h 1539"/>
                  <a:gd name="T18" fmla="*/ 0 w 1452"/>
                  <a:gd name="T19" fmla="*/ 9 h 1539"/>
                  <a:gd name="T20" fmla="*/ 0 w 1452"/>
                  <a:gd name="T21" fmla="*/ 11 h 1539"/>
                  <a:gd name="T22" fmla="*/ 0 w 1452"/>
                  <a:gd name="T23" fmla="*/ 11 h 1539"/>
                  <a:gd name="T24" fmla="*/ 0 w 1452"/>
                  <a:gd name="T25" fmla="*/ 11 h 1539"/>
                  <a:gd name="T26" fmla="*/ 0 w 1452"/>
                  <a:gd name="T27" fmla="*/ 11 h 1539"/>
                  <a:gd name="T28" fmla="*/ 0 w 1452"/>
                  <a:gd name="T29" fmla="*/ 13 h 153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52"/>
                  <a:gd name="T46" fmla="*/ 0 h 1539"/>
                  <a:gd name="T47" fmla="*/ 1452 w 1452"/>
                  <a:gd name="T48" fmla="*/ 1539 h 153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52" h="1539">
                    <a:moveTo>
                      <a:pt x="0" y="0"/>
                    </a:moveTo>
                    <a:lnTo>
                      <a:pt x="59" y="277"/>
                    </a:lnTo>
                    <a:lnTo>
                      <a:pt x="98" y="413"/>
                    </a:lnTo>
                    <a:lnTo>
                      <a:pt x="137" y="544"/>
                    </a:lnTo>
                    <a:lnTo>
                      <a:pt x="190" y="669"/>
                    </a:lnTo>
                    <a:lnTo>
                      <a:pt x="248" y="790"/>
                    </a:lnTo>
                    <a:lnTo>
                      <a:pt x="314" y="905"/>
                    </a:lnTo>
                    <a:lnTo>
                      <a:pt x="399" y="1004"/>
                    </a:lnTo>
                    <a:lnTo>
                      <a:pt x="497" y="1093"/>
                    </a:lnTo>
                    <a:lnTo>
                      <a:pt x="608" y="1177"/>
                    </a:lnTo>
                    <a:lnTo>
                      <a:pt x="732" y="1250"/>
                    </a:lnTo>
                    <a:lnTo>
                      <a:pt x="863" y="1313"/>
                    </a:lnTo>
                    <a:lnTo>
                      <a:pt x="1007" y="1376"/>
                    </a:lnTo>
                    <a:lnTo>
                      <a:pt x="1150" y="1433"/>
                    </a:lnTo>
                    <a:lnTo>
                      <a:pt x="1451" y="1538"/>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51261" name="Rectangle 40"/>
              <p:cNvSpPr>
                <a:spLocks noChangeArrowheads="1"/>
              </p:cNvSpPr>
              <p:nvPr/>
            </p:nvSpPr>
            <p:spPr bwMode="auto">
              <a:xfrm>
                <a:off x="2880" y="1931"/>
                <a:ext cx="29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r>
                  <a:rPr lang="en-US" b="1" baseline="-25000"/>
                  <a:t>A</a:t>
                </a:r>
                <a:endParaRPr lang="en-US" b="1" baseline="30000"/>
              </a:p>
            </p:txBody>
          </p:sp>
        </p:grpSp>
        <p:grpSp>
          <p:nvGrpSpPr>
            <p:cNvPr id="51254" name="Group 41"/>
            <p:cNvGrpSpPr>
              <a:grpSpLocks/>
            </p:cNvGrpSpPr>
            <p:nvPr/>
          </p:nvGrpSpPr>
          <p:grpSpPr bwMode="auto">
            <a:xfrm>
              <a:off x="3292" y="2544"/>
              <a:ext cx="1031" cy="926"/>
              <a:chOff x="2273" y="2304"/>
              <a:chExt cx="1031" cy="926"/>
            </a:xfrm>
          </p:grpSpPr>
          <p:sp>
            <p:nvSpPr>
              <p:cNvPr id="51258" name="Rectangle 42"/>
              <p:cNvSpPr>
                <a:spLocks noChangeArrowheads="1"/>
              </p:cNvSpPr>
              <p:nvPr/>
            </p:nvSpPr>
            <p:spPr bwMode="auto">
              <a:xfrm>
                <a:off x="2273" y="2304"/>
                <a:ext cx="29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Y</a:t>
                </a:r>
                <a:r>
                  <a:rPr lang="en-US" b="1" baseline="-25000"/>
                  <a:t>A</a:t>
                </a:r>
                <a:endParaRPr lang="en-US" b="1" baseline="30000"/>
              </a:p>
            </p:txBody>
          </p:sp>
          <p:sp>
            <p:nvSpPr>
              <p:cNvPr id="51259" name="Freeform 43"/>
              <p:cNvSpPr>
                <a:spLocks/>
              </p:cNvSpPr>
              <p:nvPr/>
            </p:nvSpPr>
            <p:spPr bwMode="auto">
              <a:xfrm>
                <a:off x="2544" y="2539"/>
                <a:ext cx="760" cy="691"/>
              </a:xfrm>
              <a:custGeom>
                <a:avLst/>
                <a:gdLst>
                  <a:gd name="T0" fmla="*/ 0 w 1010"/>
                  <a:gd name="T1" fmla="*/ 0 h 1058"/>
                  <a:gd name="T2" fmla="*/ 2 w 1010"/>
                  <a:gd name="T3" fmla="*/ 1 h 1058"/>
                  <a:gd name="T4" fmla="*/ 2 w 1010"/>
                  <a:gd name="T5" fmla="*/ 1 h 1058"/>
                  <a:gd name="T6" fmla="*/ 2 w 1010"/>
                  <a:gd name="T7" fmla="*/ 1 h 1058"/>
                  <a:gd name="T8" fmla="*/ 2 w 1010"/>
                  <a:gd name="T9" fmla="*/ 1 h 1058"/>
                  <a:gd name="T10" fmla="*/ 2 w 1010"/>
                  <a:gd name="T11" fmla="*/ 1 h 1058"/>
                  <a:gd name="T12" fmla="*/ 2 w 1010"/>
                  <a:gd name="T13" fmla="*/ 1 h 1058"/>
                  <a:gd name="T14" fmla="*/ 2 w 1010"/>
                  <a:gd name="T15" fmla="*/ 1 h 1058"/>
                  <a:gd name="T16" fmla="*/ 2 w 1010"/>
                  <a:gd name="T17" fmla="*/ 1 h 1058"/>
                  <a:gd name="T18" fmla="*/ 2 w 1010"/>
                  <a:gd name="T19" fmla="*/ 1 h 1058"/>
                  <a:gd name="T20" fmla="*/ 2 w 1010"/>
                  <a:gd name="T21" fmla="*/ 1 h 1058"/>
                  <a:gd name="T22" fmla="*/ 2 w 1010"/>
                  <a:gd name="T23" fmla="*/ 1 h 1058"/>
                  <a:gd name="T24" fmla="*/ 2 w 1010"/>
                  <a:gd name="T25" fmla="*/ 1 h 105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10"/>
                  <a:gd name="T40" fmla="*/ 0 h 1058"/>
                  <a:gd name="T41" fmla="*/ 1010 w 1010"/>
                  <a:gd name="T42" fmla="*/ 1058 h 105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10" h="1058">
                    <a:moveTo>
                      <a:pt x="0" y="0"/>
                    </a:moveTo>
                    <a:lnTo>
                      <a:pt x="191" y="51"/>
                    </a:lnTo>
                    <a:lnTo>
                      <a:pt x="376" y="113"/>
                    </a:lnTo>
                    <a:lnTo>
                      <a:pt x="458" y="153"/>
                    </a:lnTo>
                    <a:lnTo>
                      <a:pt x="540" y="199"/>
                    </a:lnTo>
                    <a:lnTo>
                      <a:pt x="616" y="250"/>
                    </a:lnTo>
                    <a:lnTo>
                      <a:pt x="682" y="312"/>
                    </a:lnTo>
                    <a:lnTo>
                      <a:pt x="742" y="386"/>
                    </a:lnTo>
                    <a:lnTo>
                      <a:pt x="791" y="466"/>
                    </a:lnTo>
                    <a:lnTo>
                      <a:pt x="840" y="551"/>
                    </a:lnTo>
                    <a:lnTo>
                      <a:pt x="878" y="642"/>
                    </a:lnTo>
                    <a:lnTo>
                      <a:pt x="949" y="847"/>
                    </a:lnTo>
                    <a:lnTo>
                      <a:pt x="1009" y="1057"/>
                    </a:lnTo>
                  </a:path>
                </a:pathLst>
              </a:custGeom>
              <a:noFill/>
              <a:ln w="50800" cap="rnd">
                <a:solidFill>
                  <a:srgbClr val="CC0000"/>
                </a:solidFill>
                <a:round/>
                <a:headEnd/>
                <a:tailEnd/>
              </a:ln>
            </p:spPr>
            <p:txBody>
              <a:bodyPr>
                <a:prstTxWarp prst="textNoShape">
                  <a:avLst/>
                </a:prstTxWarp>
              </a:bodyPr>
              <a:lstStyle/>
              <a:p>
                <a:pPr eaLnBrk="0" hangingPunct="0"/>
                <a:endParaRPr lang="en-US"/>
              </a:p>
            </p:txBody>
          </p:sp>
        </p:grpSp>
        <p:grpSp>
          <p:nvGrpSpPr>
            <p:cNvPr id="51255" name="Group 92"/>
            <p:cNvGrpSpPr>
              <a:grpSpLocks/>
            </p:cNvGrpSpPr>
            <p:nvPr/>
          </p:nvGrpSpPr>
          <p:grpSpPr bwMode="auto">
            <a:xfrm>
              <a:off x="3973" y="2959"/>
              <a:ext cx="252" cy="393"/>
              <a:chOff x="3106" y="2959"/>
              <a:chExt cx="252" cy="393"/>
            </a:xfrm>
          </p:grpSpPr>
          <p:sp>
            <p:nvSpPr>
              <p:cNvPr id="51256" name="Rectangle 46"/>
              <p:cNvSpPr>
                <a:spLocks noChangeArrowheads="1"/>
              </p:cNvSpPr>
              <p:nvPr/>
            </p:nvSpPr>
            <p:spPr bwMode="auto">
              <a:xfrm>
                <a:off x="3106" y="3024"/>
                <a:ext cx="252"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A</a:t>
                </a:r>
                <a:r>
                  <a:rPr lang="en-US" b="1" baseline="30000"/>
                  <a:t>/</a:t>
                </a:r>
                <a:endParaRPr lang="en-US" b="1" i="1"/>
              </a:p>
            </p:txBody>
          </p:sp>
          <p:sp>
            <p:nvSpPr>
              <p:cNvPr id="51257" name="Oval 45"/>
              <p:cNvSpPr>
                <a:spLocks noChangeArrowheads="1"/>
              </p:cNvSpPr>
              <p:nvPr/>
            </p:nvSpPr>
            <p:spPr bwMode="auto">
              <a:xfrm>
                <a:off x="3216" y="2959"/>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sp>
        <p:nvSpPr>
          <p:cNvPr id="51213" name="Freeform 77"/>
          <p:cNvSpPr>
            <a:spLocks/>
          </p:cNvSpPr>
          <p:nvPr/>
        </p:nvSpPr>
        <p:spPr bwMode="auto">
          <a:xfrm>
            <a:off x="3198813" y="1801813"/>
            <a:ext cx="5870575" cy="3789362"/>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51214" name="Freeform 78"/>
          <p:cNvSpPr>
            <a:spLocks/>
          </p:cNvSpPr>
          <p:nvPr/>
        </p:nvSpPr>
        <p:spPr bwMode="auto">
          <a:xfrm rot="10800000">
            <a:off x="2747963" y="2078038"/>
            <a:ext cx="5870575" cy="3789362"/>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51215" name="Rectangle 79"/>
          <p:cNvSpPr>
            <a:spLocks noChangeArrowheads="1"/>
          </p:cNvSpPr>
          <p:nvPr/>
        </p:nvSpPr>
        <p:spPr bwMode="auto">
          <a:xfrm>
            <a:off x="8289925" y="5715000"/>
            <a:ext cx="4905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Y</a:t>
            </a:r>
            <a:endParaRPr lang="en-US" b="1"/>
          </a:p>
        </p:txBody>
      </p:sp>
      <p:sp>
        <p:nvSpPr>
          <p:cNvPr id="51216" name="Rectangle 80"/>
          <p:cNvSpPr>
            <a:spLocks noChangeArrowheads="1"/>
          </p:cNvSpPr>
          <p:nvPr/>
        </p:nvSpPr>
        <p:spPr bwMode="auto">
          <a:xfrm>
            <a:off x="2676525" y="1905000"/>
            <a:ext cx="4651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L</a:t>
            </a:r>
            <a:r>
              <a:rPr lang="en-US" b="1" baseline="-25000"/>
              <a:t>Y</a:t>
            </a:r>
            <a:endParaRPr lang="en-US" b="1"/>
          </a:p>
        </p:txBody>
      </p:sp>
      <p:sp>
        <p:nvSpPr>
          <p:cNvPr id="51217" name="Rectangle 99"/>
          <p:cNvSpPr>
            <a:spLocks noChangeArrowheads="1"/>
          </p:cNvSpPr>
          <p:nvPr/>
        </p:nvSpPr>
        <p:spPr bwMode="auto">
          <a:xfrm>
            <a:off x="334963" y="1295400"/>
            <a:ext cx="350837" cy="51593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Y</a:t>
            </a:r>
          </a:p>
        </p:txBody>
      </p:sp>
      <p:sp>
        <p:nvSpPr>
          <p:cNvPr id="51218" name="Rectangle 100"/>
          <p:cNvSpPr>
            <a:spLocks noChangeArrowheads="1"/>
          </p:cNvSpPr>
          <p:nvPr/>
        </p:nvSpPr>
        <p:spPr bwMode="auto">
          <a:xfrm>
            <a:off x="2697163" y="5468938"/>
            <a:ext cx="361950"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p>
        </p:txBody>
      </p:sp>
      <p:sp>
        <p:nvSpPr>
          <p:cNvPr id="51219" name="Freeform 101"/>
          <p:cNvSpPr>
            <a:spLocks/>
          </p:cNvSpPr>
          <p:nvPr/>
        </p:nvSpPr>
        <p:spPr bwMode="auto">
          <a:xfrm>
            <a:off x="436563" y="1784350"/>
            <a:ext cx="2459037" cy="3778250"/>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51220" name="Arc 102"/>
          <p:cNvSpPr>
            <a:spLocks/>
          </p:cNvSpPr>
          <p:nvPr/>
        </p:nvSpPr>
        <p:spPr bwMode="auto">
          <a:xfrm>
            <a:off x="457200" y="2514600"/>
            <a:ext cx="2133600" cy="30480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chemeClr val="tx1"/>
            </a:solidFill>
            <a:round/>
            <a:headEnd/>
            <a:tailEnd/>
          </a:ln>
        </p:spPr>
        <p:txBody>
          <a:bodyPr wrap="none" anchor="ctr">
            <a:prstTxWarp prst="textNoShape">
              <a:avLst/>
            </a:prstTxWarp>
          </a:bodyPr>
          <a:lstStyle/>
          <a:p>
            <a:pPr eaLnBrk="0" hangingPunct="0"/>
            <a:endParaRPr lang="en-US"/>
          </a:p>
        </p:txBody>
      </p:sp>
      <p:grpSp>
        <p:nvGrpSpPr>
          <p:cNvPr id="8" name="Group 117"/>
          <p:cNvGrpSpPr>
            <a:grpSpLocks/>
          </p:cNvGrpSpPr>
          <p:nvPr/>
        </p:nvGrpSpPr>
        <p:grpSpPr bwMode="auto">
          <a:xfrm>
            <a:off x="4763" y="2286000"/>
            <a:ext cx="2419350" cy="3657600"/>
            <a:chOff x="3" y="1440"/>
            <a:chExt cx="1524" cy="2304"/>
          </a:xfrm>
        </p:grpSpPr>
        <p:sp>
          <p:nvSpPr>
            <p:cNvPr id="51246" name="Freeform 111"/>
            <p:cNvSpPr>
              <a:spLocks/>
            </p:cNvSpPr>
            <p:nvPr/>
          </p:nvSpPr>
          <p:spPr bwMode="auto">
            <a:xfrm>
              <a:off x="288" y="1776"/>
              <a:ext cx="620" cy="1728"/>
            </a:xfrm>
            <a:custGeom>
              <a:avLst/>
              <a:gdLst>
                <a:gd name="T0" fmla="*/ 0 w 576"/>
                <a:gd name="T1" fmla="*/ 0 h 1728"/>
                <a:gd name="T2" fmla="*/ 3370 w 576"/>
                <a:gd name="T3" fmla="*/ 0 h 1728"/>
                <a:gd name="T4" fmla="*/ 3370 w 576"/>
                <a:gd name="T5" fmla="*/ 1728 h 1728"/>
                <a:gd name="T6" fmla="*/ 0 60000 65536"/>
                <a:gd name="T7" fmla="*/ 0 60000 65536"/>
                <a:gd name="T8" fmla="*/ 0 60000 65536"/>
                <a:gd name="T9" fmla="*/ 0 w 576"/>
                <a:gd name="T10" fmla="*/ 0 h 1728"/>
                <a:gd name="T11" fmla="*/ 576 w 576"/>
                <a:gd name="T12" fmla="*/ 1728 h 1728"/>
              </a:gdLst>
              <a:ahLst/>
              <a:cxnLst>
                <a:cxn ang="T6">
                  <a:pos x="T0" y="T1"/>
                </a:cxn>
                <a:cxn ang="T7">
                  <a:pos x="T2" y="T3"/>
                </a:cxn>
                <a:cxn ang="T8">
                  <a:pos x="T4" y="T5"/>
                </a:cxn>
              </a:cxnLst>
              <a:rect l="T9" t="T10" r="T11" b="T12"/>
              <a:pathLst>
                <a:path w="576" h="1728">
                  <a:moveTo>
                    <a:pt x="0" y="0"/>
                  </a:moveTo>
                  <a:lnTo>
                    <a:pt x="576" y="0"/>
                  </a:lnTo>
                  <a:lnTo>
                    <a:pt x="576" y="1728"/>
                  </a:lnTo>
                </a:path>
              </a:pathLst>
            </a:custGeom>
            <a:noFill/>
            <a:ln w="9525">
              <a:solidFill>
                <a:schemeClr val="tx1"/>
              </a:solidFill>
              <a:prstDash val="dash"/>
              <a:round/>
              <a:headEnd/>
              <a:tailEnd/>
            </a:ln>
          </p:spPr>
          <p:txBody>
            <a:bodyPr wrap="none" anchor="ctr">
              <a:prstTxWarp prst="textNoShape">
                <a:avLst/>
              </a:prstTxWarp>
            </a:bodyPr>
            <a:lstStyle/>
            <a:p>
              <a:pPr eaLnBrk="0" hangingPunct="0"/>
              <a:endParaRPr lang="en-US"/>
            </a:p>
          </p:txBody>
        </p:sp>
        <p:sp>
          <p:nvSpPr>
            <p:cNvPr id="51247" name="Rectangle 104"/>
            <p:cNvSpPr>
              <a:spLocks noChangeArrowheads="1"/>
            </p:cNvSpPr>
            <p:nvPr/>
          </p:nvSpPr>
          <p:spPr bwMode="auto">
            <a:xfrm>
              <a:off x="816" y="1440"/>
              <a:ext cx="229" cy="330"/>
            </a:xfrm>
            <a:prstGeom prst="rect">
              <a:avLst/>
            </a:prstGeom>
            <a:noFill/>
            <a:ln w="9525">
              <a:noFill/>
              <a:miter lim="800000"/>
              <a:headEnd/>
              <a:tailEnd/>
            </a:ln>
          </p:spPr>
          <p:txBody>
            <a:bodyPr wrap="none">
              <a:prstTxWarp prst="textNoShape">
                <a:avLst/>
              </a:prstTxWarp>
              <a:spAutoFit/>
            </a:bodyPr>
            <a:lstStyle/>
            <a:p>
              <a:pPr eaLnBrk="0" hangingPunct="0"/>
              <a:r>
                <a:rPr lang="en-US" b="1"/>
                <a:t>A</a:t>
              </a:r>
              <a:endParaRPr lang="th-TH" b="1"/>
            </a:p>
          </p:txBody>
        </p:sp>
        <p:sp>
          <p:nvSpPr>
            <p:cNvPr id="51248" name="Line 105"/>
            <p:cNvSpPr>
              <a:spLocks noChangeShapeType="1"/>
            </p:cNvSpPr>
            <p:nvPr/>
          </p:nvSpPr>
          <p:spPr bwMode="auto">
            <a:xfrm>
              <a:off x="528" y="1488"/>
              <a:ext cx="768" cy="576"/>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51249" name="Oval 103"/>
            <p:cNvSpPr>
              <a:spLocks noChangeArrowheads="1"/>
            </p:cNvSpPr>
            <p:nvPr/>
          </p:nvSpPr>
          <p:spPr bwMode="auto">
            <a:xfrm>
              <a:off x="864" y="1728"/>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51250" name="Rectangle 106"/>
            <p:cNvSpPr>
              <a:spLocks noChangeArrowheads="1"/>
            </p:cNvSpPr>
            <p:nvPr/>
          </p:nvSpPr>
          <p:spPr bwMode="auto">
            <a:xfrm>
              <a:off x="1248" y="1872"/>
              <a:ext cx="279" cy="327"/>
            </a:xfrm>
            <a:prstGeom prst="rect">
              <a:avLst/>
            </a:prstGeom>
            <a:noFill/>
            <a:ln w="9525">
              <a:noFill/>
              <a:miter lim="800000"/>
              <a:headEnd/>
              <a:tailEnd/>
            </a:ln>
          </p:spPr>
          <p:txBody>
            <a:bodyPr wrap="none">
              <a:prstTxWarp prst="textNoShape">
                <a:avLst/>
              </a:prstTxWarp>
              <a:spAutoFit/>
            </a:bodyPr>
            <a:lstStyle/>
            <a:p>
              <a:pPr eaLnBrk="0" hangingPunct="0"/>
              <a:r>
                <a:rPr lang="en-US" b="1"/>
                <a:t>P</a:t>
              </a:r>
              <a:r>
                <a:rPr lang="en-US" b="1" baseline="-25000"/>
                <a:t>A</a:t>
              </a:r>
              <a:endParaRPr lang="th-TH" b="1" baseline="-25000"/>
            </a:p>
          </p:txBody>
        </p:sp>
        <p:sp>
          <p:nvSpPr>
            <p:cNvPr id="51251" name="Rectangle 113"/>
            <p:cNvSpPr>
              <a:spLocks noChangeArrowheads="1"/>
            </p:cNvSpPr>
            <p:nvPr/>
          </p:nvSpPr>
          <p:spPr bwMode="auto">
            <a:xfrm>
              <a:off x="3" y="1547"/>
              <a:ext cx="29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Y</a:t>
              </a:r>
              <a:r>
                <a:rPr lang="en-US" b="1" baseline="-25000"/>
                <a:t>A</a:t>
              </a:r>
              <a:endParaRPr lang="en-US" b="1"/>
            </a:p>
          </p:txBody>
        </p:sp>
        <p:sp>
          <p:nvSpPr>
            <p:cNvPr id="51252" name="Rectangle 115"/>
            <p:cNvSpPr>
              <a:spLocks noChangeArrowheads="1"/>
            </p:cNvSpPr>
            <p:nvPr/>
          </p:nvSpPr>
          <p:spPr bwMode="auto">
            <a:xfrm>
              <a:off x="763" y="3419"/>
              <a:ext cx="29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r>
                <a:rPr lang="en-US" b="1" baseline="-25000"/>
                <a:t>A</a:t>
              </a:r>
              <a:endParaRPr lang="en-US" b="1"/>
            </a:p>
          </p:txBody>
        </p:sp>
      </p:grpSp>
      <p:grpSp>
        <p:nvGrpSpPr>
          <p:cNvPr id="9" name="Group 126"/>
          <p:cNvGrpSpPr>
            <a:grpSpLocks/>
          </p:cNvGrpSpPr>
          <p:nvPr/>
        </p:nvGrpSpPr>
        <p:grpSpPr bwMode="auto">
          <a:xfrm>
            <a:off x="0" y="3581400"/>
            <a:ext cx="3032125" cy="2349500"/>
            <a:chOff x="0" y="2256"/>
            <a:chExt cx="1910" cy="1480"/>
          </a:xfrm>
        </p:grpSpPr>
        <p:sp>
          <p:nvSpPr>
            <p:cNvPr id="51239" name="Freeform 112"/>
            <p:cNvSpPr>
              <a:spLocks/>
            </p:cNvSpPr>
            <p:nvPr/>
          </p:nvSpPr>
          <p:spPr bwMode="auto">
            <a:xfrm>
              <a:off x="283" y="2640"/>
              <a:ext cx="1205" cy="864"/>
            </a:xfrm>
            <a:custGeom>
              <a:avLst/>
              <a:gdLst>
                <a:gd name="T0" fmla="*/ 0 w 576"/>
                <a:gd name="T1" fmla="*/ 0 h 1728"/>
                <a:gd name="T2" fmla="*/ 2147483647 w 576"/>
                <a:gd name="T3" fmla="*/ 0 h 1728"/>
                <a:gd name="T4" fmla="*/ 2147483647 w 576"/>
                <a:gd name="T5" fmla="*/ 1 h 1728"/>
                <a:gd name="T6" fmla="*/ 0 60000 65536"/>
                <a:gd name="T7" fmla="*/ 0 60000 65536"/>
                <a:gd name="T8" fmla="*/ 0 60000 65536"/>
                <a:gd name="T9" fmla="*/ 0 w 576"/>
                <a:gd name="T10" fmla="*/ 0 h 1728"/>
                <a:gd name="T11" fmla="*/ 576 w 576"/>
                <a:gd name="T12" fmla="*/ 1728 h 1728"/>
              </a:gdLst>
              <a:ahLst/>
              <a:cxnLst>
                <a:cxn ang="T6">
                  <a:pos x="T0" y="T1"/>
                </a:cxn>
                <a:cxn ang="T7">
                  <a:pos x="T2" y="T3"/>
                </a:cxn>
                <a:cxn ang="T8">
                  <a:pos x="T4" y="T5"/>
                </a:cxn>
              </a:cxnLst>
              <a:rect l="T9" t="T10" r="T11" b="T12"/>
              <a:pathLst>
                <a:path w="576" h="1728">
                  <a:moveTo>
                    <a:pt x="0" y="0"/>
                  </a:moveTo>
                  <a:lnTo>
                    <a:pt x="576" y="0"/>
                  </a:lnTo>
                  <a:lnTo>
                    <a:pt x="576" y="1728"/>
                  </a:lnTo>
                </a:path>
              </a:pathLst>
            </a:custGeom>
            <a:noFill/>
            <a:ln w="9525">
              <a:solidFill>
                <a:schemeClr val="tx1"/>
              </a:solidFill>
              <a:prstDash val="dash"/>
              <a:round/>
              <a:headEnd/>
              <a:tailEnd/>
            </a:ln>
          </p:spPr>
          <p:txBody>
            <a:bodyPr wrap="none" anchor="ctr">
              <a:prstTxWarp prst="textNoShape">
                <a:avLst/>
              </a:prstTxWarp>
            </a:bodyPr>
            <a:lstStyle/>
            <a:p>
              <a:pPr eaLnBrk="0" hangingPunct="0"/>
              <a:endParaRPr lang="en-US"/>
            </a:p>
          </p:txBody>
        </p:sp>
        <p:sp>
          <p:nvSpPr>
            <p:cNvPr id="51240" name="Line 109"/>
            <p:cNvSpPr>
              <a:spLocks noChangeShapeType="1"/>
            </p:cNvSpPr>
            <p:nvPr/>
          </p:nvSpPr>
          <p:spPr bwMode="auto">
            <a:xfrm>
              <a:off x="1392" y="2256"/>
              <a:ext cx="288" cy="864"/>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51241" name="Rectangle 107"/>
            <p:cNvSpPr>
              <a:spLocks noChangeArrowheads="1"/>
            </p:cNvSpPr>
            <p:nvPr/>
          </p:nvSpPr>
          <p:spPr bwMode="auto">
            <a:xfrm>
              <a:off x="1553" y="2457"/>
              <a:ext cx="215" cy="327"/>
            </a:xfrm>
            <a:prstGeom prst="rect">
              <a:avLst/>
            </a:prstGeom>
            <a:noFill/>
            <a:ln w="9525">
              <a:noFill/>
              <a:miter lim="800000"/>
              <a:headEnd/>
              <a:tailEnd/>
            </a:ln>
          </p:spPr>
          <p:txBody>
            <a:bodyPr wrap="none">
              <a:prstTxWarp prst="textNoShape">
                <a:avLst/>
              </a:prstTxWarp>
              <a:spAutoFit/>
            </a:bodyPr>
            <a:lstStyle/>
            <a:p>
              <a:pPr eaLnBrk="0" hangingPunct="0"/>
              <a:r>
                <a:rPr lang="en-US" b="1"/>
                <a:t>B</a:t>
              </a:r>
              <a:endParaRPr lang="th-TH" b="1"/>
            </a:p>
          </p:txBody>
        </p:sp>
        <p:sp>
          <p:nvSpPr>
            <p:cNvPr id="51242" name="Oval 108"/>
            <p:cNvSpPr>
              <a:spLocks noChangeArrowheads="1"/>
            </p:cNvSpPr>
            <p:nvPr/>
          </p:nvSpPr>
          <p:spPr bwMode="auto">
            <a:xfrm>
              <a:off x="1457" y="2592"/>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51243" name="Rectangle 110"/>
            <p:cNvSpPr>
              <a:spLocks noChangeArrowheads="1"/>
            </p:cNvSpPr>
            <p:nvPr/>
          </p:nvSpPr>
          <p:spPr bwMode="auto">
            <a:xfrm>
              <a:off x="1632" y="2985"/>
              <a:ext cx="278" cy="330"/>
            </a:xfrm>
            <a:prstGeom prst="rect">
              <a:avLst/>
            </a:prstGeom>
            <a:noFill/>
            <a:ln w="9525">
              <a:noFill/>
              <a:miter lim="800000"/>
              <a:headEnd/>
              <a:tailEnd/>
            </a:ln>
          </p:spPr>
          <p:txBody>
            <a:bodyPr wrap="none">
              <a:prstTxWarp prst="textNoShape">
                <a:avLst/>
              </a:prstTxWarp>
              <a:spAutoFit/>
            </a:bodyPr>
            <a:lstStyle/>
            <a:p>
              <a:pPr eaLnBrk="0" hangingPunct="0"/>
              <a:r>
                <a:rPr lang="en-US" b="1"/>
                <a:t>P</a:t>
              </a:r>
              <a:r>
                <a:rPr lang="en-US" b="1" baseline="-25000"/>
                <a:t>B</a:t>
              </a:r>
              <a:endParaRPr lang="th-TH" b="1" baseline="-25000"/>
            </a:p>
          </p:txBody>
        </p:sp>
        <p:sp>
          <p:nvSpPr>
            <p:cNvPr id="51244" name="Rectangle 114"/>
            <p:cNvSpPr>
              <a:spLocks noChangeArrowheads="1"/>
            </p:cNvSpPr>
            <p:nvPr/>
          </p:nvSpPr>
          <p:spPr bwMode="auto">
            <a:xfrm>
              <a:off x="0" y="2411"/>
              <a:ext cx="293"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Y</a:t>
              </a:r>
              <a:r>
                <a:rPr lang="en-US" b="1" baseline="-25000"/>
                <a:t>B</a:t>
              </a:r>
              <a:endParaRPr lang="en-US" b="1"/>
            </a:p>
          </p:txBody>
        </p:sp>
        <p:sp>
          <p:nvSpPr>
            <p:cNvPr id="51245" name="Rectangle 116"/>
            <p:cNvSpPr>
              <a:spLocks noChangeArrowheads="1"/>
            </p:cNvSpPr>
            <p:nvPr/>
          </p:nvSpPr>
          <p:spPr bwMode="auto">
            <a:xfrm>
              <a:off x="1344" y="3408"/>
              <a:ext cx="293"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r>
                <a:rPr lang="en-US" b="1" baseline="-25000"/>
                <a:t>B</a:t>
              </a:r>
              <a:endParaRPr lang="en-US" b="1"/>
            </a:p>
          </p:txBody>
        </p:sp>
      </p:grpSp>
      <p:grpSp>
        <p:nvGrpSpPr>
          <p:cNvPr id="10" name="Group 135"/>
          <p:cNvGrpSpPr>
            <a:grpSpLocks/>
          </p:cNvGrpSpPr>
          <p:nvPr/>
        </p:nvGrpSpPr>
        <p:grpSpPr bwMode="auto">
          <a:xfrm>
            <a:off x="3221038" y="3302000"/>
            <a:ext cx="5510212" cy="2289175"/>
            <a:chOff x="2029" y="2080"/>
            <a:chExt cx="3471" cy="1442"/>
          </a:xfrm>
        </p:grpSpPr>
        <p:sp>
          <p:nvSpPr>
            <p:cNvPr id="51235" name="Line 129"/>
            <p:cNvSpPr>
              <a:spLocks noChangeShapeType="1"/>
            </p:cNvSpPr>
            <p:nvPr/>
          </p:nvSpPr>
          <p:spPr bwMode="auto">
            <a:xfrm flipV="1">
              <a:off x="2029" y="2185"/>
              <a:ext cx="3267" cy="1337"/>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51236" name="Rectangle 130"/>
            <p:cNvSpPr>
              <a:spLocks noChangeArrowheads="1"/>
            </p:cNvSpPr>
            <p:nvPr/>
          </p:nvSpPr>
          <p:spPr bwMode="auto">
            <a:xfrm>
              <a:off x="3767" y="2411"/>
              <a:ext cx="221"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C</a:t>
              </a:r>
              <a:endParaRPr lang="en-US" b="1" i="1"/>
            </a:p>
          </p:txBody>
        </p:sp>
        <p:sp>
          <p:nvSpPr>
            <p:cNvPr id="51237" name="Oval 131"/>
            <p:cNvSpPr>
              <a:spLocks noChangeArrowheads="1"/>
            </p:cNvSpPr>
            <p:nvPr/>
          </p:nvSpPr>
          <p:spPr bwMode="auto">
            <a:xfrm>
              <a:off x="3952" y="2640"/>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51238" name="Rectangle 132"/>
            <p:cNvSpPr>
              <a:spLocks noChangeArrowheads="1"/>
            </p:cNvSpPr>
            <p:nvPr/>
          </p:nvSpPr>
          <p:spPr bwMode="auto">
            <a:xfrm>
              <a:off x="5159" y="2080"/>
              <a:ext cx="341"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XB</a:t>
              </a:r>
              <a:endParaRPr lang="en-US" b="1" baseline="30000"/>
            </a:p>
          </p:txBody>
        </p:sp>
      </p:grpSp>
      <p:grpSp>
        <p:nvGrpSpPr>
          <p:cNvPr id="11" name="Group 128"/>
          <p:cNvGrpSpPr>
            <a:grpSpLocks/>
          </p:cNvGrpSpPr>
          <p:nvPr/>
        </p:nvGrpSpPr>
        <p:grpSpPr bwMode="auto">
          <a:xfrm>
            <a:off x="6791325" y="2436813"/>
            <a:ext cx="1819275" cy="1982787"/>
            <a:chOff x="4272" y="1535"/>
            <a:chExt cx="1146" cy="1249"/>
          </a:xfrm>
        </p:grpSpPr>
        <p:sp>
          <p:nvSpPr>
            <p:cNvPr id="51227" name="Rectangle 33"/>
            <p:cNvSpPr>
              <a:spLocks noChangeArrowheads="1"/>
            </p:cNvSpPr>
            <p:nvPr/>
          </p:nvSpPr>
          <p:spPr bwMode="auto">
            <a:xfrm rot="94825">
              <a:off x="4897" y="1535"/>
              <a:ext cx="293"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r>
                <a:rPr lang="en-US" b="1" baseline="-25000"/>
                <a:t>B</a:t>
              </a:r>
              <a:endParaRPr lang="en-US" b="1" baseline="30000"/>
            </a:p>
          </p:txBody>
        </p:sp>
        <p:grpSp>
          <p:nvGrpSpPr>
            <p:cNvPr id="51228" name="Group 125"/>
            <p:cNvGrpSpPr>
              <a:grpSpLocks/>
            </p:cNvGrpSpPr>
            <p:nvPr/>
          </p:nvGrpSpPr>
          <p:grpSpPr bwMode="auto">
            <a:xfrm>
              <a:off x="4272" y="1595"/>
              <a:ext cx="864" cy="1189"/>
              <a:chOff x="4272" y="1595"/>
              <a:chExt cx="864" cy="1189"/>
            </a:xfrm>
          </p:grpSpPr>
          <p:sp>
            <p:nvSpPr>
              <p:cNvPr id="51233" name="Freeform 123"/>
              <p:cNvSpPr>
                <a:spLocks/>
              </p:cNvSpPr>
              <p:nvPr/>
            </p:nvSpPr>
            <p:spPr bwMode="auto">
              <a:xfrm>
                <a:off x="4472" y="1776"/>
                <a:ext cx="664" cy="1008"/>
              </a:xfrm>
              <a:custGeom>
                <a:avLst/>
                <a:gdLst>
                  <a:gd name="T0" fmla="*/ 0 w 1010"/>
                  <a:gd name="T1" fmla="*/ 0 h 1058"/>
                  <a:gd name="T2" fmla="*/ 1 w 1010"/>
                  <a:gd name="T3" fmla="*/ 17 h 1058"/>
                  <a:gd name="T4" fmla="*/ 1 w 1010"/>
                  <a:gd name="T5" fmla="*/ 36 h 1058"/>
                  <a:gd name="T6" fmla="*/ 1 w 1010"/>
                  <a:gd name="T7" fmla="*/ 48 h 1058"/>
                  <a:gd name="T8" fmla="*/ 1 w 1010"/>
                  <a:gd name="T9" fmla="*/ 62 h 1058"/>
                  <a:gd name="T10" fmla="*/ 1 w 1010"/>
                  <a:gd name="T11" fmla="*/ 79 h 1058"/>
                  <a:gd name="T12" fmla="*/ 1 w 1010"/>
                  <a:gd name="T13" fmla="*/ 98 h 1058"/>
                  <a:gd name="T14" fmla="*/ 1 w 1010"/>
                  <a:gd name="T15" fmla="*/ 121 h 1058"/>
                  <a:gd name="T16" fmla="*/ 1 w 1010"/>
                  <a:gd name="T17" fmla="*/ 146 h 1058"/>
                  <a:gd name="T18" fmla="*/ 1 w 1010"/>
                  <a:gd name="T19" fmla="*/ 172 h 1058"/>
                  <a:gd name="T20" fmla="*/ 1 w 1010"/>
                  <a:gd name="T21" fmla="*/ 200 h 1058"/>
                  <a:gd name="T22" fmla="*/ 1 w 1010"/>
                  <a:gd name="T23" fmla="*/ 265 h 1058"/>
                  <a:gd name="T24" fmla="*/ 1 w 1010"/>
                  <a:gd name="T25" fmla="*/ 332 h 105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10"/>
                  <a:gd name="T40" fmla="*/ 0 h 1058"/>
                  <a:gd name="T41" fmla="*/ 1010 w 1010"/>
                  <a:gd name="T42" fmla="*/ 1058 h 105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10" h="1058">
                    <a:moveTo>
                      <a:pt x="0" y="0"/>
                    </a:moveTo>
                    <a:lnTo>
                      <a:pt x="191" y="51"/>
                    </a:lnTo>
                    <a:lnTo>
                      <a:pt x="376" y="113"/>
                    </a:lnTo>
                    <a:lnTo>
                      <a:pt x="458" y="153"/>
                    </a:lnTo>
                    <a:lnTo>
                      <a:pt x="540" y="199"/>
                    </a:lnTo>
                    <a:lnTo>
                      <a:pt x="616" y="250"/>
                    </a:lnTo>
                    <a:lnTo>
                      <a:pt x="682" y="312"/>
                    </a:lnTo>
                    <a:lnTo>
                      <a:pt x="742" y="386"/>
                    </a:lnTo>
                    <a:lnTo>
                      <a:pt x="791" y="466"/>
                    </a:lnTo>
                    <a:lnTo>
                      <a:pt x="840" y="551"/>
                    </a:lnTo>
                    <a:lnTo>
                      <a:pt x="878" y="642"/>
                    </a:lnTo>
                    <a:lnTo>
                      <a:pt x="949" y="847"/>
                    </a:lnTo>
                    <a:lnTo>
                      <a:pt x="1009" y="1057"/>
                    </a:lnTo>
                  </a:path>
                </a:pathLst>
              </a:custGeom>
              <a:noFill/>
              <a:ln w="50800" cap="rnd">
                <a:solidFill>
                  <a:srgbClr val="CC0000"/>
                </a:solidFill>
                <a:round/>
                <a:headEnd/>
                <a:tailEnd/>
              </a:ln>
            </p:spPr>
            <p:txBody>
              <a:bodyPr>
                <a:prstTxWarp prst="textNoShape">
                  <a:avLst/>
                </a:prstTxWarp>
              </a:bodyPr>
              <a:lstStyle/>
              <a:p>
                <a:pPr eaLnBrk="0" hangingPunct="0"/>
                <a:endParaRPr lang="en-US"/>
              </a:p>
            </p:txBody>
          </p:sp>
          <p:sp>
            <p:nvSpPr>
              <p:cNvPr id="51234" name="Rectangle 122"/>
              <p:cNvSpPr>
                <a:spLocks noChangeArrowheads="1"/>
              </p:cNvSpPr>
              <p:nvPr/>
            </p:nvSpPr>
            <p:spPr bwMode="auto">
              <a:xfrm>
                <a:off x="4272" y="1595"/>
                <a:ext cx="293"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Y</a:t>
                </a:r>
                <a:r>
                  <a:rPr lang="en-US" b="1" baseline="-25000"/>
                  <a:t>B</a:t>
                </a:r>
                <a:endParaRPr lang="en-US" b="1" baseline="30000"/>
              </a:p>
            </p:txBody>
          </p:sp>
        </p:grpSp>
        <p:grpSp>
          <p:nvGrpSpPr>
            <p:cNvPr id="51229" name="Group 119"/>
            <p:cNvGrpSpPr>
              <a:grpSpLocks/>
            </p:cNvGrpSpPr>
            <p:nvPr/>
          </p:nvGrpSpPr>
          <p:grpSpPr bwMode="auto">
            <a:xfrm>
              <a:off x="4746" y="1881"/>
              <a:ext cx="672" cy="696"/>
              <a:chOff x="4755" y="1848"/>
              <a:chExt cx="672" cy="696"/>
            </a:xfrm>
          </p:grpSpPr>
          <p:sp>
            <p:nvSpPr>
              <p:cNvPr id="51230" name="Freeform 32"/>
              <p:cNvSpPr>
                <a:spLocks/>
              </p:cNvSpPr>
              <p:nvPr/>
            </p:nvSpPr>
            <p:spPr bwMode="auto">
              <a:xfrm rot="449031">
                <a:off x="4955" y="1848"/>
                <a:ext cx="472" cy="696"/>
              </a:xfrm>
              <a:custGeom>
                <a:avLst/>
                <a:gdLst>
                  <a:gd name="T0" fmla="*/ 0 w 1033"/>
                  <a:gd name="T1" fmla="*/ 0 h 1262"/>
                  <a:gd name="T2" fmla="*/ 0 w 1033"/>
                  <a:gd name="T3" fmla="*/ 1 h 1262"/>
                  <a:gd name="T4" fmla="*/ 0 w 1033"/>
                  <a:gd name="T5" fmla="*/ 1 h 1262"/>
                  <a:gd name="T6" fmla="*/ 0 w 1033"/>
                  <a:gd name="T7" fmla="*/ 1 h 1262"/>
                  <a:gd name="T8" fmla="*/ 0 w 1033"/>
                  <a:gd name="T9" fmla="*/ 1 h 1262"/>
                  <a:gd name="T10" fmla="*/ 0 w 1033"/>
                  <a:gd name="T11" fmla="*/ 1 h 1262"/>
                  <a:gd name="T12" fmla="*/ 0 w 1033"/>
                  <a:gd name="T13" fmla="*/ 1 h 1262"/>
                  <a:gd name="T14" fmla="*/ 0 w 1033"/>
                  <a:gd name="T15" fmla="*/ 1 h 1262"/>
                  <a:gd name="T16" fmla="*/ 0 w 1033"/>
                  <a:gd name="T17" fmla="*/ 1 h 1262"/>
                  <a:gd name="T18" fmla="*/ 0 w 1033"/>
                  <a:gd name="T19" fmla="*/ 1 h 1262"/>
                  <a:gd name="T20" fmla="*/ 0 w 1033"/>
                  <a:gd name="T21" fmla="*/ 1 h 1262"/>
                  <a:gd name="T22" fmla="*/ 0 w 1033"/>
                  <a:gd name="T23" fmla="*/ 1 h 1262"/>
                  <a:gd name="T24" fmla="*/ 0 w 1033"/>
                  <a:gd name="T25" fmla="*/ 1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51231" name="Rectangle 36"/>
              <p:cNvSpPr>
                <a:spLocks noChangeArrowheads="1"/>
              </p:cNvSpPr>
              <p:nvPr/>
            </p:nvSpPr>
            <p:spPr bwMode="auto">
              <a:xfrm>
                <a:off x="4755" y="2016"/>
                <a:ext cx="244"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B</a:t>
                </a:r>
                <a:r>
                  <a:rPr lang="en-US" b="1" baseline="30000"/>
                  <a:t>/</a:t>
                </a:r>
                <a:endParaRPr lang="en-US" b="1" i="1"/>
              </a:p>
            </p:txBody>
          </p:sp>
          <p:sp>
            <p:nvSpPr>
              <p:cNvPr id="51232" name="Oval 82"/>
              <p:cNvSpPr>
                <a:spLocks noChangeArrowheads="1"/>
              </p:cNvSpPr>
              <p:nvPr/>
            </p:nvSpPr>
            <p:spPr bwMode="auto">
              <a:xfrm>
                <a:off x="4995" y="2208"/>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sp>
        <p:nvSpPr>
          <p:cNvPr id="51225" name="AutoShape 136">
            <a:hlinkClick r:id="rId3" action="ppaction://hlinksldjump" highlightClick="1"/>
          </p:cNvPr>
          <p:cNvSpPr>
            <a:spLocks noChangeArrowheads="1"/>
          </p:cNvSpPr>
          <p:nvPr/>
        </p:nvSpPr>
        <p:spPr bwMode="auto">
          <a:xfrm>
            <a:off x="8077200" y="6400800"/>
            <a:ext cx="228600" cy="228600"/>
          </a:xfrm>
          <a:prstGeom prst="actionButtonBlank">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
        <p:nvSpPr>
          <p:cNvPr id="51226" name="AutoShape 137">
            <a:hlinkClick r:id="" action="ppaction://hlinkshowjump?jump=nextslide" highlightClick="1"/>
          </p:cNvPr>
          <p:cNvSpPr>
            <a:spLocks noChangeArrowheads="1"/>
          </p:cNvSpPr>
          <p:nvPr/>
        </p:nvSpPr>
        <p:spPr bwMode="auto">
          <a:xfrm>
            <a:off x="8686800" y="1143000"/>
            <a:ext cx="228600" cy="304800"/>
          </a:xfrm>
          <a:prstGeom prst="actionButtonForwardNext">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th-TH" smtClean="0"/>
              <a:t>Commodity prices and factor prices</a:t>
            </a:r>
            <a:endParaRPr lang="th-TH"/>
          </a:p>
        </p:txBody>
      </p:sp>
      <p:sp>
        <p:nvSpPr>
          <p:cNvPr id="53253" name="Slide Number Placeholder 5"/>
          <p:cNvSpPr>
            <a:spLocks noGrp="1"/>
          </p:cNvSpPr>
          <p:nvPr>
            <p:ph type="sldNum" sz="quarter" idx="10"/>
          </p:nvPr>
        </p:nvSpPr>
        <p:spPr/>
        <p:txBody>
          <a:bodyPr/>
          <a:lstStyle/>
          <a:p>
            <a:fld id="{23B82ACE-0D4A-444A-BC4A-FB9DD35D1E38}" type="slidenum">
              <a:rPr lang="th-TH" smtClean="0"/>
              <a:pPr/>
              <a:t>22</a:t>
            </a:fld>
            <a:endParaRPr lang="th-TH" smtClean="0"/>
          </a:p>
        </p:txBody>
      </p:sp>
      <p:sp>
        <p:nvSpPr>
          <p:cNvPr id="20483" name="Rectangle 3"/>
          <p:cNvSpPr>
            <a:spLocks noGrp="1" noChangeArrowheads="1"/>
          </p:cNvSpPr>
          <p:nvPr>
            <p:ph idx="4294967295"/>
          </p:nvPr>
        </p:nvSpPr>
        <p:spPr>
          <a:xfrm>
            <a:off x="0" y="1143000"/>
            <a:ext cx="9144000" cy="5562600"/>
          </a:xfrm>
        </p:spPr>
        <p:txBody>
          <a:bodyPr/>
          <a:lstStyle/>
          <a:p>
            <a:pPr eaLnBrk="1" hangingPunct="1"/>
            <a:r>
              <a:rPr lang="th-TH">
                <a:latin typeface="Angsana New" charset="0"/>
              </a:rPr>
              <a:t>At an initial price ratio P</a:t>
            </a:r>
            <a:r>
              <a:rPr lang="th-TH" baseline="-25000">
                <a:latin typeface="Angsana New" charset="0"/>
              </a:rPr>
              <a:t>A</a:t>
            </a:r>
            <a:r>
              <a:rPr lang="th-TH">
                <a:latin typeface="Angsana New" charset="0"/>
              </a:rPr>
              <a:t>, the equilibrium on the PPC is  at point A. </a:t>
            </a:r>
          </a:p>
          <a:p>
            <a:pPr eaLnBrk="1" hangingPunct="1"/>
            <a:r>
              <a:rPr lang="th-TH">
                <a:latin typeface="Angsana New" charset="0"/>
              </a:rPr>
              <a:t>This point corresponds to point A</a:t>
            </a:r>
            <a:r>
              <a:rPr lang="th-TH" baseline="30000">
                <a:latin typeface="Angsana New" charset="0"/>
              </a:rPr>
              <a:t>/</a:t>
            </a:r>
            <a:r>
              <a:rPr lang="th-TH">
                <a:latin typeface="Angsana New" charset="0"/>
              </a:rPr>
              <a:t> in the Edgeworth box diagram </a:t>
            </a:r>
          </a:p>
          <a:p>
            <a:pPr eaLnBrk="1" hangingPunct="1"/>
            <a:r>
              <a:rPr lang="th-TH">
                <a:latin typeface="Angsana New" charset="0"/>
              </a:rPr>
              <a:t>Point A</a:t>
            </a:r>
            <a:r>
              <a:rPr lang="en-US" baseline="30000">
                <a:latin typeface="Angsana New" charset="0"/>
              </a:rPr>
              <a:t>/</a:t>
            </a:r>
            <a:r>
              <a:rPr lang="th-TH">
                <a:latin typeface="Angsana New" charset="0"/>
              </a:rPr>
              <a:t> is the tangency point between the X</a:t>
            </a:r>
            <a:r>
              <a:rPr lang="th-TH" baseline="-25000">
                <a:latin typeface="Angsana New" charset="0"/>
              </a:rPr>
              <a:t>A</a:t>
            </a:r>
            <a:r>
              <a:rPr lang="th-TH">
                <a:latin typeface="Angsana New" charset="0"/>
              </a:rPr>
              <a:t> and Y</a:t>
            </a:r>
            <a:r>
              <a:rPr lang="th-TH" baseline="-25000">
                <a:latin typeface="Angsana New" charset="0"/>
              </a:rPr>
              <a:t>A</a:t>
            </a:r>
            <a:r>
              <a:rPr lang="th-TH">
                <a:latin typeface="Angsana New" charset="0"/>
              </a:rPr>
              <a:t> isoquants on the contact curve, the equilibrium factor price ratio is (w/r)</a:t>
            </a:r>
            <a:r>
              <a:rPr lang="th-TH" baseline="-25000">
                <a:latin typeface="Angsana New" charset="0"/>
              </a:rPr>
              <a:t>A</a:t>
            </a:r>
            <a:r>
              <a:rPr lang="th-TH">
                <a:latin typeface="Angsana New" charset="0"/>
              </a:rPr>
              <a:t>.</a:t>
            </a:r>
          </a:p>
          <a:p>
            <a:pPr eaLnBrk="1" hangingPunct="1"/>
            <a:r>
              <a:rPr lang="th-TH">
                <a:latin typeface="Angsana New" charset="0"/>
              </a:rPr>
              <a:t>Suppose the relative price increases to P</a:t>
            </a:r>
            <a:r>
              <a:rPr lang="th-TH" baseline="-25000">
                <a:latin typeface="Angsana New" charset="0"/>
              </a:rPr>
              <a:t>B</a:t>
            </a:r>
            <a:r>
              <a:rPr lang="th-TH">
                <a:latin typeface="Angsana New" charset="0"/>
              </a:rPr>
              <a:t>, the equilibrium on the PPC moves to point B.  Outputs of X will rise and Y will fall.</a:t>
            </a:r>
          </a:p>
        </p:txBody>
      </p:sp>
      <p:sp>
        <p:nvSpPr>
          <p:cNvPr id="53254" name="AutoShape 4">
            <a:hlinkClick r:id="" action="ppaction://hlinkshowjump?jump=previousslide" highlightClick="1"/>
          </p:cNvPr>
          <p:cNvSpPr>
            <a:spLocks noChangeArrowheads="1"/>
          </p:cNvSpPr>
          <p:nvPr/>
        </p:nvSpPr>
        <p:spPr bwMode="auto">
          <a:xfrm>
            <a:off x="8610600" y="2286000"/>
            <a:ext cx="228600" cy="304800"/>
          </a:xfrm>
          <a:prstGeom prst="actionButtonBackPrevious">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048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048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p:txBody>
          <a:bodyPr/>
          <a:lstStyle/>
          <a:p>
            <a:r>
              <a:rPr lang="th-TH" smtClean="0"/>
              <a:t>Commodity prices and factor prices</a:t>
            </a:r>
            <a:endParaRPr lang="th-TH"/>
          </a:p>
        </p:txBody>
      </p:sp>
      <p:sp>
        <p:nvSpPr>
          <p:cNvPr id="55302" name="Slide Number Placeholder 5"/>
          <p:cNvSpPr>
            <a:spLocks noGrp="1"/>
          </p:cNvSpPr>
          <p:nvPr>
            <p:ph type="sldNum" sz="quarter" idx="10"/>
          </p:nvPr>
        </p:nvSpPr>
        <p:spPr/>
        <p:txBody>
          <a:bodyPr/>
          <a:lstStyle/>
          <a:p>
            <a:fld id="{304E757C-9450-C342-A4C3-070C3D824D21}" type="slidenum">
              <a:rPr lang="th-TH" smtClean="0"/>
              <a:pPr/>
              <a:t>23</a:t>
            </a:fld>
            <a:endParaRPr lang="th-TH" smtClean="0"/>
          </a:p>
        </p:txBody>
      </p:sp>
      <p:sp>
        <p:nvSpPr>
          <p:cNvPr id="22531" name="Rectangle 3"/>
          <p:cNvSpPr>
            <a:spLocks noGrp="1" noChangeArrowheads="1"/>
          </p:cNvSpPr>
          <p:nvPr>
            <p:ph idx="4294967295"/>
          </p:nvPr>
        </p:nvSpPr>
        <p:spPr>
          <a:xfrm>
            <a:off x="609600" y="1143000"/>
            <a:ext cx="8534400" cy="5638800"/>
          </a:xfrm>
        </p:spPr>
        <p:txBody>
          <a:bodyPr/>
          <a:lstStyle/>
          <a:p>
            <a:pPr eaLnBrk="1" hangingPunct="1"/>
            <a:r>
              <a:rPr lang="th-TH">
                <a:latin typeface="Angsana New" charset="0"/>
              </a:rPr>
              <a:t>This point corresponds to point B</a:t>
            </a:r>
            <a:r>
              <a:rPr lang="th-TH" baseline="30000">
                <a:latin typeface="Angsana New" charset="0"/>
              </a:rPr>
              <a:t>/</a:t>
            </a:r>
            <a:r>
              <a:rPr lang="th-TH">
                <a:latin typeface="Angsana New" charset="0"/>
              </a:rPr>
              <a:t> in the Edgeworth box diagram and the equilibrium factor price ratio is (w/r)</a:t>
            </a:r>
            <a:r>
              <a:rPr lang="th-TH" baseline="-25000">
                <a:latin typeface="Angsana New" charset="0"/>
              </a:rPr>
              <a:t>B</a:t>
            </a:r>
            <a:r>
              <a:rPr lang="th-TH">
                <a:latin typeface="Angsana New" charset="0"/>
              </a:rPr>
              <a:t>.</a:t>
            </a:r>
          </a:p>
          <a:p>
            <a:pPr eaLnBrk="1" hangingPunct="1"/>
            <a:r>
              <a:rPr lang="th-TH">
                <a:latin typeface="Angsana New" charset="0"/>
              </a:rPr>
              <a:t>Given CRTS technology, the slope of X</a:t>
            </a:r>
            <a:r>
              <a:rPr lang="th-TH" baseline="-25000">
                <a:latin typeface="Angsana New" charset="0"/>
              </a:rPr>
              <a:t>B</a:t>
            </a:r>
            <a:r>
              <a:rPr lang="th-TH">
                <a:latin typeface="Angsana New" charset="0"/>
              </a:rPr>
              <a:t> at point B</a:t>
            </a:r>
            <a:r>
              <a:rPr lang="th-TH" baseline="30000">
                <a:latin typeface="Angsana New" charset="0"/>
              </a:rPr>
              <a:t>/</a:t>
            </a:r>
            <a:r>
              <a:rPr lang="th-TH">
                <a:latin typeface="Angsana New" charset="0"/>
              </a:rPr>
              <a:t> must be the same as the slope of X</a:t>
            </a:r>
            <a:r>
              <a:rPr lang="th-TH" baseline="-25000">
                <a:latin typeface="Angsana New" charset="0"/>
              </a:rPr>
              <a:t>A</a:t>
            </a:r>
            <a:r>
              <a:rPr lang="th-TH">
                <a:latin typeface="Angsana New" charset="0"/>
              </a:rPr>
              <a:t> at point C which is higher than the slope of X</a:t>
            </a:r>
            <a:r>
              <a:rPr lang="th-TH" baseline="-25000">
                <a:latin typeface="Angsana New" charset="0"/>
              </a:rPr>
              <a:t>A</a:t>
            </a:r>
            <a:r>
              <a:rPr lang="th-TH">
                <a:latin typeface="Angsana New" charset="0"/>
              </a:rPr>
              <a:t> at point A  or  (w/r)</a:t>
            </a:r>
            <a:r>
              <a:rPr lang="th-TH" baseline="-25000">
                <a:latin typeface="Angsana New" charset="0"/>
              </a:rPr>
              <a:t>B  </a:t>
            </a:r>
            <a:r>
              <a:rPr lang="th-TH">
                <a:latin typeface="Angsana New" charset="0"/>
              </a:rPr>
              <a:t>&gt;  (w/r)</a:t>
            </a:r>
            <a:r>
              <a:rPr lang="th-TH" baseline="-25000">
                <a:latin typeface="Angsana New" charset="0"/>
              </a:rPr>
              <a:t>A</a:t>
            </a:r>
            <a:r>
              <a:rPr lang="th-TH">
                <a:latin typeface="Angsana New" charset="0"/>
              </a:rPr>
              <a:t>. </a:t>
            </a:r>
          </a:p>
          <a:p>
            <a:pPr eaLnBrk="1" hangingPunct="1"/>
            <a:r>
              <a:rPr lang="th-TH">
                <a:latin typeface="Angsana New" charset="0"/>
              </a:rPr>
              <a:t>This implies that as the relative commodity prices increases, the relative factor prices also increase.</a:t>
            </a:r>
          </a:p>
          <a:p>
            <a:pPr eaLnBrk="1" hangingPunct="1"/>
            <a:endParaRPr lang="th-TH">
              <a:latin typeface="Angsana New" charset="0"/>
            </a:endParaRPr>
          </a:p>
        </p:txBody>
      </p:sp>
      <p:graphicFrame>
        <p:nvGraphicFramePr>
          <p:cNvPr id="22532" name="Object 2"/>
          <p:cNvGraphicFramePr>
            <a:graphicFrameLocks noChangeAspect="1"/>
          </p:cNvGraphicFramePr>
          <p:nvPr/>
        </p:nvGraphicFramePr>
        <p:xfrm>
          <a:off x="3613150" y="5029200"/>
          <a:ext cx="2406650" cy="1538288"/>
        </p:xfrm>
        <a:graphic>
          <a:graphicData uri="http://schemas.openxmlformats.org/presentationml/2006/ole">
            <p:oleObj spid="_x0000_s55298" name="Equation" r:id="rId4" imgW="850928" imgH="546260" progId="Equation.3">
              <p:embed/>
            </p:oleObj>
          </a:graphicData>
        </a:graphic>
      </p:graphicFrame>
      <p:sp>
        <p:nvSpPr>
          <p:cNvPr id="55303" name="AutoShape 5">
            <a:hlinkClick r:id="rId5" action="ppaction://hlinksldjump" highlightClick="1"/>
          </p:cNvPr>
          <p:cNvSpPr>
            <a:spLocks noChangeArrowheads="1"/>
          </p:cNvSpPr>
          <p:nvPr/>
        </p:nvSpPr>
        <p:spPr bwMode="auto">
          <a:xfrm>
            <a:off x="8229600" y="6019800"/>
            <a:ext cx="304800" cy="304800"/>
          </a:xfrm>
          <a:prstGeom prst="actionButtonBlank">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2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253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225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7" name="Rectangle 2"/>
          <p:cNvSpPr>
            <a:spLocks noGrp="1" noChangeArrowheads="1"/>
          </p:cNvSpPr>
          <p:nvPr>
            <p:ph type="title"/>
          </p:nvPr>
        </p:nvSpPr>
        <p:spPr/>
        <p:txBody>
          <a:bodyPr/>
          <a:lstStyle/>
          <a:p>
            <a:pPr eaLnBrk="1" hangingPunct="1"/>
            <a:r>
              <a:rPr lang="th-TH">
                <a:latin typeface="Angsana New" charset="0"/>
              </a:rPr>
              <a:t>Commodity prices and factor prices</a:t>
            </a:r>
          </a:p>
        </p:txBody>
      </p:sp>
      <p:sp>
        <p:nvSpPr>
          <p:cNvPr id="57349" name="Slide Number Placeholder 4"/>
          <p:cNvSpPr>
            <a:spLocks noGrp="1"/>
          </p:cNvSpPr>
          <p:nvPr>
            <p:ph type="sldNum" sz="quarter" idx="10"/>
          </p:nvPr>
        </p:nvSpPr>
        <p:spPr>
          <a:noFill/>
        </p:spPr>
        <p:txBody>
          <a:bodyPr/>
          <a:lstStyle/>
          <a:p>
            <a:fld id="{D63BE0A6-6855-F749-B03E-020E92DCEFA8}" type="slidenum">
              <a:rPr lang="th-TH" smtClean="0">
                <a:ea typeface="Angsana New" charset="0"/>
                <a:cs typeface="Angsana New" charset="0"/>
              </a:rPr>
              <a:pPr/>
              <a:t>24</a:t>
            </a:fld>
            <a:endParaRPr lang="th-TH" smtClean="0">
              <a:ea typeface="Angsana New" charset="0"/>
              <a:cs typeface="Angsana New" charset="0"/>
            </a:endParaRPr>
          </a:p>
        </p:txBody>
      </p:sp>
      <p:sp>
        <p:nvSpPr>
          <p:cNvPr id="57350" name="Line 3"/>
          <p:cNvSpPr>
            <a:spLocks noChangeShapeType="1"/>
          </p:cNvSpPr>
          <p:nvPr/>
        </p:nvSpPr>
        <p:spPr bwMode="auto">
          <a:xfrm flipV="1">
            <a:off x="1208087" y="1828800"/>
            <a:ext cx="0" cy="3962400"/>
          </a:xfrm>
          <a:prstGeom prst="line">
            <a:avLst/>
          </a:prstGeom>
          <a:noFill/>
          <a:ln w="38100">
            <a:solidFill>
              <a:schemeClr val="tx1"/>
            </a:solidFill>
            <a:round/>
            <a:headEnd/>
            <a:tailEnd/>
          </a:ln>
        </p:spPr>
        <p:txBody>
          <a:bodyPr wrap="none" anchor="ctr">
            <a:prstTxWarp prst="textNoShape">
              <a:avLst/>
            </a:prstTxWarp>
          </a:bodyPr>
          <a:lstStyle/>
          <a:p>
            <a:endParaRPr lang="en-US"/>
          </a:p>
        </p:txBody>
      </p:sp>
      <p:sp>
        <p:nvSpPr>
          <p:cNvPr id="57351" name="Line 4"/>
          <p:cNvSpPr>
            <a:spLocks noChangeShapeType="1"/>
          </p:cNvSpPr>
          <p:nvPr/>
        </p:nvSpPr>
        <p:spPr bwMode="auto">
          <a:xfrm>
            <a:off x="1208087" y="5791200"/>
            <a:ext cx="3121025" cy="3175"/>
          </a:xfrm>
          <a:prstGeom prst="line">
            <a:avLst/>
          </a:prstGeom>
          <a:noFill/>
          <a:ln w="38100">
            <a:solidFill>
              <a:schemeClr val="tx1"/>
            </a:solidFill>
            <a:round/>
            <a:headEnd/>
            <a:tailEnd/>
          </a:ln>
        </p:spPr>
        <p:txBody>
          <a:bodyPr wrap="none" anchor="ctr">
            <a:prstTxWarp prst="textNoShape">
              <a:avLst/>
            </a:prstTxWarp>
          </a:bodyPr>
          <a:lstStyle/>
          <a:p>
            <a:endParaRPr lang="en-US"/>
          </a:p>
        </p:txBody>
      </p:sp>
      <p:sp>
        <p:nvSpPr>
          <p:cNvPr id="57352" name="Freeform 6"/>
          <p:cNvSpPr>
            <a:spLocks/>
          </p:cNvSpPr>
          <p:nvPr/>
        </p:nvSpPr>
        <p:spPr bwMode="auto">
          <a:xfrm rot="16200000" flipV="1">
            <a:off x="1165225" y="2679700"/>
            <a:ext cx="2773362" cy="2230438"/>
          </a:xfrm>
          <a:custGeom>
            <a:avLst/>
            <a:gdLst>
              <a:gd name="T0" fmla="*/ 0 w 2064"/>
              <a:gd name="T1" fmla="*/ 2147483647 h 1584"/>
              <a:gd name="T2" fmla="*/ 2147483647 w 2064"/>
              <a:gd name="T3" fmla="*/ 2147483647 h 1584"/>
              <a:gd name="T4" fmla="*/ 2147483647 w 2064"/>
              <a:gd name="T5" fmla="*/ 2147483647 h 1584"/>
              <a:gd name="T6" fmla="*/ 2147483647 w 2064"/>
              <a:gd name="T7" fmla="*/ 2147483647 h 1584"/>
              <a:gd name="T8" fmla="*/ 2147483647 w 2064"/>
              <a:gd name="T9" fmla="*/ 0 h 1584"/>
              <a:gd name="T10" fmla="*/ 0 60000 65536"/>
              <a:gd name="T11" fmla="*/ 0 60000 65536"/>
              <a:gd name="T12" fmla="*/ 0 60000 65536"/>
              <a:gd name="T13" fmla="*/ 0 60000 65536"/>
              <a:gd name="T14" fmla="*/ 0 60000 65536"/>
              <a:gd name="T15" fmla="*/ 0 w 2064"/>
              <a:gd name="T16" fmla="*/ 0 h 1584"/>
              <a:gd name="T17" fmla="*/ 2064 w 2064"/>
              <a:gd name="T18" fmla="*/ 1584 h 1584"/>
            </a:gdLst>
            <a:ahLst/>
            <a:cxnLst>
              <a:cxn ang="T10">
                <a:pos x="T0" y="T1"/>
              </a:cxn>
              <a:cxn ang="T11">
                <a:pos x="T2" y="T3"/>
              </a:cxn>
              <a:cxn ang="T12">
                <a:pos x="T4" y="T5"/>
              </a:cxn>
              <a:cxn ang="T13">
                <a:pos x="T6" y="T7"/>
              </a:cxn>
              <a:cxn ang="T14">
                <a:pos x="T8" y="T9"/>
              </a:cxn>
            </a:cxnLst>
            <a:rect l="T15" t="T16" r="T17" b="T18"/>
            <a:pathLst>
              <a:path w="2064" h="1584">
                <a:moveTo>
                  <a:pt x="0" y="1584"/>
                </a:moveTo>
                <a:cubicBezTo>
                  <a:pt x="108" y="1452"/>
                  <a:pt x="216" y="1320"/>
                  <a:pt x="384" y="1152"/>
                </a:cubicBezTo>
                <a:cubicBezTo>
                  <a:pt x="552" y="984"/>
                  <a:pt x="816" y="728"/>
                  <a:pt x="1008" y="576"/>
                </a:cubicBezTo>
                <a:cubicBezTo>
                  <a:pt x="1200" y="424"/>
                  <a:pt x="1360" y="336"/>
                  <a:pt x="1536" y="240"/>
                </a:cubicBezTo>
                <a:cubicBezTo>
                  <a:pt x="1712" y="144"/>
                  <a:pt x="1888" y="72"/>
                  <a:pt x="2064" y="0"/>
                </a:cubicBezTo>
              </a:path>
            </a:pathLst>
          </a:custGeom>
          <a:noFill/>
          <a:ln w="381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57353" name="Rectangle 8"/>
          <p:cNvSpPr>
            <a:spLocks noChangeArrowheads="1"/>
          </p:cNvSpPr>
          <p:nvPr/>
        </p:nvSpPr>
        <p:spPr bwMode="auto">
          <a:xfrm>
            <a:off x="442912" y="1219200"/>
            <a:ext cx="649288" cy="708025"/>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w/r</a:t>
            </a:r>
          </a:p>
        </p:txBody>
      </p:sp>
      <p:grpSp>
        <p:nvGrpSpPr>
          <p:cNvPr id="2" name="Group 25"/>
          <p:cNvGrpSpPr>
            <a:grpSpLocks/>
          </p:cNvGrpSpPr>
          <p:nvPr/>
        </p:nvGrpSpPr>
        <p:grpSpPr bwMode="auto">
          <a:xfrm>
            <a:off x="138112" y="4251325"/>
            <a:ext cx="2155825" cy="2079625"/>
            <a:chOff x="-48" y="2678"/>
            <a:chExt cx="1358" cy="1310"/>
          </a:xfrm>
        </p:grpSpPr>
        <p:sp>
          <p:nvSpPr>
            <p:cNvPr id="57370" name="Freeform 7"/>
            <p:cNvSpPr>
              <a:spLocks/>
            </p:cNvSpPr>
            <p:nvPr/>
          </p:nvSpPr>
          <p:spPr bwMode="auto">
            <a:xfrm>
              <a:off x="626" y="2946"/>
              <a:ext cx="499" cy="702"/>
            </a:xfrm>
            <a:custGeom>
              <a:avLst/>
              <a:gdLst>
                <a:gd name="T0" fmla="*/ 0 w 816"/>
                <a:gd name="T1" fmla="*/ 0 h 1152"/>
                <a:gd name="T2" fmla="*/ 1 w 816"/>
                <a:gd name="T3" fmla="*/ 0 h 1152"/>
                <a:gd name="T4" fmla="*/ 1 w 816"/>
                <a:gd name="T5" fmla="*/ 1 h 1152"/>
                <a:gd name="T6" fmla="*/ 0 60000 65536"/>
                <a:gd name="T7" fmla="*/ 0 60000 65536"/>
                <a:gd name="T8" fmla="*/ 0 60000 65536"/>
                <a:gd name="T9" fmla="*/ 0 w 816"/>
                <a:gd name="T10" fmla="*/ 0 h 1152"/>
                <a:gd name="T11" fmla="*/ 816 w 816"/>
                <a:gd name="T12" fmla="*/ 1152 h 1152"/>
              </a:gdLst>
              <a:ahLst/>
              <a:cxnLst>
                <a:cxn ang="T6">
                  <a:pos x="T0" y="T1"/>
                </a:cxn>
                <a:cxn ang="T7">
                  <a:pos x="T2" y="T3"/>
                </a:cxn>
                <a:cxn ang="T8">
                  <a:pos x="T4" y="T5"/>
                </a:cxn>
              </a:cxnLst>
              <a:rect l="T9" t="T10" r="T11" b="T12"/>
              <a:pathLst>
                <a:path w="816" h="1152">
                  <a:moveTo>
                    <a:pt x="0" y="0"/>
                  </a:moveTo>
                  <a:lnTo>
                    <a:pt x="816" y="0"/>
                  </a:lnTo>
                  <a:lnTo>
                    <a:pt x="816" y="1152"/>
                  </a:lnTo>
                </a:path>
              </a:pathLst>
            </a:custGeom>
            <a:noFill/>
            <a:ln w="952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57371" name="Rectangle 9"/>
            <p:cNvSpPr>
              <a:spLocks noChangeArrowheads="1"/>
            </p:cNvSpPr>
            <p:nvPr/>
          </p:nvSpPr>
          <p:spPr bwMode="auto">
            <a:xfrm>
              <a:off x="-48" y="2678"/>
              <a:ext cx="649" cy="446"/>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(w/r)</a:t>
              </a:r>
              <a:r>
                <a:rPr lang="th-TH" sz="4000" baseline="-25000">
                  <a:ea typeface="Angsana New" charset="0"/>
                  <a:cs typeface="Angsana New" charset="0"/>
                </a:rPr>
                <a:t>A</a:t>
              </a:r>
              <a:endParaRPr lang="th-TH" sz="4000">
                <a:ea typeface="Angsana New" charset="0"/>
                <a:cs typeface="Angsana New" charset="0"/>
              </a:endParaRPr>
            </a:p>
          </p:txBody>
        </p:sp>
        <p:sp>
          <p:nvSpPr>
            <p:cNvPr id="57372" name="Rectangle 12"/>
            <p:cNvSpPr>
              <a:spLocks noChangeArrowheads="1"/>
            </p:cNvSpPr>
            <p:nvPr/>
          </p:nvSpPr>
          <p:spPr bwMode="auto">
            <a:xfrm>
              <a:off x="959" y="3542"/>
              <a:ext cx="351" cy="446"/>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P</a:t>
              </a:r>
              <a:r>
                <a:rPr lang="th-TH" sz="4000" baseline="-25000">
                  <a:ea typeface="Angsana New" charset="0"/>
                  <a:cs typeface="Angsana New" charset="0"/>
                </a:rPr>
                <a:t>A</a:t>
              </a:r>
              <a:endParaRPr lang="th-TH" sz="4000">
                <a:ea typeface="Angsana New" charset="0"/>
                <a:cs typeface="Angsana New" charset="0"/>
              </a:endParaRPr>
            </a:p>
          </p:txBody>
        </p:sp>
      </p:grpSp>
      <p:sp>
        <p:nvSpPr>
          <p:cNvPr id="57355" name="Rectangle 16"/>
          <p:cNvSpPr>
            <a:spLocks noChangeArrowheads="1"/>
          </p:cNvSpPr>
          <p:nvPr/>
        </p:nvSpPr>
        <p:spPr bwMode="auto">
          <a:xfrm>
            <a:off x="3654425" y="5638800"/>
            <a:ext cx="993775" cy="708025"/>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P</a:t>
            </a:r>
            <a:r>
              <a:rPr lang="th-TH" sz="4000" baseline="-25000">
                <a:ea typeface="Angsana New" charset="0"/>
                <a:cs typeface="Angsana New" charset="0"/>
              </a:rPr>
              <a:t>X</a:t>
            </a:r>
            <a:r>
              <a:rPr lang="th-TH" sz="4000">
                <a:ea typeface="Angsana New" charset="0"/>
                <a:cs typeface="Angsana New" charset="0"/>
              </a:rPr>
              <a:t>/P</a:t>
            </a:r>
            <a:r>
              <a:rPr lang="th-TH" sz="4000" baseline="-25000">
                <a:ea typeface="Angsana New" charset="0"/>
                <a:cs typeface="Angsana New" charset="0"/>
              </a:rPr>
              <a:t>Y</a:t>
            </a:r>
          </a:p>
        </p:txBody>
      </p:sp>
      <p:graphicFrame>
        <p:nvGraphicFramePr>
          <p:cNvPr id="57346" name="Object 2"/>
          <p:cNvGraphicFramePr>
            <a:graphicFrameLocks noChangeAspect="1"/>
          </p:cNvGraphicFramePr>
          <p:nvPr/>
        </p:nvGraphicFramePr>
        <p:xfrm>
          <a:off x="1922462" y="914400"/>
          <a:ext cx="2406650" cy="1538288"/>
        </p:xfrm>
        <a:graphic>
          <a:graphicData uri="http://schemas.openxmlformats.org/presentationml/2006/ole">
            <p:oleObj spid="_x0000_s57346" name="Equation" r:id="rId4" imgW="850928" imgH="546260" progId="Equation.3">
              <p:embed/>
            </p:oleObj>
          </a:graphicData>
        </a:graphic>
      </p:graphicFrame>
      <p:sp>
        <p:nvSpPr>
          <p:cNvPr id="23571" name="Rectangle 19"/>
          <p:cNvSpPr>
            <a:spLocks noChangeArrowheads="1"/>
          </p:cNvSpPr>
          <p:nvPr/>
        </p:nvSpPr>
        <p:spPr bwMode="auto">
          <a:xfrm>
            <a:off x="4648200" y="1066800"/>
            <a:ext cx="4495800" cy="5584825"/>
          </a:xfrm>
          <a:prstGeom prst="rect">
            <a:avLst/>
          </a:prstGeom>
          <a:noFill/>
          <a:ln w="9525">
            <a:noFill/>
            <a:miter lim="800000"/>
            <a:headEnd/>
            <a:tailEnd/>
          </a:ln>
        </p:spPr>
        <p:txBody>
          <a:bodyPr>
            <a:prstTxWarp prst="textNoShape">
              <a:avLst/>
            </a:prstTxWarp>
            <a:spAutoFit/>
          </a:bodyPr>
          <a:lstStyle/>
          <a:p>
            <a:pPr marL="185738" indent="-185738" eaLnBrk="0" hangingPunct="0">
              <a:buFontTx/>
              <a:buChar char="•"/>
            </a:pPr>
            <a:r>
              <a:rPr lang="th-TH" sz="3600">
                <a:ea typeface="Angsana New" charset="0"/>
                <a:cs typeface="Angsana New" charset="0"/>
              </a:rPr>
              <a:t>There is a unique relationship between relative commodity prices and the relative factor prices as long as both goods are produced.</a:t>
            </a:r>
          </a:p>
          <a:p>
            <a:pPr marL="185738" indent="-185738" eaLnBrk="0" hangingPunct="0">
              <a:buFontTx/>
              <a:buChar char="•"/>
            </a:pPr>
            <a:r>
              <a:rPr lang="th-TH" sz="3600">
                <a:ea typeface="Angsana New" charset="0"/>
                <a:cs typeface="Angsana New" charset="0"/>
              </a:rPr>
              <a:t>Reason: Since X is labor intensive, as P</a:t>
            </a:r>
            <a:r>
              <a:rPr lang="th-TH" sz="3600" baseline="-25000">
                <a:ea typeface="Angsana New" charset="0"/>
                <a:cs typeface="Angsana New" charset="0"/>
              </a:rPr>
              <a:t>X</a:t>
            </a:r>
            <a:r>
              <a:rPr lang="th-TH" sz="3600">
                <a:ea typeface="Angsana New" charset="0"/>
                <a:cs typeface="Angsana New" charset="0"/>
              </a:rPr>
              <a:t>/P</a:t>
            </a:r>
            <a:r>
              <a:rPr lang="th-TH" sz="3600" baseline="-25000">
                <a:ea typeface="Angsana New" charset="0"/>
                <a:cs typeface="Angsana New" charset="0"/>
              </a:rPr>
              <a:t>Y</a:t>
            </a:r>
            <a:r>
              <a:rPr lang="th-TH" sz="3600">
                <a:ea typeface="Angsana New" charset="0"/>
                <a:cs typeface="Angsana New" charset="0"/>
              </a:rPr>
              <a:t> increases, production of X  increases.  This demands more  labor and increases the wage rate.</a:t>
            </a:r>
          </a:p>
        </p:txBody>
      </p:sp>
      <p:grpSp>
        <p:nvGrpSpPr>
          <p:cNvPr id="3" name="Group 26"/>
          <p:cNvGrpSpPr>
            <a:grpSpLocks/>
          </p:cNvGrpSpPr>
          <p:nvPr/>
        </p:nvGrpSpPr>
        <p:grpSpPr bwMode="auto">
          <a:xfrm>
            <a:off x="138112" y="3505200"/>
            <a:ext cx="2981325" cy="2825750"/>
            <a:chOff x="-48" y="2208"/>
            <a:chExt cx="1878" cy="1780"/>
          </a:xfrm>
        </p:grpSpPr>
        <p:sp>
          <p:nvSpPr>
            <p:cNvPr id="57365" name="Rectangle 10"/>
            <p:cNvSpPr>
              <a:spLocks noChangeArrowheads="1"/>
            </p:cNvSpPr>
            <p:nvPr/>
          </p:nvSpPr>
          <p:spPr bwMode="auto">
            <a:xfrm>
              <a:off x="-48" y="2208"/>
              <a:ext cx="682" cy="446"/>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(w/r)</a:t>
              </a:r>
              <a:r>
                <a:rPr lang="en-US" sz="4000" baseline="-25000">
                  <a:ea typeface="Angsana New" charset="0"/>
                  <a:cs typeface="Angsana New" charset="0"/>
                </a:rPr>
                <a:t>W</a:t>
              </a:r>
              <a:endParaRPr lang="th-TH" sz="4000">
                <a:ea typeface="Angsana New" charset="0"/>
                <a:cs typeface="Angsana New" charset="0"/>
              </a:endParaRPr>
            </a:p>
          </p:txBody>
        </p:sp>
        <p:sp>
          <p:nvSpPr>
            <p:cNvPr id="57366" name="Rectangle 13"/>
            <p:cNvSpPr>
              <a:spLocks noChangeArrowheads="1"/>
            </p:cNvSpPr>
            <p:nvPr/>
          </p:nvSpPr>
          <p:spPr bwMode="auto">
            <a:xfrm>
              <a:off x="1447" y="3542"/>
              <a:ext cx="383" cy="446"/>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P</a:t>
              </a:r>
              <a:r>
                <a:rPr lang="en-US" sz="4000" baseline="-25000">
                  <a:ea typeface="Angsana New" charset="0"/>
                  <a:cs typeface="Angsana New" charset="0"/>
                </a:rPr>
                <a:t>W</a:t>
              </a:r>
              <a:endParaRPr lang="th-TH" sz="4000">
                <a:ea typeface="Angsana New" charset="0"/>
                <a:cs typeface="Angsana New" charset="0"/>
              </a:endParaRPr>
            </a:p>
          </p:txBody>
        </p:sp>
        <p:sp>
          <p:nvSpPr>
            <p:cNvPr id="57367" name="Freeform 14"/>
            <p:cNvSpPr>
              <a:spLocks/>
            </p:cNvSpPr>
            <p:nvPr/>
          </p:nvSpPr>
          <p:spPr bwMode="auto">
            <a:xfrm>
              <a:off x="644" y="2509"/>
              <a:ext cx="931" cy="1117"/>
            </a:xfrm>
            <a:custGeom>
              <a:avLst/>
              <a:gdLst>
                <a:gd name="T0" fmla="*/ 0 w 816"/>
                <a:gd name="T1" fmla="*/ 0 h 1152"/>
                <a:gd name="T2" fmla="*/ 19314 w 816"/>
                <a:gd name="T3" fmla="*/ 0 h 1152"/>
                <a:gd name="T4" fmla="*/ 19314 w 816"/>
                <a:gd name="T5" fmla="*/ 550 h 1152"/>
                <a:gd name="T6" fmla="*/ 0 60000 65536"/>
                <a:gd name="T7" fmla="*/ 0 60000 65536"/>
                <a:gd name="T8" fmla="*/ 0 60000 65536"/>
                <a:gd name="T9" fmla="*/ 0 w 816"/>
                <a:gd name="T10" fmla="*/ 0 h 1152"/>
                <a:gd name="T11" fmla="*/ 816 w 816"/>
                <a:gd name="T12" fmla="*/ 1152 h 1152"/>
              </a:gdLst>
              <a:ahLst/>
              <a:cxnLst>
                <a:cxn ang="T6">
                  <a:pos x="T0" y="T1"/>
                </a:cxn>
                <a:cxn ang="T7">
                  <a:pos x="T2" y="T3"/>
                </a:cxn>
                <a:cxn ang="T8">
                  <a:pos x="T4" y="T5"/>
                </a:cxn>
              </a:cxnLst>
              <a:rect l="T9" t="T10" r="T11" b="T12"/>
              <a:pathLst>
                <a:path w="816" h="1152">
                  <a:moveTo>
                    <a:pt x="0" y="0"/>
                  </a:moveTo>
                  <a:lnTo>
                    <a:pt x="816" y="0"/>
                  </a:lnTo>
                  <a:lnTo>
                    <a:pt x="816" y="1152"/>
                  </a:lnTo>
                </a:path>
              </a:pathLst>
            </a:custGeom>
            <a:noFill/>
            <a:ln w="952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57368" name="Line 20"/>
            <p:cNvSpPr>
              <a:spLocks noChangeShapeType="1"/>
            </p:cNvSpPr>
            <p:nvPr/>
          </p:nvSpPr>
          <p:spPr bwMode="auto">
            <a:xfrm>
              <a:off x="1154" y="3504"/>
              <a:ext cx="384"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57369" name="Line 21"/>
            <p:cNvSpPr>
              <a:spLocks noChangeShapeType="1"/>
            </p:cNvSpPr>
            <p:nvPr/>
          </p:nvSpPr>
          <p:spPr bwMode="auto">
            <a:xfrm flipV="1">
              <a:off x="722" y="2496"/>
              <a:ext cx="0" cy="432"/>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grpSp>
      <p:grpSp>
        <p:nvGrpSpPr>
          <p:cNvPr id="4" name="Group 29"/>
          <p:cNvGrpSpPr>
            <a:grpSpLocks/>
          </p:cNvGrpSpPr>
          <p:nvPr/>
        </p:nvGrpSpPr>
        <p:grpSpPr bwMode="auto">
          <a:xfrm>
            <a:off x="138112" y="2819400"/>
            <a:ext cx="3556000" cy="3511550"/>
            <a:chOff x="-48" y="1776"/>
            <a:chExt cx="2240" cy="2212"/>
          </a:xfrm>
        </p:grpSpPr>
        <p:sp>
          <p:nvSpPr>
            <p:cNvPr id="57362" name="Freeform 22"/>
            <p:cNvSpPr>
              <a:spLocks/>
            </p:cNvSpPr>
            <p:nvPr/>
          </p:nvSpPr>
          <p:spPr bwMode="auto">
            <a:xfrm>
              <a:off x="639" y="2016"/>
              <a:ext cx="1283" cy="1645"/>
            </a:xfrm>
            <a:custGeom>
              <a:avLst/>
              <a:gdLst>
                <a:gd name="T0" fmla="*/ 0 w 816"/>
                <a:gd name="T1" fmla="*/ 0 h 1152"/>
                <a:gd name="T2" fmla="*/ 42511617 w 816"/>
                <a:gd name="T3" fmla="*/ 0 h 1152"/>
                <a:gd name="T4" fmla="*/ 42511617 w 816"/>
                <a:gd name="T5" fmla="*/ 5949661 h 1152"/>
                <a:gd name="T6" fmla="*/ 0 60000 65536"/>
                <a:gd name="T7" fmla="*/ 0 60000 65536"/>
                <a:gd name="T8" fmla="*/ 0 60000 65536"/>
                <a:gd name="T9" fmla="*/ 0 w 816"/>
                <a:gd name="T10" fmla="*/ 0 h 1152"/>
                <a:gd name="T11" fmla="*/ 816 w 816"/>
                <a:gd name="T12" fmla="*/ 1152 h 1152"/>
              </a:gdLst>
              <a:ahLst/>
              <a:cxnLst>
                <a:cxn ang="T6">
                  <a:pos x="T0" y="T1"/>
                </a:cxn>
                <a:cxn ang="T7">
                  <a:pos x="T2" y="T3"/>
                </a:cxn>
                <a:cxn ang="T8">
                  <a:pos x="T4" y="T5"/>
                </a:cxn>
              </a:cxnLst>
              <a:rect l="T9" t="T10" r="T11" b="T12"/>
              <a:pathLst>
                <a:path w="816" h="1152">
                  <a:moveTo>
                    <a:pt x="0" y="0"/>
                  </a:moveTo>
                  <a:lnTo>
                    <a:pt x="816" y="0"/>
                  </a:lnTo>
                  <a:lnTo>
                    <a:pt x="816" y="1152"/>
                  </a:lnTo>
                </a:path>
              </a:pathLst>
            </a:custGeom>
            <a:noFill/>
            <a:ln w="952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57363" name="Rectangle 23"/>
            <p:cNvSpPr>
              <a:spLocks noChangeArrowheads="1"/>
            </p:cNvSpPr>
            <p:nvPr/>
          </p:nvSpPr>
          <p:spPr bwMode="auto">
            <a:xfrm>
              <a:off x="1775" y="3542"/>
              <a:ext cx="417" cy="446"/>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P</a:t>
              </a:r>
              <a:r>
                <a:rPr lang="th-TH" sz="4000" baseline="30000">
                  <a:ea typeface="Angsana New" charset="0"/>
                  <a:cs typeface="Angsana New" charset="0"/>
                </a:rPr>
                <a:t>*</a:t>
              </a:r>
              <a:r>
                <a:rPr lang="th-TH" sz="4000" baseline="-25000">
                  <a:ea typeface="Angsana New" charset="0"/>
                  <a:cs typeface="Angsana New" charset="0"/>
                </a:rPr>
                <a:t>A</a:t>
              </a:r>
              <a:endParaRPr lang="th-TH" sz="4000">
                <a:ea typeface="Angsana New" charset="0"/>
                <a:cs typeface="Angsana New" charset="0"/>
              </a:endParaRPr>
            </a:p>
          </p:txBody>
        </p:sp>
        <p:sp>
          <p:nvSpPr>
            <p:cNvPr id="57364" name="Rectangle 24"/>
            <p:cNvSpPr>
              <a:spLocks noChangeArrowheads="1"/>
            </p:cNvSpPr>
            <p:nvPr/>
          </p:nvSpPr>
          <p:spPr bwMode="auto">
            <a:xfrm>
              <a:off x="-48" y="1776"/>
              <a:ext cx="722" cy="446"/>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(w/r)</a:t>
              </a:r>
              <a:r>
                <a:rPr lang="th-TH" sz="4000" baseline="30000">
                  <a:ea typeface="Angsana New" charset="0"/>
                  <a:cs typeface="Angsana New" charset="0"/>
                </a:rPr>
                <a:t>*</a:t>
              </a:r>
              <a:r>
                <a:rPr lang="th-TH" sz="4000" baseline="-25000">
                  <a:ea typeface="Angsana New" charset="0"/>
                  <a:cs typeface="Angsana New" charset="0"/>
                </a:rPr>
                <a:t>A</a:t>
              </a:r>
              <a:endParaRPr lang="th-TH" sz="4000">
                <a:ea typeface="Angsana New" charset="0"/>
                <a:cs typeface="Angsana New" charset="0"/>
              </a:endParaRPr>
            </a:p>
          </p:txBody>
        </p:sp>
      </p:grpSp>
      <p:grpSp>
        <p:nvGrpSpPr>
          <p:cNvPr id="5" name="Group 30"/>
          <p:cNvGrpSpPr>
            <a:grpSpLocks/>
          </p:cNvGrpSpPr>
          <p:nvPr/>
        </p:nvGrpSpPr>
        <p:grpSpPr bwMode="auto">
          <a:xfrm>
            <a:off x="1357312" y="3276600"/>
            <a:ext cx="1905000" cy="2286000"/>
            <a:chOff x="720" y="2064"/>
            <a:chExt cx="1200" cy="1440"/>
          </a:xfrm>
        </p:grpSpPr>
        <p:sp>
          <p:nvSpPr>
            <p:cNvPr id="57360" name="Line 27"/>
            <p:cNvSpPr>
              <a:spLocks noChangeShapeType="1"/>
            </p:cNvSpPr>
            <p:nvPr/>
          </p:nvSpPr>
          <p:spPr bwMode="auto">
            <a:xfrm>
              <a:off x="720" y="2064"/>
              <a:ext cx="0" cy="384"/>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57361" name="Line 28"/>
            <p:cNvSpPr>
              <a:spLocks noChangeShapeType="1"/>
            </p:cNvSpPr>
            <p:nvPr/>
          </p:nvSpPr>
          <p:spPr bwMode="auto">
            <a:xfrm flipH="1">
              <a:off x="1584" y="3504"/>
              <a:ext cx="336"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35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35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71" grpId="0" build="p" autoUpdateAnimBg="0"/>
    </p:bld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th-TH" smtClean="0"/>
              <a:t>Factor-Price-Equalization Theorem (FPE)</a:t>
            </a:r>
            <a:endParaRPr lang="th-TH"/>
          </a:p>
        </p:txBody>
      </p:sp>
      <p:sp>
        <p:nvSpPr>
          <p:cNvPr id="59397" name="Slide Number Placeholder 5"/>
          <p:cNvSpPr>
            <a:spLocks noGrp="1"/>
          </p:cNvSpPr>
          <p:nvPr>
            <p:ph type="sldNum" sz="quarter" idx="10"/>
          </p:nvPr>
        </p:nvSpPr>
        <p:spPr/>
        <p:txBody>
          <a:bodyPr/>
          <a:lstStyle/>
          <a:p>
            <a:fld id="{0A364048-B25E-A949-A336-F34A884F44BC}" type="slidenum">
              <a:rPr lang="th-TH" smtClean="0"/>
              <a:pPr/>
              <a:t>25</a:t>
            </a:fld>
            <a:endParaRPr lang="th-TH" smtClean="0"/>
          </a:p>
        </p:txBody>
      </p:sp>
      <p:sp>
        <p:nvSpPr>
          <p:cNvPr id="24579" name="Rectangle 3"/>
          <p:cNvSpPr>
            <a:spLocks noGrp="1" noChangeArrowheads="1"/>
          </p:cNvSpPr>
          <p:nvPr>
            <p:ph idx="4294967295"/>
          </p:nvPr>
        </p:nvSpPr>
        <p:spPr>
          <a:xfrm>
            <a:off x="685800" y="1143000"/>
            <a:ext cx="8458200" cy="4724400"/>
          </a:xfrm>
        </p:spPr>
        <p:txBody>
          <a:bodyPr/>
          <a:lstStyle/>
          <a:p>
            <a:pPr eaLnBrk="1" hangingPunct="1">
              <a:lnSpc>
                <a:spcPct val="80000"/>
              </a:lnSpc>
            </a:pPr>
            <a:r>
              <a:rPr lang="th-TH">
                <a:latin typeface="Angsana New" charset="0"/>
              </a:rPr>
              <a:t>Note that this function is the same for both countries by CRTS and identical technology.</a:t>
            </a:r>
          </a:p>
          <a:p>
            <a:pPr eaLnBrk="1" hangingPunct="1">
              <a:lnSpc>
                <a:spcPct val="80000"/>
              </a:lnSpc>
            </a:pPr>
            <a:r>
              <a:rPr lang="th-TH">
                <a:latin typeface="Angsana New" charset="0"/>
              </a:rPr>
              <a:t>Since free trade causing the relative commodity prices to equalize, the relative factor prices must also equalize.</a:t>
            </a:r>
          </a:p>
          <a:p>
            <a:pPr eaLnBrk="1" hangingPunct="1">
              <a:lnSpc>
                <a:spcPct val="80000"/>
              </a:lnSpc>
            </a:pPr>
            <a:r>
              <a:rPr lang="th-TH">
                <a:solidFill>
                  <a:srgbClr val="CC0000"/>
                </a:solidFill>
                <a:latin typeface="Angsana New" charset="0"/>
              </a:rPr>
              <a:t>The Factor-Price-Equalization Theorem: Under identical CRTS, free trade in commodities will equalize relative factor prices through the equalization of relative commodity prices, so long as both countries produce both goods.</a:t>
            </a:r>
            <a:endParaRPr lang="th-TH">
              <a:latin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45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457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th-TH" smtClean="0"/>
              <a:t>Why don’t we observe FPE?</a:t>
            </a:r>
            <a:endParaRPr lang="th-TH"/>
          </a:p>
        </p:txBody>
      </p:sp>
      <p:sp>
        <p:nvSpPr>
          <p:cNvPr id="61445" name="Slide Number Placeholder 5"/>
          <p:cNvSpPr>
            <a:spLocks noGrp="1"/>
          </p:cNvSpPr>
          <p:nvPr>
            <p:ph type="sldNum" sz="quarter" idx="10"/>
          </p:nvPr>
        </p:nvSpPr>
        <p:spPr/>
        <p:txBody>
          <a:bodyPr/>
          <a:lstStyle/>
          <a:p>
            <a:fld id="{EE5C00E8-03C1-DA47-9454-63FD3BCB0F82}" type="slidenum">
              <a:rPr lang="th-TH" smtClean="0"/>
              <a:pPr/>
              <a:t>26</a:t>
            </a:fld>
            <a:endParaRPr lang="th-TH" smtClean="0"/>
          </a:p>
        </p:txBody>
      </p:sp>
      <p:sp>
        <p:nvSpPr>
          <p:cNvPr id="25603" name="Rectangle 3"/>
          <p:cNvSpPr>
            <a:spLocks noGrp="1" noChangeArrowheads="1"/>
          </p:cNvSpPr>
          <p:nvPr>
            <p:ph idx="4294967295"/>
          </p:nvPr>
        </p:nvSpPr>
        <p:spPr>
          <a:xfrm>
            <a:off x="685800" y="1371600"/>
            <a:ext cx="7772400" cy="4724400"/>
          </a:xfrm>
        </p:spPr>
        <p:txBody>
          <a:bodyPr/>
          <a:lstStyle/>
          <a:p>
            <a:pPr eaLnBrk="1" hangingPunct="1">
              <a:lnSpc>
                <a:spcPct val="80000"/>
              </a:lnSpc>
            </a:pPr>
            <a:r>
              <a:rPr lang="th-TH" dirty="0">
                <a:latin typeface="Angsana New" charset="0"/>
              </a:rPr>
              <a:t>Significant transportation costs.</a:t>
            </a:r>
          </a:p>
          <a:p>
            <a:pPr eaLnBrk="1" hangingPunct="1">
              <a:lnSpc>
                <a:spcPct val="80000"/>
              </a:lnSpc>
            </a:pPr>
            <a:r>
              <a:rPr lang="th-TH" dirty="0">
                <a:latin typeface="Angsana New" charset="0"/>
              </a:rPr>
              <a:t>Trade restrictions: tariffs and quotas.</a:t>
            </a:r>
          </a:p>
          <a:p>
            <a:pPr eaLnBrk="1" hangingPunct="1">
              <a:lnSpc>
                <a:spcPct val="80000"/>
              </a:lnSpc>
            </a:pPr>
            <a:r>
              <a:rPr lang="th-TH" dirty="0">
                <a:latin typeface="Angsana New" charset="0"/>
              </a:rPr>
              <a:t>Market distortions: monopolies, labor union</a:t>
            </a:r>
          </a:p>
          <a:p>
            <a:pPr eaLnBrk="1" hangingPunct="1">
              <a:lnSpc>
                <a:spcPct val="80000"/>
              </a:lnSpc>
            </a:pPr>
            <a:r>
              <a:rPr lang="th-TH" dirty="0">
                <a:latin typeface="Angsana New" charset="0"/>
              </a:rPr>
              <a:t>Non CRTS technology</a:t>
            </a:r>
          </a:p>
          <a:p>
            <a:pPr eaLnBrk="1" hangingPunct="1">
              <a:lnSpc>
                <a:spcPct val="80000"/>
              </a:lnSpc>
            </a:pPr>
            <a:r>
              <a:rPr lang="th-TH" dirty="0">
                <a:latin typeface="Angsana New" charset="0"/>
              </a:rPr>
              <a:t>Not identical technology</a:t>
            </a:r>
            <a:endParaRPr lang="en-US" dirty="0">
              <a:latin typeface="Angsana New" charset="0"/>
            </a:endParaRPr>
          </a:p>
          <a:p>
            <a:pPr eaLnBrk="1" hangingPunct="1">
              <a:lnSpc>
                <a:spcPct val="80000"/>
              </a:lnSpc>
            </a:pPr>
            <a:r>
              <a:rPr lang="en-US" dirty="0">
                <a:latin typeface="Angsana New" charset="0"/>
              </a:rPr>
              <a:t>Factor-intensity reversal</a:t>
            </a:r>
            <a:endParaRPr lang="th-TH" dirty="0">
              <a:latin typeface="Angsana New" charset="0"/>
            </a:endParaRPr>
          </a:p>
          <a:p>
            <a:pPr eaLnBrk="1" hangingPunct="1">
              <a:lnSpc>
                <a:spcPct val="80000"/>
              </a:lnSpc>
            </a:pPr>
            <a:r>
              <a:rPr lang="th-TH" dirty="0">
                <a:latin typeface="Angsana New" charset="0"/>
              </a:rPr>
              <a:t>Heterogeneous factor</a:t>
            </a:r>
          </a:p>
          <a:p>
            <a:pPr eaLnBrk="1" hangingPunct="1">
              <a:lnSpc>
                <a:spcPct val="80000"/>
              </a:lnSpc>
              <a:buFontTx/>
              <a:buNone/>
            </a:pPr>
            <a:r>
              <a:rPr lang="th-TH" dirty="0">
                <a:latin typeface="Angsana New" charset="0"/>
              </a:rPr>
              <a:t>Even though FPE is unlikely, trade can result in strong tendencies in that direction.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56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6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60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60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560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2560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3491" name="Rectangle 2"/>
          <p:cNvSpPr>
            <a:spLocks noGrp="1" noChangeArrowheads="1"/>
          </p:cNvSpPr>
          <p:nvPr>
            <p:ph type="title"/>
          </p:nvPr>
        </p:nvSpPr>
        <p:spPr/>
        <p:txBody>
          <a:bodyPr/>
          <a:lstStyle/>
          <a:p>
            <a:r>
              <a:rPr lang="th-TH" smtClean="0"/>
              <a:t>The Stolper-Samuelson Theorem</a:t>
            </a:r>
            <a:endParaRPr lang="th-TH"/>
          </a:p>
        </p:txBody>
      </p:sp>
      <p:sp>
        <p:nvSpPr>
          <p:cNvPr id="63494" name="Slide Number Placeholder 5"/>
          <p:cNvSpPr>
            <a:spLocks noGrp="1"/>
          </p:cNvSpPr>
          <p:nvPr>
            <p:ph type="sldNum" sz="quarter" idx="10"/>
          </p:nvPr>
        </p:nvSpPr>
        <p:spPr/>
        <p:txBody>
          <a:bodyPr/>
          <a:lstStyle/>
          <a:p>
            <a:fld id="{99F8ADB8-736E-7F42-9208-7AA6C99EC96A}" type="slidenum">
              <a:rPr lang="th-TH" smtClean="0"/>
              <a:pPr/>
              <a:t>27</a:t>
            </a:fld>
            <a:endParaRPr lang="th-TH" smtClean="0"/>
          </a:p>
        </p:txBody>
      </p:sp>
      <p:sp>
        <p:nvSpPr>
          <p:cNvPr id="26627" name="Rectangle 3"/>
          <p:cNvSpPr>
            <a:spLocks noGrp="1" noChangeArrowheads="1"/>
          </p:cNvSpPr>
          <p:nvPr>
            <p:ph idx="4294967295"/>
          </p:nvPr>
        </p:nvSpPr>
        <p:spPr>
          <a:xfrm>
            <a:off x="457200" y="1066800"/>
            <a:ext cx="7772400" cy="2971800"/>
          </a:xfrm>
        </p:spPr>
        <p:txBody>
          <a:bodyPr/>
          <a:lstStyle/>
          <a:p>
            <a:pPr eaLnBrk="1" hangingPunct="1"/>
            <a:r>
              <a:rPr lang="th-TH" dirty="0">
                <a:latin typeface="Angsana New" charset="0"/>
              </a:rPr>
              <a:t>The theorem intends to show that the change in commodity prices change the distribution of real incomes between capital and labor.</a:t>
            </a:r>
          </a:p>
          <a:p>
            <a:pPr eaLnBrk="1" hangingPunct="1"/>
            <a:r>
              <a:rPr lang="th-TH" dirty="0">
                <a:latin typeface="Angsana New" charset="0"/>
              </a:rPr>
              <a:t>From profit maximization conditions: VMP = factor price, </a:t>
            </a:r>
          </a:p>
          <a:p>
            <a:pPr eaLnBrk="1" hangingPunct="1">
              <a:buFontTx/>
              <a:buNone/>
            </a:pPr>
            <a:r>
              <a:rPr lang="th-TH" dirty="0">
                <a:latin typeface="Angsana New" charset="0"/>
              </a:rPr>
              <a:t>	</a:t>
            </a:r>
          </a:p>
        </p:txBody>
      </p:sp>
      <p:graphicFrame>
        <p:nvGraphicFramePr>
          <p:cNvPr id="26628" name="Object 2"/>
          <p:cNvGraphicFramePr>
            <a:graphicFrameLocks noChangeAspect="1"/>
          </p:cNvGraphicFramePr>
          <p:nvPr/>
        </p:nvGraphicFramePr>
        <p:xfrm>
          <a:off x="1722438" y="3949700"/>
          <a:ext cx="5089525" cy="1576388"/>
        </p:xfrm>
        <a:graphic>
          <a:graphicData uri="http://schemas.openxmlformats.org/presentationml/2006/ole">
            <p:oleObj spid="_x0000_s63490" name="Equation" r:id="rId4" imgW="2171700" imgH="673100" progId="Equation.DSMT4">
              <p:embed/>
            </p:oleObj>
          </a:graphicData>
        </a:graphic>
      </p:graphicFrame>
      <p:sp>
        <p:nvSpPr>
          <p:cNvPr id="26629" name="Rectangle 5"/>
          <p:cNvSpPr>
            <a:spLocks noChangeArrowheads="1"/>
          </p:cNvSpPr>
          <p:nvPr/>
        </p:nvSpPr>
        <p:spPr bwMode="auto">
          <a:xfrm>
            <a:off x="838200" y="5334000"/>
            <a:ext cx="7772400" cy="533400"/>
          </a:xfrm>
          <a:prstGeom prst="rect">
            <a:avLst/>
          </a:prstGeom>
          <a:noFill/>
          <a:ln w="9525">
            <a:noFill/>
            <a:miter lim="800000"/>
            <a:headEnd/>
            <a:tailEnd/>
          </a:ln>
        </p:spPr>
        <p:txBody>
          <a:bodyPr>
            <a:prstTxWarp prst="textNoShape">
              <a:avLst/>
            </a:prstTxWarp>
          </a:bodyPr>
          <a:lstStyle/>
          <a:p>
            <a:pPr eaLnBrk="0" hangingPunct="0"/>
            <a:r>
              <a:rPr lang="th-TH" sz="4000">
                <a:ea typeface="Angsana New" charset="0"/>
                <a:cs typeface="Angsana New" charset="0"/>
              </a:rPr>
              <a:t>If the marginal products change, the real returns will change.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6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266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662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P spid="26629" grpId="0" build="p" autoUpdateAnimBg="0"/>
    </p:bld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th-TH">
                <a:latin typeface="Angsana New" charset="0"/>
              </a:rPr>
              <a:t>The Stolper-Samuelson Theorem</a:t>
            </a:r>
          </a:p>
        </p:txBody>
      </p:sp>
      <p:sp>
        <p:nvSpPr>
          <p:cNvPr id="65540" name="Slide Number Placeholder 4"/>
          <p:cNvSpPr>
            <a:spLocks noGrp="1"/>
          </p:cNvSpPr>
          <p:nvPr>
            <p:ph type="sldNum" sz="quarter" idx="10"/>
          </p:nvPr>
        </p:nvSpPr>
        <p:spPr>
          <a:noFill/>
        </p:spPr>
        <p:txBody>
          <a:bodyPr/>
          <a:lstStyle/>
          <a:p>
            <a:fld id="{193F684E-DCA2-B147-9960-F81AD6BABDE7}" type="slidenum">
              <a:rPr lang="th-TH" smtClean="0">
                <a:ea typeface="Angsana New" charset="0"/>
                <a:cs typeface="Angsana New" charset="0"/>
              </a:rPr>
              <a:pPr/>
              <a:t>28</a:t>
            </a:fld>
            <a:endParaRPr lang="th-TH" smtClean="0">
              <a:ea typeface="Angsana New" charset="0"/>
              <a:cs typeface="Angsana New" charset="0"/>
            </a:endParaRPr>
          </a:p>
        </p:txBody>
      </p:sp>
      <p:grpSp>
        <p:nvGrpSpPr>
          <p:cNvPr id="2" name="Group 52"/>
          <p:cNvGrpSpPr>
            <a:grpSpLocks/>
          </p:cNvGrpSpPr>
          <p:nvPr/>
        </p:nvGrpSpPr>
        <p:grpSpPr bwMode="auto">
          <a:xfrm>
            <a:off x="6327775" y="2103438"/>
            <a:ext cx="968375" cy="2455862"/>
            <a:chOff x="3986" y="1325"/>
            <a:chExt cx="610" cy="1547"/>
          </a:xfrm>
        </p:grpSpPr>
        <p:sp>
          <p:nvSpPr>
            <p:cNvPr id="65591" name="Line 11"/>
            <p:cNvSpPr>
              <a:spLocks noChangeShapeType="1"/>
            </p:cNvSpPr>
            <p:nvPr/>
          </p:nvSpPr>
          <p:spPr bwMode="auto">
            <a:xfrm flipH="1">
              <a:off x="4056" y="1325"/>
              <a:ext cx="540" cy="1305"/>
            </a:xfrm>
            <a:prstGeom prst="line">
              <a:avLst/>
            </a:prstGeom>
            <a:noFill/>
            <a:ln w="28575">
              <a:solidFill>
                <a:srgbClr val="CC0000"/>
              </a:solidFill>
              <a:round/>
              <a:headEnd/>
              <a:tailEnd/>
            </a:ln>
          </p:spPr>
          <p:txBody>
            <a:bodyPr wrap="none" anchor="ctr">
              <a:prstTxWarp prst="textNoShape">
                <a:avLst/>
              </a:prstTxWarp>
            </a:bodyPr>
            <a:lstStyle/>
            <a:p>
              <a:endParaRPr lang="en-US"/>
            </a:p>
          </p:txBody>
        </p:sp>
        <p:sp>
          <p:nvSpPr>
            <p:cNvPr id="65592" name="Rectangle 43"/>
            <p:cNvSpPr>
              <a:spLocks noChangeArrowheads="1"/>
            </p:cNvSpPr>
            <p:nvPr/>
          </p:nvSpPr>
          <p:spPr bwMode="auto">
            <a:xfrm>
              <a:off x="3986" y="2544"/>
              <a:ext cx="341"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YB</a:t>
              </a:r>
              <a:endParaRPr lang="en-US" b="1" baseline="30000"/>
            </a:p>
          </p:txBody>
        </p:sp>
      </p:grpSp>
      <p:grpSp>
        <p:nvGrpSpPr>
          <p:cNvPr id="65542" name="Group 3"/>
          <p:cNvGrpSpPr>
            <a:grpSpLocks/>
          </p:cNvGrpSpPr>
          <p:nvPr/>
        </p:nvGrpSpPr>
        <p:grpSpPr bwMode="auto">
          <a:xfrm>
            <a:off x="5848350" y="2362200"/>
            <a:ext cx="1066800" cy="1752600"/>
            <a:chOff x="4497" y="1488"/>
            <a:chExt cx="672" cy="1104"/>
          </a:xfrm>
        </p:grpSpPr>
        <p:sp>
          <p:nvSpPr>
            <p:cNvPr id="65589" name="Line 4"/>
            <p:cNvSpPr>
              <a:spLocks noChangeShapeType="1"/>
            </p:cNvSpPr>
            <p:nvPr/>
          </p:nvSpPr>
          <p:spPr bwMode="auto">
            <a:xfrm flipH="1" flipV="1">
              <a:off x="4844" y="1792"/>
              <a:ext cx="325" cy="800"/>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65590" name="Rectangle 5"/>
            <p:cNvSpPr>
              <a:spLocks noChangeArrowheads="1"/>
            </p:cNvSpPr>
            <p:nvPr/>
          </p:nvSpPr>
          <p:spPr bwMode="auto">
            <a:xfrm>
              <a:off x="4497" y="1488"/>
              <a:ext cx="503"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solidFill>
                    <a:srgbClr val="00CC00"/>
                  </a:solidFill>
                </a:rPr>
                <a:t>(w/r)</a:t>
              </a:r>
              <a:r>
                <a:rPr lang="en-US" b="1" baseline="-25000">
                  <a:solidFill>
                    <a:srgbClr val="00CC00"/>
                  </a:solidFill>
                </a:rPr>
                <a:t>B</a:t>
              </a:r>
              <a:endParaRPr lang="en-US" b="1" baseline="30000">
                <a:solidFill>
                  <a:srgbClr val="00CC00"/>
                </a:solidFill>
              </a:endParaRPr>
            </a:p>
          </p:txBody>
        </p:sp>
      </p:grpSp>
      <p:grpSp>
        <p:nvGrpSpPr>
          <p:cNvPr id="65543" name="Group 6"/>
          <p:cNvGrpSpPr>
            <a:grpSpLocks/>
          </p:cNvGrpSpPr>
          <p:nvPr/>
        </p:nvGrpSpPr>
        <p:grpSpPr bwMode="auto">
          <a:xfrm>
            <a:off x="3790950" y="3141663"/>
            <a:ext cx="1949450" cy="2133600"/>
            <a:chOff x="3201" y="1979"/>
            <a:chExt cx="1228" cy="1344"/>
          </a:xfrm>
        </p:grpSpPr>
        <p:sp>
          <p:nvSpPr>
            <p:cNvPr id="65587" name="Line 7"/>
            <p:cNvSpPr>
              <a:spLocks noChangeShapeType="1"/>
            </p:cNvSpPr>
            <p:nvPr/>
          </p:nvSpPr>
          <p:spPr bwMode="auto">
            <a:xfrm flipH="1" flipV="1">
              <a:off x="3459" y="2256"/>
              <a:ext cx="970" cy="1067"/>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65588" name="Rectangle 8"/>
            <p:cNvSpPr>
              <a:spLocks noChangeArrowheads="1"/>
            </p:cNvSpPr>
            <p:nvPr/>
          </p:nvSpPr>
          <p:spPr bwMode="auto">
            <a:xfrm>
              <a:off x="3201" y="1979"/>
              <a:ext cx="499"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solidFill>
                    <a:srgbClr val="00CC00"/>
                  </a:solidFill>
                </a:rPr>
                <a:t>(w/r)</a:t>
              </a:r>
              <a:r>
                <a:rPr lang="en-US" b="1" baseline="-25000">
                  <a:solidFill>
                    <a:srgbClr val="00CC00"/>
                  </a:solidFill>
                </a:rPr>
                <a:t>A</a:t>
              </a:r>
              <a:endParaRPr lang="en-US" b="1" baseline="30000">
                <a:solidFill>
                  <a:srgbClr val="00CC00"/>
                </a:solidFill>
              </a:endParaRPr>
            </a:p>
          </p:txBody>
        </p:sp>
      </p:grpSp>
      <p:sp>
        <p:nvSpPr>
          <p:cNvPr id="65544" name="Line 10"/>
          <p:cNvSpPr>
            <a:spLocks noChangeShapeType="1"/>
          </p:cNvSpPr>
          <p:nvPr/>
        </p:nvSpPr>
        <p:spPr bwMode="auto">
          <a:xfrm flipH="1">
            <a:off x="4878388" y="2060575"/>
            <a:ext cx="2428875" cy="3273425"/>
          </a:xfrm>
          <a:prstGeom prst="line">
            <a:avLst/>
          </a:prstGeom>
          <a:noFill/>
          <a:ln w="28575">
            <a:solidFill>
              <a:srgbClr val="CC0000"/>
            </a:solidFill>
            <a:round/>
            <a:headEnd/>
            <a:tailEnd/>
          </a:ln>
        </p:spPr>
        <p:txBody>
          <a:bodyPr wrap="none" anchor="ctr">
            <a:prstTxWarp prst="textNoShape">
              <a:avLst/>
            </a:prstTxWarp>
          </a:bodyPr>
          <a:lstStyle/>
          <a:p>
            <a:endParaRPr lang="en-US"/>
          </a:p>
        </p:txBody>
      </p:sp>
      <p:sp>
        <p:nvSpPr>
          <p:cNvPr id="65545" name="Line 12"/>
          <p:cNvSpPr>
            <a:spLocks noChangeShapeType="1"/>
          </p:cNvSpPr>
          <p:nvPr/>
        </p:nvSpPr>
        <p:spPr bwMode="auto">
          <a:xfrm flipV="1">
            <a:off x="1898650" y="3397250"/>
            <a:ext cx="5118100" cy="2185988"/>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65546" name="Line 13"/>
          <p:cNvSpPr>
            <a:spLocks noChangeShapeType="1"/>
          </p:cNvSpPr>
          <p:nvPr/>
        </p:nvSpPr>
        <p:spPr bwMode="auto">
          <a:xfrm flipV="1">
            <a:off x="1914525" y="4686300"/>
            <a:ext cx="3922713" cy="876300"/>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65547" name="Rectangle 14"/>
          <p:cNvSpPr>
            <a:spLocks noChangeArrowheads="1"/>
          </p:cNvSpPr>
          <p:nvPr/>
        </p:nvSpPr>
        <p:spPr bwMode="auto">
          <a:xfrm>
            <a:off x="7270750" y="1671638"/>
            <a:ext cx="4397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0</a:t>
            </a:r>
            <a:r>
              <a:rPr lang="en-US" b="1" i="1" baseline="-25000"/>
              <a:t>Y</a:t>
            </a:r>
          </a:p>
        </p:txBody>
      </p:sp>
      <p:sp>
        <p:nvSpPr>
          <p:cNvPr id="65548" name="Rectangle 15"/>
          <p:cNvSpPr>
            <a:spLocks noChangeArrowheads="1"/>
          </p:cNvSpPr>
          <p:nvPr/>
        </p:nvSpPr>
        <p:spPr bwMode="auto">
          <a:xfrm>
            <a:off x="1809750" y="5516563"/>
            <a:ext cx="4397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0</a:t>
            </a:r>
            <a:r>
              <a:rPr lang="en-US" b="1" i="1" baseline="-25000"/>
              <a:t>X</a:t>
            </a:r>
          </a:p>
        </p:txBody>
      </p:sp>
      <p:sp>
        <p:nvSpPr>
          <p:cNvPr id="65549" name="Rectangle 16"/>
          <p:cNvSpPr>
            <a:spLocks noChangeArrowheads="1"/>
          </p:cNvSpPr>
          <p:nvPr/>
        </p:nvSpPr>
        <p:spPr bwMode="auto">
          <a:xfrm>
            <a:off x="1893888" y="1465263"/>
            <a:ext cx="477837"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a:t>
            </a:r>
            <a:endParaRPr lang="en-US" b="1"/>
          </a:p>
        </p:txBody>
      </p:sp>
      <p:sp>
        <p:nvSpPr>
          <p:cNvPr id="65550" name="Rectangle 17"/>
          <p:cNvSpPr>
            <a:spLocks noChangeArrowheads="1"/>
          </p:cNvSpPr>
          <p:nvPr/>
        </p:nvSpPr>
        <p:spPr bwMode="auto">
          <a:xfrm>
            <a:off x="7396163" y="5486400"/>
            <a:ext cx="452437" cy="51593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L</a:t>
            </a:r>
            <a:r>
              <a:rPr lang="en-US" b="1" baseline="-25000"/>
              <a:t>X</a:t>
            </a:r>
            <a:endParaRPr lang="en-US" b="1"/>
          </a:p>
        </p:txBody>
      </p:sp>
      <p:sp>
        <p:nvSpPr>
          <p:cNvPr id="65551" name="Rectangle 18"/>
          <p:cNvSpPr>
            <a:spLocks noChangeArrowheads="1"/>
          </p:cNvSpPr>
          <p:nvPr/>
        </p:nvSpPr>
        <p:spPr bwMode="auto">
          <a:xfrm rot="94825">
            <a:off x="6483350" y="2436813"/>
            <a:ext cx="463550" cy="519112"/>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r>
              <a:rPr lang="en-US" b="1" baseline="-25000"/>
              <a:t>B</a:t>
            </a:r>
            <a:endParaRPr lang="en-US" b="1" baseline="30000"/>
          </a:p>
        </p:txBody>
      </p:sp>
      <p:sp>
        <p:nvSpPr>
          <p:cNvPr id="65552" name="Freeform 19"/>
          <p:cNvSpPr>
            <a:spLocks/>
          </p:cNvSpPr>
          <p:nvPr/>
        </p:nvSpPr>
        <p:spPr bwMode="auto">
          <a:xfrm>
            <a:off x="1928813" y="2057400"/>
            <a:ext cx="5400675" cy="3543300"/>
          </a:xfrm>
          <a:custGeom>
            <a:avLst/>
            <a:gdLst>
              <a:gd name="T0" fmla="*/ 0 w 3402"/>
              <a:gd name="T1" fmla="*/ 2147483647 h 2232"/>
              <a:gd name="T2" fmla="*/ 2147483647 w 3402"/>
              <a:gd name="T3" fmla="*/ 2147483647 h 2232"/>
              <a:gd name="T4" fmla="*/ 2147483647 w 3402"/>
              <a:gd name="T5" fmla="*/ 2147483647 h 2232"/>
              <a:gd name="T6" fmla="*/ 2147483647 w 3402"/>
              <a:gd name="T7" fmla="*/ 2147483647 h 2232"/>
              <a:gd name="T8" fmla="*/ 2147483647 w 3402"/>
              <a:gd name="T9" fmla="*/ 2147483647 h 2232"/>
              <a:gd name="T10" fmla="*/ 2147483647 w 3402"/>
              <a:gd name="T11" fmla="*/ 0 h 2232"/>
              <a:gd name="T12" fmla="*/ 0 60000 65536"/>
              <a:gd name="T13" fmla="*/ 0 60000 65536"/>
              <a:gd name="T14" fmla="*/ 0 60000 65536"/>
              <a:gd name="T15" fmla="*/ 0 60000 65536"/>
              <a:gd name="T16" fmla="*/ 0 60000 65536"/>
              <a:gd name="T17" fmla="*/ 0 60000 65536"/>
              <a:gd name="T18" fmla="*/ 0 w 3402"/>
              <a:gd name="T19" fmla="*/ 0 h 2232"/>
              <a:gd name="T20" fmla="*/ 3402 w 3402"/>
              <a:gd name="T21" fmla="*/ 2232 h 2232"/>
            </a:gdLst>
            <a:ahLst/>
            <a:cxnLst>
              <a:cxn ang="T12">
                <a:pos x="T0" y="T1"/>
              </a:cxn>
              <a:cxn ang="T13">
                <a:pos x="T2" y="T3"/>
              </a:cxn>
              <a:cxn ang="T14">
                <a:pos x="T4" y="T5"/>
              </a:cxn>
              <a:cxn ang="T15">
                <a:pos x="T6" y="T7"/>
              </a:cxn>
              <a:cxn ang="T16">
                <a:pos x="T8" y="T9"/>
              </a:cxn>
              <a:cxn ang="T17">
                <a:pos x="T10" y="T11"/>
              </a:cxn>
            </a:cxnLst>
            <a:rect l="T18" t="T19" r="T20" b="T21"/>
            <a:pathLst>
              <a:path w="3402" h="2232">
                <a:moveTo>
                  <a:pt x="0" y="2232"/>
                </a:moveTo>
                <a:cubicBezTo>
                  <a:pt x="206" y="2202"/>
                  <a:pt x="842" y="2165"/>
                  <a:pt x="1239" y="2054"/>
                </a:cubicBezTo>
                <a:cubicBezTo>
                  <a:pt x="1636" y="1943"/>
                  <a:pt x="2095" y="1734"/>
                  <a:pt x="2381" y="1563"/>
                </a:cubicBezTo>
                <a:cubicBezTo>
                  <a:pt x="2667" y="1392"/>
                  <a:pt x="2810" y="1206"/>
                  <a:pt x="2956" y="1029"/>
                </a:cubicBezTo>
                <a:cubicBezTo>
                  <a:pt x="3102" y="852"/>
                  <a:pt x="3182" y="676"/>
                  <a:pt x="3256" y="504"/>
                </a:cubicBezTo>
                <a:cubicBezTo>
                  <a:pt x="3330" y="332"/>
                  <a:pt x="3372" y="105"/>
                  <a:pt x="3402" y="0"/>
                </a:cubicBezTo>
              </a:path>
            </a:pathLst>
          </a:custGeom>
          <a:noFill/>
          <a:ln w="38100">
            <a:solidFill>
              <a:schemeClr val="bg2"/>
            </a:solidFill>
            <a:miter lim="800000"/>
            <a:headEnd/>
            <a:tailEnd/>
          </a:ln>
        </p:spPr>
        <p:txBody>
          <a:bodyPr wrap="none">
            <a:prstTxWarp prst="textNoShape">
              <a:avLst/>
            </a:prstTxWarp>
          </a:bodyPr>
          <a:lstStyle/>
          <a:p>
            <a:pPr eaLnBrk="0" hangingPunct="0"/>
            <a:endParaRPr lang="en-US"/>
          </a:p>
        </p:txBody>
      </p:sp>
      <p:grpSp>
        <p:nvGrpSpPr>
          <p:cNvPr id="65553" name="Group 20"/>
          <p:cNvGrpSpPr>
            <a:grpSpLocks/>
          </p:cNvGrpSpPr>
          <p:nvPr/>
        </p:nvGrpSpPr>
        <p:grpSpPr bwMode="auto">
          <a:xfrm>
            <a:off x="3935413" y="3065463"/>
            <a:ext cx="2157412" cy="2443162"/>
            <a:chOff x="2425" y="1931"/>
            <a:chExt cx="1359" cy="1539"/>
          </a:xfrm>
        </p:grpSpPr>
        <p:grpSp>
          <p:nvGrpSpPr>
            <p:cNvPr id="65578" name="Group 21"/>
            <p:cNvGrpSpPr>
              <a:grpSpLocks/>
            </p:cNvGrpSpPr>
            <p:nvPr/>
          </p:nvGrpSpPr>
          <p:grpSpPr bwMode="auto">
            <a:xfrm>
              <a:off x="2880" y="1931"/>
              <a:ext cx="904" cy="1483"/>
              <a:chOff x="2880" y="1931"/>
              <a:chExt cx="904" cy="1483"/>
            </a:xfrm>
          </p:grpSpPr>
          <p:sp>
            <p:nvSpPr>
              <p:cNvPr id="65585" name="Freeform 22"/>
              <p:cNvSpPr>
                <a:spLocks/>
              </p:cNvSpPr>
              <p:nvPr/>
            </p:nvSpPr>
            <p:spPr bwMode="auto">
              <a:xfrm rot="-488784">
                <a:off x="3078" y="2154"/>
                <a:ext cx="706" cy="1260"/>
              </a:xfrm>
              <a:custGeom>
                <a:avLst/>
                <a:gdLst>
                  <a:gd name="T0" fmla="*/ 0 w 1452"/>
                  <a:gd name="T1" fmla="*/ 0 h 1539"/>
                  <a:gd name="T2" fmla="*/ 0 w 1452"/>
                  <a:gd name="T3" fmla="*/ 2 h 1539"/>
                  <a:gd name="T4" fmla="*/ 0 w 1452"/>
                  <a:gd name="T5" fmla="*/ 3 h 1539"/>
                  <a:gd name="T6" fmla="*/ 0 w 1452"/>
                  <a:gd name="T7" fmla="*/ 5 h 1539"/>
                  <a:gd name="T8" fmla="*/ 0 w 1452"/>
                  <a:gd name="T9" fmla="*/ 6 h 1539"/>
                  <a:gd name="T10" fmla="*/ 0 w 1452"/>
                  <a:gd name="T11" fmla="*/ 6 h 1539"/>
                  <a:gd name="T12" fmla="*/ 0 w 1452"/>
                  <a:gd name="T13" fmla="*/ 7 h 1539"/>
                  <a:gd name="T14" fmla="*/ 0 w 1452"/>
                  <a:gd name="T15" fmla="*/ 9 h 1539"/>
                  <a:gd name="T16" fmla="*/ 0 w 1452"/>
                  <a:gd name="T17" fmla="*/ 9 h 1539"/>
                  <a:gd name="T18" fmla="*/ 0 w 1452"/>
                  <a:gd name="T19" fmla="*/ 9 h 1539"/>
                  <a:gd name="T20" fmla="*/ 0 w 1452"/>
                  <a:gd name="T21" fmla="*/ 11 h 1539"/>
                  <a:gd name="T22" fmla="*/ 0 w 1452"/>
                  <a:gd name="T23" fmla="*/ 11 h 1539"/>
                  <a:gd name="T24" fmla="*/ 0 w 1452"/>
                  <a:gd name="T25" fmla="*/ 11 h 1539"/>
                  <a:gd name="T26" fmla="*/ 0 w 1452"/>
                  <a:gd name="T27" fmla="*/ 11 h 1539"/>
                  <a:gd name="T28" fmla="*/ 0 w 1452"/>
                  <a:gd name="T29" fmla="*/ 13 h 153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52"/>
                  <a:gd name="T46" fmla="*/ 0 h 1539"/>
                  <a:gd name="T47" fmla="*/ 1452 w 1452"/>
                  <a:gd name="T48" fmla="*/ 1539 h 153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52" h="1539">
                    <a:moveTo>
                      <a:pt x="0" y="0"/>
                    </a:moveTo>
                    <a:lnTo>
                      <a:pt x="59" y="277"/>
                    </a:lnTo>
                    <a:lnTo>
                      <a:pt x="98" y="413"/>
                    </a:lnTo>
                    <a:lnTo>
                      <a:pt x="137" y="544"/>
                    </a:lnTo>
                    <a:lnTo>
                      <a:pt x="190" y="669"/>
                    </a:lnTo>
                    <a:lnTo>
                      <a:pt x="248" y="790"/>
                    </a:lnTo>
                    <a:lnTo>
                      <a:pt x="314" y="905"/>
                    </a:lnTo>
                    <a:lnTo>
                      <a:pt x="399" y="1004"/>
                    </a:lnTo>
                    <a:lnTo>
                      <a:pt x="497" y="1093"/>
                    </a:lnTo>
                    <a:lnTo>
                      <a:pt x="608" y="1177"/>
                    </a:lnTo>
                    <a:lnTo>
                      <a:pt x="732" y="1250"/>
                    </a:lnTo>
                    <a:lnTo>
                      <a:pt x="863" y="1313"/>
                    </a:lnTo>
                    <a:lnTo>
                      <a:pt x="1007" y="1376"/>
                    </a:lnTo>
                    <a:lnTo>
                      <a:pt x="1150" y="1433"/>
                    </a:lnTo>
                    <a:lnTo>
                      <a:pt x="1451" y="1538"/>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65586" name="Rectangle 23"/>
              <p:cNvSpPr>
                <a:spLocks noChangeArrowheads="1"/>
              </p:cNvSpPr>
              <p:nvPr/>
            </p:nvSpPr>
            <p:spPr bwMode="auto">
              <a:xfrm>
                <a:off x="2880" y="1931"/>
                <a:ext cx="29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r>
                  <a:rPr lang="en-US" b="1" baseline="-25000"/>
                  <a:t>A</a:t>
                </a:r>
                <a:endParaRPr lang="en-US" b="1" baseline="30000"/>
              </a:p>
            </p:txBody>
          </p:sp>
        </p:grpSp>
        <p:grpSp>
          <p:nvGrpSpPr>
            <p:cNvPr id="65579" name="Group 24"/>
            <p:cNvGrpSpPr>
              <a:grpSpLocks/>
            </p:cNvGrpSpPr>
            <p:nvPr/>
          </p:nvGrpSpPr>
          <p:grpSpPr bwMode="auto">
            <a:xfrm>
              <a:off x="2425" y="2544"/>
              <a:ext cx="1031" cy="926"/>
              <a:chOff x="2273" y="2304"/>
              <a:chExt cx="1031" cy="926"/>
            </a:xfrm>
          </p:grpSpPr>
          <p:sp>
            <p:nvSpPr>
              <p:cNvPr id="65583" name="Rectangle 25"/>
              <p:cNvSpPr>
                <a:spLocks noChangeArrowheads="1"/>
              </p:cNvSpPr>
              <p:nvPr/>
            </p:nvSpPr>
            <p:spPr bwMode="auto">
              <a:xfrm>
                <a:off x="2273" y="2304"/>
                <a:ext cx="29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Y</a:t>
                </a:r>
                <a:r>
                  <a:rPr lang="en-US" b="1" baseline="-25000"/>
                  <a:t>A</a:t>
                </a:r>
                <a:endParaRPr lang="en-US" b="1" baseline="30000"/>
              </a:p>
            </p:txBody>
          </p:sp>
          <p:sp>
            <p:nvSpPr>
              <p:cNvPr id="65584" name="Freeform 26"/>
              <p:cNvSpPr>
                <a:spLocks/>
              </p:cNvSpPr>
              <p:nvPr/>
            </p:nvSpPr>
            <p:spPr bwMode="auto">
              <a:xfrm>
                <a:off x="2544" y="2539"/>
                <a:ext cx="760" cy="691"/>
              </a:xfrm>
              <a:custGeom>
                <a:avLst/>
                <a:gdLst>
                  <a:gd name="T0" fmla="*/ 0 w 1010"/>
                  <a:gd name="T1" fmla="*/ 0 h 1058"/>
                  <a:gd name="T2" fmla="*/ 2 w 1010"/>
                  <a:gd name="T3" fmla="*/ 1 h 1058"/>
                  <a:gd name="T4" fmla="*/ 2 w 1010"/>
                  <a:gd name="T5" fmla="*/ 1 h 1058"/>
                  <a:gd name="T6" fmla="*/ 2 w 1010"/>
                  <a:gd name="T7" fmla="*/ 1 h 1058"/>
                  <a:gd name="T8" fmla="*/ 2 w 1010"/>
                  <a:gd name="T9" fmla="*/ 1 h 1058"/>
                  <a:gd name="T10" fmla="*/ 2 w 1010"/>
                  <a:gd name="T11" fmla="*/ 1 h 1058"/>
                  <a:gd name="T12" fmla="*/ 2 w 1010"/>
                  <a:gd name="T13" fmla="*/ 1 h 1058"/>
                  <a:gd name="T14" fmla="*/ 2 w 1010"/>
                  <a:gd name="T15" fmla="*/ 1 h 1058"/>
                  <a:gd name="T16" fmla="*/ 2 w 1010"/>
                  <a:gd name="T17" fmla="*/ 1 h 1058"/>
                  <a:gd name="T18" fmla="*/ 2 w 1010"/>
                  <a:gd name="T19" fmla="*/ 1 h 1058"/>
                  <a:gd name="T20" fmla="*/ 2 w 1010"/>
                  <a:gd name="T21" fmla="*/ 1 h 1058"/>
                  <a:gd name="T22" fmla="*/ 2 w 1010"/>
                  <a:gd name="T23" fmla="*/ 1 h 1058"/>
                  <a:gd name="T24" fmla="*/ 2 w 1010"/>
                  <a:gd name="T25" fmla="*/ 1 h 105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10"/>
                  <a:gd name="T40" fmla="*/ 0 h 1058"/>
                  <a:gd name="T41" fmla="*/ 1010 w 1010"/>
                  <a:gd name="T42" fmla="*/ 1058 h 105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10" h="1058">
                    <a:moveTo>
                      <a:pt x="0" y="0"/>
                    </a:moveTo>
                    <a:lnTo>
                      <a:pt x="191" y="51"/>
                    </a:lnTo>
                    <a:lnTo>
                      <a:pt x="376" y="113"/>
                    </a:lnTo>
                    <a:lnTo>
                      <a:pt x="458" y="153"/>
                    </a:lnTo>
                    <a:lnTo>
                      <a:pt x="540" y="199"/>
                    </a:lnTo>
                    <a:lnTo>
                      <a:pt x="616" y="250"/>
                    </a:lnTo>
                    <a:lnTo>
                      <a:pt x="682" y="312"/>
                    </a:lnTo>
                    <a:lnTo>
                      <a:pt x="742" y="386"/>
                    </a:lnTo>
                    <a:lnTo>
                      <a:pt x="791" y="466"/>
                    </a:lnTo>
                    <a:lnTo>
                      <a:pt x="840" y="551"/>
                    </a:lnTo>
                    <a:lnTo>
                      <a:pt x="878" y="642"/>
                    </a:lnTo>
                    <a:lnTo>
                      <a:pt x="949" y="847"/>
                    </a:lnTo>
                    <a:lnTo>
                      <a:pt x="1009" y="1057"/>
                    </a:lnTo>
                  </a:path>
                </a:pathLst>
              </a:custGeom>
              <a:noFill/>
              <a:ln w="50800" cap="rnd">
                <a:solidFill>
                  <a:srgbClr val="CC0000"/>
                </a:solidFill>
                <a:round/>
                <a:headEnd/>
                <a:tailEnd/>
              </a:ln>
            </p:spPr>
            <p:txBody>
              <a:bodyPr>
                <a:prstTxWarp prst="textNoShape">
                  <a:avLst/>
                </a:prstTxWarp>
              </a:bodyPr>
              <a:lstStyle/>
              <a:p>
                <a:pPr eaLnBrk="0" hangingPunct="0"/>
                <a:endParaRPr lang="en-US"/>
              </a:p>
            </p:txBody>
          </p:sp>
        </p:grpSp>
        <p:grpSp>
          <p:nvGrpSpPr>
            <p:cNvPr id="65580" name="Group 27"/>
            <p:cNvGrpSpPr>
              <a:grpSpLocks/>
            </p:cNvGrpSpPr>
            <p:nvPr/>
          </p:nvGrpSpPr>
          <p:grpSpPr bwMode="auto">
            <a:xfrm>
              <a:off x="3106" y="2959"/>
              <a:ext cx="252" cy="393"/>
              <a:chOff x="3106" y="2959"/>
              <a:chExt cx="252" cy="393"/>
            </a:xfrm>
          </p:grpSpPr>
          <p:sp>
            <p:nvSpPr>
              <p:cNvPr id="65581" name="Rectangle 28"/>
              <p:cNvSpPr>
                <a:spLocks noChangeArrowheads="1"/>
              </p:cNvSpPr>
              <p:nvPr/>
            </p:nvSpPr>
            <p:spPr bwMode="auto">
              <a:xfrm>
                <a:off x="3106" y="3024"/>
                <a:ext cx="252"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A</a:t>
                </a:r>
                <a:r>
                  <a:rPr lang="en-US" b="1" baseline="30000"/>
                  <a:t>/</a:t>
                </a:r>
                <a:endParaRPr lang="en-US" b="1" i="1"/>
              </a:p>
            </p:txBody>
          </p:sp>
          <p:sp>
            <p:nvSpPr>
              <p:cNvPr id="65582" name="Oval 29"/>
              <p:cNvSpPr>
                <a:spLocks noChangeArrowheads="1"/>
              </p:cNvSpPr>
              <p:nvPr/>
            </p:nvSpPr>
            <p:spPr bwMode="auto">
              <a:xfrm>
                <a:off x="3216" y="2959"/>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sp>
        <p:nvSpPr>
          <p:cNvPr id="65554" name="Freeform 30"/>
          <p:cNvSpPr>
            <a:spLocks/>
          </p:cNvSpPr>
          <p:nvPr/>
        </p:nvSpPr>
        <p:spPr bwMode="auto">
          <a:xfrm>
            <a:off x="1908175" y="1801813"/>
            <a:ext cx="5870575" cy="3789362"/>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65555" name="Freeform 31"/>
          <p:cNvSpPr>
            <a:spLocks/>
          </p:cNvSpPr>
          <p:nvPr/>
        </p:nvSpPr>
        <p:spPr bwMode="auto">
          <a:xfrm rot="10800000">
            <a:off x="1457325" y="2078038"/>
            <a:ext cx="5870575" cy="3789362"/>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65556" name="Rectangle 32"/>
          <p:cNvSpPr>
            <a:spLocks noChangeArrowheads="1"/>
          </p:cNvSpPr>
          <p:nvPr/>
        </p:nvSpPr>
        <p:spPr bwMode="auto">
          <a:xfrm>
            <a:off x="6999288" y="5715000"/>
            <a:ext cx="490537"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Y</a:t>
            </a:r>
            <a:endParaRPr lang="en-US" b="1"/>
          </a:p>
        </p:txBody>
      </p:sp>
      <p:sp>
        <p:nvSpPr>
          <p:cNvPr id="65557" name="Rectangle 33"/>
          <p:cNvSpPr>
            <a:spLocks noChangeArrowheads="1"/>
          </p:cNvSpPr>
          <p:nvPr/>
        </p:nvSpPr>
        <p:spPr bwMode="auto">
          <a:xfrm>
            <a:off x="1385888" y="1905000"/>
            <a:ext cx="465137"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L</a:t>
            </a:r>
            <a:r>
              <a:rPr lang="en-US" b="1" baseline="-25000"/>
              <a:t>Y</a:t>
            </a:r>
            <a:endParaRPr lang="en-US" b="1"/>
          </a:p>
        </p:txBody>
      </p:sp>
      <p:grpSp>
        <p:nvGrpSpPr>
          <p:cNvPr id="65558" name="Group 34"/>
          <p:cNvGrpSpPr>
            <a:grpSpLocks/>
          </p:cNvGrpSpPr>
          <p:nvPr/>
        </p:nvGrpSpPr>
        <p:grpSpPr bwMode="auto">
          <a:xfrm>
            <a:off x="6257925" y="2933700"/>
            <a:ext cx="1066800" cy="1104900"/>
            <a:chOff x="4755" y="1848"/>
            <a:chExt cx="672" cy="696"/>
          </a:xfrm>
        </p:grpSpPr>
        <p:sp>
          <p:nvSpPr>
            <p:cNvPr id="65575" name="Freeform 35"/>
            <p:cNvSpPr>
              <a:spLocks/>
            </p:cNvSpPr>
            <p:nvPr/>
          </p:nvSpPr>
          <p:spPr bwMode="auto">
            <a:xfrm rot="449031">
              <a:off x="4955" y="1848"/>
              <a:ext cx="472" cy="696"/>
            </a:xfrm>
            <a:custGeom>
              <a:avLst/>
              <a:gdLst>
                <a:gd name="T0" fmla="*/ 0 w 1033"/>
                <a:gd name="T1" fmla="*/ 0 h 1262"/>
                <a:gd name="T2" fmla="*/ 0 w 1033"/>
                <a:gd name="T3" fmla="*/ 1 h 1262"/>
                <a:gd name="T4" fmla="*/ 0 w 1033"/>
                <a:gd name="T5" fmla="*/ 1 h 1262"/>
                <a:gd name="T6" fmla="*/ 0 w 1033"/>
                <a:gd name="T7" fmla="*/ 1 h 1262"/>
                <a:gd name="T8" fmla="*/ 0 w 1033"/>
                <a:gd name="T9" fmla="*/ 1 h 1262"/>
                <a:gd name="T10" fmla="*/ 0 w 1033"/>
                <a:gd name="T11" fmla="*/ 1 h 1262"/>
                <a:gd name="T12" fmla="*/ 0 w 1033"/>
                <a:gd name="T13" fmla="*/ 1 h 1262"/>
                <a:gd name="T14" fmla="*/ 0 w 1033"/>
                <a:gd name="T15" fmla="*/ 1 h 1262"/>
                <a:gd name="T16" fmla="*/ 0 w 1033"/>
                <a:gd name="T17" fmla="*/ 1 h 1262"/>
                <a:gd name="T18" fmla="*/ 0 w 1033"/>
                <a:gd name="T19" fmla="*/ 1 h 1262"/>
                <a:gd name="T20" fmla="*/ 0 w 1033"/>
                <a:gd name="T21" fmla="*/ 1 h 1262"/>
                <a:gd name="T22" fmla="*/ 0 w 1033"/>
                <a:gd name="T23" fmla="*/ 1 h 1262"/>
                <a:gd name="T24" fmla="*/ 0 w 1033"/>
                <a:gd name="T25" fmla="*/ 1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65576" name="Rectangle 36"/>
            <p:cNvSpPr>
              <a:spLocks noChangeArrowheads="1"/>
            </p:cNvSpPr>
            <p:nvPr/>
          </p:nvSpPr>
          <p:spPr bwMode="auto">
            <a:xfrm>
              <a:off x="4755" y="2016"/>
              <a:ext cx="244"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B</a:t>
              </a:r>
              <a:r>
                <a:rPr lang="en-US" b="1" baseline="30000"/>
                <a:t>/</a:t>
              </a:r>
              <a:endParaRPr lang="en-US" b="1" i="1"/>
            </a:p>
          </p:txBody>
        </p:sp>
        <p:sp>
          <p:nvSpPr>
            <p:cNvPr id="65577" name="Oval 37"/>
            <p:cNvSpPr>
              <a:spLocks noChangeArrowheads="1"/>
            </p:cNvSpPr>
            <p:nvPr/>
          </p:nvSpPr>
          <p:spPr bwMode="auto">
            <a:xfrm>
              <a:off x="4995" y="2208"/>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sp>
        <p:nvSpPr>
          <p:cNvPr id="65559" name="Rectangle 38"/>
          <p:cNvSpPr>
            <a:spLocks noChangeArrowheads="1"/>
          </p:cNvSpPr>
          <p:nvPr/>
        </p:nvSpPr>
        <p:spPr bwMode="auto">
          <a:xfrm>
            <a:off x="5794375" y="4437063"/>
            <a:ext cx="541338"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XA</a:t>
            </a:r>
            <a:endParaRPr lang="en-US" b="1" baseline="30000"/>
          </a:p>
        </p:txBody>
      </p:sp>
      <p:sp>
        <p:nvSpPr>
          <p:cNvPr id="65560" name="Rectangle 39"/>
          <p:cNvSpPr>
            <a:spLocks noChangeArrowheads="1"/>
          </p:cNvSpPr>
          <p:nvPr/>
        </p:nvSpPr>
        <p:spPr bwMode="auto">
          <a:xfrm>
            <a:off x="4657725" y="3751263"/>
            <a:ext cx="350838"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C</a:t>
            </a:r>
            <a:endParaRPr lang="en-US" b="1" i="1"/>
          </a:p>
        </p:txBody>
      </p:sp>
      <p:sp>
        <p:nvSpPr>
          <p:cNvPr id="65561" name="Oval 40"/>
          <p:cNvSpPr>
            <a:spLocks noChangeArrowheads="1"/>
          </p:cNvSpPr>
          <p:nvPr/>
        </p:nvSpPr>
        <p:spPr bwMode="auto">
          <a:xfrm>
            <a:off x="4984750" y="4114800"/>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65562" name="Rectangle 41"/>
          <p:cNvSpPr>
            <a:spLocks noChangeArrowheads="1"/>
          </p:cNvSpPr>
          <p:nvPr/>
        </p:nvSpPr>
        <p:spPr bwMode="auto">
          <a:xfrm>
            <a:off x="4575175" y="5046663"/>
            <a:ext cx="541338"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YA</a:t>
            </a:r>
            <a:endParaRPr lang="en-US" b="1" baseline="30000"/>
          </a:p>
        </p:txBody>
      </p:sp>
      <p:sp>
        <p:nvSpPr>
          <p:cNvPr id="65563" name="Rectangle 42"/>
          <p:cNvSpPr>
            <a:spLocks noChangeArrowheads="1"/>
          </p:cNvSpPr>
          <p:nvPr/>
        </p:nvSpPr>
        <p:spPr bwMode="auto">
          <a:xfrm>
            <a:off x="6867525" y="3294063"/>
            <a:ext cx="5413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XB</a:t>
            </a:r>
            <a:endParaRPr lang="en-US" b="1" baseline="30000"/>
          </a:p>
        </p:txBody>
      </p:sp>
      <p:grpSp>
        <p:nvGrpSpPr>
          <p:cNvPr id="10" name="Group 50"/>
          <p:cNvGrpSpPr>
            <a:grpSpLocks/>
          </p:cNvGrpSpPr>
          <p:nvPr/>
        </p:nvGrpSpPr>
        <p:grpSpPr bwMode="auto">
          <a:xfrm>
            <a:off x="3352800" y="4360863"/>
            <a:ext cx="1828800" cy="520700"/>
            <a:chOff x="2112" y="2747"/>
            <a:chExt cx="1152" cy="328"/>
          </a:xfrm>
        </p:grpSpPr>
        <p:sp>
          <p:nvSpPr>
            <p:cNvPr id="65572" name="Line 44"/>
            <p:cNvSpPr>
              <a:spLocks noChangeShapeType="1"/>
            </p:cNvSpPr>
            <p:nvPr/>
          </p:nvSpPr>
          <p:spPr bwMode="auto">
            <a:xfrm flipH="1">
              <a:off x="2352" y="3024"/>
              <a:ext cx="912"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65573" name="Rectangle 45"/>
            <p:cNvSpPr>
              <a:spLocks noChangeArrowheads="1"/>
            </p:cNvSpPr>
            <p:nvPr/>
          </p:nvSpPr>
          <p:spPr bwMode="auto">
            <a:xfrm>
              <a:off x="2112" y="2747"/>
              <a:ext cx="236"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i="1"/>
                <a:t>D</a:t>
              </a:r>
            </a:p>
          </p:txBody>
        </p:sp>
        <p:sp>
          <p:nvSpPr>
            <p:cNvPr id="65574" name="Oval 46"/>
            <p:cNvSpPr>
              <a:spLocks noChangeArrowheads="1"/>
            </p:cNvSpPr>
            <p:nvPr/>
          </p:nvSpPr>
          <p:spPr bwMode="auto">
            <a:xfrm>
              <a:off x="2318" y="2976"/>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grpSp>
        <p:nvGrpSpPr>
          <p:cNvPr id="11" name="Group 51"/>
          <p:cNvGrpSpPr>
            <a:grpSpLocks/>
          </p:cNvGrpSpPr>
          <p:nvPr/>
        </p:nvGrpSpPr>
        <p:grpSpPr bwMode="auto">
          <a:xfrm>
            <a:off x="5181600" y="3581400"/>
            <a:ext cx="338138" cy="1106488"/>
            <a:chOff x="3264" y="2256"/>
            <a:chExt cx="213" cy="697"/>
          </a:xfrm>
        </p:grpSpPr>
        <p:sp>
          <p:nvSpPr>
            <p:cNvPr id="65569" name="Rectangle 47"/>
            <p:cNvSpPr>
              <a:spLocks noChangeArrowheads="1"/>
            </p:cNvSpPr>
            <p:nvPr/>
          </p:nvSpPr>
          <p:spPr bwMode="auto">
            <a:xfrm>
              <a:off x="3264" y="2256"/>
              <a:ext cx="21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E</a:t>
              </a:r>
              <a:endParaRPr lang="en-US" b="1" i="1"/>
            </a:p>
          </p:txBody>
        </p:sp>
        <p:sp>
          <p:nvSpPr>
            <p:cNvPr id="65570" name="Oval 48"/>
            <p:cNvSpPr>
              <a:spLocks noChangeArrowheads="1"/>
            </p:cNvSpPr>
            <p:nvPr/>
          </p:nvSpPr>
          <p:spPr bwMode="auto">
            <a:xfrm>
              <a:off x="3312" y="2533"/>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65571" name="Line 49"/>
            <p:cNvSpPr>
              <a:spLocks noChangeShapeType="1"/>
            </p:cNvSpPr>
            <p:nvPr/>
          </p:nvSpPr>
          <p:spPr bwMode="auto">
            <a:xfrm flipV="1">
              <a:off x="3345" y="2617"/>
              <a:ext cx="0" cy="336"/>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grpSp>
      <p:sp>
        <p:nvSpPr>
          <p:cNvPr id="65566" name="AutoShape 55">
            <a:hlinkClick r:id="" action="ppaction://hlinkshowjump?jump=nextslide" highlightClick="1"/>
          </p:cNvPr>
          <p:cNvSpPr>
            <a:spLocks noChangeArrowheads="1"/>
          </p:cNvSpPr>
          <p:nvPr/>
        </p:nvSpPr>
        <p:spPr bwMode="auto">
          <a:xfrm>
            <a:off x="8382000" y="5562600"/>
            <a:ext cx="228600" cy="304800"/>
          </a:xfrm>
          <a:prstGeom prst="actionButtonForwardNext">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
        <p:nvSpPr>
          <p:cNvPr id="65567" name="AutoShape 56">
            <a:hlinkClick r:id="rId3" action="ppaction://hlinksldjump" highlightClick="1"/>
          </p:cNvPr>
          <p:cNvSpPr>
            <a:spLocks noChangeArrowheads="1"/>
          </p:cNvSpPr>
          <p:nvPr/>
        </p:nvSpPr>
        <p:spPr bwMode="auto">
          <a:xfrm>
            <a:off x="8382000" y="6096000"/>
            <a:ext cx="228600" cy="228600"/>
          </a:xfrm>
          <a:prstGeom prst="actionButtonBlank">
            <a:avLst/>
          </a:prstGeom>
          <a:solidFill>
            <a:schemeClr val="accent1"/>
          </a:solidFill>
          <a:ln w="9525">
            <a:solidFill>
              <a:schemeClr val="tx1"/>
            </a:solidFill>
            <a:miter lim="800000"/>
            <a:headEnd/>
            <a:tailEnd/>
          </a:ln>
        </p:spPr>
        <p:txBody>
          <a:bodyPr wrap="none" anchor="b">
            <a:prstTxWarp prst="textNoShape">
              <a:avLst/>
            </a:prstTxWarp>
          </a:bodyPr>
          <a:lstStyle/>
          <a:p>
            <a:pPr algn="ctr" eaLnBrk="0" hangingPunct="0"/>
            <a:r>
              <a:rPr lang="en-US" sz="1800"/>
              <a:t>31</a:t>
            </a:r>
          </a:p>
        </p:txBody>
      </p:sp>
      <p:sp>
        <p:nvSpPr>
          <p:cNvPr id="65568" name="AutoShape 57">
            <a:hlinkClick r:id="rId4" action="ppaction://hlinksldjump" highlightClick="1"/>
          </p:cNvPr>
          <p:cNvSpPr>
            <a:spLocks noChangeArrowheads="1"/>
          </p:cNvSpPr>
          <p:nvPr/>
        </p:nvSpPr>
        <p:spPr bwMode="auto">
          <a:xfrm>
            <a:off x="8382000" y="6477000"/>
            <a:ext cx="228600" cy="228600"/>
          </a:xfrm>
          <a:prstGeom prst="actionButtonBlank">
            <a:avLst/>
          </a:prstGeom>
          <a:solidFill>
            <a:schemeClr val="accent1"/>
          </a:solidFill>
          <a:ln w="9525">
            <a:solidFill>
              <a:schemeClr val="tx1"/>
            </a:solidFill>
            <a:miter lim="800000"/>
            <a:headEnd/>
            <a:tailEnd/>
          </a:ln>
        </p:spPr>
        <p:txBody>
          <a:bodyPr wrap="none" anchor="b">
            <a:prstTxWarp prst="textNoShape">
              <a:avLst/>
            </a:prstTxWarp>
          </a:bodyPr>
          <a:lstStyle/>
          <a:p>
            <a:pPr algn="ctr" eaLnBrk="0" hangingPunct="0"/>
            <a:r>
              <a:rPr lang="en-US" sz="1800"/>
              <a:t>32</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th-TH" smtClean="0"/>
              <a:t>The Stolper-Samuelson Theorem</a:t>
            </a:r>
            <a:endParaRPr lang="th-TH"/>
          </a:p>
        </p:txBody>
      </p:sp>
      <p:sp>
        <p:nvSpPr>
          <p:cNvPr id="67589" name="Slide Number Placeholder 5"/>
          <p:cNvSpPr>
            <a:spLocks noGrp="1"/>
          </p:cNvSpPr>
          <p:nvPr>
            <p:ph type="sldNum" sz="quarter" idx="10"/>
          </p:nvPr>
        </p:nvSpPr>
        <p:spPr/>
        <p:txBody>
          <a:bodyPr/>
          <a:lstStyle/>
          <a:p>
            <a:fld id="{7D713960-53D0-584B-B956-9426A5DFD5FE}" type="slidenum">
              <a:rPr lang="th-TH" smtClean="0"/>
              <a:pPr/>
              <a:t>29</a:t>
            </a:fld>
            <a:endParaRPr lang="th-TH" smtClean="0"/>
          </a:p>
        </p:txBody>
      </p:sp>
      <p:sp>
        <p:nvSpPr>
          <p:cNvPr id="29699" name="Rectangle 3"/>
          <p:cNvSpPr>
            <a:spLocks noGrp="1" noChangeArrowheads="1"/>
          </p:cNvSpPr>
          <p:nvPr>
            <p:ph idx="4294967295"/>
          </p:nvPr>
        </p:nvSpPr>
        <p:spPr>
          <a:xfrm>
            <a:off x="762000" y="1143000"/>
            <a:ext cx="8001000" cy="4724400"/>
          </a:xfrm>
        </p:spPr>
        <p:txBody>
          <a:bodyPr/>
          <a:lstStyle/>
          <a:p>
            <a:pPr eaLnBrk="1" hangingPunct="1"/>
            <a:r>
              <a:rPr lang="en-US" dirty="0">
                <a:latin typeface="Angsana New" charset="0"/>
              </a:rPr>
              <a:t>Movement from A</a:t>
            </a:r>
            <a:r>
              <a:rPr lang="en-US" baseline="30000" dirty="0">
                <a:latin typeface="Angsana New" charset="0"/>
              </a:rPr>
              <a:t>/</a:t>
            </a:r>
            <a:r>
              <a:rPr lang="en-US" dirty="0">
                <a:latin typeface="Angsana New" charset="0"/>
              </a:rPr>
              <a:t> to D reduces L keeping K constant.  Law of Diminishing Returns implies further that MP</a:t>
            </a:r>
            <a:r>
              <a:rPr lang="en-US" baseline="-25000" dirty="0">
                <a:latin typeface="Angsana New" charset="0"/>
              </a:rPr>
              <a:t>L</a:t>
            </a:r>
            <a:r>
              <a:rPr lang="en-US" dirty="0">
                <a:latin typeface="Angsana New" charset="0"/>
              </a:rPr>
              <a:t> at D is higher than that at A</a:t>
            </a:r>
            <a:r>
              <a:rPr lang="en-US" baseline="30000" dirty="0">
                <a:latin typeface="Angsana New" charset="0"/>
              </a:rPr>
              <a:t>/</a:t>
            </a:r>
            <a:r>
              <a:rPr lang="en-US" dirty="0">
                <a:latin typeface="Angsana New" charset="0"/>
              </a:rPr>
              <a:t>.   </a:t>
            </a:r>
            <a:endParaRPr lang="th-TH" dirty="0">
              <a:latin typeface="Angsana New" charset="0"/>
            </a:endParaRPr>
          </a:p>
          <a:p>
            <a:pPr eaLnBrk="1" hangingPunct="1"/>
            <a:r>
              <a:rPr lang="en-US" dirty="0">
                <a:latin typeface="Angsana New" charset="0"/>
              </a:rPr>
              <a:t>By CRTS, the MP</a:t>
            </a:r>
            <a:r>
              <a:rPr lang="en-US" baseline="-25000" dirty="0">
                <a:latin typeface="Angsana New" charset="0"/>
              </a:rPr>
              <a:t>L</a:t>
            </a:r>
            <a:r>
              <a:rPr lang="en-US" dirty="0">
                <a:latin typeface="Angsana New" charset="0"/>
              </a:rPr>
              <a:t> is constant along the ray O</a:t>
            </a:r>
            <a:r>
              <a:rPr lang="en-US" baseline="-25000" dirty="0">
                <a:latin typeface="Angsana New" charset="0"/>
              </a:rPr>
              <a:t>X</a:t>
            </a:r>
            <a:r>
              <a:rPr lang="en-US" dirty="0">
                <a:latin typeface="Angsana New" charset="0"/>
              </a:rPr>
              <a:t>DCB</a:t>
            </a:r>
            <a:r>
              <a:rPr lang="en-US" baseline="30000" dirty="0">
                <a:latin typeface="Angsana New" charset="0"/>
              </a:rPr>
              <a:t>/</a:t>
            </a:r>
            <a:r>
              <a:rPr lang="en-US" dirty="0">
                <a:latin typeface="Angsana New" charset="0"/>
              </a:rPr>
              <a:t>.  So MP</a:t>
            </a:r>
            <a:r>
              <a:rPr lang="en-US" baseline="-25000" dirty="0">
                <a:latin typeface="Angsana New" charset="0"/>
              </a:rPr>
              <a:t>L</a:t>
            </a:r>
            <a:r>
              <a:rPr lang="en-US" dirty="0">
                <a:latin typeface="Angsana New" charset="0"/>
              </a:rPr>
              <a:t> at point D and B</a:t>
            </a:r>
            <a:r>
              <a:rPr lang="en-US" baseline="30000" dirty="0">
                <a:latin typeface="Angsana New" charset="0"/>
              </a:rPr>
              <a:t>/</a:t>
            </a:r>
            <a:r>
              <a:rPr lang="en-US" dirty="0">
                <a:latin typeface="Angsana New" charset="0"/>
              </a:rPr>
              <a:t> are the same.</a:t>
            </a:r>
          </a:p>
          <a:p>
            <a:pPr eaLnBrk="1" hangingPunct="1"/>
            <a:r>
              <a:rPr lang="en-US" dirty="0">
                <a:latin typeface="Angsana New" charset="0"/>
              </a:rPr>
              <a:t>MP</a:t>
            </a:r>
            <a:r>
              <a:rPr lang="en-US" baseline="-25000" dirty="0">
                <a:latin typeface="Angsana New" charset="0"/>
              </a:rPr>
              <a:t>L</a:t>
            </a:r>
            <a:r>
              <a:rPr lang="en-US" dirty="0">
                <a:latin typeface="Angsana New" charset="0"/>
              </a:rPr>
              <a:t> at point B</a:t>
            </a:r>
            <a:r>
              <a:rPr lang="en-US" baseline="30000" dirty="0">
                <a:latin typeface="Angsana New" charset="0"/>
              </a:rPr>
              <a:t>/</a:t>
            </a:r>
            <a:r>
              <a:rPr lang="en-US" dirty="0">
                <a:latin typeface="Angsana New" charset="0"/>
              </a:rPr>
              <a:t> is higher than MP</a:t>
            </a:r>
            <a:r>
              <a:rPr lang="en-US" baseline="-25000" dirty="0">
                <a:latin typeface="Angsana New" charset="0"/>
              </a:rPr>
              <a:t>L</a:t>
            </a:r>
            <a:r>
              <a:rPr lang="en-US" dirty="0">
                <a:latin typeface="Angsana New" charset="0"/>
              </a:rPr>
              <a:t> at point A</a:t>
            </a:r>
            <a:r>
              <a:rPr lang="en-US" baseline="30000" dirty="0">
                <a:latin typeface="Angsana New" charset="0"/>
              </a:rPr>
              <a:t>/</a:t>
            </a:r>
            <a:r>
              <a:rPr lang="en-US" dirty="0">
                <a:latin typeface="Angsana New" charset="0"/>
              </a:rPr>
              <a:t> and     </a:t>
            </a:r>
            <a:r>
              <a:rPr lang="en-US" dirty="0" err="1">
                <a:latin typeface="Angsana New" charset="0"/>
              </a:rPr>
              <a:t>w</a:t>
            </a:r>
            <a:r>
              <a:rPr lang="en-US" dirty="0">
                <a:latin typeface="Angsana New" charset="0"/>
              </a:rPr>
              <a:t>/P</a:t>
            </a:r>
            <a:r>
              <a:rPr lang="en-US" baseline="-25000" dirty="0">
                <a:latin typeface="Angsana New" charset="0"/>
              </a:rPr>
              <a:t>X</a:t>
            </a:r>
            <a:r>
              <a:rPr lang="en-US" dirty="0">
                <a:latin typeface="Angsana New" charset="0"/>
              </a:rPr>
              <a:t> is higher.</a:t>
            </a:r>
          </a:p>
          <a:p>
            <a:pPr eaLnBrk="1" hangingPunct="1"/>
            <a:r>
              <a:rPr lang="en-US" dirty="0">
                <a:latin typeface="Angsana New" charset="0"/>
              </a:rPr>
              <a:t>Hence, the increase </a:t>
            </a:r>
            <a:r>
              <a:rPr lang="th-TH" dirty="0">
                <a:latin typeface="Angsana New" charset="0"/>
              </a:rPr>
              <a:t>in commodity prices, movement from A</a:t>
            </a:r>
            <a:r>
              <a:rPr lang="en-US" baseline="30000" dirty="0">
                <a:latin typeface="Angsana New" charset="0"/>
              </a:rPr>
              <a:t>/</a:t>
            </a:r>
            <a:r>
              <a:rPr lang="th-TH" dirty="0">
                <a:latin typeface="Angsana New" charset="0"/>
              </a:rPr>
              <a:t> to B</a:t>
            </a:r>
            <a:r>
              <a:rPr lang="en-US" baseline="30000" dirty="0">
                <a:latin typeface="Angsana New" charset="0"/>
              </a:rPr>
              <a:t>/</a:t>
            </a:r>
            <a:r>
              <a:rPr lang="th-TH" dirty="0">
                <a:latin typeface="Angsana New" charset="0"/>
              </a:rPr>
              <a:t>, has increased </a:t>
            </a:r>
            <a:r>
              <a:rPr lang="en-US" dirty="0">
                <a:latin typeface="Angsana New" charset="0"/>
              </a:rPr>
              <a:t>MP</a:t>
            </a:r>
            <a:r>
              <a:rPr lang="en-US" baseline="-25000" dirty="0">
                <a:latin typeface="Angsana New" charset="0"/>
              </a:rPr>
              <a:t>L</a:t>
            </a:r>
            <a:r>
              <a:rPr lang="en-US" dirty="0">
                <a:latin typeface="Angsana New" charset="0"/>
              </a:rPr>
              <a:t> </a:t>
            </a:r>
            <a:r>
              <a:rPr lang="th-TH" dirty="0">
                <a:latin typeface="Angsana New" charset="0"/>
              </a:rPr>
              <a:t>and </a:t>
            </a:r>
            <a:r>
              <a:rPr lang="en-US" dirty="0" err="1">
                <a:latin typeface="Angsana New" charset="0"/>
              </a:rPr>
              <a:t>w</a:t>
            </a:r>
            <a:r>
              <a:rPr lang="en-US" dirty="0">
                <a:latin typeface="Angsana New" charset="0"/>
              </a:rPr>
              <a:t>/P</a:t>
            </a:r>
            <a:r>
              <a:rPr lang="en-US" baseline="-25000" dirty="0">
                <a:latin typeface="Angsana New" charset="0"/>
              </a:rPr>
              <a:t>X</a:t>
            </a:r>
            <a:r>
              <a:rPr lang="th-TH" dirty="0">
                <a:latin typeface="Angsana New" charset="0"/>
              </a:rPr>
              <a:t>.</a:t>
            </a:r>
          </a:p>
        </p:txBody>
      </p:sp>
      <p:sp>
        <p:nvSpPr>
          <p:cNvPr id="67590" name="AutoShape 5">
            <a:hlinkClick r:id="" action="ppaction://hlinkshowjump?jump=previousslide" highlightClick="1"/>
          </p:cNvPr>
          <p:cNvSpPr>
            <a:spLocks noChangeArrowheads="1"/>
          </p:cNvSpPr>
          <p:nvPr/>
        </p:nvSpPr>
        <p:spPr bwMode="auto">
          <a:xfrm>
            <a:off x="8382000" y="6477000"/>
            <a:ext cx="228600" cy="228600"/>
          </a:xfrm>
          <a:prstGeom prst="actionButtonBackPrevious">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
        <p:nvSpPr>
          <p:cNvPr id="67591" name="AutoShape 55">
            <a:hlinkClick r:id="" action="ppaction://hlinkshowjump?jump=nextslide" highlightClick="1"/>
          </p:cNvPr>
          <p:cNvSpPr>
            <a:spLocks noChangeArrowheads="1"/>
          </p:cNvSpPr>
          <p:nvPr/>
        </p:nvSpPr>
        <p:spPr bwMode="auto">
          <a:xfrm>
            <a:off x="8382000" y="5562600"/>
            <a:ext cx="228600" cy="304800"/>
          </a:xfrm>
          <a:prstGeom prst="actionButtonForwardNext">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96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96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969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grpSp>
        <p:nvGrpSpPr>
          <p:cNvPr id="2" name="Group 76"/>
          <p:cNvGrpSpPr>
            <a:grpSpLocks/>
          </p:cNvGrpSpPr>
          <p:nvPr/>
        </p:nvGrpSpPr>
        <p:grpSpPr bwMode="auto">
          <a:xfrm>
            <a:off x="3886200" y="1822450"/>
            <a:ext cx="817563" cy="1225550"/>
            <a:chOff x="3886200" y="1822809"/>
            <a:chExt cx="818064" cy="1225191"/>
          </a:xfrm>
        </p:grpSpPr>
        <p:sp>
          <p:nvSpPr>
            <p:cNvPr id="69705" name="Freeform 35"/>
            <p:cNvSpPr>
              <a:spLocks/>
            </p:cNvSpPr>
            <p:nvPr/>
          </p:nvSpPr>
          <p:spPr bwMode="auto">
            <a:xfrm rot="449031">
              <a:off x="3954964" y="1822809"/>
              <a:ext cx="749300" cy="1104900"/>
            </a:xfrm>
            <a:custGeom>
              <a:avLst/>
              <a:gdLst>
                <a:gd name="T0" fmla="*/ 0 w 1033"/>
                <a:gd name="T1" fmla="*/ 0 h 1262"/>
                <a:gd name="T2" fmla="*/ 2147483647 w 1033"/>
                <a:gd name="T3" fmla="*/ 2147483647 h 1262"/>
                <a:gd name="T4" fmla="*/ 2147483647 w 1033"/>
                <a:gd name="T5" fmla="*/ 2147483647 h 1262"/>
                <a:gd name="T6" fmla="*/ 2147483647 w 1033"/>
                <a:gd name="T7" fmla="*/ 2147483647 h 1262"/>
                <a:gd name="T8" fmla="*/ 2147483647 w 1033"/>
                <a:gd name="T9" fmla="*/ 2147483647 h 1262"/>
                <a:gd name="T10" fmla="*/ 2147483647 w 1033"/>
                <a:gd name="T11" fmla="*/ 2147483647 h 1262"/>
                <a:gd name="T12" fmla="*/ 2147483647 w 1033"/>
                <a:gd name="T13" fmla="*/ 2147483647 h 1262"/>
                <a:gd name="T14" fmla="*/ 2147483647 w 1033"/>
                <a:gd name="T15" fmla="*/ 2147483647 h 1262"/>
                <a:gd name="T16" fmla="*/ 2147483647 w 1033"/>
                <a:gd name="T17" fmla="*/ 2147483647 h 1262"/>
                <a:gd name="T18" fmla="*/ 2147483647 w 1033"/>
                <a:gd name="T19" fmla="*/ 2147483647 h 1262"/>
                <a:gd name="T20" fmla="*/ 2147483647 w 1033"/>
                <a:gd name="T21" fmla="*/ 2147483647 h 1262"/>
                <a:gd name="T22" fmla="*/ 2147483647 w 1033"/>
                <a:gd name="T23" fmla="*/ 2147483647 h 1262"/>
                <a:gd name="T24" fmla="*/ 2147483647 w 1033"/>
                <a:gd name="T25" fmla="*/ 2147483647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cxnSp>
          <p:nvCxnSpPr>
            <p:cNvPr id="69706" name="Straight Connector 74"/>
            <p:cNvCxnSpPr>
              <a:cxnSpLocks noChangeShapeType="1"/>
            </p:cNvCxnSpPr>
            <p:nvPr/>
          </p:nvCxnSpPr>
          <p:spPr bwMode="auto">
            <a:xfrm rot="16200000" flipH="1">
              <a:off x="3619500" y="2324100"/>
              <a:ext cx="990600" cy="457200"/>
            </a:xfrm>
            <a:prstGeom prst="line">
              <a:avLst/>
            </a:prstGeom>
            <a:noFill/>
            <a:ln w="9525">
              <a:solidFill>
                <a:srgbClr val="FF0000"/>
              </a:solidFill>
              <a:round/>
              <a:headEnd/>
              <a:tailEnd/>
            </a:ln>
          </p:spPr>
        </p:cxnSp>
      </p:grpSp>
      <p:grpSp>
        <p:nvGrpSpPr>
          <p:cNvPr id="3" name="Group 69"/>
          <p:cNvGrpSpPr>
            <a:grpSpLocks/>
          </p:cNvGrpSpPr>
          <p:nvPr/>
        </p:nvGrpSpPr>
        <p:grpSpPr bwMode="auto">
          <a:xfrm>
            <a:off x="2286000" y="1676400"/>
            <a:ext cx="2743200" cy="2133600"/>
            <a:chOff x="2286001" y="1676400"/>
            <a:chExt cx="2743199" cy="2133600"/>
          </a:xfrm>
        </p:grpSpPr>
        <p:cxnSp>
          <p:nvCxnSpPr>
            <p:cNvPr id="69702" name="Straight Connector 68"/>
            <p:cNvCxnSpPr>
              <a:cxnSpLocks noChangeShapeType="1"/>
            </p:cNvCxnSpPr>
            <p:nvPr/>
          </p:nvCxnSpPr>
          <p:spPr bwMode="auto">
            <a:xfrm rot="16200000" flipV="1">
              <a:off x="4134653" y="1961347"/>
              <a:ext cx="1179493" cy="609600"/>
            </a:xfrm>
            <a:prstGeom prst="line">
              <a:avLst/>
            </a:prstGeom>
            <a:noFill/>
            <a:ln w="9525">
              <a:solidFill>
                <a:srgbClr val="FF0000"/>
              </a:solidFill>
              <a:round/>
              <a:headEnd/>
              <a:tailEnd/>
            </a:ln>
          </p:spPr>
        </p:cxnSp>
        <p:cxnSp>
          <p:nvCxnSpPr>
            <p:cNvPr id="69703" name="Straight Connector 66"/>
            <p:cNvCxnSpPr>
              <a:cxnSpLocks noChangeShapeType="1"/>
              <a:endCxn id="63" idx="2"/>
            </p:cNvCxnSpPr>
            <p:nvPr/>
          </p:nvCxnSpPr>
          <p:spPr bwMode="auto">
            <a:xfrm rot="16200000" flipV="1">
              <a:off x="2001054" y="2915454"/>
              <a:ext cx="1179493" cy="609600"/>
            </a:xfrm>
            <a:prstGeom prst="line">
              <a:avLst/>
            </a:prstGeom>
            <a:noFill/>
            <a:ln w="9525">
              <a:solidFill>
                <a:srgbClr val="FF0000"/>
              </a:solidFill>
              <a:round/>
              <a:headEnd/>
              <a:tailEnd/>
            </a:ln>
          </p:spPr>
        </p:cxnSp>
        <p:sp>
          <p:nvSpPr>
            <p:cNvPr id="69704" name="Freeform 35"/>
            <p:cNvSpPr>
              <a:spLocks/>
            </p:cNvSpPr>
            <p:nvPr/>
          </p:nvSpPr>
          <p:spPr bwMode="auto">
            <a:xfrm rot="449031">
              <a:off x="2458536" y="2558691"/>
              <a:ext cx="749300" cy="1104900"/>
            </a:xfrm>
            <a:custGeom>
              <a:avLst/>
              <a:gdLst>
                <a:gd name="T0" fmla="*/ 0 w 1033"/>
                <a:gd name="T1" fmla="*/ 0 h 1262"/>
                <a:gd name="T2" fmla="*/ 2147483647 w 1033"/>
                <a:gd name="T3" fmla="*/ 2147483647 h 1262"/>
                <a:gd name="T4" fmla="*/ 2147483647 w 1033"/>
                <a:gd name="T5" fmla="*/ 2147483647 h 1262"/>
                <a:gd name="T6" fmla="*/ 2147483647 w 1033"/>
                <a:gd name="T7" fmla="*/ 2147483647 h 1262"/>
                <a:gd name="T8" fmla="*/ 2147483647 w 1033"/>
                <a:gd name="T9" fmla="*/ 2147483647 h 1262"/>
                <a:gd name="T10" fmla="*/ 2147483647 w 1033"/>
                <a:gd name="T11" fmla="*/ 2147483647 h 1262"/>
                <a:gd name="T12" fmla="*/ 2147483647 w 1033"/>
                <a:gd name="T13" fmla="*/ 2147483647 h 1262"/>
                <a:gd name="T14" fmla="*/ 2147483647 w 1033"/>
                <a:gd name="T15" fmla="*/ 2147483647 h 1262"/>
                <a:gd name="T16" fmla="*/ 2147483647 w 1033"/>
                <a:gd name="T17" fmla="*/ 2147483647 h 1262"/>
                <a:gd name="T18" fmla="*/ 2147483647 w 1033"/>
                <a:gd name="T19" fmla="*/ 2147483647 h 1262"/>
                <a:gd name="T20" fmla="*/ 2147483647 w 1033"/>
                <a:gd name="T21" fmla="*/ 2147483647 h 1262"/>
                <a:gd name="T22" fmla="*/ 2147483647 w 1033"/>
                <a:gd name="T23" fmla="*/ 2147483647 h 1262"/>
                <a:gd name="T24" fmla="*/ 2147483647 w 1033"/>
                <a:gd name="T25" fmla="*/ 2147483647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grpSp>
      <p:sp>
        <p:nvSpPr>
          <p:cNvPr id="69640" name="Freeform 46"/>
          <p:cNvSpPr>
            <a:spLocks noChangeArrowheads="1"/>
          </p:cNvSpPr>
          <p:nvPr/>
        </p:nvSpPr>
        <p:spPr bwMode="auto">
          <a:xfrm>
            <a:off x="762000" y="5562600"/>
            <a:ext cx="3341688" cy="749300"/>
          </a:xfrm>
          <a:custGeom>
            <a:avLst/>
            <a:gdLst>
              <a:gd name="T0" fmla="*/ 0 w 1717015"/>
              <a:gd name="T1" fmla="*/ 0 h 1109086"/>
              <a:gd name="T2" fmla="*/ 2147483647 w 1717015"/>
              <a:gd name="T3" fmla="*/ 0 h 1109086"/>
              <a:gd name="T4" fmla="*/ 2147483647 w 1717015"/>
              <a:gd name="T5" fmla="*/ 91 h 1109086"/>
              <a:gd name="T6" fmla="*/ 0 60000 65536"/>
              <a:gd name="T7" fmla="*/ 0 60000 65536"/>
              <a:gd name="T8" fmla="*/ 0 60000 65536"/>
              <a:gd name="T9" fmla="*/ 0 w 1717015"/>
              <a:gd name="T10" fmla="*/ 0 h 1109086"/>
              <a:gd name="T11" fmla="*/ 1717015 w 1717015"/>
              <a:gd name="T12" fmla="*/ 1109086 h 1109086"/>
            </a:gdLst>
            <a:ahLst/>
            <a:cxnLst>
              <a:cxn ang="T6">
                <a:pos x="T0" y="T1"/>
              </a:cxn>
              <a:cxn ang="T7">
                <a:pos x="T2" y="T3"/>
              </a:cxn>
              <a:cxn ang="T8">
                <a:pos x="T4" y="T5"/>
              </a:cxn>
            </a:cxnLst>
            <a:rect l="T9" t="T10" r="T11" b="T12"/>
            <a:pathLst>
              <a:path w="1717015" h="1109086">
                <a:moveTo>
                  <a:pt x="0" y="0"/>
                </a:moveTo>
                <a:lnTo>
                  <a:pt x="1717015" y="0"/>
                </a:lnTo>
                <a:lnTo>
                  <a:pt x="1717015" y="1109086"/>
                </a:lnTo>
              </a:path>
            </a:pathLst>
          </a:custGeom>
          <a:noFill/>
          <a:ln w="9525">
            <a:solidFill>
              <a:schemeClr val="tx1"/>
            </a:solidFill>
            <a:prstDash val="dash"/>
            <a:round/>
            <a:headEnd/>
            <a:tailEnd/>
          </a:ln>
        </p:spPr>
        <p:txBody>
          <a:bodyPr>
            <a:prstTxWarp prst="textNoShape">
              <a:avLst/>
            </a:prstTxWarp>
          </a:bodyPr>
          <a:lstStyle/>
          <a:p>
            <a:pPr eaLnBrk="0" hangingPunct="0"/>
            <a:endParaRPr lang="en-US"/>
          </a:p>
        </p:txBody>
      </p:sp>
      <p:sp>
        <p:nvSpPr>
          <p:cNvPr id="69641" name="Rectangle 2"/>
          <p:cNvSpPr>
            <a:spLocks noGrp="1" noChangeArrowheads="1"/>
          </p:cNvSpPr>
          <p:nvPr>
            <p:ph type="title"/>
          </p:nvPr>
        </p:nvSpPr>
        <p:spPr/>
        <p:txBody>
          <a:bodyPr/>
          <a:lstStyle/>
          <a:p>
            <a:pPr eaLnBrk="1" hangingPunct="1"/>
            <a:r>
              <a:rPr lang="th-TH">
                <a:latin typeface="Angsana New" charset="0"/>
              </a:rPr>
              <a:t>The Stolper-Samuelson Theorem</a:t>
            </a:r>
          </a:p>
        </p:txBody>
      </p:sp>
      <p:sp>
        <p:nvSpPr>
          <p:cNvPr id="69643" name="Slide Number Placeholder 5"/>
          <p:cNvSpPr>
            <a:spLocks noGrp="1"/>
          </p:cNvSpPr>
          <p:nvPr>
            <p:ph type="sldNum" sz="quarter" idx="10"/>
          </p:nvPr>
        </p:nvSpPr>
        <p:spPr>
          <a:noFill/>
        </p:spPr>
        <p:txBody>
          <a:bodyPr/>
          <a:lstStyle/>
          <a:p>
            <a:fld id="{4D175AEA-3D81-114E-9158-CD990813F112}" type="slidenum">
              <a:rPr lang="th-TH" smtClean="0">
                <a:ea typeface="Angsana New" charset="0"/>
                <a:cs typeface="Angsana New" charset="0"/>
              </a:rPr>
              <a:pPr/>
              <a:t>30</a:t>
            </a:fld>
            <a:endParaRPr lang="th-TH" smtClean="0">
              <a:ea typeface="Angsana New" charset="0"/>
              <a:cs typeface="Angsana New" charset="0"/>
            </a:endParaRPr>
          </a:p>
        </p:txBody>
      </p:sp>
      <p:sp>
        <p:nvSpPr>
          <p:cNvPr id="69644" name="Line 12"/>
          <p:cNvSpPr>
            <a:spLocks noChangeShapeType="1"/>
          </p:cNvSpPr>
          <p:nvPr/>
        </p:nvSpPr>
        <p:spPr bwMode="auto">
          <a:xfrm flipV="1">
            <a:off x="755650" y="1981200"/>
            <a:ext cx="4654550" cy="2001838"/>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69645" name="Rectangle 16"/>
          <p:cNvSpPr>
            <a:spLocks noChangeArrowheads="1"/>
          </p:cNvSpPr>
          <p:nvPr/>
        </p:nvSpPr>
        <p:spPr bwMode="auto">
          <a:xfrm>
            <a:off x="293688" y="1143000"/>
            <a:ext cx="477837" cy="51593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a:t>
            </a:r>
            <a:endParaRPr lang="en-US" b="1"/>
          </a:p>
        </p:txBody>
      </p:sp>
      <p:sp>
        <p:nvSpPr>
          <p:cNvPr id="69646" name="Rectangle 17"/>
          <p:cNvSpPr>
            <a:spLocks noChangeArrowheads="1"/>
          </p:cNvSpPr>
          <p:nvPr/>
        </p:nvSpPr>
        <p:spPr bwMode="auto">
          <a:xfrm>
            <a:off x="5262563" y="3886200"/>
            <a:ext cx="452437" cy="51593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L</a:t>
            </a:r>
            <a:r>
              <a:rPr lang="en-US" b="1" baseline="-25000"/>
              <a:t>X</a:t>
            </a:r>
            <a:endParaRPr lang="en-US" b="1"/>
          </a:p>
        </p:txBody>
      </p:sp>
      <p:grpSp>
        <p:nvGrpSpPr>
          <p:cNvPr id="69647" name="Group 21"/>
          <p:cNvGrpSpPr>
            <a:grpSpLocks/>
          </p:cNvGrpSpPr>
          <p:nvPr/>
        </p:nvGrpSpPr>
        <p:grpSpPr bwMode="auto">
          <a:xfrm>
            <a:off x="3441700" y="1447800"/>
            <a:ext cx="1435100" cy="2354263"/>
            <a:chOff x="2880" y="1931"/>
            <a:chExt cx="904" cy="1483"/>
          </a:xfrm>
        </p:grpSpPr>
        <p:sp>
          <p:nvSpPr>
            <p:cNvPr id="69700" name="Freeform 22"/>
            <p:cNvSpPr>
              <a:spLocks/>
            </p:cNvSpPr>
            <p:nvPr/>
          </p:nvSpPr>
          <p:spPr bwMode="auto">
            <a:xfrm rot="-488784">
              <a:off x="3078" y="2154"/>
              <a:ext cx="706" cy="1260"/>
            </a:xfrm>
            <a:custGeom>
              <a:avLst/>
              <a:gdLst>
                <a:gd name="T0" fmla="*/ 0 w 1452"/>
                <a:gd name="T1" fmla="*/ 0 h 1539"/>
                <a:gd name="T2" fmla="*/ 0 w 1452"/>
                <a:gd name="T3" fmla="*/ 2 h 1539"/>
                <a:gd name="T4" fmla="*/ 0 w 1452"/>
                <a:gd name="T5" fmla="*/ 3 h 1539"/>
                <a:gd name="T6" fmla="*/ 0 w 1452"/>
                <a:gd name="T7" fmla="*/ 5 h 1539"/>
                <a:gd name="T8" fmla="*/ 0 w 1452"/>
                <a:gd name="T9" fmla="*/ 6 h 1539"/>
                <a:gd name="T10" fmla="*/ 0 w 1452"/>
                <a:gd name="T11" fmla="*/ 6 h 1539"/>
                <a:gd name="T12" fmla="*/ 0 w 1452"/>
                <a:gd name="T13" fmla="*/ 7 h 1539"/>
                <a:gd name="T14" fmla="*/ 0 w 1452"/>
                <a:gd name="T15" fmla="*/ 9 h 1539"/>
                <a:gd name="T16" fmla="*/ 0 w 1452"/>
                <a:gd name="T17" fmla="*/ 9 h 1539"/>
                <a:gd name="T18" fmla="*/ 0 w 1452"/>
                <a:gd name="T19" fmla="*/ 9 h 1539"/>
                <a:gd name="T20" fmla="*/ 0 w 1452"/>
                <a:gd name="T21" fmla="*/ 11 h 1539"/>
                <a:gd name="T22" fmla="*/ 0 w 1452"/>
                <a:gd name="T23" fmla="*/ 11 h 1539"/>
                <a:gd name="T24" fmla="*/ 0 w 1452"/>
                <a:gd name="T25" fmla="*/ 11 h 1539"/>
                <a:gd name="T26" fmla="*/ 0 w 1452"/>
                <a:gd name="T27" fmla="*/ 11 h 1539"/>
                <a:gd name="T28" fmla="*/ 0 w 1452"/>
                <a:gd name="T29" fmla="*/ 13 h 153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52"/>
                <a:gd name="T46" fmla="*/ 0 h 1539"/>
                <a:gd name="T47" fmla="*/ 1452 w 1452"/>
                <a:gd name="T48" fmla="*/ 1539 h 153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52" h="1539">
                  <a:moveTo>
                    <a:pt x="0" y="0"/>
                  </a:moveTo>
                  <a:lnTo>
                    <a:pt x="59" y="277"/>
                  </a:lnTo>
                  <a:lnTo>
                    <a:pt x="98" y="413"/>
                  </a:lnTo>
                  <a:lnTo>
                    <a:pt x="137" y="544"/>
                  </a:lnTo>
                  <a:lnTo>
                    <a:pt x="190" y="669"/>
                  </a:lnTo>
                  <a:lnTo>
                    <a:pt x="248" y="790"/>
                  </a:lnTo>
                  <a:lnTo>
                    <a:pt x="314" y="905"/>
                  </a:lnTo>
                  <a:lnTo>
                    <a:pt x="399" y="1004"/>
                  </a:lnTo>
                  <a:lnTo>
                    <a:pt x="497" y="1093"/>
                  </a:lnTo>
                  <a:lnTo>
                    <a:pt x="608" y="1177"/>
                  </a:lnTo>
                  <a:lnTo>
                    <a:pt x="732" y="1250"/>
                  </a:lnTo>
                  <a:lnTo>
                    <a:pt x="863" y="1313"/>
                  </a:lnTo>
                  <a:lnTo>
                    <a:pt x="1007" y="1376"/>
                  </a:lnTo>
                  <a:lnTo>
                    <a:pt x="1150" y="1433"/>
                  </a:lnTo>
                  <a:lnTo>
                    <a:pt x="1451" y="1538"/>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69701" name="Rectangle 23"/>
            <p:cNvSpPr>
              <a:spLocks noChangeArrowheads="1"/>
            </p:cNvSpPr>
            <p:nvPr/>
          </p:nvSpPr>
          <p:spPr bwMode="auto">
            <a:xfrm>
              <a:off x="2880" y="1931"/>
              <a:ext cx="29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r>
                <a:rPr lang="en-US" b="1" baseline="-25000"/>
                <a:t>A</a:t>
              </a:r>
              <a:endParaRPr lang="en-US" b="1" baseline="30000"/>
            </a:p>
          </p:txBody>
        </p:sp>
      </p:grpSp>
      <p:sp>
        <p:nvSpPr>
          <p:cNvPr id="69648" name="Rectangle 28"/>
          <p:cNvSpPr>
            <a:spLocks noChangeArrowheads="1"/>
          </p:cNvSpPr>
          <p:nvPr/>
        </p:nvSpPr>
        <p:spPr bwMode="auto">
          <a:xfrm>
            <a:off x="4252913" y="2836863"/>
            <a:ext cx="400050"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A</a:t>
            </a:r>
            <a:r>
              <a:rPr lang="en-US" b="1" baseline="30000"/>
              <a:t>/</a:t>
            </a:r>
            <a:endParaRPr lang="en-US" b="1" i="1"/>
          </a:p>
        </p:txBody>
      </p:sp>
      <p:sp>
        <p:nvSpPr>
          <p:cNvPr id="69649" name="Oval 29"/>
          <p:cNvSpPr>
            <a:spLocks noChangeArrowheads="1"/>
          </p:cNvSpPr>
          <p:nvPr/>
        </p:nvSpPr>
        <p:spPr bwMode="auto">
          <a:xfrm>
            <a:off x="4048125" y="3097213"/>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69650" name="Freeform 30"/>
          <p:cNvSpPr>
            <a:spLocks/>
          </p:cNvSpPr>
          <p:nvPr/>
        </p:nvSpPr>
        <p:spPr bwMode="auto">
          <a:xfrm>
            <a:off x="765175" y="1277938"/>
            <a:ext cx="4721225" cy="2713037"/>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69651" name="Freeform 35"/>
          <p:cNvSpPr>
            <a:spLocks/>
          </p:cNvSpPr>
          <p:nvPr/>
        </p:nvSpPr>
        <p:spPr bwMode="auto">
          <a:xfrm rot="449031">
            <a:off x="4584700" y="1638300"/>
            <a:ext cx="749300" cy="1104900"/>
          </a:xfrm>
          <a:custGeom>
            <a:avLst/>
            <a:gdLst>
              <a:gd name="T0" fmla="*/ 0 w 1033"/>
              <a:gd name="T1" fmla="*/ 0 h 1262"/>
              <a:gd name="T2" fmla="*/ 2147483647 w 1033"/>
              <a:gd name="T3" fmla="*/ 2147483647 h 1262"/>
              <a:gd name="T4" fmla="*/ 2147483647 w 1033"/>
              <a:gd name="T5" fmla="*/ 2147483647 h 1262"/>
              <a:gd name="T6" fmla="*/ 2147483647 w 1033"/>
              <a:gd name="T7" fmla="*/ 2147483647 h 1262"/>
              <a:gd name="T8" fmla="*/ 2147483647 w 1033"/>
              <a:gd name="T9" fmla="*/ 2147483647 h 1262"/>
              <a:gd name="T10" fmla="*/ 2147483647 w 1033"/>
              <a:gd name="T11" fmla="*/ 2147483647 h 1262"/>
              <a:gd name="T12" fmla="*/ 2147483647 w 1033"/>
              <a:gd name="T13" fmla="*/ 2147483647 h 1262"/>
              <a:gd name="T14" fmla="*/ 2147483647 w 1033"/>
              <a:gd name="T15" fmla="*/ 2147483647 h 1262"/>
              <a:gd name="T16" fmla="*/ 2147483647 w 1033"/>
              <a:gd name="T17" fmla="*/ 2147483647 h 1262"/>
              <a:gd name="T18" fmla="*/ 2147483647 w 1033"/>
              <a:gd name="T19" fmla="*/ 2147483647 h 1262"/>
              <a:gd name="T20" fmla="*/ 2147483647 w 1033"/>
              <a:gd name="T21" fmla="*/ 2147483647 h 1262"/>
              <a:gd name="T22" fmla="*/ 2147483647 w 1033"/>
              <a:gd name="T23" fmla="*/ 2147483647 h 1262"/>
              <a:gd name="T24" fmla="*/ 2147483647 w 1033"/>
              <a:gd name="T25" fmla="*/ 2147483647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69652" name="Rectangle 36"/>
          <p:cNvSpPr>
            <a:spLocks noChangeArrowheads="1"/>
          </p:cNvSpPr>
          <p:nvPr/>
        </p:nvSpPr>
        <p:spPr bwMode="auto">
          <a:xfrm>
            <a:off x="4724400" y="1676400"/>
            <a:ext cx="387350"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B</a:t>
            </a:r>
            <a:r>
              <a:rPr lang="en-US" b="1" baseline="30000"/>
              <a:t>/</a:t>
            </a:r>
            <a:endParaRPr lang="en-US" b="1" i="1"/>
          </a:p>
        </p:txBody>
      </p:sp>
      <p:sp>
        <p:nvSpPr>
          <p:cNvPr id="69653" name="Oval 37"/>
          <p:cNvSpPr>
            <a:spLocks noChangeArrowheads="1"/>
          </p:cNvSpPr>
          <p:nvPr/>
        </p:nvSpPr>
        <p:spPr bwMode="auto">
          <a:xfrm>
            <a:off x="4648200" y="2209800"/>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69654" name="Rectangle 16"/>
          <p:cNvSpPr>
            <a:spLocks noChangeArrowheads="1"/>
          </p:cNvSpPr>
          <p:nvPr/>
        </p:nvSpPr>
        <p:spPr bwMode="auto">
          <a:xfrm>
            <a:off x="152400" y="4132263"/>
            <a:ext cx="657225" cy="950912"/>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MP</a:t>
            </a:r>
            <a:r>
              <a:rPr lang="en-US" b="1" baseline="-25000"/>
              <a:t>L</a:t>
            </a:r>
          </a:p>
          <a:p>
            <a:pPr eaLnBrk="0" hangingPunct="0"/>
            <a:endParaRPr lang="en-US" b="1"/>
          </a:p>
        </p:txBody>
      </p:sp>
      <p:sp>
        <p:nvSpPr>
          <p:cNvPr id="69655" name="Rectangle 17"/>
          <p:cNvSpPr>
            <a:spLocks noChangeArrowheads="1"/>
          </p:cNvSpPr>
          <p:nvPr/>
        </p:nvSpPr>
        <p:spPr bwMode="auto">
          <a:xfrm>
            <a:off x="5567363" y="6096000"/>
            <a:ext cx="452437" cy="51593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L</a:t>
            </a:r>
            <a:r>
              <a:rPr lang="en-US" b="1" baseline="-25000"/>
              <a:t>X</a:t>
            </a:r>
            <a:endParaRPr lang="en-US" b="1"/>
          </a:p>
        </p:txBody>
      </p:sp>
      <p:sp>
        <p:nvSpPr>
          <p:cNvPr id="69656" name="Freeform 30"/>
          <p:cNvSpPr>
            <a:spLocks/>
          </p:cNvSpPr>
          <p:nvPr/>
        </p:nvSpPr>
        <p:spPr bwMode="auto">
          <a:xfrm>
            <a:off x="776288" y="4343400"/>
            <a:ext cx="4721225" cy="2027238"/>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69657" name="Rectangle 16"/>
          <p:cNvSpPr>
            <a:spLocks noChangeArrowheads="1"/>
          </p:cNvSpPr>
          <p:nvPr/>
        </p:nvSpPr>
        <p:spPr bwMode="auto">
          <a:xfrm>
            <a:off x="5273675" y="5638800"/>
            <a:ext cx="657225" cy="950913"/>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MP</a:t>
            </a:r>
            <a:r>
              <a:rPr lang="en-US" b="1" baseline="-25000"/>
              <a:t>L</a:t>
            </a:r>
          </a:p>
          <a:p>
            <a:pPr eaLnBrk="0" hangingPunct="0"/>
            <a:endParaRPr lang="en-US" b="1"/>
          </a:p>
        </p:txBody>
      </p:sp>
      <p:sp>
        <p:nvSpPr>
          <p:cNvPr id="69658" name="Freeform 35"/>
          <p:cNvSpPr>
            <a:spLocks/>
          </p:cNvSpPr>
          <p:nvPr/>
        </p:nvSpPr>
        <p:spPr bwMode="auto">
          <a:xfrm rot="449031">
            <a:off x="1081088" y="4849813"/>
            <a:ext cx="4314825" cy="663575"/>
          </a:xfrm>
          <a:custGeom>
            <a:avLst/>
            <a:gdLst>
              <a:gd name="T0" fmla="*/ 0 w 1033"/>
              <a:gd name="T1" fmla="*/ 0 h 1262"/>
              <a:gd name="T2" fmla="*/ 2147483647 w 1033"/>
              <a:gd name="T3" fmla="*/ 2147483647 h 1262"/>
              <a:gd name="T4" fmla="*/ 2147483647 w 1033"/>
              <a:gd name="T5" fmla="*/ 2147483647 h 1262"/>
              <a:gd name="T6" fmla="*/ 2147483647 w 1033"/>
              <a:gd name="T7" fmla="*/ 2147483647 h 1262"/>
              <a:gd name="T8" fmla="*/ 2147483647 w 1033"/>
              <a:gd name="T9" fmla="*/ 2147483647 h 1262"/>
              <a:gd name="T10" fmla="*/ 2147483647 w 1033"/>
              <a:gd name="T11" fmla="*/ 2147483647 h 1262"/>
              <a:gd name="T12" fmla="*/ 2147483647 w 1033"/>
              <a:gd name="T13" fmla="*/ 2147483647 h 1262"/>
              <a:gd name="T14" fmla="*/ 2147483647 w 1033"/>
              <a:gd name="T15" fmla="*/ 2147483647 h 1262"/>
              <a:gd name="T16" fmla="*/ 2147483647 w 1033"/>
              <a:gd name="T17" fmla="*/ 2147483647 h 1262"/>
              <a:gd name="T18" fmla="*/ 2147483647 w 1033"/>
              <a:gd name="T19" fmla="*/ 2147483647 h 1262"/>
              <a:gd name="T20" fmla="*/ 2147483647 w 1033"/>
              <a:gd name="T21" fmla="*/ 2147483647 h 1262"/>
              <a:gd name="T22" fmla="*/ 2147483647 w 1033"/>
              <a:gd name="T23" fmla="*/ 2147483647 h 1262"/>
              <a:gd name="T24" fmla="*/ 2147483647 w 1033"/>
              <a:gd name="T25" fmla="*/ 2147483647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69659" name="Oval 37"/>
          <p:cNvSpPr>
            <a:spLocks noChangeArrowheads="1"/>
          </p:cNvSpPr>
          <p:nvPr/>
        </p:nvSpPr>
        <p:spPr bwMode="auto">
          <a:xfrm>
            <a:off x="4038600" y="5486400"/>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cxnSp>
        <p:nvCxnSpPr>
          <p:cNvPr id="69660" name="Straight Connector 49"/>
          <p:cNvCxnSpPr>
            <a:cxnSpLocks noChangeShapeType="1"/>
            <a:endCxn id="69659" idx="0"/>
          </p:cNvCxnSpPr>
          <p:nvPr/>
        </p:nvCxnSpPr>
        <p:spPr bwMode="auto">
          <a:xfrm rot="5400000">
            <a:off x="3021013" y="4370387"/>
            <a:ext cx="2209800" cy="22225"/>
          </a:xfrm>
          <a:prstGeom prst="line">
            <a:avLst/>
          </a:prstGeom>
          <a:noFill/>
          <a:ln w="9525">
            <a:solidFill>
              <a:schemeClr val="tx1"/>
            </a:solidFill>
            <a:prstDash val="dash"/>
            <a:round/>
            <a:headEnd/>
            <a:tailEnd/>
          </a:ln>
        </p:spPr>
      </p:cxnSp>
      <p:grpSp>
        <p:nvGrpSpPr>
          <p:cNvPr id="5" name="Group 82"/>
          <p:cNvGrpSpPr>
            <a:grpSpLocks/>
          </p:cNvGrpSpPr>
          <p:nvPr/>
        </p:nvGrpSpPr>
        <p:grpSpPr bwMode="auto">
          <a:xfrm>
            <a:off x="2209800" y="2760663"/>
            <a:ext cx="1828800" cy="669925"/>
            <a:chOff x="2209800" y="2760662"/>
            <a:chExt cx="1828800" cy="669926"/>
          </a:xfrm>
        </p:grpSpPr>
        <p:grpSp>
          <p:nvGrpSpPr>
            <p:cNvPr id="69695" name="Group 50"/>
            <p:cNvGrpSpPr>
              <a:grpSpLocks/>
            </p:cNvGrpSpPr>
            <p:nvPr/>
          </p:nvGrpSpPr>
          <p:grpSpPr bwMode="auto">
            <a:xfrm>
              <a:off x="2209800" y="2760662"/>
              <a:ext cx="1828800" cy="515937"/>
              <a:chOff x="2112" y="2747"/>
              <a:chExt cx="1152" cy="325"/>
            </a:xfrm>
          </p:grpSpPr>
          <p:sp>
            <p:nvSpPr>
              <p:cNvPr id="69697" name="Line 44"/>
              <p:cNvSpPr>
                <a:spLocks noChangeShapeType="1"/>
              </p:cNvSpPr>
              <p:nvPr/>
            </p:nvSpPr>
            <p:spPr bwMode="auto">
              <a:xfrm flipH="1">
                <a:off x="2352" y="3024"/>
                <a:ext cx="912"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69698" name="Rectangle 45"/>
              <p:cNvSpPr>
                <a:spLocks noChangeArrowheads="1"/>
              </p:cNvSpPr>
              <p:nvPr/>
            </p:nvSpPr>
            <p:spPr bwMode="auto">
              <a:xfrm>
                <a:off x="2112" y="2747"/>
                <a:ext cx="221"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D</a:t>
                </a:r>
              </a:p>
            </p:txBody>
          </p:sp>
          <p:sp>
            <p:nvSpPr>
              <p:cNvPr id="69699" name="Oval 46"/>
              <p:cNvSpPr>
                <a:spLocks noChangeArrowheads="1"/>
              </p:cNvSpPr>
              <p:nvPr/>
            </p:nvSpPr>
            <p:spPr bwMode="auto">
              <a:xfrm>
                <a:off x="2318" y="2976"/>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cxnSp>
          <p:nvCxnSpPr>
            <p:cNvPr id="69696" name="Straight Arrow Connector 52"/>
            <p:cNvCxnSpPr>
              <a:cxnSpLocks noChangeShapeType="1"/>
            </p:cNvCxnSpPr>
            <p:nvPr/>
          </p:nvCxnSpPr>
          <p:spPr bwMode="auto">
            <a:xfrm rot="10800000">
              <a:off x="2667000" y="3429000"/>
              <a:ext cx="1295400" cy="1588"/>
            </a:xfrm>
            <a:prstGeom prst="straightConnector1">
              <a:avLst/>
            </a:prstGeom>
            <a:noFill/>
            <a:ln w="9525">
              <a:solidFill>
                <a:schemeClr val="tx1"/>
              </a:solidFill>
              <a:round/>
              <a:headEnd/>
              <a:tailEnd type="arrow" w="med" len="med"/>
            </a:ln>
          </p:spPr>
        </p:cxnSp>
      </p:grpSp>
      <p:grpSp>
        <p:nvGrpSpPr>
          <p:cNvPr id="7" name="Group 98"/>
          <p:cNvGrpSpPr>
            <a:grpSpLocks/>
          </p:cNvGrpSpPr>
          <p:nvPr/>
        </p:nvGrpSpPr>
        <p:grpSpPr bwMode="auto">
          <a:xfrm>
            <a:off x="2590800" y="3276600"/>
            <a:ext cx="1371600" cy="3124200"/>
            <a:chOff x="2590801" y="3276598"/>
            <a:chExt cx="1371599" cy="3124201"/>
          </a:xfrm>
        </p:grpSpPr>
        <p:cxnSp>
          <p:nvCxnSpPr>
            <p:cNvPr id="69693" name="Straight Connector 48"/>
            <p:cNvCxnSpPr>
              <a:cxnSpLocks noChangeShapeType="1"/>
            </p:cNvCxnSpPr>
            <p:nvPr/>
          </p:nvCxnSpPr>
          <p:spPr bwMode="auto">
            <a:xfrm rot="5400000">
              <a:off x="1039813" y="4827586"/>
              <a:ext cx="3124201" cy="22226"/>
            </a:xfrm>
            <a:prstGeom prst="line">
              <a:avLst/>
            </a:prstGeom>
            <a:noFill/>
            <a:ln w="9525">
              <a:solidFill>
                <a:schemeClr val="tx1"/>
              </a:solidFill>
              <a:prstDash val="dash"/>
              <a:round/>
              <a:headEnd/>
              <a:tailEnd/>
            </a:ln>
          </p:spPr>
        </p:cxnSp>
        <p:cxnSp>
          <p:nvCxnSpPr>
            <p:cNvPr id="69694" name="Straight Arrow Connector 53"/>
            <p:cNvCxnSpPr>
              <a:cxnSpLocks noChangeShapeType="1"/>
            </p:cNvCxnSpPr>
            <p:nvPr/>
          </p:nvCxnSpPr>
          <p:spPr bwMode="auto">
            <a:xfrm rot="10800000">
              <a:off x="2667000" y="6172200"/>
              <a:ext cx="1295400" cy="1588"/>
            </a:xfrm>
            <a:prstGeom prst="straightConnector1">
              <a:avLst/>
            </a:prstGeom>
            <a:noFill/>
            <a:ln w="9525">
              <a:solidFill>
                <a:schemeClr val="tx1"/>
              </a:solidFill>
              <a:round/>
              <a:headEnd/>
              <a:tailEnd type="arrow" w="med" len="med"/>
            </a:ln>
          </p:spPr>
        </p:cxnSp>
      </p:grpSp>
      <p:sp>
        <p:nvSpPr>
          <p:cNvPr id="69663" name="Oval 37"/>
          <p:cNvSpPr>
            <a:spLocks noChangeArrowheads="1"/>
          </p:cNvSpPr>
          <p:nvPr/>
        </p:nvSpPr>
        <p:spPr bwMode="auto">
          <a:xfrm>
            <a:off x="2514600" y="5143500"/>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nvGrpSpPr>
          <p:cNvPr id="8" name="Group 85"/>
          <p:cNvGrpSpPr>
            <a:grpSpLocks/>
          </p:cNvGrpSpPr>
          <p:nvPr/>
        </p:nvGrpSpPr>
        <p:grpSpPr bwMode="auto">
          <a:xfrm>
            <a:off x="4006850" y="2057400"/>
            <a:ext cx="338138" cy="1106488"/>
            <a:chOff x="4006850" y="2057400"/>
            <a:chExt cx="338138" cy="1106488"/>
          </a:xfrm>
        </p:grpSpPr>
        <p:grpSp>
          <p:nvGrpSpPr>
            <p:cNvPr id="69688" name="Group 51"/>
            <p:cNvGrpSpPr>
              <a:grpSpLocks/>
            </p:cNvGrpSpPr>
            <p:nvPr/>
          </p:nvGrpSpPr>
          <p:grpSpPr bwMode="auto">
            <a:xfrm>
              <a:off x="4006850" y="2057400"/>
              <a:ext cx="338138" cy="1106488"/>
              <a:chOff x="3264" y="2256"/>
              <a:chExt cx="213" cy="697"/>
            </a:xfrm>
          </p:grpSpPr>
          <p:sp>
            <p:nvSpPr>
              <p:cNvPr id="69690" name="Rectangle 47"/>
              <p:cNvSpPr>
                <a:spLocks noChangeArrowheads="1"/>
              </p:cNvSpPr>
              <p:nvPr/>
            </p:nvSpPr>
            <p:spPr bwMode="auto">
              <a:xfrm>
                <a:off x="3264" y="2256"/>
                <a:ext cx="213"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E</a:t>
                </a:r>
                <a:endParaRPr lang="en-US" b="1" i="1"/>
              </a:p>
            </p:txBody>
          </p:sp>
          <p:sp>
            <p:nvSpPr>
              <p:cNvPr id="69691" name="Oval 48"/>
              <p:cNvSpPr>
                <a:spLocks noChangeArrowheads="1"/>
              </p:cNvSpPr>
              <p:nvPr/>
            </p:nvSpPr>
            <p:spPr bwMode="auto">
              <a:xfrm>
                <a:off x="3312" y="2533"/>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
            <p:nvSpPr>
              <p:cNvPr id="69692" name="Line 49"/>
              <p:cNvSpPr>
                <a:spLocks noChangeShapeType="1"/>
              </p:cNvSpPr>
              <p:nvPr/>
            </p:nvSpPr>
            <p:spPr bwMode="auto">
              <a:xfrm flipV="1">
                <a:off x="3345" y="2617"/>
                <a:ext cx="0" cy="336"/>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grpSp>
        <p:cxnSp>
          <p:nvCxnSpPr>
            <p:cNvPr id="69689" name="Straight Arrow Connector 61"/>
            <p:cNvCxnSpPr>
              <a:cxnSpLocks noChangeShapeType="1"/>
            </p:cNvCxnSpPr>
            <p:nvPr/>
          </p:nvCxnSpPr>
          <p:spPr bwMode="auto">
            <a:xfrm rot="5400000" flipH="1" flipV="1">
              <a:off x="4115594" y="2894806"/>
              <a:ext cx="304800" cy="1588"/>
            </a:xfrm>
            <a:prstGeom prst="straightConnector1">
              <a:avLst/>
            </a:prstGeom>
            <a:noFill/>
            <a:ln w="9525">
              <a:solidFill>
                <a:schemeClr val="tx1"/>
              </a:solidFill>
              <a:round/>
              <a:headEnd/>
              <a:tailEnd type="arrow" w="med" len="med"/>
            </a:ln>
          </p:spPr>
        </p:cxnSp>
      </p:grpSp>
      <p:sp>
        <p:nvSpPr>
          <p:cNvPr id="69665" name="Freeform 30"/>
          <p:cNvSpPr>
            <a:spLocks/>
          </p:cNvSpPr>
          <p:nvPr/>
        </p:nvSpPr>
        <p:spPr bwMode="auto">
          <a:xfrm>
            <a:off x="6099175" y="1295400"/>
            <a:ext cx="2359025" cy="2713038"/>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69666" name="Rectangle 16"/>
          <p:cNvSpPr>
            <a:spLocks noChangeArrowheads="1"/>
          </p:cNvSpPr>
          <p:nvPr/>
        </p:nvSpPr>
        <p:spPr bwMode="auto">
          <a:xfrm>
            <a:off x="5618163" y="990600"/>
            <a:ext cx="477837" cy="51593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a:t>
            </a:r>
            <a:endParaRPr lang="en-US" b="1"/>
          </a:p>
        </p:txBody>
      </p:sp>
      <p:sp>
        <p:nvSpPr>
          <p:cNvPr id="69667" name="Rectangle 16"/>
          <p:cNvSpPr>
            <a:spLocks noChangeArrowheads="1"/>
          </p:cNvSpPr>
          <p:nvPr/>
        </p:nvSpPr>
        <p:spPr bwMode="auto">
          <a:xfrm>
            <a:off x="8169275" y="3962400"/>
            <a:ext cx="682625" cy="950913"/>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MP</a:t>
            </a:r>
            <a:r>
              <a:rPr lang="en-US" b="1" baseline="-25000"/>
              <a:t>K</a:t>
            </a:r>
          </a:p>
          <a:p>
            <a:pPr eaLnBrk="0" hangingPunct="0"/>
            <a:endParaRPr lang="en-US" b="1"/>
          </a:p>
        </p:txBody>
      </p:sp>
      <p:sp>
        <p:nvSpPr>
          <p:cNvPr id="69668" name="Freeform 35"/>
          <p:cNvSpPr>
            <a:spLocks/>
          </p:cNvSpPr>
          <p:nvPr/>
        </p:nvSpPr>
        <p:spPr bwMode="auto">
          <a:xfrm rot="449031">
            <a:off x="6548438" y="1452563"/>
            <a:ext cx="1830387" cy="2171700"/>
          </a:xfrm>
          <a:custGeom>
            <a:avLst/>
            <a:gdLst>
              <a:gd name="T0" fmla="*/ 0 w 1033"/>
              <a:gd name="T1" fmla="*/ 0 h 1262"/>
              <a:gd name="T2" fmla="*/ 2147483647 w 1033"/>
              <a:gd name="T3" fmla="*/ 2147483647 h 1262"/>
              <a:gd name="T4" fmla="*/ 2147483647 w 1033"/>
              <a:gd name="T5" fmla="*/ 2147483647 h 1262"/>
              <a:gd name="T6" fmla="*/ 2147483647 w 1033"/>
              <a:gd name="T7" fmla="*/ 2147483647 h 1262"/>
              <a:gd name="T8" fmla="*/ 2147483647 w 1033"/>
              <a:gd name="T9" fmla="*/ 2147483647 h 1262"/>
              <a:gd name="T10" fmla="*/ 2147483647 w 1033"/>
              <a:gd name="T11" fmla="*/ 2147483647 h 1262"/>
              <a:gd name="T12" fmla="*/ 2147483647 w 1033"/>
              <a:gd name="T13" fmla="*/ 2147483647 h 1262"/>
              <a:gd name="T14" fmla="*/ 2147483647 w 1033"/>
              <a:gd name="T15" fmla="*/ 2147483647 h 1262"/>
              <a:gd name="T16" fmla="*/ 2147483647 w 1033"/>
              <a:gd name="T17" fmla="*/ 2147483647 h 1262"/>
              <a:gd name="T18" fmla="*/ 2147483647 w 1033"/>
              <a:gd name="T19" fmla="*/ 2147483647 h 1262"/>
              <a:gd name="T20" fmla="*/ 2147483647 w 1033"/>
              <a:gd name="T21" fmla="*/ 2147483647 h 1262"/>
              <a:gd name="T22" fmla="*/ 2147483647 w 1033"/>
              <a:gd name="T23" fmla="*/ 2147483647 h 1262"/>
              <a:gd name="T24" fmla="*/ 2147483647 w 1033"/>
              <a:gd name="T25" fmla="*/ 2147483647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grpSp>
        <p:nvGrpSpPr>
          <p:cNvPr id="10" name="Group 84"/>
          <p:cNvGrpSpPr>
            <a:grpSpLocks/>
          </p:cNvGrpSpPr>
          <p:nvPr/>
        </p:nvGrpSpPr>
        <p:grpSpPr bwMode="auto">
          <a:xfrm>
            <a:off x="4692650" y="3124200"/>
            <a:ext cx="2698750" cy="915988"/>
            <a:chOff x="4692650" y="3124200"/>
            <a:chExt cx="2698750" cy="915194"/>
          </a:xfrm>
        </p:grpSpPr>
        <p:cxnSp>
          <p:nvCxnSpPr>
            <p:cNvPr id="69685" name="Straight Connector 69"/>
            <p:cNvCxnSpPr>
              <a:cxnSpLocks noChangeShapeType="1"/>
            </p:cNvCxnSpPr>
            <p:nvPr/>
          </p:nvCxnSpPr>
          <p:spPr bwMode="auto">
            <a:xfrm>
              <a:off x="4692650" y="3182938"/>
              <a:ext cx="2546350" cy="17462"/>
            </a:xfrm>
            <a:prstGeom prst="line">
              <a:avLst/>
            </a:prstGeom>
            <a:noFill/>
            <a:ln w="9525">
              <a:solidFill>
                <a:schemeClr val="tx1"/>
              </a:solidFill>
              <a:prstDash val="dash"/>
              <a:round/>
              <a:headEnd/>
              <a:tailEnd/>
            </a:ln>
          </p:spPr>
        </p:cxnSp>
        <p:sp>
          <p:nvSpPr>
            <p:cNvPr id="69686" name="Oval 37"/>
            <p:cNvSpPr>
              <a:spLocks noChangeArrowheads="1"/>
            </p:cNvSpPr>
            <p:nvPr/>
          </p:nvSpPr>
          <p:spPr bwMode="auto">
            <a:xfrm>
              <a:off x="7239000" y="3124200"/>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cxnSp>
          <p:nvCxnSpPr>
            <p:cNvPr id="69687" name="Straight Connector 73"/>
            <p:cNvCxnSpPr>
              <a:cxnSpLocks noChangeShapeType="1"/>
              <a:stCxn id="69686" idx="4"/>
            </p:cNvCxnSpPr>
            <p:nvPr/>
          </p:nvCxnSpPr>
          <p:spPr bwMode="auto">
            <a:xfrm rot="5400000">
              <a:off x="6934200" y="3657600"/>
              <a:ext cx="762000" cy="1588"/>
            </a:xfrm>
            <a:prstGeom prst="line">
              <a:avLst/>
            </a:prstGeom>
            <a:noFill/>
            <a:ln w="9525">
              <a:solidFill>
                <a:schemeClr val="tx1"/>
              </a:solidFill>
              <a:prstDash val="dash"/>
              <a:round/>
              <a:headEnd/>
              <a:tailEnd/>
            </a:ln>
          </p:spPr>
        </p:cxnSp>
      </p:grpSp>
      <p:grpSp>
        <p:nvGrpSpPr>
          <p:cNvPr id="11" name="Group 99"/>
          <p:cNvGrpSpPr>
            <a:grpSpLocks/>
          </p:cNvGrpSpPr>
          <p:nvPr/>
        </p:nvGrpSpPr>
        <p:grpSpPr bwMode="auto">
          <a:xfrm>
            <a:off x="4235450" y="2514600"/>
            <a:ext cx="2698750" cy="533400"/>
            <a:chOff x="4235450" y="2514600"/>
            <a:chExt cx="2698750" cy="533400"/>
          </a:xfrm>
        </p:grpSpPr>
        <p:cxnSp>
          <p:nvCxnSpPr>
            <p:cNvPr id="69682" name="Straight Connector 67"/>
            <p:cNvCxnSpPr>
              <a:cxnSpLocks noChangeShapeType="1"/>
              <a:stCxn id="69691" idx="6"/>
            </p:cNvCxnSpPr>
            <p:nvPr/>
          </p:nvCxnSpPr>
          <p:spPr bwMode="auto">
            <a:xfrm>
              <a:off x="4235450" y="2573338"/>
              <a:ext cx="2546350" cy="17462"/>
            </a:xfrm>
            <a:prstGeom prst="line">
              <a:avLst/>
            </a:prstGeom>
            <a:noFill/>
            <a:ln w="9525">
              <a:solidFill>
                <a:schemeClr val="tx1"/>
              </a:solidFill>
              <a:prstDash val="dash"/>
              <a:round/>
              <a:headEnd/>
              <a:tailEnd/>
            </a:ln>
          </p:spPr>
        </p:cxnSp>
        <p:sp>
          <p:nvSpPr>
            <p:cNvPr id="69683" name="Oval 37"/>
            <p:cNvSpPr>
              <a:spLocks noChangeArrowheads="1"/>
            </p:cNvSpPr>
            <p:nvPr/>
          </p:nvSpPr>
          <p:spPr bwMode="auto">
            <a:xfrm>
              <a:off x="6781800" y="2514600"/>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cxnSp>
          <p:nvCxnSpPr>
            <p:cNvPr id="69684" name="Straight Arrow Connector 77"/>
            <p:cNvCxnSpPr>
              <a:cxnSpLocks noChangeShapeType="1"/>
            </p:cNvCxnSpPr>
            <p:nvPr/>
          </p:nvCxnSpPr>
          <p:spPr bwMode="auto">
            <a:xfrm rot="5400000" flipH="1" flipV="1">
              <a:off x="5791994" y="2894806"/>
              <a:ext cx="304800" cy="1588"/>
            </a:xfrm>
            <a:prstGeom prst="straightConnector1">
              <a:avLst/>
            </a:prstGeom>
            <a:noFill/>
            <a:ln w="9525">
              <a:solidFill>
                <a:schemeClr val="tx1"/>
              </a:solidFill>
              <a:round/>
              <a:headEnd/>
              <a:tailEnd type="arrow" w="med" len="med"/>
            </a:ln>
          </p:spPr>
        </p:cxnSp>
      </p:grpSp>
      <p:grpSp>
        <p:nvGrpSpPr>
          <p:cNvPr id="12" name="Group 100"/>
          <p:cNvGrpSpPr>
            <a:grpSpLocks/>
          </p:cNvGrpSpPr>
          <p:nvPr/>
        </p:nvGrpSpPr>
        <p:grpSpPr bwMode="auto">
          <a:xfrm>
            <a:off x="6858000" y="2667000"/>
            <a:ext cx="457200" cy="1525588"/>
            <a:chOff x="6858000" y="2667000"/>
            <a:chExt cx="457200" cy="1525588"/>
          </a:xfrm>
        </p:grpSpPr>
        <p:cxnSp>
          <p:nvCxnSpPr>
            <p:cNvPr id="69680" name="Straight Connector 71"/>
            <p:cNvCxnSpPr>
              <a:cxnSpLocks noChangeShapeType="1"/>
            </p:cNvCxnSpPr>
            <p:nvPr/>
          </p:nvCxnSpPr>
          <p:spPr bwMode="auto">
            <a:xfrm rot="5400000">
              <a:off x="6183313" y="3341687"/>
              <a:ext cx="1371600" cy="22226"/>
            </a:xfrm>
            <a:prstGeom prst="line">
              <a:avLst/>
            </a:prstGeom>
            <a:noFill/>
            <a:ln w="9525">
              <a:solidFill>
                <a:schemeClr val="tx1"/>
              </a:solidFill>
              <a:prstDash val="dash"/>
              <a:round/>
              <a:headEnd/>
              <a:tailEnd/>
            </a:ln>
          </p:spPr>
        </p:cxnSp>
        <p:cxnSp>
          <p:nvCxnSpPr>
            <p:cNvPr id="69681" name="Straight Arrow Connector 78"/>
            <p:cNvCxnSpPr>
              <a:cxnSpLocks noChangeShapeType="1"/>
            </p:cNvCxnSpPr>
            <p:nvPr/>
          </p:nvCxnSpPr>
          <p:spPr bwMode="auto">
            <a:xfrm rot="10800000">
              <a:off x="6858000" y="4191000"/>
              <a:ext cx="457200" cy="1588"/>
            </a:xfrm>
            <a:prstGeom prst="straightConnector1">
              <a:avLst/>
            </a:prstGeom>
            <a:noFill/>
            <a:ln w="9525">
              <a:solidFill>
                <a:schemeClr val="tx1"/>
              </a:solidFill>
              <a:round/>
              <a:headEnd/>
              <a:tailEnd type="arrow" w="med" len="med"/>
            </a:ln>
          </p:spPr>
        </p:cxnSp>
      </p:grpSp>
      <p:sp>
        <p:nvSpPr>
          <p:cNvPr id="69672" name="Rectangle 16"/>
          <p:cNvSpPr>
            <a:spLocks noChangeArrowheads="1"/>
          </p:cNvSpPr>
          <p:nvPr/>
        </p:nvSpPr>
        <p:spPr bwMode="auto">
          <a:xfrm>
            <a:off x="6784975" y="1143000"/>
            <a:ext cx="682625" cy="950913"/>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MP</a:t>
            </a:r>
            <a:r>
              <a:rPr lang="en-US" b="1" baseline="-25000"/>
              <a:t>K</a:t>
            </a:r>
          </a:p>
          <a:p>
            <a:pPr eaLnBrk="0" hangingPunct="0"/>
            <a:endParaRPr lang="en-US" b="1"/>
          </a:p>
        </p:txBody>
      </p:sp>
      <p:grpSp>
        <p:nvGrpSpPr>
          <p:cNvPr id="13" name="Group 97"/>
          <p:cNvGrpSpPr>
            <a:grpSpLocks/>
          </p:cNvGrpSpPr>
          <p:nvPr/>
        </p:nvGrpSpPr>
        <p:grpSpPr bwMode="auto">
          <a:xfrm>
            <a:off x="531813" y="5257800"/>
            <a:ext cx="2112962" cy="306388"/>
            <a:chOff x="532606" y="5257802"/>
            <a:chExt cx="2112076" cy="305592"/>
          </a:xfrm>
        </p:grpSpPr>
        <p:cxnSp>
          <p:nvCxnSpPr>
            <p:cNvPr id="69678" name="Straight Arrow Connector 60"/>
            <p:cNvCxnSpPr>
              <a:cxnSpLocks noChangeShapeType="1"/>
            </p:cNvCxnSpPr>
            <p:nvPr/>
          </p:nvCxnSpPr>
          <p:spPr bwMode="auto">
            <a:xfrm rot="5400000" flipH="1" flipV="1">
              <a:off x="381000" y="5410200"/>
              <a:ext cx="304800" cy="1588"/>
            </a:xfrm>
            <a:prstGeom prst="straightConnector1">
              <a:avLst/>
            </a:prstGeom>
            <a:noFill/>
            <a:ln w="9525">
              <a:solidFill>
                <a:schemeClr val="tx1"/>
              </a:solidFill>
              <a:round/>
              <a:headEnd/>
              <a:tailEnd type="arrow" w="med" len="med"/>
            </a:ln>
          </p:spPr>
        </p:cxnSp>
        <p:cxnSp>
          <p:nvCxnSpPr>
            <p:cNvPr id="69679" name="Straight Connector 90"/>
            <p:cNvCxnSpPr>
              <a:cxnSpLocks noChangeShapeType="1"/>
              <a:stCxn id="69663" idx="5"/>
            </p:cNvCxnSpPr>
            <p:nvPr/>
          </p:nvCxnSpPr>
          <p:spPr bwMode="auto">
            <a:xfrm rot="5400000" flipH="1">
              <a:off x="1695454" y="4324354"/>
              <a:ext cx="15780" cy="1882676"/>
            </a:xfrm>
            <a:prstGeom prst="line">
              <a:avLst/>
            </a:prstGeom>
            <a:noFill/>
            <a:ln w="9525">
              <a:solidFill>
                <a:schemeClr val="tx1"/>
              </a:solidFill>
              <a:prstDash val="dash"/>
              <a:round/>
              <a:headEnd/>
              <a:tailEnd/>
            </a:ln>
          </p:spPr>
        </p:cxnSp>
      </p:grpSp>
      <p:sp>
        <p:nvSpPr>
          <p:cNvPr id="63" name="TextBox 62"/>
          <p:cNvSpPr txBox="1">
            <a:spLocks noChangeArrowheads="1"/>
          </p:cNvSpPr>
          <p:nvPr/>
        </p:nvSpPr>
        <p:spPr bwMode="auto">
          <a:xfrm>
            <a:off x="990600" y="1676400"/>
            <a:ext cx="2590800" cy="954088"/>
          </a:xfrm>
          <a:prstGeom prst="rect">
            <a:avLst/>
          </a:prstGeom>
          <a:noFill/>
          <a:ln w="9525">
            <a:noFill/>
            <a:miter lim="800000"/>
            <a:headEnd/>
            <a:tailEnd/>
          </a:ln>
        </p:spPr>
        <p:txBody>
          <a:bodyPr>
            <a:prstTxWarp prst="textNoShape">
              <a:avLst/>
            </a:prstTxWarp>
            <a:spAutoFit/>
          </a:bodyPr>
          <a:lstStyle/>
          <a:p>
            <a:pPr eaLnBrk="0" hangingPunct="0"/>
            <a:r>
              <a:rPr lang="en-US"/>
              <a:t>From A</a:t>
            </a:r>
            <a:r>
              <a:rPr lang="en-US" baseline="30000"/>
              <a:t>/</a:t>
            </a:r>
            <a:r>
              <a:rPr lang="en-US"/>
              <a:t> to B</a:t>
            </a:r>
            <a:r>
              <a:rPr lang="en-US" baseline="30000"/>
              <a:t>/</a:t>
            </a:r>
            <a:r>
              <a:rPr lang="en-US"/>
              <a:t> real wage increases</a:t>
            </a:r>
          </a:p>
        </p:txBody>
      </p:sp>
      <p:sp>
        <p:nvSpPr>
          <p:cNvPr id="64" name="TextBox 63"/>
          <p:cNvSpPr txBox="1">
            <a:spLocks noChangeArrowheads="1"/>
          </p:cNvSpPr>
          <p:nvPr/>
        </p:nvSpPr>
        <p:spPr bwMode="auto">
          <a:xfrm>
            <a:off x="6096000" y="5257800"/>
            <a:ext cx="2590800" cy="954088"/>
          </a:xfrm>
          <a:prstGeom prst="rect">
            <a:avLst/>
          </a:prstGeom>
          <a:noFill/>
          <a:ln w="9525">
            <a:noFill/>
            <a:miter lim="800000"/>
            <a:headEnd/>
            <a:tailEnd/>
          </a:ln>
        </p:spPr>
        <p:txBody>
          <a:bodyPr>
            <a:prstTxWarp prst="textNoShape">
              <a:avLst/>
            </a:prstTxWarp>
            <a:spAutoFit/>
          </a:bodyPr>
          <a:lstStyle/>
          <a:p>
            <a:pPr eaLnBrk="0" hangingPunct="0"/>
            <a:r>
              <a:rPr lang="en-US"/>
              <a:t>From A</a:t>
            </a:r>
            <a:r>
              <a:rPr lang="en-US" baseline="30000"/>
              <a:t>/</a:t>
            </a:r>
            <a:r>
              <a:rPr lang="en-US"/>
              <a:t> to B</a:t>
            </a:r>
            <a:r>
              <a:rPr lang="en-US" baseline="30000"/>
              <a:t>/</a:t>
            </a:r>
            <a:r>
              <a:rPr lang="en-US"/>
              <a:t> real interest decreases</a:t>
            </a:r>
          </a:p>
        </p:txBody>
      </p:sp>
      <p:graphicFrame>
        <p:nvGraphicFramePr>
          <p:cNvPr id="71" name="Object 2"/>
          <p:cNvGraphicFramePr>
            <a:graphicFrameLocks noChangeAspect="1"/>
          </p:cNvGraphicFramePr>
          <p:nvPr/>
        </p:nvGraphicFramePr>
        <p:xfrm>
          <a:off x="1077913" y="1219200"/>
          <a:ext cx="1935162" cy="430213"/>
        </p:xfrm>
        <a:graphic>
          <a:graphicData uri="http://schemas.openxmlformats.org/presentationml/2006/ole">
            <p:oleObj spid="_x0000_s69634" name="Equation" r:id="rId4" imgW="1143000" imgH="254000" progId="Equation.3">
              <p:embed/>
            </p:oleObj>
          </a:graphicData>
        </a:graphic>
      </p:graphicFrame>
      <p:graphicFrame>
        <p:nvGraphicFramePr>
          <p:cNvPr id="72" name="Object 3"/>
          <p:cNvGraphicFramePr>
            <a:graphicFrameLocks noChangeAspect="1"/>
          </p:cNvGraphicFramePr>
          <p:nvPr/>
        </p:nvGraphicFramePr>
        <p:xfrm>
          <a:off x="3086100" y="1219200"/>
          <a:ext cx="952500" cy="381000"/>
        </p:xfrm>
        <a:graphic>
          <a:graphicData uri="http://schemas.openxmlformats.org/presentationml/2006/ole">
            <p:oleObj spid="_x0000_s69635" name="Equation" r:id="rId5" imgW="635000" imgH="254000" progId="Equation.3">
              <p:embed/>
            </p:oleObj>
          </a:graphicData>
        </a:graphic>
      </p:graphicFrame>
      <p:graphicFrame>
        <p:nvGraphicFramePr>
          <p:cNvPr id="60482" name="Object 4"/>
          <p:cNvGraphicFramePr>
            <a:graphicFrameLocks noChangeAspect="1"/>
          </p:cNvGraphicFramePr>
          <p:nvPr/>
        </p:nvGraphicFramePr>
        <p:xfrm>
          <a:off x="5278438" y="4598988"/>
          <a:ext cx="1914525" cy="430212"/>
        </p:xfrm>
        <a:graphic>
          <a:graphicData uri="http://schemas.openxmlformats.org/presentationml/2006/ole">
            <p:oleObj spid="_x0000_s69636" name="Equation" r:id="rId6" imgW="1130300" imgH="254000" progId="Equation.3">
              <p:embed/>
            </p:oleObj>
          </a:graphicData>
        </a:graphic>
      </p:graphicFrame>
      <p:graphicFrame>
        <p:nvGraphicFramePr>
          <p:cNvPr id="60483" name="Object 5"/>
          <p:cNvGraphicFramePr>
            <a:graphicFrameLocks noChangeAspect="1"/>
          </p:cNvGraphicFramePr>
          <p:nvPr/>
        </p:nvGraphicFramePr>
        <p:xfrm>
          <a:off x="7277100" y="4598988"/>
          <a:ext cx="952500" cy="381000"/>
        </p:xfrm>
        <a:graphic>
          <a:graphicData uri="http://schemas.openxmlformats.org/presentationml/2006/ole">
            <p:oleObj spid="_x0000_s69637" name="Equation" r:id="rId7" imgW="635000" imgH="254000" progId="Equation.3">
              <p:embed/>
            </p:oleObj>
          </a:graphicData>
        </a:graphic>
      </p:graphicFrame>
      <p:sp>
        <p:nvSpPr>
          <p:cNvPr id="69676" name="Rectangle 16"/>
          <p:cNvSpPr>
            <a:spLocks noChangeArrowheads="1"/>
          </p:cNvSpPr>
          <p:nvPr/>
        </p:nvSpPr>
        <p:spPr bwMode="auto">
          <a:xfrm>
            <a:off x="381000" y="3675063"/>
            <a:ext cx="477838"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O</a:t>
            </a:r>
            <a:r>
              <a:rPr lang="en-US" b="1" baseline="-25000"/>
              <a:t>X</a:t>
            </a:r>
            <a:endParaRPr lang="en-US" b="1"/>
          </a:p>
        </p:txBody>
      </p:sp>
      <p:sp>
        <p:nvSpPr>
          <p:cNvPr id="69677" name="Action Button: Back or Previous 75">
            <a:hlinkClick r:id="" action="ppaction://hlinkshowjump?jump=previousslide" highlightClick="1"/>
          </p:cNvPr>
          <p:cNvSpPr>
            <a:spLocks noChangeArrowheads="1"/>
          </p:cNvSpPr>
          <p:nvPr/>
        </p:nvSpPr>
        <p:spPr bwMode="auto">
          <a:xfrm>
            <a:off x="8458200" y="6400800"/>
            <a:ext cx="228600" cy="304800"/>
          </a:xfrm>
          <a:prstGeom prst="actionButtonBackPrevious">
            <a:avLst/>
          </a:prstGeom>
          <a:solidFill>
            <a:schemeClr val="accent1"/>
          </a:solidFill>
          <a:ln w="9525">
            <a:solidFill>
              <a:schemeClr val="tx1"/>
            </a:solidFill>
            <a:round/>
            <a:headEnd/>
            <a:tailEnd/>
          </a:ln>
        </p:spPr>
        <p:txBody>
          <a:bodyPr>
            <a:prstTxWarp prst="textNoShape">
              <a:avLst/>
            </a:prstTxWarp>
          </a:bodyPr>
          <a:lstStyle/>
          <a:p>
            <a:pPr eaLnBrk="0" hangingPunct="0"/>
            <a:endParaRPr 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7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childTnLst>
                                </p:cTn>
                              </p:par>
                            </p:childTnLst>
                          </p:cTn>
                        </p:par>
                        <p:par>
                          <p:cTn id="43" fill="hold">
                            <p:stCondLst>
                              <p:cond delay="0"/>
                            </p:stCondLst>
                            <p:childTnLst>
                              <p:par>
                                <p:cTn id="44" presetID="1" presetClass="entr" presetSubtype="0" fill="hold" nodeType="afterEffect">
                                  <p:stCondLst>
                                    <p:cond delay="0"/>
                                  </p:stCondLst>
                                  <p:childTnLst>
                                    <p:set>
                                      <p:cBhvr>
                                        <p:cTn id="45" dur="1" fill="hold">
                                          <p:stCondLst>
                                            <p:cond delay="0"/>
                                          </p:stCondLst>
                                        </p:cTn>
                                        <p:tgtEl>
                                          <p:spTgt spid="6048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11"/>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8" presetClass="entr" presetSubtype="6" fill="hold"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strips(downRight)">
                                      <p:cBhvr>
                                        <p:cTn id="54" dur="500"/>
                                        <p:tgtEl>
                                          <p:spTgt spid="12"/>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6048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th-TH" smtClean="0"/>
              <a:t>The Stolper-Samuelson Theorem</a:t>
            </a:r>
            <a:endParaRPr lang="th-TH"/>
          </a:p>
        </p:txBody>
      </p:sp>
      <p:sp>
        <p:nvSpPr>
          <p:cNvPr id="71685" name="Slide Number Placeholder 5"/>
          <p:cNvSpPr>
            <a:spLocks noGrp="1"/>
          </p:cNvSpPr>
          <p:nvPr>
            <p:ph type="sldNum" sz="quarter" idx="10"/>
          </p:nvPr>
        </p:nvSpPr>
        <p:spPr/>
        <p:txBody>
          <a:bodyPr/>
          <a:lstStyle/>
          <a:p>
            <a:fld id="{481F3804-0448-7341-8D2D-E546E05F6401}" type="slidenum">
              <a:rPr lang="th-TH" smtClean="0"/>
              <a:pPr/>
              <a:t>31</a:t>
            </a:fld>
            <a:endParaRPr lang="th-TH" smtClean="0"/>
          </a:p>
        </p:txBody>
      </p:sp>
      <p:sp>
        <p:nvSpPr>
          <p:cNvPr id="28675" name="Rectangle 3"/>
          <p:cNvSpPr>
            <a:spLocks noGrp="1" noChangeArrowheads="1"/>
          </p:cNvSpPr>
          <p:nvPr>
            <p:ph idx="4294967295"/>
          </p:nvPr>
        </p:nvSpPr>
        <p:spPr>
          <a:xfrm>
            <a:off x="685800" y="1143000"/>
            <a:ext cx="8458200" cy="4724400"/>
          </a:xfrm>
        </p:spPr>
        <p:txBody>
          <a:bodyPr/>
          <a:lstStyle/>
          <a:p>
            <a:pPr eaLnBrk="1" hangingPunct="1"/>
            <a:r>
              <a:rPr lang="en-US">
                <a:latin typeface="Angsana New" charset="0"/>
              </a:rPr>
              <a:t>Movement from A</a:t>
            </a:r>
            <a:r>
              <a:rPr lang="en-US" baseline="30000">
                <a:latin typeface="Angsana New" charset="0"/>
              </a:rPr>
              <a:t>/</a:t>
            </a:r>
            <a:r>
              <a:rPr lang="en-US">
                <a:latin typeface="Angsana New" charset="0"/>
              </a:rPr>
              <a:t> to E raises K keeping L constant.  Law of Diminishing Returns implies further that MP</a:t>
            </a:r>
            <a:r>
              <a:rPr lang="en-US" baseline="-25000">
                <a:latin typeface="Angsana New" charset="0"/>
              </a:rPr>
              <a:t>K</a:t>
            </a:r>
            <a:r>
              <a:rPr lang="en-US">
                <a:latin typeface="Angsana New" charset="0"/>
              </a:rPr>
              <a:t> at E is lower than that at A</a:t>
            </a:r>
            <a:r>
              <a:rPr lang="en-US" baseline="30000">
                <a:latin typeface="Angsana New" charset="0"/>
              </a:rPr>
              <a:t>/</a:t>
            </a:r>
            <a:r>
              <a:rPr lang="en-US">
                <a:latin typeface="Angsana New" charset="0"/>
              </a:rPr>
              <a:t>.   </a:t>
            </a:r>
            <a:endParaRPr lang="th-TH">
              <a:latin typeface="Angsana New" charset="0"/>
            </a:endParaRPr>
          </a:p>
          <a:p>
            <a:pPr eaLnBrk="1" hangingPunct="1"/>
            <a:r>
              <a:rPr lang="en-US">
                <a:latin typeface="Angsana New" charset="0"/>
              </a:rPr>
              <a:t>By CRTS, the MP</a:t>
            </a:r>
            <a:r>
              <a:rPr lang="en-US" baseline="-25000">
                <a:latin typeface="Angsana New" charset="0"/>
              </a:rPr>
              <a:t>K</a:t>
            </a:r>
            <a:r>
              <a:rPr lang="en-US">
                <a:latin typeface="Angsana New" charset="0"/>
              </a:rPr>
              <a:t> is constant along the ray O</a:t>
            </a:r>
            <a:r>
              <a:rPr lang="en-US" baseline="-25000">
                <a:latin typeface="Angsana New" charset="0"/>
              </a:rPr>
              <a:t>X</a:t>
            </a:r>
            <a:r>
              <a:rPr lang="en-US">
                <a:latin typeface="Angsana New" charset="0"/>
              </a:rPr>
              <a:t>CB</a:t>
            </a:r>
            <a:r>
              <a:rPr lang="en-US" baseline="30000">
                <a:latin typeface="Angsana New" charset="0"/>
              </a:rPr>
              <a:t>/</a:t>
            </a:r>
            <a:r>
              <a:rPr lang="en-US">
                <a:latin typeface="Angsana New" charset="0"/>
              </a:rPr>
              <a:t>.  So MP</a:t>
            </a:r>
            <a:r>
              <a:rPr lang="en-US" baseline="-25000">
                <a:latin typeface="Angsana New" charset="0"/>
              </a:rPr>
              <a:t>K</a:t>
            </a:r>
            <a:r>
              <a:rPr lang="en-US">
                <a:latin typeface="Angsana New" charset="0"/>
              </a:rPr>
              <a:t> at point E and B</a:t>
            </a:r>
            <a:r>
              <a:rPr lang="en-US" baseline="30000">
                <a:latin typeface="Angsana New" charset="0"/>
              </a:rPr>
              <a:t>/</a:t>
            </a:r>
            <a:r>
              <a:rPr lang="en-US">
                <a:latin typeface="Angsana New" charset="0"/>
              </a:rPr>
              <a:t> are the same.</a:t>
            </a:r>
          </a:p>
          <a:p>
            <a:pPr eaLnBrk="1" hangingPunct="1"/>
            <a:r>
              <a:rPr lang="en-US">
                <a:latin typeface="Angsana New" charset="0"/>
              </a:rPr>
              <a:t>MP</a:t>
            </a:r>
            <a:r>
              <a:rPr lang="en-US" baseline="-25000">
                <a:latin typeface="Angsana New" charset="0"/>
              </a:rPr>
              <a:t>K</a:t>
            </a:r>
            <a:r>
              <a:rPr lang="en-US">
                <a:latin typeface="Angsana New" charset="0"/>
              </a:rPr>
              <a:t> at point B</a:t>
            </a:r>
            <a:r>
              <a:rPr lang="en-US" baseline="30000">
                <a:latin typeface="Angsana New" charset="0"/>
              </a:rPr>
              <a:t>/</a:t>
            </a:r>
            <a:r>
              <a:rPr lang="en-US">
                <a:latin typeface="Angsana New" charset="0"/>
              </a:rPr>
              <a:t> is lower than MP</a:t>
            </a:r>
            <a:r>
              <a:rPr lang="en-US" baseline="-25000">
                <a:latin typeface="Angsana New" charset="0"/>
              </a:rPr>
              <a:t>K</a:t>
            </a:r>
            <a:r>
              <a:rPr lang="en-US">
                <a:latin typeface="Angsana New" charset="0"/>
              </a:rPr>
              <a:t> at point A</a:t>
            </a:r>
            <a:r>
              <a:rPr lang="en-US" baseline="30000">
                <a:latin typeface="Angsana New" charset="0"/>
              </a:rPr>
              <a:t>/</a:t>
            </a:r>
            <a:r>
              <a:rPr lang="en-US">
                <a:latin typeface="Angsana New" charset="0"/>
              </a:rPr>
              <a:t> and r/P</a:t>
            </a:r>
            <a:r>
              <a:rPr lang="en-US" baseline="-25000">
                <a:latin typeface="Angsana New" charset="0"/>
              </a:rPr>
              <a:t>X</a:t>
            </a:r>
            <a:r>
              <a:rPr lang="en-US">
                <a:latin typeface="Angsana New" charset="0"/>
              </a:rPr>
              <a:t> is lower.</a:t>
            </a:r>
          </a:p>
          <a:p>
            <a:pPr eaLnBrk="1" hangingPunct="1"/>
            <a:r>
              <a:rPr lang="en-US">
                <a:latin typeface="Angsana New" charset="0"/>
              </a:rPr>
              <a:t>Hence, these prove that the increase </a:t>
            </a:r>
            <a:r>
              <a:rPr lang="th-TH">
                <a:latin typeface="Angsana New" charset="0"/>
              </a:rPr>
              <a:t>in commodity prices, movement from A to B, has decreased </a:t>
            </a:r>
            <a:r>
              <a:rPr lang="en-US">
                <a:latin typeface="Angsana New" charset="0"/>
              </a:rPr>
              <a:t>MP</a:t>
            </a:r>
            <a:r>
              <a:rPr lang="en-US" baseline="-25000">
                <a:latin typeface="Angsana New" charset="0"/>
              </a:rPr>
              <a:t>K</a:t>
            </a:r>
            <a:r>
              <a:rPr lang="en-US">
                <a:latin typeface="Angsana New" charset="0"/>
              </a:rPr>
              <a:t> </a:t>
            </a:r>
            <a:r>
              <a:rPr lang="th-TH">
                <a:latin typeface="Angsana New" charset="0"/>
              </a:rPr>
              <a:t>and </a:t>
            </a:r>
            <a:r>
              <a:rPr lang="en-US">
                <a:latin typeface="Angsana New" charset="0"/>
              </a:rPr>
              <a:t>r/P</a:t>
            </a:r>
            <a:r>
              <a:rPr lang="en-US" baseline="-25000">
                <a:latin typeface="Angsana New" charset="0"/>
              </a:rPr>
              <a:t>X</a:t>
            </a:r>
            <a:r>
              <a:rPr lang="th-TH">
                <a:latin typeface="Angsana New" charset="0"/>
              </a:rPr>
              <a:t>.</a:t>
            </a:r>
          </a:p>
        </p:txBody>
      </p:sp>
      <p:sp>
        <p:nvSpPr>
          <p:cNvPr id="71686" name="AutoShape 4">
            <a:hlinkClick r:id="rId3" action="ppaction://hlinksldjump" highlightClick="1"/>
          </p:cNvPr>
          <p:cNvSpPr>
            <a:spLocks noChangeArrowheads="1"/>
          </p:cNvSpPr>
          <p:nvPr/>
        </p:nvSpPr>
        <p:spPr bwMode="auto">
          <a:xfrm>
            <a:off x="8458200" y="6477000"/>
            <a:ext cx="228600" cy="228600"/>
          </a:xfrm>
          <a:prstGeom prst="actionButtonBlank">
            <a:avLst/>
          </a:prstGeom>
          <a:solidFill>
            <a:schemeClr val="accent1"/>
          </a:solidFill>
          <a:ln w="9525">
            <a:solidFill>
              <a:schemeClr val="tx1"/>
            </a:solidFill>
            <a:miter lim="800000"/>
            <a:headEnd/>
            <a:tailEnd/>
          </a:ln>
        </p:spPr>
        <p:txBody>
          <a:bodyPr wrap="none" anchor="b">
            <a:prstTxWarp prst="textNoShape">
              <a:avLst/>
            </a:prstTxWarp>
          </a:bodyPr>
          <a:lstStyle/>
          <a:p>
            <a:pPr algn="ctr" eaLnBrk="0" hangingPunct="0"/>
            <a:r>
              <a:rPr lang="en-US" sz="2000"/>
              <a:t>28</a:t>
            </a:r>
          </a:p>
        </p:txBody>
      </p:sp>
      <p:sp>
        <p:nvSpPr>
          <p:cNvPr id="71687" name="AutoShape 5">
            <a:hlinkClick r:id="" action="ppaction://hlinkshowjump?jump=previousslide" highlightClick="1"/>
          </p:cNvPr>
          <p:cNvSpPr>
            <a:spLocks noChangeArrowheads="1"/>
          </p:cNvSpPr>
          <p:nvPr/>
        </p:nvSpPr>
        <p:spPr bwMode="auto">
          <a:xfrm>
            <a:off x="8458200" y="6096000"/>
            <a:ext cx="228600" cy="228600"/>
          </a:xfrm>
          <a:prstGeom prst="actionButtonBackPrevious">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86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86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609600" y="76200"/>
            <a:ext cx="7620000" cy="838200"/>
          </a:xfrm>
        </p:spPr>
        <p:txBody>
          <a:bodyPr/>
          <a:lstStyle/>
          <a:p>
            <a:r>
              <a:rPr lang="th-TH" smtClean="0"/>
              <a:t>The Stolper-Samuelson Theorem</a:t>
            </a:r>
            <a:endParaRPr lang="th-TH"/>
          </a:p>
        </p:txBody>
      </p:sp>
      <p:sp>
        <p:nvSpPr>
          <p:cNvPr id="73733" name="Slide Number Placeholder 5"/>
          <p:cNvSpPr>
            <a:spLocks noGrp="1"/>
          </p:cNvSpPr>
          <p:nvPr>
            <p:ph type="sldNum" sz="quarter" idx="10"/>
          </p:nvPr>
        </p:nvSpPr>
        <p:spPr/>
        <p:txBody>
          <a:bodyPr/>
          <a:lstStyle/>
          <a:p>
            <a:fld id="{4ADAB267-0093-CD4D-B5BB-D87E03396C9E}" type="slidenum">
              <a:rPr lang="th-TH" smtClean="0"/>
              <a:pPr/>
              <a:t>32</a:t>
            </a:fld>
            <a:endParaRPr lang="th-TH" smtClean="0"/>
          </a:p>
        </p:txBody>
      </p:sp>
      <p:sp>
        <p:nvSpPr>
          <p:cNvPr id="73731" name="Rectangle 3"/>
          <p:cNvSpPr>
            <a:spLocks noGrp="1" noChangeArrowheads="1"/>
          </p:cNvSpPr>
          <p:nvPr>
            <p:ph idx="4294967295"/>
          </p:nvPr>
        </p:nvSpPr>
        <p:spPr>
          <a:xfrm>
            <a:off x="609600" y="762000"/>
            <a:ext cx="8229600" cy="1828800"/>
          </a:xfrm>
        </p:spPr>
        <p:txBody>
          <a:bodyPr/>
          <a:lstStyle/>
          <a:p>
            <a:pPr eaLnBrk="1" hangingPunct="1"/>
            <a:r>
              <a:rPr lang="th-TH" dirty="0">
                <a:latin typeface="Angsana New" charset="0"/>
              </a:rPr>
              <a:t>Note that the K-L ratios in X at point A</a:t>
            </a:r>
            <a:r>
              <a:rPr lang="en-US" baseline="30000" dirty="0">
                <a:latin typeface="Angsana New" charset="0"/>
              </a:rPr>
              <a:t>/</a:t>
            </a:r>
            <a:r>
              <a:rPr lang="en-US" dirty="0">
                <a:latin typeface="Angsana New" charset="0"/>
              </a:rPr>
              <a:t> is lower than those at </a:t>
            </a:r>
            <a:r>
              <a:rPr lang="th-TH" dirty="0">
                <a:latin typeface="Angsana New" charset="0"/>
              </a:rPr>
              <a:t>point</a:t>
            </a:r>
            <a:r>
              <a:rPr lang="en-US" dirty="0">
                <a:latin typeface="Angsana New" charset="0"/>
              </a:rPr>
              <a:t> B</a:t>
            </a:r>
            <a:r>
              <a:rPr lang="en-US" baseline="30000" dirty="0">
                <a:latin typeface="Angsana New" charset="0"/>
              </a:rPr>
              <a:t>/</a:t>
            </a:r>
            <a:r>
              <a:rPr lang="en-US" dirty="0">
                <a:latin typeface="Angsana New" charset="0"/>
              </a:rPr>
              <a:t> because  (</a:t>
            </a:r>
            <a:r>
              <a:rPr lang="en-US" dirty="0" err="1">
                <a:latin typeface="Angsana New" charset="0"/>
              </a:rPr>
              <a:t>w/r)</a:t>
            </a:r>
            <a:r>
              <a:rPr lang="en-US" baseline="-25000" dirty="0" err="1">
                <a:latin typeface="Angsana New" charset="0"/>
              </a:rPr>
              <a:t>A</a:t>
            </a:r>
            <a:r>
              <a:rPr lang="en-US" dirty="0">
                <a:latin typeface="Angsana New" charset="0"/>
              </a:rPr>
              <a:t>&lt; (</a:t>
            </a:r>
            <a:r>
              <a:rPr lang="en-US" dirty="0" err="1">
                <a:latin typeface="Angsana New" charset="0"/>
              </a:rPr>
              <a:t>w/r)</a:t>
            </a:r>
            <a:r>
              <a:rPr lang="en-US" baseline="-25000" dirty="0" err="1">
                <a:latin typeface="Angsana New" charset="0"/>
              </a:rPr>
              <a:t>B</a:t>
            </a:r>
            <a:r>
              <a:rPr lang="en-US" dirty="0">
                <a:latin typeface="Angsana New" charset="0"/>
              </a:rPr>
              <a:t>  or </a:t>
            </a:r>
            <a:r>
              <a:rPr lang="th-TH" dirty="0">
                <a:latin typeface="Angsana New" charset="0"/>
              </a:rPr>
              <a:t> </a:t>
            </a:r>
            <a:r>
              <a:rPr lang="en-US" dirty="0" err="1">
                <a:latin typeface="Angsana New" charset="0"/>
              </a:rPr>
              <a:t>k</a:t>
            </a:r>
            <a:r>
              <a:rPr lang="en-US" baseline="-25000" dirty="0" err="1">
                <a:latin typeface="Angsana New" charset="0"/>
              </a:rPr>
              <a:t>XA</a:t>
            </a:r>
            <a:r>
              <a:rPr lang="en-US" dirty="0">
                <a:latin typeface="Angsana New" charset="0"/>
              </a:rPr>
              <a:t> &lt;  </a:t>
            </a:r>
            <a:r>
              <a:rPr lang="en-US" dirty="0" err="1">
                <a:latin typeface="Angsana New" charset="0"/>
              </a:rPr>
              <a:t>k</a:t>
            </a:r>
            <a:r>
              <a:rPr lang="en-US" baseline="-25000" dirty="0" err="1">
                <a:latin typeface="Angsana New" charset="0"/>
              </a:rPr>
              <a:t>XB</a:t>
            </a:r>
            <a:r>
              <a:rPr lang="en-US" dirty="0">
                <a:latin typeface="Angsana New" charset="0"/>
              </a:rPr>
              <a:t> and </a:t>
            </a:r>
            <a:r>
              <a:rPr lang="en-US" dirty="0" err="1">
                <a:latin typeface="Angsana New" charset="0"/>
              </a:rPr>
              <a:t>k</a:t>
            </a:r>
            <a:r>
              <a:rPr lang="en-US" baseline="-25000" dirty="0" err="1">
                <a:latin typeface="Angsana New" charset="0"/>
              </a:rPr>
              <a:t>YA</a:t>
            </a:r>
            <a:r>
              <a:rPr lang="en-US" dirty="0">
                <a:latin typeface="Angsana New" charset="0"/>
              </a:rPr>
              <a:t> &lt;  </a:t>
            </a:r>
            <a:r>
              <a:rPr lang="en-US" dirty="0" err="1">
                <a:latin typeface="Angsana New" charset="0"/>
              </a:rPr>
              <a:t>k</a:t>
            </a:r>
            <a:r>
              <a:rPr lang="en-US" baseline="-25000" dirty="0" err="1">
                <a:latin typeface="Angsana New" charset="0"/>
              </a:rPr>
              <a:t>YB</a:t>
            </a:r>
            <a:r>
              <a:rPr lang="en-US" dirty="0">
                <a:latin typeface="Angsana New" charset="0"/>
              </a:rPr>
              <a:t> </a:t>
            </a:r>
            <a:endParaRPr lang="th-TH" baseline="-25000" dirty="0">
              <a:latin typeface="Angsana New" charset="0"/>
            </a:endParaRPr>
          </a:p>
        </p:txBody>
      </p:sp>
      <p:sp>
        <p:nvSpPr>
          <p:cNvPr id="73734" name="AutoShape 4">
            <a:hlinkClick r:id="rId3" action="ppaction://hlinksldjump" highlightClick="1"/>
          </p:cNvPr>
          <p:cNvSpPr>
            <a:spLocks noChangeArrowheads="1"/>
          </p:cNvSpPr>
          <p:nvPr/>
        </p:nvSpPr>
        <p:spPr bwMode="auto">
          <a:xfrm>
            <a:off x="8305800" y="6477000"/>
            <a:ext cx="228600" cy="228600"/>
          </a:xfrm>
          <a:prstGeom prst="actionButtonBlank">
            <a:avLst/>
          </a:prstGeom>
          <a:solidFill>
            <a:schemeClr val="accent1"/>
          </a:solidFill>
          <a:ln w="9525">
            <a:solidFill>
              <a:schemeClr val="tx1"/>
            </a:solidFill>
            <a:miter lim="800000"/>
            <a:headEnd/>
            <a:tailEnd/>
          </a:ln>
        </p:spPr>
        <p:txBody>
          <a:bodyPr wrap="none" anchor="b">
            <a:prstTxWarp prst="textNoShape">
              <a:avLst/>
            </a:prstTxWarp>
          </a:bodyPr>
          <a:lstStyle/>
          <a:p>
            <a:pPr algn="ctr" eaLnBrk="0" hangingPunct="0"/>
            <a:r>
              <a:rPr lang="en-US" sz="2000"/>
              <a:t>28</a:t>
            </a:r>
          </a:p>
        </p:txBody>
      </p:sp>
      <p:grpSp>
        <p:nvGrpSpPr>
          <p:cNvPr id="73735" name="Group 52"/>
          <p:cNvGrpSpPr>
            <a:grpSpLocks/>
          </p:cNvGrpSpPr>
          <p:nvPr/>
        </p:nvGrpSpPr>
        <p:grpSpPr bwMode="auto">
          <a:xfrm>
            <a:off x="6327775" y="2900363"/>
            <a:ext cx="968375" cy="2455862"/>
            <a:chOff x="3986" y="1325"/>
            <a:chExt cx="610" cy="1547"/>
          </a:xfrm>
        </p:grpSpPr>
        <p:sp>
          <p:nvSpPr>
            <p:cNvPr id="73764" name="Line 11"/>
            <p:cNvSpPr>
              <a:spLocks noChangeShapeType="1"/>
            </p:cNvSpPr>
            <p:nvPr/>
          </p:nvSpPr>
          <p:spPr bwMode="auto">
            <a:xfrm flipH="1">
              <a:off x="4056" y="1325"/>
              <a:ext cx="540" cy="1305"/>
            </a:xfrm>
            <a:prstGeom prst="line">
              <a:avLst/>
            </a:prstGeom>
            <a:noFill/>
            <a:ln w="28575">
              <a:solidFill>
                <a:srgbClr val="CC0000"/>
              </a:solidFill>
              <a:round/>
              <a:headEnd/>
              <a:tailEnd/>
            </a:ln>
          </p:spPr>
          <p:txBody>
            <a:bodyPr wrap="none" anchor="ctr">
              <a:prstTxWarp prst="textNoShape">
                <a:avLst/>
              </a:prstTxWarp>
            </a:bodyPr>
            <a:lstStyle/>
            <a:p>
              <a:endParaRPr lang="en-US"/>
            </a:p>
          </p:txBody>
        </p:sp>
        <p:sp>
          <p:nvSpPr>
            <p:cNvPr id="73765" name="Rectangle 43"/>
            <p:cNvSpPr>
              <a:spLocks noChangeArrowheads="1"/>
            </p:cNvSpPr>
            <p:nvPr/>
          </p:nvSpPr>
          <p:spPr bwMode="auto">
            <a:xfrm>
              <a:off x="3986" y="2544"/>
              <a:ext cx="341"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YB</a:t>
              </a:r>
              <a:endParaRPr lang="en-US" b="1" baseline="30000"/>
            </a:p>
          </p:txBody>
        </p:sp>
      </p:grpSp>
      <p:grpSp>
        <p:nvGrpSpPr>
          <p:cNvPr id="73736" name="Group 3"/>
          <p:cNvGrpSpPr>
            <a:grpSpLocks/>
          </p:cNvGrpSpPr>
          <p:nvPr/>
        </p:nvGrpSpPr>
        <p:grpSpPr bwMode="auto">
          <a:xfrm>
            <a:off x="5848350" y="3159125"/>
            <a:ext cx="1066800" cy="1752600"/>
            <a:chOff x="4497" y="1488"/>
            <a:chExt cx="672" cy="1104"/>
          </a:xfrm>
        </p:grpSpPr>
        <p:sp>
          <p:nvSpPr>
            <p:cNvPr id="73762" name="Line 4"/>
            <p:cNvSpPr>
              <a:spLocks noChangeShapeType="1"/>
            </p:cNvSpPr>
            <p:nvPr/>
          </p:nvSpPr>
          <p:spPr bwMode="auto">
            <a:xfrm flipH="1" flipV="1">
              <a:off x="4844" y="1792"/>
              <a:ext cx="325" cy="800"/>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73763" name="Rectangle 5"/>
            <p:cNvSpPr>
              <a:spLocks noChangeArrowheads="1"/>
            </p:cNvSpPr>
            <p:nvPr/>
          </p:nvSpPr>
          <p:spPr bwMode="auto">
            <a:xfrm>
              <a:off x="4497" y="1488"/>
              <a:ext cx="503"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solidFill>
                    <a:srgbClr val="00CC00"/>
                  </a:solidFill>
                </a:rPr>
                <a:t>(w/r)</a:t>
              </a:r>
              <a:r>
                <a:rPr lang="en-US" b="1" baseline="-25000">
                  <a:solidFill>
                    <a:srgbClr val="00CC00"/>
                  </a:solidFill>
                </a:rPr>
                <a:t>B</a:t>
              </a:r>
              <a:endParaRPr lang="en-US" b="1" baseline="30000">
                <a:solidFill>
                  <a:srgbClr val="00CC00"/>
                </a:solidFill>
              </a:endParaRPr>
            </a:p>
          </p:txBody>
        </p:sp>
      </p:grpSp>
      <p:grpSp>
        <p:nvGrpSpPr>
          <p:cNvPr id="73737" name="Group 6"/>
          <p:cNvGrpSpPr>
            <a:grpSpLocks/>
          </p:cNvGrpSpPr>
          <p:nvPr/>
        </p:nvGrpSpPr>
        <p:grpSpPr bwMode="auto">
          <a:xfrm>
            <a:off x="3790950" y="3938588"/>
            <a:ext cx="1949450" cy="2133600"/>
            <a:chOff x="3201" y="1979"/>
            <a:chExt cx="1228" cy="1344"/>
          </a:xfrm>
        </p:grpSpPr>
        <p:sp>
          <p:nvSpPr>
            <p:cNvPr id="73760" name="Line 7"/>
            <p:cNvSpPr>
              <a:spLocks noChangeShapeType="1"/>
            </p:cNvSpPr>
            <p:nvPr/>
          </p:nvSpPr>
          <p:spPr bwMode="auto">
            <a:xfrm flipH="1" flipV="1">
              <a:off x="3459" y="2256"/>
              <a:ext cx="970" cy="1067"/>
            </a:xfrm>
            <a:prstGeom prst="line">
              <a:avLst/>
            </a:prstGeom>
            <a:noFill/>
            <a:ln w="28575">
              <a:solidFill>
                <a:srgbClr val="00CC00"/>
              </a:solidFill>
              <a:round/>
              <a:headEnd/>
              <a:tailEnd/>
            </a:ln>
          </p:spPr>
          <p:txBody>
            <a:bodyPr wrap="none" anchor="ctr">
              <a:prstTxWarp prst="textNoShape">
                <a:avLst/>
              </a:prstTxWarp>
            </a:bodyPr>
            <a:lstStyle/>
            <a:p>
              <a:endParaRPr lang="en-US"/>
            </a:p>
          </p:txBody>
        </p:sp>
        <p:sp>
          <p:nvSpPr>
            <p:cNvPr id="73761" name="Rectangle 8"/>
            <p:cNvSpPr>
              <a:spLocks noChangeArrowheads="1"/>
            </p:cNvSpPr>
            <p:nvPr/>
          </p:nvSpPr>
          <p:spPr bwMode="auto">
            <a:xfrm>
              <a:off x="3201" y="1979"/>
              <a:ext cx="499" cy="325"/>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solidFill>
                    <a:srgbClr val="00CC00"/>
                  </a:solidFill>
                </a:rPr>
                <a:t>(w/r)</a:t>
              </a:r>
              <a:r>
                <a:rPr lang="en-US" b="1" baseline="-25000">
                  <a:solidFill>
                    <a:srgbClr val="00CC00"/>
                  </a:solidFill>
                </a:rPr>
                <a:t>A</a:t>
              </a:r>
              <a:endParaRPr lang="en-US" b="1" baseline="30000">
                <a:solidFill>
                  <a:srgbClr val="00CC00"/>
                </a:solidFill>
              </a:endParaRPr>
            </a:p>
          </p:txBody>
        </p:sp>
      </p:grpSp>
      <p:sp>
        <p:nvSpPr>
          <p:cNvPr id="73738" name="Line 10"/>
          <p:cNvSpPr>
            <a:spLocks noChangeShapeType="1"/>
          </p:cNvSpPr>
          <p:nvPr/>
        </p:nvSpPr>
        <p:spPr bwMode="auto">
          <a:xfrm flipH="1">
            <a:off x="4878388" y="2857500"/>
            <a:ext cx="2428875" cy="3273425"/>
          </a:xfrm>
          <a:prstGeom prst="line">
            <a:avLst/>
          </a:prstGeom>
          <a:noFill/>
          <a:ln w="28575">
            <a:solidFill>
              <a:srgbClr val="CC0000"/>
            </a:solidFill>
            <a:round/>
            <a:headEnd/>
            <a:tailEnd/>
          </a:ln>
        </p:spPr>
        <p:txBody>
          <a:bodyPr wrap="none" anchor="ctr">
            <a:prstTxWarp prst="textNoShape">
              <a:avLst/>
            </a:prstTxWarp>
          </a:bodyPr>
          <a:lstStyle/>
          <a:p>
            <a:endParaRPr lang="en-US"/>
          </a:p>
        </p:txBody>
      </p:sp>
      <p:sp>
        <p:nvSpPr>
          <p:cNvPr id="73739" name="Line 12"/>
          <p:cNvSpPr>
            <a:spLocks noChangeShapeType="1"/>
          </p:cNvSpPr>
          <p:nvPr/>
        </p:nvSpPr>
        <p:spPr bwMode="auto">
          <a:xfrm flipV="1">
            <a:off x="1898650" y="4194175"/>
            <a:ext cx="5118100" cy="2185988"/>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73740" name="Line 13"/>
          <p:cNvSpPr>
            <a:spLocks noChangeShapeType="1"/>
          </p:cNvSpPr>
          <p:nvPr/>
        </p:nvSpPr>
        <p:spPr bwMode="auto">
          <a:xfrm flipV="1">
            <a:off x="1914525" y="5483225"/>
            <a:ext cx="3922713" cy="876300"/>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73741" name="Rectangle 14"/>
          <p:cNvSpPr>
            <a:spLocks noChangeArrowheads="1"/>
          </p:cNvSpPr>
          <p:nvPr/>
        </p:nvSpPr>
        <p:spPr bwMode="auto">
          <a:xfrm>
            <a:off x="7359650" y="2608263"/>
            <a:ext cx="4397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0</a:t>
            </a:r>
            <a:r>
              <a:rPr lang="en-US" b="1" i="1" baseline="-25000"/>
              <a:t>Y</a:t>
            </a:r>
          </a:p>
        </p:txBody>
      </p:sp>
      <p:sp>
        <p:nvSpPr>
          <p:cNvPr id="73742" name="Rectangle 15"/>
          <p:cNvSpPr>
            <a:spLocks noChangeArrowheads="1"/>
          </p:cNvSpPr>
          <p:nvPr/>
        </p:nvSpPr>
        <p:spPr bwMode="auto">
          <a:xfrm>
            <a:off x="1492250" y="6037263"/>
            <a:ext cx="4397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0</a:t>
            </a:r>
            <a:r>
              <a:rPr lang="en-US" b="1" i="1" baseline="-25000"/>
              <a:t>X</a:t>
            </a:r>
          </a:p>
        </p:txBody>
      </p:sp>
      <p:sp>
        <p:nvSpPr>
          <p:cNvPr id="73743" name="Rectangle 17"/>
          <p:cNvSpPr>
            <a:spLocks noChangeArrowheads="1"/>
          </p:cNvSpPr>
          <p:nvPr/>
        </p:nvSpPr>
        <p:spPr bwMode="auto">
          <a:xfrm>
            <a:off x="7777163" y="5961063"/>
            <a:ext cx="452437"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L</a:t>
            </a:r>
            <a:r>
              <a:rPr lang="en-US" b="1" baseline="-25000"/>
              <a:t>X</a:t>
            </a:r>
            <a:endParaRPr lang="en-US" b="1"/>
          </a:p>
        </p:txBody>
      </p:sp>
      <p:sp>
        <p:nvSpPr>
          <p:cNvPr id="73744" name="Rectangle 18"/>
          <p:cNvSpPr>
            <a:spLocks noChangeArrowheads="1"/>
          </p:cNvSpPr>
          <p:nvPr/>
        </p:nvSpPr>
        <p:spPr bwMode="auto">
          <a:xfrm rot="94825">
            <a:off x="6483350" y="3233738"/>
            <a:ext cx="463550" cy="519112"/>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X</a:t>
            </a:r>
            <a:r>
              <a:rPr lang="en-US" b="1" baseline="-25000"/>
              <a:t>B</a:t>
            </a:r>
            <a:endParaRPr lang="en-US" b="1" baseline="30000"/>
          </a:p>
        </p:txBody>
      </p:sp>
      <p:sp>
        <p:nvSpPr>
          <p:cNvPr id="73745" name="Freeform 19"/>
          <p:cNvSpPr>
            <a:spLocks/>
          </p:cNvSpPr>
          <p:nvPr/>
        </p:nvSpPr>
        <p:spPr bwMode="auto">
          <a:xfrm>
            <a:off x="1928813" y="2854325"/>
            <a:ext cx="5400675" cy="3543300"/>
          </a:xfrm>
          <a:custGeom>
            <a:avLst/>
            <a:gdLst>
              <a:gd name="T0" fmla="*/ 0 w 3402"/>
              <a:gd name="T1" fmla="*/ 2147483647 h 2232"/>
              <a:gd name="T2" fmla="*/ 2147483647 w 3402"/>
              <a:gd name="T3" fmla="*/ 2147483647 h 2232"/>
              <a:gd name="T4" fmla="*/ 2147483647 w 3402"/>
              <a:gd name="T5" fmla="*/ 2147483647 h 2232"/>
              <a:gd name="T6" fmla="*/ 2147483647 w 3402"/>
              <a:gd name="T7" fmla="*/ 2147483647 h 2232"/>
              <a:gd name="T8" fmla="*/ 2147483647 w 3402"/>
              <a:gd name="T9" fmla="*/ 2147483647 h 2232"/>
              <a:gd name="T10" fmla="*/ 2147483647 w 3402"/>
              <a:gd name="T11" fmla="*/ 0 h 2232"/>
              <a:gd name="T12" fmla="*/ 0 60000 65536"/>
              <a:gd name="T13" fmla="*/ 0 60000 65536"/>
              <a:gd name="T14" fmla="*/ 0 60000 65536"/>
              <a:gd name="T15" fmla="*/ 0 60000 65536"/>
              <a:gd name="T16" fmla="*/ 0 60000 65536"/>
              <a:gd name="T17" fmla="*/ 0 60000 65536"/>
              <a:gd name="T18" fmla="*/ 0 w 3402"/>
              <a:gd name="T19" fmla="*/ 0 h 2232"/>
              <a:gd name="T20" fmla="*/ 3402 w 3402"/>
              <a:gd name="T21" fmla="*/ 2232 h 2232"/>
            </a:gdLst>
            <a:ahLst/>
            <a:cxnLst>
              <a:cxn ang="T12">
                <a:pos x="T0" y="T1"/>
              </a:cxn>
              <a:cxn ang="T13">
                <a:pos x="T2" y="T3"/>
              </a:cxn>
              <a:cxn ang="T14">
                <a:pos x="T4" y="T5"/>
              </a:cxn>
              <a:cxn ang="T15">
                <a:pos x="T6" y="T7"/>
              </a:cxn>
              <a:cxn ang="T16">
                <a:pos x="T8" y="T9"/>
              </a:cxn>
              <a:cxn ang="T17">
                <a:pos x="T10" y="T11"/>
              </a:cxn>
            </a:cxnLst>
            <a:rect l="T18" t="T19" r="T20" b="T21"/>
            <a:pathLst>
              <a:path w="3402" h="2232">
                <a:moveTo>
                  <a:pt x="0" y="2232"/>
                </a:moveTo>
                <a:cubicBezTo>
                  <a:pt x="206" y="2202"/>
                  <a:pt x="842" y="2165"/>
                  <a:pt x="1239" y="2054"/>
                </a:cubicBezTo>
                <a:cubicBezTo>
                  <a:pt x="1636" y="1943"/>
                  <a:pt x="2095" y="1734"/>
                  <a:pt x="2381" y="1563"/>
                </a:cubicBezTo>
                <a:cubicBezTo>
                  <a:pt x="2667" y="1392"/>
                  <a:pt x="2810" y="1206"/>
                  <a:pt x="2956" y="1029"/>
                </a:cubicBezTo>
                <a:cubicBezTo>
                  <a:pt x="3102" y="852"/>
                  <a:pt x="3182" y="676"/>
                  <a:pt x="3256" y="504"/>
                </a:cubicBezTo>
                <a:cubicBezTo>
                  <a:pt x="3330" y="332"/>
                  <a:pt x="3372" y="105"/>
                  <a:pt x="3402" y="0"/>
                </a:cubicBezTo>
              </a:path>
            </a:pathLst>
          </a:custGeom>
          <a:noFill/>
          <a:ln w="38100">
            <a:solidFill>
              <a:schemeClr val="bg2"/>
            </a:solidFill>
            <a:miter lim="800000"/>
            <a:headEnd/>
            <a:tailEnd/>
          </a:ln>
        </p:spPr>
        <p:txBody>
          <a:bodyPr wrap="none">
            <a:prstTxWarp prst="textNoShape">
              <a:avLst/>
            </a:prstTxWarp>
          </a:bodyPr>
          <a:lstStyle/>
          <a:p>
            <a:pPr eaLnBrk="0" hangingPunct="0"/>
            <a:endParaRPr lang="en-US"/>
          </a:p>
        </p:txBody>
      </p:sp>
      <p:sp>
        <p:nvSpPr>
          <p:cNvPr id="73746" name="Freeform 30"/>
          <p:cNvSpPr>
            <a:spLocks/>
          </p:cNvSpPr>
          <p:nvPr/>
        </p:nvSpPr>
        <p:spPr bwMode="auto">
          <a:xfrm>
            <a:off x="1908175" y="2598738"/>
            <a:ext cx="5870575" cy="3789362"/>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73747" name="Freeform 31"/>
          <p:cNvSpPr>
            <a:spLocks/>
          </p:cNvSpPr>
          <p:nvPr/>
        </p:nvSpPr>
        <p:spPr bwMode="auto">
          <a:xfrm rot="10800000">
            <a:off x="1457325" y="2874963"/>
            <a:ext cx="5870575" cy="3789362"/>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p>
        </p:txBody>
      </p:sp>
      <p:sp>
        <p:nvSpPr>
          <p:cNvPr id="73748" name="Rectangle 32"/>
          <p:cNvSpPr>
            <a:spLocks noChangeArrowheads="1"/>
          </p:cNvSpPr>
          <p:nvPr/>
        </p:nvSpPr>
        <p:spPr bwMode="auto">
          <a:xfrm>
            <a:off x="7294563" y="6189663"/>
            <a:ext cx="490537"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Y</a:t>
            </a:r>
            <a:endParaRPr lang="en-US" b="1"/>
          </a:p>
        </p:txBody>
      </p:sp>
      <p:sp>
        <p:nvSpPr>
          <p:cNvPr id="73749" name="Rectangle 33"/>
          <p:cNvSpPr>
            <a:spLocks noChangeArrowheads="1"/>
          </p:cNvSpPr>
          <p:nvPr/>
        </p:nvSpPr>
        <p:spPr bwMode="auto">
          <a:xfrm>
            <a:off x="914400" y="2532063"/>
            <a:ext cx="4651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L</a:t>
            </a:r>
            <a:r>
              <a:rPr lang="en-US" b="1" baseline="-25000"/>
              <a:t>Y</a:t>
            </a:r>
            <a:endParaRPr lang="en-US" b="1"/>
          </a:p>
        </p:txBody>
      </p:sp>
      <p:grpSp>
        <p:nvGrpSpPr>
          <p:cNvPr id="73750" name="Group 34"/>
          <p:cNvGrpSpPr>
            <a:grpSpLocks/>
          </p:cNvGrpSpPr>
          <p:nvPr/>
        </p:nvGrpSpPr>
        <p:grpSpPr bwMode="auto">
          <a:xfrm>
            <a:off x="6257925" y="3730625"/>
            <a:ext cx="1066800" cy="1104900"/>
            <a:chOff x="4755" y="1848"/>
            <a:chExt cx="672" cy="696"/>
          </a:xfrm>
        </p:grpSpPr>
        <p:sp>
          <p:nvSpPr>
            <p:cNvPr id="73757" name="Freeform 35"/>
            <p:cNvSpPr>
              <a:spLocks/>
            </p:cNvSpPr>
            <p:nvPr/>
          </p:nvSpPr>
          <p:spPr bwMode="auto">
            <a:xfrm rot="449031">
              <a:off x="4955" y="1848"/>
              <a:ext cx="472" cy="696"/>
            </a:xfrm>
            <a:custGeom>
              <a:avLst/>
              <a:gdLst>
                <a:gd name="T0" fmla="*/ 0 w 1033"/>
                <a:gd name="T1" fmla="*/ 0 h 1262"/>
                <a:gd name="T2" fmla="*/ 0 w 1033"/>
                <a:gd name="T3" fmla="*/ 1 h 1262"/>
                <a:gd name="T4" fmla="*/ 0 w 1033"/>
                <a:gd name="T5" fmla="*/ 1 h 1262"/>
                <a:gd name="T6" fmla="*/ 0 w 1033"/>
                <a:gd name="T7" fmla="*/ 1 h 1262"/>
                <a:gd name="T8" fmla="*/ 0 w 1033"/>
                <a:gd name="T9" fmla="*/ 1 h 1262"/>
                <a:gd name="T10" fmla="*/ 0 w 1033"/>
                <a:gd name="T11" fmla="*/ 1 h 1262"/>
                <a:gd name="T12" fmla="*/ 0 w 1033"/>
                <a:gd name="T13" fmla="*/ 1 h 1262"/>
                <a:gd name="T14" fmla="*/ 0 w 1033"/>
                <a:gd name="T15" fmla="*/ 1 h 1262"/>
                <a:gd name="T16" fmla="*/ 0 w 1033"/>
                <a:gd name="T17" fmla="*/ 1 h 1262"/>
                <a:gd name="T18" fmla="*/ 0 w 1033"/>
                <a:gd name="T19" fmla="*/ 1 h 1262"/>
                <a:gd name="T20" fmla="*/ 0 w 1033"/>
                <a:gd name="T21" fmla="*/ 1 h 1262"/>
                <a:gd name="T22" fmla="*/ 0 w 1033"/>
                <a:gd name="T23" fmla="*/ 1 h 1262"/>
                <a:gd name="T24" fmla="*/ 0 w 1033"/>
                <a:gd name="T25" fmla="*/ 1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73758" name="Rectangle 36"/>
            <p:cNvSpPr>
              <a:spLocks noChangeArrowheads="1"/>
            </p:cNvSpPr>
            <p:nvPr/>
          </p:nvSpPr>
          <p:spPr bwMode="auto">
            <a:xfrm>
              <a:off x="4755" y="2016"/>
              <a:ext cx="244"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B</a:t>
              </a:r>
              <a:r>
                <a:rPr lang="en-US" b="1" baseline="30000"/>
                <a:t>/</a:t>
              </a:r>
              <a:endParaRPr lang="en-US" b="1" i="1"/>
            </a:p>
          </p:txBody>
        </p:sp>
        <p:sp>
          <p:nvSpPr>
            <p:cNvPr id="73759" name="Oval 37"/>
            <p:cNvSpPr>
              <a:spLocks noChangeArrowheads="1"/>
            </p:cNvSpPr>
            <p:nvPr/>
          </p:nvSpPr>
          <p:spPr bwMode="auto">
            <a:xfrm>
              <a:off x="4995" y="2208"/>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grpSp>
      <p:sp>
        <p:nvSpPr>
          <p:cNvPr id="73751" name="Rectangle 38"/>
          <p:cNvSpPr>
            <a:spLocks noChangeArrowheads="1"/>
          </p:cNvSpPr>
          <p:nvPr/>
        </p:nvSpPr>
        <p:spPr bwMode="auto">
          <a:xfrm>
            <a:off x="5794375" y="5233988"/>
            <a:ext cx="541338"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XA</a:t>
            </a:r>
            <a:endParaRPr lang="en-US" b="1" baseline="30000"/>
          </a:p>
        </p:txBody>
      </p:sp>
      <p:sp>
        <p:nvSpPr>
          <p:cNvPr id="73752" name="Rectangle 41"/>
          <p:cNvSpPr>
            <a:spLocks noChangeArrowheads="1"/>
          </p:cNvSpPr>
          <p:nvPr/>
        </p:nvSpPr>
        <p:spPr bwMode="auto">
          <a:xfrm>
            <a:off x="4575175" y="5843588"/>
            <a:ext cx="541338" cy="515937"/>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YA</a:t>
            </a:r>
            <a:endParaRPr lang="en-US" b="1" baseline="30000"/>
          </a:p>
        </p:txBody>
      </p:sp>
      <p:sp>
        <p:nvSpPr>
          <p:cNvPr id="73753" name="Rectangle 42"/>
          <p:cNvSpPr>
            <a:spLocks noChangeArrowheads="1"/>
          </p:cNvSpPr>
          <p:nvPr/>
        </p:nvSpPr>
        <p:spPr bwMode="auto">
          <a:xfrm>
            <a:off x="6867525" y="4090988"/>
            <a:ext cx="5413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k</a:t>
            </a:r>
            <a:r>
              <a:rPr lang="en-US" b="1" baseline="-25000"/>
              <a:t>XB</a:t>
            </a:r>
            <a:endParaRPr lang="en-US" b="1" baseline="30000"/>
          </a:p>
        </p:txBody>
      </p:sp>
      <p:sp>
        <p:nvSpPr>
          <p:cNvPr id="73754" name="Freeform 35"/>
          <p:cNvSpPr>
            <a:spLocks/>
          </p:cNvSpPr>
          <p:nvPr/>
        </p:nvSpPr>
        <p:spPr bwMode="auto">
          <a:xfrm rot="449031">
            <a:off x="4826000" y="4614863"/>
            <a:ext cx="1643063" cy="1397000"/>
          </a:xfrm>
          <a:custGeom>
            <a:avLst/>
            <a:gdLst>
              <a:gd name="T0" fmla="*/ 0 w 1033"/>
              <a:gd name="T1" fmla="*/ 0 h 1262"/>
              <a:gd name="T2" fmla="*/ 2147483647 w 1033"/>
              <a:gd name="T3" fmla="*/ 2147483647 h 1262"/>
              <a:gd name="T4" fmla="*/ 2147483647 w 1033"/>
              <a:gd name="T5" fmla="*/ 2147483647 h 1262"/>
              <a:gd name="T6" fmla="*/ 2147483647 w 1033"/>
              <a:gd name="T7" fmla="*/ 2147483647 h 1262"/>
              <a:gd name="T8" fmla="*/ 2147483647 w 1033"/>
              <a:gd name="T9" fmla="*/ 2147483647 h 1262"/>
              <a:gd name="T10" fmla="*/ 2147483647 w 1033"/>
              <a:gd name="T11" fmla="*/ 2147483647 h 1262"/>
              <a:gd name="T12" fmla="*/ 2147483647 w 1033"/>
              <a:gd name="T13" fmla="*/ 2147483647 h 1262"/>
              <a:gd name="T14" fmla="*/ 2147483647 w 1033"/>
              <a:gd name="T15" fmla="*/ 2147483647 h 1262"/>
              <a:gd name="T16" fmla="*/ 2147483647 w 1033"/>
              <a:gd name="T17" fmla="*/ 2147483647 h 1262"/>
              <a:gd name="T18" fmla="*/ 2147483647 w 1033"/>
              <a:gd name="T19" fmla="*/ 2147483647 h 1262"/>
              <a:gd name="T20" fmla="*/ 2147483647 w 1033"/>
              <a:gd name="T21" fmla="*/ 2147483647 h 1262"/>
              <a:gd name="T22" fmla="*/ 2147483647 w 1033"/>
              <a:gd name="T23" fmla="*/ 2147483647 h 1262"/>
              <a:gd name="T24" fmla="*/ 2147483647 w 1033"/>
              <a:gd name="T25" fmla="*/ 2147483647 h 12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33"/>
              <a:gd name="T40" fmla="*/ 0 h 1262"/>
              <a:gd name="T41" fmla="*/ 1033 w 1033"/>
              <a:gd name="T42" fmla="*/ 1262 h 12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33" h="1262">
                <a:moveTo>
                  <a:pt x="0" y="0"/>
                </a:moveTo>
                <a:lnTo>
                  <a:pt x="41" y="230"/>
                </a:lnTo>
                <a:lnTo>
                  <a:pt x="94" y="451"/>
                </a:lnTo>
                <a:lnTo>
                  <a:pt x="128" y="554"/>
                </a:lnTo>
                <a:lnTo>
                  <a:pt x="175" y="653"/>
                </a:lnTo>
                <a:lnTo>
                  <a:pt x="221" y="743"/>
                </a:lnTo>
                <a:lnTo>
                  <a:pt x="282" y="829"/>
                </a:lnTo>
                <a:lnTo>
                  <a:pt x="349" y="901"/>
                </a:lnTo>
                <a:lnTo>
                  <a:pt x="429" y="968"/>
                </a:lnTo>
                <a:lnTo>
                  <a:pt x="516" y="1027"/>
                </a:lnTo>
                <a:lnTo>
                  <a:pt x="610" y="1081"/>
                </a:lnTo>
                <a:lnTo>
                  <a:pt x="818" y="1175"/>
                </a:lnTo>
                <a:lnTo>
                  <a:pt x="1032" y="1261"/>
                </a:lnTo>
              </a:path>
            </a:pathLst>
          </a:custGeom>
          <a:noFill/>
          <a:ln w="50800" cap="rnd">
            <a:solidFill>
              <a:srgbClr val="0000FF"/>
            </a:solidFill>
            <a:round/>
            <a:headEnd/>
            <a:tailEnd/>
          </a:ln>
        </p:spPr>
        <p:txBody>
          <a:bodyPr>
            <a:prstTxWarp prst="textNoShape">
              <a:avLst/>
            </a:prstTxWarp>
          </a:bodyPr>
          <a:lstStyle/>
          <a:p>
            <a:pPr eaLnBrk="0" hangingPunct="0"/>
            <a:endParaRPr lang="en-US"/>
          </a:p>
        </p:txBody>
      </p:sp>
      <p:sp>
        <p:nvSpPr>
          <p:cNvPr id="73755" name="Rectangle 36"/>
          <p:cNvSpPr>
            <a:spLocks noChangeArrowheads="1"/>
          </p:cNvSpPr>
          <p:nvPr/>
        </p:nvSpPr>
        <p:spPr bwMode="auto">
          <a:xfrm>
            <a:off x="4800600" y="5122863"/>
            <a:ext cx="400050"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t>A</a:t>
            </a:r>
            <a:r>
              <a:rPr lang="en-US" b="1" baseline="30000"/>
              <a:t>/</a:t>
            </a:r>
            <a:endParaRPr lang="en-US" b="1" i="1"/>
          </a:p>
        </p:txBody>
      </p:sp>
      <p:sp>
        <p:nvSpPr>
          <p:cNvPr id="73756" name="Oval 37"/>
          <p:cNvSpPr>
            <a:spLocks noChangeArrowheads="1"/>
          </p:cNvSpPr>
          <p:nvPr/>
        </p:nvSpPr>
        <p:spPr bwMode="auto">
          <a:xfrm>
            <a:off x="5181600" y="5427663"/>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609600" y="152400"/>
            <a:ext cx="7620000" cy="838200"/>
          </a:xfrm>
        </p:spPr>
        <p:txBody>
          <a:bodyPr/>
          <a:lstStyle/>
          <a:p>
            <a:r>
              <a:rPr lang="th-TH" smtClean="0"/>
              <a:t>The Stolper-Samuelson Theorem</a:t>
            </a:r>
            <a:endParaRPr lang="th-TH"/>
          </a:p>
        </p:txBody>
      </p:sp>
      <p:sp>
        <p:nvSpPr>
          <p:cNvPr id="75781" name="Slide Number Placeholder 5"/>
          <p:cNvSpPr>
            <a:spLocks noGrp="1"/>
          </p:cNvSpPr>
          <p:nvPr>
            <p:ph type="sldNum" sz="quarter" idx="10"/>
          </p:nvPr>
        </p:nvSpPr>
        <p:spPr/>
        <p:txBody>
          <a:bodyPr/>
          <a:lstStyle/>
          <a:p>
            <a:fld id="{C448AF15-118C-2E43-8FD2-C45B6517F0FC}" type="slidenum">
              <a:rPr lang="th-TH" smtClean="0"/>
              <a:pPr/>
              <a:t>33</a:t>
            </a:fld>
            <a:endParaRPr lang="th-TH" smtClean="0"/>
          </a:p>
        </p:txBody>
      </p:sp>
      <p:sp>
        <p:nvSpPr>
          <p:cNvPr id="27651" name="Rectangle 3"/>
          <p:cNvSpPr>
            <a:spLocks noGrp="1" noChangeArrowheads="1"/>
          </p:cNvSpPr>
          <p:nvPr>
            <p:ph idx="4294967295"/>
          </p:nvPr>
        </p:nvSpPr>
        <p:spPr>
          <a:xfrm>
            <a:off x="685800" y="838200"/>
            <a:ext cx="8229600" cy="4953000"/>
          </a:xfrm>
        </p:spPr>
        <p:txBody>
          <a:bodyPr/>
          <a:lstStyle/>
          <a:p>
            <a:pPr eaLnBrk="1" hangingPunct="1"/>
            <a:r>
              <a:rPr lang="en-US" dirty="0" smtClean="0">
                <a:latin typeface="Angsana New" charset="0"/>
              </a:rPr>
              <a:t>Movement from A</a:t>
            </a:r>
            <a:r>
              <a:rPr lang="en-US" baseline="30000" dirty="0" smtClean="0">
                <a:latin typeface="Angsana New" charset="0"/>
              </a:rPr>
              <a:t>/</a:t>
            </a:r>
            <a:r>
              <a:rPr lang="en-US" dirty="0" smtClean="0">
                <a:latin typeface="Angsana New" charset="0"/>
              </a:rPr>
              <a:t> to B</a:t>
            </a:r>
            <a:r>
              <a:rPr lang="en-US" baseline="30000" dirty="0" smtClean="0">
                <a:latin typeface="Angsana New" charset="0"/>
              </a:rPr>
              <a:t>/</a:t>
            </a:r>
            <a:r>
              <a:rPr lang="en-US" dirty="0" smtClean="0">
                <a:latin typeface="Angsana New" charset="0"/>
              </a:rPr>
              <a:t> increases X but decreases Y     --&gt; increases demand for L but decreases demand for K --&gt; increase </a:t>
            </a:r>
            <a:r>
              <a:rPr lang="en-US" dirty="0" err="1" smtClean="0">
                <a:latin typeface="Angsana New" charset="0"/>
              </a:rPr>
              <a:t>w/r</a:t>
            </a:r>
            <a:r>
              <a:rPr lang="en-US" dirty="0" smtClean="0">
                <a:latin typeface="Angsana New" charset="0"/>
              </a:rPr>
              <a:t>, causing   </a:t>
            </a:r>
            <a:r>
              <a:rPr lang="th-TH" dirty="0" smtClean="0">
                <a:latin typeface="Angsana New" charset="0"/>
              </a:rPr>
              <a:t>K</a:t>
            </a:r>
            <a:r>
              <a:rPr lang="en-US" dirty="0" smtClean="0">
                <a:latin typeface="Angsana New" charset="0"/>
              </a:rPr>
              <a:t>/</a:t>
            </a:r>
            <a:r>
              <a:rPr lang="th-TH" dirty="0" smtClean="0">
                <a:latin typeface="Angsana New" charset="0"/>
              </a:rPr>
              <a:t>L </a:t>
            </a:r>
            <a:r>
              <a:rPr lang="en-US" dirty="0" smtClean="0">
                <a:latin typeface="Angsana New" charset="0"/>
              </a:rPr>
              <a:t>to rise for both goods. </a:t>
            </a:r>
          </a:p>
          <a:p>
            <a:pPr eaLnBrk="1" hangingPunct="1"/>
            <a:r>
              <a:rPr lang="en-US" dirty="0" smtClean="0">
                <a:latin typeface="Angsana New" charset="0"/>
              </a:rPr>
              <a:t>This implies that any increase in </a:t>
            </a:r>
            <a:r>
              <a:rPr lang="th-TH" dirty="0" smtClean="0">
                <a:latin typeface="Angsana New" charset="0"/>
              </a:rPr>
              <a:t>K-L ratios will increase the real wage of L and lower the real returns to K.</a:t>
            </a:r>
          </a:p>
          <a:p>
            <a:pPr eaLnBrk="1" hangingPunct="1"/>
            <a:r>
              <a:rPr lang="th-TH" dirty="0" smtClean="0">
                <a:latin typeface="Angsana New" charset="0"/>
              </a:rPr>
              <a:t>Since the movement from point A</a:t>
            </a:r>
            <a:r>
              <a:rPr lang="en-US" baseline="30000" dirty="0" smtClean="0">
                <a:latin typeface="Angsana New" charset="0"/>
              </a:rPr>
              <a:t>/</a:t>
            </a:r>
            <a:r>
              <a:rPr lang="en-US" dirty="0" smtClean="0">
                <a:latin typeface="Angsana New" charset="0"/>
              </a:rPr>
              <a:t> to B</a:t>
            </a:r>
            <a:r>
              <a:rPr lang="en-US" baseline="30000" dirty="0" smtClean="0">
                <a:latin typeface="Angsana New" charset="0"/>
              </a:rPr>
              <a:t>/</a:t>
            </a:r>
            <a:r>
              <a:rPr lang="en-US" dirty="0" smtClean="0">
                <a:latin typeface="Angsana New" charset="0"/>
              </a:rPr>
              <a:t> also increases the </a:t>
            </a:r>
            <a:r>
              <a:rPr lang="th-TH" dirty="0" smtClean="0">
                <a:latin typeface="Angsana New" charset="0"/>
              </a:rPr>
              <a:t>K-L ratios in Y, this will also increase the real wage of L and lower the real returns to K in industry Y.</a:t>
            </a:r>
          </a:p>
          <a:p>
            <a:pPr eaLnBrk="1" hangingPunct="1"/>
            <a:r>
              <a:rPr lang="th-TH" dirty="0" smtClean="0">
                <a:latin typeface="Angsana New" charset="0"/>
              </a:rPr>
              <a:t>These results hold as long as the economy remains incompletely specialized.</a:t>
            </a:r>
            <a:endParaRPr lang="en-US" dirty="0" smtClean="0">
              <a:latin typeface="Angsana New" charset="0"/>
            </a:endParaRPr>
          </a:p>
        </p:txBody>
      </p:sp>
      <p:sp>
        <p:nvSpPr>
          <p:cNvPr id="75782" name="AutoShape 4">
            <a:hlinkClick r:id="rId3" action="ppaction://hlinksldjump" highlightClick="1"/>
          </p:cNvPr>
          <p:cNvSpPr>
            <a:spLocks noChangeArrowheads="1"/>
          </p:cNvSpPr>
          <p:nvPr/>
        </p:nvSpPr>
        <p:spPr bwMode="auto">
          <a:xfrm>
            <a:off x="8458200" y="6477000"/>
            <a:ext cx="228600" cy="228600"/>
          </a:xfrm>
          <a:prstGeom prst="actionButtonBlank">
            <a:avLst/>
          </a:prstGeom>
          <a:solidFill>
            <a:schemeClr val="accent1"/>
          </a:solidFill>
          <a:ln w="9525">
            <a:solidFill>
              <a:schemeClr val="tx1"/>
            </a:solidFill>
            <a:miter lim="800000"/>
            <a:headEnd/>
            <a:tailEnd/>
          </a:ln>
        </p:spPr>
        <p:txBody>
          <a:bodyPr wrap="none" anchor="b">
            <a:prstTxWarp prst="textNoShape">
              <a:avLst/>
            </a:prstTxWarp>
          </a:bodyPr>
          <a:lstStyle/>
          <a:p>
            <a:pPr algn="ctr" eaLnBrk="0" hangingPunct="0"/>
            <a:r>
              <a:rPr lang="en-US" sz="2000"/>
              <a:t>28</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6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76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76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765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autoUpdateAnimBg="0"/>
    </p:bld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609600" y="76200"/>
            <a:ext cx="7620000" cy="838200"/>
          </a:xfrm>
        </p:spPr>
        <p:txBody>
          <a:bodyPr/>
          <a:lstStyle/>
          <a:p>
            <a:r>
              <a:rPr lang="th-TH" smtClean="0"/>
              <a:t>The Stolper-Samuelson Theorem</a:t>
            </a:r>
            <a:endParaRPr lang="th-TH"/>
          </a:p>
        </p:txBody>
      </p:sp>
      <p:sp>
        <p:nvSpPr>
          <p:cNvPr id="77829" name="Slide Number Placeholder 5"/>
          <p:cNvSpPr>
            <a:spLocks noGrp="1"/>
          </p:cNvSpPr>
          <p:nvPr>
            <p:ph type="sldNum" sz="quarter" idx="10"/>
          </p:nvPr>
        </p:nvSpPr>
        <p:spPr/>
        <p:txBody>
          <a:bodyPr/>
          <a:lstStyle/>
          <a:p>
            <a:fld id="{8FFA87D2-8989-0448-8ACF-1ED13FD86E11}" type="slidenum">
              <a:rPr lang="th-TH" smtClean="0"/>
              <a:pPr/>
              <a:t>34</a:t>
            </a:fld>
            <a:endParaRPr lang="th-TH" smtClean="0"/>
          </a:p>
        </p:txBody>
      </p:sp>
      <p:sp>
        <p:nvSpPr>
          <p:cNvPr id="30723" name="Rectangle 3"/>
          <p:cNvSpPr>
            <a:spLocks noGrp="1" noChangeArrowheads="1"/>
          </p:cNvSpPr>
          <p:nvPr>
            <p:ph idx="4294967295"/>
          </p:nvPr>
        </p:nvSpPr>
        <p:spPr>
          <a:xfrm>
            <a:off x="381000" y="838200"/>
            <a:ext cx="8763000" cy="4953000"/>
          </a:xfrm>
        </p:spPr>
        <p:txBody>
          <a:bodyPr/>
          <a:lstStyle/>
          <a:p>
            <a:pPr eaLnBrk="1" hangingPunct="1">
              <a:lnSpc>
                <a:spcPts val="4000"/>
              </a:lnSpc>
              <a:spcBef>
                <a:spcPct val="0"/>
              </a:spcBef>
              <a:buFontTx/>
              <a:buNone/>
            </a:pPr>
            <a:r>
              <a:rPr lang="th-TH">
                <a:solidFill>
                  <a:srgbClr val="CC0000"/>
                </a:solidFill>
                <a:latin typeface="Angsana New" charset="0"/>
              </a:rPr>
              <a:t>The Stolper-Samuelson Theorem:  If there are CRTS and if both goods continue to be produced, a relative increase in the price of a commodity will increase the real return to the factor used intensively in that industry and reduce the real return to the other factor.</a:t>
            </a:r>
          </a:p>
          <a:p>
            <a:pPr eaLnBrk="1" hangingPunct="1">
              <a:lnSpc>
                <a:spcPts val="4000"/>
              </a:lnSpc>
              <a:spcBef>
                <a:spcPct val="0"/>
              </a:spcBef>
            </a:pPr>
            <a:r>
              <a:rPr lang="th-TH">
                <a:latin typeface="Angsana New" charset="0"/>
              </a:rPr>
              <a:t>A labor abundant country enters free trade.  This will increase the relative price of </a:t>
            </a:r>
            <a:r>
              <a:rPr lang="en-US">
                <a:latin typeface="Angsana New" charset="0"/>
              </a:rPr>
              <a:t>labor intensive goods</a:t>
            </a:r>
            <a:r>
              <a:rPr lang="th-TH">
                <a:latin typeface="Angsana New" charset="0"/>
              </a:rPr>
              <a:t>, make the workers better off and capitalists worse off.  </a:t>
            </a:r>
            <a:endParaRPr lang="en-US">
              <a:latin typeface="Angsana New" charset="0"/>
            </a:endParaRPr>
          </a:p>
          <a:p>
            <a:pPr marL="650875" lvl="1" eaLnBrk="1" hangingPunct="1">
              <a:lnSpc>
                <a:spcPts val="4000"/>
              </a:lnSpc>
              <a:spcBef>
                <a:spcPct val="0"/>
              </a:spcBef>
            </a:pPr>
            <a:r>
              <a:rPr lang="en-US">
                <a:latin typeface="Angsana New" charset="0"/>
              </a:rPr>
              <a:t>W</a:t>
            </a:r>
            <a:r>
              <a:rPr lang="th-TH">
                <a:latin typeface="Angsana New" charset="0"/>
              </a:rPr>
              <a:t>orkers will support free trade while capitalists will oppose it.</a:t>
            </a:r>
            <a:endParaRPr lang="en-US">
              <a:latin typeface="Angsana New" charset="0"/>
            </a:endParaRPr>
          </a:p>
          <a:p>
            <a:pPr marL="650875" lvl="1" eaLnBrk="1" hangingPunct="1">
              <a:lnSpc>
                <a:spcPts val="4000"/>
              </a:lnSpc>
              <a:spcBef>
                <a:spcPct val="0"/>
              </a:spcBef>
            </a:pPr>
            <a:r>
              <a:rPr lang="en-US">
                <a:latin typeface="Angsana New" charset="0"/>
              </a:rPr>
              <a:t>Not only workers in labor intensive sectors will be better off, but also workers in capital intensive sectors </a:t>
            </a:r>
            <a:endParaRPr lang="th-TH">
              <a:latin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2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072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07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9875" name="Rectangle 2"/>
          <p:cNvSpPr>
            <a:spLocks noGrp="1" noChangeArrowheads="1"/>
          </p:cNvSpPr>
          <p:nvPr>
            <p:ph type="title"/>
          </p:nvPr>
        </p:nvSpPr>
        <p:spPr/>
        <p:txBody>
          <a:bodyPr/>
          <a:lstStyle/>
          <a:p>
            <a:r>
              <a:rPr lang="th-TH" smtClean="0"/>
              <a:t>The Stolper-Samuelson Theorem</a:t>
            </a:r>
            <a:endParaRPr lang="th-TH"/>
          </a:p>
        </p:txBody>
      </p:sp>
      <p:sp>
        <p:nvSpPr>
          <p:cNvPr id="79877" name="Slide Number Placeholder 5"/>
          <p:cNvSpPr>
            <a:spLocks noGrp="1"/>
          </p:cNvSpPr>
          <p:nvPr>
            <p:ph type="sldNum" sz="quarter" idx="10"/>
          </p:nvPr>
        </p:nvSpPr>
        <p:spPr/>
        <p:txBody>
          <a:bodyPr/>
          <a:lstStyle/>
          <a:p>
            <a:fld id="{15CE0D03-C302-FC44-9ADC-99BCBB57DFF0}" type="slidenum">
              <a:rPr lang="th-TH" smtClean="0"/>
              <a:pPr/>
              <a:t>35</a:t>
            </a:fld>
            <a:endParaRPr lang="th-TH" smtClean="0"/>
          </a:p>
        </p:txBody>
      </p:sp>
      <p:sp>
        <p:nvSpPr>
          <p:cNvPr id="79878" name="Content Placeholder 5"/>
          <p:cNvSpPr>
            <a:spLocks noGrp="1"/>
          </p:cNvSpPr>
          <p:nvPr>
            <p:ph idx="4294967295"/>
          </p:nvPr>
        </p:nvSpPr>
        <p:spPr>
          <a:xfrm>
            <a:off x="685800" y="1066800"/>
            <a:ext cx="8229600" cy="1371600"/>
          </a:xfrm>
        </p:spPr>
        <p:txBody>
          <a:bodyPr/>
          <a:lstStyle/>
          <a:p>
            <a:pPr>
              <a:lnSpc>
                <a:spcPts val="3600"/>
              </a:lnSpc>
              <a:spcBef>
                <a:spcPct val="0"/>
              </a:spcBef>
            </a:pPr>
            <a:r>
              <a:rPr lang="en-US" dirty="0" smtClean="0">
                <a:latin typeface="Angsana New" charset="0"/>
              </a:rPr>
              <a:t>Since an increase in the relative price of X causes </a:t>
            </a:r>
            <a:r>
              <a:rPr lang="en-US" dirty="0" err="1" smtClean="0">
                <a:latin typeface="Angsana New" charset="0"/>
              </a:rPr>
              <a:t>w</a:t>
            </a:r>
            <a:r>
              <a:rPr lang="en-US" dirty="0" smtClean="0">
                <a:latin typeface="Angsana New" charset="0"/>
              </a:rPr>
              <a:t>/P</a:t>
            </a:r>
            <a:r>
              <a:rPr lang="en-US" baseline="-25000" dirty="0" smtClean="0">
                <a:latin typeface="Angsana New" charset="0"/>
              </a:rPr>
              <a:t>X</a:t>
            </a:r>
            <a:r>
              <a:rPr lang="en-US" dirty="0" smtClean="0">
                <a:latin typeface="Angsana New" charset="0"/>
              </a:rPr>
              <a:t> to increase and </a:t>
            </a:r>
            <a:r>
              <a:rPr lang="en-US" dirty="0" err="1" smtClean="0">
                <a:latin typeface="Angsana New" charset="0"/>
              </a:rPr>
              <a:t>r</a:t>
            </a:r>
            <a:r>
              <a:rPr lang="en-US" dirty="0" smtClean="0">
                <a:latin typeface="Angsana New" charset="0"/>
              </a:rPr>
              <a:t>/P</a:t>
            </a:r>
            <a:r>
              <a:rPr lang="en-US" baseline="-25000" dirty="0" smtClean="0">
                <a:latin typeface="Angsana New" charset="0"/>
              </a:rPr>
              <a:t>X</a:t>
            </a:r>
            <a:r>
              <a:rPr lang="en-US" dirty="0" smtClean="0">
                <a:latin typeface="Angsana New" charset="0"/>
              </a:rPr>
              <a:t> to decrease, these imply that </a:t>
            </a:r>
          </a:p>
        </p:txBody>
      </p:sp>
      <p:graphicFrame>
        <p:nvGraphicFramePr>
          <p:cNvPr id="79874" name="Object 2"/>
          <p:cNvGraphicFramePr>
            <a:graphicFrameLocks noChangeAspect="1"/>
          </p:cNvGraphicFramePr>
          <p:nvPr/>
        </p:nvGraphicFramePr>
        <p:xfrm>
          <a:off x="2928938" y="2362200"/>
          <a:ext cx="3482975" cy="1066800"/>
        </p:xfrm>
        <a:graphic>
          <a:graphicData uri="http://schemas.openxmlformats.org/presentationml/2006/ole">
            <p:oleObj spid="_x0000_s79874" name="Equation" r:id="rId4" imgW="1409700" imgH="431800" progId="Equation.DSMT4">
              <p:embed/>
            </p:oleObj>
          </a:graphicData>
        </a:graphic>
      </p:graphicFrame>
      <p:sp>
        <p:nvSpPr>
          <p:cNvPr id="79879" name="Content Placeholder 5"/>
          <p:cNvSpPr txBox="1">
            <a:spLocks/>
          </p:cNvSpPr>
          <p:nvPr/>
        </p:nvSpPr>
        <p:spPr bwMode="auto">
          <a:xfrm>
            <a:off x="685800" y="3429000"/>
            <a:ext cx="8229600" cy="1371600"/>
          </a:xfrm>
          <a:prstGeom prst="rect">
            <a:avLst/>
          </a:prstGeom>
          <a:noFill/>
          <a:ln w="9525">
            <a:noFill/>
            <a:miter lim="800000"/>
            <a:headEnd/>
            <a:tailEnd/>
          </a:ln>
        </p:spPr>
        <p:txBody>
          <a:bodyPr>
            <a:prstTxWarp prst="textNoShape">
              <a:avLst/>
            </a:prstTxWarp>
          </a:bodyPr>
          <a:lstStyle/>
          <a:p>
            <a:pPr marL="358775" indent="-358775" eaLnBrk="0" hangingPunct="0">
              <a:lnSpc>
                <a:spcPts val="3600"/>
              </a:lnSpc>
              <a:buFont typeface="Arial" charset="0"/>
              <a:buChar char="•"/>
            </a:pPr>
            <a:r>
              <a:rPr lang="en-US" sz="4000" dirty="0"/>
              <a:t>These equations are called the “magnification effect.” They show how changes in the prices of goods have magnified effects on the earnings of factors.</a:t>
            </a:r>
          </a:p>
          <a:p>
            <a:pPr marL="815975" lvl="1" indent="-358775" eaLnBrk="0" hangingPunct="0">
              <a:lnSpc>
                <a:spcPts val="3600"/>
              </a:lnSpc>
              <a:buFont typeface="Arial" charset="0"/>
              <a:buChar char="•"/>
            </a:pPr>
            <a:r>
              <a:rPr lang="en-US" sz="4000" dirty="0"/>
              <a:t>Small fluctuations in the relative prices of goods on world markets can lead to exaggerated changes in the long-run earnings of both factors.</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th-TH" smtClean="0"/>
              <a:t>The Rybczynski Theorem</a:t>
            </a:r>
            <a:endParaRPr lang="th-TH"/>
          </a:p>
        </p:txBody>
      </p:sp>
      <p:sp>
        <p:nvSpPr>
          <p:cNvPr id="81925" name="Slide Number Placeholder 5"/>
          <p:cNvSpPr>
            <a:spLocks noGrp="1"/>
          </p:cNvSpPr>
          <p:nvPr>
            <p:ph type="sldNum" sz="quarter" idx="10"/>
          </p:nvPr>
        </p:nvSpPr>
        <p:spPr/>
        <p:txBody>
          <a:bodyPr/>
          <a:lstStyle/>
          <a:p>
            <a:fld id="{97B1E3C6-4D81-5746-8476-94ECC9022AF4}" type="slidenum">
              <a:rPr lang="th-TH" smtClean="0"/>
              <a:pPr/>
              <a:t>36</a:t>
            </a:fld>
            <a:endParaRPr lang="th-TH" smtClean="0"/>
          </a:p>
        </p:txBody>
      </p:sp>
      <p:sp>
        <p:nvSpPr>
          <p:cNvPr id="32771" name="Rectangle 3"/>
          <p:cNvSpPr>
            <a:spLocks noGrp="1" noChangeArrowheads="1"/>
          </p:cNvSpPr>
          <p:nvPr>
            <p:ph idx="4294967295"/>
          </p:nvPr>
        </p:nvSpPr>
        <p:spPr>
          <a:xfrm>
            <a:off x="685800" y="914400"/>
            <a:ext cx="7772400" cy="4724400"/>
          </a:xfrm>
        </p:spPr>
        <p:txBody>
          <a:bodyPr/>
          <a:lstStyle/>
          <a:p>
            <a:pPr eaLnBrk="1" hangingPunct="1"/>
            <a:r>
              <a:rPr lang="th-TH" dirty="0">
                <a:latin typeface="Angsana New" charset="0"/>
              </a:rPr>
              <a:t>The theorem show the relationship between changes in factor endowments and changes in the outputs of the two commodities when their prices are assumed to be constant.</a:t>
            </a:r>
          </a:p>
          <a:p>
            <a:pPr eaLnBrk="1" hangingPunct="1"/>
            <a:r>
              <a:rPr lang="th-TH" dirty="0">
                <a:latin typeface="Angsana New" charset="0"/>
              </a:rPr>
              <a:t>For instance, a country gains labor endowment through labor immigration.</a:t>
            </a:r>
          </a:p>
        </p:txBody>
      </p:sp>
      <p:pic>
        <p:nvPicPr>
          <p:cNvPr id="6" name="Picture 5"/>
          <p:cNvPicPr>
            <a:picLocks noChangeAspect="1"/>
          </p:cNvPicPr>
          <p:nvPr/>
        </p:nvPicPr>
        <p:blipFill>
          <a:blip r:embed="rId3"/>
          <a:srcRect/>
          <a:stretch>
            <a:fillRect/>
          </a:stretch>
        </p:blipFill>
        <p:spPr bwMode="auto">
          <a:xfrm>
            <a:off x="-685800" y="4038600"/>
            <a:ext cx="4876800" cy="3263900"/>
          </a:xfrm>
          <a:prstGeom prst="rect">
            <a:avLst/>
          </a:prstGeom>
          <a:noFill/>
          <a:ln w="9525">
            <a:noFill/>
            <a:miter lim="800000"/>
            <a:headEnd/>
            <a:tailEnd/>
          </a:ln>
        </p:spPr>
      </p:pic>
      <p:pic>
        <p:nvPicPr>
          <p:cNvPr id="7" name="Picture 6"/>
          <p:cNvPicPr>
            <a:picLocks noChangeAspect="1"/>
          </p:cNvPicPr>
          <p:nvPr/>
        </p:nvPicPr>
        <p:blipFill>
          <a:blip r:embed="rId4"/>
          <a:srcRect/>
          <a:stretch>
            <a:fillRect/>
          </a:stretch>
        </p:blipFill>
        <p:spPr bwMode="auto">
          <a:xfrm>
            <a:off x="5562600" y="4038600"/>
            <a:ext cx="3352800" cy="25146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par>
                          <p:cTn id="11" fill="hold">
                            <p:stCondLst>
                              <p:cond delay="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3970" name="Rectangle 64"/>
          <p:cNvSpPr>
            <a:spLocks noGrp="1" noChangeArrowheads="1"/>
          </p:cNvSpPr>
          <p:nvPr>
            <p:ph type="title"/>
          </p:nvPr>
        </p:nvSpPr>
        <p:spPr/>
        <p:txBody>
          <a:bodyPr/>
          <a:lstStyle/>
          <a:p>
            <a:r>
              <a:rPr lang="th-TH" smtClean="0"/>
              <a:t>The Rybczynski Theorem</a:t>
            </a:r>
            <a:endParaRPr lang="th-TH"/>
          </a:p>
        </p:txBody>
      </p:sp>
      <p:sp>
        <p:nvSpPr>
          <p:cNvPr id="83972" name="Slide Number Placeholder 5"/>
          <p:cNvSpPr>
            <a:spLocks noGrp="1"/>
          </p:cNvSpPr>
          <p:nvPr>
            <p:ph type="sldNum" sz="quarter" idx="10"/>
          </p:nvPr>
        </p:nvSpPr>
        <p:spPr/>
        <p:txBody>
          <a:bodyPr/>
          <a:lstStyle/>
          <a:p>
            <a:fld id="{CFBD3112-B37F-4E45-B0E8-CC58C56AA61E}" type="slidenum">
              <a:rPr lang="th-TH" smtClean="0"/>
              <a:pPr/>
              <a:t>37</a:t>
            </a:fld>
            <a:endParaRPr lang="th-TH" smtClean="0"/>
          </a:p>
        </p:txBody>
      </p:sp>
      <p:sp>
        <p:nvSpPr>
          <p:cNvPr id="83973" name="Rectangle 11"/>
          <p:cNvSpPr>
            <a:spLocks noChangeArrowheads="1"/>
          </p:cNvSpPr>
          <p:nvPr/>
        </p:nvSpPr>
        <p:spPr bwMode="auto">
          <a:xfrm>
            <a:off x="6324600" y="1430338"/>
            <a:ext cx="4397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0</a:t>
            </a:r>
            <a:r>
              <a:rPr lang="en-US" b="1" i="1" baseline="-25000">
                <a:ea typeface="Angsana New" charset="0"/>
                <a:cs typeface="Angsana New" charset="0"/>
              </a:rPr>
              <a:t>Y</a:t>
            </a:r>
          </a:p>
        </p:txBody>
      </p:sp>
      <p:sp>
        <p:nvSpPr>
          <p:cNvPr id="83974" name="Rectangle 12"/>
          <p:cNvSpPr>
            <a:spLocks noChangeArrowheads="1"/>
          </p:cNvSpPr>
          <p:nvPr/>
        </p:nvSpPr>
        <p:spPr bwMode="auto">
          <a:xfrm>
            <a:off x="957263" y="5422900"/>
            <a:ext cx="439737"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0</a:t>
            </a:r>
            <a:r>
              <a:rPr lang="en-US" b="1" i="1" baseline="-25000">
                <a:ea typeface="Angsana New" charset="0"/>
                <a:cs typeface="Angsana New" charset="0"/>
              </a:rPr>
              <a:t>X</a:t>
            </a:r>
          </a:p>
        </p:txBody>
      </p:sp>
      <p:sp>
        <p:nvSpPr>
          <p:cNvPr id="83975" name="Rectangle 13"/>
          <p:cNvSpPr>
            <a:spLocks noChangeArrowheads="1"/>
          </p:cNvSpPr>
          <p:nvPr/>
        </p:nvSpPr>
        <p:spPr bwMode="auto">
          <a:xfrm>
            <a:off x="1041400" y="1371600"/>
            <a:ext cx="481013"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K</a:t>
            </a:r>
            <a:r>
              <a:rPr lang="en-US" b="1" baseline="-25000">
                <a:ea typeface="Angsana New" charset="0"/>
                <a:cs typeface="Angsana New" charset="0"/>
              </a:rPr>
              <a:t>X</a:t>
            </a:r>
            <a:endParaRPr lang="en-US" b="1">
              <a:ea typeface="Angsana New" charset="0"/>
              <a:cs typeface="Angsana New" charset="0"/>
            </a:endParaRPr>
          </a:p>
        </p:txBody>
      </p:sp>
      <p:sp>
        <p:nvSpPr>
          <p:cNvPr id="83976" name="Rectangle 14"/>
          <p:cNvSpPr>
            <a:spLocks noChangeArrowheads="1"/>
          </p:cNvSpPr>
          <p:nvPr/>
        </p:nvSpPr>
        <p:spPr bwMode="auto">
          <a:xfrm>
            <a:off x="7853363" y="5392738"/>
            <a:ext cx="455612"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L</a:t>
            </a:r>
            <a:r>
              <a:rPr lang="en-US" b="1" baseline="-25000">
                <a:ea typeface="Angsana New" charset="0"/>
                <a:cs typeface="Angsana New" charset="0"/>
              </a:rPr>
              <a:t>X</a:t>
            </a:r>
            <a:endParaRPr lang="en-US" b="1">
              <a:ea typeface="Angsana New" charset="0"/>
              <a:cs typeface="Angsana New" charset="0"/>
            </a:endParaRPr>
          </a:p>
        </p:txBody>
      </p:sp>
      <p:sp>
        <p:nvSpPr>
          <p:cNvPr id="83977" name="Freeform 26"/>
          <p:cNvSpPr>
            <a:spLocks/>
          </p:cNvSpPr>
          <p:nvPr/>
        </p:nvSpPr>
        <p:spPr bwMode="auto">
          <a:xfrm>
            <a:off x="1055688" y="1708150"/>
            <a:ext cx="6869112" cy="3789363"/>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ea typeface="Angsana New" charset="0"/>
              <a:cs typeface="Angsana New" charset="0"/>
            </a:endParaRPr>
          </a:p>
        </p:txBody>
      </p:sp>
      <p:sp>
        <p:nvSpPr>
          <p:cNvPr id="83978" name="Freeform 27"/>
          <p:cNvSpPr>
            <a:spLocks/>
          </p:cNvSpPr>
          <p:nvPr/>
        </p:nvSpPr>
        <p:spPr bwMode="auto">
          <a:xfrm rot="10800000">
            <a:off x="604838" y="1984375"/>
            <a:ext cx="5870575" cy="3789363"/>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ea typeface="Angsana New" charset="0"/>
              <a:cs typeface="Angsana New" charset="0"/>
            </a:endParaRPr>
          </a:p>
        </p:txBody>
      </p:sp>
      <p:sp>
        <p:nvSpPr>
          <p:cNvPr id="83979" name="Rectangle 28"/>
          <p:cNvSpPr>
            <a:spLocks noChangeArrowheads="1"/>
          </p:cNvSpPr>
          <p:nvPr/>
        </p:nvSpPr>
        <p:spPr bwMode="auto">
          <a:xfrm>
            <a:off x="6146800" y="5621338"/>
            <a:ext cx="4905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K</a:t>
            </a:r>
            <a:r>
              <a:rPr lang="en-US" b="1" baseline="-25000">
                <a:ea typeface="Angsana New" charset="0"/>
                <a:cs typeface="Angsana New" charset="0"/>
              </a:rPr>
              <a:t>Y</a:t>
            </a:r>
            <a:endParaRPr lang="en-US" b="1">
              <a:ea typeface="Angsana New" charset="0"/>
              <a:cs typeface="Angsana New" charset="0"/>
            </a:endParaRPr>
          </a:p>
        </p:txBody>
      </p:sp>
      <p:sp>
        <p:nvSpPr>
          <p:cNvPr id="83980" name="Rectangle 29"/>
          <p:cNvSpPr>
            <a:spLocks noChangeArrowheads="1"/>
          </p:cNvSpPr>
          <p:nvPr/>
        </p:nvSpPr>
        <p:spPr bwMode="auto">
          <a:xfrm>
            <a:off x="533400" y="1811338"/>
            <a:ext cx="4651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L</a:t>
            </a:r>
            <a:r>
              <a:rPr lang="en-US" b="1" baseline="-25000">
                <a:ea typeface="Angsana New" charset="0"/>
                <a:cs typeface="Angsana New" charset="0"/>
              </a:rPr>
              <a:t>Y</a:t>
            </a:r>
            <a:endParaRPr lang="en-US" b="1">
              <a:ea typeface="Angsana New" charset="0"/>
              <a:cs typeface="Angsana New" charset="0"/>
            </a:endParaRPr>
          </a:p>
        </p:txBody>
      </p:sp>
      <p:sp>
        <p:nvSpPr>
          <p:cNvPr id="83981" name="Line 31"/>
          <p:cNvSpPr>
            <a:spLocks noChangeShapeType="1"/>
          </p:cNvSpPr>
          <p:nvPr/>
        </p:nvSpPr>
        <p:spPr bwMode="auto">
          <a:xfrm flipV="1">
            <a:off x="1077913" y="3640138"/>
            <a:ext cx="5856287" cy="1857375"/>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sp>
        <p:nvSpPr>
          <p:cNvPr id="83982" name="Rectangle 32"/>
          <p:cNvSpPr>
            <a:spLocks noChangeArrowheads="1"/>
          </p:cNvSpPr>
          <p:nvPr/>
        </p:nvSpPr>
        <p:spPr bwMode="auto">
          <a:xfrm>
            <a:off x="4343400" y="4402138"/>
            <a:ext cx="341313"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E</a:t>
            </a:r>
            <a:endParaRPr lang="en-US" b="1" i="1">
              <a:ea typeface="Angsana New" charset="0"/>
              <a:cs typeface="Angsana New" charset="0"/>
            </a:endParaRPr>
          </a:p>
        </p:txBody>
      </p:sp>
      <p:sp>
        <p:nvSpPr>
          <p:cNvPr id="83983" name="Rectangle 34"/>
          <p:cNvSpPr>
            <a:spLocks noChangeArrowheads="1"/>
          </p:cNvSpPr>
          <p:nvPr/>
        </p:nvSpPr>
        <p:spPr bwMode="auto">
          <a:xfrm>
            <a:off x="6859588" y="3276600"/>
            <a:ext cx="428625"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k</a:t>
            </a:r>
            <a:r>
              <a:rPr lang="en-US" b="1" baseline="-25000">
                <a:ea typeface="Angsana New" charset="0"/>
                <a:cs typeface="Angsana New" charset="0"/>
              </a:rPr>
              <a:t>X</a:t>
            </a:r>
            <a:endParaRPr lang="en-US" b="1" baseline="30000">
              <a:ea typeface="Angsana New" charset="0"/>
              <a:cs typeface="Angsana New" charset="0"/>
            </a:endParaRPr>
          </a:p>
        </p:txBody>
      </p:sp>
      <p:sp>
        <p:nvSpPr>
          <p:cNvPr id="83984" name="Line 44"/>
          <p:cNvSpPr>
            <a:spLocks noChangeShapeType="1"/>
          </p:cNvSpPr>
          <p:nvPr/>
        </p:nvSpPr>
        <p:spPr bwMode="auto">
          <a:xfrm flipH="1">
            <a:off x="3981450" y="1966913"/>
            <a:ext cx="2486025" cy="2940050"/>
          </a:xfrm>
          <a:prstGeom prst="line">
            <a:avLst/>
          </a:prstGeom>
          <a:noFill/>
          <a:ln w="28575">
            <a:solidFill>
              <a:srgbClr val="CC0000"/>
            </a:solidFill>
            <a:round/>
            <a:headEnd/>
            <a:tailEnd/>
          </a:ln>
        </p:spPr>
        <p:txBody>
          <a:bodyPr wrap="none" anchor="ctr">
            <a:prstTxWarp prst="textNoShape">
              <a:avLst/>
            </a:prstTxWarp>
          </a:bodyPr>
          <a:lstStyle/>
          <a:p>
            <a:endParaRPr lang="en-US"/>
          </a:p>
        </p:txBody>
      </p:sp>
      <p:sp>
        <p:nvSpPr>
          <p:cNvPr id="83985" name="Oval 33"/>
          <p:cNvSpPr>
            <a:spLocks noChangeArrowheads="1"/>
          </p:cNvSpPr>
          <p:nvPr/>
        </p:nvSpPr>
        <p:spPr bwMode="auto">
          <a:xfrm>
            <a:off x="4267200" y="4402138"/>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83986" name="Rectangle 45"/>
          <p:cNvSpPr>
            <a:spLocks noChangeArrowheads="1"/>
          </p:cNvSpPr>
          <p:nvPr/>
        </p:nvSpPr>
        <p:spPr bwMode="auto">
          <a:xfrm>
            <a:off x="3765550" y="4724400"/>
            <a:ext cx="439738"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k</a:t>
            </a:r>
            <a:r>
              <a:rPr lang="en-US" b="1" baseline="-25000">
                <a:ea typeface="Angsana New" charset="0"/>
                <a:cs typeface="Angsana New" charset="0"/>
              </a:rPr>
              <a:t>Y</a:t>
            </a:r>
            <a:endParaRPr lang="en-US" b="1" baseline="30000">
              <a:ea typeface="Angsana New" charset="0"/>
              <a:cs typeface="Angsana New" charset="0"/>
            </a:endParaRPr>
          </a:p>
        </p:txBody>
      </p:sp>
      <p:grpSp>
        <p:nvGrpSpPr>
          <p:cNvPr id="2" name="Group 60"/>
          <p:cNvGrpSpPr>
            <a:grpSpLocks/>
          </p:cNvGrpSpPr>
          <p:nvPr/>
        </p:nvGrpSpPr>
        <p:grpSpPr bwMode="auto">
          <a:xfrm>
            <a:off x="4449763" y="3563938"/>
            <a:ext cx="1417637" cy="520700"/>
            <a:chOff x="2803" y="2304"/>
            <a:chExt cx="893" cy="328"/>
          </a:xfrm>
        </p:grpSpPr>
        <p:sp>
          <p:nvSpPr>
            <p:cNvPr id="84009" name="Line 52"/>
            <p:cNvSpPr>
              <a:spLocks noChangeShapeType="1"/>
            </p:cNvSpPr>
            <p:nvPr/>
          </p:nvSpPr>
          <p:spPr bwMode="auto">
            <a:xfrm flipH="1">
              <a:off x="3024" y="2544"/>
              <a:ext cx="672"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84010" name="Rectangle 53"/>
            <p:cNvSpPr>
              <a:spLocks noChangeArrowheads="1"/>
            </p:cNvSpPr>
            <p:nvPr/>
          </p:nvSpPr>
          <p:spPr bwMode="auto">
            <a:xfrm>
              <a:off x="2803" y="2304"/>
              <a:ext cx="223"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C</a:t>
              </a:r>
              <a:endParaRPr lang="en-US" b="1" i="1">
                <a:ea typeface="Angsana New" charset="0"/>
                <a:cs typeface="Angsana New" charset="0"/>
              </a:endParaRPr>
            </a:p>
          </p:txBody>
        </p:sp>
        <p:sp>
          <p:nvSpPr>
            <p:cNvPr id="84011" name="Oval 54"/>
            <p:cNvSpPr>
              <a:spLocks noChangeArrowheads="1"/>
            </p:cNvSpPr>
            <p:nvPr/>
          </p:nvSpPr>
          <p:spPr bwMode="auto">
            <a:xfrm>
              <a:off x="3003" y="2496"/>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grpSp>
        <p:nvGrpSpPr>
          <p:cNvPr id="3" name="Group 58"/>
          <p:cNvGrpSpPr>
            <a:grpSpLocks/>
          </p:cNvGrpSpPr>
          <p:nvPr/>
        </p:nvGrpSpPr>
        <p:grpSpPr bwMode="auto">
          <a:xfrm>
            <a:off x="1749425" y="1430338"/>
            <a:ext cx="6238875" cy="4711700"/>
            <a:chOff x="1102" y="960"/>
            <a:chExt cx="3930" cy="2968"/>
          </a:xfrm>
        </p:grpSpPr>
        <p:sp>
          <p:nvSpPr>
            <p:cNvPr id="84003" name="Line 49"/>
            <p:cNvSpPr>
              <a:spLocks noChangeShapeType="1"/>
            </p:cNvSpPr>
            <p:nvPr/>
          </p:nvSpPr>
          <p:spPr bwMode="auto">
            <a:xfrm flipH="1">
              <a:off x="3234" y="1296"/>
              <a:ext cx="1566" cy="1852"/>
            </a:xfrm>
            <a:prstGeom prst="line">
              <a:avLst/>
            </a:prstGeom>
            <a:noFill/>
            <a:ln w="28575">
              <a:solidFill>
                <a:srgbClr val="CC0000"/>
              </a:solidFill>
              <a:round/>
              <a:headEnd/>
              <a:tailEnd/>
            </a:ln>
          </p:spPr>
          <p:txBody>
            <a:bodyPr wrap="none" anchor="ctr">
              <a:prstTxWarp prst="textNoShape">
                <a:avLst/>
              </a:prstTxWarp>
            </a:bodyPr>
            <a:lstStyle/>
            <a:p>
              <a:endParaRPr lang="en-US"/>
            </a:p>
          </p:txBody>
        </p:sp>
        <p:sp>
          <p:nvSpPr>
            <p:cNvPr id="84004" name="Rectangle 51"/>
            <p:cNvSpPr>
              <a:spLocks noChangeArrowheads="1"/>
            </p:cNvSpPr>
            <p:nvPr/>
          </p:nvSpPr>
          <p:spPr bwMode="auto">
            <a:xfrm>
              <a:off x="3112" y="3083"/>
              <a:ext cx="309"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k</a:t>
              </a:r>
              <a:r>
                <a:rPr lang="en-US" b="1" baseline="30000">
                  <a:ea typeface="Angsana New" charset="0"/>
                  <a:cs typeface="Angsana New" charset="0"/>
                </a:rPr>
                <a:t>/</a:t>
              </a:r>
              <a:r>
                <a:rPr lang="en-US" b="1" baseline="-25000">
                  <a:ea typeface="Angsana New" charset="0"/>
                  <a:cs typeface="Angsana New" charset="0"/>
                </a:rPr>
                <a:t>Y</a:t>
              </a:r>
              <a:endParaRPr lang="en-US" b="1" baseline="30000">
                <a:ea typeface="Angsana New" charset="0"/>
                <a:cs typeface="Angsana New" charset="0"/>
              </a:endParaRPr>
            </a:p>
          </p:txBody>
        </p:sp>
        <p:sp>
          <p:nvSpPr>
            <p:cNvPr id="84005" name="Freeform 46"/>
            <p:cNvSpPr>
              <a:spLocks/>
            </p:cNvSpPr>
            <p:nvPr/>
          </p:nvSpPr>
          <p:spPr bwMode="auto">
            <a:xfrm rot="10800000">
              <a:off x="1102" y="1309"/>
              <a:ext cx="3698" cy="2387"/>
            </a:xfrm>
            <a:custGeom>
              <a:avLst/>
              <a:gdLst>
                <a:gd name="T0" fmla="*/ 0 w 3698"/>
                <a:gd name="T1" fmla="*/ 0 h 2387"/>
                <a:gd name="T2" fmla="*/ 2 w 3698"/>
                <a:gd name="T3" fmla="*/ 2387 h 2387"/>
                <a:gd name="T4" fmla="*/ 3698 w 3698"/>
                <a:gd name="T5" fmla="*/ 238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ea typeface="Angsana New" charset="0"/>
                <a:cs typeface="Angsana New" charset="0"/>
              </a:endParaRPr>
            </a:p>
          </p:txBody>
        </p:sp>
        <p:sp>
          <p:nvSpPr>
            <p:cNvPr id="84006" name="Rectangle 47"/>
            <p:cNvSpPr>
              <a:spLocks noChangeArrowheads="1"/>
            </p:cNvSpPr>
            <p:nvPr/>
          </p:nvSpPr>
          <p:spPr bwMode="auto">
            <a:xfrm>
              <a:off x="4704" y="960"/>
              <a:ext cx="309"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0</a:t>
              </a:r>
              <a:r>
                <a:rPr lang="en-US" b="1" baseline="30000">
                  <a:ea typeface="Angsana New" charset="0"/>
                  <a:cs typeface="Angsana New" charset="0"/>
                </a:rPr>
                <a:t>/</a:t>
              </a:r>
              <a:r>
                <a:rPr lang="en-US" b="1" i="1" baseline="-25000">
                  <a:ea typeface="Angsana New" charset="0"/>
                  <a:cs typeface="Angsana New" charset="0"/>
                </a:rPr>
                <a:t>Y</a:t>
              </a:r>
            </a:p>
          </p:txBody>
        </p:sp>
        <p:sp>
          <p:nvSpPr>
            <p:cNvPr id="84007" name="Rectangle 55"/>
            <p:cNvSpPr>
              <a:spLocks noChangeArrowheads="1"/>
            </p:cNvSpPr>
            <p:nvPr/>
          </p:nvSpPr>
          <p:spPr bwMode="auto">
            <a:xfrm>
              <a:off x="4691" y="3600"/>
              <a:ext cx="341"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K</a:t>
              </a:r>
              <a:r>
                <a:rPr lang="en-US" b="1" baseline="30000">
                  <a:ea typeface="Angsana New" charset="0"/>
                  <a:cs typeface="Angsana New" charset="0"/>
                </a:rPr>
                <a:t>/</a:t>
              </a:r>
              <a:r>
                <a:rPr lang="en-US" b="1" baseline="-25000">
                  <a:ea typeface="Angsana New" charset="0"/>
                  <a:cs typeface="Angsana New" charset="0"/>
                </a:rPr>
                <a:t>Y</a:t>
              </a:r>
              <a:endParaRPr lang="en-US" b="1">
                <a:ea typeface="Angsana New" charset="0"/>
                <a:cs typeface="Angsana New" charset="0"/>
              </a:endParaRPr>
            </a:p>
          </p:txBody>
        </p:sp>
        <p:sp>
          <p:nvSpPr>
            <p:cNvPr id="84008" name="Rectangle 56"/>
            <p:cNvSpPr>
              <a:spLocks noChangeArrowheads="1"/>
            </p:cNvSpPr>
            <p:nvPr/>
          </p:nvSpPr>
          <p:spPr bwMode="auto">
            <a:xfrm>
              <a:off x="4307" y="3515"/>
              <a:ext cx="317"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sz="2000" b="1" dirty="0">
                  <a:latin typeface="Symbol" charset="2"/>
                  <a:ea typeface="Angsana New" charset="0"/>
                  <a:cs typeface="Symbol" charset="2"/>
                </a:rPr>
                <a:t>D</a:t>
              </a:r>
              <a:r>
                <a:rPr lang="en-US" b="1" dirty="0">
                  <a:ea typeface="Angsana New" charset="0"/>
                  <a:cs typeface="Angsana New" charset="0"/>
                </a:rPr>
                <a:t>L</a:t>
              </a:r>
            </a:p>
          </p:txBody>
        </p:sp>
      </p:grpSp>
      <p:grpSp>
        <p:nvGrpSpPr>
          <p:cNvPr id="4" name="Group 59"/>
          <p:cNvGrpSpPr>
            <a:grpSpLocks/>
          </p:cNvGrpSpPr>
          <p:nvPr/>
        </p:nvGrpSpPr>
        <p:grpSpPr bwMode="auto">
          <a:xfrm>
            <a:off x="5715000" y="3335338"/>
            <a:ext cx="387350" cy="685800"/>
            <a:chOff x="3600" y="2160"/>
            <a:chExt cx="244" cy="432"/>
          </a:xfrm>
        </p:grpSpPr>
        <p:sp>
          <p:nvSpPr>
            <p:cNvPr id="84001" name="Rectangle 48"/>
            <p:cNvSpPr>
              <a:spLocks noChangeArrowheads="1"/>
            </p:cNvSpPr>
            <p:nvPr/>
          </p:nvSpPr>
          <p:spPr bwMode="auto">
            <a:xfrm>
              <a:off x="3600" y="2160"/>
              <a:ext cx="244"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E</a:t>
              </a:r>
              <a:r>
                <a:rPr lang="en-US" b="1" baseline="30000">
                  <a:ea typeface="Angsana New" charset="0"/>
                  <a:cs typeface="Angsana New" charset="0"/>
                </a:rPr>
                <a:t>/</a:t>
              </a:r>
              <a:endParaRPr lang="en-US" b="1" i="1">
                <a:ea typeface="Angsana New" charset="0"/>
                <a:cs typeface="Angsana New" charset="0"/>
              </a:endParaRPr>
            </a:p>
          </p:txBody>
        </p:sp>
        <p:sp>
          <p:nvSpPr>
            <p:cNvPr id="84002" name="Oval 50"/>
            <p:cNvSpPr>
              <a:spLocks noChangeArrowheads="1"/>
            </p:cNvSpPr>
            <p:nvPr/>
          </p:nvSpPr>
          <p:spPr bwMode="auto">
            <a:xfrm>
              <a:off x="3696" y="2496"/>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grpSp>
        <p:nvGrpSpPr>
          <p:cNvPr id="5" name="Group 68"/>
          <p:cNvGrpSpPr>
            <a:grpSpLocks/>
          </p:cNvGrpSpPr>
          <p:nvPr/>
        </p:nvGrpSpPr>
        <p:grpSpPr bwMode="auto">
          <a:xfrm>
            <a:off x="1600200" y="3429000"/>
            <a:ext cx="2667000" cy="990600"/>
            <a:chOff x="1008" y="2160"/>
            <a:chExt cx="1680" cy="624"/>
          </a:xfrm>
        </p:grpSpPr>
        <p:sp>
          <p:nvSpPr>
            <p:cNvPr id="83999" name="Text Box 66"/>
            <p:cNvSpPr txBox="1">
              <a:spLocks noChangeArrowheads="1"/>
            </p:cNvSpPr>
            <p:nvPr/>
          </p:nvSpPr>
          <p:spPr bwMode="auto">
            <a:xfrm>
              <a:off x="1008" y="2160"/>
              <a:ext cx="1200"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Initial equilibrium</a:t>
              </a:r>
            </a:p>
          </p:txBody>
        </p:sp>
        <p:sp>
          <p:nvSpPr>
            <p:cNvPr id="84000" name="Line 67"/>
            <p:cNvSpPr>
              <a:spLocks noChangeShapeType="1"/>
            </p:cNvSpPr>
            <p:nvPr/>
          </p:nvSpPr>
          <p:spPr bwMode="auto">
            <a:xfrm>
              <a:off x="2016" y="2448"/>
              <a:ext cx="672" cy="336"/>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6" name="Group 71"/>
          <p:cNvGrpSpPr>
            <a:grpSpLocks/>
          </p:cNvGrpSpPr>
          <p:nvPr/>
        </p:nvGrpSpPr>
        <p:grpSpPr bwMode="auto">
          <a:xfrm>
            <a:off x="5418138" y="5943600"/>
            <a:ext cx="3278187" cy="690563"/>
            <a:chOff x="3413" y="3744"/>
            <a:chExt cx="2065" cy="435"/>
          </a:xfrm>
        </p:grpSpPr>
        <p:sp>
          <p:nvSpPr>
            <p:cNvPr id="83997" name="Rectangle 69"/>
            <p:cNvSpPr>
              <a:spLocks noChangeArrowheads="1"/>
            </p:cNvSpPr>
            <p:nvPr/>
          </p:nvSpPr>
          <p:spPr bwMode="auto">
            <a:xfrm>
              <a:off x="3413" y="3849"/>
              <a:ext cx="2065"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An increase in labor endowment</a:t>
              </a:r>
            </a:p>
          </p:txBody>
        </p:sp>
        <p:sp>
          <p:nvSpPr>
            <p:cNvPr id="83998" name="Line 70"/>
            <p:cNvSpPr>
              <a:spLocks noChangeShapeType="1"/>
            </p:cNvSpPr>
            <p:nvPr/>
          </p:nvSpPr>
          <p:spPr bwMode="auto">
            <a:xfrm flipV="1">
              <a:off x="4416" y="3744"/>
              <a:ext cx="48" cy="192"/>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7" name="Group 75"/>
          <p:cNvGrpSpPr>
            <a:grpSpLocks/>
          </p:cNvGrpSpPr>
          <p:nvPr/>
        </p:nvGrpSpPr>
        <p:grpSpPr bwMode="auto">
          <a:xfrm>
            <a:off x="2971800" y="1143000"/>
            <a:ext cx="2819400" cy="2667000"/>
            <a:chOff x="1872" y="720"/>
            <a:chExt cx="1776" cy="1680"/>
          </a:xfrm>
        </p:grpSpPr>
        <p:sp>
          <p:nvSpPr>
            <p:cNvPr id="83995" name="Text Box 73"/>
            <p:cNvSpPr txBox="1">
              <a:spLocks noChangeArrowheads="1"/>
            </p:cNvSpPr>
            <p:nvPr/>
          </p:nvSpPr>
          <p:spPr bwMode="auto">
            <a:xfrm>
              <a:off x="1872" y="720"/>
              <a:ext cx="1200"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New equilibrium</a:t>
              </a:r>
            </a:p>
          </p:txBody>
        </p:sp>
        <p:sp>
          <p:nvSpPr>
            <p:cNvPr id="83996" name="Line 74"/>
            <p:cNvSpPr>
              <a:spLocks noChangeShapeType="1"/>
            </p:cNvSpPr>
            <p:nvPr/>
          </p:nvSpPr>
          <p:spPr bwMode="auto">
            <a:xfrm>
              <a:off x="2880" y="1008"/>
              <a:ext cx="768" cy="1392"/>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83993" name="AutoShape 76">
            <a:hlinkClick r:id="rId3" action="ppaction://hlinksldjump" highlightClick="1"/>
          </p:cNvPr>
          <p:cNvSpPr>
            <a:spLocks noChangeArrowheads="1"/>
          </p:cNvSpPr>
          <p:nvPr/>
        </p:nvSpPr>
        <p:spPr bwMode="auto">
          <a:xfrm>
            <a:off x="8610600" y="5791200"/>
            <a:ext cx="304800" cy="304800"/>
          </a:xfrm>
          <a:prstGeom prst="actionButtonBlank">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83994" name="AutoShape 77">
            <a:hlinkClick r:id="" action="ppaction://hlinkshowjump?jump=nextslide" highlightClick="1"/>
          </p:cNvPr>
          <p:cNvSpPr>
            <a:spLocks noChangeArrowheads="1"/>
          </p:cNvSpPr>
          <p:nvPr/>
        </p:nvSpPr>
        <p:spPr bwMode="auto">
          <a:xfrm>
            <a:off x="8610600" y="5213350"/>
            <a:ext cx="304800" cy="349250"/>
          </a:xfrm>
          <a:prstGeom prst="actionButtonForwardNext">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ea typeface="Angsana New" charset="0"/>
              <a:cs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499"/>
                                          </p:stCondLst>
                                        </p:cTn>
                                        <p:tgtEl>
                                          <p:spTgt spid="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499"/>
                                          </p:stCondLst>
                                        </p:cTn>
                                        <p:tgtEl>
                                          <p:spTgt spid="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th-TH" smtClean="0"/>
              <a:t>The Rybczynski Theorem</a:t>
            </a:r>
            <a:endParaRPr lang="th-TH"/>
          </a:p>
        </p:txBody>
      </p:sp>
      <p:sp>
        <p:nvSpPr>
          <p:cNvPr id="86021" name="Slide Number Placeholder 5"/>
          <p:cNvSpPr>
            <a:spLocks noGrp="1"/>
          </p:cNvSpPr>
          <p:nvPr>
            <p:ph type="sldNum" sz="quarter" idx="10"/>
          </p:nvPr>
        </p:nvSpPr>
        <p:spPr/>
        <p:txBody>
          <a:bodyPr/>
          <a:lstStyle/>
          <a:p>
            <a:fld id="{1D9ED877-3A5A-584A-9BE4-BDD6D47FEB65}" type="slidenum">
              <a:rPr lang="th-TH" smtClean="0"/>
              <a:pPr/>
              <a:t>38</a:t>
            </a:fld>
            <a:endParaRPr lang="th-TH" smtClean="0"/>
          </a:p>
        </p:txBody>
      </p:sp>
      <p:sp>
        <p:nvSpPr>
          <p:cNvPr id="34819" name="Rectangle 3"/>
          <p:cNvSpPr>
            <a:spLocks noGrp="1" noChangeArrowheads="1"/>
          </p:cNvSpPr>
          <p:nvPr>
            <p:ph idx="4294967295"/>
          </p:nvPr>
        </p:nvSpPr>
        <p:spPr>
          <a:xfrm>
            <a:off x="609600" y="1066800"/>
            <a:ext cx="7772400" cy="4724400"/>
          </a:xfrm>
        </p:spPr>
        <p:txBody>
          <a:bodyPr/>
          <a:lstStyle/>
          <a:p>
            <a:pPr eaLnBrk="1" hangingPunct="1"/>
            <a:r>
              <a:rPr lang="th-TH" dirty="0">
                <a:latin typeface="Angsana New" charset="0"/>
              </a:rPr>
              <a:t>At the initial equilibrium point E on the contract curve where the isoquants of X and Y tangent, the K-L ratio for X and Y are k</a:t>
            </a:r>
            <a:r>
              <a:rPr lang="th-TH" baseline="-25000" dirty="0">
                <a:latin typeface="Angsana New" charset="0"/>
              </a:rPr>
              <a:t>X</a:t>
            </a:r>
            <a:r>
              <a:rPr lang="th-TH" dirty="0">
                <a:latin typeface="Angsana New" charset="0"/>
              </a:rPr>
              <a:t> and k</a:t>
            </a:r>
            <a:r>
              <a:rPr lang="th-TH" baseline="-25000" dirty="0">
                <a:latin typeface="Angsana New" charset="0"/>
              </a:rPr>
              <a:t>Y</a:t>
            </a:r>
            <a:r>
              <a:rPr lang="th-TH" dirty="0">
                <a:latin typeface="Angsana New" charset="0"/>
              </a:rPr>
              <a:t>, respectively. </a:t>
            </a:r>
          </a:p>
          <a:p>
            <a:pPr eaLnBrk="1" hangingPunct="1"/>
            <a:r>
              <a:rPr lang="th-TH" dirty="0">
                <a:latin typeface="Angsana New" charset="0"/>
              </a:rPr>
              <a:t>Suppose L is increased by</a:t>
            </a:r>
            <a:r>
              <a:rPr lang="th-TH" sz="3200" dirty="0">
                <a:latin typeface="Angsana New" charset="0"/>
              </a:rPr>
              <a:t> </a:t>
            </a:r>
            <a:r>
              <a:rPr lang="en-US" sz="2800" dirty="0">
                <a:latin typeface="Symbol" charset="2"/>
              </a:rPr>
              <a:t>D</a:t>
            </a:r>
            <a:r>
              <a:rPr lang="en-US" dirty="0">
                <a:latin typeface="Angsana New" charset="0"/>
              </a:rPr>
              <a:t>L, the origin for Y is shifted from O</a:t>
            </a:r>
            <a:r>
              <a:rPr lang="en-US" baseline="-25000" dirty="0">
                <a:latin typeface="Angsana New" charset="0"/>
              </a:rPr>
              <a:t>Y</a:t>
            </a:r>
            <a:r>
              <a:rPr lang="en-US" dirty="0">
                <a:latin typeface="Angsana New" charset="0"/>
              </a:rPr>
              <a:t> to O</a:t>
            </a:r>
            <a:r>
              <a:rPr lang="en-US" baseline="30000" dirty="0">
                <a:latin typeface="Angsana New" charset="0"/>
              </a:rPr>
              <a:t>/</a:t>
            </a:r>
            <a:r>
              <a:rPr lang="en-US" baseline="-25000" dirty="0">
                <a:latin typeface="Angsana New" charset="0"/>
              </a:rPr>
              <a:t>Y</a:t>
            </a:r>
            <a:r>
              <a:rPr lang="en-US" dirty="0">
                <a:latin typeface="Angsana New" charset="0"/>
              </a:rPr>
              <a:t>.</a:t>
            </a:r>
          </a:p>
          <a:p>
            <a:pPr eaLnBrk="1" hangingPunct="1"/>
            <a:r>
              <a:rPr lang="en-US" dirty="0">
                <a:latin typeface="Angsana New" charset="0"/>
              </a:rPr>
              <a:t>Recall that there is a one-to-one relationship between P</a:t>
            </a:r>
            <a:r>
              <a:rPr lang="en-US" baseline="-25000" dirty="0">
                <a:latin typeface="Angsana New" charset="0"/>
              </a:rPr>
              <a:t>X</a:t>
            </a:r>
            <a:r>
              <a:rPr lang="en-US" dirty="0">
                <a:latin typeface="Angsana New" charset="0"/>
              </a:rPr>
              <a:t>/P</a:t>
            </a:r>
            <a:r>
              <a:rPr lang="en-US" baseline="-25000" dirty="0">
                <a:latin typeface="Angsana New" charset="0"/>
              </a:rPr>
              <a:t>Y</a:t>
            </a:r>
            <a:r>
              <a:rPr lang="en-US" dirty="0">
                <a:latin typeface="Angsana New" charset="0"/>
              </a:rPr>
              <a:t> and </a:t>
            </a:r>
            <a:r>
              <a:rPr lang="en-US" dirty="0" err="1">
                <a:latin typeface="Angsana New" charset="0"/>
              </a:rPr>
              <a:t>w/r</a:t>
            </a:r>
            <a:r>
              <a:rPr lang="en-US" dirty="0">
                <a:latin typeface="Angsana New" charset="0"/>
              </a:rPr>
              <a:t>.  Since P</a:t>
            </a:r>
            <a:r>
              <a:rPr lang="en-US" baseline="-25000" dirty="0">
                <a:latin typeface="Angsana New" charset="0"/>
              </a:rPr>
              <a:t>X</a:t>
            </a:r>
            <a:r>
              <a:rPr lang="en-US" dirty="0">
                <a:latin typeface="Angsana New" charset="0"/>
              </a:rPr>
              <a:t>/P</a:t>
            </a:r>
            <a:r>
              <a:rPr lang="en-US" baseline="-25000" dirty="0">
                <a:latin typeface="Angsana New" charset="0"/>
              </a:rPr>
              <a:t>Y</a:t>
            </a:r>
            <a:r>
              <a:rPr lang="en-US" dirty="0">
                <a:latin typeface="Angsana New" charset="0"/>
              </a:rPr>
              <a:t> is constant, so is </a:t>
            </a:r>
            <a:r>
              <a:rPr lang="en-US" dirty="0" err="1">
                <a:latin typeface="Angsana New" charset="0"/>
              </a:rPr>
              <a:t>w/r</a:t>
            </a:r>
            <a:r>
              <a:rPr lang="en-US" dirty="0">
                <a:latin typeface="Angsana New" charset="0"/>
              </a:rPr>
              <a:t>.  Therefore, the K-L ratios in both goods are not affected.</a:t>
            </a:r>
          </a:p>
          <a:p>
            <a:pPr eaLnBrk="1" hangingPunct="1"/>
            <a:endParaRPr lang="th-TH" dirty="0">
              <a:latin typeface="Angsana New" charset="0"/>
            </a:endParaRPr>
          </a:p>
        </p:txBody>
      </p:sp>
      <p:sp>
        <p:nvSpPr>
          <p:cNvPr id="86022" name="AutoShape 4">
            <a:hlinkClick r:id="" action="ppaction://hlinkshowjump?jump=previousslide" highlightClick="1"/>
          </p:cNvPr>
          <p:cNvSpPr>
            <a:spLocks noChangeArrowheads="1"/>
          </p:cNvSpPr>
          <p:nvPr/>
        </p:nvSpPr>
        <p:spPr bwMode="auto">
          <a:xfrm>
            <a:off x="8610600" y="5943600"/>
            <a:ext cx="304800" cy="304800"/>
          </a:xfrm>
          <a:prstGeom prst="actionButtonBackPrevious">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48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48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utoUpdateAnimBg="0"/>
    </p:bld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th-TH" smtClean="0"/>
              <a:t>The Rybczynski Theorem</a:t>
            </a:r>
            <a:endParaRPr lang="th-TH"/>
          </a:p>
        </p:txBody>
      </p:sp>
      <p:sp>
        <p:nvSpPr>
          <p:cNvPr id="88069" name="Slide Number Placeholder 5"/>
          <p:cNvSpPr>
            <a:spLocks noGrp="1"/>
          </p:cNvSpPr>
          <p:nvPr>
            <p:ph type="sldNum" sz="quarter" idx="10"/>
          </p:nvPr>
        </p:nvSpPr>
        <p:spPr/>
        <p:txBody>
          <a:bodyPr/>
          <a:lstStyle/>
          <a:p>
            <a:fld id="{D2779F99-4468-8047-B0A0-DDD7FDEC8B16}" type="slidenum">
              <a:rPr lang="th-TH" smtClean="0"/>
              <a:pPr/>
              <a:t>39</a:t>
            </a:fld>
            <a:endParaRPr lang="th-TH" smtClean="0"/>
          </a:p>
        </p:txBody>
      </p:sp>
      <p:sp>
        <p:nvSpPr>
          <p:cNvPr id="35843" name="Rectangle 3"/>
          <p:cNvSpPr>
            <a:spLocks noGrp="1" noChangeArrowheads="1"/>
          </p:cNvSpPr>
          <p:nvPr>
            <p:ph idx="4294967295"/>
          </p:nvPr>
        </p:nvSpPr>
        <p:spPr>
          <a:xfrm>
            <a:off x="609600" y="1066800"/>
            <a:ext cx="7772400" cy="4724400"/>
          </a:xfrm>
        </p:spPr>
        <p:txBody>
          <a:bodyPr/>
          <a:lstStyle/>
          <a:p>
            <a:pPr eaLnBrk="1" hangingPunct="1"/>
            <a:r>
              <a:rPr lang="en-US" dirty="0">
                <a:latin typeface="Angsana New" charset="0"/>
              </a:rPr>
              <a:t>Even though the endowment L has increased, the ray </a:t>
            </a:r>
            <a:r>
              <a:rPr lang="th-TH" dirty="0">
                <a:latin typeface="Angsana New" charset="0"/>
              </a:rPr>
              <a:t>k</a:t>
            </a:r>
            <a:r>
              <a:rPr lang="th-TH" baseline="-25000" dirty="0">
                <a:latin typeface="Angsana New" charset="0"/>
              </a:rPr>
              <a:t>X</a:t>
            </a:r>
            <a:r>
              <a:rPr lang="th-TH" dirty="0">
                <a:latin typeface="Angsana New" charset="0"/>
              </a:rPr>
              <a:t> and k</a:t>
            </a:r>
            <a:r>
              <a:rPr lang="th-TH" baseline="-25000" dirty="0">
                <a:latin typeface="Angsana New" charset="0"/>
              </a:rPr>
              <a:t>Y</a:t>
            </a:r>
            <a:r>
              <a:rPr lang="th-TH" dirty="0">
                <a:latin typeface="Angsana New" charset="0"/>
              </a:rPr>
              <a:t> are not affected.</a:t>
            </a:r>
          </a:p>
          <a:p>
            <a:pPr eaLnBrk="1" hangingPunct="1"/>
            <a:r>
              <a:rPr lang="th-TH" dirty="0">
                <a:latin typeface="Angsana New" charset="0"/>
              </a:rPr>
              <a:t>Hence, the K-L ratio for Y is shifted parallel from k</a:t>
            </a:r>
            <a:r>
              <a:rPr lang="th-TH" baseline="-25000" dirty="0">
                <a:latin typeface="Angsana New" charset="0"/>
              </a:rPr>
              <a:t>Y </a:t>
            </a:r>
            <a:r>
              <a:rPr lang="th-TH" dirty="0">
                <a:latin typeface="Angsana New" charset="0"/>
              </a:rPr>
              <a:t>to k</a:t>
            </a:r>
            <a:r>
              <a:rPr lang="th-TH" baseline="30000" dirty="0">
                <a:latin typeface="Angsana New" charset="0"/>
              </a:rPr>
              <a:t>/</a:t>
            </a:r>
            <a:r>
              <a:rPr lang="th-TH" baseline="-25000" dirty="0">
                <a:latin typeface="Angsana New" charset="0"/>
              </a:rPr>
              <a:t>Y</a:t>
            </a:r>
            <a:r>
              <a:rPr lang="th-TH" dirty="0">
                <a:latin typeface="Angsana New" charset="0"/>
              </a:rPr>
              <a:t> and point E</a:t>
            </a:r>
            <a:r>
              <a:rPr lang="th-TH" baseline="30000" dirty="0">
                <a:latin typeface="Angsana New" charset="0"/>
              </a:rPr>
              <a:t>/</a:t>
            </a:r>
            <a:r>
              <a:rPr lang="th-TH" dirty="0">
                <a:latin typeface="Angsana New" charset="0"/>
              </a:rPr>
              <a:t> must be the new equilibrium.</a:t>
            </a:r>
          </a:p>
          <a:p>
            <a:pPr eaLnBrk="1" hangingPunct="1"/>
            <a:r>
              <a:rPr lang="th-TH" dirty="0">
                <a:latin typeface="Angsana New" charset="0"/>
              </a:rPr>
              <a:t>Since point E</a:t>
            </a:r>
            <a:r>
              <a:rPr lang="th-TH" baseline="30000" dirty="0">
                <a:latin typeface="Angsana New" charset="0"/>
              </a:rPr>
              <a:t>/</a:t>
            </a:r>
            <a:r>
              <a:rPr lang="th-TH" dirty="0">
                <a:latin typeface="Angsana New" charset="0"/>
              </a:rPr>
              <a:t> is farther from origin O</a:t>
            </a:r>
            <a:r>
              <a:rPr lang="th-TH" baseline="-25000" dirty="0">
                <a:latin typeface="Angsana New" charset="0"/>
              </a:rPr>
              <a:t>X</a:t>
            </a:r>
            <a:r>
              <a:rPr lang="th-TH" dirty="0">
                <a:latin typeface="Angsana New" charset="0"/>
              </a:rPr>
              <a:t> than is point E, output of X must increase.</a:t>
            </a:r>
          </a:p>
          <a:p>
            <a:pPr eaLnBrk="1" hangingPunct="1"/>
            <a:r>
              <a:rPr lang="th-TH" dirty="0">
                <a:latin typeface="Angsana New" charset="0"/>
              </a:rPr>
              <a:t>Output of Y must decrease since O</a:t>
            </a:r>
            <a:r>
              <a:rPr lang="th-TH" baseline="30000" dirty="0">
                <a:latin typeface="Angsana New" charset="0"/>
              </a:rPr>
              <a:t>/</a:t>
            </a:r>
            <a:r>
              <a:rPr lang="th-TH" baseline="-25000" dirty="0">
                <a:latin typeface="Angsana New" charset="0"/>
              </a:rPr>
              <a:t>Y</a:t>
            </a:r>
            <a:r>
              <a:rPr lang="th-TH" dirty="0">
                <a:latin typeface="Angsana New" charset="0"/>
              </a:rPr>
              <a:t>E</a:t>
            </a:r>
            <a:r>
              <a:rPr lang="th-TH" baseline="30000" dirty="0">
                <a:latin typeface="Angsana New" charset="0"/>
              </a:rPr>
              <a:t>/</a:t>
            </a:r>
            <a:r>
              <a:rPr lang="th-TH" dirty="0">
                <a:latin typeface="Angsana New" charset="0"/>
              </a:rPr>
              <a:t> is shorter than O</a:t>
            </a:r>
            <a:r>
              <a:rPr lang="th-TH" baseline="-25000" dirty="0">
                <a:latin typeface="Angsana New" charset="0"/>
              </a:rPr>
              <a:t>Y</a:t>
            </a:r>
            <a:r>
              <a:rPr lang="th-TH" dirty="0">
                <a:latin typeface="Angsana New" charset="0"/>
              </a:rPr>
              <a:t>E (O</a:t>
            </a:r>
            <a:r>
              <a:rPr lang="th-TH" baseline="30000" dirty="0">
                <a:latin typeface="Angsana New" charset="0"/>
              </a:rPr>
              <a:t>/</a:t>
            </a:r>
            <a:r>
              <a:rPr lang="th-TH" baseline="-25000" dirty="0">
                <a:latin typeface="Angsana New" charset="0"/>
              </a:rPr>
              <a:t>Y</a:t>
            </a:r>
            <a:r>
              <a:rPr lang="th-TH" dirty="0">
                <a:latin typeface="Angsana New" charset="0"/>
              </a:rPr>
              <a:t>E</a:t>
            </a:r>
            <a:r>
              <a:rPr lang="th-TH" baseline="30000" dirty="0">
                <a:latin typeface="Angsana New" charset="0"/>
              </a:rPr>
              <a:t>/</a:t>
            </a:r>
            <a:r>
              <a:rPr lang="th-TH" dirty="0">
                <a:latin typeface="Angsana New" charset="0"/>
              </a:rPr>
              <a:t> is equal to O</a:t>
            </a:r>
            <a:r>
              <a:rPr lang="th-TH" baseline="-25000" dirty="0">
                <a:latin typeface="Angsana New" charset="0"/>
              </a:rPr>
              <a:t>Y</a:t>
            </a:r>
            <a:r>
              <a:rPr lang="th-TH" dirty="0">
                <a:latin typeface="Angsana New" charset="0"/>
              </a:rPr>
              <a:t>C &lt; O</a:t>
            </a:r>
            <a:r>
              <a:rPr lang="th-TH" baseline="-25000" dirty="0">
                <a:latin typeface="Angsana New" charset="0"/>
              </a:rPr>
              <a:t>Y</a:t>
            </a:r>
            <a:r>
              <a:rPr lang="th-TH" dirty="0">
                <a:latin typeface="Angsana New" charset="0"/>
              </a:rPr>
              <a:t>E).</a:t>
            </a:r>
          </a:p>
        </p:txBody>
      </p:sp>
      <p:sp>
        <p:nvSpPr>
          <p:cNvPr id="88070" name="AutoShape 4">
            <a:hlinkClick r:id="rId3" action="ppaction://hlinksldjump" highlightClick="1"/>
          </p:cNvPr>
          <p:cNvSpPr>
            <a:spLocks noChangeArrowheads="1"/>
          </p:cNvSpPr>
          <p:nvPr/>
        </p:nvSpPr>
        <p:spPr bwMode="auto">
          <a:xfrm>
            <a:off x="8610600" y="5943600"/>
            <a:ext cx="304800" cy="304800"/>
          </a:xfrm>
          <a:prstGeom prst="actionButtonBlank">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58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th-TH" smtClean="0"/>
              <a:t>The Rybczynski Theorem</a:t>
            </a:r>
            <a:endParaRPr lang="th-TH"/>
          </a:p>
        </p:txBody>
      </p:sp>
      <p:sp>
        <p:nvSpPr>
          <p:cNvPr id="90117" name="Slide Number Placeholder 5"/>
          <p:cNvSpPr>
            <a:spLocks noGrp="1"/>
          </p:cNvSpPr>
          <p:nvPr>
            <p:ph type="sldNum" sz="quarter" idx="10"/>
          </p:nvPr>
        </p:nvSpPr>
        <p:spPr/>
        <p:txBody>
          <a:bodyPr/>
          <a:lstStyle/>
          <a:p>
            <a:fld id="{2A487501-D20A-E448-9514-749653CB9CCA}" type="slidenum">
              <a:rPr lang="th-TH" smtClean="0"/>
              <a:pPr/>
              <a:t>40</a:t>
            </a:fld>
            <a:endParaRPr lang="th-TH" smtClean="0"/>
          </a:p>
        </p:txBody>
      </p:sp>
      <p:sp>
        <p:nvSpPr>
          <p:cNvPr id="36867" name="Rectangle 3"/>
          <p:cNvSpPr>
            <a:spLocks noGrp="1" noChangeArrowheads="1"/>
          </p:cNvSpPr>
          <p:nvPr>
            <p:ph idx="4294967295"/>
          </p:nvPr>
        </p:nvSpPr>
        <p:spPr>
          <a:xfrm>
            <a:off x="533400" y="1066800"/>
            <a:ext cx="8305800" cy="4724400"/>
          </a:xfrm>
        </p:spPr>
        <p:txBody>
          <a:bodyPr/>
          <a:lstStyle/>
          <a:p>
            <a:pPr eaLnBrk="1" hangingPunct="1"/>
            <a:r>
              <a:rPr lang="th-TH" dirty="0">
                <a:solidFill>
                  <a:srgbClr val="CC0000"/>
                </a:solidFill>
                <a:latin typeface="Angsana New" charset="0"/>
              </a:rPr>
              <a:t>The Rybczynski Theorem</a:t>
            </a:r>
            <a:r>
              <a:rPr lang="th-TH" dirty="0">
                <a:latin typeface="Angsana New" charset="0"/>
              </a:rPr>
              <a:t>: If relative commodity prices are constant and if both commodities continue to be produced, </a:t>
            </a:r>
            <a:r>
              <a:rPr lang="th-TH" dirty="0">
                <a:solidFill>
                  <a:srgbClr val="CC0000"/>
                </a:solidFill>
                <a:latin typeface="Angsana New" charset="0"/>
              </a:rPr>
              <a:t>an increase in the supply of a factor will lead to an increase in the output of the commodities using that factor intensively and a decrease in the output of the other commodities</a:t>
            </a:r>
            <a:r>
              <a:rPr lang="th-TH" dirty="0">
                <a:latin typeface="Angsana New" charset="0"/>
              </a:rPr>
              <a:t>.</a:t>
            </a:r>
          </a:p>
          <a:p>
            <a:pPr eaLnBrk="1" hangingPunct="1"/>
            <a:r>
              <a:rPr lang="th-TH" dirty="0">
                <a:latin typeface="Angsana New" charset="0"/>
              </a:rPr>
              <a:t>Reason:  The increase in L-intensive good, X, draws both L and K from K-intensive good, Y, causing Y to contract. </a:t>
            </a:r>
          </a:p>
          <a:p>
            <a:pPr eaLnBrk="1" hangingPunct="1"/>
            <a:endParaRPr lang="th-TH" dirty="0">
              <a:latin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686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utoUpdateAnimBg="0"/>
    </p:bld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th-TH" smtClean="0"/>
              <a:t>The Rybczynski Theorem</a:t>
            </a:r>
            <a:endParaRPr lang="th-TH"/>
          </a:p>
        </p:txBody>
      </p:sp>
      <p:sp>
        <p:nvSpPr>
          <p:cNvPr id="92165" name="Slide Number Placeholder 5"/>
          <p:cNvSpPr>
            <a:spLocks noGrp="1"/>
          </p:cNvSpPr>
          <p:nvPr>
            <p:ph type="sldNum" sz="quarter" idx="10"/>
          </p:nvPr>
        </p:nvSpPr>
        <p:spPr/>
        <p:txBody>
          <a:bodyPr/>
          <a:lstStyle/>
          <a:p>
            <a:fld id="{6D9DCB43-6A5C-6D42-9A5A-FF0E4B864735}" type="slidenum">
              <a:rPr lang="th-TH" smtClean="0"/>
              <a:pPr/>
              <a:t>41</a:t>
            </a:fld>
            <a:endParaRPr lang="th-TH" smtClean="0"/>
          </a:p>
        </p:txBody>
      </p:sp>
      <p:sp>
        <p:nvSpPr>
          <p:cNvPr id="37891" name="Rectangle 3"/>
          <p:cNvSpPr>
            <a:spLocks noGrp="1" noChangeArrowheads="1"/>
          </p:cNvSpPr>
          <p:nvPr>
            <p:ph idx="4294967295"/>
          </p:nvPr>
        </p:nvSpPr>
        <p:spPr>
          <a:xfrm>
            <a:off x="4495800" y="838200"/>
            <a:ext cx="4648200" cy="2438400"/>
          </a:xfrm>
        </p:spPr>
        <p:txBody>
          <a:bodyPr/>
          <a:lstStyle/>
          <a:p>
            <a:pPr eaLnBrk="1" hangingPunct="1"/>
            <a:r>
              <a:rPr lang="th-TH">
                <a:latin typeface="Angsana New" charset="0"/>
              </a:rPr>
              <a:t>An increase in L endowment will shift the PPC biased toward the X (L-intensive good) axis from XY to X</a:t>
            </a:r>
            <a:r>
              <a:rPr lang="th-TH" baseline="30000">
                <a:latin typeface="Angsana New" charset="0"/>
              </a:rPr>
              <a:t>/</a:t>
            </a:r>
            <a:r>
              <a:rPr lang="th-TH">
                <a:latin typeface="Angsana New" charset="0"/>
              </a:rPr>
              <a:t>Y</a:t>
            </a:r>
            <a:r>
              <a:rPr lang="th-TH" baseline="30000">
                <a:latin typeface="Angsana New" charset="0"/>
              </a:rPr>
              <a:t>/</a:t>
            </a:r>
            <a:r>
              <a:rPr lang="th-TH">
                <a:latin typeface="Angsana New" charset="0"/>
              </a:rPr>
              <a:t>.</a:t>
            </a:r>
          </a:p>
        </p:txBody>
      </p:sp>
      <p:grpSp>
        <p:nvGrpSpPr>
          <p:cNvPr id="2" name="Group 41"/>
          <p:cNvGrpSpPr>
            <a:grpSpLocks/>
          </p:cNvGrpSpPr>
          <p:nvPr/>
        </p:nvGrpSpPr>
        <p:grpSpPr bwMode="auto">
          <a:xfrm>
            <a:off x="1371600" y="3657600"/>
            <a:ext cx="3097213" cy="825500"/>
            <a:chOff x="864" y="2304"/>
            <a:chExt cx="1951" cy="520"/>
          </a:xfrm>
        </p:grpSpPr>
        <p:sp>
          <p:nvSpPr>
            <p:cNvPr id="92205" name="Line 40"/>
            <p:cNvSpPr>
              <a:spLocks noChangeShapeType="1"/>
            </p:cNvSpPr>
            <p:nvPr/>
          </p:nvSpPr>
          <p:spPr bwMode="auto">
            <a:xfrm>
              <a:off x="864" y="2304"/>
              <a:ext cx="1728" cy="336"/>
            </a:xfrm>
            <a:prstGeom prst="line">
              <a:avLst/>
            </a:prstGeom>
            <a:noFill/>
            <a:ln w="28575">
              <a:solidFill>
                <a:srgbClr val="D60093"/>
              </a:solidFill>
              <a:round/>
              <a:headEnd/>
              <a:tailEnd/>
            </a:ln>
          </p:spPr>
          <p:txBody>
            <a:bodyPr wrap="none" anchor="ctr">
              <a:prstTxWarp prst="textNoShape">
                <a:avLst/>
              </a:prstTxWarp>
            </a:bodyPr>
            <a:lstStyle/>
            <a:p>
              <a:endParaRPr lang="en-US"/>
            </a:p>
          </p:txBody>
        </p:sp>
        <p:sp>
          <p:nvSpPr>
            <p:cNvPr id="92206" name="Rectangle 4"/>
            <p:cNvSpPr>
              <a:spLocks noChangeArrowheads="1"/>
            </p:cNvSpPr>
            <p:nvPr/>
          </p:nvSpPr>
          <p:spPr bwMode="auto">
            <a:xfrm>
              <a:off x="2592" y="2496"/>
              <a:ext cx="223" cy="32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R</a:t>
              </a:r>
            </a:p>
          </p:txBody>
        </p:sp>
      </p:grpSp>
      <p:sp>
        <p:nvSpPr>
          <p:cNvPr id="92167" name="Rectangle 5"/>
          <p:cNvSpPr>
            <a:spLocks noChangeArrowheads="1"/>
          </p:cNvSpPr>
          <p:nvPr/>
        </p:nvSpPr>
        <p:spPr bwMode="auto">
          <a:xfrm>
            <a:off x="334963" y="1295400"/>
            <a:ext cx="350837" cy="515938"/>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Y</a:t>
            </a:r>
          </a:p>
        </p:txBody>
      </p:sp>
      <p:sp>
        <p:nvSpPr>
          <p:cNvPr id="92168" name="Rectangle 6"/>
          <p:cNvSpPr>
            <a:spLocks noChangeArrowheads="1"/>
          </p:cNvSpPr>
          <p:nvPr/>
        </p:nvSpPr>
        <p:spPr bwMode="auto">
          <a:xfrm>
            <a:off x="4144963" y="5468938"/>
            <a:ext cx="361950" cy="520700"/>
          </a:xfrm>
          <a:prstGeom prst="rect">
            <a:avLst/>
          </a:prstGeom>
          <a:noFill/>
          <a:ln w="12700">
            <a:noFill/>
            <a:miter lim="800000"/>
            <a:headEnd/>
            <a:tailEnd/>
          </a:ln>
        </p:spPr>
        <p:txBody>
          <a:bodyPr wrap="none" lIns="90488" tIns="44450" rIns="90488" bIns="44450">
            <a:prstTxWarp prst="textNoShape">
              <a:avLst/>
            </a:prstTxWarp>
            <a:spAutoFit/>
          </a:bodyPr>
          <a:lstStyle/>
          <a:p>
            <a:pPr eaLnBrk="0" hangingPunct="0"/>
            <a:r>
              <a:rPr lang="en-US" b="1">
                <a:ea typeface="Angsana New" charset="0"/>
                <a:cs typeface="Angsana New" charset="0"/>
              </a:rPr>
              <a:t>X</a:t>
            </a:r>
          </a:p>
        </p:txBody>
      </p:sp>
      <p:sp>
        <p:nvSpPr>
          <p:cNvPr id="92169" name="Freeform 7"/>
          <p:cNvSpPr>
            <a:spLocks/>
          </p:cNvSpPr>
          <p:nvPr/>
        </p:nvSpPr>
        <p:spPr bwMode="auto">
          <a:xfrm>
            <a:off x="436563" y="1784350"/>
            <a:ext cx="3906837" cy="3778250"/>
          </a:xfrm>
          <a:custGeom>
            <a:avLst/>
            <a:gdLst>
              <a:gd name="T0" fmla="*/ 0 w 3698"/>
              <a:gd name="T1" fmla="*/ 0 h 2387"/>
              <a:gd name="T2" fmla="*/ 2147483647 w 3698"/>
              <a:gd name="T3" fmla="*/ 2147483647 h 2387"/>
              <a:gd name="T4" fmla="*/ 2147483647 w 3698"/>
              <a:gd name="T5" fmla="*/ 2147483647 h 2387"/>
              <a:gd name="T6" fmla="*/ 0 60000 65536"/>
              <a:gd name="T7" fmla="*/ 0 60000 65536"/>
              <a:gd name="T8" fmla="*/ 0 60000 65536"/>
              <a:gd name="T9" fmla="*/ 0 w 3698"/>
              <a:gd name="T10" fmla="*/ 0 h 2387"/>
              <a:gd name="T11" fmla="*/ 3698 w 3698"/>
              <a:gd name="T12" fmla="*/ 2387 h 2387"/>
            </a:gdLst>
            <a:ahLst/>
            <a:cxnLst>
              <a:cxn ang="T6">
                <a:pos x="T0" y="T1"/>
              </a:cxn>
              <a:cxn ang="T7">
                <a:pos x="T2" y="T3"/>
              </a:cxn>
              <a:cxn ang="T8">
                <a:pos x="T4" y="T5"/>
              </a:cxn>
            </a:cxnLst>
            <a:rect l="T9" t="T10" r="T11" b="T12"/>
            <a:pathLst>
              <a:path w="3698" h="2387">
                <a:moveTo>
                  <a:pt x="0" y="0"/>
                </a:moveTo>
                <a:lnTo>
                  <a:pt x="2" y="2387"/>
                </a:lnTo>
                <a:lnTo>
                  <a:pt x="3698" y="2387"/>
                </a:lnTo>
              </a:path>
            </a:pathLst>
          </a:custGeom>
          <a:noFill/>
          <a:ln w="38100">
            <a:solidFill>
              <a:schemeClr val="tx1"/>
            </a:solidFill>
            <a:round/>
            <a:headEnd/>
            <a:tailEnd/>
          </a:ln>
        </p:spPr>
        <p:txBody>
          <a:bodyPr wrap="none">
            <a:prstTxWarp prst="textNoShape">
              <a:avLst/>
            </a:prstTxWarp>
          </a:bodyPr>
          <a:lstStyle/>
          <a:p>
            <a:pPr eaLnBrk="0" hangingPunct="0"/>
            <a:endParaRPr lang="en-US">
              <a:ea typeface="Angsana New" charset="0"/>
              <a:cs typeface="Angsana New" charset="0"/>
            </a:endParaRPr>
          </a:p>
        </p:txBody>
      </p:sp>
      <p:sp>
        <p:nvSpPr>
          <p:cNvPr id="92170" name="Arc 8"/>
          <p:cNvSpPr>
            <a:spLocks/>
          </p:cNvSpPr>
          <p:nvPr/>
        </p:nvSpPr>
        <p:spPr bwMode="auto">
          <a:xfrm>
            <a:off x="457200" y="2971800"/>
            <a:ext cx="2133600" cy="25908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nvGrpSpPr>
          <p:cNvPr id="92171" name="Group 10"/>
          <p:cNvGrpSpPr>
            <a:grpSpLocks/>
          </p:cNvGrpSpPr>
          <p:nvPr/>
        </p:nvGrpSpPr>
        <p:grpSpPr bwMode="auto">
          <a:xfrm>
            <a:off x="2362200" y="5519738"/>
            <a:ext cx="457200" cy="582612"/>
            <a:chOff x="1968" y="3726"/>
            <a:chExt cx="288" cy="367"/>
          </a:xfrm>
        </p:grpSpPr>
        <p:sp>
          <p:nvSpPr>
            <p:cNvPr id="92203" name="Rectangle 11"/>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ea typeface="Angsana New" charset="0"/>
                  <a:cs typeface="Angsana New" charset="0"/>
                </a:rPr>
                <a:t>X</a:t>
              </a:r>
            </a:p>
          </p:txBody>
        </p:sp>
        <p:sp>
          <p:nvSpPr>
            <p:cNvPr id="92204" name="Line 12"/>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pSp>
        <p:nvGrpSpPr>
          <p:cNvPr id="92172" name="Group 17"/>
          <p:cNvGrpSpPr>
            <a:grpSpLocks/>
          </p:cNvGrpSpPr>
          <p:nvPr/>
        </p:nvGrpSpPr>
        <p:grpSpPr bwMode="auto">
          <a:xfrm>
            <a:off x="0" y="2819400"/>
            <a:ext cx="457200" cy="582613"/>
            <a:chOff x="1968" y="3726"/>
            <a:chExt cx="288" cy="367"/>
          </a:xfrm>
        </p:grpSpPr>
        <p:sp>
          <p:nvSpPr>
            <p:cNvPr id="92201" name="Rectangle 18"/>
            <p:cNvSpPr>
              <a:spLocks noChangeArrowheads="1"/>
            </p:cNvSpPr>
            <p:nvPr/>
          </p:nvSpPr>
          <p:spPr bwMode="auto">
            <a:xfrm>
              <a:off x="1968" y="3726"/>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ea typeface="Angsana New" charset="0"/>
                  <a:cs typeface="Angsana New" charset="0"/>
                </a:rPr>
                <a:t>Y</a:t>
              </a:r>
            </a:p>
          </p:txBody>
        </p:sp>
        <p:sp>
          <p:nvSpPr>
            <p:cNvPr id="92202" name="Line 19"/>
            <p:cNvSpPr>
              <a:spLocks noChangeShapeType="1"/>
            </p:cNvSpPr>
            <p:nvPr/>
          </p:nvSpPr>
          <p:spPr bwMode="auto">
            <a:xfrm>
              <a:off x="2016" y="3822"/>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pSp>
        <p:nvGrpSpPr>
          <p:cNvPr id="5" name="Group 38"/>
          <p:cNvGrpSpPr>
            <a:grpSpLocks/>
          </p:cNvGrpSpPr>
          <p:nvPr/>
        </p:nvGrpSpPr>
        <p:grpSpPr bwMode="auto">
          <a:xfrm>
            <a:off x="0" y="2362200"/>
            <a:ext cx="4038600" cy="3740150"/>
            <a:chOff x="0" y="1488"/>
            <a:chExt cx="2544" cy="2356"/>
          </a:xfrm>
        </p:grpSpPr>
        <p:sp>
          <p:nvSpPr>
            <p:cNvPr id="92194" name="Arc 9"/>
            <p:cNvSpPr>
              <a:spLocks/>
            </p:cNvSpPr>
            <p:nvPr/>
          </p:nvSpPr>
          <p:spPr bwMode="auto">
            <a:xfrm>
              <a:off x="288" y="1680"/>
              <a:ext cx="2112" cy="182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chemeClr val="accent2"/>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nvGrpSpPr>
            <p:cNvPr id="92195" name="Group 16"/>
            <p:cNvGrpSpPr>
              <a:grpSpLocks/>
            </p:cNvGrpSpPr>
            <p:nvPr/>
          </p:nvGrpSpPr>
          <p:grpSpPr bwMode="auto">
            <a:xfrm>
              <a:off x="2256" y="3477"/>
              <a:ext cx="288" cy="367"/>
              <a:chOff x="2256" y="3477"/>
              <a:chExt cx="288" cy="367"/>
            </a:xfrm>
          </p:grpSpPr>
          <p:sp>
            <p:nvSpPr>
              <p:cNvPr id="92199" name="Rectangle 14"/>
              <p:cNvSpPr>
                <a:spLocks noChangeArrowheads="1"/>
              </p:cNvSpPr>
              <p:nvPr/>
            </p:nvSpPr>
            <p:spPr bwMode="auto">
              <a:xfrm>
                <a:off x="2256" y="3477"/>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ea typeface="Angsana New" charset="0"/>
                    <a:cs typeface="Angsana New" charset="0"/>
                  </a:rPr>
                  <a:t>X</a:t>
                </a:r>
                <a:r>
                  <a:rPr lang="en-US" sz="3200" b="1" baseline="30000">
                    <a:ea typeface="Angsana New" charset="0"/>
                    <a:cs typeface="Angsana New" charset="0"/>
                  </a:rPr>
                  <a:t>/</a:t>
                </a:r>
                <a:endParaRPr lang="en-US" sz="3200" b="1">
                  <a:ea typeface="Angsana New" charset="0"/>
                  <a:cs typeface="Angsana New" charset="0"/>
                </a:endParaRPr>
              </a:p>
            </p:txBody>
          </p:sp>
          <p:sp>
            <p:nvSpPr>
              <p:cNvPr id="92200" name="Line 15"/>
              <p:cNvSpPr>
                <a:spLocks noChangeShapeType="1"/>
              </p:cNvSpPr>
              <p:nvPr/>
            </p:nvSpPr>
            <p:spPr bwMode="auto">
              <a:xfrm>
                <a:off x="2304" y="3573"/>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pSp>
          <p:nvGrpSpPr>
            <p:cNvPr id="92196" name="Group 20"/>
            <p:cNvGrpSpPr>
              <a:grpSpLocks/>
            </p:cNvGrpSpPr>
            <p:nvPr/>
          </p:nvGrpSpPr>
          <p:grpSpPr bwMode="auto">
            <a:xfrm>
              <a:off x="0" y="1488"/>
              <a:ext cx="288" cy="367"/>
              <a:chOff x="2256" y="3477"/>
              <a:chExt cx="288" cy="367"/>
            </a:xfrm>
          </p:grpSpPr>
          <p:sp>
            <p:nvSpPr>
              <p:cNvPr id="92197" name="Rectangle 21"/>
              <p:cNvSpPr>
                <a:spLocks noChangeArrowheads="1"/>
              </p:cNvSpPr>
              <p:nvPr/>
            </p:nvSpPr>
            <p:spPr bwMode="auto">
              <a:xfrm>
                <a:off x="2256" y="3477"/>
                <a:ext cx="288" cy="367"/>
              </a:xfrm>
              <a:prstGeom prst="rect">
                <a:avLst/>
              </a:prstGeom>
              <a:noFill/>
              <a:ln w="12700">
                <a:noFill/>
                <a:miter lim="800000"/>
                <a:headEnd/>
                <a:tailEnd/>
              </a:ln>
            </p:spPr>
            <p:txBody>
              <a:bodyPr lIns="90488" tIns="44450" rIns="90488" bIns="44450">
                <a:prstTxWarp prst="textNoShape">
                  <a:avLst/>
                </a:prstTxWarp>
                <a:spAutoFit/>
              </a:bodyPr>
              <a:lstStyle/>
              <a:p>
                <a:pPr eaLnBrk="0" hangingPunct="0"/>
                <a:r>
                  <a:rPr lang="en-US" sz="3200" b="1">
                    <a:ea typeface="Angsana New" charset="0"/>
                    <a:cs typeface="Angsana New" charset="0"/>
                  </a:rPr>
                  <a:t>Y</a:t>
                </a:r>
                <a:r>
                  <a:rPr lang="en-US" sz="3200" b="1" baseline="30000">
                    <a:ea typeface="Angsana New" charset="0"/>
                    <a:cs typeface="Angsana New" charset="0"/>
                  </a:rPr>
                  <a:t>/</a:t>
                </a:r>
                <a:endParaRPr lang="en-US" sz="3200" b="1">
                  <a:ea typeface="Angsana New" charset="0"/>
                  <a:cs typeface="Angsana New" charset="0"/>
                </a:endParaRPr>
              </a:p>
            </p:txBody>
          </p:sp>
          <p:sp>
            <p:nvSpPr>
              <p:cNvPr id="92198" name="Line 22"/>
              <p:cNvSpPr>
                <a:spLocks noChangeShapeType="1"/>
              </p:cNvSpPr>
              <p:nvPr/>
            </p:nvSpPr>
            <p:spPr bwMode="auto">
              <a:xfrm>
                <a:off x="2304" y="3573"/>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pSp>
      <p:sp>
        <p:nvSpPr>
          <p:cNvPr id="92174" name="Line 25"/>
          <p:cNvSpPr>
            <a:spLocks noChangeShapeType="1"/>
          </p:cNvSpPr>
          <p:nvPr/>
        </p:nvSpPr>
        <p:spPr bwMode="auto">
          <a:xfrm>
            <a:off x="1455738" y="3043238"/>
            <a:ext cx="1401762" cy="175895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92175" name="Rectangle 26"/>
          <p:cNvSpPr>
            <a:spLocks noChangeArrowheads="1"/>
          </p:cNvSpPr>
          <p:nvPr/>
        </p:nvSpPr>
        <p:spPr bwMode="auto">
          <a:xfrm>
            <a:off x="1905000" y="3214688"/>
            <a:ext cx="342900" cy="523875"/>
          </a:xfrm>
          <a:prstGeom prst="rect">
            <a:avLst/>
          </a:prstGeom>
          <a:noFill/>
          <a:ln w="9525">
            <a:noFill/>
            <a:miter lim="800000"/>
            <a:headEnd/>
            <a:tailEnd/>
          </a:ln>
        </p:spPr>
        <p:txBody>
          <a:bodyPr wrap="none">
            <a:prstTxWarp prst="textNoShape">
              <a:avLst/>
            </a:prstTxWarp>
            <a:spAutoFit/>
          </a:bodyPr>
          <a:lstStyle/>
          <a:p>
            <a:pPr eaLnBrk="0" hangingPunct="0"/>
            <a:r>
              <a:rPr lang="en-US" b="1">
                <a:ea typeface="Angsana New" charset="0"/>
                <a:cs typeface="Angsana New" charset="0"/>
              </a:rPr>
              <a:t>E</a:t>
            </a:r>
            <a:endParaRPr lang="th-TH" b="1">
              <a:ea typeface="Angsana New" charset="0"/>
              <a:cs typeface="Angsana New" charset="0"/>
            </a:endParaRPr>
          </a:p>
        </p:txBody>
      </p:sp>
      <p:sp>
        <p:nvSpPr>
          <p:cNvPr id="92176" name="Oval 27"/>
          <p:cNvSpPr>
            <a:spLocks noChangeArrowheads="1"/>
          </p:cNvSpPr>
          <p:nvPr/>
        </p:nvSpPr>
        <p:spPr bwMode="auto">
          <a:xfrm>
            <a:off x="1981200" y="3733800"/>
            <a:ext cx="152400" cy="152400"/>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92177" name="Rectangle 28"/>
          <p:cNvSpPr>
            <a:spLocks noChangeArrowheads="1"/>
          </p:cNvSpPr>
          <p:nvPr/>
        </p:nvSpPr>
        <p:spPr bwMode="auto">
          <a:xfrm>
            <a:off x="2797175" y="4648200"/>
            <a:ext cx="328613" cy="523875"/>
          </a:xfrm>
          <a:prstGeom prst="rect">
            <a:avLst/>
          </a:prstGeom>
          <a:noFill/>
          <a:ln w="9525">
            <a:noFill/>
            <a:miter lim="800000"/>
            <a:headEnd/>
            <a:tailEnd/>
          </a:ln>
        </p:spPr>
        <p:txBody>
          <a:bodyPr wrap="none">
            <a:prstTxWarp prst="textNoShape">
              <a:avLst/>
            </a:prstTxWarp>
            <a:spAutoFit/>
          </a:bodyPr>
          <a:lstStyle/>
          <a:p>
            <a:pPr eaLnBrk="0" hangingPunct="0"/>
            <a:r>
              <a:rPr lang="en-US" b="1">
                <a:ea typeface="Angsana New" charset="0"/>
                <a:cs typeface="Angsana New" charset="0"/>
              </a:rPr>
              <a:t>P</a:t>
            </a:r>
            <a:endParaRPr lang="th-TH" b="1" baseline="-25000">
              <a:ea typeface="Angsana New" charset="0"/>
              <a:cs typeface="Angsana New" charset="0"/>
            </a:endParaRPr>
          </a:p>
        </p:txBody>
      </p:sp>
      <p:grpSp>
        <p:nvGrpSpPr>
          <p:cNvPr id="8" name="Group 39"/>
          <p:cNvGrpSpPr>
            <a:grpSpLocks/>
          </p:cNvGrpSpPr>
          <p:nvPr/>
        </p:nvGrpSpPr>
        <p:grpSpPr bwMode="auto">
          <a:xfrm>
            <a:off x="2667000" y="3286125"/>
            <a:ext cx="1754188" cy="2128838"/>
            <a:chOff x="1680" y="2070"/>
            <a:chExt cx="1105" cy="1341"/>
          </a:xfrm>
        </p:grpSpPr>
        <p:sp>
          <p:nvSpPr>
            <p:cNvPr id="92188" name="Line 31"/>
            <p:cNvSpPr>
              <a:spLocks noChangeShapeType="1"/>
            </p:cNvSpPr>
            <p:nvPr/>
          </p:nvSpPr>
          <p:spPr bwMode="auto">
            <a:xfrm>
              <a:off x="1733" y="2070"/>
              <a:ext cx="883" cy="1108"/>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92189" name="Rectangle 32"/>
            <p:cNvSpPr>
              <a:spLocks noChangeArrowheads="1"/>
            </p:cNvSpPr>
            <p:nvPr/>
          </p:nvSpPr>
          <p:spPr bwMode="auto">
            <a:xfrm>
              <a:off x="2016" y="2217"/>
              <a:ext cx="246" cy="330"/>
            </a:xfrm>
            <a:prstGeom prst="rect">
              <a:avLst/>
            </a:prstGeom>
            <a:noFill/>
            <a:ln w="9525">
              <a:noFill/>
              <a:miter lim="800000"/>
              <a:headEnd/>
              <a:tailEnd/>
            </a:ln>
          </p:spPr>
          <p:txBody>
            <a:bodyPr wrap="none">
              <a:prstTxWarp prst="textNoShape">
                <a:avLst/>
              </a:prstTxWarp>
              <a:spAutoFit/>
            </a:bodyPr>
            <a:lstStyle/>
            <a:p>
              <a:pPr eaLnBrk="0" hangingPunct="0"/>
              <a:r>
                <a:rPr lang="en-US" b="1">
                  <a:ea typeface="Angsana New" charset="0"/>
                  <a:cs typeface="Angsana New" charset="0"/>
                </a:rPr>
                <a:t>E</a:t>
              </a:r>
              <a:r>
                <a:rPr lang="en-US" b="1" baseline="30000">
                  <a:ea typeface="Angsana New" charset="0"/>
                  <a:cs typeface="Angsana New" charset="0"/>
                </a:rPr>
                <a:t>/</a:t>
              </a:r>
              <a:endParaRPr lang="th-TH" b="1">
                <a:ea typeface="Angsana New" charset="0"/>
                <a:cs typeface="Angsana New" charset="0"/>
              </a:endParaRPr>
            </a:p>
          </p:txBody>
        </p:sp>
        <p:sp>
          <p:nvSpPr>
            <p:cNvPr id="92190" name="Oval 33"/>
            <p:cNvSpPr>
              <a:spLocks noChangeArrowheads="1"/>
            </p:cNvSpPr>
            <p:nvPr/>
          </p:nvSpPr>
          <p:spPr bwMode="auto">
            <a:xfrm>
              <a:off x="2064" y="2505"/>
              <a:ext cx="96" cy="96"/>
            </a:xfrm>
            <a:prstGeom prst="ellipse">
              <a:avLst/>
            </a:prstGeom>
            <a:solidFill>
              <a:srgbClr val="808080"/>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92191" name="Rectangle 34"/>
            <p:cNvSpPr>
              <a:spLocks noChangeArrowheads="1"/>
            </p:cNvSpPr>
            <p:nvPr/>
          </p:nvSpPr>
          <p:spPr bwMode="auto">
            <a:xfrm>
              <a:off x="2578" y="3081"/>
              <a:ext cx="207" cy="330"/>
            </a:xfrm>
            <a:prstGeom prst="rect">
              <a:avLst/>
            </a:prstGeom>
            <a:noFill/>
            <a:ln w="9525">
              <a:noFill/>
              <a:miter lim="800000"/>
              <a:headEnd/>
              <a:tailEnd/>
            </a:ln>
          </p:spPr>
          <p:txBody>
            <a:bodyPr wrap="none">
              <a:prstTxWarp prst="textNoShape">
                <a:avLst/>
              </a:prstTxWarp>
              <a:spAutoFit/>
            </a:bodyPr>
            <a:lstStyle/>
            <a:p>
              <a:pPr eaLnBrk="0" hangingPunct="0"/>
              <a:r>
                <a:rPr lang="en-US" b="1">
                  <a:ea typeface="Angsana New" charset="0"/>
                  <a:cs typeface="Angsana New" charset="0"/>
                </a:rPr>
                <a:t>P</a:t>
              </a:r>
              <a:endParaRPr lang="th-TH" b="1" baseline="-25000">
                <a:ea typeface="Angsana New" charset="0"/>
                <a:cs typeface="Angsana New" charset="0"/>
              </a:endParaRPr>
            </a:p>
          </p:txBody>
        </p:sp>
        <p:sp>
          <p:nvSpPr>
            <p:cNvPr id="92192" name="Freeform 35"/>
            <p:cNvSpPr>
              <a:spLocks/>
            </p:cNvSpPr>
            <p:nvPr/>
          </p:nvSpPr>
          <p:spPr bwMode="auto">
            <a:xfrm>
              <a:off x="2427" y="2937"/>
              <a:ext cx="96" cy="96"/>
            </a:xfrm>
            <a:custGeom>
              <a:avLst/>
              <a:gdLst>
                <a:gd name="T0" fmla="*/ 0 w 48"/>
                <a:gd name="T1" fmla="*/ 96 h 96"/>
                <a:gd name="T2" fmla="*/ 0 w 48"/>
                <a:gd name="T3" fmla="*/ 0 h 96"/>
                <a:gd name="T4" fmla="*/ 805306368 w 48"/>
                <a:gd name="T5" fmla="*/ 0 h 96"/>
                <a:gd name="T6" fmla="*/ 0 60000 65536"/>
                <a:gd name="T7" fmla="*/ 0 60000 65536"/>
                <a:gd name="T8" fmla="*/ 0 60000 65536"/>
                <a:gd name="T9" fmla="*/ 0 w 48"/>
                <a:gd name="T10" fmla="*/ 0 h 96"/>
                <a:gd name="T11" fmla="*/ 48 w 48"/>
                <a:gd name="T12" fmla="*/ 96 h 96"/>
              </a:gdLst>
              <a:ahLst/>
              <a:cxnLst>
                <a:cxn ang="T6">
                  <a:pos x="T0" y="T1"/>
                </a:cxn>
                <a:cxn ang="T7">
                  <a:pos x="T2" y="T3"/>
                </a:cxn>
                <a:cxn ang="T8">
                  <a:pos x="T4" y="T5"/>
                </a:cxn>
              </a:cxnLst>
              <a:rect l="T9" t="T10" r="T11" b="T12"/>
              <a:pathLst>
                <a:path w="48" h="96">
                  <a:moveTo>
                    <a:pt x="0" y="96"/>
                  </a:moveTo>
                  <a:lnTo>
                    <a:pt x="0" y="0"/>
                  </a:lnTo>
                  <a:lnTo>
                    <a:pt x="48" y="0"/>
                  </a:lnTo>
                </a:path>
              </a:pathLst>
            </a:custGeom>
            <a:noFill/>
            <a:ln w="28575">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92193" name="Freeform 37"/>
            <p:cNvSpPr>
              <a:spLocks/>
            </p:cNvSpPr>
            <p:nvPr/>
          </p:nvSpPr>
          <p:spPr bwMode="auto">
            <a:xfrm>
              <a:off x="1680" y="2880"/>
              <a:ext cx="96" cy="96"/>
            </a:xfrm>
            <a:custGeom>
              <a:avLst/>
              <a:gdLst>
                <a:gd name="T0" fmla="*/ 0 w 48"/>
                <a:gd name="T1" fmla="*/ 96 h 96"/>
                <a:gd name="T2" fmla="*/ 0 w 48"/>
                <a:gd name="T3" fmla="*/ 0 h 96"/>
                <a:gd name="T4" fmla="*/ 805306368 w 48"/>
                <a:gd name="T5" fmla="*/ 0 h 96"/>
                <a:gd name="T6" fmla="*/ 0 60000 65536"/>
                <a:gd name="T7" fmla="*/ 0 60000 65536"/>
                <a:gd name="T8" fmla="*/ 0 60000 65536"/>
                <a:gd name="T9" fmla="*/ 0 w 48"/>
                <a:gd name="T10" fmla="*/ 0 h 96"/>
                <a:gd name="T11" fmla="*/ 48 w 48"/>
                <a:gd name="T12" fmla="*/ 96 h 96"/>
              </a:gdLst>
              <a:ahLst/>
              <a:cxnLst>
                <a:cxn ang="T6">
                  <a:pos x="T0" y="T1"/>
                </a:cxn>
                <a:cxn ang="T7">
                  <a:pos x="T2" y="T3"/>
                </a:cxn>
                <a:cxn ang="T8">
                  <a:pos x="T4" y="T5"/>
                </a:cxn>
              </a:cxnLst>
              <a:rect l="T9" t="T10" r="T11" b="T12"/>
              <a:pathLst>
                <a:path w="48" h="96">
                  <a:moveTo>
                    <a:pt x="0" y="96"/>
                  </a:moveTo>
                  <a:lnTo>
                    <a:pt x="0" y="0"/>
                  </a:lnTo>
                  <a:lnTo>
                    <a:pt x="48" y="0"/>
                  </a:lnTo>
                </a:path>
              </a:pathLst>
            </a:custGeom>
            <a:noFill/>
            <a:ln w="28575">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grpSp>
        <p:nvGrpSpPr>
          <p:cNvPr id="9" name="Group 44"/>
          <p:cNvGrpSpPr>
            <a:grpSpLocks/>
          </p:cNvGrpSpPr>
          <p:nvPr/>
        </p:nvGrpSpPr>
        <p:grpSpPr bwMode="auto">
          <a:xfrm>
            <a:off x="1905000" y="1600200"/>
            <a:ext cx="1781175" cy="2209800"/>
            <a:chOff x="1200" y="1008"/>
            <a:chExt cx="1122" cy="1392"/>
          </a:xfrm>
        </p:grpSpPr>
        <p:sp>
          <p:nvSpPr>
            <p:cNvPr id="92186" name="Rectangle 42"/>
            <p:cNvSpPr>
              <a:spLocks noChangeArrowheads="1"/>
            </p:cNvSpPr>
            <p:nvPr/>
          </p:nvSpPr>
          <p:spPr bwMode="auto">
            <a:xfrm>
              <a:off x="1200" y="1008"/>
              <a:ext cx="1122" cy="327"/>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Rybczynski Line</a:t>
              </a:r>
            </a:p>
          </p:txBody>
        </p:sp>
        <p:sp>
          <p:nvSpPr>
            <p:cNvPr id="92187" name="Line 43"/>
            <p:cNvSpPr>
              <a:spLocks noChangeShapeType="1"/>
            </p:cNvSpPr>
            <p:nvPr/>
          </p:nvSpPr>
          <p:spPr bwMode="auto">
            <a:xfrm>
              <a:off x="1584" y="1344"/>
              <a:ext cx="48" cy="1056"/>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10" name="Group 52"/>
          <p:cNvGrpSpPr>
            <a:grpSpLocks/>
          </p:cNvGrpSpPr>
          <p:nvPr/>
        </p:nvGrpSpPr>
        <p:grpSpPr bwMode="auto">
          <a:xfrm>
            <a:off x="7126288" y="2667000"/>
            <a:ext cx="1484312" cy="0"/>
            <a:chOff x="4489" y="1680"/>
            <a:chExt cx="935" cy="0"/>
          </a:xfrm>
        </p:grpSpPr>
        <p:sp>
          <p:nvSpPr>
            <p:cNvPr id="92182" name="Line 45"/>
            <p:cNvSpPr>
              <a:spLocks noChangeShapeType="1"/>
            </p:cNvSpPr>
            <p:nvPr/>
          </p:nvSpPr>
          <p:spPr bwMode="auto">
            <a:xfrm>
              <a:off x="4489" y="1680"/>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92183" name="Line 46"/>
            <p:cNvSpPr>
              <a:spLocks noChangeShapeType="1"/>
            </p:cNvSpPr>
            <p:nvPr/>
          </p:nvSpPr>
          <p:spPr bwMode="auto">
            <a:xfrm>
              <a:off x="4656" y="1680"/>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92184" name="Line 47"/>
            <p:cNvSpPr>
              <a:spLocks noChangeShapeType="1"/>
            </p:cNvSpPr>
            <p:nvPr/>
          </p:nvSpPr>
          <p:spPr bwMode="auto">
            <a:xfrm>
              <a:off x="5088" y="1680"/>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92185" name="Line 48"/>
            <p:cNvSpPr>
              <a:spLocks noChangeShapeType="1"/>
            </p:cNvSpPr>
            <p:nvPr/>
          </p:nvSpPr>
          <p:spPr bwMode="auto">
            <a:xfrm>
              <a:off x="5280" y="1680"/>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
        <p:nvSpPr>
          <p:cNvPr id="37938" name="Rectangle 50"/>
          <p:cNvSpPr>
            <a:spLocks noChangeArrowheads="1"/>
          </p:cNvSpPr>
          <p:nvPr/>
        </p:nvSpPr>
        <p:spPr bwMode="auto">
          <a:xfrm>
            <a:off x="4876800" y="3124200"/>
            <a:ext cx="4267200" cy="2438400"/>
          </a:xfrm>
          <a:prstGeom prst="rect">
            <a:avLst/>
          </a:prstGeom>
          <a:noFill/>
          <a:ln w="9525">
            <a:noFill/>
            <a:miter lim="800000"/>
            <a:headEnd/>
            <a:tailEnd/>
          </a:ln>
        </p:spPr>
        <p:txBody>
          <a:bodyPr>
            <a:prstTxWarp prst="textNoShape">
              <a:avLst/>
            </a:prstTxWarp>
          </a:bodyPr>
          <a:lstStyle/>
          <a:p>
            <a:pPr eaLnBrk="0" hangingPunct="0"/>
            <a:r>
              <a:rPr lang="th-TH" sz="3600">
                <a:ea typeface="Angsana New" charset="0"/>
                <a:cs typeface="Angsana New" charset="0"/>
              </a:rPr>
              <a:t>Since P is constant, the equilibrium moves from E to E</a:t>
            </a:r>
            <a:r>
              <a:rPr lang="th-TH" sz="3600" baseline="30000">
                <a:ea typeface="Angsana New" charset="0"/>
                <a:cs typeface="Angsana New" charset="0"/>
              </a:rPr>
              <a:t>/</a:t>
            </a:r>
            <a:r>
              <a:rPr lang="th-TH" sz="3600">
                <a:ea typeface="Angsana New" charset="0"/>
                <a:cs typeface="Angsana New" charset="0"/>
              </a:rPr>
              <a:t>.</a:t>
            </a:r>
          </a:p>
          <a:p>
            <a:pPr eaLnBrk="0" hangingPunct="0"/>
            <a:r>
              <a:rPr lang="th-TH" sz="3600">
                <a:ea typeface="Angsana New" charset="0"/>
                <a:cs typeface="Angsana New" charset="0"/>
              </a:rPr>
              <a:t>The line joining them is called the Rybczynski line.</a:t>
            </a:r>
          </a:p>
          <a:p>
            <a:pPr eaLnBrk="0" hangingPunct="0"/>
            <a:r>
              <a:rPr lang="th-TH" sz="3600">
                <a:ea typeface="Angsana New" charset="0"/>
                <a:cs typeface="Angsana New" charset="0"/>
              </a:rPr>
              <a:t>Note that X increases while Y decreases.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89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499"/>
                                          </p:stCondLst>
                                        </p:cTn>
                                        <p:tgtEl>
                                          <p:spTgt spid="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938">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37938">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3793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P spid="37938" grpId="0" build="p" autoUpdateAnimBg="0"/>
    </p:bld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4210" name="Rectangle 3"/>
          <p:cNvSpPr>
            <a:spLocks noGrp="1" noChangeArrowheads="1"/>
          </p:cNvSpPr>
          <p:nvPr>
            <p:ph type="title"/>
          </p:nvPr>
        </p:nvSpPr>
        <p:spPr/>
        <p:txBody>
          <a:bodyPr/>
          <a:lstStyle/>
          <a:p>
            <a:r>
              <a:rPr lang="en-US" smtClean="0"/>
              <a:t>Testing the Heckscher-Ohlin Model</a:t>
            </a:r>
            <a:endParaRPr lang="en-US"/>
          </a:p>
        </p:txBody>
      </p:sp>
      <p:sp>
        <p:nvSpPr>
          <p:cNvPr id="94213" name="Slide Number Placeholder 5"/>
          <p:cNvSpPr>
            <a:spLocks noGrp="1"/>
          </p:cNvSpPr>
          <p:nvPr>
            <p:ph type="sldNum" sz="quarter" idx="10"/>
          </p:nvPr>
        </p:nvSpPr>
        <p:spPr/>
        <p:txBody>
          <a:bodyPr/>
          <a:lstStyle/>
          <a:p>
            <a:fld id="{D9913FFF-1F19-2A4D-A88F-11201B0B549D}" type="slidenum">
              <a:rPr lang="th-TH" smtClean="0"/>
              <a:pPr/>
              <a:t>42</a:t>
            </a:fld>
            <a:endParaRPr lang="th-TH" smtClean="0"/>
          </a:p>
        </p:txBody>
      </p:sp>
      <p:sp>
        <p:nvSpPr>
          <p:cNvPr id="94211" name="Rectangle 2"/>
          <p:cNvSpPr>
            <a:spLocks noGrp="1" noChangeArrowheads="1"/>
          </p:cNvSpPr>
          <p:nvPr>
            <p:ph idx="4294967295"/>
          </p:nvPr>
        </p:nvSpPr>
        <p:spPr>
          <a:xfrm>
            <a:off x="685800" y="990600"/>
            <a:ext cx="8458200" cy="2743200"/>
          </a:xfrm>
        </p:spPr>
        <p:txBody>
          <a:bodyPr/>
          <a:lstStyle/>
          <a:p>
            <a:pPr eaLnBrk="1" hangingPunct="1"/>
            <a:r>
              <a:rPr lang="en-US" b="1">
                <a:latin typeface="Angsana New" charset="0"/>
              </a:rPr>
              <a:t>Tests on U.S. Data</a:t>
            </a:r>
          </a:p>
          <a:p>
            <a:pPr marL="819150" lvl="1" eaLnBrk="1" hangingPunct="1"/>
            <a:r>
              <a:rPr lang="en-US" b="1">
                <a:latin typeface="Angsana New" charset="0"/>
              </a:rPr>
              <a:t>Leontief paradox: </a:t>
            </a:r>
            <a:r>
              <a:rPr lang="en-US">
                <a:latin typeface="Angsana New" charset="0"/>
              </a:rPr>
              <a:t>Leontief found that U.S. exports were less capital-intensive than U.S. imports, even though the U.S. is the most capital-abundant country in the world.</a:t>
            </a:r>
          </a:p>
          <a:p>
            <a:pPr marL="819150" lvl="1" eaLnBrk="1" hangingPunct="1">
              <a:buFontTx/>
              <a:buNone/>
            </a:pPr>
            <a:r>
              <a:rPr lang="en-US" b="1">
                <a:latin typeface="Angsana New" charset="0"/>
              </a:rPr>
              <a:t>Factor Content of U.S. Exports and Imports for 1962</a:t>
            </a:r>
            <a:endParaRPr lang="en-US" sz="4400" b="1">
              <a:latin typeface="Angsana New" charset="0"/>
            </a:endParaRPr>
          </a:p>
        </p:txBody>
      </p:sp>
      <p:pic>
        <p:nvPicPr>
          <p:cNvPr id="94214" name="Picture 4" descr="T4-3"/>
          <p:cNvPicPr>
            <a:picLocks noChangeAspect="1" noChangeArrowheads="1"/>
          </p:cNvPicPr>
          <p:nvPr/>
        </p:nvPicPr>
        <p:blipFill>
          <a:blip r:embed="rId3"/>
          <a:srcRect/>
          <a:stretch>
            <a:fillRect/>
          </a:stretch>
        </p:blipFill>
        <p:spPr bwMode="auto">
          <a:xfrm>
            <a:off x="685800" y="3733800"/>
            <a:ext cx="7772400" cy="2271713"/>
          </a:xfrm>
          <a:prstGeom prst="rect">
            <a:avLst/>
          </a:prstGeom>
          <a:noFill/>
          <a:ln w="9525">
            <a:noFill/>
            <a:miter lim="800000"/>
            <a:headEnd/>
            <a:tailEnd/>
          </a:ln>
        </p:spPr>
      </p:pic>
      <p:sp>
        <p:nvSpPr>
          <p:cNvPr id="6" name="Rounded Rectangle 5"/>
          <p:cNvSpPr/>
          <p:nvPr/>
        </p:nvSpPr>
        <p:spPr bwMode="auto">
          <a:xfrm>
            <a:off x="5791200" y="4608000"/>
            <a:ext cx="2743200" cy="304800"/>
          </a:xfrm>
          <a:prstGeom prst="roundRect">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a:ln>
                <a:noFill/>
              </a:ln>
              <a:solidFill>
                <a:schemeClr val="tx1"/>
              </a:solidFill>
              <a:effectLst/>
              <a:latin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en-US" smtClean="0"/>
              <a:t>Testing the Heckscher-Ohlin Model</a:t>
            </a:r>
          </a:p>
        </p:txBody>
      </p:sp>
      <p:sp>
        <p:nvSpPr>
          <p:cNvPr id="4" name="Slide Number Placeholder 3"/>
          <p:cNvSpPr>
            <a:spLocks noGrp="1"/>
          </p:cNvSpPr>
          <p:nvPr>
            <p:ph type="sldNum" sz="quarter" idx="10"/>
          </p:nvPr>
        </p:nvSpPr>
        <p:spPr/>
        <p:txBody>
          <a:bodyPr/>
          <a:lstStyle/>
          <a:p>
            <a:fld id="{F42281B2-E7D4-5846-837B-28D0C7B2B3BC}" type="slidenum">
              <a:rPr lang="th-TH" smtClean="0"/>
              <a:pPr/>
              <a:t>43</a:t>
            </a:fld>
            <a:endParaRPr lang="th-TH" dirty="0"/>
          </a:p>
        </p:txBody>
      </p:sp>
      <p:sp>
        <p:nvSpPr>
          <p:cNvPr id="94211" name="Rectangle 3"/>
          <p:cNvSpPr>
            <a:spLocks noGrp="1" noChangeArrowheads="1"/>
          </p:cNvSpPr>
          <p:nvPr>
            <p:ph idx="4294967295"/>
          </p:nvPr>
        </p:nvSpPr>
        <p:spPr>
          <a:xfrm>
            <a:off x="609600" y="838200"/>
            <a:ext cx="8077200" cy="4724400"/>
          </a:xfrm>
        </p:spPr>
        <p:txBody>
          <a:bodyPr/>
          <a:lstStyle/>
          <a:p>
            <a:pPr eaLnBrk="1" hangingPunct="1"/>
            <a:r>
              <a:rPr lang="en-US" dirty="0">
                <a:latin typeface="Angsana New" charset="0"/>
              </a:rPr>
              <a:t>Leontief used labor and capital used directly in the production of final good exports in each industry.</a:t>
            </a:r>
          </a:p>
          <a:p>
            <a:pPr eaLnBrk="1" hangingPunct="1"/>
            <a:r>
              <a:rPr lang="en-US" dirty="0">
                <a:latin typeface="Angsana New" charset="0"/>
              </a:rPr>
              <a:t>He also measured the labor and capital used indirectly in the industries that produced the intermediate inputs used in making exports.</a:t>
            </a:r>
          </a:p>
          <a:p>
            <a:pPr eaLnBrk="1" hangingPunct="1"/>
            <a:r>
              <a:rPr lang="en-US" dirty="0">
                <a:latin typeface="Angsana New" charset="0"/>
              </a:rPr>
              <a:t>The capital is high because we are measuring the whole capital stock—not the part actually used to produce exports.</a:t>
            </a:r>
          </a:p>
          <a:p>
            <a:pPr eaLnBrk="1" hangingPunct="1"/>
            <a:r>
              <a:rPr lang="en-US" dirty="0">
                <a:latin typeface="Angsana New" charset="0"/>
              </a:rPr>
              <a:t>The capital/labor ratio was $14,000: each person employed was working with $14,000 worth of capital.</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en-US" smtClean="0"/>
              <a:t>Testing the Heckscher-Ohlin Model</a:t>
            </a:r>
          </a:p>
        </p:txBody>
      </p:sp>
      <p:sp>
        <p:nvSpPr>
          <p:cNvPr id="4" name="Slide Number Placeholder 3"/>
          <p:cNvSpPr>
            <a:spLocks noGrp="1"/>
          </p:cNvSpPr>
          <p:nvPr>
            <p:ph type="sldNum" sz="quarter" idx="10"/>
          </p:nvPr>
        </p:nvSpPr>
        <p:spPr/>
        <p:txBody>
          <a:bodyPr/>
          <a:lstStyle/>
          <a:p>
            <a:fld id="{F42281B2-E7D4-5846-837B-28D0C7B2B3BC}" type="slidenum">
              <a:rPr lang="th-TH" smtClean="0"/>
              <a:pPr/>
              <a:t>44</a:t>
            </a:fld>
            <a:endParaRPr lang="th-TH" dirty="0"/>
          </a:p>
        </p:txBody>
      </p:sp>
      <p:sp>
        <p:nvSpPr>
          <p:cNvPr id="95235" name="Rectangle 3"/>
          <p:cNvSpPr>
            <a:spLocks noGrp="1" noChangeArrowheads="1"/>
          </p:cNvSpPr>
          <p:nvPr>
            <p:ph idx="4294967295"/>
          </p:nvPr>
        </p:nvSpPr>
        <p:spPr>
          <a:xfrm>
            <a:off x="609600" y="990600"/>
            <a:ext cx="7772400" cy="4724400"/>
          </a:xfrm>
        </p:spPr>
        <p:txBody>
          <a:bodyPr/>
          <a:lstStyle/>
          <a:p>
            <a:pPr eaLnBrk="1" hangingPunct="1"/>
            <a:r>
              <a:rPr lang="en-US" dirty="0">
                <a:latin typeface="Angsana New" charset="0"/>
              </a:rPr>
              <a:t>It was impossible for Leontief to get information on the amount of labor and capital used to produce imports.</a:t>
            </a:r>
          </a:p>
          <a:p>
            <a:pPr eaLnBrk="1" hangingPunct="1"/>
            <a:r>
              <a:rPr lang="en-US" dirty="0">
                <a:latin typeface="Angsana New" charset="0"/>
              </a:rPr>
              <a:t>He used data on U.S. technology to calculate estimated amounts of labor and capital used in imports from abroad.</a:t>
            </a:r>
          </a:p>
          <a:p>
            <a:pPr lvl="1" eaLnBrk="1" hangingPunct="1"/>
            <a:r>
              <a:rPr lang="en-US" dirty="0">
                <a:latin typeface="Angsana New" charset="0"/>
              </a:rPr>
              <a:t>Remember the HO model assume technologies are the same across countries.</a:t>
            </a:r>
          </a:p>
          <a:p>
            <a:pPr eaLnBrk="1" hangingPunct="1"/>
            <a:r>
              <a:rPr lang="en-US" dirty="0">
                <a:latin typeface="Angsana New" charset="0"/>
              </a:rPr>
              <a:t>This gave a capital/labor ratio of $</a:t>
            </a:r>
            <a:r>
              <a:rPr lang="en-US" dirty="0" smtClean="0">
                <a:latin typeface="Angsana New" charset="0"/>
              </a:rPr>
              <a:t>18,000 </a:t>
            </a:r>
            <a:r>
              <a:rPr lang="en-US" dirty="0">
                <a:latin typeface="Angsana New" charset="0"/>
              </a:rPr>
              <a:t>per worker.</a:t>
            </a:r>
          </a:p>
          <a:p>
            <a:pPr lvl="1" eaLnBrk="1" hangingPunct="1"/>
            <a:r>
              <a:rPr lang="en-US" dirty="0">
                <a:latin typeface="Angsana New" charset="0"/>
              </a:rPr>
              <a:t>This exceeds the ratio for exports.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523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5235">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5235">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523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en-US" smtClean="0"/>
              <a:t>Heckscher-Ohlin Model</a:t>
            </a:r>
            <a:endParaRPr lang="en-US"/>
          </a:p>
        </p:txBody>
      </p:sp>
      <p:sp>
        <p:nvSpPr>
          <p:cNvPr id="4" name="Slide Number Placeholder 3"/>
          <p:cNvSpPr>
            <a:spLocks noGrp="1"/>
          </p:cNvSpPr>
          <p:nvPr>
            <p:ph type="sldNum" sz="quarter" idx="10"/>
          </p:nvPr>
        </p:nvSpPr>
        <p:spPr/>
        <p:txBody>
          <a:bodyPr/>
          <a:lstStyle/>
          <a:p>
            <a:fld id="{F42281B2-E7D4-5846-837B-28D0C7B2B3BC}" type="slidenum">
              <a:rPr lang="th-TH" smtClean="0"/>
              <a:pPr/>
              <a:t>45</a:t>
            </a:fld>
            <a:endParaRPr lang="th-TH" dirty="0"/>
          </a:p>
        </p:txBody>
      </p:sp>
      <p:sp>
        <p:nvSpPr>
          <p:cNvPr id="96259" name="Rectangle 3"/>
          <p:cNvSpPr>
            <a:spLocks noGrp="1" noChangeArrowheads="1"/>
          </p:cNvSpPr>
          <p:nvPr>
            <p:ph idx="4294967295"/>
          </p:nvPr>
        </p:nvSpPr>
        <p:spPr>
          <a:xfrm>
            <a:off x="685800" y="1066800"/>
            <a:ext cx="8458200" cy="4724400"/>
          </a:xfrm>
        </p:spPr>
        <p:txBody>
          <a:bodyPr/>
          <a:lstStyle/>
          <a:p>
            <a:pPr eaLnBrk="1" hangingPunct="1"/>
            <a:r>
              <a:rPr lang="en-US">
                <a:latin typeface="Angsana New" charset="0"/>
              </a:rPr>
              <a:t>Leontief assumed correctly that in 1947 the U.S. was capital abundant relative to the rest of the world.</a:t>
            </a:r>
          </a:p>
          <a:p>
            <a:pPr lvl="1" eaLnBrk="1" hangingPunct="1"/>
            <a:r>
              <a:rPr lang="en-US">
                <a:latin typeface="Angsana New" charset="0"/>
              </a:rPr>
              <a:t>From the HO model, Leontief expected that the U.S. would export capital intensive goods and import labor intensive goods.</a:t>
            </a:r>
          </a:p>
          <a:p>
            <a:pPr eaLnBrk="1" hangingPunct="1"/>
            <a:r>
              <a:rPr lang="en-US">
                <a:latin typeface="Angsana New" charset="0"/>
              </a:rPr>
              <a:t>Leontief, however, found the opposite.</a:t>
            </a:r>
          </a:p>
          <a:p>
            <a:pPr lvl="1" eaLnBrk="1" hangingPunct="1"/>
            <a:r>
              <a:rPr lang="en-US">
                <a:latin typeface="Angsana New" charset="0"/>
              </a:rPr>
              <a:t>The capital labor ratio for U.S. imports was higher than for exports.</a:t>
            </a:r>
          </a:p>
          <a:p>
            <a:pPr eaLnBrk="1" hangingPunct="1"/>
            <a:r>
              <a:rPr lang="en-US">
                <a:latin typeface="Angsana New" charset="0"/>
              </a:rPr>
              <a:t>This contradiction came to be called </a:t>
            </a:r>
            <a:r>
              <a:rPr lang="en-US" b="1">
                <a:latin typeface="Angsana New" charset="0"/>
              </a:rPr>
              <a:t>Leontief’s paradox.</a:t>
            </a:r>
            <a:endParaRPr lang="en-US" i="1">
              <a:latin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625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625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625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9330" name="Rectangle 5"/>
          <p:cNvSpPr>
            <a:spLocks noGrp="1" noChangeArrowheads="1"/>
          </p:cNvSpPr>
          <p:nvPr>
            <p:ph type="title"/>
          </p:nvPr>
        </p:nvSpPr>
        <p:spPr/>
        <p:txBody>
          <a:bodyPr/>
          <a:lstStyle/>
          <a:p>
            <a:r>
              <a:rPr lang="en-US" smtClean="0"/>
              <a:t>Testing the Heckscher-Ohlin Model</a:t>
            </a:r>
            <a:endParaRPr lang="en-US"/>
          </a:p>
        </p:txBody>
      </p:sp>
      <p:sp>
        <p:nvSpPr>
          <p:cNvPr id="99333" name="Slide Number Placeholder 5"/>
          <p:cNvSpPr>
            <a:spLocks noGrp="1"/>
          </p:cNvSpPr>
          <p:nvPr>
            <p:ph type="sldNum" sz="quarter" idx="10"/>
          </p:nvPr>
        </p:nvSpPr>
        <p:spPr/>
        <p:txBody>
          <a:bodyPr/>
          <a:lstStyle/>
          <a:p>
            <a:fld id="{5B161A45-ED74-E548-8E0F-3F7F40768D1E}" type="slidenum">
              <a:rPr lang="th-TH" smtClean="0"/>
              <a:pPr/>
              <a:t>46</a:t>
            </a:fld>
            <a:endParaRPr lang="th-TH" smtClean="0"/>
          </a:p>
        </p:txBody>
      </p:sp>
      <p:sp>
        <p:nvSpPr>
          <p:cNvPr id="45058" name="Rectangle 2"/>
          <p:cNvSpPr>
            <a:spLocks noGrp="1" noChangeArrowheads="1"/>
          </p:cNvSpPr>
          <p:nvPr>
            <p:ph idx="4294967295"/>
          </p:nvPr>
        </p:nvSpPr>
        <p:spPr>
          <a:xfrm>
            <a:off x="609600" y="1371600"/>
            <a:ext cx="7772400" cy="4724400"/>
          </a:xfrm>
        </p:spPr>
        <p:txBody>
          <a:bodyPr/>
          <a:lstStyle/>
          <a:p>
            <a:pPr eaLnBrk="1" hangingPunct="1"/>
            <a:r>
              <a:rPr lang="en-US" b="1" dirty="0">
                <a:latin typeface="Angsana New" charset="0"/>
              </a:rPr>
              <a:t>Tests on Global Data: </a:t>
            </a:r>
            <a:r>
              <a:rPr lang="en-US" dirty="0">
                <a:latin typeface="Angsana New" charset="0"/>
              </a:rPr>
              <a:t>A study by Bowen, </a:t>
            </a:r>
            <a:r>
              <a:rPr lang="en-US" dirty="0" err="1">
                <a:latin typeface="Angsana New" charset="0"/>
              </a:rPr>
              <a:t>Leamer</a:t>
            </a:r>
            <a:r>
              <a:rPr lang="en-US" dirty="0">
                <a:latin typeface="Angsana New" charset="0"/>
              </a:rPr>
              <a:t>, and </a:t>
            </a:r>
            <a:r>
              <a:rPr lang="en-US" dirty="0" err="1">
                <a:latin typeface="Angsana New" charset="0"/>
              </a:rPr>
              <a:t>Sveikauskas</a:t>
            </a:r>
            <a:r>
              <a:rPr lang="en-US" dirty="0">
                <a:latin typeface="Angsana New" charset="0"/>
              </a:rPr>
              <a:t> tested the </a:t>
            </a:r>
            <a:r>
              <a:rPr lang="en-US" dirty="0" err="1">
                <a:latin typeface="Angsana New" charset="0"/>
              </a:rPr>
              <a:t>Heckscher</a:t>
            </a:r>
            <a:r>
              <a:rPr lang="en-US" dirty="0">
                <a:latin typeface="Angsana New" charset="0"/>
              </a:rPr>
              <a:t>-Ohlin model using data for a large number of countries.</a:t>
            </a:r>
          </a:p>
          <a:p>
            <a:pPr lvl="1" eaLnBrk="1" hangingPunct="1"/>
            <a:r>
              <a:rPr lang="en-US" dirty="0">
                <a:latin typeface="Angsana New" charset="0"/>
              </a:rPr>
              <a:t>This study confirms the Leontief paradox on a broader level.</a:t>
            </a:r>
            <a:endParaRPr lang="en-US" b="1" dirty="0">
              <a:latin typeface="Angsana New" charset="0"/>
            </a:endParaRPr>
          </a:p>
          <a:p>
            <a:pPr eaLnBrk="1" hangingPunct="1"/>
            <a:r>
              <a:rPr lang="en-US" b="1" dirty="0">
                <a:latin typeface="Angsana New" charset="0"/>
              </a:rPr>
              <a:t>Tests on North-South Trade</a:t>
            </a:r>
          </a:p>
          <a:p>
            <a:pPr lvl="1" eaLnBrk="1" hangingPunct="1"/>
            <a:r>
              <a:rPr lang="en-US" dirty="0">
                <a:latin typeface="Angsana New" charset="0"/>
              </a:rPr>
              <a:t>North-South trade in manufactures seems to fit the </a:t>
            </a:r>
            <a:r>
              <a:rPr lang="en-US" dirty="0" err="1">
                <a:latin typeface="Angsana New" charset="0"/>
              </a:rPr>
              <a:t>Heckscher</a:t>
            </a:r>
            <a:r>
              <a:rPr lang="en-US" dirty="0">
                <a:latin typeface="Angsana New" charset="0"/>
              </a:rPr>
              <a:t>-Ohlin theory much better than the overall pattern of international trade.</a:t>
            </a:r>
          </a:p>
          <a:p>
            <a:pPr eaLnBrk="1" hangingPunct="1"/>
            <a:endParaRPr lang="en-US" dirty="0">
              <a:latin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05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5058">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4505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505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autoUpdateAnimBg="0"/>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1378" name="Rectangle 5"/>
          <p:cNvSpPr>
            <a:spLocks noGrp="1" noChangeArrowheads="1"/>
          </p:cNvSpPr>
          <p:nvPr>
            <p:ph type="title"/>
          </p:nvPr>
        </p:nvSpPr>
        <p:spPr/>
        <p:txBody>
          <a:bodyPr/>
          <a:lstStyle/>
          <a:p>
            <a:pPr eaLnBrk="1" hangingPunct="1"/>
            <a:r>
              <a:rPr lang="en-US">
                <a:latin typeface="Angsana New" charset="0"/>
              </a:rPr>
              <a:t>Testing the Heckscher-Ohlin Model</a:t>
            </a:r>
          </a:p>
        </p:txBody>
      </p:sp>
      <p:sp>
        <p:nvSpPr>
          <p:cNvPr id="101380" name="Slide Number Placeholder 5"/>
          <p:cNvSpPr>
            <a:spLocks noGrp="1"/>
          </p:cNvSpPr>
          <p:nvPr>
            <p:ph type="sldNum" sz="quarter" idx="10"/>
          </p:nvPr>
        </p:nvSpPr>
        <p:spPr>
          <a:noFill/>
        </p:spPr>
        <p:txBody>
          <a:bodyPr/>
          <a:lstStyle/>
          <a:p>
            <a:fld id="{D0ADA555-C54F-9946-9792-773D650B0169}" type="slidenum">
              <a:rPr lang="th-TH" smtClean="0">
                <a:latin typeface="Angsana New" charset="0"/>
                <a:ea typeface="Angsana New" charset="0"/>
                <a:cs typeface="Angsana New" charset="0"/>
              </a:rPr>
              <a:pPr/>
              <a:t>47</a:t>
            </a:fld>
            <a:endParaRPr lang="th-TH" smtClean="0">
              <a:latin typeface="Angsana New" charset="0"/>
              <a:ea typeface="Angsana New" charset="0"/>
              <a:cs typeface="Angsana New" charset="0"/>
            </a:endParaRPr>
          </a:p>
        </p:txBody>
      </p:sp>
      <p:sp>
        <p:nvSpPr>
          <p:cNvPr id="101381" name="Rectangle 3"/>
          <p:cNvSpPr>
            <a:spLocks noChangeArrowheads="1"/>
          </p:cNvSpPr>
          <p:nvPr/>
        </p:nvSpPr>
        <p:spPr bwMode="auto">
          <a:xfrm>
            <a:off x="0" y="2027238"/>
            <a:ext cx="9144000" cy="1143000"/>
          </a:xfrm>
          <a:prstGeom prst="rect">
            <a:avLst/>
          </a:prstGeom>
          <a:noFill/>
          <a:ln w="9525">
            <a:noFill/>
            <a:miter lim="800000"/>
            <a:headEnd/>
            <a:tailEnd/>
          </a:ln>
        </p:spPr>
        <p:txBody>
          <a:bodyPr anchor="b">
            <a:prstTxWarp prst="textNoShape">
              <a:avLst/>
            </a:prstTxWarp>
          </a:bodyPr>
          <a:lstStyle/>
          <a:p>
            <a:pPr algn="ctr" eaLnBrk="0" hangingPunct="0"/>
            <a:r>
              <a:rPr lang="en-US" sz="3600" b="1"/>
              <a:t>Estimated Technological Efficiency, 1983 (United States = 1)</a:t>
            </a:r>
          </a:p>
        </p:txBody>
      </p:sp>
      <p:pic>
        <p:nvPicPr>
          <p:cNvPr id="101382" name="Picture 4" descr="T4-6"/>
          <p:cNvPicPr>
            <a:picLocks noChangeAspect="1" noChangeArrowheads="1"/>
          </p:cNvPicPr>
          <p:nvPr/>
        </p:nvPicPr>
        <p:blipFill>
          <a:blip r:embed="rId3"/>
          <a:srcRect/>
          <a:stretch>
            <a:fillRect/>
          </a:stretch>
        </p:blipFill>
        <p:spPr bwMode="auto">
          <a:xfrm>
            <a:off x="685800" y="3368675"/>
            <a:ext cx="7772400" cy="2803525"/>
          </a:xfrm>
          <a:prstGeom prst="rect">
            <a:avLst/>
          </a:prstGeom>
          <a:noFill/>
          <a:ln w="9525">
            <a:noFill/>
            <a:miter lim="800000"/>
            <a:headEnd/>
            <a:tailEnd/>
          </a:ln>
        </p:spPr>
      </p:pic>
      <p:sp>
        <p:nvSpPr>
          <p:cNvPr id="101383" name="Rectangle 6"/>
          <p:cNvSpPr>
            <a:spLocks noChangeArrowheads="1"/>
          </p:cNvSpPr>
          <p:nvPr/>
        </p:nvSpPr>
        <p:spPr bwMode="auto">
          <a:xfrm>
            <a:off x="533400" y="1173163"/>
            <a:ext cx="8521700" cy="1077912"/>
          </a:xfrm>
          <a:prstGeom prst="rect">
            <a:avLst/>
          </a:prstGeom>
          <a:noFill/>
          <a:ln w="9525">
            <a:noFill/>
            <a:miter lim="800000"/>
            <a:headEnd/>
            <a:tailEnd/>
          </a:ln>
        </p:spPr>
        <p:txBody>
          <a:bodyPr>
            <a:prstTxWarp prst="textNoShape">
              <a:avLst/>
            </a:prstTxWarp>
            <a:spAutoFit/>
          </a:bodyPr>
          <a:lstStyle/>
          <a:p>
            <a:pPr marL="185738" indent="-185738" eaLnBrk="0" hangingPunct="0">
              <a:buFontTx/>
              <a:buChar char="•"/>
            </a:pPr>
            <a:r>
              <a:rPr lang="en-US" sz="3200" b="1"/>
              <a:t>A study by Trefler in 1995 showed that technological differences across a sample of countries are very large.</a:t>
            </a:r>
            <a:endParaRPr lang="th-TH" sz="3200" b="1"/>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3426" name="Rectangle 5"/>
          <p:cNvSpPr>
            <a:spLocks noGrp="1" noChangeArrowheads="1"/>
          </p:cNvSpPr>
          <p:nvPr>
            <p:ph type="title"/>
          </p:nvPr>
        </p:nvSpPr>
        <p:spPr/>
        <p:txBody>
          <a:bodyPr/>
          <a:lstStyle/>
          <a:p>
            <a:r>
              <a:rPr lang="th-TH" smtClean="0"/>
              <a:t>Possible explanations</a:t>
            </a:r>
            <a:r>
              <a:rPr lang="en-US" smtClean="0"/>
              <a:t> for the Leontief paradox</a:t>
            </a:r>
            <a:endParaRPr lang="th-TH"/>
          </a:p>
        </p:txBody>
      </p:sp>
      <p:sp>
        <p:nvSpPr>
          <p:cNvPr id="103429" name="Slide Number Placeholder 5"/>
          <p:cNvSpPr>
            <a:spLocks noGrp="1"/>
          </p:cNvSpPr>
          <p:nvPr>
            <p:ph type="sldNum" sz="quarter" idx="10"/>
          </p:nvPr>
        </p:nvSpPr>
        <p:spPr/>
        <p:txBody>
          <a:bodyPr/>
          <a:lstStyle/>
          <a:p>
            <a:fld id="{89130188-F334-B149-A4FF-D8891D325A2B}" type="slidenum">
              <a:rPr lang="th-TH" smtClean="0"/>
              <a:pPr/>
              <a:t>48</a:t>
            </a:fld>
            <a:endParaRPr lang="th-TH" smtClean="0"/>
          </a:p>
        </p:txBody>
      </p:sp>
      <p:sp>
        <p:nvSpPr>
          <p:cNvPr id="40966" name="Rectangle 6"/>
          <p:cNvSpPr>
            <a:spLocks noGrp="1" noChangeArrowheads="1"/>
          </p:cNvSpPr>
          <p:nvPr>
            <p:ph idx="4294967295"/>
          </p:nvPr>
        </p:nvSpPr>
        <p:spPr>
          <a:xfrm>
            <a:off x="609600" y="1371600"/>
            <a:ext cx="7772400" cy="4724400"/>
          </a:xfrm>
        </p:spPr>
        <p:txBody>
          <a:bodyPr/>
          <a:lstStyle/>
          <a:p>
            <a:pPr eaLnBrk="1" hangingPunct="1"/>
            <a:r>
              <a:rPr lang="th-TH" dirty="0">
                <a:latin typeface="Angsana New" charset="0"/>
              </a:rPr>
              <a:t>Assumptions of H-O model are too restrictive:</a:t>
            </a:r>
          </a:p>
          <a:p>
            <a:pPr lvl="1" eaLnBrk="1" hangingPunct="1"/>
            <a:r>
              <a:rPr lang="th-TH" dirty="0">
                <a:latin typeface="Angsana New" charset="0"/>
              </a:rPr>
              <a:t>land and natural resources </a:t>
            </a:r>
          </a:p>
          <a:p>
            <a:pPr lvl="1" eaLnBrk="1" hangingPunct="1"/>
            <a:r>
              <a:rPr lang="th-TH" dirty="0">
                <a:latin typeface="Angsana New" charset="0"/>
              </a:rPr>
              <a:t>skilled and unskilled labor</a:t>
            </a:r>
          </a:p>
          <a:p>
            <a:pPr eaLnBrk="1" hangingPunct="1"/>
            <a:r>
              <a:rPr lang="th-TH" dirty="0">
                <a:latin typeface="Angsana New" charset="0"/>
              </a:rPr>
              <a:t>Demand biases for goods in which it normally has comparative advantage.</a:t>
            </a:r>
          </a:p>
          <a:p>
            <a:pPr eaLnBrk="1" hangingPunct="1"/>
            <a:r>
              <a:rPr lang="th-TH" dirty="0">
                <a:latin typeface="Angsana New" charset="0"/>
              </a:rPr>
              <a:t>Non-identical technologies.</a:t>
            </a:r>
          </a:p>
          <a:p>
            <a:pPr eaLnBrk="1" hangingPunct="1"/>
            <a:r>
              <a:rPr lang="th-TH" dirty="0">
                <a:latin typeface="Angsana New" charset="0"/>
              </a:rPr>
              <a:t>Factor intensity reversal.</a:t>
            </a:r>
          </a:p>
          <a:p>
            <a:pPr eaLnBrk="1" hangingPunct="1"/>
            <a:endParaRPr lang="th-TH" dirty="0">
              <a:latin typeface="Angsana New"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6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9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09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096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096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build="p" bldLvl="2" autoUpdateAnimBg="0"/>
    </p:bld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5474" name="Rectangle 3"/>
          <p:cNvSpPr>
            <a:spLocks noGrp="1" noChangeArrowheads="1"/>
          </p:cNvSpPr>
          <p:nvPr>
            <p:ph type="title"/>
          </p:nvPr>
        </p:nvSpPr>
        <p:spPr>
          <a:xfrm>
            <a:off x="609600" y="152400"/>
            <a:ext cx="7620000" cy="838200"/>
          </a:xfrm>
        </p:spPr>
        <p:txBody>
          <a:bodyPr/>
          <a:lstStyle/>
          <a:p>
            <a:r>
              <a:rPr lang="en-US" smtClean="0"/>
              <a:t>Summary</a:t>
            </a:r>
            <a:endParaRPr lang="en-US"/>
          </a:p>
        </p:txBody>
      </p:sp>
      <p:sp>
        <p:nvSpPr>
          <p:cNvPr id="105477" name="Slide Number Placeholder 5"/>
          <p:cNvSpPr>
            <a:spLocks noGrp="1"/>
          </p:cNvSpPr>
          <p:nvPr>
            <p:ph type="sldNum" sz="quarter" idx="10"/>
          </p:nvPr>
        </p:nvSpPr>
        <p:spPr/>
        <p:txBody>
          <a:bodyPr/>
          <a:lstStyle/>
          <a:p>
            <a:fld id="{4C21D897-F7DD-D34F-BFA7-583E11767037}" type="slidenum">
              <a:rPr lang="th-TH" smtClean="0"/>
              <a:pPr/>
              <a:t>49</a:t>
            </a:fld>
            <a:endParaRPr lang="th-TH" smtClean="0"/>
          </a:p>
        </p:txBody>
      </p:sp>
      <p:sp>
        <p:nvSpPr>
          <p:cNvPr id="53250" name="Rectangle 2"/>
          <p:cNvSpPr>
            <a:spLocks noGrp="1" noChangeArrowheads="1"/>
          </p:cNvSpPr>
          <p:nvPr>
            <p:ph idx="4294967295"/>
          </p:nvPr>
        </p:nvSpPr>
        <p:spPr>
          <a:xfrm>
            <a:off x="228600" y="838200"/>
            <a:ext cx="8915400" cy="4724400"/>
          </a:xfrm>
        </p:spPr>
        <p:txBody>
          <a:bodyPr/>
          <a:lstStyle/>
          <a:p>
            <a:pPr eaLnBrk="1" hangingPunct="1"/>
            <a:r>
              <a:rPr lang="en-US">
                <a:latin typeface="Angsana New" charset="0"/>
              </a:rPr>
              <a:t>The Heckscher-Ohlin model, in which two goods are produced using two factors of production, emphasizes the role of resources in trade.</a:t>
            </a:r>
          </a:p>
          <a:p>
            <a:pPr eaLnBrk="1" hangingPunct="1"/>
            <a:r>
              <a:rPr lang="en-US" sz="3900">
                <a:latin typeface="Angsana New" charset="0"/>
              </a:rPr>
              <a:t>The Heckscher-Ohlin theorem predicts that a</a:t>
            </a:r>
            <a:r>
              <a:rPr lang="en-US">
                <a:latin typeface="Angsana New" charset="0"/>
              </a:rPr>
              <a:t> country will export the commodity which uses </a:t>
            </a:r>
            <a:r>
              <a:rPr lang="en-US" i="1">
                <a:latin typeface="Angsana New" charset="0"/>
              </a:rPr>
              <a:t>intensively</a:t>
            </a:r>
            <a:r>
              <a:rPr lang="en-US">
                <a:latin typeface="Angsana New" charset="0"/>
              </a:rPr>
              <a:t> its </a:t>
            </a:r>
            <a:r>
              <a:rPr lang="en-US" i="1">
                <a:latin typeface="Angsana New" charset="0"/>
              </a:rPr>
              <a:t>abundant</a:t>
            </a:r>
            <a:r>
              <a:rPr lang="en-US">
                <a:latin typeface="Angsana New" charset="0"/>
              </a:rPr>
              <a:t> factor and import the commodity which uses </a:t>
            </a:r>
            <a:r>
              <a:rPr lang="en-US" i="1">
                <a:latin typeface="Angsana New" charset="0"/>
              </a:rPr>
              <a:t>intensively</a:t>
            </a:r>
            <a:r>
              <a:rPr lang="en-US">
                <a:latin typeface="Angsana New" charset="0"/>
              </a:rPr>
              <a:t> its </a:t>
            </a:r>
            <a:r>
              <a:rPr lang="en-US" i="1">
                <a:latin typeface="Angsana New" charset="0"/>
              </a:rPr>
              <a:t>scarce </a:t>
            </a:r>
            <a:r>
              <a:rPr lang="en-US">
                <a:latin typeface="Angsana New" charset="0"/>
              </a:rPr>
              <a:t>factor.</a:t>
            </a:r>
          </a:p>
          <a:p>
            <a:pPr eaLnBrk="1" hangingPunct="1"/>
            <a:r>
              <a:rPr lang="en-US">
                <a:latin typeface="Angsana New" charset="0"/>
              </a:rPr>
              <a:t>International trade tends to equalize factor prices.  Complete FPE is not observed due to transportation costs, barriers to trade, distortions, differences in technology and inputs.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325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autoUpdateAnimBg="0"/>
    </p:bld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7522" name="Rectangle 3"/>
          <p:cNvSpPr>
            <a:spLocks noGrp="1" noChangeArrowheads="1"/>
          </p:cNvSpPr>
          <p:nvPr>
            <p:ph type="title"/>
          </p:nvPr>
        </p:nvSpPr>
        <p:spPr/>
        <p:txBody>
          <a:bodyPr/>
          <a:lstStyle/>
          <a:p>
            <a:r>
              <a:rPr lang="en-US" smtClean="0"/>
              <a:t>Summary</a:t>
            </a:r>
            <a:endParaRPr lang="en-US"/>
          </a:p>
        </p:txBody>
      </p:sp>
      <p:sp>
        <p:nvSpPr>
          <p:cNvPr id="107525" name="Slide Number Placeholder 5"/>
          <p:cNvSpPr>
            <a:spLocks noGrp="1"/>
          </p:cNvSpPr>
          <p:nvPr>
            <p:ph type="sldNum" sz="quarter" idx="10"/>
          </p:nvPr>
        </p:nvSpPr>
        <p:spPr/>
        <p:txBody>
          <a:bodyPr/>
          <a:lstStyle/>
          <a:p>
            <a:fld id="{527897E9-9260-644E-965D-341B87375470}" type="slidenum">
              <a:rPr lang="th-TH" smtClean="0"/>
              <a:pPr/>
              <a:t>50</a:t>
            </a:fld>
            <a:endParaRPr lang="th-TH" smtClean="0"/>
          </a:p>
        </p:txBody>
      </p:sp>
      <p:sp>
        <p:nvSpPr>
          <p:cNvPr id="55298" name="Rectangle 2"/>
          <p:cNvSpPr>
            <a:spLocks noGrp="1" noChangeArrowheads="1"/>
          </p:cNvSpPr>
          <p:nvPr>
            <p:ph idx="4294967295"/>
          </p:nvPr>
        </p:nvSpPr>
        <p:spPr>
          <a:xfrm>
            <a:off x="609600" y="1219200"/>
            <a:ext cx="7772400" cy="4724400"/>
          </a:xfrm>
        </p:spPr>
        <p:txBody>
          <a:bodyPr/>
          <a:lstStyle/>
          <a:p>
            <a:pPr eaLnBrk="1" hangingPunct="1"/>
            <a:r>
              <a:rPr lang="en-US">
                <a:latin typeface="Angsana New" charset="0"/>
              </a:rPr>
              <a:t>A rise in the relative price of the labor-intensive good will shift the distribution of income in favor of labor:</a:t>
            </a:r>
          </a:p>
          <a:p>
            <a:pPr lvl="1" eaLnBrk="1" hangingPunct="1"/>
            <a:r>
              <a:rPr lang="en-US" sz="3700">
                <a:latin typeface="Angsana New" charset="0"/>
              </a:rPr>
              <a:t>The real wage of labor will rise in terms of both goods, while the real income of capitalists will fall in terms of both goods.</a:t>
            </a:r>
            <a:endParaRPr lang="en-US">
              <a:latin typeface="Angsana New" charset="0"/>
            </a:endParaRPr>
          </a:p>
          <a:p>
            <a:pPr eaLnBrk="1" hangingPunct="1"/>
            <a:r>
              <a:rPr lang="en-US">
                <a:latin typeface="Angsana New" charset="0"/>
              </a:rPr>
              <a:t>For any given commodity prices, an increase in a factor of production increases the supply of the good that uses this factor intensively and reduces the supply of the other good.</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52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529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529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build="p" bldLvl="2" autoUpdateAnimBg="0"/>
    </p:bld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smtClean="0"/>
              <a:t>Summary</a:t>
            </a:r>
            <a:endParaRPr lang="en-US"/>
          </a:p>
        </p:txBody>
      </p:sp>
      <p:sp>
        <p:nvSpPr>
          <p:cNvPr id="109573" name="Slide Number Placeholder 5"/>
          <p:cNvSpPr>
            <a:spLocks noGrp="1"/>
          </p:cNvSpPr>
          <p:nvPr>
            <p:ph type="sldNum" sz="quarter" idx="10"/>
          </p:nvPr>
        </p:nvSpPr>
        <p:spPr/>
        <p:txBody>
          <a:bodyPr/>
          <a:lstStyle/>
          <a:p>
            <a:fld id="{8B6BBA2B-10DB-7243-8646-423352DA23A1}" type="slidenum">
              <a:rPr lang="th-TH" smtClean="0"/>
              <a:pPr/>
              <a:t>51</a:t>
            </a:fld>
            <a:endParaRPr lang="th-TH" smtClean="0"/>
          </a:p>
        </p:txBody>
      </p:sp>
      <p:sp>
        <p:nvSpPr>
          <p:cNvPr id="57347" name="Rectangle 3"/>
          <p:cNvSpPr>
            <a:spLocks noGrp="1" noChangeArrowheads="1"/>
          </p:cNvSpPr>
          <p:nvPr>
            <p:ph idx="4294967295"/>
          </p:nvPr>
        </p:nvSpPr>
        <p:spPr>
          <a:xfrm>
            <a:off x="609600" y="1143000"/>
            <a:ext cx="7772400" cy="5029200"/>
          </a:xfrm>
        </p:spPr>
        <p:txBody>
          <a:bodyPr/>
          <a:lstStyle/>
          <a:p>
            <a:pPr eaLnBrk="1" hangingPunct="1"/>
            <a:r>
              <a:rPr lang="en-US" dirty="0">
                <a:latin typeface="Angsana New" charset="0"/>
              </a:rPr>
              <a:t>The owners of a country’s abundant factors gain from trade, but the owners of scarce factors lose.</a:t>
            </a:r>
          </a:p>
          <a:p>
            <a:pPr eaLnBrk="1" hangingPunct="1"/>
            <a:r>
              <a:rPr lang="en-US" dirty="0">
                <a:latin typeface="Angsana New" charset="0"/>
              </a:rPr>
              <a:t>Empirical evidence is mixed on the </a:t>
            </a:r>
            <a:r>
              <a:rPr lang="en-US" dirty="0" err="1">
                <a:latin typeface="Angsana New" charset="0"/>
              </a:rPr>
              <a:t>Heckscher</a:t>
            </a:r>
            <a:r>
              <a:rPr lang="en-US" dirty="0">
                <a:latin typeface="Angsana New" charset="0"/>
              </a:rPr>
              <a:t>-Ohlin model.</a:t>
            </a:r>
          </a:p>
          <a:p>
            <a:pPr lvl="1" eaLnBrk="1" hangingPunct="1"/>
            <a:r>
              <a:rPr lang="en-US" dirty="0">
                <a:latin typeface="Angsana New" charset="0"/>
              </a:rPr>
              <a:t>Most researchers do not believe that differences in resources alone can explain the pattern of world trade or world factor prices.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wipe(left)">
                                      <p:cBhvr>
                                        <p:cTn id="7" dur="500"/>
                                        <p:tgtEl>
                                          <p:spTgt spid="573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7347">
                                            <p:txEl>
                                              <p:pRg st="1" end="1"/>
                                            </p:txEl>
                                          </p:spTgt>
                                        </p:tgtEl>
                                        <p:attrNameLst>
                                          <p:attrName>style.visibility</p:attrName>
                                        </p:attrNameLst>
                                      </p:cBhvr>
                                      <p:to>
                                        <p:strVal val="visible"/>
                                      </p:to>
                                    </p:set>
                                    <p:animEffect transition="in" filter="wipe(left)">
                                      <p:cBhvr>
                                        <p:cTn id="12" dur="500"/>
                                        <p:tgtEl>
                                          <p:spTgt spid="5734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7347">
                                            <p:txEl>
                                              <p:pRg st="2" end="2"/>
                                            </p:txEl>
                                          </p:spTgt>
                                        </p:tgtEl>
                                        <p:attrNameLst>
                                          <p:attrName>style.visibility</p:attrName>
                                        </p:attrNameLst>
                                      </p:cBhvr>
                                      <p:to>
                                        <p:strVal val="visible"/>
                                      </p:to>
                                    </p:set>
                                    <p:animEffect transition="in" filter="wipe(left)">
                                      <p:cBhvr>
                                        <p:cTn id="17" dur="500"/>
                                        <p:tgtEl>
                                          <p:spTgt spid="573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bldLvl="2" autoUpdateAnimBg="0"/>
    </p:bld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th-TH" smtClean="0"/>
              <a:t>The Specific-Factor Model</a:t>
            </a:r>
            <a:endParaRPr lang="th-TH"/>
          </a:p>
        </p:txBody>
      </p:sp>
      <p:sp>
        <p:nvSpPr>
          <p:cNvPr id="111621" name="Slide Number Placeholder 5"/>
          <p:cNvSpPr>
            <a:spLocks noGrp="1"/>
          </p:cNvSpPr>
          <p:nvPr>
            <p:ph type="sldNum" sz="quarter" idx="10"/>
          </p:nvPr>
        </p:nvSpPr>
        <p:spPr/>
        <p:txBody>
          <a:bodyPr/>
          <a:lstStyle/>
          <a:p>
            <a:fld id="{1922E390-835A-6342-BC80-E81D87488168}" type="slidenum">
              <a:rPr lang="en-US" smtClean="0"/>
              <a:pPr/>
              <a:t>52</a:t>
            </a:fld>
            <a:endParaRPr lang="th-TH"/>
          </a:p>
        </p:txBody>
      </p:sp>
      <p:sp>
        <p:nvSpPr>
          <p:cNvPr id="6147" name="Rectangle 3"/>
          <p:cNvSpPr>
            <a:spLocks noGrp="1" noChangeArrowheads="1"/>
          </p:cNvSpPr>
          <p:nvPr>
            <p:ph idx="4294967295"/>
          </p:nvPr>
        </p:nvSpPr>
        <p:spPr>
          <a:xfrm>
            <a:off x="609600" y="1219200"/>
            <a:ext cx="7924800" cy="4724400"/>
          </a:xfrm>
        </p:spPr>
        <p:txBody>
          <a:bodyPr/>
          <a:lstStyle/>
          <a:p>
            <a:pPr eaLnBrk="1" hangingPunct="1"/>
            <a:r>
              <a:rPr lang="th-TH" dirty="0">
                <a:ea typeface="MS PGothic" pitchFamily="34" charset="-128"/>
              </a:rPr>
              <a:t>H-O model assume free mobility of factors between sectors which can only happen in the long run.</a:t>
            </a:r>
          </a:p>
          <a:p>
            <a:pPr eaLnBrk="1" hangingPunct="1"/>
            <a:r>
              <a:rPr lang="th-TH" dirty="0">
                <a:ea typeface="MS PGothic" pitchFamily="34" charset="-128"/>
              </a:rPr>
              <a:t>In the short run, some factors, such as capital take a long time to be converted from one industry to others.</a:t>
            </a:r>
          </a:p>
          <a:p>
            <a:pPr eaLnBrk="1" hangingPunct="1"/>
            <a:r>
              <a:rPr lang="th-TH" dirty="0">
                <a:solidFill>
                  <a:schemeClr val="accent2"/>
                </a:solidFill>
                <a:ea typeface="MS PGothic" pitchFamily="34" charset="-128"/>
              </a:rPr>
              <a:t>This model assume that capital is fixed and specific to each sector but labor still freely mobile.</a:t>
            </a:r>
            <a:endParaRPr lang="th-TH" dirty="0">
              <a:ea typeface="MS PGothic" pitchFamily="34" charset="-128"/>
            </a:endParaRPr>
          </a:p>
          <a:p>
            <a:pPr eaLnBrk="1" hangingPunct="1"/>
            <a:r>
              <a:rPr lang="th-TH" dirty="0">
                <a:ea typeface="MS PGothic" pitchFamily="34" charset="-128"/>
              </a:rPr>
              <a:t>It is a short run version of H-O model.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3667" name="Rectangle 2"/>
          <p:cNvSpPr>
            <a:spLocks noGrp="1" noChangeArrowheads="1"/>
          </p:cNvSpPr>
          <p:nvPr>
            <p:ph type="title"/>
          </p:nvPr>
        </p:nvSpPr>
        <p:spPr/>
        <p:txBody>
          <a:bodyPr/>
          <a:lstStyle/>
          <a:p>
            <a:r>
              <a:rPr lang="th-TH" smtClean="0"/>
              <a:t>The Specific-Factor Model: Assumptions</a:t>
            </a:r>
            <a:endParaRPr lang="th-TH"/>
          </a:p>
        </p:txBody>
      </p:sp>
      <p:sp>
        <p:nvSpPr>
          <p:cNvPr id="113670" name="Slide Number Placeholder 5"/>
          <p:cNvSpPr>
            <a:spLocks noGrp="1"/>
          </p:cNvSpPr>
          <p:nvPr>
            <p:ph type="sldNum" sz="quarter" idx="10"/>
          </p:nvPr>
        </p:nvSpPr>
        <p:spPr/>
        <p:txBody>
          <a:bodyPr/>
          <a:lstStyle/>
          <a:p>
            <a:fld id="{61BF69F3-4481-E24A-8625-8E6BF0CA7F2A}" type="slidenum">
              <a:rPr lang="en-US" smtClean="0"/>
              <a:pPr/>
              <a:t>53</a:t>
            </a:fld>
            <a:endParaRPr lang="th-TH"/>
          </a:p>
        </p:txBody>
      </p:sp>
      <p:sp>
        <p:nvSpPr>
          <p:cNvPr id="7171" name="Rectangle 3"/>
          <p:cNvSpPr>
            <a:spLocks noGrp="1" noChangeArrowheads="1"/>
          </p:cNvSpPr>
          <p:nvPr>
            <p:ph idx="4294967295"/>
          </p:nvPr>
        </p:nvSpPr>
        <p:spPr>
          <a:xfrm>
            <a:off x="685800" y="990600"/>
            <a:ext cx="8458200" cy="4191000"/>
          </a:xfrm>
        </p:spPr>
        <p:txBody>
          <a:bodyPr/>
          <a:lstStyle/>
          <a:p>
            <a:pPr eaLnBrk="1" hangingPunct="1"/>
            <a:r>
              <a:rPr lang="th-TH" dirty="0">
                <a:ea typeface="MS PGothic" pitchFamily="34" charset="-128"/>
              </a:rPr>
              <a:t>2 countries, 2 homogenous goods: X and Y</a:t>
            </a:r>
          </a:p>
          <a:p>
            <a:pPr eaLnBrk="1" hangingPunct="1"/>
            <a:r>
              <a:rPr lang="th-TH" dirty="0">
                <a:ea typeface="MS PGothic" pitchFamily="34" charset="-128"/>
              </a:rPr>
              <a:t>Perfect competition in all markets.  P</a:t>
            </a:r>
            <a:r>
              <a:rPr lang="th-TH" baseline="-25000" dirty="0">
                <a:ea typeface="MS PGothic" pitchFamily="34" charset="-128"/>
              </a:rPr>
              <a:t>X</a:t>
            </a:r>
            <a:r>
              <a:rPr lang="th-TH" dirty="0">
                <a:ea typeface="MS PGothic" pitchFamily="34" charset="-128"/>
              </a:rPr>
              <a:t> and P</a:t>
            </a:r>
            <a:r>
              <a:rPr lang="th-TH" baseline="-25000" dirty="0">
                <a:ea typeface="MS PGothic" pitchFamily="34" charset="-128"/>
              </a:rPr>
              <a:t>Y</a:t>
            </a:r>
            <a:r>
              <a:rPr lang="th-TH" dirty="0">
                <a:ea typeface="MS PGothic" pitchFamily="34" charset="-128"/>
              </a:rPr>
              <a:t> are given.</a:t>
            </a:r>
          </a:p>
          <a:p>
            <a:pPr eaLnBrk="1" hangingPunct="1"/>
            <a:r>
              <a:rPr lang="th-TH" dirty="0">
                <a:ea typeface="MS PGothic" pitchFamily="34" charset="-128"/>
              </a:rPr>
              <a:t>3 factors: mobile Labor (L), specific capital for X (K</a:t>
            </a:r>
            <a:r>
              <a:rPr lang="th-TH" baseline="-25000" dirty="0">
                <a:ea typeface="MS PGothic" pitchFamily="34" charset="-128"/>
              </a:rPr>
              <a:t>X</a:t>
            </a:r>
            <a:r>
              <a:rPr lang="th-TH" dirty="0">
                <a:ea typeface="MS PGothic" pitchFamily="34" charset="-128"/>
              </a:rPr>
              <a:t>), specific capital for Y (K</a:t>
            </a:r>
            <a:r>
              <a:rPr lang="th-TH" baseline="-25000" dirty="0">
                <a:ea typeface="MS PGothic" pitchFamily="34" charset="-128"/>
              </a:rPr>
              <a:t>Y</a:t>
            </a:r>
            <a:r>
              <a:rPr lang="th-TH" dirty="0">
                <a:ea typeface="MS PGothic" pitchFamily="34" charset="-128"/>
              </a:rPr>
              <a:t>). </a:t>
            </a:r>
          </a:p>
          <a:p>
            <a:pPr eaLnBrk="1" hangingPunct="1">
              <a:buFontTx/>
              <a:buNone/>
            </a:pPr>
            <a:r>
              <a:rPr lang="th-TH" dirty="0">
                <a:ea typeface="MS PGothic" pitchFamily="34" charset="-128"/>
              </a:rPr>
              <a:t>			X = F(K</a:t>
            </a:r>
            <a:r>
              <a:rPr lang="th-TH" baseline="-25000" dirty="0">
                <a:ea typeface="MS PGothic" pitchFamily="34" charset="-128"/>
              </a:rPr>
              <a:t>X</a:t>
            </a:r>
            <a:r>
              <a:rPr lang="th-TH" dirty="0">
                <a:ea typeface="MS PGothic" pitchFamily="34" charset="-128"/>
              </a:rPr>
              <a:t>,L</a:t>
            </a:r>
            <a:r>
              <a:rPr lang="th-TH" baseline="-25000" dirty="0">
                <a:ea typeface="MS PGothic" pitchFamily="34" charset="-128"/>
              </a:rPr>
              <a:t>X</a:t>
            </a:r>
            <a:r>
              <a:rPr lang="th-TH" dirty="0">
                <a:ea typeface="MS PGothic" pitchFamily="34" charset="-128"/>
              </a:rPr>
              <a:t>)</a:t>
            </a:r>
          </a:p>
          <a:p>
            <a:pPr eaLnBrk="1" hangingPunct="1">
              <a:buFontTx/>
              <a:buNone/>
            </a:pPr>
            <a:r>
              <a:rPr lang="th-TH" dirty="0">
                <a:ea typeface="MS PGothic" pitchFamily="34" charset="-128"/>
              </a:rPr>
              <a:t>			Y = G(K</a:t>
            </a:r>
            <a:r>
              <a:rPr lang="th-TH" baseline="-25000" dirty="0">
                <a:ea typeface="MS PGothic" pitchFamily="34" charset="-128"/>
              </a:rPr>
              <a:t>Y</a:t>
            </a:r>
            <a:r>
              <a:rPr lang="th-TH" dirty="0">
                <a:ea typeface="MS PGothic" pitchFamily="34" charset="-128"/>
              </a:rPr>
              <a:t>,L</a:t>
            </a:r>
            <a:r>
              <a:rPr lang="th-TH" baseline="-25000" dirty="0">
                <a:ea typeface="MS PGothic" pitchFamily="34" charset="-128"/>
              </a:rPr>
              <a:t>Y</a:t>
            </a:r>
            <a:r>
              <a:rPr lang="th-TH" dirty="0">
                <a:ea typeface="MS PGothic" pitchFamily="34" charset="-128"/>
              </a:rPr>
              <a:t>)</a:t>
            </a:r>
          </a:p>
          <a:p>
            <a:pPr eaLnBrk="1" hangingPunct="1"/>
            <a:r>
              <a:rPr lang="th-TH" dirty="0">
                <a:ea typeface="MS PGothic" pitchFamily="34" charset="-128"/>
              </a:rPr>
              <a:t>Full employment conditions</a:t>
            </a:r>
          </a:p>
        </p:txBody>
      </p:sp>
      <p:graphicFrame>
        <p:nvGraphicFramePr>
          <p:cNvPr id="7172" name="Object 2"/>
          <p:cNvGraphicFramePr>
            <a:graphicFrameLocks noChangeAspect="1"/>
          </p:cNvGraphicFramePr>
          <p:nvPr/>
        </p:nvGraphicFramePr>
        <p:xfrm>
          <a:off x="2819400" y="5243512"/>
          <a:ext cx="4191000" cy="1385888"/>
        </p:xfrm>
        <a:graphic>
          <a:graphicData uri="http://schemas.openxmlformats.org/presentationml/2006/ole">
            <p:oleObj spid="_x0000_s113666" name="Equation" r:id="rId4" imgW="1574640" imgH="520560" progId="Equation.DSMT4">
              <p:embed/>
            </p:oleObj>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1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17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17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17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7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autoUpdateAnimBg="0"/>
    </p:bld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 name="Freeform 143"/>
          <p:cNvSpPr>
            <a:spLocks/>
          </p:cNvSpPr>
          <p:nvPr/>
        </p:nvSpPr>
        <p:spPr bwMode="auto">
          <a:xfrm>
            <a:off x="4267200" y="1905000"/>
            <a:ext cx="1989138" cy="504825"/>
          </a:xfrm>
          <a:custGeom>
            <a:avLst/>
            <a:gdLst>
              <a:gd name="T0" fmla="*/ 0 w 1253"/>
              <a:gd name="T1" fmla="*/ 0 h 318"/>
              <a:gd name="T2" fmla="*/ 2147483647 w 1253"/>
              <a:gd name="T3" fmla="*/ 2147483647 h 318"/>
              <a:gd name="T4" fmla="*/ 2147483647 w 1253"/>
              <a:gd name="T5" fmla="*/ 2147483647 h 318"/>
              <a:gd name="T6" fmla="*/ 2147483647 w 1253"/>
              <a:gd name="T7" fmla="*/ 2147483647 h 318"/>
              <a:gd name="T8" fmla="*/ 2147483647 w 1253"/>
              <a:gd name="T9" fmla="*/ 2147483647 h 318"/>
              <a:gd name="T10" fmla="*/ 0 60000 65536"/>
              <a:gd name="T11" fmla="*/ 0 60000 65536"/>
              <a:gd name="T12" fmla="*/ 0 60000 65536"/>
              <a:gd name="T13" fmla="*/ 0 60000 65536"/>
              <a:gd name="T14" fmla="*/ 0 60000 65536"/>
              <a:gd name="T15" fmla="*/ 0 w 1253"/>
              <a:gd name="T16" fmla="*/ 0 h 318"/>
              <a:gd name="T17" fmla="*/ 1253 w 1253"/>
              <a:gd name="T18" fmla="*/ 318 h 318"/>
            </a:gdLst>
            <a:ahLst/>
            <a:cxnLst>
              <a:cxn ang="T10">
                <a:pos x="T0" y="T1"/>
              </a:cxn>
              <a:cxn ang="T11">
                <a:pos x="T2" y="T3"/>
              </a:cxn>
              <a:cxn ang="T12">
                <a:pos x="T4" y="T5"/>
              </a:cxn>
              <a:cxn ang="T13">
                <a:pos x="T6" y="T7"/>
              </a:cxn>
              <a:cxn ang="T14">
                <a:pos x="T8" y="T9"/>
              </a:cxn>
            </a:cxnLst>
            <a:rect l="T15" t="T16" r="T17" b="T18"/>
            <a:pathLst>
              <a:path w="1253" h="318">
                <a:moveTo>
                  <a:pt x="0" y="0"/>
                </a:moveTo>
                <a:cubicBezTo>
                  <a:pt x="73" y="3"/>
                  <a:pt x="302" y="5"/>
                  <a:pt x="439" y="17"/>
                </a:cubicBezTo>
                <a:cubicBezTo>
                  <a:pt x="576" y="29"/>
                  <a:pt x="712" y="47"/>
                  <a:pt x="823" y="75"/>
                </a:cubicBezTo>
                <a:cubicBezTo>
                  <a:pt x="935" y="103"/>
                  <a:pt x="1036" y="147"/>
                  <a:pt x="1108" y="187"/>
                </a:cubicBezTo>
                <a:cubicBezTo>
                  <a:pt x="1180" y="227"/>
                  <a:pt x="1223" y="293"/>
                  <a:pt x="1253" y="318"/>
                </a:cubicBezTo>
              </a:path>
            </a:pathLst>
          </a:custGeom>
          <a:noFill/>
          <a:ln w="381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62" name="Freeform 143"/>
          <p:cNvSpPr>
            <a:spLocks/>
          </p:cNvSpPr>
          <p:nvPr/>
        </p:nvSpPr>
        <p:spPr bwMode="auto">
          <a:xfrm>
            <a:off x="4267200" y="1905000"/>
            <a:ext cx="1306513" cy="119063"/>
          </a:xfrm>
          <a:custGeom>
            <a:avLst/>
            <a:gdLst>
              <a:gd name="T0" fmla="*/ 0 w 823"/>
              <a:gd name="T1" fmla="*/ 0 h 75"/>
              <a:gd name="T2" fmla="*/ 2147483647 w 823"/>
              <a:gd name="T3" fmla="*/ 2147483647 h 75"/>
              <a:gd name="T4" fmla="*/ 2147483647 w 823"/>
              <a:gd name="T5" fmla="*/ 2147483647 h 75"/>
              <a:gd name="T6" fmla="*/ 0 60000 65536"/>
              <a:gd name="T7" fmla="*/ 0 60000 65536"/>
              <a:gd name="T8" fmla="*/ 0 60000 65536"/>
              <a:gd name="T9" fmla="*/ 0 w 823"/>
              <a:gd name="T10" fmla="*/ 0 h 75"/>
              <a:gd name="T11" fmla="*/ 823 w 823"/>
              <a:gd name="T12" fmla="*/ 75 h 75"/>
            </a:gdLst>
            <a:ahLst/>
            <a:cxnLst>
              <a:cxn ang="T6">
                <a:pos x="T0" y="T1"/>
              </a:cxn>
              <a:cxn ang="T7">
                <a:pos x="T2" y="T3"/>
              </a:cxn>
              <a:cxn ang="T8">
                <a:pos x="T4" y="T5"/>
              </a:cxn>
            </a:cxnLst>
            <a:rect l="T9" t="T10" r="T11" b="T12"/>
            <a:pathLst>
              <a:path w="823" h="75">
                <a:moveTo>
                  <a:pt x="0" y="0"/>
                </a:moveTo>
                <a:cubicBezTo>
                  <a:pt x="73" y="3"/>
                  <a:pt x="302" y="5"/>
                  <a:pt x="439" y="17"/>
                </a:cubicBezTo>
                <a:cubicBezTo>
                  <a:pt x="576" y="29"/>
                  <a:pt x="706" y="36"/>
                  <a:pt x="823" y="75"/>
                </a:cubicBezTo>
              </a:path>
            </a:pathLst>
          </a:custGeom>
          <a:noFill/>
          <a:ln w="381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16" name="Rectangle 2"/>
          <p:cNvSpPr>
            <a:spLocks noGrp="1" noChangeArrowheads="1"/>
          </p:cNvSpPr>
          <p:nvPr>
            <p:ph type="title"/>
          </p:nvPr>
        </p:nvSpPr>
        <p:spPr/>
        <p:txBody>
          <a:bodyPr/>
          <a:lstStyle/>
          <a:p>
            <a:pPr eaLnBrk="1" hangingPunct="1"/>
            <a:r>
              <a:rPr lang="th-TH">
                <a:latin typeface="Angsana New" charset="0"/>
              </a:rPr>
              <a:t>The Specific-Factor Model: PPC</a:t>
            </a:r>
          </a:p>
        </p:txBody>
      </p:sp>
      <p:sp>
        <p:nvSpPr>
          <p:cNvPr id="115718" name="Slide Number Placeholder 4"/>
          <p:cNvSpPr>
            <a:spLocks noGrp="1"/>
          </p:cNvSpPr>
          <p:nvPr>
            <p:ph type="sldNum" sz="quarter" idx="10"/>
          </p:nvPr>
        </p:nvSpPr>
        <p:spPr>
          <a:noFill/>
        </p:spPr>
        <p:txBody>
          <a:bodyPr/>
          <a:lstStyle/>
          <a:p>
            <a:fld id="{03212838-8C44-0048-83E2-5BCAB0F31262}" type="slidenum">
              <a:rPr lang="en-US">
                <a:ea typeface="Angsana New" charset="0"/>
                <a:cs typeface="Angsana New" charset="0"/>
              </a:rPr>
              <a:pPr/>
              <a:t>54</a:t>
            </a:fld>
            <a:endParaRPr lang="th-TH">
              <a:ea typeface="Angsana New" charset="0"/>
              <a:cs typeface="Angsana New" charset="0"/>
            </a:endParaRPr>
          </a:p>
        </p:txBody>
      </p:sp>
      <p:grpSp>
        <p:nvGrpSpPr>
          <p:cNvPr id="2" name="Group 146"/>
          <p:cNvGrpSpPr>
            <a:grpSpLocks/>
          </p:cNvGrpSpPr>
          <p:nvPr/>
        </p:nvGrpSpPr>
        <p:grpSpPr bwMode="auto">
          <a:xfrm>
            <a:off x="228600" y="1462088"/>
            <a:ext cx="4030663" cy="2495550"/>
            <a:chOff x="144" y="921"/>
            <a:chExt cx="2539" cy="1572"/>
          </a:xfrm>
        </p:grpSpPr>
        <p:sp>
          <p:nvSpPr>
            <p:cNvPr id="115773" name="Arc 102"/>
            <p:cNvSpPr>
              <a:spLocks/>
            </p:cNvSpPr>
            <p:nvPr/>
          </p:nvSpPr>
          <p:spPr bwMode="auto">
            <a:xfrm>
              <a:off x="864" y="1209"/>
              <a:ext cx="1819" cy="128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FF3300"/>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74" name="Text Box 107"/>
            <p:cNvSpPr txBox="1">
              <a:spLocks noChangeArrowheads="1"/>
            </p:cNvSpPr>
            <p:nvPr/>
          </p:nvSpPr>
          <p:spPr bwMode="auto">
            <a:xfrm>
              <a:off x="144" y="921"/>
              <a:ext cx="1008"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solidFill>
                    <a:srgbClr val="FF3300"/>
                  </a:solidFill>
                  <a:ea typeface="Angsana New" charset="0"/>
                  <a:cs typeface="Angsana New" charset="0"/>
                </a:rPr>
                <a:t>Y = G(K</a:t>
              </a:r>
              <a:r>
                <a:rPr lang="th-TH" baseline="-25000">
                  <a:solidFill>
                    <a:srgbClr val="FF3300"/>
                  </a:solidFill>
                  <a:ea typeface="Angsana New" charset="0"/>
                  <a:cs typeface="Angsana New" charset="0"/>
                </a:rPr>
                <a:t>Y</a:t>
              </a:r>
              <a:r>
                <a:rPr lang="th-TH">
                  <a:solidFill>
                    <a:srgbClr val="FF3300"/>
                  </a:solidFill>
                  <a:ea typeface="Angsana New" charset="0"/>
                  <a:cs typeface="Angsana New" charset="0"/>
                </a:rPr>
                <a:t>,L</a:t>
              </a:r>
              <a:r>
                <a:rPr lang="th-TH" baseline="-25000">
                  <a:solidFill>
                    <a:srgbClr val="FF3300"/>
                  </a:solidFill>
                  <a:ea typeface="Angsana New" charset="0"/>
                  <a:cs typeface="Angsana New" charset="0"/>
                </a:rPr>
                <a:t>Y</a:t>
              </a:r>
              <a:r>
                <a:rPr lang="th-TH">
                  <a:solidFill>
                    <a:srgbClr val="FF3300"/>
                  </a:solidFill>
                  <a:ea typeface="Angsana New" charset="0"/>
                  <a:cs typeface="Angsana New" charset="0"/>
                </a:rPr>
                <a:t>)</a:t>
              </a:r>
            </a:p>
          </p:txBody>
        </p:sp>
        <p:sp>
          <p:nvSpPr>
            <p:cNvPr id="115775" name="Line 144"/>
            <p:cNvSpPr>
              <a:spLocks noChangeShapeType="1"/>
            </p:cNvSpPr>
            <p:nvPr/>
          </p:nvSpPr>
          <p:spPr bwMode="auto">
            <a:xfrm flipV="1">
              <a:off x="624" y="1000"/>
              <a:ext cx="109" cy="0"/>
            </a:xfrm>
            <a:prstGeom prst="line">
              <a:avLst/>
            </a:prstGeom>
            <a:noFill/>
            <a:ln w="28575">
              <a:solidFill>
                <a:srgbClr val="FF3300"/>
              </a:solidFill>
              <a:round/>
              <a:headEnd/>
              <a:tailEnd/>
            </a:ln>
          </p:spPr>
          <p:txBody>
            <a:bodyPr wrap="none" anchor="ctr">
              <a:prstTxWarp prst="textNoShape">
                <a:avLst/>
              </a:prstTxWarp>
            </a:bodyPr>
            <a:lstStyle/>
            <a:p>
              <a:endParaRPr lang="en-US"/>
            </a:p>
          </p:txBody>
        </p:sp>
      </p:grpSp>
      <p:grpSp>
        <p:nvGrpSpPr>
          <p:cNvPr id="3" name="Group 152"/>
          <p:cNvGrpSpPr>
            <a:grpSpLocks/>
          </p:cNvGrpSpPr>
          <p:nvPr/>
        </p:nvGrpSpPr>
        <p:grpSpPr bwMode="auto">
          <a:xfrm>
            <a:off x="4292600" y="4000500"/>
            <a:ext cx="4013200" cy="2633663"/>
            <a:chOff x="2704" y="2520"/>
            <a:chExt cx="2528" cy="1659"/>
          </a:xfrm>
        </p:grpSpPr>
        <p:sp>
          <p:nvSpPr>
            <p:cNvPr id="115770" name="Arc 103"/>
            <p:cNvSpPr>
              <a:spLocks/>
            </p:cNvSpPr>
            <p:nvPr/>
          </p:nvSpPr>
          <p:spPr bwMode="auto">
            <a:xfrm rot="5400000" flipH="1">
              <a:off x="2623" y="2601"/>
              <a:ext cx="1569" cy="140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chemeClr val="accent2"/>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71" name="Text Box 106"/>
            <p:cNvSpPr txBox="1">
              <a:spLocks noChangeArrowheads="1"/>
            </p:cNvSpPr>
            <p:nvPr/>
          </p:nvSpPr>
          <p:spPr bwMode="auto">
            <a:xfrm>
              <a:off x="4149" y="3849"/>
              <a:ext cx="1083"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solidFill>
                    <a:schemeClr val="accent2"/>
                  </a:solidFill>
                  <a:ea typeface="Angsana New" charset="0"/>
                  <a:cs typeface="Angsana New" charset="0"/>
                </a:rPr>
                <a:t>X = F(K</a:t>
              </a:r>
              <a:r>
                <a:rPr lang="th-TH" baseline="-25000">
                  <a:solidFill>
                    <a:schemeClr val="accent2"/>
                  </a:solidFill>
                  <a:ea typeface="Angsana New" charset="0"/>
                  <a:cs typeface="Angsana New" charset="0"/>
                </a:rPr>
                <a:t>X</a:t>
              </a:r>
              <a:r>
                <a:rPr lang="th-TH">
                  <a:solidFill>
                    <a:schemeClr val="accent2"/>
                  </a:solidFill>
                  <a:ea typeface="Angsana New" charset="0"/>
                  <a:cs typeface="Angsana New" charset="0"/>
                </a:rPr>
                <a:t>,L</a:t>
              </a:r>
              <a:r>
                <a:rPr lang="th-TH" baseline="-25000">
                  <a:solidFill>
                    <a:schemeClr val="accent2"/>
                  </a:solidFill>
                  <a:ea typeface="Angsana New" charset="0"/>
                  <a:cs typeface="Angsana New" charset="0"/>
                </a:rPr>
                <a:t>X</a:t>
              </a:r>
              <a:r>
                <a:rPr lang="th-TH">
                  <a:solidFill>
                    <a:schemeClr val="accent2"/>
                  </a:solidFill>
                  <a:ea typeface="Angsana New" charset="0"/>
                  <a:cs typeface="Angsana New" charset="0"/>
                </a:rPr>
                <a:t>)</a:t>
              </a:r>
            </a:p>
          </p:txBody>
        </p:sp>
        <p:sp>
          <p:nvSpPr>
            <p:cNvPr id="115772" name="Line 145"/>
            <p:cNvSpPr>
              <a:spLocks noChangeShapeType="1"/>
            </p:cNvSpPr>
            <p:nvPr/>
          </p:nvSpPr>
          <p:spPr bwMode="auto">
            <a:xfrm flipV="1">
              <a:off x="4608" y="3936"/>
              <a:ext cx="109" cy="0"/>
            </a:xfrm>
            <a:prstGeom prst="line">
              <a:avLst/>
            </a:prstGeom>
            <a:noFill/>
            <a:ln w="28575">
              <a:solidFill>
                <a:schemeClr val="accent2"/>
              </a:solidFill>
              <a:round/>
              <a:headEnd/>
              <a:tailEnd/>
            </a:ln>
          </p:spPr>
          <p:txBody>
            <a:bodyPr wrap="none" anchor="ctr">
              <a:prstTxWarp prst="textNoShape">
                <a:avLst/>
              </a:prstTxWarp>
            </a:bodyPr>
            <a:lstStyle/>
            <a:p>
              <a:endParaRPr lang="en-US"/>
            </a:p>
          </p:txBody>
        </p:sp>
      </p:grpSp>
      <p:sp>
        <p:nvSpPr>
          <p:cNvPr id="8335" name="Freeform 143"/>
          <p:cNvSpPr>
            <a:spLocks/>
          </p:cNvSpPr>
          <p:nvPr/>
        </p:nvSpPr>
        <p:spPr bwMode="auto">
          <a:xfrm>
            <a:off x="4343400" y="1905000"/>
            <a:ext cx="2155825" cy="2051050"/>
          </a:xfrm>
          <a:custGeom>
            <a:avLst/>
            <a:gdLst>
              <a:gd name="T0" fmla="*/ 0 w 1358"/>
              <a:gd name="T1" fmla="*/ 0 h 1292"/>
              <a:gd name="T2" fmla="*/ 2147483647 w 1358"/>
              <a:gd name="T3" fmla="*/ 2147483647 h 1292"/>
              <a:gd name="T4" fmla="*/ 2147483647 w 1358"/>
              <a:gd name="T5" fmla="*/ 2147483647 h 1292"/>
              <a:gd name="T6" fmla="*/ 2147483647 w 1358"/>
              <a:gd name="T7" fmla="*/ 2147483647 h 1292"/>
              <a:gd name="T8" fmla="*/ 2147483647 w 1358"/>
              <a:gd name="T9" fmla="*/ 2147483647 h 1292"/>
              <a:gd name="T10" fmla="*/ 2147483647 w 1358"/>
              <a:gd name="T11" fmla="*/ 2147483647 h 1292"/>
              <a:gd name="T12" fmla="*/ 0 60000 65536"/>
              <a:gd name="T13" fmla="*/ 0 60000 65536"/>
              <a:gd name="T14" fmla="*/ 0 60000 65536"/>
              <a:gd name="T15" fmla="*/ 0 60000 65536"/>
              <a:gd name="T16" fmla="*/ 0 60000 65536"/>
              <a:gd name="T17" fmla="*/ 0 60000 65536"/>
              <a:gd name="T18" fmla="*/ 0 w 1358"/>
              <a:gd name="T19" fmla="*/ 0 h 1292"/>
              <a:gd name="T20" fmla="*/ 1358 w 1358"/>
              <a:gd name="T21" fmla="*/ 1292 h 1292"/>
            </a:gdLst>
            <a:ahLst/>
            <a:cxnLst>
              <a:cxn ang="T12">
                <a:pos x="T0" y="T1"/>
              </a:cxn>
              <a:cxn ang="T13">
                <a:pos x="T2" y="T3"/>
              </a:cxn>
              <a:cxn ang="T14">
                <a:pos x="T4" y="T5"/>
              </a:cxn>
              <a:cxn ang="T15">
                <a:pos x="T6" y="T7"/>
              </a:cxn>
              <a:cxn ang="T16">
                <a:pos x="T8" y="T9"/>
              </a:cxn>
              <a:cxn ang="T17">
                <a:pos x="T10" y="T11"/>
              </a:cxn>
            </a:cxnLst>
            <a:rect l="T18" t="T19" r="T20" b="T21"/>
            <a:pathLst>
              <a:path w="1358" h="1292">
                <a:moveTo>
                  <a:pt x="0" y="0"/>
                </a:moveTo>
                <a:cubicBezTo>
                  <a:pt x="73" y="3"/>
                  <a:pt x="302" y="5"/>
                  <a:pt x="439" y="17"/>
                </a:cubicBezTo>
                <a:cubicBezTo>
                  <a:pt x="576" y="29"/>
                  <a:pt x="706" y="36"/>
                  <a:pt x="823" y="75"/>
                </a:cubicBezTo>
                <a:cubicBezTo>
                  <a:pt x="940" y="114"/>
                  <a:pt x="1056" y="148"/>
                  <a:pt x="1139" y="250"/>
                </a:cubicBezTo>
                <a:cubicBezTo>
                  <a:pt x="1222" y="352"/>
                  <a:pt x="1288" y="511"/>
                  <a:pt x="1323" y="684"/>
                </a:cubicBezTo>
                <a:cubicBezTo>
                  <a:pt x="1358" y="857"/>
                  <a:pt x="1343" y="1165"/>
                  <a:pt x="1348" y="1292"/>
                </a:cubicBezTo>
              </a:path>
            </a:pathLst>
          </a:custGeom>
          <a:noFill/>
          <a:ln w="381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22" name="Line 88"/>
          <p:cNvSpPr>
            <a:spLocks noChangeShapeType="1"/>
          </p:cNvSpPr>
          <p:nvPr/>
        </p:nvSpPr>
        <p:spPr bwMode="auto">
          <a:xfrm>
            <a:off x="1143000" y="3976688"/>
            <a:ext cx="6553200" cy="0"/>
          </a:xfrm>
          <a:prstGeom prst="line">
            <a:avLst/>
          </a:prstGeom>
          <a:noFill/>
          <a:ln w="38100">
            <a:solidFill>
              <a:schemeClr val="tx1"/>
            </a:solidFill>
            <a:round/>
            <a:headEnd type="triangle" w="med" len="med"/>
            <a:tailEnd type="triangle" w="med" len="med"/>
          </a:ln>
        </p:spPr>
        <p:txBody>
          <a:bodyPr wrap="none" anchor="ctr">
            <a:prstTxWarp prst="textNoShape">
              <a:avLst/>
            </a:prstTxWarp>
          </a:bodyPr>
          <a:lstStyle/>
          <a:p>
            <a:endParaRPr lang="en-US"/>
          </a:p>
        </p:txBody>
      </p:sp>
      <p:sp>
        <p:nvSpPr>
          <p:cNvPr id="115723" name="Line 89"/>
          <p:cNvSpPr>
            <a:spLocks noChangeShapeType="1"/>
          </p:cNvSpPr>
          <p:nvPr/>
        </p:nvSpPr>
        <p:spPr bwMode="auto">
          <a:xfrm>
            <a:off x="4267200" y="1462088"/>
            <a:ext cx="0" cy="5181600"/>
          </a:xfrm>
          <a:prstGeom prst="line">
            <a:avLst/>
          </a:prstGeom>
          <a:noFill/>
          <a:ln w="38100">
            <a:solidFill>
              <a:schemeClr val="tx1"/>
            </a:solidFill>
            <a:round/>
            <a:headEnd type="triangle" w="med" len="med"/>
            <a:tailEnd type="triangle" w="med" len="med"/>
          </a:ln>
        </p:spPr>
        <p:txBody>
          <a:bodyPr wrap="none" anchor="ctr">
            <a:prstTxWarp prst="textNoShape">
              <a:avLst/>
            </a:prstTxWarp>
          </a:bodyPr>
          <a:lstStyle/>
          <a:p>
            <a:endParaRPr lang="en-US"/>
          </a:p>
        </p:txBody>
      </p:sp>
      <p:sp>
        <p:nvSpPr>
          <p:cNvPr id="115724" name="Text Box 90"/>
          <p:cNvSpPr txBox="1">
            <a:spLocks noChangeArrowheads="1"/>
          </p:cNvSpPr>
          <p:nvPr/>
        </p:nvSpPr>
        <p:spPr bwMode="auto">
          <a:xfrm>
            <a:off x="4343400" y="6262688"/>
            <a:ext cx="8382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L</a:t>
            </a:r>
            <a:r>
              <a:rPr lang="th-TH" baseline="-25000">
                <a:ea typeface="Angsana New" charset="0"/>
                <a:cs typeface="Angsana New" charset="0"/>
              </a:rPr>
              <a:t>X</a:t>
            </a:r>
            <a:endParaRPr lang="th-TH">
              <a:ea typeface="Angsana New" charset="0"/>
              <a:cs typeface="Angsana New" charset="0"/>
            </a:endParaRPr>
          </a:p>
        </p:txBody>
      </p:sp>
      <p:sp>
        <p:nvSpPr>
          <p:cNvPr id="115725" name="Text Box 91"/>
          <p:cNvSpPr txBox="1">
            <a:spLocks noChangeArrowheads="1"/>
          </p:cNvSpPr>
          <p:nvPr/>
        </p:nvSpPr>
        <p:spPr bwMode="auto">
          <a:xfrm>
            <a:off x="609600" y="3671888"/>
            <a:ext cx="8382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L</a:t>
            </a:r>
            <a:r>
              <a:rPr lang="th-TH" baseline="-25000">
                <a:ea typeface="Angsana New" charset="0"/>
                <a:cs typeface="Angsana New" charset="0"/>
              </a:rPr>
              <a:t>Y</a:t>
            </a:r>
            <a:endParaRPr lang="th-TH">
              <a:ea typeface="Angsana New" charset="0"/>
              <a:cs typeface="Angsana New" charset="0"/>
            </a:endParaRPr>
          </a:p>
        </p:txBody>
      </p:sp>
      <p:sp>
        <p:nvSpPr>
          <p:cNvPr id="115726" name="Text Box 92"/>
          <p:cNvSpPr txBox="1">
            <a:spLocks noChangeArrowheads="1"/>
          </p:cNvSpPr>
          <p:nvPr/>
        </p:nvSpPr>
        <p:spPr bwMode="auto">
          <a:xfrm>
            <a:off x="7696200" y="3352800"/>
            <a:ext cx="8382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X</a:t>
            </a:r>
          </a:p>
        </p:txBody>
      </p:sp>
      <p:sp>
        <p:nvSpPr>
          <p:cNvPr id="115727" name="Text Box 93"/>
          <p:cNvSpPr txBox="1">
            <a:spLocks noChangeArrowheads="1"/>
          </p:cNvSpPr>
          <p:nvPr/>
        </p:nvSpPr>
        <p:spPr bwMode="auto">
          <a:xfrm>
            <a:off x="4114800" y="914400"/>
            <a:ext cx="8382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Y</a:t>
            </a:r>
          </a:p>
        </p:txBody>
      </p:sp>
      <p:sp>
        <p:nvSpPr>
          <p:cNvPr id="115728" name="Text Box 94"/>
          <p:cNvSpPr txBox="1">
            <a:spLocks noChangeArrowheads="1"/>
          </p:cNvSpPr>
          <p:nvPr/>
        </p:nvSpPr>
        <p:spPr bwMode="auto">
          <a:xfrm>
            <a:off x="5791200" y="990600"/>
            <a:ext cx="31242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Production Possibility Curve</a:t>
            </a:r>
          </a:p>
        </p:txBody>
      </p:sp>
      <p:grpSp>
        <p:nvGrpSpPr>
          <p:cNvPr id="4" name="Group 110"/>
          <p:cNvGrpSpPr>
            <a:grpSpLocks/>
          </p:cNvGrpSpPr>
          <p:nvPr/>
        </p:nvGrpSpPr>
        <p:grpSpPr bwMode="auto">
          <a:xfrm>
            <a:off x="1447800" y="3976688"/>
            <a:ext cx="3048000" cy="2590800"/>
            <a:chOff x="912" y="2304"/>
            <a:chExt cx="1920" cy="1632"/>
          </a:xfrm>
        </p:grpSpPr>
        <p:sp>
          <p:nvSpPr>
            <p:cNvPr id="115763" name="Line 95"/>
            <p:cNvSpPr>
              <a:spLocks noChangeShapeType="1"/>
            </p:cNvSpPr>
            <p:nvPr/>
          </p:nvSpPr>
          <p:spPr bwMode="auto">
            <a:xfrm>
              <a:off x="1104" y="2304"/>
              <a:ext cx="1584" cy="1392"/>
            </a:xfrm>
            <a:prstGeom prst="line">
              <a:avLst/>
            </a:prstGeom>
            <a:noFill/>
            <a:ln w="28575">
              <a:solidFill>
                <a:schemeClr val="bg2"/>
              </a:solidFill>
              <a:round/>
              <a:headEnd/>
              <a:tailEnd/>
            </a:ln>
          </p:spPr>
          <p:txBody>
            <a:bodyPr wrap="none" anchor="ctr">
              <a:prstTxWarp prst="textNoShape">
                <a:avLst/>
              </a:prstTxWarp>
            </a:bodyPr>
            <a:lstStyle/>
            <a:p>
              <a:endParaRPr lang="en-US"/>
            </a:p>
          </p:txBody>
        </p:sp>
        <p:grpSp>
          <p:nvGrpSpPr>
            <p:cNvPr id="115764" name="Group 98"/>
            <p:cNvGrpSpPr>
              <a:grpSpLocks/>
            </p:cNvGrpSpPr>
            <p:nvPr/>
          </p:nvGrpSpPr>
          <p:grpSpPr bwMode="auto">
            <a:xfrm>
              <a:off x="912" y="2304"/>
              <a:ext cx="336" cy="327"/>
              <a:chOff x="912" y="2313"/>
              <a:chExt cx="336" cy="327"/>
            </a:xfrm>
          </p:grpSpPr>
          <p:sp>
            <p:nvSpPr>
              <p:cNvPr id="115768" name="Text Box 96"/>
              <p:cNvSpPr txBox="1">
                <a:spLocks noChangeArrowheads="1"/>
              </p:cNvSpPr>
              <p:nvPr/>
            </p:nvSpPr>
            <p:spPr bwMode="auto">
              <a:xfrm>
                <a:off x="912" y="2313"/>
                <a:ext cx="336"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L</a:t>
                </a:r>
              </a:p>
            </p:txBody>
          </p:sp>
          <p:sp>
            <p:nvSpPr>
              <p:cNvPr id="115769" name="Line 97"/>
              <p:cNvSpPr>
                <a:spLocks noChangeShapeType="1"/>
              </p:cNvSpPr>
              <p:nvPr/>
            </p:nvSpPr>
            <p:spPr bwMode="auto">
              <a:xfrm>
                <a:off x="960" y="2400"/>
                <a:ext cx="96"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pSp>
          <p:nvGrpSpPr>
            <p:cNvPr id="115765" name="Group 99"/>
            <p:cNvGrpSpPr>
              <a:grpSpLocks/>
            </p:cNvGrpSpPr>
            <p:nvPr/>
          </p:nvGrpSpPr>
          <p:grpSpPr bwMode="auto">
            <a:xfrm>
              <a:off x="2496" y="3609"/>
              <a:ext cx="336" cy="327"/>
              <a:chOff x="912" y="2313"/>
              <a:chExt cx="336" cy="327"/>
            </a:xfrm>
          </p:grpSpPr>
          <p:sp>
            <p:nvSpPr>
              <p:cNvPr id="115766" name="Text Box 100"/>
              <p:cNvSpPr txBox="1">
                <a:spLocks noChangeArrowheads="1"/>
              </p:cNvSpPr>
              <p:nvPr/>
            </p:nvSpPr>
            <p:spPr bwMode="auto">
              <a:xfrm>
                <a:off x="912" y="2313"/>
                <a:ext cx="336"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L</a:t>
                </a:r>
              </a:p>
            </p:txBody>
          </p:sp>
          <p:sp>
            <p:nvSpPr>
              <p:cNvPr id="115767" name="Line 101"/>
              <p:cNvSpPr>
                <a:spLocks noChangeShapeType="1"/>
              </p:cNvSpPr>
              <p:nvPr/>
            </p:nvSpPr>
            <p:spPr bwMode="auto">
              <a:xfrm>
                <a:off x="960" y="2400"/>
                <a:ext cx="96"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pSp>
      <p:grpSp>
        <p:nvGrpSpPr>
          <p:cNvPr id="7" name="Group 132"/>
          <p:cNvGrpSpPr>
            <a:grpSpLocks/>
          </p:cNvGrpSpPr>
          <p:nvPr/>
        </p:nvGrpSpPr>
        <p:grpSpPr bwMode="auto">
          <a:xfrm>
            <a:off x="2286000" y="1995488"/>
            <a:ext cx="3429000" cy="2554287"/>
            <a:chOff x="1440" y="1056"/>
            <a:chExt cx="2160" cy="1609"/>
          </a:xfrm>
        </p:grpSpPr>
        <p:sp>
          <p:nvSpPr>
            <p:cNvPr id="115758" name="Freeform 113"/>
            <p:cNvSpPr>
              <a:spLocks/>
            </p:cNvSpPr>
            <p:nvPr/>
          </p:nvSpPr>
          <p:spPr bwMode="auto">
            <a:xfrm>
              <a:off x="1488" y="1100"/>
              <a:ext cx="2071" cy="1540"/>
            </a:xfrm>
            <a:custGeom>
              <a:avLst/>
              <a:gdLst>
                <a:gd name="T0" fmla="*/ 0 w 1584"/>
                <a:gd name="T1" fmla="*/ 806 h 1584"/>
                <a:gd name="T2" fmla="*/ 0 w 1584"/>
                <a:gd name="T3" fmla="*/ 0 h 1584"/>
                <a:gd name="T4" fmla="*/ 986370 w 1584"/>
                <a:gd name="T5" fmla="*/ 0 h 1584"/>
                <a:gd name="T6" fmla="*/ 986370 w 1584"/>
                <a:gd name="T7" fmla="*/ 806 h 1584"/>
                <a:gd name="T8" fmla="*/ 0 w 1584"/>
                <a:gd name="T9" fmla="*/ 806 h 1584"/>
                <a:gd name="T10" fmla="*/ 0 60000 65536"/>
                <a:gd name="T11" fmla="*/ 0 60000 65536"/>
                <a:gd name="T12" fmla="*/ 0 60000 65536"/>
                <a:gd name="T13" fmla="*/ 0 60000 65536"/>
                <a:gd name="T14" fmla="*/ 0 60000 65536"/>
                <a:gd name="T15" fmla="*/ 0 w 1584"/>
                <a:gd name="T16" fmla="*/ 0 h 1584"/>
                <a:gd name="T17" fmla="*/ 1584 w 1584"/>
                <a:gd name="T18" fmla="*/ 1584 h 1584"/>
              </a:gdLst>
              <a:ahLst/>
              <a:cxnLst>
                <a:cxn ang="T10">
                  <a:pos x="T0" y="T1"/>
                </a:cxn>
                <a:cxn ang="T11">
                  <a:pos x="T2" y="T3"/>
                </a:cxn>
                <a:cxn ang="T12">
                  <a:pos x="T4" y="T5"/>
                </a:cxn>
                <a:cxn ang="T13">
                  <a:pos x="T6" y="T7"/>
                </a:cxn>
                <a:cxn ang="T14">
                  <a:pos x="T8" y="T9"/>
                </a:cxn>
              </a:cxnLst>
              <a:rect l="T15" t="T16" r="T17" b="T18"/>
              <a:pathLst>
                <a:path w="1584" h="1584">
                  <a:moveTo>
                    <a:pt x="0" y="1584"/>
                  </a:moveTo>
                  <a:lnTo>
                    <a:pt x="0" y="0"/>
                  </a:lnTo>
                  <a:lnTo>
                    <a:pt x="1584" y="0"/>
                  </a:lnTo>
                  <a:lnTo>
                    <a:pt x="1584" y="1584"/>
                  </a:lnTo>
                  <a:lnTo>
                    <a:pt x="0" y="1584"/>
                  </a:lnTo>
                  <a:close/>
                </a:path>
              </a:pathLst>
            </a:custGeom>
            <a:noFill/>
            <a:ln w="2857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59" name="Oval 115"/>
            <p:cNvSpPr>
              <a:spLocks noChangeAspect="1" noChangeArrowheads="1"/>
            </p:cNvSpPr>
            <p:nvPr/>
          </p:nvSpPr>
          <p:spPr bwMode="auto">
            <a:xfrm>
              <a:off x="1463" y="1079"/>
              <a:ext cx="73" cy="73"/>
            </a:xfrm>
            <a:prstGeom prst="ellipse">
              <a:avLst/>
            </a:prstGeom>
            <a:solidFill>
              <a:srgbClr val="FF3300"/>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60" name="Oval 116"/>
            <p:cNvSpPr>
              <a:spLocks noChangeAspect="1" noChangeArrowheads="1"/>
            </p:cNvSpPr>
            <p:nvPr/>
          </p:nvSpPr>
          <p:spPr bwMode="auto">
            <a:xfrm>
              <a:off x="3527" y="1056"/>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61" name="Oval 117"/>
            <p:cNvSpPr>
              <a:spLocks noChangeAspect="1" noChangeArrowheads="1"/>
            </p:cNvSpPr>
            <p:nvPr/>
          </p:nvSpPr>
          <p:spPr bwMode="auto">
            <a:xfrm>
              <a:off x="1440" y="2592"/>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62" name="Oval 118"/>
            <p:cNvSpPr>
              <a:spLocks noChangeAspect="1" noChangeArrowheads="1"/>
            </p:cNvSpPr>
            <p:nvPr/>
          </p:nvSpPr>
          <p:spPr bwMode="auto">
            <a:xfrm>
              <a:off x="3527" y="2592"/>
              <a:ext cx="73" cy="73"/>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grpSp>
        <p:nvGrpSpPr>
          <p:cNvPr id="8" name="Group 133"/>
          <p:cNvGrpSpPr>
            <a:grpSpLocks/>
          </p:cNvGrpSpPr>
          <p:nvPr/>
        </p:nvGrpSpPr>
        <p:grpSpPr bwMode="auto">
          <a:xfrm>
            <a:off x="3236913" y="2376488"/>
            <a:ext cx="3051175" cy="3011487"/>
            <a:chOff x="2039" y="1296"/>
            <a:chExt cx="1922" cy="1897"/>
          </a:xfrm>
        </p:grpSpPr>
        <p:sp>
          <p:nvSpPr>
            <p:cNvPr id="115753" name="Freeform 120"/>
            <p:cNvSpPr>
              <a:spLocks/>
            </p:cNvSpPr>
            <p:nvPr/>
          </p:nvSpPr>
          <p:spPr bwMode="auto">
            <a:xfrm>
              <a:off x="2064" y="1325"/>
              <a:ext cx="1872" cy="1843"/>
            </a:xfrm>
            <a:custGeom>
              <a:avLst/>
              <a:gdLst>
                <a:gd name="T0" fmla="*/ 0 w 1584"/>
                <a:gd name="T1" fmla="*/ 60016 h 1584"/>
                <a:gd name="T2" fmla="*/ 0 w 1584"/>
                <a:gd name="T3" fmla="*/ 0 h 1584"/>
                <a:gd name="T4" fmla="*/ 87290 w 1584"/>
                <a:gd name="T5" fmla="*/ 0 h 1584"/>
                <a:gd name="T6" fmla="*/ 87290 w 1584"/>
                <a:gd name="T7" fmla="*/ 60016 h 1584"/>
                <a:gd name="T8" fmla="*/ 0 w 1584"/>
                <a:gd name="T9" fmla="*/ 60016 h 1584"/>
                <a:gd name="T10" fmla="*/ 0 60000 65536"/>
                <a:gd name="T11" fmla="*/ 0 60000 65536"/>
                <a:gd name="T12" fmla="*/ 0 60000 65536"/>
                <a:gd name="T13" fmla="*/ 0 60000 65536"/>
                <a:gd name="T14" fmla="*/ 0 60000 65536"/>
                <a:gd name="T15" fmla="*/ 0 w 1584"/>
                <a:gd name="T16" fmla="*/ 0 h 1584"/>
                <a:gd name="T17" fmla="*/ 1584 w 1584"/>
                <a:gd name="T18" fmla="*/ 1584 h 1584"/>
              </a:gdLst>
              <a:ahLst/>
              <a:cxnLst>
                <a:cxn ang="T10">
                  <a:pos x="T0" y="T1"/>
                </a:cxn>
                <a:cxn ang="T11">
                  <a:pos x="T2" y="T3"/>
                </a:cxn>
                <a:cxn ang="T12">
                  <a:pos x="T4" y="T5"/>
                </a:cxn>
                <a:cxn ang="T13">
                  <a:pos x="T6" y="T7"/>
                </a:cxn>
                <a:cxn ang="T14">
                  <a:pos x="T8" y="T9"/>
                </a:cxn>
              </a:cxnLst>
              <a:rect l="T15" t="T16" r="T17" b="T18"/>
              <a:pathLst>
                <a:path w="1584" h="1584">
                  <a:moveTo>
                    <a:pt x="0" y="1584"/>
                  </a:moveTo>
                  <a:lnTo>
                    <a:pt x="0" y="0"/>
                  </a:lnTo>
                  <a:lnTo>
                    <a:pt x="1584" y="0"/>
                  </a:lnTo>
                  <a:lnTo>
                    <a:pt x="1584" y="1584"/>
                  </a:lnTo>
                  <a:lnTo>
                    <a:pt x="0" y="1584"/>
                  </a:lnTo>
                  <a:close/>
                </a:path>
              </a:pathLst>
            </a:custGeom>
            <a:noFill/>
            <a:ln w="2857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54" name="Oval 121"/>
            <p:cNvSpPr>
              <a:spLocks noChangeAspect="1" noChangeArrowheads="1"/>
            </p:cNvSpPr>
            <p:nvPr/>
          </p:nvSpPr>
          <p:spPr bwMode="auto">
            <a:xfrm>
              <a:off x="2039" y="1296"/>
              <a:ext cx="73" cy="73"/>
            </a:xfrm>
            <a:prstGeom prst="ellipse">
              <a:avLst/>
            </a:prstGeom>
            <a:solidFill>
              <a:srgbClr val="FF3300"/>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55" name="Oval 122"/>
            <p:cNvSpPr>
              <a:spLocks noChangeAspect="1" noChangeArrowheads="1"/>
            </p:cNvSpPr>
            <p:nvPr/>
          </p:nvSpPr>
          <p:spPr bwMode="auto">
            <a:xfrm>
              <a:off x="3888" y="1296"/>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56" name="Oval 123"/>
            <p:cNvSpPr>
              <a:spLocks noChangeAspect="1" noChangeArrowheads="1"/>
            </p:cNvSpPr>
            <p:nvPr/>
          </p:nvSpPr>
          <p:spPr bwMode="auto">
            <a:xfrm>
              <a:off x="2039" y="3095"/>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57" name="Oval 124"/>
            <p:cNvSpPr>
              <a:spLocks noChangeAspect="1" noChangeArrowheads="1"/>
            </p:cNvSpPr>
            <p:nvPr/>
          </p:nvSpPr>
          <p:spPr bwMode="auto">
            <a:xfrm>
              <a:off x="3888" y="3120"/>
              <a:ext cx="73" cy="73"/>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grpSp>
        <p:nvGrpSpPr>
          <p:cNvPr id="9" name="Group 134"/>
          <p:cNvGrpSpPr>
            <a:grpSpLocks/>
          </p:cNvGrpSpPr>
          <p:nvPr/>
        </p:nvGrpSpPr>
        <p:grpSpPr bwMode="auto">
          <a:xfrm>
            <a:off x="4227513" y="3900488"/>
            <a:ext cx="2325687" cy="2325687"/>
            <a:chOff x="2663" y="2256"/>
            <a:chExt cx="1465" cy="1465"/>
          </a:xfrm>
        </p:grpSpPr>
        <p:sp>
          <p:nvSpPr>
            <p:cNvPr id="115749" name="Freeform 125"/>
            <p:cNvSpPr>
              <a:spLocks/>
            </p:cNvSpPr>
            <p:nvPr/>
          </p:nvSpPr>
          <p:spPr bwMode="auto">
            <a:xfrm>
              <a:off x="2688" y="2300"/>
              <a:ext cx="1412" cy="1396"/>
            </a:xfrm>
            <a:custGeom>
              <a:avLst/>
              <a:gdLst>
                <a:gd name="T0" fmla="*/ 0 w 1584"/>
                <a:gd name="T1" fmla="*/ 78 h 1584"/>
                <a:gd name="T2" fmla="*/ 0 w 1584"/>
                <a:gd name="T3" fmla="*/ 0 h 1584"/>
                <a:gd name="T4" fmla="*/ 101 w 1584"/>
                <a:gd name="T5" fmla="*/ 0 h 1584"/>
                <a:gd name="T6" fmla="*/ 101 w 1584"/>
                <a:gd name="T7" fmla="*/ 78 h 1584"/>
                <a:gd name="T8" fmla="*/ 0 w 1584"/>
                <a:gd name="T9" fmla="*/ 78 h 1584"/>
                <a:gd name="T10" fmla="*/ 0 60000 65536"/>
                <a:gd name="T11" fmla="*/ 0 60000 65536"/>
                <a:gd name="T12" fmla="*/ 0 60000 65536"/>
                <a:gd name="T13" fmla="*/ 0 60000 65536"/>
                <a:gd name="T14" fmla="*/ 0 60000 65536"/>
                <a:gd name="T15" fmla="*/ 0 w 1584"/>
                <a:gd name="T16" fmla="*/ 0 h 1584"/>
                <a:gd name="T17" fmla="*/ 1584 w 1584"/>
                <a:gd name="T18" fmla="*/ 1584 h 1584"/>
              </a:gdLst>
              <a:ahLst/>
              <a:cxnLst>
                <a:cxn ang="T10">
                  <a:pos x="T0" y="T1"/>
                </a:cxn>
                <a:cxn ang="T11">
                  <a:pos x="T2" y="T3"/>
                </a:cxn>
                <a:cxn ang="T12">
                  <a:pos x="T4" y="T5"/>
                </a:cxn>
                <a:cxn ang="T13">
                  <a:pos x="T6" y="T7"/>
                </a:cxn>
                <a:cxn ang="T14">
                  <a:pos x="T8" y="T9"/>
                </a:cxn>
              </a:cxnLst>
              <a:rect l="T15" t="T16" r="T17" b="T18"/>
              <a:pathLst>
                <a:path w="1584" h="1584">
                  <a:moveTo>
                    <a:pt x="0" y="1584"/>
                  </a:moveTo>
                  <a:lnTo>
                    <a:pt x="0" y="0"/>
                  </a:lnTo>
                  <a:lnTo>
                    <a:pt x="1584" y="0"/>
                  </a:lnTo>
                  <a:lnTo>
                    <a:pt x="1584" y="1584"/>
                  </a:lnTo>
                  <a:lnTo>
                    <a:pt x="0" y="1584"/>
                  </a:lnTo>
                  <a:close/>
                </a:path>
              </a:pathLst>
            </a:custGeom>
            <a:noFill/>
            <a:ln w="2857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50" name="Oval 127"/>
            <p:cNvSpPr>
              <a:spLocks noChangeAspect="1" noChangeArrowheads="1"/>
            </p:cNvSpPr>
            <p:nvPr/>
          </p:nvSpPr>
          <p:spPr bwMode="auto">
            <a:xfrm>
              <a:off x="4055" y="2256"/>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51" name="Oval 128"/>
            <p:cNvSpPr>
              <a:spLocks noChangeAspect="1" noChangeArrowheads="1"/>
            </p:cNvSpPr>
            <p:nvPr/>
          </p:nvSpPr>
          <p:spPr bwMode="auto">
            <a:xfrm>
              <a:off x="2663" y="3648"/>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52" name="Oval 129"/>
            <p:cNvSpPr>
              <a:spLocks noChangeAspect="1" noChangeArrowheads="1"/>
            </p:cNvSpPr>
            <p:nvPr/>
          </p:nvSpPr>
          <p:spPr bwMode="auto">
            <a:xfrm>
              <a:off x="4055" y="3648"/>
              <a:ext cx="73" cy="73"/>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grpSp>
        <p:nvGrpSpPr>
          <p:cNvPr id="10" name="Group 131"/>
          <p:cNvGrpSpPr>
            <a:grpSpLocks/>
          </p:cNvGrpSpPr>
          <p:nvPr/>
        </p:nvGrpSpPr>
        <p:grpSpPr bwMode="auto">
          <a:xfrm>
            <a:off x="1676400" y="1879600"/>
            <a:ext cx="2667000" cy="2136775"/>
            <a:chOff x="1056" y="983"/>
            <a:chExt cx="1680" cy="1346"/>
          </a:xfrm>
        </p:grpSpPr>
        <p:sp>
          <p:nvSpPr>
            <p:cNvPr id="115745" name="Freeform 104"/>
            <p:cNvSpPr>
              <a:spLocks/>
            </p:cNvSpPr>
            <p:nvPr/>
          </p:nvSpPr>
          <p:spPr bwMode="auto">
            <a:xfrm>
              <a:off x="1104" y="1008"/>
              <a:ext cx="1584" cy="1296"/>
            </a:xfrm>
            <a:custGeom>
              <a:avLst/>
              <a:gdLst>
                <a:gd name="T0" fmla="*/ 0 w 1584"/>
                <a:gd name="T1" fmla="*/ 1296 h 1296"/>
                <a:gd name="T2" fmla="*/ 0 w 1584"/>
                <a:gd name="T3" fmla="*/ 0 h 1296"/>
                <a:gd name="T4" fmla="*/ 1584 w 1584"/>
                <a:gd name="T5" fmla="*/ 0 h 1296"/>
                <a:gd name="T6" fmla="*/ 0 60000 65536"/>
                <a:gd name="T7" fmla="*/ 0 60000 65536"/>
                <a:gd name="T8" fmla="*/ 0 60000 65536"/>
                <a:gd name="T9" fmla="*/ 0 w 1584"/>
                <a:gd name="T10" fmla="*/ 0 h 1296"/>
                <a:gd name="T11" fmla="*/ 1584 w 1584"/>
                <a:gd name="T12" fmla="*/ 1296 h 1296"/>
              </a:gdLst>
              <a:ahLst/>
              <a:cxnLst>
                <a:cxn ang="T6">
                  <a:pos x="T0" y="T1"/>
                </a:cxn>
                <a:cxn ang="T7">
                  <a:pos x="T2" y="T3"/>
                </a:cxn>
                <a:cxn ang="T8">
                  <a:pos x="T4" y="T5"/>
                </a:cxn>
              </a:cxnLst>
              <a:rect l="T9" t="T10" r="T11" b="T12"/>
              <a:pathLst>
                <a:path w="1584" h="1296">
                  <a:moveTo>
                    <a:pt x="0" y="1296"/>
                  </a:moveTo>
                  <a:lnTo>
                    <a:pt x="0" y="0"/>
                  </a:lnTo>
                  <a:lnTo>
                    <a:pt x="1584" y="0"/>
                  </a:lnTo>
                </a:path>
              </a:pathLst>
            </a:custGeom>
            <a:noFill/>
            <a:ln w="2857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46" name="Oval 105"/>
            <p:cNvSpPr>
              <a:spLocks noChangeAspect="1" noChangeArrowheads="1"/>
            </p:cNvSpPr>
            <p:nvPr/>
          </p:nvSpPr>
          <p:spPr bwMode="auto">
            <a:xfrm>
              <a:off x="2663" y="983"/>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47" name="Oval 111"/>
            <p:cNvSpPr>
              <a:spLocks noChangeAspect="1" noChangeArrowheads="1"/>
            </p:cNvSpPr>
            <p:nvPr/>
          </p:nvSpPr>
          <p:spPr bwMode="auto">
            <a:xfrm>
              <a:off x="1056" y="983"/>
              <a:ext cx="73" cy="73"/>
            </a:xfrm>
            <a:prstGeom prst="ellipse">
              <a:avLst/>
            </a:prstGeom>
            <a:solidFill>
              <a:srgbClr val="FF3300"/>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5748" name="Oval 130"/>
            <p:cNvSpPr>
              <a:spLocks noChangeAspect="1" noChangeArrowheads="1"/>
            </p:cNvSpPr>
            <p:nvPr/>
          </p:nvSpPr>
          <p:spPr bwMode="auto">
            <a:xfrm>
              <a:off x="1056" y="2256"/>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sp>
        <p:nvSpPr>
          <p:cNvPr id="8327" name="Text Box 135"/>
          <p:cNvSpPr txBox="1">
            <a:spLocks noChangeArrowheads="1"/>
          </p:cNvSpPr>
          <p:nvPr/>
        </p:nvSpPr>
        <p:spPr bwMode="auto">
          <a:xfrm>
            <a:off x="5486400" y="1524000"/>
            <a:ext cx="4572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A</a:t>
            </a:r>
          </a:p>
        </p:txBody>
      </p:sp>
      <p:sp>
        <p:nvSpPr>
          <p:cNvPr id="8328" name="Text Box 136"/>
          <p:cNvSpPr txBox="1">
            <a:spLocks noChangeArrowheads="1"/>
          </p:cNvSpPr>
          <p:nvPr/>
        </p:nvSpPr>
        <p:spPr bwMode="auto">
          <a:xfrm>
            <a:off x="6248400" y="2009775"/>
            <a:ext cx="4572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B</a:t>
            </a:r>
          </a:p>
        </p:txBody>
      </p:sp>
      <p:grpSp>
        <p:nvGrpSpPr>
          <p:cNvPr id="11" name="Group 139"/>
          <p:cNvGrpSpPr>
            <a:grpSpLocks/>
          </p:cNvGrpSpPr>
          <p:nvPr/>
        </p:nvGrpSpPr>
        <p:grpSpPr bwMode="auto">
          <a:xfrm>
            <a:off x="6477000" y="3962400"/>
            <a:ext cx="457200" cy="519113"/>
            <a:chOff x="2440" y="896"/>
            <a:chExt cx="288" cy="327"/>
          </a:xfrm>
        </p:grpSpPr>
        <p:sp>
          <p:nvSpPr>
            <p:cNvPr id="115743" name="Text Box 137"/>
            <p:cNvSpPr txBox="1">
              <a:spLocks noChangeArrowheads="1"/>
            </p:cNvSpPr>
            <p:nvPr/>
          </p:nvSpPr>
          <p:spPr bwMode="auto">
            <a:xfrm>
              <a:off x="2440" y="896"/>
              <a:ext cx="288"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X</a:t>
              </a:r>
            </a:p>
          </p:txBody>
        </p:sp>
        <p:sp>
          <p:nvSpPr>
            <p:cNvPr id="115744" name="Line 138"/>
            <p:cNvSpPr>
              <a:spLocks noChangeShapeType="1"/>
            </p:cNvSpPr>
            <p:nvPr/>
          </p:nvSpPr>
          <p:spPr bwMode="auto">
            <a:xfrm>
              <a:off x="2502" y="993"/>
              <a:ext cx="96"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grpSp>
        <p:nvGrpSpPr>
          <p:cNvPr id="12" name="Group 140"/>
          <p:cNvGrpSpPr>
            <a:grpSpLocks/>
          </p:cNvGrpSpPr>
          <p:nvPr/>
        </p:nvGrpSpPr>
        <p:grpSpPr bwMode="auto">
          <a:xfrm>
            <a:off x="3886200" y="1447800"/>
            <a:ext cx="457200" cy="519113"/>
            <a:chOff x="2440" y="896"/>
            <a:chExt cx="288" cy="327"/>
          </a:xfrm>
        </p:grpSpPr>
        <p:sp>
          <p:nvSpPr>
            <p:cNvPr id="115741" name="Text Box 141"/>
            <p:cNvSpPr txBox="1">
              <a:spLocks noChangeArrowheads="1"/>
            </p:cNvSpPr>
            <p:nvPr/>
          </p:nvSpPr>
          <p:spPr bwMode="auto">
            <a:xfrm>
              <a:off x="2440" y="896"/>
              <a:ext cx="288"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Y</a:t>
              </a:r>
            </a:p>
          </p:txBody>
        </p:sp>
        <p:sp>
          <p:nvSpPr>
            <p:cNvPr id="115742" name="Line 142"/>
            <p:cNvSpPr>
              <a:spLocks noChangeShapeType="1"/>
            </p:cNvSpPr>
            <p:nvPr/>
          </p:nvSpPr>
          <p:spPr bwMode="auto">
            <a:xfrm>
              <a:off x="2502" y="993"/>
              <a:ext cx="96"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
        <p:nvSpPr>
          <p:cNvPr id="115738" name="Text Box 149"/>
          <p:cNvSpPr txBox="1">
            <a:spLocks noChangeArrowheads="1"/>
          </p:cNvSpPr>
          <p:nvPr/>
        </p:nvSpPr>
        <p:spPr bwMode="auto">
          <a:xfrm>
            <a:off x="838200" y="990600"/>
            <a:ext cx="31242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Production Function for Y</a:t>
            </a:r>
          </a:p>
        </p:txBody>
      </p:sp>
      <p:sp>
        <p:nvSpPr>
          <p:cNvPr id="115739" name="Text Box 150"/>
          <p:cNvSpPr txBox="1">
            <a:spLocks noChangeArrowheads="1"/>
          </p:cNvSpPr>
          <p:nvPr/>
        </p:nvSpPr>
        <p:spPr bwMode="auto">
          <a:xfrm>
            <a:off x="6781800" y="4876800"/>
            <a:ext cx="2133600" cy="954088"/>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Production Function for X</a:t>
            </a:r>
          </a:p>
        </p:txBody>
      </p:sp>
      <p:sp>
        <p:nvSpPr>
          <p:cNvPr id="115740" name="Text Box 151"/>
          <p:cNvSpPr txBox="1">
            <a:spLocks noChangeArrowheads="1"/>
          </p:cNvSpPr>
          <p:nvPr/>
        </p:nvSpPr>
        <p:spPr bwMode="auto">
          <a:xfrm>
            <a:off x="685800" y="5607050"/>
            <a:ext cx="2743200" cy="954088"/>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Full employment condition for labor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8" presetClass="entr" presetSubtype="3"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trips(upRight)">
                                      <p:cBhvr>
                                        <p:cTn id="19" dur="500"/>
                                        <p:tgtEl>
                                          <p:spTgt spid="10"/>
                                        </p:tgtEl>
                                      </p:cBhvr>
                                    </p:animEffect>
                                  </p:childTnLst>
                                </p:cTn>
                              </p:par>
                            </p:childTnLst>
                          </p:cTn>
                        </p:par>
                        <p:par>
                          <p:cTn id="20" fill="hold">
                            <p:stCondLst>
                              <p:cond delay="500"/>
                            </p:stCondLst>
                            <p:childTnLst>
                              <p:par>
                                <p:cTn id="21" presetID="1" presetClass="entr" presetSubtype="0" fill="hold" nodeType="afterEffect">
                                  <p:stCondLst>
                                    <p:cond delay="0"/>
                                  </p:stCondLst>
                                  <p:childTnLst>
                                    <p:set>
                                      <p:cBhvr>
                                        <p:cTn id="22" dur="1" fill="hold">
                                          <p:stCondLst>
                                            <p:cond delay="499"/>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8" presetClass="entr" presetSubtype="3"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trips(upRight)">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499"/>
                                          </p:stCondLst>
                                        </p:cTn>
                                        <p:tgtEl>
                                          <p:spTgt spid="62"/>
                                        </p:tgtEl>
                                        <p:attrNameLst>
                                          <p:attrName>style.visibility</p:attrName>
                                        </p:attrNameLst>
                                      </p:cBhvr>
                                      <p:to>
                                        <p:strVal val="visible"/>
                                      </p:to>
                                    </p:set>
                                  </p:childTnLst>
                                </p:cTn>
                              </p:par>
                            </p:childTnLst>
                          </p:cTn>
                        </p:par>
                        <p:par>
                          <p:cTn id="32" fill="hold">
                            <p:stCondLst>
                              <p:cond delay="500"/>
                            </p:stCondLst>
                            <p:childTnLst>
                              <p:par>
                                <p:cTn id="33" presetID="1" presetClass="entr" presetSubtype="0" fill="hold" grpId="0" nodeType="afterEffect">
                                  <p:stCondLst>
                                    <p:cond delay="0"/>
                                  </p:stCondLst>
                                  <p:childTnLst>
                                    <p:set>
                                      <p:cBhvr>
                                        <p:cTn id="34" dur="1" fill="hold">
                                          <p:stCondLst>
                                            <p:cond delay="499"/>
                                          </p:stCondLst>
                                        </p:cTn>
                                        <p:tgtEl>
                                          <p:spTgt spid="8327">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8" presetClass="entr" presetSubtype="3"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trips(upRight)">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499"/>
                                          </p:stCondLst>
                                        </p:cTn>
                                        <p:tgtEl>
                                          <p:spTgt spid="63"/>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grpId="0" nodeType="afterEffect">
                                  <p:stCondLst>
                                    <p:cond delay="0"/>
                                  </p:stCondLst>
                                  <p:childTnLst>
                                    <p:set>
                                      <p:cBhvr>
                                        <p:cTn id="46" dur="1" fill="hold">
                                          <p:stCondLst>
                                            <p:cond delay="499"/>
                                          </p:stCondLst>
                                        </p:cTn>
                                        <p:tgtEl>
                                          <p:spTgt spid="8328">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8" presetClass="entr" presetSubtype="3"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strips(upRight)">
                                      <p:cBhvr>
                                        <p:cTn id="51" dur="500"/>
                                        <p:tgtEl>
                                          <p:spTgt spid="9"/>
                                        </p:tgtEl>
                                      </p:cBhvr>
                                    </p:animEffect>
                                  </p:childTnLst>
                                </p:cTn>
                              </p:par>
                            </p:childTnLst>
                          </p:cTn>
                        </p:par>
                        <p:par>
                          <p:cTn id="52" fill="hold">
                            <p:stCondLst>
                              <p:cond delay="500"/>
                            </p:stCondLst>
                            <p:childTnLst>
                              <p:par>
                                <p:cTn id="53" presetID="1" presetClass="entr" presetSubtype="0" fill="hold" nodeType="afterEffect">
                                  <p:stCondLst>
                                    <p:cond delay="0"/>
                                  </p:stCondLst>
                                  <p:childTnLst>
                                    <p:set>
                                      <p:cBhvr>
                                        <p:cTn id="54" dur="1" fill="hold">
                                          <p:stCondLst>
                                            <p:cond delay="499"/>
                                          </p:stCondLst>
                                        </p:cTn>
                                        <p:tgtEl>
                                          <p:spTgt spid="1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83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2" grpId="0" animBg="1"/>
      <p:bldP spid="8335" grpId="0" animBg="1"/>
      <p:bldP spid="8327" grpId="0" build="p" autoUpdateAnimBg="0" advAuto="0"/>
      <p:bldP spid="8328" grpId="0" build="p" autoUpdateAnimBg="0" advAuto="0"/>
    </p:bld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7763" name="Rectangle 2"/>
          <p:cNvSpPr>
            <a:spLocks noGrp="1" noChangeArrowheads="1"/>
          </p:cNvSpPr>
          <p:nvPr>
            <p:ph type="title"/>
          </p:nvPr>
        </p:nvSpPr>
        <p:spPr/>
        <p:txBody>
          <a:bodyPr/>
          <a:lstStyle/>
          <a:p>
            <a:r>
              <a:rPr lang="th-TH" smtClean="0"/>
              <a:t>The Specific-Factor Model: labor allocation</a:t>
            </a:r>
            <a:endParaRPr lang="th-TH"/>
          </a:p>
        </p:txBody>
      </p:sp>
      <p:sp>
        <p:nvSpPr>
          <p:cNvPr id="117766" name="Slide Number Placeholder 5"/>
          <p:cNvSpPr>
            <a:spLocks noGrp="1"/>
          </p:cNvSpPr>
          <p:nvPr>
            <p:ph type="sldNum" sz="quarter" idx="10"/>
          </p:nvPr>
        </p:nvSpPr>
        <p:spPr/>
        <p:txBody>
          <a:bodyPr/>
          <a:lstStyle/>
          <a:p>
            <a:fld id="{5A6BCFEB-9258-9748-9CF6-8D214721A86D}" type="slidenum">
              <a:rPr lang="en-US" smtClean="0"/>
              <a:pPr/>
              <a:t>55</a:t>
            </a:fld>
            <a:endParaRPr lang="th-TH"/>
          </a:p>
        </p:txBody>
      </p:sp>
      <p:sp>
        <p:nvSpPr>
          <p:cNvPr id="10243" name="Rectangle 3"/>
          <p:cNvSpPr>
            <a:spLocks noGrp="1" noChangeArrowheads="1"/>
          </p:cNvSpPr>
          <p:nvPr>
            <p:ph idx="4294967295"/>
          </p:nvPr>
        </p:nvSpPr>
        <p:spPr>
          <a:xfrm>
            <a:off x="914400" y="914400"/>
            <a:ext cx="7772400" cy="5029200"/>
          </a:xfrm>
        </p:spPr>
        <p:txBody>
          <a:bodyPr/>
          <a:lstStyle/>
          <a:p>
            <a:pPr eaLnBrk="1" hangingPunct="1"/>
            <a:r>
              <a:rPr lang="th-TH" sz="3800" dirty="0" smtClean="0">
                <a:ea typeface="MS PGothic" pitchFamily="34" charset="-128"/>
              </a:rPr>
              <a:t>Profit maximization requires that</a:t>
            </a:r>
          </a:p>
          <a:p>
            <a:pPr eaLnBrk="1" hangingPunct="1">
              <a:buFontTx/>
              <a:buNone/>
            </a:pPr>
            <a:r>
              <a:rPr lang="th-TH" sz="3800" dirty="0" smtClean="0">
                <a:ea typeface="MS PGothic" pitchFamily="34" charset="-128"/>
              </a:rPr>
              <a:t>			VMP</a:t>
            </a:r>
            <a:r>
              <a:rPr lang="th-TH" sz="3800" baseline="30000" dirty="0" smtClean="0">
                <a:ea typeface="MS PGothic" pitchFamily="34" charset="-128"/>
              </a:rPr>
              <a:t>X</a:t>
            </a:r>
            <a:r>
              <a:rPr lang="th-TH" sz="3800" baseline="-25000" dirty="0" smtClean="0">
                <a:ea typeface="MS PGothic" pitchFamily="34" charset="-128"/>
              </a:rPr>
              <a:t>L</a:t>
            </a:r>
            <a:r>
              <a:rPr lang="th-TH" sz="3800" dirty="0" smtClean="0">
                <a:ea typeface="MS PGothic" pitchFamily="34" charset="-128"/>
              </a:rPr>
              <a:t>  =  P</a:t>
            </a:r>
            <a:r>
              <a:rPr lang="th-TH" sz="3800" baseline="-25000" dirty="0" smtClean="0">
                <a:ea typeface="MS PGothic" pitchFamily="34" charset="-128"/>
              </a:rPr>
              <a:t>X</a:t>
            </a:r>
            <a:r>
              <a:rPr lang="th-TH" sz="3800" dirty="0" smtClean="0">
                <a:ea typeface="MS PGothic" pitchFamily="34" charset="-128"/>
              </a:rPr>
              <a:t>MP</a:t>
            </a:r>
            <a:r>
              <a:rPr lang="th-TH" sz="3800" baseline="30000" dirty="0" smtClean="0">
                <a:ea typeface="MS PGothic" pitchFamily="34" charset="-128"/>
              </a:rPr>
              <a:t>X</a:t>
            </a:r>
            <a:r>
              <a:rPr lang="th-TH" sz="3800" baseline="-25000" dirty="0" smtClean="0">
                <a:ea typeface="MS PGothic" pitchFamily="34" charset="-128"/>
              </a:rPr>
              <a:t>L</a:t>
            </a:r>
            <a:r>
              <a:rPr lang="th-TH" sz="3800" dirty="0" smtClean="0">
                <a:ea typeface="MS PGothic" pitchFamily="34" charset="-128"/>
              </a:rPr>
              <a:t>  =  w</a:t>
            </a:r>
          </a:p>
          <a:p>
            <a:pPr eaLnBrk="1" hangingPunct="1">
              <a:buFontTx/>
              <a:buNone/>
            </a:pPr>
            <a:r>
              <a:rPr lang="th-TH" sz="3800" dirty="0" smtClean="0">
                <a:ea typeface="MS PGothic" pitchFamily="34" charset="-128"/>
              </a:rPr>
              <a:t>			VMP</a:t>
            </a:r>
            <a:r>
              <a:rPr lang="th-TH" sz="3800" baseline="30000" dirty="0" smtClean="0">
                <a:ea typeface="MS PGothic" pitchFamily="34" charset="-128"/>
              </a:rPr>
              <a:t>Y</a:t>
            </a:r>
            <a:r>
              <a:rPr lang="th-TH" sz="3800" baseline="-25000" dirty="0" smtClean="0">
                <a:ea typeface="MS PGothic" pitchFamily="34" charset="-128"/>
              </a:rPr>
              <a:t>L</a:t>
            </a:r>
            <a:r>
              <a:rPr lang="th-TH" sz="3800" dirty="0" smtClean="0">
                <a:ea typeface="MS PGothic" pitchFamily="34" charset="-128"/>
              </a:rPr>
              <a:t>  =  P</a:t>
            </a:r>
            <a:r>
              <a:rPr lang="th-TH" sz="3800" baseline="-25000" dirty="0" smtClean="0">
                <a:ea typeface="MS PGothic" pitchFamily="34" charset="-128"/>
              </a:rPr>
              <a:t>Y</a:t>
            </a:r>
            <a:r>
              <a:rPr lang="th-TH" sz="3800" dirty="0" smtClean="0">
                <a:ea typeface="MS PGothic" pitchFamily="34" charset="-128"/>
              </a:rPr>
              <a:t>MP</a:t>
            </a:r>
            <a:r>
              <a:rPr lang="th-TH" sz="3800" baseline="30000" dirty="0" smtClean="0">
                <a:ea typeface="MS PGothic" pitchFamily="34" charset="-128"/>
              </a:rPr>
              <a:t>Y</a:t>
            </a:r>
            <a:r>
              <a:rPr lang="th-TH" sz="3800" baseline="-25000" dirty="0" smtClean="0">
                <a:ea typeface="MS PGothic" pitchFamily="34" charset="-128"/>
              </a:rPr>
              <a:t>L</a:t>
            </a:r>
            <a:r>
              <a:rPr lang="th-TH" sz="3800" dirty="0" smtClean="0">
                <a:ea typeface="MS PGothic" pitchFamily="34" charset="-128"/>
              </a:rPr>
              <a:t>  =  w</a:t>
            </a:r>
          </a:p>
          <a:p>
            <a:pPr eaLnBrk="1" hangingPunct="1"/>
            <a:r>
              <a:rPr lang="th-TH" sz="3800" dirty="0" smtClean="0">
                <a:ea typeface="MS PGothic" pitchFamily="34" charset="-128"/>
              </a:rPr>
              <a:t>Since labor is freely mobile, there must be only one wage rate.  Hence, labor will move across industries until VMP</a:t>
            </a:r>
            <a:r>
              <a:rPr lang="th-TH" sz="3800" baseline="30000" dirty="0" smtClean="0">
                <a:ea typeface="MS PGothic" pitchFamily="34" charset="-128"/>
              </a:rPr>
              <a:t>X</a:t>
            </a:r>
            <a:r>
              <a:rPr lang="th-TH" sz="3800" baseline="-25000" dirty="0" smtClean="0">
                <a:ea typeface="MS PGothic" pitchFamily="34" charset="-128"/>
              </a:rPr>
              <a:t>L</a:t>
            </a:r>
            <a:r>
              <a:rPr lang="th-TH" sz="3800" dirty="0" smtClean="0">
                <a:ea typeface="MS PGothic" pitchFamily="34" charset="-128"/>
              </a:rPr>
              <a:t>  =   VMP</a:t>
            </a:r>
            <a:r>
              <a:rPr lang="th-TH" sz="3800" baseline="30000" dirty="0" smtClean="0">
                <a:ea typeface="MS PGothic" pitchFamily="34" charset="-128"/>
              </a:rPr>
              <a:t>Y</a:t>
            </a:r>
            <a:r>
              <a:rPr lang="th-TH" sz="3800" baseline="-25000" dirty="0" smtClean="0">
                <a:ea typeface="MS PGothic" pitchFamily="34" charset="-128"/>
              </a:rPr>
              <a:t>L</a:t>
            </a:r>
            <a:r>
              <a:rPr lang="th-TH" sz="3800" dirty="0" smtClean="0">
                <a:ea typeface="MS PGothic" pitchFamily="34" charset="-128"/>
              </a:rPr>
              <a:t>.  </a:t>
            </a:r>
          </a:p>
          <a:p>
            <a:pPr eaLnBrk="1" hangingPunct="1"/>
            <a:r>
              <a:rPr lang="th-TH" sz="3800" dirty="0" smtClean="0">
                <a:ea typeface="MS PGothic" pitchFamily="34" charset="-128"/>
              </a:rPr>
              <a:t>VMP</a:t>
            </a:r>
            <a:r>
              <a:rPr lang="th-TH" sz="3800" baseline="30000" dirty="0" smtClean="0">
                <a:ea typeface="MS PGothic" pitchFamily="34" charset="-128"/>
              </a:rPr>
              <a:t>X</a:t>
            </a:r>
            <a:r>
              <a:rPr lang="th-TH" sz="3800" baseline="-25000" dirty="0" smtClean="0">
                <a:ea typeface="MS PGothic" pitchFamily="34" charset="-128"/>
              </a:rPr>
              <a:t>L</a:t>
            </a:r>
            <a:r>
              <a:rPr lang="th-TH" sz="3800" dirty="0" smtClean="0">
                <a:ea typeface="MS PGothic" pitchFamily="34" charset="-128"/>
              </a:rPr>
              <a:t> is plotted from left to right while VMP</a:t>
            </a:r>
            <a:r>
              <a:rPr lang="th-TH" sz="3800" baseline="30000" dirty="0" smtClean="0">
                <a:ea typeface="MS PGothic" pitchFamily="34" charset="-128"/>
              </a:rPr>
              <a:t>Y</a:t>
            </a:r>
            <a:r>
              <a:rPr lang="th-TH" sz="3800" baseline="-25000" dirty="0" smtClean="0">
                <a:ea typeface="MS PGothic" pitchFamily="34" charset="-128"/>
              </a:rPr>
              <a:t>L</a:t>
            </a:r>
            <a:r>
              <a:rPr lang="th-TH" sz="3800" dirty="0" smtClean="0">
                <a:ea typeface="MS PGothic" pitchFamily="34" charset="-128"/>
              </a:rPr>
              <a:t> is plotted from right to left.</a:t>
            </a:r>
          </a:p>
          <a:p>
            <a:pPr eaLnBrk="1" hangingPunct="1"/>
            <a:r>
              <a:rPr lang="th-TH" sz="3800" dirty="0" smtClean="0">
                <a:ea typeface="MS PGothic" pitchFamily="34" charset="-128"/>
              </a:rPr>
              <a:t>The length of the horizontal axis represents the labor supply:</a:t>
            </a:r>
            <a:endParaRPr lang="th-TH" sz="3800" dirty="0">
              <a:ea typeface="MS PGothic" pitchFamily="34" charset="-128"/>
            </a:endParaRPr>
          </a:p>
        </p:txBody>
      </p:sp>
      <p:graphicFrame>
        <p:nvGraphicFramePr>
          <p:cNvPr id="10244" name="Object 2"/>
          <p:cNvGraphicFramePr>
            <a:graphicFrameLocks noChangeAspect="1"/>
          </p:cNvGraphicFramePr>
          <p:nvPr/>
        </p:nvGraphicFramePr>
        <p:xfrm>
          <a:off x="2667000" y="6067425"/>
          <a:ext cx="2568575" cy="638175"/>
        </p:xfrm>
        <a:graphic>
          <a:graphicData uri="http://schemas.openxmlformats.org/presentationml/2006/ole">
            <p:oleObj spid="_x0000_s117762" name="Equation" r:id="rId4" imgW="965160" imgH="241200" progId="Equation.DSMT4">
              <p:embed/>
            </p:oleObj>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2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02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024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102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9810" name="Rectangle 29"/>
          <p:cNvSpPr>
            <a:spLocks noGrp="1" noChangeArrowheads="1"/>
          </p:cNvSpPr>
          <p:nvPr>
            <p:ph type="title"/>
          </p:nvPr>
        </p:nvSpPr>
        <p:spPr/>
        <p:txBody>
          <a:bodyPr/>
          <a:lstStyle/>
          <a:p>
            <a:r>
              <a:rPr lang="th-TH" smtClean="0"/>
              <a:t>The Specific-Factor Model: labor allocation</a:t>
            </a:r>
            <a:endParaRPr lang="th-TH"/>
          </a:p>
        </p:txBody>
      </p:sp>
      <p:sp>
        <p:nvSpPr>
          <p:cNvPr id="119813" name="Slide Number Placeholder 5"/>
          <p:cNvSpPr>
            <a:spLocks noGrp="1"/>
          </p:cNvSpPr>
          <p:nvPr>
            <p:ph type="sldNum" sz="quarter" idx="10"/>
          </p:nvPr>
        </p:nvSpPr>
        <p:spPr/>
        <p:txBody>
          <a:bodyPr/>
          <a:lstStyle/>
          <a:p>
            <a:fld id="{C83562B2-6660-5D43-9987-DE4A5222FE0D}" type="slidenum">
              <a:rPr lang="en-US" smtClean="0"/>
              <a:pPr/>
              <a:t>56</a:t>
            </a:fld>
            <a:endParaRPr lang="th-TH"/>
          </a:p>
        </p:txBody>
      </p:sp>
      <p:sp>
        <p:nvSpPr>
          <p:cNvPr id="11294" name="Rectangle 30"/>
          <p:cNvSpPr>
            <a:spLocks noGrp="1" noChangeArrowheads="1"/>
          </p:cNvSpPr>
          <p:nvPr>
            <p:ph idx="4294967295"/>
          </p:nvPr>
        </p:nvSpPr>
        <p:spPr>
          <a:xfrm>
            <a:off x="5334000" y="838200"/>
            <a:ext cx="3810000" cy="1752600"/>
          </a:xfrm>
        </p:spPr>
        <p:txBody>
          <a:bodyPr/>
          <a:lstStyle/>
          <a:p>
            <a:pPr eaLnBrk="1" hangingPunct="1"/>
            <a:r>
              <a:rPr lang="th-TH" dirty="0">
                <a:ea typeface="MS PGothic" pitchFamily="34" charset="-128"/>
              </a:rPr>
              <a:t>Labor will move from Y to X until wages are equalized at w.</a:t>
            </a:r>
          </a:p>
        </p:txBody>
      </p:sp>
      <p:grpSp>
        <p:nvGrpSpPr>
          <p:cNvPr id="2" name="Group 51"/>
          <p:cNvGrpSpPr>
            <a:grpSpLocks/>
          </p:cNvGrpSpPr>
          <p:nvPr/>
        </p:nvGrpSpPr>
        <p:grpSpPr bwMode="auto">
          <a:xfrm>
            <a:off x="2362200" y="4648200"/>
            <a:ext cx="328613" cy="1133475"/>
            <a:chOff x="1632" y="2928"/>
            <a:chExt cx="207" cy="714"/>
          </a:xfrm>
        </p:grpSpPr>
        <p:sp>
          <p:nvSpPr>
            <p:cNvPr id="119861" name="Line 23"/>
            <p:cNvSpPr>
              <a:spLocks noChangeShapeType="1"/>
            </p:cNvSpPr>
            <p:nvPr/>
          </p:nvSpPr>
          <p:spPr bwMode="auto">
            <a:xfrm>
              <a:off x="1728" y="2928"/>
              <a:ext cx="0" cy="48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19862" name="Rectangle 24"/>
            <p:cNvSpPr>
              <a:spLocks noChangeArrowheads="1"/>
            </p:cNvSpPr>
            <p:nvPr/>
          </p:nvSpPr>
          <p:spPr bwMode="auto">
            <a:xfrm>
              <a:off x="1632" y="3312"/>
              <a:ext cx="207"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endParaRPr lang="th-TH" baseline="30000">
                <a:ea typeface="Angsana New" charset="0"/>
                <a:cs typeface="Angsana New" charset="0"/>
              </a:endParaRPr>
            </a:p>
          </p:txBody>
        </p:sp>
      </p:grpSp>
      <p:sp>
        <p:nvSpPr>
          <p:cNvPr id="119815" name="Line 5"/>
          <p:cNvSpPr>
            <a:spLocks noChangeShapeType="1"/>
          </p:cNvSpPr>
          <p:nvPr/>
        </p:nvSpPr>
        <p:spPr bwMode="auto">
          <a:xfrm flipV="1">
            <a:off x="609600" y="1905000"/>
            <a:ext cx="0" cy="35052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19816" name="Line 6"/>
          <p:cNvSpPr>
            <a:spLocks noChangeShapeType="1"/>
          </p:cNvSpPr>
          <p:nvPr/>
        </p:nvSpPr>
        <p:spPr bwMode="auto">
          <a:xfrm flipV="1">
            <a:off x="5029200" y="1905000"/>
            <a:ext cx="0" cy="35052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19817" name="Line 7"/>
          <p:cNvSpPr>
            <a:spLocks noChangeShapeType="1"/>
          </p:cNvSpPr>
          <p:nvPr/>
        </p:nvSpPr>
        <p:spPr bwMode="auto">
          <a:xfrm>
            <a:off x="609600" y="5410200"/>
            <a:ext cx="44196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19818" name="Text Box 8"/>
          <p:cNvSpPr txBox="1">
            <a:spLocks noChangeArrowheads="1"/>
          </p:cNvSpPr>
          <p:nvPr/>
        </p:nvSpPr>
        <p:spPr bwMode="auto">
          <a:xfrm>
            <a:off x="228600" y="51816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X</a:t>
            </a:r>
            <a:endParaRPr lang="th-TH">
              <a:ea typeface="Angsana New" charset="0"/>
              <a:cs typeface="Angsana New" charset="0"/>
            </a:endParaRPr>
          </a:p>
        </p:txBody>
      </p:sp>
      <p:sp>
        <p:nvSpPr>
          <p:cNvPr id="119819" name="Text Box 10"/>
          <p:cNvSpPr txBox="1">
            <a:spLocks noChangeArrowheads="1"/>
          </p:cNvSpPr>
          <p:nvPr/>
        </p:nvSpPr>
        <p:spPr bwMode="auto">
          <a:xfrm>
            <a:off x="5029200" y="52578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Y</a:t>
            </a:r>
            <a:endParaRPr lang="th-TH">
              <a:ea typeface="Angsana New" charset="0"/>
              <a:cs typeface="Angsana New" charset="0"/>
            </a:endParaRPr>
          </a:p>
        </p:txBody>
      </p:sp>
      <p:sp>
        <p:nvSpPr>
          <p:cNvPr id="119820" name="Text Box 11"/>
          <p:cNvSpPr txBox="1">
            <a:spLocks noChangeArrowheads="1"/>
          </p:cNvSpPr>
          <p:nvPr/>
        </p:nvSpPr>
        <p:spPr bwMode="auto">
          <a:xfrm>
            <a:off x="304800" y="13716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r>
              <a:rPr lang="th-TH" baseline="-25000">
                <a:ea typeface="Angsana New" charset="0"/>
                <a:cs typeface="Angsana New" charset="0"/>
              </a:rPr>
              <a:t>X</a:t>
            </a:r>
            <a:endParaRPr lang="th-TH">
              <a:ea typeface="Angsana New" charset="0"/>
              <a:cs typeface="Angsana New" charset="0"/>
            </a:endParaRPr>
          </a:p>
        </p:txBody>
      </p:sp>
      <p:grpSp>
        <p:nvGrpSpPr>
          <p:cNvPr id="3" name="Group 18"/>
          <p:cNvGrpSpPr>
            <a:grpSpLocks/>
          </p:cNvGrpSpPr>
          <p:nvPr/>
        </p:nvGrpSpPr>
        <p:grpSpPr bwMode="auto">
          <a:xfrm>
            <a:off x="609600" y="1905000"/>
            <a:ext cx="4648200" cy="3509963"/>
            <a:chOff x="528" y="1200"/>
            <a:chExt cx="2928" cy="2211"/>
          </a:xfrm>
        </p:grpSpPr>
        <p:sp>
          <p:nvSpPr>
            <p:cNvPr id="119859" name="Arc 9"/>
            <p:cNvSpPr>
              <a:spLocks/>
            </p:cNvSpPr>
            <p:nvPr/>
          </p:nvSpPr>
          <p:spPr bwMode="auto">
            <a:xfrm flipH="1" flipV="1">
              <a:off x="528" y="1200"/>
              <a:ext cx="2448" cy="1968"/>
            </a:xfrm>
            <a:custGeom>
              <a:avLst/>
              <a:gdLst>
                <a:gd name="T0" fmla="*/ 0 w 20086"/>
                <a:gd name="T1" fmla="*/ 0 h 21600"/>
                <a:gd name="T2" fmla="*/ 0 w 20086"/>
                <a:gd name="T3" fmla="*/ 0 h 21600"/>
                <a:gd name="T4" fmla="*/ 0 w 20086"/>
                <a:gd name="T5" fmla="*/ 0 h 21600"/>
                <a:gd name="T6" fmla="*/ 0 60000 65536"/>
                <a:gd name="T7" fmla="*/ 0 60000 65536"/>
                <a:gd name="T8" fmla="*/ 0 60000 65536"/>
                <a:gd name="T9" fmla="*/ 0 w 20086"/>
                <a:gd name="T10" fmla="*/ 0 h 21600"/>
                <a:gd name="T11" fmla="*/ 20086 w 20086"/>
                <a:gd name="T12" fmla="*/ 21600 h 21600"/>
              </a:gdLst>
              <a:ahLst/>
              <a:cxnLst>
                <a:cxn ang="T6">
                  <a:pos x="T0" y="T1"/>
                </a:cxn>
                <a:cxn ang="T7">
                  <a:pos x="T2" y="T3"/>
                </a:cxn>
                <a:cxn ang="T8">
                  <a:pos x="T4" y="T5"/>
                </a:cxn>
              </a:cxnLst>
              <a:rect l="T9" t="T10" r="T11" b="T12"/>
              <a:pathLst>
                <a:path w="20086" h="21600" fill="none" extrusionOk="0">
                  <a:moveTo>
                    <a:pt x="0" y="-1"/>
                  </a:moveTo>
                  <a:cubicBezTo>
                    <a:pt x="8862" y="-1"/>
                    <a:pt x="16825" y="5413"/>
                    <a:pt x="20085" y="13655"/>
                  </a:cubicBezTo>
                </a:path>
                <a:path w="20086" h="21600" stroke="0" extrusionOk="0">
                  <a:moveTo>
                    <a:pt x="0" y="-1"/>
                  </a:moveTo>
                  <a:cubicBezTo>
                    <a:pt x="8862" y="-1"/>
                    <a:pt x="16825" y="5413"/>
                    <a:pt x="20085" y="13655"/>
                  </a:cubicBezTo>
                  <a:lnTo>
                    <a:pt x="0" y="21600"/>
                  </a:lnTo>
                  <a:close/>
                </a:path>
              </a:pathLst>
            </a:custGeom>
            <a:noFill/>
            <a:ln w="28575">
              <a:solidFill>
                <a:schemeClr val="accent2"/>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9860" name="Text Box 14"/>
            <p:cNvSpPr txBox="1">
              <a:spLocks noChangeArrowheads="1"/>
            </p:cNvSpPr>
            <p:nvPr/>
          </p:nvSpPr>
          <p:spPr bwMode="auto">
            <a:xfrm>
              <a:off x="2736" y="3081"/>
              <a:ext cx="720"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X</a:t>
              </a:r>
              <a:r>
                <a:rPr lang="th-TH" baseline="-25000">
                  <a:ea typeface="Angsana New" charset="0"/>
                  <a:cs typeface="Angsana New" charset="0"/>
                </a:rPr>
                <a:t>L</a:t>
              </a:r>
              <a:endParaRPr lang="th-TH">
                <a:ea typeface="Angsana New" charset="0"/>
                <a:cs typeface="Angsana New" charset="0"/>
              </a:endParaRPr>
            </a:p>
          </p:txBody>
        </p:sp>
      </p:grpSp>
      <p:grpSp>
        <p:nvGrpSpPr>
          <p:cNvPr id="4" name="Group 19"/>
          <p:cNvGrpSpPr>
            <a:grpSpLocks/>
          </p:cNvGrpSpPr>
          <p:nvPr/>
        </p:nvGrpSpPr>
        <p:grpSpPr bwMode="auto">
          <a:xfrm>
            <a:off x="609600" y="1295400"/>
            <a:ext cx="4400550" cy="3967163"/>
            <a:chOff x="528" y="816"/>
            <a:chExt cx="2772" cy="2499"/>
          </a:xfrm>
        </p:grpSpPr>
        <p:sp>
          <p:nvSpPr>
            <p:cNvPr id="119857" name="Arc 13"/>
            <p:cNvSpPr>
              <a:spLocks/>
            </p:cNvSpPr>
            <p:nvPr/>
          </p:nvSpPr>
          <p:spPr bwMode="auto">
            <a:xfrm flipV="1">
              <a:off x="768" y="816"/>
              <a:ext cx="2532" cy="2256"/>
            </a:xfrm>
            <a:custGeom>
              <a:avLst/>
              <a:gdLst>
                <a:gd name="T0" fmla="*/ 0 w 20627"/>
                <a:gd name="T1" fmla="*/ 0 h 21600"/>
                <a:gd name="T2" fmla="*/ 0 w 20627"/>
                <a:gd name="T3" fmla="*/ 0 h 21600"/>
                <a:gd name="T4" fmla="*/ 0 w 20627"/>
                <a:gd name="T5" fmla="*/ 0 h 21600"/>
                <a:gd name="T6" fmla="*/ 0 60000 65536"/>
                <a:gd name="T7" fmla="*/ 0 60000 65536"/>
                <a:gd name="T8" fmla="*/ 0 60000 65536"/>
                <a:gd name="T9" fmla="*/ 0 w 20627"/>
                <a:gd name="T10" fmla="*/ 0 h 21600"/>
                <a:gd name="T11" fmla="*/ 20627 w 20627"/>
                <a:gd name="T12" fmla="*/ 21600 h 21600"/>
              </a:gdLst>
              <a:ahLst/>
              <a:cxnLst>
                <a:cxn ang="T6">
                  <a:pos x="T0" y="T1"/>
                </a:cxn>
                <a:cxn ang="T7">
                  <a:pos x="T2" y="T3"/>
                </a:cxn>
                <a:cxn ang="T8">
                  <a:pos x="T4" y="T5"/>
                </a:cxn>
              </a:cxnLst>
              <a:rect l="T9" t="T10" r="T11" b="T12"/>
              <a:pathLst>
                <a:path w="20627" h="21600" fill="none" extrusionOk="0">
                  <a:moveTo>
                    <a:pt x="0" y="-1"/>
                  </a:moveTo>
                  <a:cubicBezTo>
                    <a:pt x="9460" y="-1"/>
                    <a:pt x="17820" y="6156"/>
                    <a:pt x="20627" y="15190"/>
                  </a:cubicBezTo>
                </a:path>
                <a:path w="20627" h="21600" stroke="0" extrusionOk="0">
                  <a:moveTo>
                    <a:pt x="0" y="-1"/>
                  </a:moveTo>
                  <a:cubicBezTo>
                    <a:pt x="9460" y="-1"/>
                    <a:pt x="17820" y="6156"/>
                    <a:pt x="20627" y="15190"/>
                  </a:cubicBezTo>
                  <a:lnTo>
                    <a:pt x="0" y="21600"/>
                  </a:lnTo>
                  <a:close/>
                </a:path>
              </a:pathLst>
            </a:custGeom>
            <a:noFill/>
            <a:ln w="28575">
              <a:solidFill>
                <a:srgbClr val="FF3300"/>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9858" name="Text Box 15"/>
            <p:cNvSpPr txBox="1">
              <a:spLocks noChangeArrowheads="1"/>
            </p:cNvSpPr>
            <p:nvPr/>
          </p:nvSpPr>
          <p:spPr bwMode="auto">
            <a:xfrm>
              <a:off x="528" y="2985"/>
              <a:ext cx="720"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Y</a:t>
              </a:r>
              <a:r>
                <a:rPr lang="th-TH" baseline="-25000">
                  <a:ea typeface="Angsana New" charset="0"/>
                  <a:cs typeface="Angsana New" charset="0"/>
                </a:rPr>
                <a:t>L</a:t>
              </a:r>
              <a:endParaRPr lang="th-TH">
                <a:ea typeface="Angsana New" charset="0"/>
                <a:cs typeface="Angsana New" charset="0"/>
              </a:endParaRPr>
            </a:p>
          </p:txBody>
        </p:sp>
      </p:grpSp>
      <p:grpSp>
        <p:nvGrpSpPr>
          <p:cNvPr id="5" name="Group 52"/>
          <p:cNvGrpSpPr>
            <a:grpSpLocks/>
          </p:cNvGrpSpPr>
          <p:nvPr/>
        </p:nvGrpSpPr>
        <p:grpSpPr bwMode="auto">
          <a:xfrm>
            <a:off x="609600" y="5715000"/>
            <a:ext cx="4419600" cy="523875"/>
            <a:chOff x="384" y="3600"/>
            <a:chExt cx="2784" cy="330"/>
          </a:xfrm>
        </p:grpSpPr>
        <p:sp>
          <p:nvSpPr>
            <p:cNvPr id="119853" name="Rectangle 26"/>
            <p:cNvSpPr>
              <a:spLocks noChangeArrowheads="1"/>
            </p:cNvSpPr>
            <p:nvPr/>
          </p:nvSpPr>
          <p:spPr bwMode="auto">
            <a:xfrm>
              <a:off x="922" y="3600"/>
              <a:ext cx="279"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X</a:t>
              </a:r>
              <a:endParaRPr lang="th-TH">
                <a:ea typeface="Angsana New" charset="0"/>
                <a:cs typeface="Angsana New" charset="0"/>
              </a:endParaRPr>
            </a:p>
          </p:txBody>
        </p:sp>
        <p:sp>
          <p:nvSpPr>
            <p:cNvPr id="119854" name="Rectangle 28"/>
            <p:cNvSpPr>
              <a:spLocks noChangeArrowheads="1"/>
            </p:cNvSpPr>
            <p:nvPr/>
          </p:nvSpPr>
          <p:spPr bwMode="auto">
            <a:xfrm>
              <a:off x="2314" y="3600"/>
              <a:ext cx="279"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Y</a:t>
              </a:r>
              <a:endParaRPr lang="th-TH">
                <a:ea typeface="Angsana New" charset="0"/>
                <a:cs typeface="Angsana New" charset="0"/>
              </a:endParaRPr>
            </a:p>
          </p:txBody>
        </p:sp>
        <p:sp>
          <p:nvSpPr>
            <p:cNvPr id="119855" name="Line 31"/>
            <p:cNvSpPr>
              <a:spLocks noChangeShapeType="1"/>
            </p:cNvSpPr>
            <p:nvPr/>
          </p:nvSpPr>
          <p:spPr bwMode="auto">
            <a:xfrm>
              <a:off x="384" y="3696"/>
              <a:ext cx="1152"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19856" name="Line 34"/>
            <p:cNvSpPr>
              <a:spLocks noChangeShapeType="1"/>
            </p:cNvSpPr>
            <p:nvPr/>
          </p:nvSpPr>
          <p:spPr bwMode="auto">
            <a:xfrm flipH="1">
              <a:off x="1584" y="3696"/>
              <a:ext cx="1584"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6" name="Group 45"/>
          <p:cNvGrpSpPr>
            <a:grpSpLocks/>
          </p:cNvGrpSpPr>
          <p:nvPr/>
        </p:nvGrpSpPr>
        <p:grpSpPr bwMode="auto">
          <a:xfrm>
            <a:off x="152400" y="3886200"/>
            <a:ext cx="2008188" cy="1909763"/>
            <a:chOff x="240" y="2448"/>
            <a:chExt cx="1265" cy="1203"/>
          </a:xfrm>
        </p:grpSpPr>
        <p:sp>
          <p:nvSpPr>
            <p:cNvPr id="119849" name="Freeform 39"/>
            <p:cNvSpPr>
              <a:spLocks/>
            </p:cNvSpPr>
            <p:nvPr/>
          </p:nvSpPr>
          <p:spPr bwMode="auto">
            <a:xfrm>
              <a:off x="525" y="2729"/>
              <a:ext cx="812" cy="671"/>
            </a:xfrm>
            <a:custGeom>
              <a:avLst/>
              <a:gdLst>
                <a:gd name="T0" fmla="*/ 0 w 800"/>
                <a:gd name="T1" fmla="*/ 0 h 683"/>
                <a:gd name="T2" fmla="*/ 1144 w 800"/>
                <a:gd name="T3" fmla="*/ 0 h 683"/>
                <a:gd name="T4" fmla="*/ 1144 w 800"/>
                <a:gd name="T5" fmla="*/ 446 h 683"/>
                <a:gd name="T6" fmla="*/ 0 60000 65536"/>
                <a:gd name="T7" fmla="*/ 0 60000 65536"/>
                <a:gd name="T8" fmla="*/ 0 60000 65536"/>
                <a:gd name="T9" fmla="*/ 0 w 800"/>
                <a:gd name="T10" fmla="*/ 0 h 683"/>
                <a:gd name="T11" fmla="*/ 800 w 800"/>
                <a:gd name="T12" fmla="*/ 683 h 683"/>
              </a:gdLst>
              <a:ahLst/>
              <a:cxnLst>
                <a:cxn ang="T6">
                  <a:pos x="T0" y="T1"/>
                </a:cxn>
                <a:cxn ang="T7">
                  <a:pos x="T2" y="T3"/>
                </a:cxn>
                <a:cxn ang="T8">
                  <a:pos x="T4" y="T5"/>
                </a:cxn>
              </a:cxnLst>
              <a:rect l="T9" t="T10" r="T11" b="T12"/>
              <a:pathLst>
                <a:path w="800" h="683">
                  <a:moveTo>
                    <a:pt x="0" y="0"/>
                  </a:moveTo>
                  <a:lnTo>
                    <a:pt x="800" y="0"/>
                  </a:lnTo>
                  <a:lnTo>
                    <a:pt x="800" y="683"/>
                  </a:lnTo>
                </a:path>
              </a:pathLst>
            </a:custGeom>
            <a:noFill/>
            <a:ln w="952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9850" name="Rectangle 36"/>
            <p:cNvSpPr>
              <a:spLocks noChangeArrowheads="1"/>
            </p:cNvSpPr>
            <p:nvPr/>
          </p:nvSpPr>
          <p:spPr bwMode="auto">
            <a:xfrm>
              <a:off x="1248" y="3321"/>
              <a:ext cx="257"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1</a:t>
              </a:r>
              <a:endParaRPr lang="th-TH">
                <a:ea typeface="Angsana New" charset="0"/>
                <a:cs typeface="Angsana New" charset="0"/>
              </a:endParaRPr>
            </a:p>
          </p:txBody>
        </p:sp>
        <p:sp>
          <p:nvSpPr>
            <p:cNvPr id="119851" name="Oval 37"/>
            <p:cNvSpPr>
              <a:spLocks noChangeAspect="1" noChangeArrowheads="1"/>
            </p:cNvSpPr>
            <p:nvPr/>
          </p:nvSpPr>
          <p:spPr bwMode="auto">
            <a:xfrm>
              <a:off x="1296" y="2688"/>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9852" name="Rectangle 41"/>
            <p:cNvSpPr>
              <a:spLocks noChangeArrowheads="1"/>
            </p:cNvSpPr>
            <p:nvPr/>
          </p:nvSpPr>
          <p:spPr bwMode="auto">
            <a:xfrm>
              <a:off x="240" y="2448"/>
              <a:ext cx="304"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X</a:t>
              </a:r>
              <a:endParaRPr lang="th-TH">
                <a:ea typeface="Angsana New" charset="0"/>
                <a:cs typeface="Angsana New" charset="0"/>
              </a:endParaRPr>
            </a:p>
          </p:txBody>
        </p:sp>
      </p:grpSp>
      <p:grpSp>
        <p:nvGrpSpPr>
          <p:cNvPr id="7" name="Group 46"/>
          <p:cNvGrpSpPr>
            <a:grpSpLocks/>
          </p:cNvGrpSpPr>
          <p:nvPr/>
        </p:nvGrpSpPr>
        <p:grpSpPr bwMode="auto">
          <a:xfrm>
            <a:off x="1828800" y="4572000"/>
            <a:ext cx="3606800" cy="523875"/>
            <a:chOff x="1296" y="2880"/>
            <a:chExt cx="2272" cy="330"/>
          </a:xfrm>
        </p:grpSpPr>
        <p:sp>
          <p:nvSpPr>
            <p:cNvPr id="119846" name="Line 40"/>
            <p:cNvSpPr>
              <a:spLocks noChangeShapeType="1"/>
            </p:cNvSpPr>
            <p:nvPr/>
          </p:nvSpPr>
          <p:spPr bwMode="auto">
            <a:xfrm>
              <a:off x="1389" y="3034"/>
              <a:ext cx="1920"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19847" name="Oval 38"/>
            <p:cNvSpPr>
              <a:spLocks noChangeAspect="1" noChangeArrowheads="1"/>
            </p:cNvSpPr>
            <p:nvPr/>
          </p:nvSpPr>
          <p:spPr bwMode="auto">
            <a:xfrm>
              <a:off x="1296" y="2999"/>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9848" name="Rectangle 42"/>
            <p:cNvSpPr>
              <a:spLocks noChangeArrowheads="1"/>
            </p:cNvSpPr>
            <p:nvPr/>
          </p:nvSpPr>
          <p:spPr bwMode="auto">
            <a:xfrm>
              <a:off x="3264" y="2880"/>
              <a:ext cx="304"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Y</a:t>
              </a:r>
              <a:endParaRPr lang="th-TH">
                <a:ea typeface="Angsana New" charset="0"/>
                <a:cs typeface="Angsana New" charset="0"/>
              </a:endParaRPr>
            </a:p>
          </p:txBody>
        </p:sp>
      </p:grpSp>
      <p:sp>
        <p:nvSpPr>
          <p:cNvPr id="119826" name="Rectangle 43"/>
          <p:cNvSpPr>
            <a:spLocks noChangeArrowheads="1"/>
          </p:cNvSpPr>
          <p:nvPr/>
        </p:nvSpPr>
        <p:spPr bwMode="auto">
          <a:xfrm>
            <a:off x="4800600" y="1447800"/>
            <a:ext cx="4826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Y</a:t>
            </a:r>
            <a:endParaRPr lang="th-TH">
              <a:ea typeface="Angsana New" charset="0"/>
              <a:cs typeface="Angsana New" charset="0"/>
            </a:endParaRPr>
          </a:p>
        </p:txBody>
      </p:sp>
      <p:sp>
        <p:nvSpPr>
          <p:cNvPr id="27684" name="Line 47"/>
          <p:cNvSpPr>
            <a:spLocks noChangeShapeType="1"/>
          </p:cNvSpPr>
          <p:nvPr/>
        </p:nvSpPr>
        <p:spPr bwMode="auto">
          <a:xfrm>
            <a:off x="152400" y="4267200"/>
            <a:ext cx="0" cy="381000"/>
          </a:xfrm>
          <a:prstGeom prst="line">
            <a:avLst/>
          </a:prstGeom>
          <a:noFill/>
          <a:ln w="25400">
            <a:solidFill>
              <a:schemeClr val="tx1"/>
            </a:solidFill>
            <a:round/>
            <a:headEnd/>
            <a:tailEnd type="triangle" w="lg" len="med"/>
          </a:ln>
        </p:spPr>
        <p:txBody>
          <a:bodyPr wrap="none" anchor="ctr">
            <a:prstTxWarp prst="textNoShape">
              <a:avLst/>
            </a:prstTxWarp>
          </a:bodyPr>
          <a:lstStyle/>
          <a:p>
            <a:endParaRPr lang="en-US"/>
          </a:p>
        </p:txBody>
      </p:sp>
      <p:sp>
        <p:nvSpPr>
          <p:cNvPr id="27685" name="Line 48"/>
          <p:cNvSpPr>
            <a:spLocks noChangeShapeType="1"/>
          </p:cNvSpPr>
          <p:nvPr/>
        </p:nvSpPr>
        <p:spPr bwMode="auto">
          <a:xfrm flipV="1">
            <a:off x="5334000" y="4598988"/>
            <a:ext cx="0" cy="277812"/>
          </a:xfrm>
          <a:prstGeom prst="line">
            <a:avLst/>
          </a:prstGeom>
          <a:noFill/>
          <a:ln w="25400">
            <a:solidFill>
              <a:schemeClr val="tx1"/>
            </a:solidFill>
            <a:round/>
            <a:headEnd/>
            <a:tailEnd type="triangle" w="lg" len="med"/>
          </a:ln>
        </p:spPr>
        <p:txBody>
          <a:bodyPr wrap="none" anchor="ctr">
            <a:prstTxWarp prst="textNoShape">
              <a:avLst/>
            </a:prstTxWarp>
          </a:bodyPr>
          <a:lstStyle/>
          <a:p>
            <a:endParaRPr lang="en-US"/>
          </a:p>
        </p:txBody>
      </p:sp>
      <p:sp>
        <p:nvSpPr>
          <p:cNvPr id="27686" name="Line 49"/>
          <p:cNvSpPr>
            <a:spLocks noChangeShapeType="1"/>
          </p:cNvSpPr>
          <p:nvPr/>
        </p:nvSpPr>
        <p:spPr bwMode="auto">
          <a:xfrm>
            <a:off x="1905000" y="5257800"/>
            <a:ext cx="609600" cy="0"/>
          </a:xfrm>
          <a:prstGeom prst="line">
            <a:avLst/>
          </a:prstGeom>
          <a:noFill/>
          <a:ln w="38100">
            <a:solidFill>
              <a:schemeClr val="tx1"/>
            </a:solidFill>
            <a:round/>
            <a:headEnd/>
            <a:tailEnd type="triangle" w="lg" len="med"/>
          </a:ln>
        </p:spPr>
        <p:txBody>
          <a:bodyPr wrap="none" anchor="ctr">
            <a:prstTxWarp prst="textNoShape">
              <a:avLst/>
            </a:prstTxWarp>
          </a:bodyPr>
          <a:lstStyle/>
          <a:p>
            <a:endParaRPr lang="en-US"/>
          </a:p>
        </p:txBody>
      </p:sp>
      <p:grpSp>
        <p:nvGrpSpPr>
          <p:cNvPr id="8" name="Group 54"/>
          <p:cNvGrpSpPr>
            <a:grpSpLocks/>
          </p:cNvGrpSpPr>
          <p:nvPr/>
        </p:nvGrpSpPr>
        <p:grpSpPr bwMode="auto">
          <a:xfrm>
            <a:off x="228600" y="4129088"/>
            <a:ext cx="5257800" cy="671512"/>
            <a:chOff x="144" y="2601"/>
            <a:chExt cx="3312" cy="423"/>
          </a:xfrm>
        </p:grpSpPr>
        <p:sp>
          <p:nvSpPr>
            <p:cNvPr id="119841" name="Line 17"/>
            <p:cNvSpPr>
              <a:spLocks noChangeShapeType="1"/>
            </p:cNvSpPr>
            <p:nvPr/>
          </p:nvSpPr>
          <p:spPr bwMode="auto">
            <a:xfrm>
              <a:off x="384" y="2928"/>
              <a:ext cx="2784"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19842" name="Oval 16"/>
            <p:cNvSpPr>
              <a:spLocks noChangeAspect="1" noChangeArrowheads="1"/>
            </p:cNvSpPr>
            <p:nvPr/>
          </p:nvSpPr>
          <p:spPr bwMode="auto">
            <a:xfrm>
              <a:off x="1536" y="2880"/>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19843" name="Text Box 20"/>
            <p:cNvSpPr txBox="1">
              <a:spLocks noChangeArrowheads="1"/>
            </p:cNvSpPr>
            <p:nvPr/>
          </p:nvSpPr>
          <p:spPr bwMode="auto">
            <a:xfrm>
              <a:off x="3120" y="2688"/>
              <a:ext cx="336"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endParaRPr lang="th-TH" baseline="30000">
                <a:ea typeface="Angsana New" charset="0"/>
                <a:cs typeface="Angsana New" charset="0"/>
              </a:endParaRPr>
            </a:p>
          </p:txBody>
        </p:sp>
        <p:sp>
          <p:nvSpPr>
            <p:cNvPr id="119844" name="Text Box 21"/>
            <p:cNvSpPr txBox="1">
              <a:spLocks noChangeArrowheads="1"/>
            </p:cNvSpPr>
            <p:nvPr/>
          </p:nvSpPr>
          <p:spPr bwMode="auto">
            <a:xfrm>
              <a:off x="144" y="2697"/>
              <a:ext cx="336"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p>
          </p:txBody>
        </p:sp>
        <p:sp>
          <p:nvSpPr>
            <p:cNvPr id="119845" name="Rectangle 53"/>
            <p:cNvSpPr>
              <a:spLocks noChangeArrowheads="1"/>
            </p:cNvSpPr>
            <p:nvPr/>
          </p:nvSpPr>
          <p:spPr bwMode="auto">
            <a:xfrm>
              <a:off x="1488" y="2601"/>
              <a:ext cx="232"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A</a:t>
              </a:r>
            </a:p>
          </p:txBody>
        </p:sp>
      </p:grpSp>
      <p:sp>
        <p:nvSpPr>
          <p:cNvPr id="119831" name="Rectangle 55"/>
          <p:cNvSpPr>
            <a:spLocks noChangeArrowheads="1"/>
          </p:cNvSpPr>
          <p:nvPr/>
        </p:nvSpPr>
        <p:spPr bwMode="auto">
          <a:xfrm>
            <a:off x="228600" y="2743200"/>
            <a:ext cx="395288"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M</a:t>
            </a:r>
          </a:p>
        </p:txBody>
      </p:sp>
      <p:sp>
        <p:nvSpPr>
          <p:cNvPr id="119832" name="Rectangle 56"/>
          <p:cNvSpPr>
            <a:spLocks noChangeArrowheads="1"/>
          </p:cNvSpPr>
          <p:nvPr/>
        </p:nvSpPr>
        <p:spPr bwMode="auto">
          <a:xfrm>
            <a:off x="4648200" y="1981200"/>
            <a:ext cx="354013" cy="519113"/>
          </a:xfrm>
          <a:prstGeom prst="rect">
            <a:avLst/>
          </a:prstGeom>
          <a:noFill/>
          <a:ln w="9525">
            <a:noFill/>
            <a:miter lim="800000"/>
            <a:headEnd/>
            <a:tailEnd/>
          </a:ln>
        </p:spPr>
        <p:txBody>
          <a:bodyPr>
            <a:prstTxWarp prst="textNoShape">
              <a:avLst/>
            </a:prstTxWarp>
            <a:spAutoFit/>
          </a:bodyPr>
          <a:lstStyle/>
          <a:p>
            <a:pPr eaLnBrk="0" hangingPunct="0"/>
            <a:r>
              <a:rPr lang="th-TH">
                <a:ea typeface="Angsana New" charset="0"/>
                <a:cs typeface="Angsana New" charset="0"/>
              </a:rPr>
              <a:t>N</a:t>
            </a:r>
          </a:p>
        </p:txBody>
      </p:sp>
      <p:sp>
        <p:nvSpPr>
          <p:cNvPr id="11321" name="Rectangle 57"/>
          <p:cNvSpPr>
            <a:spLocks noChangeArrowheads="1"/>
          </p:cNvSpPr>
          <p:nvPr/>
        </p:nvSpPr>
        <p:spPr bwMode="auto">
          <a:xfrm>
            <a:off x="5257800" y="2667000"/>
            <a:ext cx="3810000" cy="4191000"/>
          </a:xfrm>
          <a:prstGeom prst="rect">
            <a:avLst/>
          </a:prstGeom>
          <a:noFill/>
          <a:ln w="9525">
            <a:noFill/>
            <a:miter lim="800000"/>
            <a:headEnd/>
            <a:tailEnd/>
          </a:ln>
        </p:spPr>
        <p:txBody>
          <a:bodyPr>
            <a:prstTxWarp prst="textNoShape">
              <a:avLst/>
            </a:prstTxWarp>
          </a:bodyPr>
          <a:lstStyle/>
          <a:p>
            <a:pPr marL="342900" indent="-342900" eaLnBrk="0" hangingPunct="0">
              <a:lnSpc>
                <a:spcPct val="90000"/>
              </a:lnSpc>
              <a:spcBef>
                <a:spcPct val="10000"/>
              </a:spcBef>
              <a:buFontTx/>
              <a:buChar char="•"/>
            </a:pPr>
            <a:r>
              <a:rPr lang="th-TH" sz="4000">
                <a:latin typeface="Angsana New"/>
                <a:ea typeface="Angsana New" charset="0"/>
                <a:cs typeface="Angsana New"/>
              </a:rPr>
              <a:t>Employment in X = L</a:t>
            </a:r>
            <a:r>
              <a:rPr lang="th-TH" sz="4000" baseline="-25000">
                <a:latin typeface="Angsana New"/>
                <a:ea typeface="Angsana New" charset="0"/>
                <a:cs typeface="Angsana New"/>
              </a:rPr>
              <a:t>X</a:t>
            </a:r>
            <a:r>
              <a:rPr lang="th-TH" sz="4000">
                <a:latin typeface="Angsana New"/>
                <a:ea typeface="Angsana New" charset="0"/>
                <a:cs typeface="Angsana New"/>
              </a:rPr>
              <a:t>.</a:t>
            </a:r>
          </a:p>
          <a:p>
            <a:pPr marL="342900" indent="-342900" eaLnBrk="0" hangingPunct="0">
              <a:lnSpc>
                <a:spcPct val="90000"/>
              </a:lnSpc>
              <a:spcBef>
                <a:spcPct val="10000"/>
              </a:spcBef>
              <a:buFontTx/>
              <a:buChar char="•"/>
            </a:pPr>
            <a:r>
              <a:rPr lang="th-TH" sz="4000">
                <a:latin typeface="Angsana New"/>
                <a:ea typeface="Angsana New" charset="0"/>
                <a:cs typeface="Angsana New"/>
              </a:rPr>
              <a:t>Employment in Y = L</a:t>
            </a:r>
            <a:r>
              <a:rPr lang="th-TH" sz="4000" baseline="-25000">
                <a:latin typeface="Angsana New"/>
                <a:ea typeface="Angsana New" charset="0"/>
                <a:cs typeface="Angsana New"/>
              </a:rPr>
              <a:t>Y</a:t>
            </a:r>
            <a:r>
              <a:rPr lang="th-TH" sz="4000">
                <a:latin typeface="Angsana New"/>
                <a:ea typeface="Angsana New" charset="0"/>
                <a:cs typeface="Angsana New"/>
              </a:rPr>
              <a:t>.</a:t>
            </a:r>
          </a:p>
          <a:p>
            <a:pPr marL="342900" indent="-342900" eaLnBrk="0" hangingPunct="0">
              <a:lnSpc>
                <a:spcPct val="90000"/>
              </a:lnSpc>
              <a:spcBef>
                <a:spcPct val="10000"/>
              </a:spcBef>
              <a:buFontTx/>
              <a:buChar char="•"/>
            </a:pPr>
            <a:r>
              <a:rPr lang="th-TH" sz="4000">
                <a:latin typeface="Angsana New"/>
                <a:ea typeface="Angsana New" charset="0"/>
                <a:cs typeface="Angsana New"/>
              </a:rPr>
              <a:t>Labor income = area wO</a:t>
            </a:r>
            <a:r>
              <a:rPr lang="th-TH" sz="4000" baseline="-25000">
                <a:latin typeface="Angsana New"/>
                <a:ea typeface="Angsana New" charset="0"/>
                <a:cs typeface="Angsana New"/>
              </a:rPr>
              <a:t>X</a:t>
            </a:r>
            <a:r>
              <a:rPr lang="th-TH" sz="4000">
                <a:latin typeface="Angsana New"/>
                <a:ea typeface="Angsana New" charset="0"/>
                <a:cs typeface="Angsana New"/>
              </a:rPr>
              <a:t>O</a:t>
            </a:r>
            <a:r>
              <a:rPr lang="th-TH" sz="4000" baseline="-25000">
                <a:latin typeface="Angsana New"/>
                <a:ea typeface="Angsana New" charset="0"/>
                <a:cs typeface="Angsana New"/>
              </a:rPr>
              <a:t>Y</a:t>
            </a:r>
            <a:r>
              <a:rPr lang="th-TH" sz="4000">
                <a:latin typeface="Angsana New"/>
                <a:ea typeface="Angsana New" charset="0"/>
                <a:cs typeface="Angsana New"/>
              </a:rPr>
              <a:t>w. </a:t>
            </a:r>
            <a:endParaRPr lang="en-US" sz="4000">
              <a:latin typeface="Angsana New"/>
              <a:ea typeface="Angsana New" charset="0"/>
              <a:cs typeface="Angsana New"/>
            </a:endParaRPr>
          </a:p>
          <a:p>
            <a:pPr marL="342900" indent="-342900" eaLnBrk="0" hangingPunct="0">
              <a:lnSpc>
                <a:spcPct val="90000"/>
              </a:lnSpc>
              <a:spcBef>
                <a:spcPct val="10000"/>
              </a:spcBef>
              <a:buFontTx/>
              <a:buChar char="•"/>
            </a:pPr>
            <a:r>
              <a:rPr lang="th-TH" sz="4000">
                <a:latin typeface="Angsana New"/>
                <a:ea typeface="Angsana New" charset="0"/>
                <a:cs typeface="Angsana New"/>
              </a:rPr>
              <a:t>Capitalist return in X  = AwM. Capitalist return in Y  </a:t>
            </a:r>
            <a:r>
              <a:rPr lang="en-US" sz="4000">
                <a:latin typeface="Angsana New"/>
                <a:ea typeface="Angsana New" charset="0"/>
                <a:cs typeface="Angsana New"/>
              </a:rPr>
              <a:t>  </a:t>
            </a:r>
            <a:r>
              <a:rPr lang="th-TH" sz="4000">
                <a:latin typeface="Angsana New"/>
                <a:ea typeface="Angsana New" charset="0"/>
                <a:cs typeface="Angsana New"/>
              </a:rPr>
              <a:t>= AwN. </a:t>
            </a:r>
          </a:p>
        </p:txBody>
      </p:sp>
      <p:sp>
        <p:nvSpPr>
          <p:cNvPr id="11322" name="Rectangle 58"/>
          <p:cNvSpPr>
            <a:spLocks noChangeArrowheads="1"/>
          </p:cNvSpPr>
          <p:nvPr/>
        </p:nvSpPr>
        <p:spPr bwMode="auto">
          <a:xfrm>
            <a:off x="1524000" y="1103313"/>
            <a:ext cx="2370138" cy="708025"/>
          </a:xfrm>
          <a:prstGeom prst="rect">
            <a:avLst/>
          </a:prstGeom>
          <a:noFill/>
          <a:ln w="9525">
            <a:noFill/>
            <a:miter lim="800000"/>
            <a:headEnd/>
            <a:tailEnd/>
          </a:ln>
        </p:spPr>
        <p:txBody>
          <a:bodyPr wrap="none">
            <a:prstTxWarp prst="textNoShape">
              <a:avLst/>
            </a:prstTxWarp>
            <a:spAutoFit/>
          </a:bodyPr>
          <a:lstStyle/>
          <a:p>
            <a:pPr eaLnBrk="0" hangingPunct="0"/>
            <a:r>
              <a:rPr lang="th-TH" sz="4000">
                <a:ea typeface="Angsana New" charset="0"/>
                <a:cs typeface="Angsana New" charset="0"/>
              </a:rPr>
              <a:t>At L</a:t>
            </a:r>
            <a:r>
              <a:rPr lang="th-TH" sz="4000" baseline="-25000">
                <a:ea typeface="Angsana New" charset="0"/>
                <a:cs typeface="Angsana New" charset="0"/>
              </a:rPr>
              <a:t>1</a:t>
            </a:r>
            <a:r>
              <a:rPr lang="th-TH" sz="4000">
                <a:ea typeface="Angsana New" charset="0"/>
                <a:cs typeface="Angsana New" charset="0"/>
              </a:rPr>
              <a:t>, w</a:t>
            </a:r>
            <a:r>
              <a:rPr lang="th-TH" sz="4000" baseline="-25000">
                <a:ea typeface="Angsana New" charset="0"/>
                <a:cs typeface="Angsana New" charset="0"/>
              </a:rPr>
              <a:t>X</a:t>
            </a:r>
            <a:r>
              <a:rPr lang="th-TH" sz="4000">
                <a:ea typeface="Angsana New" charset="0"/>
                <a:cs typeface="Angsana New" charset="0"/>
              </a:rPr>
              <a:t> &gt; w</a:t>
            </a:r>
            <a:r>
              <a:rPr lang="th-TH" sz="4000" baseline="-25000">
                <a:ea typeface="Angsana New" charset="0"/>
                <a:cs typeface="Angsana New" charset="0"/>
              </a:rPr>
              <a:t>Y</a:t>
            </a:r>
            <a:r>
              <a:rPr lang="th-TH" sz="4000">
                <a:ea typeface="Angsana New" charset="0"/>
                <a:cs typeface="Angsana New" charset="0"/>
              </a:rPr>
              <a:t>.</a:t>
            </a:r>
          </a:p>
        </p:txBody>
      </p:sp>
      <p:sp>
        <p:nvSpPr>
          <p:cNvPr id="119835" name="Line 59"/>
          <p:cNvSpPr>
            <a:spLocks noChangeShapeType="1"/>
          </p:cNvSpPr>
          <p:nvPr/>
        </p:nvSpPr>
        <p:spPr bwMode="auto">
          <a:xfrm>
            <a:off x="609600" y="6324600"/>
            <a:ext cx="44196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19836" name="Line 60"/>
          <p:cNvSpPr>
            <a:spLocks noChangeShapeType="1"/>
          </p:cNvSpPr>
          <p:nvPr/>
        </p:nvSpPr>
        <p:spPr bwMode="auto">
          <a:xfrm flipH="1">
            <a:off x="609600" y="5437188"/>
            <a:ext cx="3175" cy="1116012"/>
          </a:xfrm>
          <a:prstGeom prst="line">
            <a:avLst/>
          </a:prstGeom>
          <a:noFill/>
          <a:ln w="9525">
            <a:solidFill>
              <a:schemeClr val="tx1"/>
            </a:solidFill>
            <a:prstDash val="lgDash"/>
            <a:round/>
            <a:headEnd/>
            <a:tailEnd/>
          </a:ln>
        </p:spPr>
        <p:txBody>
          <a:bodyPr wrap="none" anchor="ctr">
            <a:prstTxWarp prst="textNoShape">
              <a:avLst/>
            </a:prstTxWarp>
          </a:bodyPr>
          <a:lstStyle/>
          <a:p>
            <a:endParaRPr lang="en-US"/>
          </a:p>
        </p:txBody>
      </p:sp>
      <p:sp>
        <p:nvSpPr>
          <p:cNvPr id="119837" name="Line 61"/>
          <p:cNvSpPr>
            <a:spLocks noChangeShapeType="1"/>
          </p:cNvSpPr>
          <p:nvPr/>
        </p:nvSpPr>
        <p:spPr bwMode="auto">
          <a:xfrm flipH="1">
            <a:off x="5026025" y="5410200"/>
            <a:ext cx="3175" cy="1116013"/>
          </a:xfrm>
          <a:prstGeom prst="line">
            <a:avLst/>
          </a:prstGeom>
          <a:noFill/>
          <a:ln w="9525">
            <a:solidFill>
              <a:schemeClr val="tx1"/>
            </a:solidFill>
            <a:prstDash val="lgDash"/>
            <a:round/>
            <a:headEnd/>
            <a:tailEnd/>
          </a:ln>
        </p:spPr>
        <p:txBody>
          <a:bodyPr wrap="none" anchor="ctr">
            <a:prstTxWarp prst="textNoShape">
              <a:avLst/>
            </a:prstTxWarp>
          </a:bodyPr>
          <a:lstStyle/>
          <a:p>
            <a:endParaRPr lang="en-US"/>
          </a:p>
        </p:txBody>
      </p:sp>
      <p:grpSp>
        <p:nvGrpSpPr>
          <p:cNvPr id="119838" name="Group 64"/>
          <p:cNvGrpSpPr>
            <a:grpSpLocks/>
          </p:cNvGrpSpPr>
          <p:nvPr/>
        </p:nvGrpSpPr>
        <p:grpSpPr bwMode="auto">
          <a:xfrm>
            <a:off x="2667000" y="6019800"/>
            <a:ext cx="328613" cy="523875"/>
            <a:chOff x="1440" y="3792"/>
            <a:chExt cx="207" cy="330"/>
          </a:xfrm>
        </p:grpSpPr>
        <p:sp>
          <p:nvSpPr>
            <p:cNvPr id="119839" name="Rectangle 62"/>
            <p:cNvSpPr>
              <a:spLocks noChangeArrowheads="1"/>
            </p:cNvSpPr>
            <p:nvPr/>
          </p:nvSpPr>
          <p:spPr bwMode="auto">
            <a:xfrm>
              <a:off x="1440" y="3792"/>
              <a:ext cx="207" cy="330"/>
            </a:xfrm>
            <a:prstGeom prst="rect">
              <a:avLst/>
            </a:prstGeom>
            <a:solidFill>
              <a:schemeClr val="bg1"/>
            </a:solid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p>
          </p:txBody>
        </p:sp>
        <p:sp>
          <p:nvSpPr>
            <p:cNvPr id="119840" name="Line 63"/>
            <p:cNvSpPr>
              <a:spLocks noChangeShapeType="1"/>
            </p:cNvSpPr>
            <p:nvPr/>
          </p:nvSpPr>
          <p:spPr bwMode="auto">
            <a:xfrm>
              <a:off x="1488" y="3888"/>
              <a:ext cx="96"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499"/>
                                          </p:stCondLst>
                                        </p:cTn>
                                        <p:tgtEl>
                                          <p:spTgt spid="7"/>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499"/>
                                          </p:stCondLst>
                                        </p:cTn>
                                        <p:tgtEl>
                                          <p:spTgt spid="11322">
                                            <p:txEl>
                                              <p:pRg st="0" end="0"/>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11294">
                                            <p:txEl>
                                              <p:pRg st="0" end="0"/>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7686"/>
                                        </p:tgtEl>
                                        <p:attrNameLst>
                                          <p:attrName>style.visibility</p:attrName>
                                        </p:attrNameLst>
                                      </p:cBhvr>
                                      <p:to>
                                        <p:strVal val="visible"/>
                                      </p:to>
                                    </p:set>
                                    <p:animEffect transition="in" filter="wipe(left)">
                                      <p:cBhvr>
                                        <p:cTn id="34" dur="2000"/>
                                        <p:tgtEl>
                                          <p:spTgt spid="27686"/>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27684"/>
                                        </p:tgtEl>
                                        <p:attrNameLst>
                                          <p:attrName>style.visibility</p:attrName>
                                        </p:attrNameLst>
                                      </p:cBhvr>
                                      <p:to>
                                        <p:strVal val="visible"/>
                                      </p:to>
                                    </p:set>
                                    <p:animEffect transition="in" filter="wipe(up)">
                                      <p:cBhvr>
                                        <p:cTn id="37" dur="2000"/>
                                        <p:tgtEl>
                                          <p:spTgt spid="27684"/>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7685"/>
                                        </p:tgtEl>
                                        <p:attrNameLst>
                                          <p:attrName>style.visibility</p:attrName>
                                        </p:attrNameLst>
                                      </p:cBhvr>
                                      <p:to>
                                        <p:strVal val="visible"/>
                                      </p:to>
                                    </p:set>
                                    <p:animEffect transition="in" filter="wipe(down)">
                                      <p:cBhvr>
                                        <p:cTn id="40" dur="2000"/>
                                        <p:tgtEl>
                                          <p:spTgt spid="27685"/>
                                        </p:tgtEl>
                                      </p:cBhvr>
                                    </p:animEffect>
                                  </p:childTnLst>
                                </p:cTn>
                              </p:par>
                              <p:par>
                                <p:cTn id="41" presetID="1" presetClass="entr" presetSubtype="0" fill="hold" nodeType="withEffect">
                                  <p:stCondLst>
                                    <p:cond delay="0"/>
                                  </p:stCondLst>
                                  <p:childTnLst>
                                    <p:set>
                                      <p:cBhvr>
                                        <p:cTn id="42" dur="1" fill="hold">
                                          <p:stCondLst>
                                            <p:cond delay="499"/>
                                          </p:stCondLst>
                                        </p:cTn>
                                        <p:tgtEl>
                                          <p:spTgt spid="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499"/>
                                          </p:stCondLst>
                                        </p:cTn>
                                        <p:tgtEl>
                                          <p:spTgt spid="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499"/>
                                          </p:stCondLst>
                                        </p:cTn>
                                        <p:tgtEl>
                                          <p:spTgt spid="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499"/>
                                          </p:stCondLst>
                                        </p:cTn>
                                        <p:tgtEl>
                                          <p:spTgt spid="11321">
                                            <p:txEl>
                                              <p:pRg st="0" end="0"/>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499"/>
                                          </p:stCondLst>
                                        </p:cTn>
                                        <p:tgtEl>
                                          <p:spTgt spid="11321">
                                            <p:txEl>
                                              <p:pRg st="1" end="1"/>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499"/>
                                          </p:stCondLst>
                                        </p:cTn>
                                        <p:tgtEl>
                                          <p:spTgt spid="11321">
                                            <p:txEl>
                                              <p:pRg st="2" end="2"/>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499"/>
                                          </p:stCondLst>
                                        </p:cTn>
                                        <p:tgtEl>
                                          <p:spTgt spid="1132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94" grpId="0" build="p" autoUpdateAnimBg="0"/>
      <p:bldP spid="27684" grpId="0" animBg="1"/>
      <p:bldP spid="27685" grpId="0" animBg="1"/>
      <p:bldP spid="27686" grpId="0" animBg="1"/>
      <p:bldP spid="11321" grpId="0" build="p" autoUpdateAnimBg="0"/>
      <p:bldP spid="11322" grpId="0" build="p" autoUpdateAnimBg="0"/>
    </p:bld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1858" name="Rectangle 4"/>
          <p:cNvSpPr>
            <a:spLocks noGrp="1" noChangeArrowheads="1"/>
          </p:cNvSpPr>
          <p:nvPr>
            <p:ph type="title"/>
          </p:nvPr>
        </p:nvSpPr>
        <p:spPr/>
        <p:txBody>
          <a:bodyPr/>
          <a:lstStyle/>
          <a:p>
            <a:pPr eaLnBrk="1" hangingPunct="1"/>
            <a:r>
              <a:rPr lang="th-TH">
                <a:latin typeface="Angsana New" charset="0"/>
              </a:rPr>
              <a:t>The Specific-Factor Model: increase in K</a:t>
            </a:r>
            <a:r>
              <a:rPr lang="th-TH" baseline="-25000">
                <a:latin typeface="Angsana New" charset="0"/>
              </a:rPr>
              <a:t>X</a:t>
            </a:r>
          </a:p>
        </p:txBody>
      </p:sp>
      <p:sp>
        <p:nvSpPr>
          <p:cNvPr id="121860" name="Slide Number Placeholder 4"/>
          <p:cNvSpPr>
            <a:spLocks noGrp="1"/>
          </p:cNvSpPr>
          <p:nvPr>
            <p:ph type="sldNum" sz="quarter" idx="10"/>
          </p:nvPr>
        </p:nvSpPr>
        <p:spPr>
          <a:noFill/>
        </p:spPr>
        <p:txBody>
          <a:bodyPr/>
          <a:lstStyle/>
          <a:p>
            <a:fld id="{3B5BBF55-CB3D-5641-B262-F6F0CE660627}" type="slidenum">
              <a:rPr lang="en-US">
                <a:ea typeface="Angsana New" charset="0"/>
                <a:cs typeface="Angsana New" charset="0"/>
              </a:rPr>
              <a:pPr/>
              <a:t>57</a:t>
            </a:fld>
            <a:endParaRPr lang="th-TH">
              <a:ea typeface="Angsana New" charset="0"/>
              <a:cs typeface="Angsana New" charset="0"/>
            </a:endParaRPr>
          </a:p>
        </p:txBody>
      </p:sp>
      <p:sp>
        <p:nvSpPr>
          <p:cNvPr id="121861" name="Line 5"/>
          <p:cNvSpPr>
            <a:spLocks noChangeShapeType="1"/>
          </p:cNvSpPr>
          <p:nvPr/>
        </p:nvSpPr>
        <p:spPr bwMode="auto">
          <a:xfrm>
            <a:off x="2317750" y="4618038"/>
            <a:ext cx="4763" cy="779462"/>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21862" name="Rectangle 6"/>
          <p:cNvSpPr>
            <a:spLocks noChangeArrowheads="1"/>
          </p:cNvSpPr>
          <p:nvPr/>
        </p:nvSpPr>
        <p:spPr bwMode="auto">
          <a:xfrm>
            <a:off x="2209800" y="5257800"/>
            <a:ext cx="328613"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endParaRPr lang="th-TH" baseline="30000">
              <a:ea typeface="Angsana New" charset="0"/>
              <a:cs typeface="Angsana New" charset="0"/>
            </a:endParaRPr>
          </a:p>
        </p:txBody>
      </p:sp>
      <p:sp>
        <p:nvSpPr>
          <p:cNvPr id="121863" name="Line 7"/>
          <p:cNvSpPr>
            <a:spLocks noChangeShapeType="1"/>
          </p:cNvSpPr>
          <p:nvPr/>
        </p:nvSpPr>
        <p:spPr bwMode="auto">
          <a:xfrm flipV="1">
            <a:off x="457200" y="1447800"/>
            <a:ext cx="0" cy="3962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21864" name="Line 8"/>
          <p:cNvSpPr>
            <a:spLocks noChangeShapeType="1"/>
          </p:cNvSpPr>
          <p:nvPr/>
        </p:nvSpPr>
        <p:spPr bwMode="auto">
          <a:xfrm flipV="1">
            <a:off x="4876800" y="1524000"/>
            <a:ext cx="0" cy="38862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21865" name="Line 9"/>
          <p:cNvSpPr>
            <a:spLocks noChangeShapeType="1"/>
          </p:cNvSpPr>
          <p:nvPr/>
        </p:nvSpPr>
        <p:spPr bwMode="auto">
          <a:xfrm>
            <a:off x="457200" y="5410200"/>
            <a:ext cx="44196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21866" name="Text Box 10"/>
          <p:cNvSpPr txBox="1">
            <a:spLocks noChangeArrowheads="1"/>
          </p:cNvSpPr>
          <p:nvPr/>
        </p:nvSpPr>
        <p:spPr bwMode="auto">
          <a:xfrm>
            <a:off x="76200" y="51816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X</a:t>
            </a:r>
            <a:endParaRPr lang="th-TH">
              <a:ea typeface="Angsana New" charset="0"/>
              <a:cs typeface="Angsana New" charset="0"/>
            </a:endParaRPr>
          </a:p>
        </p:txBody>
      </p:sp>
      <p:sp>
        <p:nvSpPr>
          <p:cNvPr id="121867" name="Text Box 11"/>
          <p:cNvSpPr txBox="1">
            <a:spLocks noChangeArrowheads="1"/>
          </p:cNvSpPr>
          <p:nvPr/>
        </p:nvSpPr>
        <p:spPr bwMode="auto">
          <a:xfrm>
            <a:off x="4876800" y="52578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Y</a:t>
            </a:r>
            <a:endParaRPr lang="th-TH">
              <a:ea typeface="Angsana New" charset="0"/>
              <a:cs typeface="Angsana New" charset="0"/>
            </a:endParaRPr>
          </a:p>
        </p:txBody>
      </p:sp>
      <p:sp>
        <p:nvSpPr>
          <p:cNvPr id="121868" name="Text Box 12"/>
          <p:cNvSpPr txBox="1">
            <a:spLocks noChangeArrowheads="1"/>
          </p:cNvSpPr>
          <p:nvPr/>
        </p:nvSpPr>
        <p:spPr bwMode="auto">
          <a:xfrm>
            <a:off x="76200" y="1076325"/>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r>
              <a:rPr lang="th-TH" baseline="-25000">
                <a:ea typeface="Angsana New" charset="0"/>
                <a:cs typeface="Angsana New" charset="0"/>
              </a:rPr>
              <a:t>X</a:t>
            </a:r>
            <a:endParaRPr lang="th-TH">
              <a:ea typeface="Angsana New" charset="0"/>
              <a:cs typeface="Angsana New" charset="0"/>
            </a:endParaRPr>
          </a:p>
        </p:txBody>
      </p:sp>
      <p:grpSp>
        <p:nvGrpSpPr>
          <p:cNvPr id="121869" name="Group 13"/>
          <p:cNvGrpSpPr>
            <a:grpSpLocks/>
          </p:cNvGrpSpPr>
          <p:nvPr/>
        </p:nvGrpSpPr>
        <p:grpSpPr bwMode="auto">
          <a:xfrm>
            <a:off x="457200" y="1903413"/>
            <a:ext cx="4572000" cy="3511550"/>
            <a:chOff x="384" y="1199"/>
            <a:chExt cx="2880" cy="2212"/>
          </a:xfrm>
        </p:grpSpPr>
        <p:sp>
          <p:nvSpPr>
            <p:cNvPr id="121908" name="Arc 14"/>
            <p:cNvSpPr>
              <a:spLocks/>
            </p:cNvSpPr>
            <p:nvPr/>
          </p:nvSpPr>
          <p:spPr bwMode="auto">
            <a:xfrm flipH="1" flipV="1">
              <a:off x="384" y="1199"/>
              <a:ext cx="2448" cy="1947"/>
            </a:xfrm>
            <a:custGeom>
              <a:avLst/>
              <a:gdLst>
                <a:gd name="T0" fmla="*/ 0 w 20086"/>
                <a:gd name="T1" fmla="*/ 0 h 21371"/>
                <a:gd name="T2" fmla="*/ 0 w 20086"/>
                <a:gd name="T3" fmla="*/ 0 h 21371"/>
                <a:gd name="T4" fmla="*/ 0 w 20086"/>
                <a:gd name="T5" fmla="*/ 0 h 21371"/>
                <a:gd name="T6" fmla="*/ 0 60000 65536"/>
                <a:gd name="T7" fmla="*/ 0 60000 65536"/>
                <a:gd name="T8" fmla="*/ 0 60000 65536"/>
                <a:gd name="T9" fmla="*/ 0 w 20086"/>
                <a:gd name="T10" fmla="*/ 0 h 21371"/>
                <a:gd name="T11" fmla="*/ 20086 w 20086"/>
                <a:gd name="T12" fmla="*/ 21371 h 21371"/>
              </a:gdLst>
              <a:ahLst/>
              <a:cxnLst>
                <a:cxn ang="T6">
                  <a:pos x="T0" y="T1"/>
                </a:cxn>
                <a:cxn ang="T7">
                  <a:pos x="T2" y="T3"/>
                </a:cxn>
                <a:cxn ang="T8">
                  <a:pos x="T4" y="T5"/>
                </a:cxn>
              </a:cxnLst>
              <a:rect l="T9" t="T10" r="T11" b="T12"/>
              <a:pathLst>
                <a:path w="20086" h="21371" fill="none" extrusionOk="0">
                  <a:moveTo>
                    <a:pt x="3136" y="-1"/>
                  </a:moveTo>
                  <a:cubicBezTo>
                    <a:pt x="10780" y="1121"/>
                    <a:pt x="17243" y="6241"/>
                    <a:pt x="20085" y="13426"/>
                  </a:cubicBezTo>
                </a:path>
                <a:path w="20086" h="21371" stroke="0" extrusionOk="0">
                  <a:moveTo>
                    <a:pt x="3136" y="-1"/>
                  </a:moveTo>
                  <a:cubicBezTo>
                    <a:pt x="10780" y="1121"/>
                    <a:pt x="17243" y="6241"/>
                    <a:pt x="20085" y="13426"/>
                  </a:cubicBezTo>
                  <a:lnTo>
                    <a:pt x="0" y="21371"/>
                  </a:lnTo>
                  <a:close/>
                </a:path>
              </a:pathLst>
            </a:custGeom>
            <a:noFill/>
            <a:ln w="28575">
              <a:solidFill>
                <a:schemeClr val="accent2"/>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1909" name="Text Box 15"/>
            <p:cNvSpPr txBox="1">
              <a:spLocks noChangeArrowheads="1"/>
            </p:cNvSpPr>
            <p:nvPr/>
          </p:nvSpPr>
          <p:spPr bwMode="auto">
            <a:xfrm>
              <a:off x="2304" y="3081"/>
              <a:ext cx="960"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P</a:t>
              </a:r>
              <a:r>
                <a:rPr lang="th-TH" baseline="-25000">
                  <a:ea typeface="Angsana New" charset="0"/>
                  <a:cs typeface="Angsana New" charset="0"/>
                </a:rPr>
                <a:t>X</a:t>
              </a:r>
              <a:r>
                <a:rPr lang="th-TH">
                  <a:ea typeface="Angsana New" charset="0"/>
                  <a:cs typeface="Angsana New" charset="0"/>
                </a:rPr>
                <a:t>MP</a:t>
              </a:r>
              <a:r>
                <a:rPr lang="th-TH" baseline="30000">
                  <a:ea typeface="Angsana New" charset="0"/>
                  <a:cs typeface="Angsana New" charset="0"/>
                </a:rPr>
                <a:t>X</a:t>
              </a:r>
              <a:r>
                <a:rPr lang="th-TH" baseline="-25000">
                  <a:ea typeface="Angsana New" charset="0"/>
                  <a:cs typeface="Angsana New" charset="0"/>
                </a:rPr>
                <a:t>L</a:t>
              </a:r>
              <a:r>
                <a:rPr lang="th-TH">
                  <a:ea typeface="Angsana New" charset="0"/>
                  <a:cs typeface="Angsana New" charset="0"/>
                </a:rPr>
                <a:t>(K</a:t>
              </a:r>
              <a:r>
                <a:rPr lang="th-TH" baseline="-25000">
                  <a:ea typeface="Angsana New" charset="0"/>
                  <a:cs typeface="Angsana New" charset="0"/>
                </a:rPr>
                <a:t>0</a:t>
              </a:r>
              <a:r>
                <a:rPr lang="th-TH">
                  <a:ea typeface="Angsana New" charset="0"/>
                  <a:cs typeface="Angsana New" charset="0"/>
                </a:rPr>
                <a:t>)</a:t>
              </a:r>
            </a:p>
          </p:txBody>
        </p:sp>
      </p:grpSp>
      <p:grpSp>
        <p:nvGrpSpPr>
          <p:cNvPr id="121870" name="Group 16"/>
          <p:cNvGrpSpPr>
            <a:grpSpLocks/>
          </p:cNvGrpSpPr>
          <p:nvPr/>
        </p:nvGrpSpPr>
        <p:grpSpPr bwMode="auto">
          <a:xfrm>
            <a:off x="457200" y="1295400"/>
            <a:ext cx="4400550" cy="3967163"/>
            <a:chOff x="528" y="816"/>
            <a:chExt cx="2772" cy="2499"/>
          </a:xfrm>
        </p:grpSpPr>
        <p:sp>
          <p:nvSpPr>
            <p:cNvPr id="121906" name="Arc 17"/>
            <p:cNvSpPr>
              <a:spLocks/>
            </p:cNvSpPr>
            <p:nvPr/>
          </p:nvSpPr>
          <p:spPr bwMode="auto">
            <a:xfrm flipV="1">
              <a:off x="768" y="816"/>
              <a:ext cx="2532" cy="2256"/>
            </a:xfrm>
            <a:custGeom>
              <a:avLst/>
              <a:gdLst>
                <a:gd name="T0" fmla="*/ 0 w 20627"/>
                <a:gd name="T1" fmla="*/ 0 h 21600"/>
                <a:gd name="T2" fmla="*/ 0 w 20627"/>
                <a:gd name="T3" fmla="*/ 0 h 21600"/>
                <a:gd name="T4" fmla="*/ 0 w 20627"/>
                <a:gd name="T5" fmla="*/ 0 h 21600"/>
                <a:gd name="T6" fmla="*/ 0 60000 65536"/>
                <a:gd name="T7" fmla="*/ 0 60000 65536"/>
                <a:gd name="T8" fmla="*/ 0 60000 65536"/>
                <a:gd name="T9" fmla="*/ 0 w 20627"/>
                <a:gd name="T10" fmla="*/ 0 h 21600"/>
                <a:gd name="T11" fmla="*/ 20627 w 20627"/>
                <a:gd name="T12" fmla="*/ 21600 h 21600"/>
              </a:gdLst>
              <a:ahLst/>
              <a:cxnLst>
                <a:cxn ang="T6">
                  <a:pos x="T0" y="T1"/>
                </a:cxn>
                <a:cxn ang="T7">
                  <a:pos x="T2" y="T3"/>
                </a:cxn>
                <a:cxn ang="T8">
                  <a:pos x="T4" y="T5"/>
                </a:cxn>
              </a:cxnLst>
              <a:rect l="T9" t="T10" r="T11" b="T12"/>
              <a:pathLst>
                <a:path w="20627" h="21600" fill="none" extrusionOk="0">
                  <a:moveTo>
                    <a:pt x="0" y="-1"/>
                  </a:moveTo>
                  <a:cubicBezTo>
                    <a:pt x="9460" y="-1"/>
                    <a:pt x="17820" y="6156"/>
                    <a:pt x="20627" y="15190"/>
                  </a:cubicBezTo>
                </a:path>
                <a:path w="20627" h="21600" stroke="0" extrusionOk="0">
                  <a:moveTo>
                    <a:pt x="0" y="-1"/>
                  </a:moveTo>
                  <a:cubicBezTo>
                    <a:pt x="9460" y="-1"/>
                    <a:pt x="17820" y="6156"/>
                    <a:pt x="20627" y="15190"/>
                  </a:cubicBezTo>
                  <a:lnTo>
                    <a:pt x="0" y="21600"/>
                  </a:lnTo>
                  <a:close/>
                </a:path>
              </a:pathLst>
            </a:custGeom>
            <a:noFill/>
            <a:ln w="28575">
              <a:solidFill>
                <a:srgbClr val="FF3300"/>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1907" name="Text Box 18"/>
            <p:cNvSpPr txBox="1">
              <a:spLocks noChangeArrowheads="1"/>
            </p:cNvSpPr>
            <p:nvPr/>
          </p:nvSpPr>
          <p:spPr bwMode="auto">
            <a:xfrm>
              <a:off x="528" y="2985"/>
              <a:ext cx="720"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Y</a:t>
              </a:r>
              <a:r>
                <a:rPr lang="th-TH" baseline="-25000">
                  <a:ea typeface="Angsana New" charset="0"/>
                  <a:cs typeface="Angsana New" charset="0"/>
                </a:rPr>
                <a:t>L</a:t>
              </a:r>
              <a:endParaRPr lang="th-TH">
                <a:ea typeface="Angsana New" charset="0"/>
                <a:cs typeface="Angsana New" charset="0"/>
              </a:endParaRPr>
            </a:p>
          </p:txBody>
        </p:sp>
      </p:grpSp>
      <p:grpSp>
        <p:nvGrpSpPr>
          <p:cNvPr id="4" name="Group 45"/>
          <p:cNvGrpSpPr>
            <a:grpSpLocks/>
          </p:cNvGrpSpPr>
          <p:nvPr/>
        </p:nvGrpSpPr>
        <p:grpSpPr bwMode="auto">
          <a:xfrm>
            <a:off x="471488" y="5715000"/>
            <a:ext cx="4405312" cy="523875"/>
            <a:chOff x="297" y="3600"/>
            <a:chExt cx="2775" cy="330"/>
          </a:xfrm>
        </p:grpSpPr>
        <p:sp>
          <p:nvSpPr>
            <p:cNvPr id="121902" name="Rectangle 20"/>
            <p:cNvSpPr>
              <a:spLocks noChangeArrowheads="1"/>
            </p:cNvSpPr>
            <p:nvPr/>
          </p:nvSpPr>
          <p:spPr bwMode="auto">
            <a:xfrm>
              <a:off x="624" y="3600"/>
              <a:ext cx="279"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X</a:t>
              </a:r>
              <a:endParaRPr lang="th-TH">
                <a:ea typeface="Angsana New" charset="0"/>
                <a:cs typeface="Angsana New" charset="0"/>
              </a:endParaRPr>
            </a:p>
          </p:txBody>
        </p:sp>
        <p:sp>
          <p:nvSpPr>
            <p:cNvPr id="121903" name="Rectangle 21"/>
            <p:cNvSpPr>
              <a:spLocks noChangeArrowheads="1"/>
            </p:cNvSpPr>
            <p:nvPr/>
          </p:nvSpPr>
          <p:spPr bwMode="auto">
            <a:xfrm>
              <a:off x="2506" y="3600"/>
              <a:ext cx="279"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Y</a:t>
              </a:r>
              <a:endParaRPr lang="th-TH">
                <a:ea typeface="Angsana New" charset="0"/>
                <a:cs typeface="Angsana New" charset="0"/>
              </a:endParaRPr>
            </a:p>
          </p:txBody>
        </p:sp>
        <p:sp>
          <p:nvSpPr>
            <p:cNvPr id="121904" name="Line 22"/>
            <p:cNvSpPr>
              <a:spLocks noChangeShapeType="1"/>
            </p:cNvSpPr>
            <p:nvPr/>
          </p:nvSpPr>
          <p:spPr bwMode="auto">
            <a:xfrm flipV="1">
              <a:off x="297" y="3687"/>
              <a:ext cx="1719"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1905" name="Line 23"/>
            <p:cNvSpPr>
              <a:spLocks noChangeShapeType="1"/>
            </p:cNvSpPr>
            <p:nvPr/>
          </p:nvSpPr>
          <p:spPr bwMode="auto">
            <a:xfrm flipH="1" flipV="1">
              <a:off x="2046" y="3687"/>
              <a:ext cx="1026"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121872" name="Rectangle 24"/>
          <p:cNvSpPr>
            <a:spLocks noChangeArrowheads="1"/>
          </p:cNvSpPr>
          <p:nvPr/>
        </p:nvSpPr>
        <p:spPr bwMode="auto">
          <a:xfrm>
            <a:off x="4648200" y="990600"/>
            <a:ext cx="4826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Y</a:t>
            </a:r>
            <a:endParaRPr lang="th-TH">
              <a:ea typeface="Angsana New" charset="0"/>
              <a:cs typeface="Angsana New" charset="0"/>
            </a:endParaRPr>
          </a:p>
        </p:txBody>
      </p:sp>
      <p:sp>
        <p:nvSpPr>
          <p:cNvPr id="121873" name="Line 25"/>
          <p:cNvSpPr>
            <a:spLocks noChangeShapeType="1"/>
          </p:cNvSpPr>
          <p:nvPr/>
        </p:nvSpPr>
        <p:spPr bwMode="auto">
          <a:xfrm>
            <a:off x="457200" y="4648200"/>
            <a:ext cx="4419600"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21874" name="Oval 26"/>
          <p:cNvSpPr>
            <a:spLocks noChangeAspect="1" noChangeArrowheads="1"/>
          </p:cNvSpPr>
          <p:nvPr/>
        </p:nvSpPr>
        <p:spPr bwMode="auto">
          <a:xfrm>
            <a:off x="2286000" y="4572000"/>
            <a:ext cx="115888" cy="115888"/>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1875" name="Text Box 27"/>
          <p:cNvSpPr txBox="1">
            <a:spLocks noChangeArrowheads="1"/>
          </p:cNvSpPr>
          <p:nvPr/>
        </p:nvSpPr>
        <p:spPr bwMode="auto">
          <a:xfrm>
            <a:off x="4800600" y="4267200"/>
            <a:ext cx="5334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endParaRPr lang="th-TH" baseline="30000">
              <a:ea typeface="Angsana New" charset="0"/>
              <a:cs typeface="Angsana New" charset="0"/>
            </a:endParaRPr>
          </a:p>
        </p:txBody>
      </p:sp>
      <p:sp>
        <p:nvSpPr>
          <p:cNvPr id="121876" name="Text Box 28"/>
          <p:cNvSpPr txBox="1">
            <a:spLocks noChangeArrowheads="1"/>
          </p:cNvSpPr>
          <p:nvPr/>
        </p:nvSpPr>
        <p:spPr bwMode="auto">
          <a:xfrm>
            <a:off x="76200" y="4281488"/>
            <a:ext cx="5334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p>
        </p:txBody>
      </p:sp>
      <p:sp>
        <p:nvSpPr>
          <p:cNvPr id="121877" name="Rectangle 29"/>
          <p:cNvSpPr>
            <a:spLocks noChangeArrowheads="1"/>
          </p:cNvSpPr>
          <p:nvPr/>
        </p:nvSpPr>
        <p:spPr bwMode="auto">
          <a:xfrm>
            <a:off x="2057400" y="4510088"/>
            <a:ext cx="3683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A</a:t>
            </a:r>
          </a:p>
        </p:txBody>
      </p:sp>
      <p:sp>
        <p:nvSpPr>
          <p:cNvPr id="121878" name="Rectangle 30"/>
          <p:cNvSpPr>
            <a:spLocks noChangeArrowheads="1"/>
          </p:cNvSpPr>
          <p:nvPr/>
        </p:nvSpPr>
        <p:spPr bwMode="auto">
          <a:xfrm>
            <a:off x="76200" y="2743200"/>
            <a:ext cx="395288"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M</a:t>
            </a:r>
          </a:p>
        </p:txBody>
      </p:sp>
      <p:sp>
        <p:nvSpPr>
          <p:cNvPr id="121879" name="Rectangle 31"/>
          <p:cNvSpPr>
            <a:spLocks noChangeArrowheads="1"/>
          </p:cNvSpPr>
          <p:nvPr/>
        </p:nvSpPr>
        <p:spPr bwMode="auto">
          <a:xfrm>
            <a:off x="4495800" y="1981200"/>
            <a:ext cx="354013" cy="519113"/>
          </a:xfrm>
          <a:prstGeom prst="rect">
            <a:avLst/>
          </a:prstGeom>
          <a:noFill/>
          <a:ln w="9525">
            <a:noFill/>
            <a:miter lim="800000"/>
            <a:headEnd/>
            <a:tailEnd/>
          </a:ln>
        </p:spPr>
        <p:txBody>
          <a:bodyPr>
            <a:prstTxWarp prst="textNoShape">
              <a:avLst/>
            </a:prstTxWarp>
            <a:spAutoFit/>
          </a:bodyPr>
          <a:lstStyle/>
          <a:p>
            <a:pPr eaLnBrk="0" hangingPunct="0"/>
            <a:r>
              <a:rPr lang="th-TH">
                <a:ea typeface="Angsana New" charset="0"/>
                <a:cs typeface="Angsana New" charset="0"/>
              </a:rPr>
              <a:t>N</a:t>
            </a:r>
          </a:p>
        </p:txBody>
      </p:sp>
      <p:grpSp>
        <p:nvGrpSpPr>
          <p:cNvPr id="5" name="Group 54"/>
          <p:cNvGrpSpPr>
            <a:grpSpLocks/>
          </p:cNvGrpSpPr>
          <p:nvPr/>
        </p:nvGrpSpPr>
        <p:grpSpPr bwMode="auto">
          <a:xfrm>
            <a:off x="457200" y="-762000"/>
            <a:ext cx="4752975" cy="5453063"/>
            <a:chOff x="457200" y="-762000"/>
            <a:chExt cx="4752975" cy="5453063"/>
          </a:xfrm>
        </p:grpSpPr>
        <p:sp>
          <p:nvSpPr>
            <p:cNvPr id="121899" name="Arc 2"/>
            <p:cNvSpPr>
              <a:spLocks/>
            </p:cNvSpPr>
            <p:nvPr/>
          </p:nvSpPr>
          <p:spPr bwMode="auto">
            <a:xfrm flipH="1" flipV="1">
              <a:off x="457200" y="-762000"/>
              <a:ext cx="3810000" cy="5105402"/>
            </a:xfrm>
            <a:custGeom>
              <a:avLst/>
              <a:gdLst>
                <a:gd name="T0" fmla="*/ 0 w 20086"/>
                <a:gd name="T1" fmla="*/ 0 h 21307"/>
                <a:gd name="T2" fmla="*/ 0 w 20086"/>
                <a:gd name="T3" fmla="*/ 0 h 21307"/>
                <a:gd name="T4" fmla="*/ 0 w 20086"/>
                <a:gd name="T5" fmla="*/ 0 h 21307"/>
                <a:gd name="T6" fmla="*/ 0 60000 65536"/>
                <a:gd name="T7" fmla="*/ 0 60000 65536"/>
                <a:gd name="T8" fmla="*/ 0 60000 65536"/>
                <a:gd name="T9" fmla="*/ 0 w 20086"/>
                <a:gd name="T10" fmla="*/ 0 h 21307"/>
                <a:gd name="T11" fmla="*/ 20086 w 20086"/>
                <a:gd name="T12" fmla="*/ 21307 h 21307"/>
              </a:gdLst>
              <a:ahLst/>
              <a:cxnLst>
                <a:cxn ang="T6">
                  <a:pos x="T0" y="T1"/>
                </a:cxn>
                <a:cxn ang="T7">
                  <a:pos x="T2" y="T3"/>
                </a:cxn>
                <a:cxn ang="T8">
                  <a:pos x="T4" y="T5"/>
                </a:cxn>
              </a:cxnLst>
              <a:rect l="T9" t="T10" r="T11" b="T12"/>
              <a:pathLst>
                <a:path w="20086" h="21307" fill="none" extrusionOk="0">
                  <a:moveTo>
                    <a:pt x="3544" y="-1"/>
                  </a:moveTo>
                  <a:cubicBezTo>
                    <a:pt x="11020" y="1243"/>
                    <a:pt x="17298" y="6314"/>
                    <a:pt x="20085" y="13362"/>
                  </a:cubicBezTo>
                </a:path>
                <a:path w="20086" h="21307" stroke="0" extrusionOk="0">
                  <a:moveTo>
                    <a:pt x="3544" y="-1"/>
                  </a:moveTo>
                  <a:cubicBezTo>
                    <a:pt x="11020" y="1243"/>
                    <a:pt x="17298" y="6314"/>
                    <a:pt x="20085" y="13362"/>
                  </a:cubicBezTo>
                  <a:lnTo>
                    <a:pt x="0" y="21307"/>
                  </a:lnTo>
                  <a:close/>
                </a:path>
              </a:pathLst>
            </a:custGeom>
            <a:noFill/>
            <a:ln w="28575">
              <a:solidFill>
                <a:schemeClr val="accent2"/>
              </a:solidFill>
              <a:round/>
              <a:headEnd/>
              <a:tailEnd/>
            </a:ln>
          </p:spPr>
          <p:txBody>
            <a:bodyPr wrap="none" anchor="ctr">
              <a:prstTxWarp prst="textNoShape">
                <a:avLst/>
              </a:prstTxWarp>
            </a:bodyPr>
            <a:lstStyle/>
            <a:p>
              <a:pPr eaLnBrk="0" hangingPunct="0"/>
              <a:endParaRPr lang="en-US"/>
            </a:p>
          </p:txBody>
        </p:sp>
        <p:sp>
          <p:nvSpPr>
            <p:cNvPr id="121900" name="Text Box 3"/>
            <p:cNvSpPr txBox="1">
              <a:spLocks noChangeArrowheads="1"/>
            </p:cNvSpPr>
            <p:nvPr/>
          </p:nvSpPr>
          <p:spPr bwMode="auto">
            <a:xfrm>
              <a:off x="3533775" y="4167188"/>
              <a:ext cx="1676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P</a:t>
              </a:r>
              <a:r>
                <a:rPr lang="th-TH" baseline="-25000">
                  <a:ea typeface="Angsana New" charset="0"/>
                  <a:cs typeface="Angsana New" charset="0"/>
                </a:rPr>
                <a:t>X</a:t>
              </a:r>
              <a:r>
                <a:rPr lang="th-TH">
                  <a:ea typeface="Angsana New" charset="0"/>
                  <a:cs typeface="Angsana New" charset="0"/>
                </a:rPr>
                <a:t>MP</a:t>
              </a:r>
              <a:r>
                <a:rPr lang="th-TH" baseline="30000">
                  <a:ea typeface="Angsana New" charset="0"/>
                  <a:cs typeface="Angsana New" charset="0"/>
                </a:rPr>
                <a:t>X</a:t>
              </a:r>
              <a:r>
                <a:rPr lang="th-TH" baseline="-25000">
                  <a:ea typeface="Angsana New" charset="0"/>
                  <a:cs typeface="Angsana New" charset="0"/>
                </a:rPr>
                <a:t>L</a:t>
              </a:r>
              <a:r>
                <a:rPr lang="th-TH">
                  <a:ea typeface="Angsana New" charset="0"/>
                  <a:cs typeface="Angsana New" charset="0"/>
                </a:rPr>
                <a:t>(K</a:t>
              </a:r>
              <a:r>
                <a:rPr lang="th-TH" baseline="-25000">
                  <a:ea typeface="Angsana New" charset="0"/>
                  <a:cs typeface="Angsana New" charset="0"/>
                </a:rPr>
                <a:t>1</a:t>
              </a:r>
              <a:r>
                <a:rPr lang="th-TH">
                  <a:ea typeface="Angsana New" charset="0"/>
                  <a:cs typeface="Angsana New" charset="0"/>
                </a:rPr>
                <a:t>)</a:t>
              </a:r>
            </a:p>
          </p:txBody>
        </p:sp>
        <p:sp>
          <p:nvSpPr>
            <p:cNvPr id="121901" name="Line 43"/>
            <p:cNvSpPr>
              <a:spLocks noChangeShapeType="1"/>
            </p:cNvSpPr>
            <p:nvPr/>
          </p:nvSpPr>
          <p:spPr bwMode="auto">
            <a:xfrm flipV="1">
              <a:off x="990600" y="3200401"/>
              <a:ext cx="304800" cy="381000"/>
            </a:xfrm>
            <a:prstGeom prst="line">
              <a:avLst/>
            </a:prstGeom>
            <a:noFill/>
            <a:ln w="25400">
              <a:solidFill>
                <a:schemeClr val="tx1"/>
              </a:solidFill>
              <a:round/>
              <a:headEnd/>
              <a:tailEnd type="triangle" w="lg" len="med"/>
            </a:ln>
          </p:spPr>
          <p:txBody>
            <a:bodyPr wrap="none" anchor="ctr">
              <a:prstTxWarp prst="textNoShape">
                <a:avLst/>
              </a:prstTxWarp>
            </a:bodyPr>
            <a:lstStyle/>
            <a:p>
              <a:endParaRPr lang="en-US"/>
            </a:p>
          </p:txBody>
        </p:sp>
      </p:grpSp>
      <p:sp>
        <p:nvSpPr>
          <p:cNvPr id="17452" name="Rectangle 44"/>
          <p:cNvSpPr>
            <a:spLocks noChangeArrowheads="1"/>
          </p:cNvSpPr>
          <p:nvPr/>
        </p:nvSpPr>
        <p:spPr bwMode="auto">
          <a:xfrm>
            <a:off x="5029200" y="990600"/>
            <a:ext cx="4267200" cy="1828800"/>
          </a:xfrm>
          <a:prstGeom prst="rect">
            <a:avLst/>
          </a:prstGeom>
          <a:noFill/>
          <a:ln w="9525">
            <a:noFill/>
            <a:miter lim="800000"/>
            <a:headEnd/>
            <a:tailEnd/>
          </a:ln>
        </p:spPr>
        <p:txBody>
          <a:bodyPr>
            <a:prstTxWarp prst="textNoShape">
              <a:avLst/>
            </a:prstTxWarp>
          </a:bodyPr>
          <a:lstStyle/>
          <a:p>
            <a:pPr marL="185738" indent="-185738" eaLnBrk="0" hangingPunct="0">
              <a:lnSpc>
                <a:spcPct val="90000"/>
              </a:lnSpc>
              <a:spcBef>
                <a:spcPct val="10000"/>
              </a:spcBef>
              <a:buFontTx/>
              <a:buChar char="•"/>
            </a:pPr>
            <a:r>
              <a:rPr lang="th-TH" sz="4000">
                <a:ea typeface="Angsana New" charset="0"/>
                <a:cs typeface="Angsana New" charset="0"/>
              </a:rPr>
              <a:t>MP</a:t>
            </a:r>
            <a:r>
              <a:rPr lang="th-TH" sz="4000" baseline="30000">
                <a:ea typeface="Angsana New" charset="0"/>
                <a:cs typeface="Angsana New" charset="0"/>
              </a:rPr>
              <a:t>X</a:t>
            </a:r>
            <a:r>
              <a:rPr lang="th-TH" sz="4000" baseline="-25000">
                <a:ea typeface="Angsana New" charset="0"/>
                <a:cs typeface="Angsana New" charset="0"/>
              </a:rPr>
              <a:t>L</a:t>
            </a:r>
            <a:r>
              <a:rPr lang="th-TH" sz="4000">
                <a:ea typeface="Angsana New" charset="0"/>
                <a:cs typeface="Angsana New" charset="0"/>
              </a:rPr>
              <a:t> and VMP</a:t>
            </a:r>
            <a:r>
              <a:rPr lang="th-TH" sz="4000" baseline="30000">
                <a:ea typeface="Angsana New" charset="0"/>
                <a:cs typeface="Angsana New" charset="0"/>
              </a:rPr>
              <a:t>X</a:t>
            </a:r>
            <a:r>
              <a:rPr lang="th-TH" sz="4000" baseline="-25000">
                <a:ea typeface="Angsana New" charset="0"/>
                <a:cs typeface="Angsana New" charset="0"/>
              </a:rPr>
              <a:t>L</a:t>
            </a:r>
            <a:r>
              <a:rPr lang="th-TH" sz="4000">
                <a:ea typeface="Angsana New" charset="0"/>
                <a:cs typeface="Angsana New" charset="0"/>
              </a:rPr>
              <a:t> move up.</a:t>
            </a:r>
          </a:p>
          <a:p>
            <a:pPr marL="185738" indent="-185738" eaLnBrk="0" hangingPunct="0">
              <a:lnSpc>
                <a:spcPct val="90000"/>
              </a:lnSpc>
              <a:spcBef>
                <a:spcPct val="10000"/>
              </a:spcBef>
              <a:buFontTx/>
              <a:buChar char="•"/>
            </a:pPr>
            <a:r>
              <a:rPr lang="th-TH" sz="4000">
                <a:ea typeface="Angsana New" charset="0"/>
                <a:cs typeface="Angsana New" charset="0"/>
              </a:rPr>
              <a:t>This increases w, L</a:t>
            </a:r>
            <a:r>
              <a:rPr lang="th-TH" sz="4000" baseline="-25000">
                <a:ea typeface="Angsana New" charset="0"/>
                <a:cs typeface="Angsana New" charset="0"/>
              </a:rPr>
              <a:t>X</a:t>
            </a:r>
            <a:r>
              <a:rPr lang="th-TH" sz="4000">
                <a:ea typeface="Angsana New" charset="0"/>
                <a:cs typeface="Angsana New" charset="0"/>
              </a:rPr>
              <a:t>, X and decreases L</a:t>
            </a:r>
            <a:r>
              <a:rPr lang="th-TH" sz="4000" baseline="-25000">
                <a:ea typeface="Angsana New" charset="0"/>
                <a:cs typeface="Angsana New" charset="0"/>
              </a:rPr>
              <a:t>Y</a:t>
            </a:r>
            <a:r>
              <a:rPr lang="th-TH" sz="4000">
                <a:ea typeface="Angsana New" charset="0"/>
                <a:cs typeface="Angsana New" charset="0"/>
              </a:rPr>
              <a:t> and Y.</a:t>
            </a:r>
          </a:p>
        </p:txBody>
      </p:sp>
      <p:sp>
        <p:nvSpPr>
          <p:cNvPr id="121882" name="Line 46"/>
          <p:cNvSpPr>
            <a:spLocks noChangeShapeType="1"/>
          </p:cNvSpPr>
          <p:nvPr/>
        </p:nvSpPr>
        <p:spPr bwMode="auto">
          <a:xfrm>
            <a:off x="6934200" y="533400"/>
            <a:ext cx="2286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6" name="Group 52"/>
          <p:cNvGrpSpPr>
            <a:grpSpLocks/>
          </p:cNvGrpSpPr>
          <p:nvPr/>
        </p:nvGrpSpPr>
        <p:grpSpPr bwMode="auto">
          <a:xfrm>
            <a:off x="5029200" y="2743200"/>
            <a:ext cx="4267200" cy="1676400"/>
            <a:chOff x="3168" y="1728"/>
            <a:chExt cx="2688" cy="1056"/>
          </a:xfrm>
        </p:grpSpPr>
        <p:sp>
          <p:nvSpPr>
            <p:cNvPr id="121897" name="Line 47"/>
            <p:cNvSpPr>
              <a:spLocks noChangeShapeType="1"/>
            </p:cNvSpPr>
            <p:nvPr/>
          </p:nvSpPr>
          <p:spPr bwMode="auto">
            <a:xfrm>
              <a:off x="4896" y="1824"/>
              <a:ext cx="14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21898" name="Rectangle 48"/>
            <p:cNvSpPr>
              <a:spLocks noChangeArrowheads="1"/>
            </p:cNvSpPr>
            <p:nvPr/>
          </p:nvSpPr>
          <p:spPr bwMode="auto">
            <a:xfrm>
              <a:off x="3168" y="1728"/>
              <a:ext cx="2688" cy="1056"/>
            </a:xfrm>
            <a:prstGeom prst="rect">
              <a:avLst/>
            </a:prstGeom>
            <a:noFill/>
            <a:ln w="9525">
              <a:noFill/>
              <a:miter lim="800000"/>
              <a:headEnd/>
              <a:tailEnd/>
            </a:ln>
          </p:spPr>
          <p:txBody>
            <a:bodyPr>
              <a:prstTxWarp prst="textNoShape">
                <a:avLst/>
              </a:prstTxWarp>
            </a:bodyPr>
            <a:lstStyle/>
            <a:p>
              <a:pPr marL="185738" indent="-185738" eaLnBrk="0" hangingPunct="0">
                <a:lnSpc>
                  <a:spcPct val="90000"/>
                </a:lnSpc>
                <a:spcBef>
                  <a:spcPct val="10000"/>
                </a:spcBef>
                <a:buFontTx/>
                <a:buChar char="•"/>
              </a:pPr>
              <a:r>
                <a:rPr lang="th-TH" sz="4000">
                  <a:ea typeface="Angsana New" charset="0"/>
                  <a:cs typeface="Angsana New" charset="0"/>
                </a:rPr>
                <a:t>r</a:t>
              </a:r>
              <a:r>
                <a:rPr lang="th-TH" sz="4000" baseline="-25000">
                  <a:ea typeface="Angsana New" charset="0"/>
                  <a:cs typeface="Angsana New" charset="0"/>
                </a:rPr>
                <a:t>X</a:t>
              </a:r>
              <a:r>
                <a:rPr lang="th-TH" sz="4000">
                  <a:ea typeface="Angsana New" charset="0"/>
                  <a:cs typeface="Angsana New" charset="0"/>
                </a:rPr>
                <a:t> must fall since K</a:t>
              </a:r>
              <a:r>
                <a:rPr lang="th-TH" sz="4000" baseline="-25000">
                  <a:ea typeface="Angsana New" charset="0"/>
                  <a:cs typeface="Angsana New" charset="0"/>
                </a:rPr>
                <a:t>X</a:t>
              </a:r>
              <a:r>
                <a:rPr lang="th-TH" sz="4000">
                  <a:ea typeface="Angsana New" charset="0"/>
                  <a:cs typeface="Angsana New" charset="0"/>
                </a:rPr>
                <a:t> increases.  r</a:t>
              </a:r>
              <a:r>
                <a:rPr lang="th-TH" sz="4000" baseline="-25000">
                  <a:ea typeface="Angsana New" charset="0"/>
                  <a:cs typeface="Angsana New" charset="0"/>
                </a:rPr>
                <a:t>Y</a:t>
              </a:r>
              <a:r>
                <a:rPr lang="th-TH" sz="4000">
                  <a:ea typeface="Angsana New" charset="0"/>
                  <a:cs typeface="Angsana New" charset="0"/>
                </a:rPr>
                <a:t> must also fall since output Y fall.</a:t>
              </a:r>
            </a:p>
          </p:txBody>
        </p:sp>
      </p:grpSp>
      <p:sp>
        <p:nvSpPr>
          <p:cNvPr id="17457" name="Rectangle 49"/>
          <p:cNvSpPr>
            <a:spLocks noChangeArrowheads="1"/>
          </p:cNvSpPr>
          <p:nvPr/>
        </p:nvSpPr>
        <p:spPr bwMode="auto">
          <a:xfrm>
            <a:off x="5029200" y="4491038"/>
            <a:ext cx="4267200" cy="2366962"/>
          </a:xfrm>
          <a:prstGeom prst="rect">
            <a:avLst/>
          </a:prstGeom>
          <a:noFill/>
          <a:ln w="9525">
            <a:noFill/>
            <a:miter lim="800000"/>
            <a:headEnd/>
            <a:tailEnd/>
          </a:ln>
        </p:spPr>
        <p:txBody>
          <a:bodyPr>
            <a:prstTxWarp prst="textNoShape">
              <a:avLst/>
            </a:prstTxWarp>
          </a:bodyPr>
          <a:lstStyle/>
          <a:p>
            <a:pPr marL="185738" indent="-185738" eaLnBrk="0" hangingPunct="0">
              <a:lnSpc>
                <a:spcPct val="90000"/>
              </a:lnSpc>
              <a:spcBef>
                <a:spcPct val="10000"/>
              </a:spcBef>
              <a:buFontTx/>
              <a:buChar char="•"/>
            </a:pPr>
            <a:r>
              <a:rPr lang="th-TH" sz="4000">
                <a:ea typeface="Angsana New" charset="0"/>
                <a:cs typeface="Angsana New" charset="0"/>
              </a:rPr>
              <a:t>Since good prices are fixed, real wage increases and real returns on both specific factor decreases. </a:t>
            </a:r>
          </a:p>
        </p:txBody>
      </p:sp>
      <p:grpSp>
        <p:nvGrpSpPr>
          <p:cNvPr id="7" name="Group 51"/>
          <p:cNvGrpSpPr>
            <a:grpSpLocks/>
          </p:cNvGrpSpPr>
          <p:nvPr/>
        </p:nvGrpSpPr>
        <p:grpSpPr bwMode="auto">
          <a:xfrm>
            <a:off x="0" y="3748088"/>
            <a:ext cx="5280025" cy="2047875"/>
            <a:chOff x="0" y="2361"/>
            <a:chExt cx="3326" cy="1290"/>
          </a:xfrm>
        </p:grpSpPr>
        <p:sp>
          <p:nvSpPr>
            <p:cNvPr id="121887" name="Line 32"/>
            <p:cNvSpPr>
              <a:spLocks noChangeShapeType="1"/>
            </p:cNvSpPr>
            <p:nvPr/>
          </p:nvSpPr>
          <p:spPr bwMode="auto">
            <a:xfrm>
              <a:off x="1488" y="3312"/>
              <a:ext cx="528" cy="0"/>
            </a:xfrm>
            <a:prstGeom prst="line">
              <a:avLst/>
            </a:prstGeom>
            <a:noFill/>
            <a:ln w="25400">
              <a:solidFill>
                <a:schemeClr val="tx1"/>
              </a:solidFill>
              <a:round/>
              <a:headEnd/>
              <a:tailEnd type="triangle" w="med" len="med"/>
            </a:ln>
          </p:spPr>
          <p:txBody>
            <a:bodyPr wrap="none" anchor="ctr">
              <a:prstTxWarp prst="textNoShape">
                <a:avLst/>
              </a:prstTxWarp>
            </a:bodyPr>
            <a:lstStyle/>
            <a:p>
              <a:endParaRPr lang="en-US"/>
            </a:p>
          </p:txBody>
        </p:sp>
        <p:sp>
          <p:nvSpPr>
            <p:cNvPr id="121888" name="Rectangle 33"/>
            <p:cNvSpPr>
              <a:spLocks noChangeArrowheads="1"/>
            </p:cNvSpPr>
            <p:nvPr/>
          </p:nvSpPr>
          <p:spPr bwMode="auto">
            <a:xfrm>
              <a:off x="1952" y="3321"/>
              <a:ext cx="237"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30000">
                  <a:ea typeface="Angsana New" charset="0"/>
                  <a:cs typeface="Angsana New" charset="0"/>
                </a:rPr>
                <a:t>/</a:t>
              </a:r>
              <a:endParaRPr lang="th-TH">
                <a:ea typeface="Angsana New" charset="0"/>
                <a:cs typeface="Angsana New" charset="0"/>
              </a:endParaRPr>
            </a:p>
          </p:txBody>
        </p:sp>
        <p:sp>
          <p:nvSpPr>
            <p:cNvPr id="121889" name="Line 34"/>
            <p:cNvSpPr>
              <a:spLocks noChangeShapeType="1"/>
            </p:cNvSpPr>
            <p:nvPr/>
          </p:nvSpPr>
          <p:spPr bwMode="auto">
            <a:xfrm>
              <a:off x="288" y="2688"/>
              <a:ext cx="2784"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21890" name="Rectangle 35"/>
            <p:cNvSpPr>
              <a:spLocks noChangeArrowheads="1"/>
            </p:cNvSpPr>
            <p:nvPr/>
          </p:nvSpPr>
          <p:spPr bwMode="auto">
            <a:xfrm>
              <a:off x="0" y="2448"/>
              <a:ext cx="334"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 w </a:t>
              </a:r>
              <a:r>
                <a:rPr lang="th-TH" baseline="30000">
                  <a:ea typeface="Angsana New" charset="0"/>
                  <a:cs typeface="Angsana New" charset="0"/>
                </a:rPr>
                <a:t>/</a:t>
              </a:r>
              <a:endParaRPr lang="th-TH">
                <a:ea typeface="Angsana New" charset="0"/>
                <a:cs typeface="Angsana New" charset="0"/>
              </a:endParaRPr>
            </a:p>
          </p:txBody>
        </p:sp>
        <p:sp>
          <p:nvSpPr>
            <p:cNvPr id="121891" name="Rectangle 36"/>
            <p:cNvSpPr>
              <a:spLocks noChangeArrowheads="1"/>
            </p:cNvSpPr>
            <p:nvPr/>
          </p:nvSpPr>
          <p:spPr bwMode="auto">
            <a:xfrm>
              <a:off x="3024" y="2457"/>
              <a:ext cx="302"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 </a:t>
              </a:r>
              <a:r>
                <a:rPr lang="th-TH" baseline="30000">
                  <a:ea typeface="Angsana New" charset="0"/>
                  <a:cs typeface="Angsana New" charset="0"/>
                </a:rPr>
                <a:t>/</a:t>
              </a:r>
              <a:endParaRPr lang="th-TH">
                <a:ea typeface="Angsana New" charset="0"/>
                <a:cs typeface="Angsana New" charset="0"/>
              </a:endParaRPr>
            </a:p>
          </p:txBody>
        </p:sp>
        <p:sp>
          <p:nvSpPr>
            <p:cNvPr id="121892" name="Line 37"/>
            <p:cNvSpPr>
              <a:spLocks noChangeShapeType="1"/>
            </p:cNvSpPr>
            <p:nvPr/>
          </p:nvSpPr>
          <p:spPr bwMode="auto">
            <a:xfrm flipV="1">
              <a:off x="48" y="2640"/>
              <a:ext cx="0" cy="240"/>
            </a:xfrm>
            <a:prstGeom prst="line">
              <a:avLst/>
            </a:prstGeom>
            <a:noFill/>
            <a:ln w="25400">
              <a:solidFill>
                <a:schemeClr val="tx1"/>
              </a:solidFill>
              <a:round/>
              <a:headEnd/>
              <a:tailEnd type="triangle" w="med" len="med"/>
            </a:ln>
          </p:spPr>
          <p:txBody>
            <a:bodyPr wrap="none" anchor="ctr">
              <a:prstTxWarp prst="textNoShape">
                <a:avLst/>
              </a:prstTxWarp>
            </a:bodyPr>
            <a:lstStyle/>
            <a:p>
              <a:endParaRPr lang="en-US"/>
            </a:p>
          </p:txBody>
        </p:sp>
        <p:sp>
          <p:nvSpPr>
            <p:cNvPr id="121893" name="Line 38"/>
            <p:cNvSpPr>
              <a:spLocks noChangeShapeType="1"/>
            </p:cNvSpPr>
            <p:nvPr/>
          </p:nvSpPr>
          <p:spPr bwMode="auto">
            <a:xfrm flipV="1">
              <a:off x="3216" y="2640"/>
              <a:ext cx="0" cy="288"/>
            </a:xfrm>
            <a:prstGeom prst="line">
              <a:avLst/>
            </a:prstGeom>
            <a:noFill/>
            <a:ln w="25400">
              <a:solidFill>
                <a:schemeClr val="tx1"/>
              </a:solidFill>
              <a:round/>
              <a:headEnd/>
              <a:tailEnd type="triangle" w="lg" len="med"/>
            </a:ln>
          </p:spPr>
          <p:txBody>
            <a:bodyPr wrap="none" anchor="ctr">
              <a:prstTxWarp prst="textNoShape">
                <a:avLst/>
              </a:prstTxWarp>
            </a:bodyPr>
            <a:lstStyle/>
            <a:p>
              <a:endParaRPr lang="en-US"/>
            </a:p>
          </p:txBody>
        </p:sp>
        <p:sp>
          <p:nvSpPr>
            <p:cNvPr id="121894" name="Oval 39"/>
            <p:cNvSpPr>
              <a:spLocks noChangeAspect="1" noChangeArrowheads="1"/>
            </p:cNvSpPr>
            <p:nvPr/>
          </p:nvSpPr>
          <p:spPr bwMode="auto">
            <a:xfrm>
              <a:off x="1991" y="2640"/>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1895" name="Rectangle 40"/>
            <p:cNvSpPr>
              <a:spLocks noChangeArrowheads="1"/>
            </p:cNvSpPr>
            <p:nvPr/>
          </p:nvSpPr>
          <p:spPr bwMode="auto">
            <a:xfrm>
              <a:off x="1920" y="2361"/>
              <a:ext cx="216"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B</a:t>
              </a:r>
            </a:p>
          </p:txBody>
        </p:sp>
        <p:sp>
          <p:nvSpPr>
            <p:cNvPr id="121896" name="Line 41"/>
            <p:cNvSpPr>
              <a:spLocks noChangeShapeType="1"/>
            </p:cNvSpPr>
            <p:nvPr/>
          </p:nvSpPr>
          <p:spPr bwMode="auto">
            <a:xfrm>
              <a:off x="2026" y="2736"/>
              <a:ext cx="0" cy="662"/>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sp>
        <p:nvSpPr>
          <p:cNvPr id="121886" name="AutoShape 53">
            <a:hlinkClick r:id="" action="ppaction://hlinkshowjump?jump=nextslide" highlightClick="1"/>
          </p:cNvPr>
          <p:cNvSpPr>
            <a:spLocks noChangeArrowheads="1"/>
          </p:cNvSpPr>
          <p:nvPr/>
        </p:nvSpPr>
        <p:spPr bwMode="auto">
          <a:xfrm>
            <a:off x="8534400" y="4038600"/>
            <a:ext cx="304800" cy="433388"/>
          </a:xfrm>
          <a:prstGeom prst="actionButtonForwardNext">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7452">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17452">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2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20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499"/>
                                          </p:stCondLst>
                                        </p:cTn>
                                        <p:tgtEl>
                                          <p:spTgt spid="6"/>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499"/>
                                          </p:stCondLst>
                                        </p:cTn>
                                        <p:tgtEl>
                                          <p:spTgt spid="1745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52" grpId="0" build="p" autoUpdateAnimBg="0"/>
      <p:bldP spid="17457" grpId="0" build="p" autoUpdateAnimBg="0"/>
    </p:bld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3907" name="Rectangle 2"/>
          <p:cNvSpPr>
            <a:spLocks noGrp="1" noChangeArrowheads="1"/>
          </p:cNvSpPr>
          <p:nvPr>
            <p:ph type="title"/>
          </p:nvPr>
        </p:nvSpPr>
        <p:spPr>
          <a:xfrm>
            <a:off x="609600" y="76200"/>
            <a:ext cx="7620000" cy="838200"/>
          </a:xfrm>
        </p:spPr>
        <p:txBody>
          <a:bodyPr/>
          <a:lstStyle/>
          <a:p>
            <a:r>
              <a:rPr lang="th-TH" dirty="0" smtClean="0"/>
              <a:t>The Specific-Factor Model: increase in K</a:t>
            </a:r>
            <a:r>
              <a:rPr lang="th-TH" baseline="-25000" dirty="0" smtClean="0"/>
              <a:t>X</a:t>
            </a:r>
            <a:endParaRPr lang="th-TH" baseline="-25000" dirty="0"/>
          </a:p>
        </p:txBody>
      </p:sp>
      <p:sp>
        <p:nvSpPr>
          <p:cNvPr id="123910" name="Slide Number Placeholder 5"/>
          <p:cNvSpPr>
            <a:spLocks noGrp="1"/>
          </p:cNvSpPr>
          <p:nvPr>
            <p:ph type="sldNum" sz="quarter" idx="10"/>
          </p:nvPr>
        </p:nvSpPr>
        <p:spPr/>
        <p:txBody>
          <a:bodyPr/>
          <a:lstStyle/>
          <a:p>
            <a:fld id="{B25AEE89-687A-D94C-9F42-3BA82F25D7BB}" type="slidenum">
              <a:rPr lang="en-US" smtClean="0"/>
              <a:pPr/>
              <a:t>58</a:t>
            </a:fld>
            <a:endParaRPr lang="th-TH"/>
          </a:p>
        </p:txBody>
      </p:sp>
      <p:sp>
        <p:nvSpPr>
          <p:cNvPr id="50179" name="Rectangle 3"/>
          <p:cNvSpPr>
            <a:spLocks noGrp="1" noChangeArrowheads="1"/>
          </p:cNvSpPr>
          <p:nvPr>
            <p:ph idx="4294967295"/>
          </p:nvPr>
        </p:nvSpPr>
        <p:spPr>
          <a:xfrm>
            <a:off x="609600" y="838200"/>
            <a:ext cx="8229600" cy="1600200"/>
          </a:xfrm>
        </p:spPr>
        <p:txBody>
          <a:bodyPr/>
          <a:lstStyle/>
          <a:p>
            <a:pPr eaLnBrk="1" hangingPunct="1"/>
            <a:r>
              <a:rPr lang="th-TH" dirty="0">
                <a:ea typeface="MS PGothic" pitchFamily="34" charset="-128"/>
              </a:rPr>
              <a:t>If technology is constant returns to scale, the marginal product depends on K-L ratio.  For instance,</a:t>
            </a:r>
          </a:p>
        </p:txBody>
      </p:sp>
      <p:graphicFrame>
        <p:nvGraphicFramePr>
          <p:cNvPr id="50180" name="Object 2"/>
          <p:cNvGraphicFramePr>
            <a:graphicFrameLocks noChangeAspect="1"/>
          </p:cNvGraphicFramePr>
          <p:nvPr/>
        </p:nvGraphicFramePr>
        <p:xfrm>
          <a:off x="990600" y="1925637"/>
          <a:ext cx="6867525" cy="1884363"/>
        </p:xfrm>
        <a:graphic>
          <a:graphicData uri="http://schemas.openxmlformats.org/presentationml/2006/ole">
            <p:oleObj spid="_x0000_s123906" name="Equation" r:id="rId4" imgW="3009900" imgH="825500" progId="Equation.DSMT4">
              <p:embed/>
            </p:oleObj>
          </a:graphicData>
        </a:graphic>
      </p:graphicFrame>
      <p:sp>
        <p:nvSpPr>
          <p:cNvPr id="50181" name="Rectangle 5"/>
          <p:cNvSpPr>
            <a:spLocks noChangeArrowheads="1"/>
          </p:cNvSpPr>
          <p:nvPr/>
        </p:nvSpPr>
        <p:spPr bwMode="auto">
          <a:xfrm>
            <a:off x="609600" y="3733800"/>
            <a:ext cx="8534400" cy="1600200"/>
          </a:xfrm>
          <a:prstGeom prst="rect">
            <a:avLst/>
          </a:prstGeom>
          <a:noFill/>
          <a:ln w="9525">
            <a:noFill/>
            <a:miter lim="800000"/>
            <a:headEnd/>
            <a:tailEnd/>
          </a:ln>
        </p:spPr>
        <p:txBody>
          <a:bodyPr>
            <a:prstTxWarp prst="textNoShape">
              <a:avLst/>
            </a:prstTxWarp>
          </a:bodyPr>
          <a:lstStyle/>
          <a:p>
            <a:pPr marL="342900" indent="-342900" eaLnBrk="0" hangingPunct="0">
              <a:lnSpc>
                <a:spcPct val="90000"/>
              </a:lnSpc>
              <a:spcBef>
                <a:spcPct val="10000"/>
              </a:spcBef>
              <a:buFontTx/>
              <a:buChar char="•"/>
            </a:pPr>
            <a:r>
              <a:rPr lang="en-US" sz="4000" dirty="0" smtClean="0">
                <a:ea typeface="Angsana New" charset="0"/>
                <a:cs typeface="Angsana New" charset="0"/>
              </a:rPr>
              <a:t>Since </a:t>
            </a:r>
            <a:r>
              <a:rPr lang="en-US" sz="4000" dirty="0" err="1" smtClean="0">
                <a:ea typeface="Angsana New" charset="0"/>
                <a:cs typeface="Angsana New" charset="0"/>
              </a:rPr>
              <a:t>w</a:t>
            </a:r>
            <a:r>
              <a:rPr lang="en-US" sz="4000" dirty="0" smtClean="0">
                <a:ea typeface="Angsana New" charset="0"/>
                <a:cs typeface="Angsana New" charset="0"/>
              </a:rPr>
              <a:t> is increasing while </a:t>
            </a:r>
            <a:r>
              <a:rPr lang="en-US" sz="4000" dirty="0" err="1" smtClean="0">
                <a:ea typeface="Angsana New" charset="0"/>
                <a:cs typeface="Angsana New" charset="0"/>
              </a:rPr>
              <a:t>r</a:t>
            </a:r>
            <a:r>
              <a:rPr lang="en-US" sz="4000" dirty="0" smtClean="0">
                <a:ea typeface="Angsana New" charset="0"/>
                <a:cs typeface="Angsana New" charset="0"/>
              </a:rPr>
              <a:t> is decreasing, K/L must rise.</a:t>
            </a:r>
          </a:p>
          <a:p>
            <a:pPr marL="342900" indent="-342900" eaLnBrk="0" hangingPunct="0">
              <a:lnSpc>
                <a:spcPct val="90000"/>
              </a:lnSpc>
              <a:spcBef>
                <a:spcPct val="10000"/>
              </a:spcBef>
              <a:buFontTx/>
              <a:buChar char="•"/>
            </a:pPr>
            <a:r>
              <a:rPr lang="th-TH" sz="4000" dirty="0" smtClean="0">
                <a:ea typeface="Angsana New" charset="0"/>
                <a:cs typeface="Angsana New" charset="0"/>
              </a:rPr>
              <a:t>From </a:t>
            </a:r>
            <a:r>
              <a:rPr lang="th-TH" sz="4000" dirty="0">
                <a:ea typeface="Angsana New" charset="0"/>
                <a:cs typeface="Angsana New" charset="0"/>
              </a:rPr>
              <a:t>P</a:t>
            </a:r>
            <a:r>
              <a:rPr lang="th-TH" sz="4000" baseline="-25000" dirty="0">
                <a:ea typeface="Angsana New" charset="0"/>
                <a:cs typeface="Angsana New" charset="0"/>
              </a:rPr>
              <a:t>X</a:t>
            </a:r>
            <a:r>
              <a:rPr lang="th-TH" sz="4000" dirty="0">
                <a:ea typeface="Angsana New" charset="0"/>
                <a:cs typeface="Angsana New" charset="0"/>
              </a:rPr>
              <a:t>MP</a:t>
            </a:r>
            <a:r>
              <a:rPr lang="th-TH" sz="4000" baseline="30000" dirty="0">
                <a:ea typeface="Angsana New" charset="0"/>
                <a:cs typeface="Angsana New" charset="0"/>
              </a:rPr>
              <a:t>X</a:t>
            </a:r>
            <a:r>
              <a:rPr lang="th-TH" sz="4000" baseline="-25000" dirty="0">
                <a:ea typeface="Angsana New" charset="0"/>
                <a:cs typeface="Angsana New" charset="0"/>
              </a:rPr>
              <a:t>L</a:t>
            </a:r>
            <a:r>
              <a:rPr lang="th-TH" sz="4000" dirty="0">
                <a:ea typeface="Angsana New" charset="0"/>
                <a:cs typeface="Angsana New" charset="0"/>
              </a:rPr>
              <a:t> =  w and P</a:t>
            </a:r>
            <a:r>
              <a:rPr lang="th-TH" sz="4000" baseline="-25000" dirty="0">
                <a:ea typeface="Angsana New" charset="0"/>
                <a:cs typeface="Angsana New" charset="0"/>
              </a:rPr>
              <a:t>X</a:t>
            </a:r>
            <a:r>
              <a:rPr lang="th-TH" sz="4000" dirty="0">
                <a:ea typeface="Angsana New" charset="0"/>
                <a:cs typeface="Angsana New" charset="0"/>
              </a:rPr>
              <a:t>MP</a:t>
            </a:r>
            <a:r>
              <a:rPr lang="th-TH" sz="4000" baseline="30000" dirty="0">
                <a:ea typeface="Angsana New" charset="0"/>
                <a:cs typeface="Angsana New" charset="0"/>
              </a:rPr>
              <a:t>X</a:t>
            </a:r>
            <a:r>
              <a:rPr lang="th-TH" sz="4000" baseline="-25000" dirty="0">
                <a:ea typeface="Angsana New" charset="0"/>
                <a:cs typeface="Angsana New" charset="0"/>
              </a:rPr>
              <a:t>K</a:t>
            </a:r>
            <a:r>
              <a:rPr lang="th-TH" sz="4000" dirty="0">
                <a:ea typeface="Angsana New" charset="0"/>
                <a:cs typeface="Angsana New" charset="0"/>
              </a:rPr>
              <a:t>  =  r</a:t>
            </a:r>
            <a:r>
              <a:rPr lang="th-TH" sz="4000" baseline="-25000" dirty="0">
                <a:ea typeface="Angsana New" charset="0"/>
                <a:cs typeface="Angsana New" charset="0"/>
              </a:rPr>
              <a:t>x</a:t>
            </a:r>
            <a:r>
              <a:rPr lang="th-TH" sz="4000" dirty="0">
                <a:ea typeface="Angsana New" charset="0"/>
                <a:cs typeface="Angsana New" charset="0"/>
              </a:rPr>
              <a:t>, we know that  </a:t>
            </a:r>
            <a:r>
              <a:rPr lang="en-US" sz="4000" dirty="0">
                <a:ea typeface="Angsana New" charset="0"/>
                <a:cs typeface="Angsana New" charset="0"/>
              </a:rPr>
              <a:t> </a:t>
            </a:r>
            <a:r>
              <a:rPr lang="en-US" sz="4000" dirty="0" smtClean="0">
                <a:ea typeface="Angsana New" charset="0"/>
                <a:cs typeface="Angsana New" charset="0"/>
              </a:rPr>
              <a:t>    </a:t>
            </a:r>
            <a:r>
              <a:rPr lang="th-TH" sz="4000" dirty="0" smtClean="0">
                <a:ea typeface="Angsana New" charset="0"/>
                <a:cs typeface="Angsana New" charset="0"/>
              </a:rPr>
              <a:t>w</a:t>
            </a:r>
            <a:r>
              <a:rPr lang="th-TH" sz="4000" dirty="0">
                <a:ea typeface="Angsana New" charset="0"/>
                <a:cs typeface="Angsana New" charset="0"/>
              </a:rPr>
              <a:t>/P</a:t>
            </a:r>
            <a:r>
              <a:rPr lang="th-TH" sz="4000" baseline="-25000" dirty="0">
                <a:ea typeface="Angsana New" charset="0"/>
                <a:cs typeface="Angsana New" charset="0"/>
              </a:rPr>
              <a:t>X</a:t>
            </a:r>
            <a:r>
              <a:rPr lang="th-TH" sz="4000" dirty="0">
                <a:ea typeface="Angsana New" charset="0"/>
                <a:cs typeface="Angsana New" charset="0"/>
              </a:rPr>
              <a:t> = MP</a:t>
            </a:r>
            <a:r>
              <a:rPr lang="th-TH" sz="4000" baseline="30000" dirty="0">
                <a:ea typeface="Angsana New" charset="0"/>
                <a:cs typeface="Angsana New" charset="0"/>
              </a:rPr>
              <a:t>X</a:t>
            </a:r>
            <a:r>
              <a:rPr lang="th-TH" sz="4000" baseline="-25000" dirty="0">
                <a:ea typeface="Angsana New" charset="0"/>
                <a:cs typeface="Angsana New" charset="0"/>
              </a:rPr>
              <a:t>L</a:t>
            </a:r>
            <a:r>
              <a:rPr lang="th-TH" sz="4000" dirty="0">
                <a:ea typeface="Angsana New" charset="0"/>
                <a:cs typeface="Angsana New" charset="0"/>
              </a:rPr>
              <a:t>  and r</a:t>
            </a:r>
            <a:r>
              <a:rPr lang="th-TH" sz="4000" baseline="-25000" dirty="0">
                <a:ea typeface="Angsana New" charset="0"/>
                <a:cs typeface="Angsana New" charset="0"/>
              </a:rPr>
              <a:t>x</a:t>
            </a:r>
            <a:r>
              <a:rPr lang="th-TH" sz="4000" dirty="0">
                <a:ea typeface="Angsana New" charset="0"/>
                <a:cs typeface="Angsana New" charset="0"/>
              </a:rPr>
              <a:t>/P</a:t>
            </a:r>
            <a:r>
              <a:rPr lang="th-TH" sz="4000" baseline="-25000" dirty="0">
                <a:ea typeface="Angsana New" charset="0"/>
                <a:cs typeface="Angsana New" charset="0"/>
              </a:rPr>
              <a:t>X</a:t>
            </a:r>
            <a:r>
              <a:rPr lang="th-TH" sz="4000" dirty="0">
                <a:ea typeface="Angsana New" charset="0"/>
                <a:cs typeface="Angsana New" charset="0"/>
              </a:rPr>
              <a:t> = MP</a:t>
            </a:r>
            <a:r>
              <a:rPr lang="th-TH" sz="4000" baseline="30000" dirty="0">
                <a:ea typeface="Angsana New" charset="0"/>
                <a:cs typeface="Angsana New" charset="0"/>
              </a:rPr>
              <a:t>X</a:t>
            </a:r>
            <a:r>
              <a:rPr lang="th-TH" sz="4000" baseline="-25000" dirty="0">
                <a:ea typeface="Angsana New" charset="0"/>
                <a:cs typeface="Angsana New" charset="0"/>
              </a:rPr>
              <a:t>K</a:t>
            </a:r>
            <a:r>
              <a:rPr lang="th-TH" sz="4000" dirty="0">
                <a:ea typeface="Angsana New" charset="0"/>
                <a:cs typeface="Angsana New" charset="0"/>
              </a:rPr>
              <a:t>. </a:t>
            </a:r>
          </a:p>
          <a:p>
            <a:pPr marL="342900" indent="-342900" eaLnBrk="0" hangingPunct="0">
              <a:lnSpc>
                <a:spcPct val="90000"/>
              </a:lnSpc>
              <a:spcBef>
                <a:spcPct val="10000"/>
              </a:spcBef>
              <a:buFontTx/>
              <a:buChar char="•"/>
            </a:pPr>
            <a:r>
              <a:rPr lang="th-TH" sz="4000" dirty="0">
                <a:ea typeface="Angsana New" charset="0"/>
                <a:cs typeface="Angsana New" charset="0"/>
              </a:rPr>
              <a:t>When K/L increases, MP</a:t>
            </a:r>
            <a:r>
              <a:rPr lang="th-TH" sz="4000" baseline="30000" dirty="0">
                <a:ea typeface="Angsana New" charset="0"/>
                <a:cs typeface="Angsana New" charset="0"/>
              </a:rPr>
              <a:t>X</a:t>
            </a:r>
            <a:r>
              <a:rPr lang="th-TH" sz="4000" baseline="-25000" dirty="0">
                <a:ea typeface="Angsana New" charset="0"/>
                <a:cs typeface="Angsana New" charset="0"/>
              </a:rPr>
              <a:t>L</a:t>
            </a:r>
            <a:r>
              <a:rPr lang="th-TH" sz="4000" dirty="0">
                <a:ea typeface="Angsana New" charset="0"/>
                <a:cs typeface="Angsana New" charset="0"/>
              </a:rPr>
              <a:t> and w/P</a:t>
            </a:r>
            <a:r>
              <a:rPr lang="th-TH" sz="4000" baseline="-25000" dirty="0">
                <a:ea typeface="Angsana New" charset="0"/>
                <a:cs typeface="Angsana New" charset="0"/>
              </a:rPr>
              <a:t>X</a:t>
            </a:r>
            <a:r>
              <a:rPr lang="th-TH" sz="4000" dirty="0">
                <a:ea typeface="Angsana New" charset="0"/>
                <a:cs typeface="Angsana New" charset="0"/>
              </a:rPr>
              <a:t> increase; at the same time MP</a:t>
            </a:r>
            <a:r>
              <a:rPr lang="th-TH" sz="4000" baseline="30000" dirty="0">
                <a:ea typeface="Angsana New" charset="0"/>
                <a:cs typeface="Angsana New" charset="0"/>
              </a:rPr>
              <a:t>X</a:t>
            </a:r>
            <a:r>
              <a:rPr lang="th-TH" sz="4000" baseline="-25000" dirty="0">
                <a:ea typeface="Angsana New" charset="0"/>
                <a:cs typeface="Angsana New" charset="0"/>
              </a:rPr>
              <a:t>K</a:t>
            </a:r>
            <a:r>
              <a:rPr lang="th-TH" sz="4000" dirty="0">
                <a:ea typeface="Angsana New" charset="0"/>
                <a:cs typeface="Angsana New" charset="0"/>
              </a:rPr>
              <a:t> and r</a:t>
            </a:r>
            <a:r>
              <a:rPr lang="th-TH" sz="4000" baseline="-25000" dirty="0">
                <a:ea typeface="Angsana New" charset="0"/>
                <a:cs typeface="Angsana New" charset="0"/>
              </a:rPr>
              <a:t>x</a:t>
            </a:r>
            <a:r>
              <a:rPr lang="th-TH" sz="4000" dirty="0">
                <a:ea typeface="Angsana New" charset="0"/>
                <a:cs typeface="Angsana New" charset="0"/>
              </a:rPr>
              <a:t>/P</a:t>
            </a:r>
            <a:r>
              <a:rPr lang="th-TH" sz="4000" baseline="-25000" dirty="0">
                <a:ea typeface="Angsana New" charset="0"/>
                <a:cs typeface="Angsana New" charset="0"/>
              </a:rPr>
              <a:t>X</a:t>
            </a:r>
            <a:r>
              <a:rPr lang="th-TH" sz="4000" dirty="0">
                <a:ea typeface="Angsana New" charset="0"/>
                <a:cs typeface="Angsana New" charset="0"/>
              </a:rPr>
              <a:t> </a:t>
            </a:r>
            <a:r>
              <a:rPr lang="th-TH" sz="4000" dirty="0" smtClean="0">
                <a:ea typeface="Angsana New" charset="0"/>
                <a:cs typeface="Angsana New" charset="0"/>
              </a:rPr>
              <a:t>decrease</a:t>
            </a:r>
            <a:r>
              <a:rPr lang="en-US" sz="4000" dirty="0" smtClean="0">
                <a:ea typeface="Angsana New" charset="0"/>
                <a:cs typeface="Angsana New" charset="0"/>
              </a:rPr>
              <a:t>.</a:t>
            </a:r>
            <a:endParaRPr lang="th-TH" sz="4000" dirty="0">
              <a:ea typeface="Angsana New" charset="0"/>
              <a:cs typeface="Angsana New" charset="0"/>
            </a:endParaRPr>
          </a:p>
        </p:txBody>
      </p:sp>
      <p:sp>
        <p:nvSpPr>
          <p:cNvPr id="7" name="Line 46"/>
          <p:cNvSpPr>
            <a:spLocks noChangeShapeType="1"/>
          </p:cNvSpPr>
          <p:nvPr/>
        </p:nvSpPr>
        <p:spPr bwMode="auto">
          <a:xfrm>
            <a:off x="6934200" y="381000"/>
            <a:ext cx="2286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5018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8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0181">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018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autoUpdateAnimBg="0"/>
      <p:bldP spid="50181" grpId="0" build="p" autoUpdateAnimBg="0"/>
    </p:bld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6978" name="Footer Placeholder 3"/>
          <p:cNvSpPr txBox="1">
            <a:spLocks noGrp="1"/>
          </p:cNvSpPr>
          <p:nvPr/>
        </p:nvSpPr>
        <p:spPr bwMode="auto">
          <a:xfrm>
            <a:off x="3124200" y="6477000"/>
            <a:ext cx="2895600" cy="304800"/>
          </a:xfrm>
          <a:prstGeom prst="rect">
            <a:avLst/>
          </a:prstGeom>
          <a:noFill/>
          <a:ln w="9525">
            <a:noFill/>
            <a:miter lim="800000"/>
            <a:headEnd/>
            <a:tailEnd/>
          </a:ln>
        </p:spPr>
        <p:txBody>
          <a:bodyPr>
            <a:prstTxWarp prst="textNoShape">
              <a:avLst/>
            </a:prstTxWarp>
          </a:bodyPr>
          <a:lstStyle/>
          <a:p>
            <a:pPr algn="ctr" eaLnBrk="0" hangingPunct="0"/>
            <a:r>
              <a:rPr lang="en-US" sz="2200">
                <a:ea typeface="Angsana New" charset="0"/>
                <a:cs typeface="Angsana New" charset="0"/>
              </a:rPr>
              <a:t>Chayun Tanti</a:t>
            </a:r>
            <a:endParaRPr lang="th-TH" sz="2200">
              <a:ea typeface="Angsana New" charset="0"/>
              <a:cs typeface="Angsana New" charset="0"/>
            </a:endParaRPr>
          </a:p>
        </p:txBody>
      </p:sp>
      <p:sp>
        <p:nvSpPr>
          <p:cNvPr id="126979" name="Slide Number Placeholder 4"/>
          <p:cNvSpPr txBox="1">
            <a:spLocks noGrp="1"/>
          </p:cNvSpPr>
          <p:nvPr/>
        </p:nvSpPr>
        <p:spPr bwMode="auto">
          <a:xfrm>
            <a:off x="7740650" y="6400800"/>
            <a:ext cx="1403350" cy="457200"/>
          </a:xfrm>
          <a:prstGeom prst="rect">
            <a:avLst/>
          </a:prstGeom>
          <a:noFill/>
          <a:ln w="9525">
            <a:noFill/>
            <a:miter lim="800000"/>
            <a:headEnd/>
            <a:tailEnd/>
          </a:ln>
        </p:spPr>
        <p:txBody>
          <a:bodyPr>
            <a:prstTxWarp prst="textNoShape">
              <a:avLst/>
            </a:prstTxWarp>
          </a:bodyPr>
          <a:lstStyle/>
          <a:p>
            <a:pPr algn="r" eaLnBrk="0" hangingPunct="0"/>
            <a:fld id="{33537A71-5B4F-F544-9857-E98E8E1A0D65}" type="slidenum">
              <a:rPr lang="en-US" sz="2200">
                <a:ea typeface="Angsana New" charset="0"/>
                <a:cs typeface="Angsana New" charset="0"/>
              </a:rPr>
              <a:pPr algn="r" eaLnBrk="0" hangingPunct="0"/>
              <a:t>59</a:t>
            </a:fld>
            <a:endParaRPr lang="th-TH" sz="2200">
              <a:ea typeface="Angsana New" charset="0"/>
              <a:cs typeface="Angsana New" charset="0"/>
            </a:endParaRPr>
          </a:p>
        </p:txBody>
      </p:sp>
      <p:sp>
        <p:nvSpPr>
          <p:cNvPr id="126980" name="Rectangle 2"/>
          <p:cNvSpPr>
            <a:spLocks noGrp="1" noChangeArrowheads="1"/>
          </p:cNvSpPr>
          <p:nvPr>
            <p:ph type="title" idx="4294967295"/>
          </p:nvPr>
        </p:nvSpPr>
        <p:spPr>
          <a:xfrm>
            <a:off x="381000" y="228600"/>
            <a:ext cx="7772400" cy="838200"/>
          </a:xfrm>
        </p:spPr>
        <p:txBody>
          <a:bodyPr/>
          <a:lstStyle/>
          <a:p>
            <a:pPr eaLnBrk="1" hangingPunct="1"/>
            <a:r>
              <a:rPr lang="th-TH">
                <a:latin typeface="Angsana New" charset="0"/>
              </a:rPr>
              <a:t>The Specific-Factor Model: increase in L</a:t>
            </a:r>
            <a:endParaRPr lang="th-TH" baseline="-25000">
              <a:latin typeface="Angsana New" charset="0"/>
            </a:endParaRPr>
          </a:p>
        </p:txBody>
      </p:sp>
      <p:sp>
        <p:nvSpPr>
          <p:cNvPr id="126981" name="Line 3"/>
          <p:cNvSpPr>
            <a:spLocks noChangeShapeType="1"/>
          </p:cNvSpPr>
          <p:nvPr/>
        </p:nvSpPr>
        <p:spPr bwMode="auto">
          <a:xfrm>
            <a:off x="3308350" y="4770438"/>
            <a:ext cx="4763" cy="779462"/>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26982" name="Rectangle 4"/>
          <p:cNvSpPr>
            <a:spLocks noChangeArrowheads="1"/>
          </p:cNvSpPr>
          <p:nvPr/>
        </p:nvSpPr>
        <p:spPr bwMode="auto">
          <a:xfrm>
            <a:off x="3200400" y="5410200"/>
            <a:ext cx="328613"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endParaRPr lang="th-TH" baseline="30000">
              <a:ea typeface="Angsana New" charset="0"/>
              <a:cs typeface="Angsana New" charset="0"/>
            </a:endParaRPr>
          </a:p>
        </p:txBody>
      </p:sp>
      <p:sp>
        <p:nvSpPr>
          <p:cNvPr id="126983" name="Line 5"/>
          <p:cNvSpPr>
            <a:spLocks noChangeShapeType="1"/>
          </p:cNvSpPr>
          <p:nvPr/>
        </p:nvSpPr>
        <p:spPr bwMode="auto">
          <a:xfrm flipV="1">
            <a:off x="1447800" y="1600200"/>
            <a:ext cx="0" cy="3962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26984" name="Line 6"/>
          <p:cNvSpPr>
            <a:spLocks noChangeShapeType="1"/>
          </p:cNvSpPr>
          <p:nvPr/>
        </p:nvSpPr>
        <p:spPr bwMode="auto">
          <a:xfrm flipV="1">
            <a:off x="5867400" y="1676400"/>
            <a:ext cx="0" cy="38862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26985" name="Line 7"/>
          <p:cNvSpPr>
            <a:spLocks noChangeShapeType="1"/>
          </p:cNvSpPr>
          <p:nvPr/>
        </p:nvSpPr>
        <p:spPr bwMode="auto">
          <a:xfrm>
            <a:off x="1447800" y="5562600"/>
            <a:ext cx="44196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26986" name="Text Box 8"/>
          <p:cNvSpPr txBox="1">
            <a:spLocks noChangeArrowheads="1"/>
          </p:cNvSpPr>
          <p:nvPr/>
        </p:nvSpPr>
        <p:spPr bwMode="auto">
          <a:xfrm>
            <a:off x="1066800" y="53340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X</a:t>
            </a:r>
            <a:endParaRPr lang="th-TH">
              <a:ea typeface="Angsana New" charset="0"/>
              <a:cs typeface="Angsana New" charset="0"/>
            </a:endParaRPr>
          </a:p>
        </p:txBody>
      </p:sp>
      <p:sp>
        <p:nvSpPr>
          <p:cNvPr id="126987" name="Text Box 9"/>
          <p:cNvSpPr txBox="1">
            <a:spLocks noChangeArrowheads="1"/>
          </p:cNvSpPr>
          <p:nvPr/>
        </p:nvSpPr>
        <p:spPr bwMode="auto">
          <a:xfrm>
            <a:off x="5638800" y="54102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Y</a:t>
            </a:r>
            <a:endParaRPr lang="th-TH">
              <a:ea typeface="Angsana New" charset="0"/>
              <a:cs typeface="Angsana New" charset="0"/>
            </a:endParaRPr>
          </a:p>
        </p:txBody>
      </p:sp>
      <p:sp>
        <p:nvSpPr>
          <p:cNvPr id="126988" name="Text Box 10"/>
          <p:cNvSpPr txBox="1">
            <a:spLocks noChangeArrowheads="1"/>
          </p:cNvSpPr>
          <p:nvPr/>
        </p:nvSpPr>
        <p:spPr bwMode="auto">
          <a:xfrm>
            <a:off x="1219200" y="10668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r>
              <a:rPr lang="th-TH" baseline="-25000">
                <a:ea typeface="Angsana New" charset="0"/>
                <a:cs typeface="Angsana New" charset="0"/>
              </a:rPr>
              <a:t>X</a:t>
            </a:r>
            <a:endParaRPr lang="th-TH">
              <a:ea typeface="Angsana New" charset="0"/>
              <a:cs typeface="Angsana New" charset="0"/>
            </a:endParaRPr>
          </a:p>
        </p:txBody>
      </p:sp>
      <p:sp>
        <p:nvSpPr>
          <p:cNvPr id="126989" name="Arc 12"/>
          <p:cNvSpPr>
            <a:spLocks/>
          </p:cNvSpPr>
          <p:nvPr/>
        </p:nvSpPr>
        <p:spPr bwMode="auto">
          <a:xfrm flipH="1" flipV="1">
            <a:off x="1447800" y="2055813"/>
            <a:ext cx="3886200" cy="3090862"/>
          </a:xfrm>
          <a:custGeom>
            <a:avLst/>
            <a:gdLst>
              <a:gd name="T0" fmla="*/ 2147483647 w 20086"/>
              <a:gd name="T1" fmla="*/ 0 h 21371"/>
              <a:gd name="T2" fmla="*/ 2147483647 w 20086"/>
              <a:gd name="T3" fmla="*/ 2147483647 h 21371"/>
              <a:gd name="T4" fmla="*/ 0 w 20086"/>
              <a:gd name="T5" fmla="*/ 2147483647 h 21371"/>
              <a:gd name="T6" fmla="*/ 0 60000 65536"/>
              <a:gd name="T7" fmla="*/ 0 60000 65536"/>
              <a:gd name="T8" fmla="*/ 0 60000 65536"/>
              <a:gd name="T9" fmla="*/ 0 w 20086"/>
              <a:gd name="T10" fmla="*/ 0 h 21371"/>
              <a:gd name="T11" fmla="*/ 20086 w 20086"/>
              <a:gd name="T12" fmla="*/ 21371 h 21371"/>
            </a:gdLst>
            <a:ahLst/>
            <a:cxnLst>
              <a:cxn ang="T6">
                <a:pos x="T0" y="T1"/>
              </a:cxn>
              <a:cxn ang="T7">
                <a:pos x="T2" y="T3"/>
              </a:cxn>
              <a:cxn ang="T8">
                <a:pos x="T4" y="T5"/>
              </a:cxn>
            </a:cxnLst>
            <a:rect l="T9" t="T10" r="T11" b="T12"/>
            <a:pathLst>
              <a:path w="20086" h="21371" fill="none" extrusionOk="0">
                <a:moveTo>
                  <a:pt x="3136" y="-1"/>
                </a:moveTo>
                <a:cubicBezTo>
                  <a:pt x="10780" y="1121"/>
                  <a:pt x="17243" y="6241"/>
                  <a:pt x="20085" y="13426"/>
                </a:cubicBezTo>
              </a:path>
              <a:path w="20086" h="21371" stroke="0" extrusionOk="0">
                <a:moveTo>
                  <a:pt x="3136" y="-1"/>
                </a:moveTo>
                <a:cubicBezTo>
                  <a:pt x="10780" y="1121"/>
                  <a:pt x="17243" y="6241"/>
                  <a:pt x="20085" y="13426"/>
                </a:cubicBezTo>
                <a:lnTo>
                  <a:pt x="0" y="21371"/>
                </a:lnTo>
                <a:close/>
              </a:path>
            </a:pathLst>
          </a:custGeom>
          <a:noFill/>
          <a:ln w="28575">
            <a:solidFill>
              <a:schemeClr val="accent2"/>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6990" name="Text Box 13"/>
          <p:cNvSpPr txBox="1">
            <a:spLocks noChangeArrowheads="1"/>
          </p:cNvSpPr>
          <p:nvPr/>
        </p:nvSpPr>
        <p:spPr bwMode="auto">
          <a:xfrm>
            <a:off x="1600200" y="2667000"/>
            <a:ext cx="15240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X</a:t>
            </a:r>
            <a:r>
              <a:rPr lang="th-TH" baseline="-25000">
                <a:ea typeface="Angsana New" charset="0"/>
                <a:cs typeface="Angsana New" charset="0"/>
              </a:rPr>
              <a:t>L</a:t>
            </a:r>
            <a:endParaRPr lang="th-TH">
              <a:ea typeface="Angsana New" charset="0"/>
              <a:cs typeface="Angsana New" charset="0"/>
            </a:endParaRPr>
          </a:p>
        </p:txBody>
      </p:sp>
      <p:sp>
        <p:nvSpPr>
          <p:cNvPr id="126991" name="Arc 15"/>
          <p:cNvSpPr>
            <a:spLocks/>
          </p:cNvSpPr>
          <p:nvPr/>
        </p:nvSpPr>
        <p:spPr bwMode="auto">
          <a:xfrm flipV="1">
            <a:off x="1828800" y="1447800"/>
            <a:ext cx="4019550" cy="3581400"/>
          </a:xfrm>
          <a:custGeom>
            <a:avLst/>
            <a:gdLst>
              <a:gd name="T0" fmla="*/ 0 w 20627"/>
              <a:gd name="T1" fmla="*/ 0 h 21600"/>
              <a:gd name="T2" fmla="*/ 2147483647 w 20627"/>
              <a:gd name="T3" fmla="*/ 2147483647 h 21600"/>
              <a:gd name="T4" fmla="*/ 0 w 20627"/>
              <a:gd name="T5" fmla="*/ 2147483647 h 21600"/>
              <a:gd name="T6" fmla="*/ 0 60000 65536"/>
              <a:gd name="T7" fmla="*/ 0 60000 65536"/>
              <a:gd name="T8" fmla="*/ 0 60000 65536"/>
              <a:gd name="T9" fmla="*/ 0 w 20627"/>
              <a:gd name="T10" fmla="*/ 0 h 21600"/>
              <a:gd name="T11" fmla="*/ 20627 w 20627"/>
              <a:gd name="T12" fmla="*/ 21600 h 21600"/>
            </a:gdLst>
            <a:ahLst/>
            <a:cxnLst>
              <a:cxn ang="T6">
                <a:pos x="T0" y="T1"/>
              </a:cxn>
              <a:cxn ang="T7">
                <a:pos x="T2" y="T3"/>
              </a:cxn>
              <a:cxn ang="T8">
                <a:pos x="T4" y="T5"/>
              </a:cxn>
            </a:cxnLst>
            <a:rect l="T9" t="T10" r="T11" b="T12"/>
            <a:pathLst>
              <a:path w="20627" h="21600" fill="none" extrusionOk="0">
                <a:moveTo>
                  <a:pt x="0" y="-1"/>
                </a:moveTo>
                <a:cubicBezTo>
                  <a:pt x="9460" y="-1"/>
                  <a:pt x="17820" y="6156"/>
                  <a:pt x="20627" y="15190"/>
                </a:cubicBezTo>
              </a:path>
              <a:path w="20627" h="21600" stroke="0" extrusionOk="0">
                <a:moveTo>
                  <a:pt x="0" y="-1"/>
                </a:moveTo>
                <a:cubicBezTo>
                  <a:pt x="9460" y="-1"/>
                  <a:pt x="17820" y="6156"/>
                  <a:pt x="20627" y="15190"/>
                </a:cubicBezTo>
                <a:lnTo>
                  <a:pt x="0" y="21600"/>
                </a:lnTo>
                <a:close/>
              </a:path>
            </a:pathLst>
          </a:custGeom>
          <a:noFill/>
          <a:ln w="28575">
            <a:solidFill>
              <a:srgbClr val="FF3300"/>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6992" name="Text Box 16"/>
          <p:cNvSpPr txBox="1">
            <a:spLocks noChangeArrowheads="1"/>
          </p:cNvSpPr>
          <p:nvPr/>
        </p:nvSpPr>
        <p:spPr bwMode="auto">
          <a:xfrm>
            <a:off x="3886200" y="2743200"/>
            <a:ext cx="11430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Y</a:t>
            </a:r>
            <a:r>
              <a:rPr lang="th-TH" baseline="-25000">
                <a:ea typeface="Angsana New" charset="0"/>
                <a:cs typeface="Angsana New" charset="0"/>
              </a:rPr>
              <a:t>L</a:t>
            </a:r>
            <a:endParaRPr lang="th-TH">
              <a:ea typeface="Angsana New" charset="0"/>
              <a:cs typeface="Angsana New" charset="0"/>
            </a:endParaRPr>
          </a:p>
        </p:txBody>
      </p:sp>
      <p:sp>
        <p:nvSpPr>
          <p:cNvPr id="126993" name="Rectangle 18"/>
          <p:cNvSpPr>
            <a:spLocks noChangeArrowheads="1"/>
          </p:cNvSpPr>
          <p:nvPr/>
        </p:nvSpPr>
        <p:spPr bwMode="auto">
          <a:xfrm>
            <a:off x="2759075" y="5791200"/>
            <a:ext cx="442913"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X</a:t>
            </a:r>
            <a:endParaRPr lang="th-TH">
              <a:ea typeface="Angsana New" charset="0"/>
              <a:cs typeface="Angsana New" charset="0"/>
            </a:endParaRPr>
          </a:p>
        </p:txBody>
      </p:sp>
      <p:sp>
        <p:nvSpPr>
          <p:cNvPr id="126994" name="Rectangle 19"/>
          <p:cNvSpPr>
            <a:spLocks noChangeArrowheads="1"/>
          </p:cNvSpPr>
          <p:nvPr/>
        </p:nvSpPr>
        <p:spPr bwMode="auto">
          <a:xfrm>
            <a:off x="4968875" y="5791200"/>
            <a:ext cx="442913"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Y</a:t>
            </a:r>
            <a:endParaRPr lang="th-TH">
              <a:ea typeface="Angsana New" charset="0"/>
              <a:cs typeface="Angsana New" charset="0"/>
            </a:endParaRPr>
          </a:p>
        </p:txBody>
      </p:sp>
      <p:sp>
        <p:nvSpPr>
          <p:cNvPr id="126995" name="Line 20"/>
          <p:cNvSpPr>
            <a:spLocks noChangeShapeType="1"/>
          </p:cNvSpPr>
          <p:nvPr/>
        </p:nvSpPr>
        <p:spPr bwMode="auto">
          <a:xfrm flipV="1">
            <a:off x="1447800" y="5884863"/>
            <a:ext cx="1828800"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6996" name="Line 21"/>
          <p:cNvSpPr>
            <a:spLocks noChangeShapeType="1"/>
          </p:cNvSpPr>
          <p:nvPr/>
        </p:nvSpPr>
        <p:spPr bwMode="auto">
          <a:xfrm flipH="1" flipV="1">
            <a:off x="3276600" y="5884863"/>
            <a:ext cx="2733675"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6997" name="Rectangle 22"/>
          <p:cNvSpPr>
            <a:spLocks noChangeArrowheads="1"/>
          </p:cNvSpPr>
          <p:nvPr/>
        </p:nvSpPr>
        <p:spPr bwMode="auto">
          <a:xfrm>
            <a:off x="5638800" y="1143000"/>
            <a:ext cx="4826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Y</a:t>
            </a:r>
            <a:endParaRPr lang="th-TH">
              <a:ea typeface="Angsana New" charset="0"/>
              <a:cs typeface="Angsana New" charset="0"/>
            </a:endParaRPr>
          </a:p>
        </p:txBody>
      </p:sp>
      <p:sp>
        <p:nvSpPr>
          <p:cNvPr id="126998" name="Line 23"/>
          <p:cNvSpPr>
            <a:spLocks noChangeShapeType="1"/>
          </p:cNvSpPr>
          <p:nvPr/>
        </p:nvSpPr>
        <p:spPr bwMode="auto">
          <a:xfrm>
            <a:off x="1447800" y="4797425"/>
            <a:ext cx="4419600"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26999" name="Text Box 25"/>
          <p:cNvSpPr txBox="1">
            <a:spLocks noChangeArrowheads="1"/>
          </p:cNvSpPr>
          <p:nvPr/>
        </p:nvSpPr>
        <p:spPr bwMode="auto">
          <a:xfrm>
            <a:off x="5791200" y="4419600"/>
            <a:ext cx="5334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endParaRPr lang="th-TH" baseline="30000">
              <a:ea typeface="Angsana New" charset="0"/>
              <a:cs typeface="Angsana New" charset="0"/>
            </a:endParaRPr>
          </a:p>
        </p:txBody>
      </p:sp>
      <p:sp>
        <p:nvSpPr>
          <p:cNvPr id="127000" name="Text Box 26"/>
          <p:cNvSpPr txBox="1">
            <a:spLocks noChangeArrowheads="1"/>
          </p:cNvSpPr>
          <p:nvPr/>
        </p:nvSpPr>
        <p:spPr bwMode="auto">
          <a:xfrm>
            <a:off x="1066800" y="4433888"/>
            <a:ext cx="5334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p>
        </p:txBody>
      </p:sp>
      <p:sp>
        <p:nvSpPr>
          <p:cNvPr id="127001" name="Rectangle 28"/>
          <p:cNvSpPr>
            <a:spLocks noChangeArrowheads="1"/>
          </p:cNvSpPr>
          <p:nvPr/>
        </p:nvSpPr>
        <p:spPr bwMode="auto">
          <a:xfrm>
            <a:off x="1066800" y="2895600"/>
            <a:ext cx="395288"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M</a:t>
            </a:r>
          </a:p>
        </p:txBody>
      </p:sp>
      <p:sp>
        <p:nvSpPr>
          <p:cNvPr id="127002" name="Rectangle 29"/>
          <p:cNvSpPr>
            <a:spLocks noChangeArrowheads="1"/>
          </p:cNvSpPr>
          <p:nvPr/>
        </p:nvSpPr>
        <p:spPr bwMode="auto">
          <a:xfrm>
            <a:off x="5486400" y="2133600"/>
            <a:ext cx="354013" cy="519113"/>
          </a:xfrm>
          <a:prstGeom prst="rect">
            <a:avLst/>
          </a:prstGeom>
          <a:noFill/>
          <a:ln w="9525">
            <a:noFill/>
            <a:miter lim="800000"/>
            <a:headEnd/>
            <a:tailEnd/>
          </a:ln>
        </p:spPr>
        <p:txBody>
          <a:bodyPr>
            <a:prstTxWarp prst="textNoShape">
              <a:avLst/>
            </a:prstTxWarp>
            <a:spAutoFit/>
          </a:bodyPr>
          <a:lstStyle/>
          <a:p>
            <a:pPr eaLnBrk="0" hangingPunct="0"/>
            <a:r>
              <a:rPr lang="th-TH">
                <a:ea typeface="Angsana New" charset="0"/>
                <a:cs typeface="Angsana New" charset="0"/>
              </a:rPr>
              <a:t>N</a:t>
            </a:r>
          </a:p>
        </p:txBody>
      </p:sp>
      <p:sp>
        <p:nvSpPr>
          <p:cNvPr id="127003" name="Rectangle 46"/>
          <p:cNvSpPr>
            <a:spLocks noChangeArrowheads="1"/>
          </p:cNvSpPr>
          <p:nvPr/>
        </p:nvSpPr>
        <p:spPr bwMode="auto">
          <a:xfrm>
            <a:off x="1066800" y="1600200"/>
            <a:ext cx="441325"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M</a:t>
            </a:r>
            <a:r>
              <a:rPr lang="th-TH" baseline="30000">
                <a:ea typeface="Angsana New" charset="0"/>
                <a:cs typeface="Angsana New" charset="0"/>
              </a:rPr>
              <a:t>/</a:t>
            </a:r>
          </a:p>
        </p:txBody>
      </p:sp>
      <p:sp>
        <p:nvSpPr>
          <p:cNvPr id="127004" name="Line 51"/>
          <p:cNvSpPr>
            <a:spLocks noChangeShapeType="1"/>
          </p:cNvSpPr>
          <p:nvPr/>
        </p:nvSpPr>
        <p:spPr bwMode="auto">
          <a:xfrm flipH="1">
            <a:off x="1828800" y="3124200"/>
            <a:ext cx="228600" cy="6096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7005" name="Line 60"/>
          <p:cNvSpPr>
            <a:spLocks noChangeShapeType="1"/>
          </p:cNvSpPr>
          <p:nvPr/>
        </p:nvSpPr>
        <p:spPr bwMode="auto">
          <a:xfrm>
            <a:off x="4343400" y="3200400"/>
            <a:ext cx="381000" cy="7620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nvGrpSpPr>
          <p:cNvPr id="2" name="Group 69"/>
          <p:cNvGrpSpPr>
            <a:grpSpLocks/>
          </p:cNvGrpSpPr>
          <p:nvPr/>
        </p:nvGrpSpPr>
        <p:grpSpPr bwMode="auto">
          <a:xfrm>
            <a:off x="4067175" y="5867400"/>
            <a:ext cx="3600450" cy="919163"/>
            <a:chOff x="2652" y="3696"/>
            <a:chExt cx="1908" cy="579"/>
          </a:xfrm>
        </p:grpSpPr>
        <p:sp>
          <p:nvSpPr>
            <p:cNvPr id="127037" name="Rectangle 64"/>
            <p:cNvSpPr>
              <a:spLocks noChangeArrowheads="1"/>
            </p:cNvSpPr>
            <p:nvPr/>
          </p:nvSpPr>
          <p:spPr bwMode="auto">
            <a:xfrm>
              <a:off x="3850" y="3945"/>
              <a:ext cx="261"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30000">
                  <a:ea typeface="Angsana New" charset="0"/>
                  <a:cs typeface="Angsana New" charset="0"/>
                </a:rPr>
                <a:t>/</a:t>
              </a:r>
              <a:r>
                <a:rPr lang="th-TH" baseline="-25000">
                  <a:ea typeface="Angsana New" charset="0"/>
                  <a:cs typeface="Angsana New" charset="0"/>
                </a:rPr>
                <a:t>Y</a:t>
              </a:r>
              <a:endParaRPr lang="th-TH">
                <a:ea typeface="Angsana New" charset="0"/>
                <a:cs typeface="Angsana New" charset="0"/>
              </a:endParaRPr>
            </a:p>
          </p:txBody>
        </p:sp>
        <p:sp>
          <p:nvSpPr>
            <p:cNvPr id="127038" name="Line 65"/>
            <p:cNvSpPr>
              <a:spLocks noChangeShapeType="1"/>
            </p:cNvSpPr>
            <p:nvPr/>
          </p:nvSpPr>
          <p:spPr bwMode="auto">
            <a:xfrm flipH="1">
              <a:off x="2652" y="3999"/>
              <a:ext cx="1908"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7039" name="Line 66"/>
            <p:cNvSpPr>
              <a:spLocks noChangeShapeType="1"/>
            </p:cNvSpPr>
            <p:nvPr/>
          </p:nvSpPr>
          <p:spPr bwMode="auto">
            <a:xfrm>
              <a:off x="4560" y="3696"/>
              <a:ext cx="0" cy="480"/>
            </a:xfrm>
            <a:prstGeom prst="line">
              <a:avLst/>
            </a:prstGeom>
            <a:noFill/>
            <a:ln w="9525">
              <a:solidFill>
                <a:schemeClr val="tx1"/>
              </a:solidFill>
              <a:prstDash val="lgDash"/>
              <a:round/>
              <a:headEnd/>
              <a:tailEnd/>
            </a:ln>
          </p:spPr>
          <p:txBody>
            <a:bodyPr wrap="none" anchor="ctr">
              <a:prstTxWarp prst="textNoShape">
                <a:avLst/>
              </a:prstTxWarp>
            </a:bodyPr>
            <a:lstStyle/>
            <a:p>
              <a:endParaRPr lang="en-US"/>
            </a:p>
          </p:txBody>
        </p:sp>
      </p:grpSp>
      <p:grpSp>
        <p:nvGrpSpPr>
          <p:cNvPr id="3" name="Group 74"/>
          <p:cNvGrpSpPr>
            <a:grpSpLocks/>
          </p:cNvGrpSpPr>
          <p:nvPr/>
        </p:nvGrpSpPr>
        <p:grpSpPr bwMode="auto">
          <a:xfrm>
            <a:off x="1431925" y="1125538"/>
            <a:ext cx="5011738" cy="4786312"/>
            <a:chOff x="1492" y="720"/>
            <a:chExt cx="3157" cy="3015"/>
          </a:xfrm>
        </p:grpSpPr>
        <p:grpSp>
          <p:nvGrpSpPr>
            <p:cNvPr id="127029" name="Group 73"/>
            <p:cNvGrpSpPr>
              <a:grpSpLocks/>
            </p:cNvGrpSpPr>
            <p:nvPr/>
          </p:nvGrpSpPr>
          <p:grpSpPr bwMode="auto">
            <a:xfrm>
              <a:off x="1492" y="720"/>
              <a:ext cx="2985" cy="3015"/>
              <a:chOff x="1520" y="720"/>
              <a:chExt cx="2985" cy="3015"/>
            </a:xfrm>
          </p:grpSpPr>
          <p:sp>
            <p:nvSpPr>
              <p:cNvPr id="127033" name="Line 53"/>
              <p:cNvSpPr>
                <a:spLocks noChangeShapeType="1"/>
              </p:cNvSpPr>
              <p:nvPr/>
            </p:nvSpPr>
            <p:spPr bwMode="auto">
              <a:xfrm flipV="1">
                <a:off x="4304" y="1056"/>
                <a:ext cx="0" cy="2448"/>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27034" name="Line 54"/>
              <p:cNvSpPr>
                <a:spLocks noChangeShapeType="1"/>
              </p:cNvSpPr>
              <p:nvPr/>
            </p:nvSpPr>
            <p:spPr bwMode="auto">
              <a:xfrm>
                <a:off x="1520" y="3504"/>
                <a:ext cx="278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27035" name="Text Box 55"/>
              <p:cNvSpPr txBox="1">
                <a:spLocks noChangeArrowheads="1"/>
              </p:cNvSpPr>
              <p:nvPr/>
            </p:nvSpPr>
            <p:spPr bwMode="auto">
              <a:xfrm>
                <a:off x="4154" y="3408"/>
                <a:ext cx="336" cy="327"/>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Y</a:t>
                </a:r>
                <a:endParaRPr lang="th-TH">
                  <a:ea typeface="Angsana New" charset="0"/>
                  <a:cs typeface="Angsana New" charset="0"/>
                </a:endParaRPr>
              </a:p>
            </p:txBody>
          </p:sp>
          <p:sp>
            <p:nvSpPr>
              <p:cNvPr id="127036" name="Rectangle 56"/>
              <p:cNvSpPr>
                <a:spLocks noChangeArrowheads="1"/>
              </p:cNvSpPr>
              <p:nvPr/>
            </p:nvSpPr>
            <p:spPr bwMode="auto">
              <a:xfrm>
                <a:off x="4201" y="720"/>
                <a:ext cx="304"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Y</a:t>
                </a:r>
                <a:endParaRPr lang="th-TH">
                  <a:ea typeface="Angsana New" charset="0"/>
                  <a:cs typeface="Angsana New" charset="0"/>
                </a:endParaRPr>
              </a:p>
            </p:txBody>
          </p:sp>
        </p:grpSp>
        <p:grpSp>
          <p:nvGrpSpPr>
            <p:cNvPr id="127030" name="Group 72"/>
            <p:cNvGrpSpPr>
              <a:grpSpLocks/>
            </p:cNvGrpSpPr>
            <p:nvPr/>
          </p:nvGrpSpPr>
          <p:grpSpPr bwMode="auto">
            <a:xfrm>
              <a:off x="1759" y="912"/>
              <a:ext cx="2890" cy="2251"/>
              <a:chOff x="1760" y="912"/>
              <a:chExt cx="2890" cy="2251"/>
            </a:xfrm>
          </p:grpSpPr>
          <p:sp>
            <p:nvSpPr>
              <p:cNvPr id="127031" name="Arc 58"/>
              <p:cNvSpPr>
                <a:spLocks/>
              </p:cNvSpPr>
              <p:nvPr/>
            </p:nvSpPr>
            <p:spPr bwMode="auto">
              <a:xfrm flipV="1">
                <a:off x="1760" y="912"/>
                <a:ext cx="2526" cy="2251"/>
              </a:xfrm>
              <a:custGeom>
                <a:avLst/>
                <a:gdLst>
                  <a:gd name="T0" fmla="*/ 0 w 20627"/>
                  <a:gd name="T1" fmla="*/ 0 h 21600"/>
                  <a:gd name="T2" fmla="*/ 0 w 20627"/>
                  <a:gd name="T3" fmla="*/ 0 h 21600"/>
                  <a:gd name="T4" fmla="*/ 0 w 20627"/>
                  <a:gd name="T5" fmla="*/ 0 h 21600"/>
                  <a:gd name="T6" fmla="*/ 0 60000 65536"/>
                  <a:gd name="T7" fmla="*/ 0 60000 65536"/>
                  <a:gd name="T8" fmla="*/ 0 60000 65536"/>
                  <a:gd name="T9" fmla="*/ 0 w 20627"/>
                  <a:gd name="T10" fmla="*/ 0 h 21600"/>
                  <a:gd name="T11" fmla="*/ 20627 w 20627"/>
                  <a:gd name="T12" fmla="*/ 21600 h 21600"/>
                </a:gdLst>
                <a:ahLst/>
                <a:cxnLst>
                  <a:cxn ang="T6">
                    <a:pos x="T0" y="T1"/>
                  </a:cxn>
                  <a:cxn ang="T7">
                    <a:pos x="T2" y="T3"/>
                  </a:cxn>
                  <a:cxn ang="T8">
                    <a:pos x="T4" y="T5"/>
                  </a:cxn>
                </a:cxnLst>
                <a:rect l="T9" t="T10" r="T11" b="T12"/>
                <a:pathLst>
                  <a:path w="20627" h="21600" fill="none" extrusionOk="0">
                    <a:moveTo>
                      <a:pt x="0" y="-1"/>
                    </a:moveTo>
                    <a:cubicBezTo>
                      <a:pt x="9460" y="-1"/>
                      <a:pt x="17820" y="6156"/>
                      <a:pt x="20627" y="15190"/>
                    </a:cubicBezTo>
                  </a:path>
                  <a:path w="20627" h="21600" stroke="0" extrusionOk="0">
                    <a:moveTo>
                      <a:pt x="0" y="-1"/>
                    </a:moveTo>
                    <a:cubicBezTo>
                      <a:pt x="9460" y="-1"/>
                      <a:pt x="17820" y="6156"/>
                      <a:pt x="20627" y="15190"/>
                    </a:cubicBezTo>
                    <a:lnTo>
                      <a:pt x="0" y="21600"/>
                    </a:lnTo>
                    <a:close/>
                  </a:path>
                </a:pathLst>
              </a:custGeom>
              <a:noFill/>
              <a:ln w="28575">
                <a:solidFill>
                  <a:srgbClr val="FF3300"/>
                </a:solidFill>
                <a:round/>
                <a:headEnd/>
                <a:tailEnd/>
              </a:ln>
            </p:spPr>
            <p:txBody>
              <a:bodyPr rot="10800000" wrap="none" anchor="ctr">
                <a:prstTxWarp prst="textNoShape">
                  <a:avLst/>
                </a:prstTxWarp>
              </a:bodyPr>
              <a:lstStyle/>
              <a:p>
                <a:pPr eaLnBrk="0" hangingPunct="0"/>
                <a:endParaRPr lang="en-US">
                  <a:ea typeface="Angsana New" charset="0"/>
                  <a:cs typeface="Angsana New" charset="0"/>
                </a:endParaRPr>
              </a:p>
            </p:txBody>
          </p:sp>
          <p:sp>
            <p:nvSpPr>
              <p:cNvPr id="127032" name="Rectangle 73"/>
              <p:cNvSpPr>
                <a:spLocks noChangeArrowheads="1"/>
              </p:cNvSpPr>
              <p:nvPr/>
            </p:nvSpPr>
            <p:spPr bwMode="auto">
              <a:xfrm>
                <a:off x="4380" y="1325"/>
                <a:ext cx="270" cy="327"/>
              </a:xfrm>
              <a:prstGeom prst="rect">
                <a:avLst/>
              </a:prstGeom>
              <a:noFill/>
              <a:ln w="9525">
                <a:noFill/>
                <a:miter lim="800000"/>
                <a:headEnd/>
                <a:tailEnd/>
              </a:ln>
            </p:spPr>
            <p:txBody>
              <a:bodyPr>
                <a:prstTxWarp prst="textNoShape">
                  <a:avLst/>
                </a:prstTxWarp>
                <a:spAutoFit/>
              </a:bodyPr>
              <a:lstStyle/>
              <a:p>
                <a:pPr eaLnBrk="0" hangingPunct="0"/>
                <a:r>
                  <a:rPr lang="th-TH">
                    <a:ea typeface="Angsana New" charset="0"/>
                    <a:cs typeface="Angsana New" charset="0"/>
                  </a:rPr>
                  <a:t>N</a:t>
                </a:r>
              </a:p>
            </p:txBody>
          </p:sp>
        </p:grpSp>
      </p:grpSp>
      <p:sp>
        <p:nvSpPr>
          <p:cNvPr id="127008" name="Rectangle 34"/>
          <p:cNvSpPr>
            <a:spLocks noChangeArrowheads="1"/>
          </p:cNvSpPr>
          <p:nvPr/>
        </p:nvSpPr>
        <p:spPr bwMode="auto">
          <a:xfrm>
            <a:off x="990600" y="4800600"/>
            <a:ext cx="530225"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 w </a:t>
            </a:r>
            <a:r>
              <a:rPr lang="th-TH" baseline="30000">
                <a:ea typeface="Angsana New" charset="0"/>
                <a:cs typeface="Angsana New" charset="0"/>
              </a:rPr>
              <a:t>/</a:t>
            </a:r>
            <a:endParaRPr lang="th-TH">
              <a:ea typeface="Angsana New" charset="0"/>
              <a:cs typeface="Angsana New" charset="0"/>
            </a:endParaRPr>
          </a:p>
        </p:txBody>
      </p:sp>
      <p:grpSp>
        <p:nvGrpSpPr>
          <p:cNvPr id="6" name="Group 81"/>
          <p:cNvGrpSpPr>
            <a:grpSpLocks/>
          </p:cNvGrpSpPr>
          <p:nvPr/>
        </p:nvGrpSpPr>
        <p:grpSpPr bwMode="auto">
          <a:xfrm>
            <a:off x="1042988" y="4724400"/>
            <a:ext cx="7208837" cy="523875"/>
            <a:chOff x="657" y="2976"/>
            <a:chExt cx="4541" cy="330"/>
          </a:xfrm>
        </p:grpSpPr>
        <p:sp>
          <p:nvSpPr>
            <p:cNvPr id="127025" name="Line 33"/>
            <p:cNvSpPr>
              <a:spLocks noChangeShapeType="1"/>
            </p:cNvSpPr>
            <p:nvPr/>
          </p:nvSpPr>
          <p:spPr bwMode="auto">
            <a:xfrm>
              <a:off x="903" y="3168"/>
              <a:ext cx="3945"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27026" name="Rectangle 35"/>
            <p:cNvSpPr>
              <a:spLocks noChangeArrowheads="1"/>
            </p:cNvSpPr>
            <p:nvPr/>
          </p:nvSpPr>
          <p:spPr bwMode="auto">
            <a:xfrm>
              <a:off x="4896" y="2976"/>
              <a:ext cx="302"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 </a:t>
              </a:r>
              <a:r>
                <a:rPr lang="th-TH" baseline="30000">
                  <a:ea typeface="Angsana New" charset="0"/>
                  <a:cs typeface="Angsana New" charset="0"/>
                </a:rPr>
                <a:t>/</a:t>
              </a:r>
              <a:endParaRPr lang="th-TH">
                <a:ea typeface="Angsana New" charset="0"/>
                <a:cs typeface="Angsana New" charset="0"/>
              </a:endParaRPr>
            </a:p>
          </p:txBody>
        </p:sp>
        <p:sp>
          <p:nvSpPr>
            <p:cNvPr id="127027" name="Line 36"/>
            <p:cNvSpPr>
              <a:spLocks noChangeShapeType="1"/>
            </p:cNvSpPr>
            <p:nvPr/>
          </p:nvSpPr>
          <p:spPr bwMode="auto">
            <a:xfrm>
              <a:off x="657" y="3024"/>
              <a:ext cx="0" cy="144"/>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7028" name="Line 37"/>
            <p:cNvSpPr>
              <a:spLocks noChangeShapeType="1"/>
            </p:cNvSpPr>
            <p:nvPr/>
          </p:nvSpPr>
          <p:spPr bwMode="auto">
            <a:xfrm>
              <a:off x="3840" y="3024"/>
              <a:ext cx="0" cy="144"/>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7" name="Group 82"/>
          <p:cNvGrpSpPr>
            <a:grpSpLocks/>
          </p:cNvGrpSpPr>
          <p:nvPr/>
        </p:nvGrpSpPr>
        <p:grpSpPr bwMode="auto">
          <a:xfrm>
            <a:off x="3352800" y="5029200"/>
            <a:ext cx="947738" cy="919163"/>
            <a:chOff x="2112" y="3168"/>
            <a:chExt cx="597" cy="579"/>
          </a:xfrm>
        </p:grpSpPr>
        <p:sp>
          <p:nvSpPr>
            <p:cNvPr id="127022" name="Rectangle 32"/>
            <p:cNvSpPr>
              <a:spLocks noChangeArrowheads="1"/>
            </p:cNvSpPr>
            <p:nvPr/>
          </p:nvSpPr>
          <p:spPr bwMode="auto">
            <a:xfrm>
              <a:off x="2472" y="3417"/>
              <a:ext cx="237"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30000">
                  <a:ea typeface="Angsana New" charset="0"/>
                  <a:cs typeface="Angsana New" charset="0"/>
                </a:rPr>
                <a:t>/</a:t>
              </a:r>
              <a:endParaRPr lang="th-TH">
                <a:ea typeface="Angsana New" charset="0"/>
                <a:cs typeface="Angsana New" charset="0"/>
              </a:endParaRPr>
            </a:p>
          </p:txBody>
        </p:sp>
        <p:sp>
          <p:nvSpPr>
            <p:cNvPr id="127023" name="Line 31"/>
            <p:cNvSpPr>
              <a:spLocks noChangeShapeType="1"/>
            </p:cNvSpPr>
            <p:nvPr/>
          </p:nvSpPr>
          <p:spPr bwMode="auto">
            <a:xfrm flipV="1">
              <a:off x="2112" y="3385"/>
              <a:ext cx="450"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7024" name="Line 40"/>
            <p:cNvSpPr>
              <a:spLocks noChangeShapeType="1"/>
            </p:cNvSpPr>
            <p:nvPr/>
          </p:nvSpPr>
          <p:spPr bwMode="auto">
            <a:xfrm>
              <a:off x="2582" y="3168"/>
              <a:ext cx="0" cy="334"/>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grpSp>
        <p:nvGrpSpPr>
          <p:cNvPr id="8" name="Group 78"/>
          <p:cNvGrpSpPr>
            <a:grpSpLocks/>
          </p:cNvGrpSpPr>
          <p:nvPr/>
        </p:nvGrpSpPr>
        <p:grpSpPr bwMode="auto">
          <a:xfrm>
            <a:off x="3995738" y="4581525"/>
            <a:ext cx="341312" cy="519113"/>
            <a:chOff x="2426" y="2886"/>
            <a:chExt cx="215" cy="327"/>
          </a:xfrm>
        </p:grpSpPr>
        <p:sp>
          <p:nvSpPr>
            <p:cNvPr id="127020" name="Rectangle 39"/>
            <p:cNvSpPr>
              <a:spLocks noChangeArrowheads="1"/>
            </p:cNvSpPr>
            <p:nvPr/>
          </p:nvSpPr>
          <p:spPr bwMode="auto">
            <a:xfrm>
              <a:off x="2426" y="2886"/>
              <a:ext cx="215" cy="327"/>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B</a:t>
              </a:r>
            </a:p>
          </p:txBody>
        </p:sp>
        <p:sp>
          <p:nvSpPr>
            <p:cNvPr id="127021" name="Oval 38"/>
            <p:cNvSpPr>
              <a:spLocks noChangeAspect="1" noChangeArrowheads="1"/>
            </p:cNvSpPr>
            <p:nvPr/>
          </p:nvSpPr>
          <p:spPr bwMode="auto">
            <a:xfrm>
              <a:off x="2449" y="3126"/>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sp>
        <p:nvSpPr>
          <p:cNvPr id="127012" name="AutoShape 76">
            <a:hlinkClick r:id="" action="ppaction://hlinkshowjump?jump=nextslide" highlightClick="1"/>
          </p:cNvPr>
          <p:cNvSpPr>
            <a:spLocks noChangeArrowheads="1"/>
          </p:cNvSpPr>
          <p:nvPr/>
        </p:nvSpPr>
        <p:spPr bwMode="auto">
          <a:xfrm>
            <a:off x="8458200" y="6096000"/>
            <a:ext cx="304800" cy="304800"/>
          </a:xfrm>
          <a:prstGeom prst="actionButtonForwardNext">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nvGrpSpPr>
          <p:cNvPr id="9" name="Group 77"/>
          <p:cNvGrpSpPr>
            <a:grpSpLocks/>
          </p:cNvGrpSpPr>
          <p:nvPr/>
        </p:nvGrpSpPr>
        <p:grpSpPr bwMode="auto">
          <a:xfrm>
            <a:off x="6011863" y="5734050"/>
            <a:ext cx="1584325" cy="568325"/>
            <a:chOff x="3742" y="3566"/>
            <a:chExt cx="816" cy="410"/>
          </a:xfrm>
        </p:grpSpPr>
        <p:sp>
          <p:nvSpPr>
            <p:cNvPr id="127018" name="AutoShape 75"/>
            <p:cNvSpPr>
              <a:spLocks/>
            </p:cNvSpPr>
            <p:nvPr/>
          </p:nvSpPr>
          <p:spPr bwMode="auto">
            <a:xfrm rot="-5400000">
              <a:off x="4082" y="3226"/>
              <a:ext cx="136" cy="816"/>
            </a:xfrm>
            <a:prstGeom prst="leftBrace">
              <a:avLst>
                <a:gd name="adj1" fmla="val 50000"/>
                <a:gd name="adj2" fmla="val 50000"/>
              </a:avLst>
            </a:prstGeom>
            <a:noFill/>
            <a:ln w="9525">
              <a:solidFill>
                <a:schemeClr val="tx1"/>
              </a:solidFill>
              <a:round/>
              <a:headEnd/>
              <a:tailEnd/>
            </a:ln>
          </p:spPr>
          <p:txBody>
            <a:bodyPr wrap="none" anchor="ctr">
              <a:prstTxWarp prst="textNoShape">
                <a:avLst/>
              </a:prstTxWarp>
            </a:bodyPr>
            <a:lstStyle/>
            <a:p>
              <a:pPr eaLnBrk="0" hangingPunct="0"/>
              <a:endParaRPr lang="en-US"/>
            </a:p>
          </p:txBody>
        </p:sp>
        <p:sp>
          <p:nvSpPr>
            <p:cNvPr id="127019" name="Text Box 16"/>
            <p:cNvSpPr txBox="1">
              <a:spLocks noChangeArrowheads="1"/>
            </p:cNvSpPr>
            <p:nvPr/>
          </p:nvSpPr>
          <p:spPr bwMode="auto">
            <a:xfrm>
              <a:off x="3975" y="3601"/>
              <a:ext cx="357" cy="3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en-US">
                  <a:latin typeface="Symbol" charset="2"/>
                  <a:ea typeface="Angsana New" charset="0"/>
                  <a:cs typeface="Angsana New" charset="0"/>
                </a:rPr>
                <a:t>D</a:t>
              </a:r>
              <a:r>
                <a:rPr lang="en-US">
                  <a:ea typeface="Angsana New" charset="0"/>
                  <a:cs typeface="Angsana New" charset="0"/>
                </a:rPr>
                <a:t>L</a:t>
              </a:r>
              <a:endParaRPr lang="th-TH">
                <a:ea typeface="Angsana New" charset="0"/>
                <a:cs typeface="Angsana New" charset="0"/>
              </a:endParaRPr>
            </a:p>
          </p:txBody>
        </p:sp>
      </p:grpSp>
      <p:grpSp>
        <p:nvGrpSpPr>
          <p:cNvPr id="127014" name="Group 79"/>
          <p:cNvGrpSpPr>
            <a:grpSpLocks/>
          </p:cNvGrpSpPr>
          <p:nvPr/>
        </p:nvGrpSpPr>
        <p:grpSpPr bwMode="auto">
          <a:xfrm>
            <a:off x="3151188" y="4281488"/>
            <a:ext cx="368300" cy="558800"/>
            <a:chOff x="1985" y="2697"/>
            <a:chExt cx="232" cy="352"/>
          </a:xfrm>
        </p:grpSpPr>
        <p:sp>
          <p:nvSpPr>
            <p:cNvPr id="127016" name="Oval 24"/>
            <p:cNvSpPr>
              <a:spLocks noChangeAspect="1" noChangeArrowheads="1"/>
            </p:cNvSpPr>
            <p:nvPr/>
          </p:nvSpPr>
          <p:spPr bwMode="auto">
            <a:xfrm>
              <a:off x="2064" y="2976"/>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7017" name="Rectangle 27"/>
            <p:cNvSpPr>
              <a:spLocks noChangeArrowheads="1"/>
            </p:cNvSpPr>
            <p:nvPr/>
          </p:nvSpPr>
          <p:spPr bwMode="auto">
            <a:xfrm>
              <a:off x="1985" y="2697"/>
              <a:ext cx="232"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A</a:t>
              </a:r>
            </a:p>
          </p:txBody>
        </p:sp>
      </p:grpSp>
      <p:sp>
        <p:nvSpPr>
          <p:cNvPr id="106576" name="Line 80"/>
          <p:cNvSpPr>
            <a:spLocks noChangeShapeType="1"/>
          </p:cNvSpPr>
          <p:nvPr/>
        </p:nvSpPr>
        <p:spPr bwMode="auto">
          <a:xfrm>
            <a:off x="4716463" y="3141663"/>
            <a:ext cx="1871662" cy="431800"/>
          </a:xfrm>
          <a:prstGeom prst="line">
            <a:avLst/>
          </a:prstGeom>
          <a:noFill/>
          <a:ln w="9525">
            <a:solidFill>
              <a:schemeClr val="tx1"/>
            </a:solidFill>
            <a:round/>
            <a:headEnd/>
            <a:tailEnd type="triangle" w="med" len="med"/>
          </a:ln>
        </p:spPr>
        <p:txBody>
          <a:bodyPr>
            <a:prstTxWarp prst="textNoShape">
              <a:avLst/>
            </a:prstTxWarp>
          </a:bodyPr>
          <a:lstStyle/>
          <a:p>
            <a:endParaRPr lang="en-US"/>
          </a:p>
        </p:txBody>
      </p:sp>
      <p:sp>
        <p:nvSpPr>
          <p:cNvPr id="64" name="Slide Number Placeholder 63"/>
          <p:cNvSpPr>
            <a:spLocks noGrp="1"/>
          </p:cNvSpPr>
          <p:nvPr>
            <p:ph type="sldNum" sz="quarter" idx="10"/>
          </p:nvPr>
        </p:nvSpPr>
        <p:spPr/>
        <p:txBody>
          <a:bodyPr/>
          <a:lstStyle/>
          <a:p>
            <a:pPr>
              <a:defRPr/>
            </a:pPr>
            <a:fld id="{C343E729-9B9A-A44C-8E02-2F5A839D025A}" type="slidenum">
              <a:rPr lang="th-TH" smtClean="0"/>
              <a:pPr>
                <a:defRPr/>
              </a:pPr>
              <a:t>59</a:t>
            </a:fld>
            <a:endParaRPr lang="th-TH"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63" presetClass="path" presetSubtype="0" accel="50000" decel="50000" fill="hold" nodeType="afterEffect">
                                  <p:stCondLst>
                                    <p:cond delay="0"/>
                                  </p:stCondLst>
                                  <p:childTnLst>
                                    <p:animMotion origin="layout" path="M 4.44444E-6 7.40741E-7 L 0.1967 0.00139 " pathEditMode="relative" rAng="0" ptsTypes="AA">
                                      <p:cBhvr>
                                        <p:cTn id="9" dur="2000" fill="hold"/>
                                        <p:tgtEl>
                                          <p:spTgt spid="3"/>
                                        </p:tgtEl>
                                        <p:attrNameLst>
                                          <p:attrName>ppt_x</p:attrName>
                                          <p:attrName>ppt_y</p:attrName>
                                        </p:attrNameLst>
                                      </p:cBhvr>
                                      <p:rCtr x="98" y="1"/>
                                    </p:animMotion>
                                  </p:childTnLst>
                                </p:cTn>
                              </p:par>
                            </p:childTnLst>
                          </p:cTn>
                        </p:par>
                        <p:par>
                          <p:cTn id="10" fill="hold">
                            <p:stCondLst>
                              <p:cond delay="2000"/>
                            </p:stCondLst>
                            <p:childTnLst>
                              <p:par>
                                <p:cTn id="11" presetID="1"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106576"/>
                                        </p:tgtEl>
                                        <p:attrNameLst>
                                          <p:attrName>style.visibility</p:attrName>
                                        </p:attrNameLst>
                                      </p:cBhvr>
                                      <p:to>
                                        <p:strVal val="visible"/>
                                      </p:to>
                                    </p:set>
                                    <p:animEffect transition="in" filter="wipe(left)">
                                      <p:cBhvr>
                                        <p:cTn id="16" dur="500"/>
                                        <p:tgtEl>
                                          <p:spTgt spid="106576"/>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499"/>
                                          </p:stCondLst>
                                        </p:cTn>
                                        <p:tgtEl>
                                          <p:spTgt spid="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up)">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76" grpId="0" animBg="1"/>
    </p:bld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pPr eaLnBrk="1" hangingPunct="1"/>
            <a:r>
              <a:rPr lang="th-TH">
                <a:latin typeface="Angsana New" charset="0"/>
              </a:rPr>
              <a:t>The Specific-Factor Model: increase in L</a:t>
            </a:r>
            <a:endParaRPr lang="th-TH" baseline="-25000">
              <a:latin typeface="Angsana New" charset="0"/>
            </a:endParaRPr>
          </a:p>
        </p:txBody>
      </p:sp>
      <p:sp>
        <p:nvSpPr>
          <p:cNvPr id="129028" name="Slide Number Placeholder 4"/>
          <p:cNvSpPr>
            <a:spLocks noGrp="1"/>
          </p:cNvSpPr>
          <p:nvPr>
            <p:ph type="sldNum" sz="quarter" idx="10"/>
          </p:nvPr>
        </p:nvSpPr>
        <p:spPr>
          <a:noFill/>
        </p:spPr>
        <p:txBody>
          <a:bodyPr/>
          <a:lstStyle/>
          <a:p>
            <a:fld id="{41F24048-904B-DF4F-844D-F661EB5B7706}" type="slidenum">
              <a:rPr lang="en-US">
                <a:ea typeface="Angsana New" charset="0"/>
                <a:cs typeface="Angsana New" charset="0"/>
              </a:rPr>
              <a:pPr/>
              <a:t>60</a:t>
            </a:fld>
            <a:endParaRPr lang="th-TH">
              <a:ea typeface="Angsana New" charset="0"/>
              <a:cs typeface="Angsana New" charset="0"/>
            </a:endParaRPr>
          </a:p>
        </p:txBody>
      </p:sp>
      <p:sp>
        <p:nvSpPr>
          <p:cNvPr id="129029" name="Line 3"/>
          <p:cNvSpPr>
            <a:spLocks noChangeShapeType="1"/>
          </p:cNvSpPr>
          <p:nvPr/>
        </p:nvSpPr>
        <p:spPr bwMode="auto">
          <a:xfrm>
            <a:off x="3308350" y="4770438"/>
            <a:ext cx="4763" cy="779462"/>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29030" name="Rectangle 4"/>
          <p:cNvSpPr>
            <a:spLocks noChangeArrowheads="1"/>
          </p:cNvSpPr>
          <p:nvPr/>
        </p:nvSpPr>
        <p:spPr bwMode="auto">
          <a:xfrm>
            <a:off x="3200400" y="5410200"/>
            <a:ext cx="328613"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endParaRPr lang="th-TH" baseline="30000">
              <a:ea typeface="Angsana New" charset="0"/>
              <a:cs typeface="Angsana New" charset="0"/>
            </a:endParaRPr>
          </a:p>
        </p:txBody>
      </p:sp>
      <p:sp>
        <p:nvSpPr>
          <p:cNvPr id="129031" name="Line 5"/>
          <p:cNvSpPr>
            <a:spLocks noChangeShapeType="1"/>
          </p:cNvSpPr>
          <p:nvPr/>
        </p:nvSpPr>
        <p:spPr bwMode="auto">
          <a:xfrm flipV="1">
            <a:off x="1447800" y="1600200"/>
            <a:ext cx="0" cy="3962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29032" name="Line 6"/>
          <p:cNvSpPr>
            <a:spLocks noChangeShapeType="1"/>
          </p:cNvSpPr>
          <p:nvPr/>
        </p:nvSpPr>
        <p:spPr bwMode="auto">
          <a:xfrm flipV="1">
            <a:off x="5867400" y="1676400"/>
            <a:ext cx="0" cy="38862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29033" name="Line 7"/>
          <p:cNvSpPr>
            <a:spLocks noChangeShapeType="1"/>
          </p:cNvSpPr>
          <p:nvPr/>
        </p:nvSpPr>
        <p:spPr bwMode="auto">
          <a:xfrm>
            <a:off x="1447800" y="5562600"/>
            <a:ext cx="44196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29034" name="Text Box 8"/>
          <p:cNvSpPr txBox="1">
            <a:spLocks noChangeArrowheads="1"/>
          </p:cNvSpPr>
          <p:nvPr/>
        </p:nvSpPr>
        <p:spPr bwMode="auto">
          <a:xfrm>
            <a:off x="1066800" y="53340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X</a:t>
            </a:r>
            <a:endParaRPr lang="th-TH">
              <a:ea typeface="Angsana New" charset="0"/>
              <a:cs typeface="Angsana New" charset="0"/>
            </a:endParaRPr>
          </a:p>
        </p:txBody>
      </p:sp>
      <p:sp>
        <p:nvSpPr>
          <p:cNvPr id="129035" name="Text Box 9"/>
          <p:cNvSpPr txBox="1">
            <a:spLocks noChangeArrowheads="1"/>
          </p:cNvSpPr>
          <p:nvPr/>
        </p:nvSpPr>
        <p:spPr bwMode="auto">
          <a:xfrm>
            <a:off x="5638800" y="54102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Y</a:t>
            </a:r>
            <a:endParaRPr lang="th-TH">
              <a:ea typeface="Angsana New" charset="0"/>
              <a:cs typeface="Angsana New" charset="0"/>
            </a:endParaRPr>
          </a:p>
        </p:txBody>
      </p:sp>
      <p:sp>
        <p:nvSpPr>
          <p:cNvPr id="129036" name="Text Box 10"/>
          <p:cNvSpPr txBox="1">
            <a:spLocks noChangeArrowheads="1"/>
          </p:cNvSpPr>
          <p:nvPr/>
        </p:nvSpPr>
        <p:spPr bwMode="auto">
          <a:xfrm>
            <a:off x="1219200" y="106680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r>
              <a:rPr lang="th-TH" baseline="-25000">
                <a:ea typeface="Angsana New" charset="0"/>
                <a:cs typeface="Angsana New" charset="0"/>
              </a:rPr>
              <a:t>X</a:t>
            </a:r>
            <a:endParaRPr lang="th-TH">
              <a:ea typeface="Angsana New" charset="0"/>
              <a:cs typeface="Angsana New" charset="0"/>
            </a:endParaRPr>
          </a:p>
        </p:txBody>
      </p:sp>
      <p:sp>
        <p:nvSpPr>
          <p:cNvPr id="129037" name="Arc 12"/>
          <p:cNvSpPr>
            <a:spLocks/>
          </p:cNvSpPr>
          <p:nvPr/>
        </p:nvSpPr>
        <p:spPr bwMode="auto">
          <a:xfrm flipH="1" flipV="1">
            <a:off x="1447800" y="2055813"/>
            <a:ext cx="3886200" cy="3090862"/>
          </a:xfrm>
          <a:custGeom>
            <a:avLst/>
            <a:gdLst>
              <a:gd name="T0" fmla="*/ 2147483647 w 20086"/>
              <a:gd name="T1" fmla="*/ 0 h 21371"/>
              <a:gd name="T2" fmla="*/ 2147483647 w 20086"/>
              <a:gd name="T3" fmla="*/ 2147483647 h 21371"/>
              <a:gd name="T4" fmla="*/ 0 w 20086"/>
              <a:gd name="T5" fmla="*/ 2147483647 h 21371"/>
              <a:gd name="T6" fmla="*/ 0 60000 65536"/>
              <a:gd name="T7" fmla="*/ 0 60000 65536"/>
              <a:gd name="T8" fmla="*/ 0 60000 65536"/>
              <a:gd name="T9" fmla="*/ 0 w 20086"/>
              <a:gd name="T10" fmla="*/ 0 h 21371"/>
              <a:gd name="T11" fmla="*/ 20086 w 20086"/>
              <a:gd name="T12" fmla="*/ 21371 h 21371"/>
            </a:gdLst>
            <a:ahLst/>
            <a:cxnLst>
              <a:cxn ang="T6">
                <a:pos x="T0" y="T1"/>
              </a:cxn>
              <a:cxn ang="T7">
                <a:pos x="T2" y="T3"/>
              </a:cxn>
              <a:cxn ang="T8">
                <a:pos x="T4" y="T5"/>
              </a:cxn>
            </a:cxnLst>
            <a:rect l="T9" t="T10" r="T11" b="T12"/>
            <a:pathLst>
              <a:path w="20086" h="21371" fill="none" extrusionOk="0">
                <a:moveTo>
                  <a:pt x="3136" y="-1"/>
                </a:moveTo>
                <a:cubicBezTo>
                  <a:pt x="10780" y="1121"/>
                  <a:pt x="17243" y="6241"/>
                  <a:pt x="20085" y="13426"/>
                </a:cubicBezTo>
              </a:path>
              <a:path w="20086" h="21371" stroke="0" extrusionOk="0">
                <a:moveTo>
                  <a:pt x="3136" y="-1"/>
                </a:moveTo>
                <a:cubicBezTo>
                  <a:pt x="10780" y="1121"/>
                  <a:pt x="17243" y="6241"/>
                  <a:pt x="20085" y="13426"/>
                </a:cubicBezTo>
                <a:lnTo>
                  <a:pt x="0" y="21371"/>
                </a:lnTo>
                <a:close/>
              </a:path>
            </a:pathLst>
          </a:custGeom>
          <a:noFill/>
          <a:ln w="28575">
            <a:solidFill>
              <a:schemeClr val="accent2"/>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9038" name="Text Box 13"/>
          <p:cNvSpPr txBox="1">
            <a:spLocks noChangeArrowheads="1"/>
          </p:cNvSpPr>
          <p:nvPr/>
        </p:nvSpPr>
        <p:spPr bwMode="auto">
          <a:xfrm>
            <a:off x="1600200" y="2667000"/>
            <a:ext cx="15240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X</a:t>
            </a:r>
            <a:r>
              <a:rPr lang="th-TH" baseline="-25000">
                <a:ea typeface="Angsana New" charset="0"/>
                <a:cs typeface="Angsana New" charset="0"/>
              </a:rPr>
              <a:t>L</a:t>
            </a:r>
            <a:endParaRPr lang="th-TH">
              <a:ea typeface="Angsana New" charset="0"/>
              <a:cs typeface="Angsana New" charset="0"/>
            </a:endParaRPr>
          </a:p>
        </p:txBody>
      </p:sp>
      <p:sp>
        <p:nvSpPr>
          <p:cNvPr id="129039" name="Arc 15"/>
          <p:cNvSpPr>
            <a:spLocks/>
          </p:cNvSpPr>
          <p:nvPr/>
        </p:nvSpPr>
        <p:spPr bwMode="auto">
          <a:xfrm flipV="1">
            <a:off x="1828800" y="1447800"/>
            <a:ext cx="4019550" cy="3581400"/>
          </a:xfrm>
          <a:custGeom>
            <a:avLst/>
            <a:gdLst>
              <a:gd name="T0" fmla="*/ 0 w 20627"/>
              <a:gd name="T1" fmla="*/ 0 h 21600"/>
              <a:gd name="T2" fmla="*/ 2147483647 w 20627"/>
              <a:gd name="T3" fmla="*/ 2147483647 h 21600"/>
              <a:gd name="T4" fmla="*/ 0 w 20627"/>
              <a:gd name="T5" fmla="*/ 2147483647 h 21600"/>
              <a:gd name="T6" fmla="*/ 0 60000 65536"/>
              <a:gd name="T7" fmla="*/ 0 60000 65536"/>
              <a:gd name="T8" fmla="*/ 0 60000 65536"/>
              <a:gd name="T9" fmla="*/ 0 w 20627"/>
              <a:gd name="T10" fmla="*/ 0 h 21600"/>
              <a:gd name="T11" fmla="*/ 20627 w 20627"/>
              <a:gd name="T12" fmla="*/ 21600 h 21600"/>
            </a:gdLst>
            <a:ahLst/>
            <a:cxnLst>
              <a:cxn ang="T6">
                <a:pos x="T0" y="T1"/>
              </a:cxn>
              <a:cxn ang="T7">
                <a:pos x="T2" y="T3"/>
              </a:cxn>
              <a:cxn ang="T8">
                <a:pos x="T4" y="T5"/>
              </a:cxn>
            </a:cxnLst>
            <a:rect l="T9" t="T10" r="T11" b="T12"/>
            <a:pathLst>
              <a:path w="20627" h="21600" fill="none" extrusionOk="0">
                <a:moveTo>
                  <a:pt x="0" y="-1"/>
                </a:moveTo>
                <a:cubicBezTo>
                  <a:pt x="9460" y="-1"/>
                  <a:pt x="17820" y="6156"/>
                  <a:pt x="20627" y="15190"/>
                </a:cubicBezTo>
              </a:path>
              <a:path w="20627" h="21600" stroke="0" extrusionOk="0">
                <a:moveTo>
                  <a:pt x="0" y="-1"/>
                </a:moveTo>
                <a:cubicBezTo>
                  <a:pt x="9460" y="-1"/>
                  <a:pt x="17820" y="6156"/>
                  <a:pt x="20627" y="15190"/>
                </a:cubicBezTo>
                <a:lnTo>
                  <a:pt x="0" y="21600"/>
                </a:lnTo>
                <a:close/>
              </a:path>
            </a:pathLst>
          </a:custGeom>
          <a:noFill/>
          <a:ln w="28575">
            <a:solidFill>
              <a:srgbClr val="FF3300"/>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9040" name="Text Box 16"/>
          <p:cNvSpPr txBox="1">
            <a:spLocks noChangeArrowheads="1"/>
          </p:cNvSpPr>
          <p:nvPr/>
        </p:nvSpPr>
        <p:spPr bwMode="auto">
          <a:xfrm>
            <a:off x="3886200" y="2743200"/>
            <a:ext cx="11430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Y</a:t>
            </a:r>
            <a:r>
              <a:rPr lang="th-TH" baseline="-25000">
                <a:ea typeface="Angsana New" charset="0"/>
                <a:cs typeface="Angsana New" charset="0"/>
              </a:rPr>
              <a:t>L</a:t>
            </a:r>
            <a:endParaRPr lang="th-TH">
              <a:ea typeface="Angsana New" charset="0"/>
              <a:cs typeface="Angsana New" charset="0"/>
            </a:endParaRPr>
          </a:p>
        </p:txBody>
      </p:sp>
      <p:sp>
        <p:nvSpPr>
          <p:cNvPr id="129041" name="Rectangle 18"/>
          <p:cNvSpPr>
            <a:spLocks noChangeArrowheads="1"/>
          </p:cNvSpPr>
          <p:nvPr/>
        </p:nvSpPr>
        <p:spPr bwMode="auto">
          <a:xfrm>
            <a:off x="2759075" y="5791200"/>
            <a:ext cx="442913"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X</a:t>
            </a:r>
            <a:endParaRPr lang="th-TH">
              <a:ea typeface="Angsana New" charset="0"/>
              <a:cs typeface="Angsana New" charset="0"/>
            </a:endParaRPr>
          </a:p>
        </p:txBody>
      </p:sp>
      <p:sp>
        <p:nvSpPr>
          <p:cNvPr id="129042" name="Rectangle 19"/>
          <p:cNvSpPr>
            <a:spLocks noChangeArrowheads="1"/>
          </p:cNvSpPr>
          <p:nvPr/>
        </p:nvSpPr>
        <p:spPr bwMode="auto">
          <a:xfrm>
            <a:off x="4968875" y="5791200"/>
            <a:ext cx="442913"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Y</a:t>
            </a:r>
            <a:endParaRPr lang="th-TH">
              <a:ea typeface="Angsana New" charset="0"/>
              <a:cs typeface="Angsana New" charset="0"/>
            </a:endParaRPr>
          </a:p>
        </p:txBody>
      </p:sp>
      <p:sp>
        <p:nvSpPr>
          <p:cNvPr id="129043" name="Line 20"/>
          <p:cNvSpPr>
            <a:spLocks noChangeShapeType="1"/>
          </p:cNvSpPr>
          <p:nvPr/>
        </p:nvSpPr>
        <p:spPr bwMode="auto">
          <a:xfrm flipV="1">
            <a:off x="1447800" y="5943600"/>
            <a:ext cx="2751138"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9044" name="Line 21"/>
          <p:cNvSpPr>
            <a:spLocks noChangeShapeType="1"/>
          </p:cNvSpPr>
          <p:nvPr/>
        </p:nvSpPr>
        <p:spPr bwMode="auto">
          <a:xfrm flipH="1" flipV="1">
            <a:off x="4238625" y="5943600"/>
            <a:ext cx="1628775"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9045" name="Rectangle 22"/>
          <p:cNvSpPr>
            <a:spLocks noChangeArrowheads="1"/>
          </p:cNvSpPr>
          <p:nvPr/>
        </p:nvSpPr>
        <p:spPr bwMode="auto">
          <a:xfrm>
            <a:off x="5638800" y="1143000"/>
            <a:ext cx="4826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Y</a:t>
            </a:r>
            <a:endParaRPr lang="th-TH">
              <a:ea typeface="Angsana New" charset="0"/>
              <a:cs typeface="Angsana New" charset="0"/>
            </a:endParaRPr>
          </a:p>
        </p:txBody>
      </p:sp>
      <p:sp>
        <p:nvSpPr>
          <p:cNvPr id="129046" name="Line 23"/>
          <p:cNvSpPr>
            <a:spLocks noChangeShapeType="1"/>
          </p:cNvSpPr>
          <p:nvPr/>
        </p:nvSpPr>
        <p:spPr bwMode="auto">
          <a:xfrm>
            <a:off x="1447800" y="4800600"/>
            <a:ext cx="4419600"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29047" name="Oval 24"/>
          <p:cNvSpPr>
            <a:spLocks noChangeAspect="1" noChangeArrowheads="1"/>
          </p:cNvSpPr>
          <p:nvPr/>
        </p:nvSpPr>
        <p:spPr bwMode="auto">
          <a:xfrm>
            <a:off x="3276600" y="4724400"/>
            <a:ext cx="115888" cy="115888"/>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9048" name="Text Box 25"/>
          <p:cNvSpPr txBox="1">
            <a:spLocks noChangeArrowheads="1"/>
          </p:cNvSpPr>
          <p:nvPr/>
        </p:nvSpPr>
        <p:spPr bwMode="auto">
          <a:xfrm>
            <a:off x="5791200" y="4419600"/>
            <a:ext cx="5334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endParaRPr lang="th-TH" baseline="30000">
              <a:ea typeface="Angsana New" charset="0"/>
              <a:cs typeface="Angsana New" charset="0"/>
            </a:endParaRPr>
          </a:p>
        </p:txBody>
      </p:sp>
      <p:sp>
        <p:nvSpPr>
          <p:cNvPr id="129049" name="Text Box 26"/>
          <p:cNvSpPr txBox="1">
            <a:spLocks noChangeArrowheads="1"/>
          </p:cNvSpPr>
          <p:nvPr/>
        </p:nvSpPr>
        <p:spPr bwMode="auto">
          <a:xfrm>
            <a:off x="1066800" y="4433888"/>
            <a:ext cx="5334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p>
        </p:txBody>
      </p:sp>
      <p:sp>
        <p:nvSpPr>
          <p:cNvPr id="129050" name="Rectangle 27"/>
          <p:cNvSpPr>
            <a:spLocks noChangeArrowheads="1"/>
          </p:cNvSpPr>
          <p:nvPr/>
        </p:nvSpPr>
        <p:spPr bwMode="auto">
          <a:xfrm>
            <a:off x="3151188" y="4281488"/>
            <a:ext cx="3683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A</a:t>
            </a:r>
          </a:p>
        </p:txBody>
      </p:sp>
      <p:sp>
        <p:nvSpPr>
          <p:cNvPr id="129051" name="Rectangle 28"/>
          <p:cNvSpPr>
            <a:spLocks noChangeArrowheads="1"/>
          </p:cNvSpPr>
          <p:nvPr/>
        </p:nvSpPr>
        <p:spPr bwMode="auto">
          <a:xfrm>
            <a:off x="1066800" y="2895600"/>
            <a:ext cx="395288"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M</a:t>
            </a:r>
          </a:p>
        </p:txBody>
      </p:sp>
      <p:sp>
        <p:nvSpPr>
          <p:cNvPr id="129052" name="Rectangle 29"/>
          <p:cNvSpPr>
            <a:spLocks noChangeArrowheads="1"/>
          </p:cNvSpPr>
          <p:nvPr/>
        </p:nvSpPr>
        <p:spPr bwMode="auto">
          <a:xfrm>
            <a:off x="5486400" y="2133600"/>
            <a:ext cx="354013" cy="519113"/>
          </a:xfrm>
          <a:prstGeom prst="rect">
            <a:avLst/>
          </a:prstGeom>
          <a:noFill/>
          <a:ln w="9525">
            <a:noFill/>
            <a:miter lim="800000"/>
            <a:headEnd/>
            <a:tailEnd/>
          </a:ln>
        </p:spPr>
        <p:txBody>
          <a:bodyPr>
            <a:prstTxWarp prst="textNoShape">
              <a:avLst/>
            </a:prstTxWarp>
            <a:spAutoFit/>
          </a:bodyPr>
          <a:lstStyle/>
          <a:p>
            <a:pPr eaLnBrk="0" hangingPunct="0"/>
            <a:r>
              <a:rPr lang="th-TH">
                <a:ea typeface="Angsana New" charset="0"/>
                <a:cs typeface="Angsana New" charset="0"/>
              </a:rPr>
              <a:t>N</a:t>
            </a:r>
          </a:p>
        </p:txBody>
      </p:sp>
      <p:sp>
        <p:nvSpPr>
          <p:cNvPr id="129053" name="Rectangle 39"/>
          <p:cNvSpPr>
            <a:spLocks noChangeArrowheads="1"/>
          </p:cNvSpPr>
          <p:nvPr/>
        </p:nvSpPr>
        <p:spPr bwMode="auto">
          <a:xfrm>
            <a:off x="4114800" y="4648200"/>
            <a:ext cx="3429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B</a:t>
            </a:r>
          </a:p>
        </p:txBody>
      </p:sp>
      <p:sp>
        <p:nvSpPr>
          <p:cNvPr id="129054" name="Rectangle 46"/>
          <p:cNvSpPr>
            <a:spLocks noChangeArrowheads="1"/>
          </p:cNvSpPr>
          <p:nvPr/>
        </p:nvSpPr>
        <p:spPr bwMode="auto">
          <a:xfrm>
            <a:off x="1066800" y="1600200"/>
            <a:ext cx="441325"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M</a:t>
            </a:r>
            <a:r>
              <a:rPr lang="th-TH" baseline="30000">
                <a:ea typeface="Angsana New" charset="0"/>
                <a:cs typeface="Angsana New" charset="0"/>
              </a:rPr>
              <a:t>/</a:t>
            </a:r>
          </a:p>
        </p:txBody>
      </p:sp>
      <p:sp>
        <p:nvSpPr>
          <p:cNvPr id="129055" name="Line 51"/>
          <p:cNvSpPr>
            <a:spLocks noChangeShapeType="1"/>
          </p:cNvSpPr>
          <p:nvPr/>
        </p:nvSpPr>
        <p:spPr bwMode="auto">
          <a:xfrm flipH="1">
            <a:off x="1828800" y="3124200"/>
            <a:ext cx="228600" cy="6096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9056" name="Line 60"/>
          <p:cNvSpPr>
            <a:spLocks noChangeShapeType="1"/>
          </p:cNvSpPr>
          <p:nvPr/>
        </p:nvSpPr>
        <p:spPr bwMode="auto">
          <a:xfrm>
            <a:off x="4343400" y="3200400"/>
            <a:ext cx="381000" cy="7620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nvGrpSpPr>
          <p:cNvPr id="129057" name="Group 69"/>
          <p:cNvGrpSpPr>
            <a:grpSpLocks/>
          </p:cNvGrpSpPr>
          <p:nvPr/>
        </p:nvGrpSpPr>
        <p:grpSpPr bwMode="auto">
          <a:xfrm>
            <a:off x="4210050" y="5867400"/>
            <a:ext cx="3028950" cy="919163"/>
            <a:chOff x="2652" y="3696"/>
            <a:chExt cx="1908" cy="579"/>
          </a:xfrm>
        </p:grpSpPr>
        <p:sp>
          <p:nvSpPr>
            <p:cNvPr id="129081" name="Rectangle 64"/>
            <p:cNvSpPr>
              <a:spLocks noChangeArrowheads="1"/>
            </p:cNvSpPr>
            <p:nvPr/>
          </p:nvSpPr>
          <p:spPr bwMode="auto">
            <a:xfrm>
              <a:off x="3850" y="3945"/>
              <a:ext cx="310"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30000">
                  <a:ea typeface="Angsana New" charset="0"/>
                  <a:cs typeface="Angsana New" charset="0"/>
                </a:rPr>
                <a:t>/</a:t>
              </a:r>
              <a:r>
                <a:rPr lang="th-TH" baseline="-25000">
                  <a:ea typeface="Angsana New" charset="0"/>
                  <a:cs typeface="Angsana New" charset="0"/>
                </a:rPr>
                <a:t>Y</a:t>
              </a:r>
              <a:endParaRPr lang="th-TH">
                <a:ea typeface="Angsana New" charset="0"/>
                <a:cs typeface="Angsana New" charset="0"/>
              </a:endParaRPr>
            </a:p>
          </p:txBody>
        </p:sp>
        <p:sp>
          <p:nvSpPr>
            <p:cNvPr id="129082" name="Line 65"/>
            <p:cNvSpPr>
              <a:spLocks noChangeShapeType="1"/>
            </p:cNvSpPr>
            <p:nvPr/>
          </p:nvSpPr>
          <p:spPr bwMode="auto">
            <a:xfrm flipH="1">
              <a:off x="2652" y="3999"/>
              <a:ext cx="1908"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9083" name="Line 66"/>
            <p:cNvSpPr>
              <a:spLocks noChangeShapeType="1"/>
            </p:cNvSpPr>
            <p:nvPr/>
          </p:nvSpPr>
          <p:spPr bwMode="auto">
            <a:xfrm>
              <a:off x="4560" y="3696"/>
              <a:ext cx="0" cy="480"/>
            </a:xfrm>
            <a:prstGeom prst="line">
              <a:avLst/>
            </a:prstGeom>
            <a:noFill/>
            <a:ln w="9525">
              <a:solidFill>
                <a:schemeClr val="tx1"/>
              </a:solidFill>
              <a:prstDash val="lgDash"/>
              <a:round/>
              <a:headEnd/>
              <a:tailEnd/>
            </a:ln>
          </p:spPr>
          <p:txBody>
            <a:bodyPr wrap="none" anchor="ctr">
              <a:prstTxWarp prst="textNoShape">
                <a:avLst/>
              </a:prstTxWarp>
            </a:bodyPr>
            <a:lstStyle/>
            <a:p>
              <a:endParaRPr lang="en-US"/>
            </a:p>
          </p:txBody>
        </p:sp>
      </p:grpSp>
      <p:grpSp>
        <p:nvGrpSpPr>
          <p:cNvPr id="129058" name="Group 75"/>
          <p:cNvGrpSpPr>
            <a:grpSpLocks/>
          </p:cNvGrpSpPr>
          <p:nvPr/>
        </p:nvGrpSpPr>
        <p:grpSpPr bwMode="auto">
          <a:xfrm>
            <a:off x="2819400" y="1143000"/>
            <a:ext cx="4800600" cy="5033963"/>
            <a:chOff x="1776" y="720"/>
            <a:chExt cx="3024" cy="3171"/>
          </a:xfrm>
        </p:grpSpPr>
        <p:grpSp>
          <p:nvGrpSpPr>
            <p:cNvPr id="129070" name="Group 70"/>
            <p:cNvGrpSpPr>
              <a:grpSpLocks/>
            </p:cNvGrpSpPr>
            <p:nvPr/>
          </p:nvGrpSpPr>
          <p:grpSpPr bwMode="auto">
            <a:xfrm>
              <a:off x="1776" y="720"/>
              <a:ext cx="3024" cy="3171"/>
              <a:chOff x="1776" y="720"/>
              <a:chExt cx="3024" cy="3171"/>
            </a:xfrm>
          </p:grpSpPr>
          <p:sp>
            <p:nvSpPr>
              <p:cNvPr id="129075" name="Line 53"/>
              <p:cNvSpPr>
                <a:spLocks noChangeShapeType="1"/>
              </p:cNvSpPr>
              <p:nvPr/>
            </p:nvSpPr>
            <p:spPr bwMode="auto">
              <a:xfrm flipV="1">
                <a:off x="4560" y="1056"/>
                <a:ext cx="0" cy="2448"/>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29076" name="Line 54"/>
              <p:cNvSpPr>
                <a:spLocks noChangeShapeType="1"/>
              </p:cNvSpPr>
              <p:nvPr/>
            </p:nvSpPr>
            <p:spPr bwMode="auto">
              <a:xfrm>
                <a:off x="1776" y="3504"/>
                <a:ext cx="2784"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29077" name="Text Box 55"/>
              <p:cNvSpPr txBox="1">
                <a:spLocks noChangeArrowheads="1"/>
              </p:cNvSpPr>
              <p:nvPr/>
            </p:nvSpPr>
            <p:spPr bwMode="auto">
              <a:xfrm>
                <a:off x="4464" y="3408"/>
                <a:ext cx="336"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30000">
                    <a:ea typeface="Angsana New" charset="0"/>
                    <a:cs typeface="Angsana New" charset="0"/>
                  </a:rPr>
                  <a:t>/</a:t>
                </a:r>
                <a:r>
                  <a:rPr lang="th-TH" baseline="-25000">
                    <a:ea typeface="Angsana New" charset="0"/>
                    <a:cs typeface="Angsana New" charset="0"/>
                  </a:rPr>
                  <a:t>Y</a:t>
                </a:r>
                <a:endParaRPr lang="th-TH">
                  <a:ea typeface="Angsana New" charset="0"/>
                  <a:cs typeface="Angsana New" charset="0"/>
                </a:endParaRPr>
              </a:p>
            </p:txBody>
          </p:sp>
          <p:sp>
            <p:nvSpPr>
              <p:cNvPr id="129078" name="Rectangle 56"/>
              <p:cNvSpPr>
                <a:spLocks noChangeArrowheads="1"/>
              </p:cNvSpPr>
              <p:nvPr/>
            </p:nvSpPr>
            <p:spPr bwMode="auto">
              <a:xfrm>
                <a:off x="4457" y="720"/>
                <a:ext cx="304"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Y</a:t>
                </a:r>
                <a:endParaRPr lang="th-TH">
                  <a:ea typeface="Angsana New" charset="0"/>
                  <a:cs typeface="Angsana New" charset="0"/>
                </a:endParaRPr>
              </a:p>
            </p:txBody>
          </p:sp>
          <p:sp>
            <p:nvSpPr>
              <p:cNvPr id="129079" name="Rectangle 62"/>
              <p:cNvSpPr>
                <a:spLocks noChangeArrowheads="1"/>
              </p:cNvSpPr>
              <p:nvPr/>
            </p:nvSpPr>
            <p:spPr bwMode="auto">
              <a:xfrm>
                <a:off x="4032" y="3561"/>
                <a:ext cx="286" cy="330"/>
              </a:xfrm>
              <a:prstGeom prst="rect">
                <a:avLst/>
              </a:prstGeom>
              <a:noFill/>
              <a:ln w="9525">
                <a:noFill/>
                <a:miter lim="800000"/>
                <a:headEnd/>
                <a:tailEnd/>
              </a:ln>
            </p:spPr>
            <p:txBody>
              <a:bodyPr wrap="none">
                <a:prstTxWarp prst="textNoShape">
                  <a:avLst/>
                </a:prstTxWarp>
                <a:spAutoFit/>
              </a:bodyPr>
              <a:lstStyle/>
              <a:p>
                <a:pPr eaLnBrk="0" hangingPunct="0"/>
                <a:r>
                  <a:rPr lang="th-TH" sz="1800">
                    <a:ea typeface="Angsana New" charset="0"/>
                    <a:cs typeface="Angsana New" charset="0"/>
                  </a:rPr>
                  <a:t>D</a:t>
                </a:r>
                <a:r>
                  <a:rPr lang="th-TH">
                    <a:ea typeface="Angsana New" charset="0"/>
                    <a:cs typeface="Angsana New" charset="0"/>
                  </a:rPr>
                  <a:t>L</a:t>
                </a:r>
                <a:endParaRPr lang="th-TH" baseline="30000">
                  <a:ea typeface="Angsana New" charset="0"/>
                  <a:cs typeface="Angsana New" charset="0"/>
                </a:endParaRPr>
              </a:p>
            </p:txBody>
          </p:sp>
          <p:sp>
            <p:nvSpPr>
              <p:cNvPr id="129080" name="AutoShape 63"/>
              <p:cNvSpPr>
                <a:spLocks/>
              </p:cNvSpPr>
              <p:nvPr/>
            </p:nvSpPr>
            <p:spPr bwMode="auto">
              <a:xfrm rot="-5400000">
                <a:off x="4061" y="3140"/>
                <a:ext cx="96" cy="807"/>
              </a:xfrm>
              <a:prstGeom prst="leftBrace">
                <a:avLst>
                  <a:gd name="adj1" fmla="val 70052"/>
                  <a:gd name="adj2" fmla="val 50000"/>
                </a:avLst>
              </a:prstGeom>
              <a:noFill/>
              <a:ln w="9525">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grpSp>
          <p:nvGrpSpPr>
            <p:cNvPr id="129071" name="Group 74"/>
            <p:cNvGrpSpPr>
              <a:grpSpLocks/>
            </p:cNvGrpSpPr>
            <p:nvPr/>
          </p:nvGrpSpPr>
          <p:grpSpPr bwMode="auto">
            <a:xfrm>
              <a:off x="2028" y="912"/>
              <a:ext cx="2532" cy="2352"/>
              <a:chOff x="2028" y="912"/>
              <a:chExt cx="2532" cy="2352"/>
            </a:xfrm>
          </p:grpSpPr>
          <p:sp>
            <p:nvSpPr>
              <p:cNvPr id="129072" name="Arc 58"/>
              <p:cNvSpPr>
                <a:spLocks/>
              </p:cNvSpPr>
              <p:nvPr/>
            </p:nvSpPr>
            <p:spPr bwMode="auto">
              <a:xfrm flipV="1">
                <a:off x="2028" y="912"/>
                <a:ext cx="2532" cy="2352"/>
              </a:xfrm>
              <a:custGeom>
                <a:avLst/>
                <a:gdLst>
                  <a:gd name="T0" fmla="*/ 0 w 20627"/>
                  <a:gd name="T1" fmla="*/ 0 h 21600"/>
                  <a:gd name="T2" fmla="*/ 0 w 20627"/>
                  <a:gd name="T3" fmla="*/ 0 h 21600"/>
                  <a:gd name="T4" fmla="*/ 0 w 20627"/>
                  <a:gd name="T5" fmla="*/ 0 h 21600"/>
                  <a:gd name="T6" fmla="*/ 0 60000 65536"/>
                  <a:gd name="T7" fmla="*/ 0 60000 65536"/>
                  <a:gd name="T8" fmla="*/ 0 60000 65536"/>
                  <a:gd name="T9" fmla="*/ 0 w 20627"/>
                  <a:gd name="T10" fmla="*/ 0 h 21600"/>
                  <a:gd name="T11" fmla="*/ 20627 w 20627"/>
                  <a:gd name="T12" fmla="*/ 21600 h 21600"/>
                </a:gdLst>
                <a:ahLst/>
                <a:cxnLst>
                  <a:cxn ang="T6">
                    <a:pos x="T0" y="T1"/>
                  </a:cxn>
                  <a:cxn ang="T7">
                    <a:pos x="T2" y="T3"/>
                  </a:cxn>
                  <a:cxn ang="T8">
                    <a:pos x="T4" y="T5"/>
                  </a:cxn>
                </a:cxnLst>
                <a:rect l="T9" t="T10" r="T11" b="T12"/>
                <a:pathLst>
                  <a:path w="20627" h="21600" fill="none" extrusionOk="0">
                    <a:moveTo>
                      <a:pt x="0" y="-1"/>
                    </a:moveTo>
                    <a:cubicBezTo>
                      <a:pt x="9460" y="-1"/>
                      <a:pt x="17820" y="6156"/>
                      <a:pt x="20627" y="15190"/>
                    </a:cubicBezTo>
                  </a:path>
                  <a:path w="20627" h="21600" stroke="0" extrusionOk="0">
                    <a:moveTo>
                      <a:pt x="0" y="-1"/>
                    </a:moveTo>
                    <a:cubicBezTo>
                      <a:pt x="9460" y="-1"/>
                      <a:pt x="17820" y="6156"/>
                      <a:pt x="20627" y="15190"/>
                    </a:cubicBezTo>
                    <a:lnTo>
                      <a:pt x="0" y="21600"/>
                    </a:lnTo>
                    <a:close/>
                  </a:path>
                </a:pathLst>
              </a:custGeom>
              <a:noFill/>
              <a:ln w="28575">
                <a:solidFill>
                  <a:srgbClr val="FF3300"/>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29073" name="Line 61"/>
              <p:cNvSpPr>
                <a:spLocks noChangeShapeType="1"/>
              </p:cNvSpPr>
              <p:nvPr/>
            </p:nvSpPr>
            <p:spPr bwMode="auto">
              <a:xfrm>
                <a:off x="2832" y="2016"/>
                <a:ext cx="1200" cy="336"/>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9074" name="Rectangle 73"/>
              <p:cNvSpPr>
                <a:spLocks noChangeArrowheads="1"/>
              </p:cNvSpPr>
              <p:nvPr/>
            </p:nvSpPr>
            <p:spPr bwMode="auto">
              <a:xfrm>
                <a:off x="4289" y="1344"/>
                <a:ext cx="271" cy="330"/>
              </a:xfrm>
              <a:prstGeom prst="rect">
                <a:avLst/>
              </a:prstGeom>
              <a:noFill/>
              <a:ln w="9525">
                <a:noFill/>
                <a:miter lim="800000"/>
                <a:headEnd/>
                <a:tailEnd/>
              </a:ln>
            </p:spPr>
            <p:txBody>
              <a:bodyPr>
                <a:prstTxWarp prst="textNoShape">
                  <a:avLst/>
                </a:prstTxWarp>
                <a:spAutoFit/>
              </a:bodyPr>
              <a:lstStyle/>
              <a:p>
                <a:pPr eaLnBrk="0" hangingPunct="0"/>
                <a:r>
                  <a:rPr lang="th-TH">
                    <a:ea typeface="Angsana New" charset="0"/>
                    <a:cs typeface="Angsana New" charset="0"/>
                  </a:rPr>
                  <a:t>N</a:t>
                </a:r>
                <a:r>
                  <a:rPr lang="th-TH" baseline="30000">
                    <a:ea typeface="Angsana New" charset="0"/>
                    <a:cs typeface="Angsana New" charset="0"/>
                  </a:rPr>
                  <a:t>/</a:t>
                </a:r>
                <a:endParaRPr lang="th-TH">
                  <a:ea typeface="Angsana New" charset="0"/>
                  <a:cs typeface="Angsana New" charset="0"/>
                </a:endParaRPr>
              </a:p>
            </p:txBody>
          </p:sp>
        </p:grpSp>
      </p:grpSp>
      <p:grpSp>
        <p:nvGrpSpPr>
          <p:cNvPr id="129059" name="Group 72"/>
          <p:cNvGrpSpPr>
            <a:grpSpLocks/>
          </p:cNvGrpSpPr>
          <p:nvPr/>
        </p:nvGrpSpPr>
        <p:grpSpPr bwMode="auto">
          <a:xfrm>
            <a:off x="990600" y="4724400"/>
            <a:ext cx="6727825" cy="1223963"/>
            <a:chOff x="624" y="2976"/>
            <a:chExt cx="4238" cy="771"/>
          </a:xfrm>
        </p:grpSpPr>
        <p:sp>
          <p:nvSpPr>
            <p:cNvPr id="129061" name="Rectangle 32"/>
            <p:cNvSpPr>
              <a:spLocks noChangeArrowheads="1"/>
            </p:cNvSpPr>
            <p:nvPr/>
          </p:nvSpPr>
          <p:spPr bwMode="auto">
            <a:xfrm>
              <a:off x="2576" y="3417"/>
              <a:ext cx="237"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30000">
                  <a:ea typeface="Angsana New" charset="0"/>
                  <a:cs typeface="Angsana New" charset="0"/>
                </a:rPr>
                <a:t>/</a:t>
              </a:r>
              <a:endParaRPr lang="th-TH">
                <a:ea typeface="Angsana New" charset="0"/>
                <a:cs typeface="Angsana New" charset="0"/>
              </a:endParaRPr>
            </a:p>
          </p:txBody>
        </p:sp>
        <p:sp>
          <p:nvSpPr>
            <p:cNvPr id="129062" name="Line 31"/>
            <p:cNvSpPr>
              <a:spLocks noChangeShapeType="1"/>
            </p:cNvSpPr>
            <p:nvPr/>
          </p:nvSpPr>
          <p:spPr bwMode="auto">
            <a:xfrm>
              <a:off x="2112" y="3408"/>
              <a:ext cx="528"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9063" name="Line 33"/>
            <p:cNvSpPr>
              <a:spLocks noChangeShapeType="1"/>
            </p:cNvSpPr>
            <p:nvPr/>
          </p:nvSpPr>
          <p:spPr bwMode="auto">
            <a:xfrm flipV="1">
              <a:off x="903" y="3193"/>
              <a:ext cx="3648"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29064" name="Rectangle 34"/>
            <p:cNvSpPr>
              <a:spLocks noChangeArrowheads="1"/>
            </p:cNvSpPr>
            <p:nvPr/>
          </p:nvSpPr>
          <p:spPr bwMode="auto">
            <a:xfrm>
              <a:off x="624" y="3024"/>
              <a:ext cx="334"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 w </a:t>
              </a:r>
              <a:r>
                <a:rPr lang="th-TH" baseline="30000">
                  <a:ea typeface="Angsana New" charset="0"/>
                  <a:cs typeface="Angsana New" charset="0"/>
                </a:rPr>
                <a:t>/</a:t>
              </a:r>
              <a:endParaRPr lang="th-TH">
                <a:ea typeface="Angsana New" charset="0"/>
                <a:cs typeface="Angsana New" charset="0"/>
              </a:endParaRPr>
            </a:p>
          </p:txBody>
        </p:sp>
        <p:sp>
          <p:nvSpPr>
            <p:cNvPr id="129065" name="Rectangle 35"/>
            <p:cNvSpPr>
              <a:spLocks noChangeArrowheads="1"/>
            </p:cNvSpPr>
            <p:nvPr/>
          </p:nvSpPr>
          <p:spPr bwMode="auto">
            <a:xfrm>
              <a:off x="4560" y="2976"/>
              <a:ext cx="302"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 </a:t>
              </a:r>
              <a:r>
                <a:rPr lang="th-TH" baseline="30000">
                  <a:ea typeface="Angsana New" charset="0"/>
                  <a:cs typeface="Angsana New" charset="0"/>
                </a:rPr>
                <a:t>/</a:t>
              </a:r>
              <a:endParaRPr lang="th-TH">
                <a:ea typeface="Angsana New" charset="0"/>
                <a:cs typeface="Angsana New" charset="0"/>
              </a:endParaRPr>
            </a:p>
          </p:txBody>
        </p:sp>
        <p:sp>
          <p:nvSpPr>
            <p:cNvPr id="129066" name="Line 36"/>
            <p:cNvSpPr>
              <a:spLocks noChangeShapeType="1"/>
            </p:cNvSpPr>
            <p:nvPr/>
          </p:nvSpPr>
          <p:spPr bwMode="auto">
            <a:xfrm>
              <a:off x="720" y="3024"/>
              <a:ext cx="0" cy="144"/>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9067" name="Line 37"/>
            <p:cNvSpPr>
              <a:spLocks noChangeShapeType="1"/>
            </p:cNvSpPr>
            <p:nvPr/>
          </p:nvSpPr>
          <p:spPr bwMode="auto">
            <a:xfrm>
              <a:off x="3840" y="3024"/>
              <a:ext cx="0" cy="144"/>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29068" name="Line 40"/>
            <p:cNvSpPr>
              <a:spLocks noChangeShapeType="1"/>
            </p:cNvSpPr>
            <p:nvPr/>
          </p:nvSpPr>
          <p:spPr bwMode="auto">
            <a:xfrm>
              <a:off x="2646" y="3224"/>
              <a:ext cx="0" cy="278"/>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29069" name="Oval 38"/>
            <p:cNvSpPr>
              <a:spLocks noChangeAspect="1" noChangeArrowheads="1"/>
            </p:cNvSpPr>
            <p:nvPr/>
          </p:nvSpPr>
          <p:spPr bwMode="auto">
            <a:xfrm>
              <a:off x="2615" y="3168"/>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grpSp>
      <p:sp>
        <p:nvSpPr>
          <p:cNvPr id="129060" name="AutoShape 76">
            <a:hlinkClick r:id="" action="ppaction://hlinkshowjump?jump=nextslide" highlightClick="1"/>
          </p:cNvPr>
          <p:cNvSpPr>
            <a:spLocks noChangeArrowheads="1"/>
          </p:cNvSpPr>
          <p:nvPr/>
        </p:nvSpPr>
        <p:spPr bwMode="auto">
          <a:xfrm>
            <a:off x="8458200" y="6096000"/>
            <a:ext cx="304800" cy="304800"/>
          </a:xfrm>
          <a:prstGeom prst="actionButtonForwardNext">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ea typeface="Angsana New" charset="0"/>
              <a:cs typeface="Angsana New" charset="0"/>
            </a:endParaRP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r>
              <a:rPr lang="th-TH" smtClean="0"/>
              <a:t>The Specific-Factor Model: increase in L</a:t>
            </a:r>
            <a:endParaRPr lang="th-TH"/>
          </a:p>
        </p:txBody>
      </p:sp>
      <p:sp>
        <p:nvSpPr>
          <p:cNvPr id="131077" name="Slide Number Placeholder 5"/>
          <p:cNvSpPr>
            <a:spLocks noGrp="1"/>
          </p:cNvSpPr>
          <p:nvPr>
            <p:ph type="sldNum" sz="quarter" idx="10"/>
          </p:nvPr>
        </p:nvSpPr>
        <p:spPr/>
        <p:txBody>
          <a:bodyPr/>
          <a:lstStyle/>
          <a:p>
            <a:fld id="{66DA5AF9-C56D-8347-9FE7-996B5AE92349}" type="slidenum">
              <a:rPr lang="en-US" smtClean="0"/>
              <a:pPr/>
              <a:t>61</a:t>
            </a:fld>
            <a:endParaRPr lang="th-TH"/>
          </a:p>
        </p:txBody>
      </p:sp>
      <p:sp>
        <p:nvSpPr>
          <p:cNvPr id="18435" name="Rectangle 3"/>
          <p:cNvSpPr>
            <a:spLocks noGrp="1" noChangeArrowheads="1"/>
          </p:cNvSpPr>
          <p:nvPr>
            <p:ph idx="4294967295"/>
          </p:nvPr>
        </p:nvSpPr>
        <p:spPr>
          <a:xfrm>
            <a:off x="838200" y="1371600"/>
            <a:ext cx="8001000" cy="4724400"/>
          </a:xfrm>
        </p:spPr>
        <p:txBody>
          <a:bodyPr/>
          <a:lstStyle/>
          <a:p>
            <a:pPr eaLnBrk="1" hangingPunct="1"/>
            <a:r>
              <a:rPr lang="th-TH">
                <a:ea typeface="MS PGothic" pitchFamily="34" charset="-128"/>
              </a:rPr>
              <a:t>The increase in L, will increase the length of the  labor axis and carry the VMP</a:t>
            </a:r>
            <a:r>
              <a:rPr lang="th-TH" baseline="30000">
                <a:ea typeface="MS PGothic" pitchFamily="34" charset="-128"/>
              </a:rPr>
              <a:t>Y</a:t>
            </a:r>
            <a:r>
              <a:rPr lang="th-TH" baseline="-25000">
                <a:ea typeface="MS PGothic" pitchFamily="34" charset="-128"/>
              </a:rPr>
              <a:t>L</a:t>
            </a:r>
            <a:r>
              <a:rPr lang="th-TH">
                <a:ea typeface="MS PGothic" pitchFamily="34" charset="-128"/>
              </a:rPr>
              <a:t> with it.</a:t>
            </a:r>
          </a:p>
          <a:p>
            <a:pPr eaLnBrk="1" hangingPunct="1"/>
            <a:r>
              <a:rPr lang="th-TH">
                <a:ea typeface="MS PGothic" pitchFamily="34" charset="-128"/>
              </a:rPr>
              <a:t>Nominal wage falls due to the increase in labor supply.</a:t>
            </a:r>
          </a:p>
          <a:p>
            <a:pPr eaLnBrk="1" hangingPunct="1"/>
            <a:r>
              <a:rPr lang="th-TH">
                <a:ea typeface="MS PGothic" pitchFamily="34" charset="-128"/>
              </a:rPr>
              <a:t>Both X and Y increase.</a:t>
            </a:r>
          </a:p>
          <a:p>
            <a:pPr eaLnBrk="1" hangingPunct="1"/>
            <a:r>
              <a:rPr lang="th-TH">
                <a:ea typeface="MS PGothic" pitchFamily="34" charset="-128"/>
              </a:rPr>
              <a:t>Nominal r</a:t>
            </a:r>
            <a:r>
              <a:rPr lang="th-TH" baseline="-25000">
                <a:ea typeface="MS PGothic" pitchFamily="34" charset="-128"/>
              </a:rPr>
              <a:t>X</a:t>
            </a:r>
            <a:r>
              <a:rPr lang="th-TH">
                <a:ea typeface="MS PGothic" pitchFamily="34" charset="-128"/>
              </a:rPr>
              <a:t> and r</a:t>
            </a:r>
            <a:r>
              <a:rPr lang="th-TH" baseline="-25000">
                <a:ea typeface="MS PGothic" pitchFamily="34" charset="-128"/>
              </a:rPr>
              <a:t>Y</a:t>
            </a:r>
            <a:r>
              <a:rPr lang="th-TH">
                <a:ea typeface="MS PGothic" pitchFamily="34" charset="-128"/>
              </a:rPr>
              <a:t> rise because the increase in outputs increase the demand for their specific factors.</a:t>
            </a:r>
          </a:p>
          <a:p>
            <a:pPr eaLnBrk="1" hangingPunct="1"/>
            <a:r>
              <a:rPr lang="th-TH">
                <a:ea typeface="MS PGothic" pitchFamily="34" charset="-128"/>
              </a:rPr>
              <a:t>Since good prices are constant, real wage falls, real r</a:t>
            </a:r>
            <a:r>
              <a:rPr lang="th-TH" baseline="-25000">
                <a:ea typeface="MS PGothic" pitchFamily="34" charset="-128"/>
              </a:rPr>
              <a:t>X</a:t>
            </a:r>
            <a:r>
              <a:rPr lang="th-TH">
                <a:ea typeface="MS PGothic" pitchFamily="34" charset="-128"/>
              </a:rPr>
              <a:t> and r</a:t>
            </a:r>
            <a:r>
              <a:rPr lang="th-TH" baseline="-25000">
                <a:ea typeface="MS PGothic" pitchFamily="34" charset="-128"/>
              </a:rPr>
              <a:t>Y</a:t>
            </a:r>
            <a:r>
              <a:rPr lang="th-TH">
                <a:ea typeface="MS PGothic" pitchFamily="34" charset="-128"/>
              </a:rPr>
              <a:t> both rise.</a:t>
            </a:r>
          </a:p>
        </p:txBody>
      </p:sp>
      <p:sp>
        <p:nvSpPr>
          <p:cNvPr id="131078" name="AutoShape 4">
            <a:hlinkClick r:id="" action="ppaction://hlinkshowjump?jump=previousslide" highlightClick="1"/>
          </p:cNvPr>
          <p:cNvSpPr>
            <a:spLocks noChangeArrowheads="1"/>
          </p:cNvSpPr>
          <p:nvPr/>
        </p:nvSpPr>
        <p:spPr bwMode="auto">
          <a:xfrm>
            <a:off x="8610600" y="6096000"/>
            <a:ext cx="306388" cy="304800"/>
          </a:xfrm>
          <a:prstGeom prst="actionButtonBackPrevious">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4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843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76200" y="228600"/>
            <a:ext cx="8229600" cy="838200"/>
          </a:xfrm>
        </p:spPr>
        <p:txBody>
          <a:bodyPr/>
          <a:lstStyle/>
          <a:p>
            <a:r>
              <a:rPr lang="th-TH" dirty="0" smtClean="0"/>
              <a:t>The Specific-Factor Model: increase in endowment</a:t>
            </a:r>
            <a:endParaRPr lang="en-US" dirty="0"/>
          </a:p>
        </p:txBody>
      </p:sp>
      <p:sp>
        <p:nvSpPr>
          <p:cNvPr id="133125" name="Slide Number Placeholder 5"/>
          <p:cNvSpPr>
            <a:spLocks noGrp="1"/>
          </p:cNvSpPr>
          <p:nvPr>
            <p:ph type="sldNum" sz="quarter" idx="10"/>
          </p:nvPr>
        </p:nvSpPr>
        <p:spPr/>
        <p:txBody>
          <a:bodyPr/>
          <a:lstStyle/>
          <a:p>
            <a:fld id="{BE4F84BC-419C-7145-BA50-A8A580450F48}" type="slidenum">
              <a:rPr lang="en-US" smtClean="0"/>
              <a:pPr/>
              <a:t>62</a:t>
            </a:fld>
            <a:endParaRPr lang="th-TH"/>
          </a:p>
        </p:txBody>
      </p:sp>
      <p:sp>
        <p:nvSpPr>
          <p:cNvPr id="38917" name="Rectangle 3"/>
          <p:cNvSpPr>
            <a:spLocks noGrp="1" noChangeArrowheads="1"/>
          </p:cNvSpPr>
          <p:nvPr>
            <p:ph idx="4294967295"/>
          </p:nvPr>
        </p:nvSpPr>
        <p:spPr>
          <a:xfrm>
            <a:off x="533400" y="1371600"/>
            <a:ext cx="7772400" cy="4724400"/>
          </a:xfrm>
        </p:spPr>
        <p:txBody>
          <a:bodyPr/>
          <a:lstStyle/>
          <a:p>
            <a:pPr eaLnBrk="1" hangingPunct="1"/>
            <a:r>
              <a:rPr lang="en-US" dirty="0">
                <a:solidFill>
                  <a:srgbClr val="FF3300"/>
                </a:solidFill>
                <a:latin typeface="Angsana New" charset="0"/>
                <a:ea typeface="MS PGothic" pitchFamily="34" charset="-128"/>
                <a:cs typeface="MS PGothic" pitchFamily="34" charset="-128"/>
              </a:rPr>
              <a:t>At constant commodity prices, any increase in the endowment of a specific factor will increase the real returns to the mobile factor and lower the real returns to both specific factors.</a:t>
            </a:r>
          </a:p>
          <a:p>
            <a:pPr eaLnBrk="1" hangingPunct="1"/>
            <a:r>
              <a:rPr lang="en-US" dirty="0">
                <a:solidFill>
                  <a:srgbClr val="FF3300"/>
                </a:solidFill>
                <a:latin typeface="Angsana New" charset="0"/>
                <a:ea typeface="MS PGothic" pitchFamily="34" charset="-128"/>
                <a:cs typeface="MS PGothic" pitchFamily="34" charset="-128"/>
              </a:rPr>
              <a:t>An increase in the endowment of the mobile factor will reduce its own real income and increase the real income of both specific factors.</a:t>
            </a:r>
          </a:p>
          <a:p>
            <a:pPr eaLnBrk="1" hangingPunct="1"/>
            <a:endParaRPr lang="en-US" dirty="0">
              <a:latin typeface="Angsana New" charset="0"/>
              <a:ea typeface="MS PGothic" pitchFamily="34" charset="-128"/>
              <a:cs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7" grpId="0" build="p"/>
    </p:bldLst>
  </p:timing>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5170" name="Rectangle 17"/>
          <p:cNvSpPr>
            <a:spLocks noGrp="1" noChangeArrowheads="1"/>
          </p:cNvSpPr>
          <p:nvPr>
            <p:ph type="title"/>
          </p:nvPr>
        </p:nvSpPr>
        <p:spPr/>
        <p:txBody>
          <a:bodyPr/>
          <a:lstStyle/>
          <a:p>
            <a:r>
              <a:rPr lang="th-TH" smtClean="0"/>
              <a:t>The Specific-Factor Model: change in a price</a:t>
            </a:r>
            <a:endParaRPr lang="th-TH"/>
          </a:p>
        </p:txBody>
      </p:sp>
      <p:sp>
        <p:nvSpPr>
          <p:cNvPr id="135173" name="Slide Number Placeholder 5"/>
          <p:cNvSpPr>
            <a:spLocks noGrp="1"/>
          </p:cNvSpPr>
          <p:nvPr>
            <p:ph type="sldNum" sz="quarter" idx="10"/>
          </p:nvPr>
        </p:nvSpPr>
        <p:spPr/>
        <p:txBody>
          <a:bodyPr/>
          <a:lstStyle/>
          <a:p>
            <a:fld id="{E222826D-7F07-4745-A1E6-53A16CD8A336}" type="slidenum">
              <a:rPr lang="en-US" smtClean="0"/>
              <a:pPr/>
              <a:t>63</a:t>
            </a:fld>
            <a:endParaRPr lang="th-TH"/>
          </a:p>
        </p:txBody>
      </p:sp>
      <p:sp>
        <p:nvSpPr>
          <p:cNvPr id="12306" name="Rectangle 18"/>
          <p:cNvSpPr>
            <a:spLocks noGrp="1" noChangeArrowheads="1"/>
          </p:cNvSpPr>
          <p:nvPr>
            <p:ph idx="4294967295"/>
          </p:nvPr>
        </p:nvSpPr>
        <p:spPr>
          <a:xfrm>
            <a:off x="5257800" y="1066800"/>
            <a:ext cx="3886200" cy="1295400"/>
          </a:xfrm>
        </p:spPr>
        <p:txBody>
          <a:bodyPr/>
          <a:lstStyle/>
          <a:p>
            <a:pPr eaLnBrk="1" hangingPunct="1"/>
            <a:r>
              <a:rPr lang="th-TH" dirty="0">
                <a:ea typeface="MS PGothic" pitchFamily="34" charset="-128"/>
              </a:rPr>
              <a:t>If P</a:t>
            </a:r>
            <a:r>
              <a:rPr lang="th-TH" baseline="-25000" dirty="0">
                <a:ea typeface="MS PGothic" pitchFamily="34" charset="-128"/>
              </a:rPr>
              <a:t>X</a:t>
            </a:r>
            <a:r>
              <a:rPr lang="th-TH" dirty="0">
                <a:ea typeface="MS PGothic" pitchFamily="34" charset="-128"/>
              </a:rPr>
              <a:t> increases by free trade, VMP</a:t>
            </a:r>
            <a:r>
              <a:rPr lang="th-TH" baseline="30000" dirty="0">
                <a:ea typeface="MS PGothic" pitchFamily="34" charset="-128"/>
              </a:rPr>
              <a:t>X</a:t>
            </a:r>
            <a:r>
              <a:rPr lang="th-TH" baseline="-25000" dirty="0">
                <a:ea typeface="MS PGothic" pitchFamily="34" charset="-128"/>
              </a:rPr>
              <a:t>L</a:t>
            </a:r>
            <a:r>
              <a:rPr lang="th-TH" dirty="0">
                <a:ea typeface="MS PGothic" pitchFamily="34" charset="-128"/>
              </a:rPr>
              <a:t> shifts upward.</a:t>
            </a:r>
          </a:p>
        </p:txBody>
      </p:sp>
      <p:sp>
        <p:nvSpPr>
          <p:cNvPr id="135174" name="Line 3"/>
          <p:cNvSpPr>
            <a:spLocks noChangeShapeType="1"/>
          </p:cNvSpPr>
          <p:nvPr/>
        </p:nvSpPr>
        <p:spPr bwMode="auto">
          <a:xfrm>
            <a:off x="2393950" y="4932363"/>
            <a:ext cx="4763" cy="779462"/>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35175" name="Rectangle 4"/>
          <p:cNvSpPr>
            <a:spLocks noChangeArrowheads="1"/>
          </p:cNvSpPr>
          <p:nvPr/>
        </p:nvSpPr>
        <p:spPr bwMode="auto">
          <a:xfrm>
            <a:off x="2286000" y="5572125"/>
            <a:ext cx="328613"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endParaRPr lang="th-TH" baseline="30000">
              <a:ea typeface="Angsana New" charset="0"/>
              <a:cs typeface="Angsana New" charset="0"/>
            </a:endParaRPr>
          </a:p>
        </p:txBody>
      </p:sp>
      <p:sp>
        <p:nvSpPr>
          <p:cNvPr id="135176" name="Line 5"/>
          <p:cNvSpPr>
            <a:spLocks noChangeShapeType="1"/>
          </p:cNvSpPr>
          <p:nvPr/>
        </p:nvSpPr>
        <p:spPr bwMode="auto">
          <a:xfrm flipV="1">
            <a:off x="533400" y="1228725"/>
            <a:ext cx="0" cy="44958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35177" name="Line 6"/>
          <p:cNvSpPr>
            <a:spLocks noChangeShapeType="1"/>
          </p:cNvSpPr>
          <p:nvPr/>
        </p:nvSpPr>
        <p:spPr bwMode="auto">
          <a:xfrm flipV="1">
            <a:off x="4953000" y="1838325"/>
            <a:ext cx="0" cy="38862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135178" name="Line 7"/>
          <p:cNvSpPr>
            <a:spLocks noChangeShapeType="1"/>
          </p:cNvSpPr>
          <p:nvPr/>
        </p:nvSpPr>
        <p:spPr bwMode="auto">
          <a:xfrm>
            <a:off x="533400" y="5724525"/>
            <a:ext cx="44196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5179" name="Text Box 8"/>
          <p:cNvSpPr txBox="1">
            <a:spLocks noChangeArrowheads="1"/>
          </p:cNvSpPr>
          <p:nvPr/>
        </p:nvSpPr>
        <p:spPr bwMode="auto">
          <a:xfrm>
            <a:off x="152400" y="5495925"/>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X</a:t>
            </a:r>
            <a:endParaRPr lang="th-TH">
              <a:ea typeface="Angsana New" charset="0"/>
              <a:cs typeface="Angsana New" charset="0"/>
            </a:endParaRPr>
          </a:p>
        </p:txBody>
      </p:sp>
      <p:sp>
        <p:nvSpPr>
          <p:cNvPr id="135180" name="Text Box 9"/>
          <p:cNvSpPr txBox="1">
            <a:spLocks noChangeArrowheads="1"/>
          </p:cNvSpPr>
          <p:nvPr/>
        </p:nvSpPr>
        <p:spPr bwMode="auto">
          <a:xfrm>
            <a:off x="4953000" y="5572125"/>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O</a:t>
            </a:r>
            <a:r>
              <a:rPr lang="th-TH" baseline="-25000">
                <a:ea typeface="Angsana New" charset="0"/>
                <a:cs typeface="Angsana New" charset="0"/>
              </a:rPr>
              <a:t>Y</a:t>
            </a:r>
            <a:endParaRPr lang="th-TH">
              <a:ea typeface="Angsana New" charset="0"/>
              <a:cs typeface="Angsana New" charset="0"/>
            </a:endParaRPr>
          </a:p>
        </p:txBody>
      </p:sp>
      <p:sp>
        <p:nvSpPr>
          <p:cNvPr id="135181" name="Text Box 10"/>
          <p:cNvSpPr txBox="1">
            <a:spLocks noChangeArrowheads="1"/>
          </p:cNvSpPr>
          <p:nvPr/>
        </p:nvSpPr>
        <p:spPr bwMode="auto">
          <a:xfrm>
            <a:off x="76200" y="1314450"/>
            <a:ext cx="533400" cy="523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r>
              <a:rPr lang="th-TH" baseline="-25000">
                <a:ea typeface="Angsana New" charset="0"/>
                <a:cs typeface="Angsana New" charset="0"/>
              </a:rPr>
              <a:t>X</a:t>
            </a:r>
            <a:endParaRPr lang="th-TH">
              <a:ea typeface="Angsana New" charset="0"/>
              <a:cs typeface="Angsana New" charset="0"/>
            </a:endParaRPr>
          </a:p>
        </p:txBody>
      </p:sp>
      <p:grpSp>
        <p:nvGrpSpPr>
          <p:cNvPr id="135182" name="Group 11"/>
          <p:cNvGrpSpPr>
            <a:grpSpLocks/>
          </p:cNvGrpSpPr>
          <p:nvPr/>
        </p:nvGrpSpPr>
        <p:grpSpPr bwMode="auto">
          <a:xfrm>
            <a:off x="533400" y="2219325"/>
            <a:ext cx="4648200" cy="3509963"/>
            <a:chOff x="528" y="1200"/>
            <a:chExt cx="2928" cy="2211"/>
          </a:xfrm>
        </p:grpSpPr>
        <p:sp>
          <p:nvSpPr>
            <p:cNvPr id="135221" name="Arc 12"/>
            <p:cNvSpPr>
              <a:spLocks/>
            </p:cNvSpPr>
            <p:nvPr/>
          </p:nvSpPr>
          <p:spPr bwMode="auto">
            <a:xfrm flipH="1" flipV="1">
              <a:off x="528" y="1200"/>
              <a:ext cx="2448" cy="1968"/>
            </a:xfrm>
            <a:custGeom>
              <a:avLst/>
              <a:gdLst>
                <a:gd name="T0" fmla="*/ 0 w 20086"/>
                <a:gd name="T1" fmla="*/ 0 h 21600"/>
                <a:gd name="T2" fmla="*/ 0 w 20086"/>
                <a:gd name="T3" fmla="*/ 0 h 21600"/>
                <a:gd name="T4" fmla="*/ 0 w 20086"/>
                <a:gd name="T5" fmla="*/ 0 h 21600"/>
                <a:gd name="T6" fmla="*/ 0 60000 65536"/>
                <a:gd name="T7" fmla="*/ 0 60000 65536"/>
                <a:gd name="T8" fmla="*/ 0 60000 65536"/>
                <a:gd name="T9" fmla="*/ 0 w 20086"/>
                <a:gd name="T10" fmla="*/ 0 h 21600"/>
                <a:gd name="T11" fmla="*/ 20086 w 20086"/>
                <a:gd name="T12" fmla="*/ 21600 h 21600"/>
              </a:gdLst>
              <a:ahLst/>
              <a:cxnLst>
                <a:cxn ang="T6">
                  <a:pos x="T0" y="T1"/>
                </a:cxn>
                <a:cxn ang="T7">
                  <a:pos x="T2" y="T3"/>
                </a:cxn>
                <a:cxn ang="T8">
                  <a:pos x="T4" y="T5"/>
                </a:cxn>
              </a:cxnLst>
              <a:rect l="T9" t="T10" r="T11" b="T12"/>
              <a:pathLst>
                <a:path w="20086" h="21600" fill="none" extrusionOk="0">
                  <a:moveTo>
                    <a:pt x="0" y="-1"/>
                  </a:moveTo>
                  <a:cubicBezTo>
                    <a:pt x="8862" y="-1"/>
                    <a:pt x="16825" y="5413"/>
                    <a:pt x="20085" y="13655"/>
                  </a:cubicBezTo>
                </a:path>
                <a:path w="20086" h="21600" stroke="0" extrusionOk="0">
                  <a:moveTo>
                    <a:pt x="0" y="-1"/>
                  </a:moveTo>
                  <a:cubicBezTo>
                    <a:pt x="8862" y="-1"/>
                    <a:pt x="16825" y="5413"/>
                    <a:pt x="20085" y="13655"/>
                  </a:cubicBezTo>
                  <a:lnTo>
                    <a:pt x="0" y="21600"/>
                  </a:lnTo>
                  <a:close/>
                </a:path>
              </a:pathLst>
            </a:custGeom>
            <a:noFill/>
            <a:ln w="28575">
              <a:solidFill>
                <a:schemeClr val="accent2"/>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35222" name="Text Box 13"/>
            <p:cNvSpPr txBox="1">
              <a:spLocks noChangeArrowheads="1"/>
            </p:cNvSpPr>
            <p:nvPr/>
          </p:nvSpPr>
          <p:spPr bwMode="auto">
            <a:xfrm>
              <a:off x="2736" y="3081"/>
              <a:ext cx="720"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X</a:t>
              </a:r>
              <a:r>
                <a:rPr lang="th-TH" baseline="-25000">
                  <a:ea typeface="Angsana New" charset="0"/>
                  <a:cs typeface="Angsana New" charset="0"/>
                </a:rPr>
                <a:t>L</a:t>
              </a:r>
              <a:endParaRPr lang="th-TH">
                <a:ea typeface="Angsana New" charset="0"/>
                <a:cs typeface="Angsana New" charset="0"/>
              </a:endParaRPr>
            </a:p>
          </p:txBody>
        </p:sp>
      </p:grpSp>
      <p:grpSp>
        <p:nvGrpSpPr>
          <p:cNvPr id="135183" name="Group 14"/>
          <p:cNvGrpSpPr>
            <a:grpSpLocks/>
          </p:cNvGrpSpPr>
          <p:nvPr/>
        </p:nvGrpSpPr>
        <p:grpSpPr bwMode="auto">
          <a:xfrm>
            <a:off x="533400" y="1609725"/>
            <a:ext cx="4400550" cy="3967163"/>
            <a:chOff x="528" y="816"/>
            <a:chExt cx="2772" cy="2499"/>
          </a:xfrm>
        </p:grpSpPr>
        <p:sp>
          <p:nvSpPr>
            <p:cNvPr id="135219" name="Arc 15"/>
            <p:cNvSpPr>
              <a:spLocks/>
            </p:cNvSpPr>
            <p:nvPr/>
          </p:nvSpPr>
          <p:spPr bwMode="auto">
            <a:xfrm flipV="1">
              <a:off x="768" y="816"/>
              <a:ext cx="2532" cy="2256"/>
            </a:xfrm>
            <a:custGeom>
              <a:avLst/>
              <a:gdLst>
                <a:gd name="T0" fmla="*/ 0 w 20627"/>
                <a:gd name="T1" fmla="*/ 0 h 21600"/>
                <a:gd name="T2" fmla="*/ 0 w 20627"/>
                <a:gd name="T3" fmla="*/ 0 h 21600"/>
                <a:gd name="T4" fmla="*/ 0 w 20627"/>
                <a:gd name="T5" fmla="*/ 0 h 21600"/>
                <a:gd name="T6" fmla="*/ 0 60000 65536"/>
                <a:gd name="T7" fmla="*/ 0 60000 65536"/>
                <a:gd name="T8" fmla="*/ 0 60000 65536"/>
                <a:gd name="T9" fmla="*/ 0 w 20627"/>
                <a:gd name="T10" fmla="*/ 0 h 21600"/>
                <a:gd name="T11" fmla="*/ 20627 w 20627"/>
                <a:gd name="T12" fmla="*/ 21600 h 21600"/>
              </a:gdLst>
              <a:ahLst/>
              <a:cxnLst>
                <a:cxn ang="T6">
                  <a:pos x="T0" y="T1"/>
                </a:cxn>
                <a:cxn ang="T7">
                  <a:pos x="T2" y="T3"/>
                </a:cxn>
                <a:cxn ang="T8">
                  <a:pos x="T4" y="T5"/>
                </a:cxn>
              </a:cxnLst>
              <a:rect l="T9" t="T10" r="T11" b="T12"/>
              <a:pathLst>
                <a:path w="20627" h="21600" fill="none" extrusionOk="0">
                  <a:moveTo>
                    <a:pt x="0" y="-1"/>
                  </a:moveTo>
                  <a:cubicBezTo>
                    <a:pt x="9460" y="-1"/>
                    <a:pt x="17820" y="6156"/>
                    <a:pt x="20627" y="15190"/>
                  </a:cubicBezTo>
                </a:path>
                <a:path w="20627" h="21600" stroke="0" extrusionOk="0">
                  <a:moveTo>
                    <a:pt x="0" y="-1"/>
                  </a:moveTo>
                  <a:cubicBezTo>
                    <a:pt x="9460" y="-1"/>
                    <a:pt x="17820" y="6156"/>
                    <a:pt x="20627" y="15190"/>
                  </a:cubicBezTo>
                  <a:lnTo>
                    <a:pt x="0" y="21600"/>
                  </a:lnTo>
                  <a:close/>
                </a:path>
              </a:pathLst>
            </a:custGeom>
            <a:noFill/>
            <a:ln w="28575">
              <a:solidFill>
                <a:srgbClr val="FF3300"/>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35220" name="Text Box 16"/>
            <p:cNvSpPr txBox="1">
              <a:spLocks noChangeArrowheads="1"/>
            </p:cNvSpPr>
            <p:nvPr/>
          </p:nvSpPr>
          <p:spPr bwMode="auto">
            <a:xfrm>
              <a:off x="528" y="2985"/>
              <a:ext cx="720"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Y</a:t>
              </a:r>
              <a:r>
                <a:rPr lang="th-TH" baseline="-25000">
                  <a:ea typeface="Angsana New" charset="0"/>
                  <a:cs typeface="Angsana New" charset="0"/>
                </a:rPr>
                <a:t>L</a:t>
              </a:r>
              <a:endParaRPr lang="th-TH">
                <a:ea typeface="Angsana New" charset="0"/>
                <a:cs typeface="Angsana New" charset="0"/>
              </a:endParaRPr>
            </a:p>
          </p:txBody>
        </p:sp>
      </p:grpSp>
      <p:grpSp>
        <p:nvGrpSpPr>
          <p:cNvPr id="4" name="Group 64"/>
          <p:cNvGrpSpPr>
            <a:grpSpLocks/>
          </p:cNvGrpSpPr>
          <p:nvPr/>
        </p:nvGrpSpPr>
        <p:grpSpPr bwMode="auto">
          <a:xfrm>
            <a:off x="533400" y="6029325"/>
            <a:ext cx="4419600" cy="523875"/>
            <a:chOff x="384" y="3600"/>
            <a:chExt cx="2784" cy="330"/>
          </a:xfrm>
        </p:grpSpPr>
        <p:sp>
          <p:nvSpPr>
            <p:cNvPr id="135215" name="Rectangle 20"/>
            <p:cNvSpPr>
              <a:spLocks noChangeArrowheads="1"/>
            </p:cNvSpPr>
            <p:nvPr/>
          </p:nvSpPr>
          <p:spPr bwMode="auto">
            <a:xfrm>
              <a:off x="1210" y="3600"/>
              <a:ext cx="279"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X</a:t>
              </a:r>
              <a:endParaRPr lang="th-TH">
                <a:ea typeface="Angsana New" charset="0"/>
                <a:cs typeface="Angsana New" charset="0"/>
              </a:endParaRPr>
            </a:p>
          </p:txBody>
        </p:sp>
        <p:sp>
          <p:nvSpPr>
            <p:cNvPr id="135216" name="Rectangle 21"/>
            <p:cNvSpPr>
              <a:spLocks noChangeArrowheads="1"/>
            </p:cNvSpPr>
            <p:nvPr/>
          </p:nvSpPr>
          <p:spPr bwMode="auto">
            <a:xfrm>
              <a:off x="2602" y="3600"/>
              <a:ext cx="279"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25000">
                  <a:ea typeface="Angsana New" charset="0"/>
                  <a:cs typeface="Angsana New" charset="0"/>
                </a:rPr>
                <a:t>Y</a:t>
              </a:r>
              <a:endParaRPr lang="th-TH">
                <a:ea typeface="Angsana New" charset="0"/>
                <a:cs typeface="Angsana New" charset="0"/>
              </a:endParaRPr>
            </a:p>
          </p:txBody>
        </p:sp>
        <p:sp>
          <p:nvSpPr>
            <p:cNvPr id="135217" name="Line 22"/>
            <p:cNvSpPr>
              <a:spLocks noChangeShapeType="1"/>
            </p:cNvSpPr>
            <p:nvPr/>
          </p:nvSpPr>
          <p:spPr bwMode="auto">
            <a:xfrm flipV="1">
              <a:off x="384" y="3692"/>
              <a:ext cx="1733" cy="4"/>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35218" name="Line 23"/>
            <p:cNvSpPr>
              <a:spLocks noChangeShapeType="1"/>
            </p:cNvSpPr>
            <p:nvPr/>
          </p:nvSpPr>
          <p:spPr bwMode="auto">
            <a:xfrm flipH="1" flipV="1">
              <a:off x="2142" y="3692"/>
              <a:ext cx="1026" cy="4"/>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135185" name="Rectangle 33"/>
          <p:cNvSpPr>
            <a:spLocks noChangeArrowheads="1"/>
          </p:cNvSpPr>
          <p:nvPr/>
        </p:nvSpPr>
        <p:spPr bwMode="auto">
          <a:xfrm>
            <a:off x="4800600" y="1304925"/>
            <a:ext cx="4826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a:t>
            </a:r>
            <a:r>
              <a:rPr lang="th-TH" baseline="-25000">
                <a:ea typeface="Angsana New" charset="0"/>
                <a:cs typeface="Angsana New" charset="0"/>
              </a:rPr>
              <a:t>Y</a:t>
            </a:r>
            <a:endParaRPr lang="th-TH">
              <a:ea typeface="Angsana New" charset="0"/>
              <a:cs typeface="Angsana New" charset="0"/>
            </a:endParaRPr>
          </a:p>
        </p:txBody>
      </p:sp>
      <p:sp>
        <p:nvSpPr>
          <p:cNvPr id="135186" name="Line 39"/>
          <p:cNvSpPr>
            <a:spLocks noChangeShapeType="1"/>
          </p:cNvSpPr>
          <p:nvPr/>
        </p:nvSpPr>
        <p:spPr bwMode="auto">
          <a:xfrm>
            <a:off x="533400" y="4962525"/>
            <a:ext cx="4419600"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135187" name="Oval 40"/>
          <p:cNvSpPr>
            <a:spLocks noChangeAspect="1" noChangeArrowheads="1"/>
          </p:cNvSpPr>
          <p:nvPr/>
        </p:nvSpPr>
        <p:spPr bwMode="auto">
          <a:xfrm>
            <a:off x="2362200" y="4886325"/>
            <a:ext cx="115888" cy="115888"/>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35188" name="Text Box 41"/>
          <p:cNvSpPr txBox="1">
            <a:spLocks noChangeArrowheads="1"/>
          </p:cNvSpPr>
          <p:nvPr/>
        </p:nvSpPr>
        <p:spPr bwMode="auto">
          <a:xfrm>
            <a:off x="4876800" y="4581525"/>
            <a:ext cx="533400" cy="519113"/>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endParaRPr lang="th-TH" baseline="30000">
              <a:ea typeface="Angsana New" charset="0"/>
              <a:cs typeface="Angsana New" charset="0"/>
            </a:endParaRPr>
          </a:p>
        </p:txBody>
      </p:sp>
      <p:sp>
        <p:nvSpPr>
          <p:cNvPr id="135189" name="Text Box 42"/>
          <p:cNvSpPr txBox="1">
            <a:spLocks noChangeArrowheads="1"/>
          </p:cNvSpPr>
          <p:nvPr/>
        </p:nvSpPr>
        <p:spPr bwMode="auto">
          <a:xfrm>
            <a:off x="152400" y="4595813"/>
            <a:ext cx="533400" cy="519112"/>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p>
        </p:txBody>
      </p:sp>
      <p:sp>
        <p:nvSpPr>
          <p:cNvPr id="135190" name="Rectangle 43"/>
          <p:cNvSpPr>
            <a:spLocks noChangeArrowheads="1"/>
          </p:cNvSpPr>
          <p:nvPr/>
        </p:nvSpPr>
        <p:spPr bwMode="auto">
          <a:xfrm>
            <a:off x="2133600" y="4824413"/>
            <a:ext cx="368300"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A</a:t>
            </a:r>
          </a:p>
        </p:txBody>
      </p:sp>
      <p:sp>
        <p:nvSpPr>
          <p:cNvPr id="135191" name="Rectangle 44"/>
          <p:cNvSpPr>
            <a:spLocks noChangeArrowheads="1"/>
          </p:cNvSpPr>
          <p:nvPr/>
        </p:nvSpPr>
        <p:spPr bwMode="auto">
          <a:xfrm>
            <a:off x="152400" y="3057525"/>
            <a:ext cx="395288"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M</a:t>
            </a:r>
          </a:p>
        </p:txBody>
      </p:sp>
      <p:sp>
        <p:nvSpPr>
          <p:cNvPr id="135192" name="Rectangle 45"/>
          <p:cNvSpPr>
            <a:spLocks noChangeArrowheads="1"/>
          </p:cNvSpPr>
          <p:nvPr/>
        </p:nvSpPr>
        <p:spPr bwMode="auto">
          <a:xfrm>
            <a:off x="4572000" y="2295525"/>
            <a:ext cx="354013" cy="519113"/>
          </a:xfrm>
          <a:prstGeom prst="rect">
            <a:avLst/>
          </a:prstGeom>
          <a:noFill/>
          <a:ln w="9525">
            <a:noFill/>
            <a:miter lim="800000"/>
            <a:headEnd/>
            <a:tailEnd/>
          </a:ln>
        </p:spPr>
        <p:txBody>
          <a:bodyPr>
            <a:prstTxWarp prst="textNoShape">
              <a:avLst/>
            </a:prstTxWarp>
            <a:spAutoFit/>
          </a:bodyPr>
          <a:lstStyle/>
          <a:p>
            <a:pPr eaLnBrk="0" hangingPunct="0"/>
            <a:r>
              <a:rPr lang="th-TH">
                <a:ea typeface="Angsana New" charset="0"/>
                <a:cs typeface="Angsana New" charset="0"/>
              </a:rPr>
              <a:t>N</a:t>
            </a:r>
          </a:p>
        </p:txBody>
      </p:sp>
      <p:grpSp>
        <p:nvGrpSpPr>
          <p:cNvPr id="5" name="Group 54"/>
          <p:cNvGrpSpPr>
            <a:grpSpLocks/>
          </p:cNvGrpSpPr>
          <p:nvPr/>
        </p:nvGrpSpPr>
        <p:grpSpPr bwMode="auto">
          <a:xfrm>
            <a:off x="533400" y="-473076"/>
            <a:ext cx="4648200" cy="5426076"/>
            <a:chOff x="762000" y="-762001"/>
            <a:chExt cx="4419600" cy="5426076"/>
          </a:xfrm>
        </p:grpSpPr>
        <p:sp>
          <p:nvSpPr>
            <p:cNvPr id="135213" name="Arc 48"/>
            <p:cNvSpPr>
              <a:spLocks/>
            </p:cNvSpPr>
            <p:nvPr/>
          </p:nvSpPr>
          <p:spPr bwMode="auto">
            <a:xfrm flipH="1" flipV="1">
              <a:off x="762000" y="-762001"/>
              <a:ext cx="3886200" cy="5349875"/>
            </a:xfrm>
            <a:custGeom>
              <a:avLst/>
              <a:gdLst>
                <a:gd name="T0" fmla="*/ 0 w 20086"/>
                <a:gd name="T1" fmla="*/ 0 h 21490"/>
                <a:gd name="T2" fmla="*/ 0 w 20086"/>
                <a:gd name="T3" fmla="*/ 0 h 21490"/>
                <a:gd name="T4" fmla="*/ 0 w 20086"/>
                <a:gd name="T5" fmla="*/ 0 h 21490"/>
                <a:gd name="T6" fmla="*/ 0 60000 65536"/>
                <a:gd name="T7" fmla="*/ 0 60000 65536"/>
                <a:gd name="T8" fmla="*/ 0 60000 65536"/>
                <a:gd name="T9" fmla="*/ 0 w 20086"/>
                <a:gd name="T10" fmla="*/ 0 h 21490"/>
                <a:gd name="T11" fmla="*/ 20086 w 20086"/>
                <a:gd name="T12" fmla="*/ 21490 h 21490"/>
              </a:gdLst>
              <a:ahLst/>
              <a:cxnLst>
                <a:cxn ang="T6">
                  <a:pos x="T0" y="T1"/>
                </a:cxn>
                <a:cxn ang="T7">
                  <a:pos x="T2" y="T3"/>
                </a:cxn>
                <a:cxn ang="T8">
                  <a:pos x="T4" y="T5"/>
                </a:cxn>
              </a:cxnLst>
              <a:rect l="T9" t="T10" r="T11" b="T12"/>
              <a:pathLst>
                <a:path w="20086" h="21490" fill="none" extrusionOk="0">
                  <a:moveTo>
                    <a:pt x="2177" y="0"/>
                  </a:moveTo>
                  <a:cubicBezTo>
                    <a:pt x="10209" y="814"/>
                    <a:pt x="17116" y="6038"/>
                    <a:pt x="20085" y="13545"/>
                  </a:cubicBezTo>
                </a:path>
                <a:path w="20086" h="21490" stroke="0" extrusionOk="0">
                  <a:moveTo>
                    <a:pt x="2177" y="0"/>
                  </a:moveTo>
                  <a:cubicBezTo>
                    <a:pt x="10209" y="814"/>
                    <a:pt x="17116" y="6038"/>
                    <a:pt x="20085" y="13545"/>
                  </a:cubicBezTo>
                  <a:lnTo>
                    <a:pt x="0" y="21490"/>
                  </a:lnTo>
                  <a:close/>
                </a:path>
              </a:pathLst>
            </a:custGeom>
            <a:noFill/>
            <a:ln w="28575">
              <a:solidFill>
                <a:schemeClr val="accent2"/>
              </a:solidFill>
              <a:round/>
              <a:headEnd/>
              <a:tailEnd/>
            </a:ln>
          </p:spPr>
          <p:txBody>
            <a:bodyPr wrap="none" anchor="ctr">
              <a:prstTxWarp prst="textNoShape">
                <a:avLst/>
              </a:prstTxWarp>
            </a:bodyPr>
            <a:lstStyle/>
            <a:p>
              <a:pPr eaLnBrk="0" hangingPunct="0"/>
              <a:endParaRPr lang="en-US"/>
            </a:p>
          </p:txBody>
        </p:sp>
        <p:sp>
          <p:nvSpPr>
            <p:cNvPr id="135214" name="Text Box 49"/>
            <p:cNvSpPr txBox="1">
              <a:spLocks noChangeArrowheads="1"/>
            </p:cNvSpPr>
            <p:nvPr/>
          </p:nvSpPr>
          <p:spPr bwMode="auto">
            <a:xfrm>
              <a:off x="4038600" y="4140200"/>
              <a:ext cx="1143000" cy="523875"/>
            </a:xfrm>
            <a:prstGeom prst="rect">
              <a:avLst/>
            </a:prstGeom>
            <a:noFill/>
            <a:ln w="9525">
              <a:noFill/>
              <a:miter lim="800000"/>
              <a:headEnd/>
              <a:tailEnd/>
            </a:ln>
          </p:spPr>
          <p:txBody>
            <a:bodyPr wrap="square">
              <a:prstTxWarp prst="textNoShape">
                <a:avLst/>
              </a:prstTxWarp>
              <a:spAutoFit/>
            </a:bodyPr>
            <a:lstStyle/>
            <a:p>
              <a:pPr eaLnBrk="0" hangingPunct="0">
                <a:spcBef>
                  <a:spcPct val="50000"/>
                </a:spcBef>
              </a:pPr>
              <a:r>
                <a:rPr lang="th-TH">
                  <a:ea typeface="Angsana New" charset="0"/>
                  <a:cs typeface="Angsana New" charset="0"/>
                </a:rPr>
                <a:t>VMP</a:t>
              </a:r>
              <a:r>
                <a:rPr lang="th-TH" baseline="30000">
                  <a:ea typeface="Angsana New" charset="0"/>
                  <a:cs typeface="Angsana New" charset="0"/>
                </a:rPr>
                <a:t>X</a:t>
              </a:r>
              <a:r>
                <a:rPr lang="th-TH" baseline="-25000">
                  <a:ea typeface="Angsana New" charset="0"/>
                  <a:cs typeface="Angsana New" charset="0"/>
                </a:rPr>
                <a:t>L</a:t>
              </a:r>
              <a:r>
                <a:rPr lang="th-TH" baseline="30000">
                  <a:ea typeface="Angsana New" charset="0"/>
                  <a:cs typeface="Angsana New" charset="0"/>
                </a:rPr>
                <a:t>/</a:t>
              </a:r>
              <a:endParaRPr lang="th-TH">
                <a:ea typeface="Angsana New" charset="0"/>
                <a:cs typeface="Angsana New" charset="0"/>
              </a:endParaRPr>
            </a:p>
          </p:txBody>
        </p:sp>
      </p:grpSp>
      <p:grpSp>
        <p:nvGrpSpPr>
          <p:cNvPr id="6" name="Group 63"/>
          <p:cNvGrpSpPr>
            <a:grpSpLocks/>
          </p:cNvGrpSpPr>
          <p:nvPr/>
        </p:nvGrpSpPr>
        <p:grpSpPr bwMode="auto">
          <a:xfrm>
            <a:off x="76200" y="3971925"/>
            <a:ext cx="5280025" cy="2138363"/>
            <a:chOff x="96" y="2304"/>
            <a:chExt cx="3326" cy="1347"/>
          </a:xfrm>
        </p:grpSpPr>
        <p:sp>
          <p:nvSpPr>
            <p:cNvPr id="135203" name="Line 37"/>
            <p:cNvSpPr>
              <a:spLocks noChangeShapeType="1"/>
            </p:cNvSpPr>
            <p:nvPr/>
          </p:nvSpPr>
          <p:spPr bwMode="auto">
            <a:xfrm flipV="1">
              <a:off x="1584" y="3312"/>
              <a:ext cx="480" cy="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35204" name="Rectangle 26"/>
            <p:cNvSpPr>
              <a:spLocks noChangeArrowheads="1"/>
            </p:cNvSpPr>
            <p:nvPr/>
          </p:nvSpPr>
          <p:spPr bwMode="auto">
            <a:xfrm>
              <a:off x="1968" y="3321"/>
              <a:ext cx="237"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L</a:t>
              </a:r>
              <a:r>
                <a:rPr lang="th-TH" baseline="30000">
                  <a:ea typeface="Angsana New" charset="0"/>
                  <a:cs typeface="Angsana New" charset="0"/>
                </a:rPr>
                <a:t>/</a:t>
              </a:r>
              <a:endParaRPr lang="th-TH">
                <a:ea typeface="Angsana New" charset="0"/>
                <a:cs typeface="Angsana New" charset="0"/>
              </a:endParaRPr>
            </a:p>
          </p:txBody>
        </p:sp>
        <p:sp>
          <p:nvSpPr>
            <p:cNvPr id="135205" name="Line 50"/>
            <p:cNvSpPr>
              <a:spLocks noChangeShapeType="1"/>
            </p:cNvSpPr>
            <p:nvPr/>
          </p:nvSpPr>
          <p:spPr bwMode="auto">
            <a:xfrm>
              <a:off x="384" y="2688"/>
              <a:ext cx="2784"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35206" name="Rectangle 28"/>
            <p:cNvSpPr>
              <a:spLocks noChangeArrowheads="1"/>
            </p:cNvSpPr>
            <p:nvPr/>
          </p:nvSpPr>
          <p:spPr bwMode="auto">
            <a:xfrm>
              <a:off x="96" y="2448"/>
              <a:ext cx="334"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 w </a:t>
              </a:r>
              <a:r>
                <a:rPr lang="th-TH" baseline="30000">
                  <a:ea typeface="Angsana New" charset="0"/>
                  <a:cs typeface="Angsana New" charset="0"/>
                </a:rPr>
                <a:t>/</a:t>
              </a:r>
              <a:endParaRPr lang="th-TH">
                <a:ea typeface="Angsana New" charset="0"/>
                <a:cs typeface="Angsana New" charset="0"/>
              </a:endParaRPr>
            </a:p>
          </p:txBody>
        </p:sp>
        <p:sp>
          <p:nvSpPr>
            <p:cNvPr id="135207" name="Rectangle 32"/>
            <p:cNvSpPr>
              <a:spLocks noChangeArrowheads="1"/>
            </p:cNvSpPr>
            <p:nvPr/>
          </p:nvSpPr>
          <p:spPr bwMode="auto">
            <a:xfrm>
              <a:off x="3120" y="2457"/>
              <a:ext cx="302"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w </a:t>
              </a:r>
              <a:r>
                <a:rPr lang="th-TH" baseline="30000">
                  <a:ea typeface="Angsana New" charset="0"/>
                  <a:cs typeface="Angsana New" charset="0"/>
                </a:rPr>
                <a:t>/</a:t>
              </a:r>
              <a:endParaRPr lang="th-TH">
                <a:ea typeface="Angsana New" charset="0"/>
                <a:cs typeface="Angsana New" charset="0"/>
              </a:endParaRPr>
            </a:p>
          </p:txBody>
        </p:sp>
        <p:sp>
          <p:nvSpPr>
            <p:cNvPr id="135208" name="Line 35"/>
            <p:cNvSpPr>
              <a:spLocks noChangeShapeType="1"/>
            </p:cNvSpPr>
            <p:nvPr/>
          </p:nvSpPr>
          <p:spPr bwMode="auto">
            <a:xfrm>
              <a:off x="96" y="2448"/>
              <a:ext cx="0" cy="24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35209" name="Line 36"/>
            <p:cNvSpPr>
              <a:spLocks noChangeShapeType="1"/>
            </p:cNvSpPr>
            <p:nvPr/>
          </p:nvSpPr>
          <p:spPr bwMode="auto">
            <a:xfrm flipV="1">
              <a:off x="3312" y="2640"/>
              <a:ext cx="0" cy="288"/>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135210" name="Oval 31"/>
            <p:cNvSpPr>
              <a:spLocks noChangeAspect="1" noChangeArrowheads="1"/>
            </p:cNvSpPr>
            <p:nvPr/>
          </p:nvSpPr>
          <p:spPr bwMode="auto">
            <a:xfrm>
              <a:off x="2016" y="2640"/>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35211" name="Rectangle 51"/>
            <p:cNvSpPr>
              <a:spLocks noChangeArrowheads="1"/>
            </p:cNvSpPr>
            <p:nvPr/>
          </p:nvSpPr>
          <p:spPr bwMode="auto">
            <a:xfrm>
              <a:off x="1968" y="2304"/>
              <a:ext cx="216"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B</a:t>
              </a:r>
            </a:p>
          </p:txBody>
        </p:sp>
        <p:sp>
          <p:nvSpPr>
            <p:cNvPr id="135212" name="Line 53"/>
            <p:cNvSpPr>
              <a:spLocks noChangeShapeType="1"/>
            </p:cNvSpPr>
            <p:nvPr/>
          </p:nvSpPr>
          <p:spPr bwMode="auto">
            <a:xfrm>
              <a:off x="2064" y="2736"/>
              <a:ext cx="0" cy="662"/>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grpSp>
        <p:nvGrpSpPr>
          <p:cNvPr id="7" name="Group 66"/>
          <p:cNvGrpSpPr>
            <a:grpSpLocks/>
          </p:cNvGrpSpPr>
          <p:nvPr/>
        </p:nvGrpSpPr>
        <p:grpSpPr bwMode="auto">
          <a:xfrm>
            <a:off x="76200" y="3590925"/>
            <a:ext cx="2552700" cy="1295400"/>
            <a:chOff x="96" y="2064"/>
            <a:chExt cx="1608" cy="816"/>
          </a:xfrm>
        </p:grpSpPr>
        <p:sp>
          <p:nvSpPr>
            <p:cNvPr id="135199" name="Freeform 65"/>
            <p:cNvSpPr>
              <a:spLocks/>
            </p:cNvSpPr>
            <p:nvPr/>
          </p:nvSpPr>
          <p:spPr bwMode="auto">
            <a:xfrm>
              <a:off x="384" y="2442"/>
              <a:ext cx="1183" cy="438"/>
            </a:xfrm>
            <a:custGeom>
              <a:avLst/>
              <a:gdLst>
                <a:gd name="T0" fmla="*/ 0 w 1152"/>
                <a:gd name="T1" fmla="*/ 0 h 432"/>
                <a:gd name="T2" fmla="*/ 2177 w 1152"/>
                <a:gd name="T3" fmla="*/ 0 h 432"/>
                <a:gd name="T4" fmla="*/ 2177 w 1152"/>
                <a:gd name="T5" fmla="*/ 480 h 432"/>
                <a:gd name="T6" fmla="*/ 0 60000 65536"/>
                <a:gd name="T7" fmla="*/ 0 60000 65536"/>
                <a:gd name="T8" fmla="*/ 0 60000 65536"/>
                <a:gd name="T9" fmla="*/ 0 w 1152"/>
                <a:gd name="T10" fmla="*/ 0 h 432"/>
                <a:gd name="T11" fmla="*/ 1152 w 1152"/>
                <a:gd name="T12" fmla="*/ 432 h 432"/>
              </a:gdLst>
              <a:ahLst/>
              <a:cxnLst>
                <a:cxn ang="T6">
                  <a:pos x="T0" y="T1"/>
                </a:cxn>
                <a:cxn ang="T7">
                  <a:pos x="T2" y="T3"/>
                </a:cxn>
                <a:cxn ang="T8">
                  <a:pos x="T4" y="T5"/>
                </a:cxn>
              </a:cxnLst>
              <a:rect l="T9" t="T10" r="T11" b="T12"/>
              <a:pathLst>
                <a:path w="1152" h="432">
                  <a:moveTo>
                    <a:pt x="0" y="0"/>
                  </a:moveTo>
                  <a:lnTo>
                    <a:pt x="1152" y="0"/>
                  </a:lnTo>
                  <a:lnTo>
                    <a:pt x="1152" y="432"/>
                  </a:lnTo>
                </a:path>
              </a:pathLst>
            </a:custGeom>
            <a:noFill/>
            <a:ln w="9525">
              <a:solidFill>
                <a:schemeClr val="tx1"/>
              </a:solidFill>
              <a:prstDash val="dash"/>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35200" name="Oval 27"/>
            <p:cNvSpPr>
              <a:spLocks noChangeAspect="1" noChangeArrowheads="1"/>
            </p:cNvSpPr>
            <p:nvPr/>
          </p:nvSpPr>
          <p:spPr bwMode="auto">
            <a:xfrm>
              <a:off x="1536" y="2417"/>
              <a:ext cx="73" cy="73"/>
            </a:xfrm>
            <a:prstGeom prst="ellipse">
              <a:avLst/>
            </a:prstGeom>
            <a:solidFill>
              <a:schemeClr val="folHlink"/>
            </a:solidFill>
            <a:ln w="25400">
              <a:solidFill>
                <a:schemeClr val="tx1"/>
              </a:solidFill>
              <a:round/>
              <a:headEnd/>
              <a:tailEnd/>
            </a:ln>
          </p:spPr>
          <p:txBody>
            <a:bodyPr wrap="none" anchor="ctr">
              <a:prstTxWarp prst="textNoShape">
                <a:avLst/>
              </a:prstTxWarp>
            </a:bodyPr>
            <a:lstStyle/>
            <a:p>
              <a:pPr eaLnBrk="0" hangingPunct="0"/>
              <a:endParaRPr lang="en-US">
                <a:ea typeface="Angsana New" charset="0"/>
                <a:cs typeface="Angsana New" charset="0"/>
              </a:endParaRPr>
            </a:p>
          </p:txBody>
        </p:sp>
        <p:sp>
          <p:nvSpPr>
            <p:cNvPr id="135201" name="Rectangle 52"/>
            <p:cNvSpPr>
              <a:spLocks noChangeArrowheads="1"/>
            </p:cNvSpPr>
            <p:nvPr/>
          </p:nvSpPr>
          <p:spPr bwMode="auto">
            <a:xfrm>
              <a:off x="1488" y="2064"/>
              <a:ext cx="216" cy="330"/>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C</a:t>
              </a:r>
            </a:p>
          </p:txBody>
        </p:sp>
        <p:sp>
          <p:nvSpPr>
            <p:cNvPr id="135202" name="Text Box 55"/>
            <p:cNvSpPr txBox="1">
              <a:spLocks noChangeArrowheads="1"/>
            </p:cNvSpPr>
            <p:nvPr/>
          </p:nvSpPr>
          <p:spPr bwMode="auto">
            <a:xfrm>
              <a:off x="96" y="2208"/>
              <a:ext cx="336" cy="33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th-TH">
                  <a:ea typeface="Angsana New" charset="0"/>
                  <a:cs typeface="Angsana New" charset="0"/>
                </a:rPr>
                <a:t>w</a:t>
              </a:r>
              <a:r>
                <a:rPr lang="th-TH" baseline="-25000">
                  <a:ea typeface="Angsana New" charset="0"/>
                  <a:cs typeface="Angsana New" charset="0"/>
                </a:rPr>
                <a:t>X</a:t>
              </a:r>
              <a:endParaRPr lang="th-TH">
                <a:ea typeface="Angsana New" charset="0"/>
                <a:cs typeface="Angsana New" charset="0"/>
              </a:endParaRPr>
            </a:p>
          </p:txBody>
        </p:sp>
      </p:grpSp>
      <p:sp>
        <p:nvSpPr>
          <p:cNvPr id="12347" name="Rectangle 59"/>
          <p:cNvSpPr>
            <a:spLocks noChangeArrowheads="1"/>
          </p:cNvSpPr>
          <p:nvPr/>
        </p:nvSpPr>
        <p:spPr bwMode="auto">
          <a:xfrm>
            <a:off x="5181600" y="2667000"/>
            <a:ext cx="4191000" cy="4114800"/>
          </a:xfrm>
          <a:prstGeom prst="rect">
            <a:avLst/>
          </a:prstGeom>
          <a:noFill/>
          <a:ln w="9525">
            <a:noFill/>
            <a:miter lim="800000"/>
            <a:headEnd/>
            <a:tailEnd/>
          </a:ln>
        </p:spPr>
        <p:txBody>
          <a:bodyPr>
            <a:prstTxWarp prst="textNoShape">
              <a:avLst/>
            </a:prstTxWarp>
          </a:bodyPr>
          <a:lstStyle/>
          <a:p>
            <a:pPr marL="342900" indent="-342900" eaLnBrk="0" hangingPunct="0">
              <a:lnSpc>
                <a:spcPct val="90000"/>
              </a:lnSpc>
              <a:spcBef>
                <a:spcPct val="10000"/>
              </a:spcBef>
              <a:buFontTx/>
              <a:buChar char="•"/>
            </a:pPr>
            <a:r>
              <a:rPr lang="th-TH" sz="4000">
                <a:latin typeface="Angsana New"/>
                <a:ea typeface="Angsana New" charset="0"/>
                <a:cs typeface="Angsana New"/>
              </a:rPr>
              <a:t>The w</a:t>
            </a:r>
            <a:r>
              <a:rPr lang="th-TH" sz="4000" baseline="-25000">
                <a:latin typeface="Angsana New"/>
                <a:ea typeface="Angsana New" charset="0"/>
                <a:cs typeface="Angsana New"/>
              </a:rPr>
              <a:t>X</a:t>
            </a:r>
            <a:r>
              <a:rPr lang="th-TH" sz="4000">
                <a:latin typeface="Angsana New"/>
                <a:ea typeface="Angsana New" charset="0"/>
                <a:cs typeface="Angsana New"/>
              </a:rPr>
              <a:t> &gt; w</a:t>
            </a:r>
            <a:r>
              <a:rPr lang="th-TH" sz="4000" baseline="-25000">
                <a:latin typeface="Angsana New"/>
                <a:ea typeface="Angsana New" charset="0"/>
                <a:cs typeface="Angsana New"/>
              </a:rPr>
              <a:t>Y</a:t>
            </a:r>
            <a:r>
              <a:rPr lang="th-TH" sz="4000">
                <a:latin typeface="Angsana New"/>
                <a:ea typeface="Angsana New" charset="0"/>
                <a:cs typeface="Angsana New"/>
              </a:rPr>
              <a:t>, labor will move from Y to X until wages are equalized at w</a:t>
            </a:r>
            <a:r>
              <a:rPr lang="th-TH" sz="4000" baseline="30000">
                <a:latin typeface="Angsana New"/>
                <a:ea typeface="Angsana New" charset="0"/>
                <a:cs typeface="Angsana New"/>
              </a:rPr>
              <a:t>/</a:t>
            </a:r>
            <a:r>
              <a:rPr lang="th-TH" sz="4000">
                <a:latin typeface="Angsana New"/>
                <a:ea typeface="Angsana New" charset="0"/>
                <a:cs typeface="Angsana New"/>
              </a:rPr>
              <a:t>. </a:t>
            </a:r>
          </a:p>
          <a:p>
            <a:pPr marL="342900" indent="-342900" eaLnBrk="0" hangingPunct="0">
              <a:lnSpc>
                <a:spcPct val="90000"/>
              </a:lnSpc>
              <a:spcBef>
                <a:spcPct val="10000"/>
              </a:spcBef>
              <a:buFontTx/>
              <a:buChar char="•"/>
            </a:pPr>
            <a:r>
              <a:rPr lang="th-TH" sz="4000">
                <a:latin typeface="Angsana New"/>
                <a:ea typeface="Angsana New" charset="0"/>
                <a:cs typeface="Angsana New"/>
              </a:rPr>
              <a:t>Note that w</a:t>
            </a:r>
            <a:r>
              <a:rPr lang="th-TH" sz="4000" baseline="30000">
                <a:latin typeface="Angsana New"/>
                <a:ea typeface="Angsana New" charset="0"/>
                <a:cs typeface="Angsana New"/>
              </a:rPr>
              <a:t>/ </a:t>
            </a:r>
            <a:r>
              <a:rPr lang="th-TH" sz="4000">
                <a:latin typeface="Angsana New"/>
                <a:ea typeface="Angsana New" charset="0"/>
                <a:cs typeface="Angsana New"/>
              </a:rPr>
              <a:t>increases less than the increase in P</a:t>
            </a:r>
            <a:r>
              <a:rPr lang="th-TH" sz="4000" baseline="-25000">
                <a:latin typeface="Angsana New"/>
                <a:ea typeface="Angsana New" charset="0"/>
                <a:cs typeface="Angsana New"/>
              </a:rPr>
              <a:t>X</a:t>
            </a:r>
            <a:r>
              <a:rPr lang="th-TH" sz="4000">
                <a:latin typeface="Angsana New"/>
                <a:ea typeface="Angsana New" charset="0"/>
                <a:cs typeface="Angsana New"/>
              </a:rPr>
              <a:t>.</a:t>
            </a:r>
            <a:endParaRPr lang="th-TH" sz="4000" baseline="-25000">
              <a:latin typeface="Angsana New"/>
              <a:ea typeface="Angsana New" charset="0"/>
              <a:cs typeface="Angsana New"/>
            </a:endParaRPr>
          </a:p>
        </p:txBody>
      </p:sp>
      <p:sp>
        <p:nvSpPr>
          <p:cNvPr id="135197" name="Rectangle 67"/>
          <p:cNvSpPr>
            <a:spLocks noChangeArrowheads="1"/>
          </p:cNvSpPr>
          <p:nvPr/>
        </p:nvSpPr>
        <p:spPr bwMode="auto">
          <a:xfrm>
            <a:off x="152400" y="923925"/>
            <a:ext cx="441325" cy="523875"/>
          </a:xfrm>
          <a:prstGeom prst="rect">
            <a:avLst/>
          </a:prstGeom>
          <a:noFill/>
          <a:ln w="9525">
            <a:noFill/>
            <a:miter lim="800000"/>
            <a:headEnd/>
            <a:tailEnd/>
          </a:ln>
        </p:spPr>
        <p:txBody>
          <a:bodyPr wrap="none">
            <a:prstTxWarp prst="textNoShape">
              <a:avLst/>
            </a:prstTxWarp>
            <a:spAutoFit/>
          </a:bodyPr>
          <a:lstStyle/>
          <a:p>
            <a:pPr eaLnBrk="0" hangingPunct="0"/>
            <a:r>
              <a:rPr lang="th-TH">
                <a:ea typeface="Angsana New" charset="0"/>
                <a:cs typeface="Angsana New" charset="0"/>
              </a:rPr>
              <a:t>M</a:t>
            </a:r>
            <a:r>
              <a:rPr lang="th-TH" baseline="30000">
                <a:ea typeface="Angsana New" charset="0"/>
                <a:cs typeface="Angsana New" charset="0"/>
              </a:rPr>
              <a:t>/</a:t>
            </a:r>
          </a:p>
        </p:txBody>
      </p:sp>
      <p:sp>
        <p:nvSpPr>
          <p:cNvPr id="135198" name="AutoShape 68">
            <a:hlinkClick r:id="" action="ppaction://hlinkshowjump?jump=nextslide" highlightClick="1"/>
          </p:cNvPr>
          <p:cNvSpPr>
            <a:spLocks noChangeArrowheads="1"/>
          </p:cNvSpPr>
          <p:nvPr/>
        </p:nvSpPr>
        <p:spPr bwMode="auto">
          <a:xfrm>
            <a:off x="8153400" y="6324600"/>
            <a:ext cx="304800" cy="304800"/>
          </a:xfrm>
          <a:prstGeom prst="actionButtonForwardNext">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30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234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2347">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6" grpId="0" build="p" autoUpdateAnimBg="0"/>
      <p:bldP spid="12347" grpId="0" build="p" autoUpdateAnimBg="0"/>
    </p:bldLst>
  </p:timing>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r>
              <a:rPr lang="th-TH" smtClean="0"/>
              <a:t>The Specific-Factor Model: change in a price</a:t>
            </a:r>
            <a:endParaRPr lang="th-TH"/>
          </a:p>
        </p:txBody>
      </p:sp>
      <p:sp>
        <p:nvSpPr>
          <p:cNvPr id="137221" name="Slide Number Placeholder 5"/>
          <p:cNvSpPr>
            <a:spLocks noGrp="1"/>
          </p:cNvSpPr>
          <p:nvPr>
            <p:ph type="sldNum" sz="quarter" idx="10"/>
          </p:nvPr>
        </p:nvSpPr>
        <p:spPr/>
        <p:txBody>
          <a:bodyPr/>
          <a:lstStyle/>
          <a:p>
            <a:fld id="{BD9BAC00-8E0B-B241-A109-61B1F663D686}" type="slidenum">
              <a:rPr lang="en-US" smtClean="0"/>
              <a:pPr/>
              <a:t>64</a:t>
            </a:fld>
            <a:endParaRPr lang="th-TH"/>
          </a:p>
        </p:txBody>
      </p:sp>
      <p:sp>
        <p:nvSpPr>
          <p:cNvPr id="13315" name="Rectangle 3"/>
          <p:cNvSpPr>
            <a:spLocks noGrp="1" noChangeArrowheads="1"/>
          </p:cNvSpPr>
          <p:nvPr>
            <p:ph idx="4294967295"/>
          </p:nvPr>
        </p:nvSpPr>
        <p:spPr>
          <a:xfrm>
            <a:off x="609600" y="1143000"/>
            <a:ext cx="8229600" cy="4724400"/>
          </a:xfrm>
        </p:spPr>
        <p:txBody>
          <a:bodyPr/>
          <a:lstStyle/>
          <a:p>
            <a:pPr eaLnBrk="1" hangingPunct="1"/>
            <a:r>
              <a:rPr lang="th-TH">
                <a:ea typeface="MS PGothic" pitchFamily="34" charset="-128"/>
              </a:rPr>
              <a:t>Employment in X, L</a:t>
            </a:r>
            <a:r>
              <a:rPr lang="th-TH" baseline="-25000">
                <a:ea typeface="MS PGothic" pitchFamily="34" charset="-128"/>
              </a:rPr>
              <a:t>X</a:t>
            </a:r>
            <a:r>
              <a:rPr lang="th-TH">
                <a:ea typeface="MS PGothic" pitchFamily="34" charset="-128"/>
              </a:rPr>
              <a:t> increases.  Employment in Y, L</a:t>
            </a:r>
            <a:r>
              <a:rPr lang="th-TH" baseline="-25000">
                <a:ea typeface="MS PGothic" pitchFamily="34" charset="-128"/>
              </a:rPr>
              <a:t>Y</a:t>
            </a:r>
            <a:r>
              <a:rPr lang="th-TH">
                <a:ea typeface="MS PGothic" pitchFamily="34" charset="-128"/>
              </a:rPr>
              <a:t> decreases.</a:t>
            </a:r>
          </a:p>
          <a:p>
            <a:pPr eaLnBrk="1" hangingPunct="1"/>
            <a:r>
              <a:rPr lang="th-TH">
                <a:ea typeface="MS PGothic" pitchFamily="34" charset="-128"/>
              </a:rPr>
              <a:t>Nominal labor income increases.  w/P</a:t>
            </a:r>
            <a:r>
              <a:rPr lang="th-TH" baseline="-25000">
                <a:ea typeface="MS PGothic" pitchFamily="34" charset="-128"/>
              </a:rPr>
              <a:t>Y</a:t>
            </a:r>
            <a:r>
              <a:rPr lang="th-TH">
                <a:ea typeface="MS PGothic" pitchFamily="34" charset="-128"/>
              </a:rPr>
              <a:t> increases while w/P</a:t>
            </a:r>
            <a:r>
              <a:rPr lang="th-TH" baseline="-25000">
                <a:ea typeface="MS PGothic" pitchFamily="34" charset="-128"/>
              </a:rPr>
              <a:t>X</a:t>
            </a:r>
            <a:r>
              <a:rPr lang="th-TH">
                <a:ea typeface="MS PGothic" pitchFamily="34" charset="-128"/>
              </a:rPr>
              <a:t> decreases since w increases less than P</a:t>
            </a:r>
            <a:r>
              <a:rPr lang="th-TH" baseline="-25000">
                <a:ea typeface="MS PGothic" pitchFamily="34" charset="-128"/>
              </a:rPr>
              <a:t>X</a:t>
            </a:r>
            <a:r>
              <a:rPr lang="th-TH">
                <a:ea typeface="MS PGothic" pitchFamily="34" charset="-128"/>
              </a:rPr>
              <a:t>.</a:t>
            </a:r>
          </a:p>
          <a:p>
            <a:pPr eaLnBrk="1" hangingPunct="1"/>
            <a:r>
              <a:rPr lang="th-TH">
                <a:ea typeface="MS PGothic" pitchFamily="34" charset="-128"/>
              </a:rPr>
              <a:t>Capitalists nominal return in X increases to area Bw</a:t>
            </a:r>
            <a:r>
              <a:rPr lang="th-TH" baseline="30000">
                <a:ea typeface="MS PGothic" pitchFamily="34" charset="-128"/>
              </a:rPr>
              <a:t>/</a:t>
            </a:r>
            <a:r>
              <a:rPr lang="th-TH">
                <a:ea typeface="MS PGothic" pitchFamily="34" charset="-128"/>
              </a:rPr>
              <a:t>M</a:t>
            </a:r>
            <a:r>
              <a:rPr lang="th-TH" baseline="30000">
                <a:ea typeface="MS PGothic" pitchFamily="34" charset="-128"/>
              </a:rPr>
              <a:t>/</a:t>
            </a:r>
            <a:r>
              <a:rPr lang="th-TH">
                <a:ea typeface="MS PGothic" pitchFamily="34" charset="-128"/>
              </a:rPr>
              <a:t>.  r</a:t>
            </a:r>
            <a:r>
              <a:rPr lang="th-TH" baseline="-25000">
                <a:ea typeface="MS PGothic" pitchFamily="34" charset="-128"/>
              </a:rPr>
              <a:t>X</a:t>
            </a:r>
            <a:r>
              <a:rPr lang="th-TH">
                <a:ea typeface="MS PGothic" pitchFamily="34" charset="-128"/>
              </a:rPr>
              <a:t>/P</a:t>
            </a:r>
            <a:r>
              <a:rPr lang="th-TH" baseline="-25000">
                <a:ea typeface="MS PGothic" pitchFamily="34" charset="-128"/>
              </a:rPr>
              <a:t>Y</a:t>
            </a:r>
            <a:r>
              <a:rPr lang="th-TH">
                <a:ea typeface="MS PGothic" pitchFamily="34" charset="-128"/>
              </a:rPr>
              <a:t> increases.  r</a:t>
            </a:r>
            <a:r>
              <a:rPr lang="th-TH" baseline="-25000">
                <a:ea typeface="MS PGothic" pitchFamily="34" charset="-128"/>
              </a:rPr>
              <a:t>X</a:t>
            </a:r>
            <a:r>
              <a:rPr lang="th-TH">
                <a:ea typeface="MS PGothic" pitchFamily="34" charset="-128"/>
              </a:rPr>
              <a:t>/P</a:t>
            </a:r>
            <a:r>
              <a:rPr lang="th-TH" baseline="-25000">
                <a:ea typeface="MS PGothic" pitchFamily="34" charset="-128"/>
              </a:rPr>
              <a:t>X</a:t>
            </a:r>
            <a:r>
              <a:rPr lang="th-TH">
                <a:ea typeface="MS PGothic" pitchFamily="34" charset="-128"/>
              </a:rPr>
              <a:t> increases since MP</a:t>
            </a:r>
            <a:r>
              <a:rPr lang="th-TH" baseline="30000">
                <a:ea typeface="MS PGothic" pitchFamily="34" charset="-128"/>
              </a:rPr>
              <a:t>X</a:t>
            </a:r>
            <a:r>
              <a:rPr lang="th-TH" baseline="-25000">
                <a:ea typeface="MS PGothic" pitchFamily="34" charset="-128"/>
              </a:rPr>
              <a:t>K</a:t>
            </a:r>
            <a:r>
              <a:rPr lang="th-TH">
                <a:ea typeface="MS PGothic" pitchFamily="34" charset="-128"/>
              </a:rPr>
              <a:t> increases by more L</a:t>
            </a:r>
            <a:r>
              <a:rPr lang="th-TH" baseline="-25000">
                <a:ea typeface="MS PGothic" pitchFamily="34" charset="-128"/>
              </a:rPr>
              <a:t>X</a:t>
            </a:r>
            <a:r>
              <a:rPr lang="th-TH">
                <a:ea typeface="MS PGothic" pitchFamily="34" charset="-128"/>
              </a:rPr>
              <a:t>.</a:t>
            </a:r>
          </a:p>
          <a:p>
            <a:pPr eaLnBrk="1" hangingPunct="1"/>
            <a:r>
              <a:rPr lang="th-TH">
                <a:ea typeface="MS PGothic" pitchFamily="34" charset="-128"/>
              </a:rPr>
              <a:t>Capitalists nominal return in Y decreases to area Bw</a:t>
            </a:r>
            <a:r>
              <a:rPr lang="th-TH" baseline="30000">
                <a:ea typeface="MS PGothic" pitchFamily="34" charset="-128"/>
              </a:rPr>
              <a:t>/</a:t>
            </a:r>
            <a:r>
              <a:rPr lang="th-TH">
                <a:ea typeface="MS PGothic" pitchFamily="34" charset="-128"/>
              </a:rPr>
              <a:t>N.  Both r</a:t>
            </a:r>
            <a:r>
              <a:rPr lang="th-TH" baseline="-25000">
                <a:ea typeface="MS PGothic" pitchFamily="34" charset="-128"/>
              </a:rPr>
              <a:t>Y</a:t>
            </a:r>
            <a:r>
              <a:rPr lang="th-TH">
                <a:ea typeface="MS PGothic" pitchFamily="34" charset="-128"/>
              </a:rPr>
              <a:t>/P</a:t>
            </a:r>
            <a:r>
              <a:rPr lang="th-TH" baseline="-25000">
                <a:ea typeface="MS PGothic" pitchFamily="34" charset="-128"/>
              </a:rPr>
              <a:t>Y</a:t>
            </a:r>
            <a:r>
              <a:rPr lang="th-TH">
                <a:ea typeface="MS PGothic" pitchFamily="34" charset="-128"/>
              </a:rPr>
              <a:t> and  r</a:t>
            </a:r>
            <a:r>
              <a:rPr lang="th-TH" baseline="-25000">
                <a:ea typeface="MS PGothic" pitchFamily="34" charset="-128"/>
              </a:rPr>
              <a:t>Y</a:t>
            </a:r>
            <a:r>
              <a:rPr lang="th-TH">
                <a:ea typeface="MS PGothic" pitchFamily="34" charset="-128"/>
              </a:rPr>
              <a:t>/P</a:t>
            </a:r>
            <a:r>
              <a:rPr lang="th-TH" baseline="-25000">
                <a:ea typeface="MS PGothic" pitchFamily="34" charset="-128"/>
              </a:rPr>
              <a:t>X</a:t>
            </a:r>
            <a:r>
              <a:rPr lang="th-TH">
                <a:ea typeface="MS PGothic" pitchFamily="34" charset="-128"/>
              </a:rPr>
              <a:t> decreases.</a:t>
            </a:r>
          </a:p>
          <a:p>
            <a:pPr eaLnBrk="1" hangingPunct="1">
              <a:buFontTx/>
              <a:buNone/>
            </a:pPr>
            <a:endParaRPr lang="th-TH">
              <a:ea typeface="MS PGothic" pitchFamily="34" charset="-128"/>
            </a:endParaRPr>
          </a:p>
        </p:txBody>
      </p:sp>
      <p:sp>
        <p:nvSpPr>
          <p:cNvPr id="137222" name="AutoShape 4">
            <a:hlinkClick r:id="" action="ppaction://hlinkshowjump?jump=previousslide" highlightClick="1"/>
          </p:cNvPr>
          <p:cNvSpPr>
            <a:spLocks noChangeArrowheads="1"/>
          </p:cNvSpPr>
          <p:nvPr/>
        </p:nvSpPr>
        <p:spPr bwMode="auto">
          <a:xfrm>
            <a:off x="8077200" y="6248400"/>
            <a:ext cx="304800" cy="304800"/>
          </a:xfrm>
          <a:prstGeom prst="actionButtonBackPrevious">
            <a:avLst/>
          </a:prstGeom>
          <a:solidFill>
            <a:schemeClr val="accent1"/>
          </a:solidFill>
          <a:ln w="9525">
            <a:solidFill>
              <a:schemeClr val="tx1"/>
            </a:solidFill>
            <a:miter lim="800000"/>
            <a:headEnd/>
            <a:tailEnd/>
          </a:ln>
        </p:spPr>
        <p:txBody>
          <a:bodyPr wrap="none" anchor="ctr">
            <a:prstTxWarp prst="textNoShape">
              <a:avLst/>
            </a:prstTxWarp>
          </a:bodyPr>
          <a:lstStyle/>
          <a:p>
            <a:pPr eaLnBrk="0" hangingPunct="0"/>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33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Lst>
  </p:timing>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r>
              <a:rPr lang="th-TH" smtClean="0"/>
              <a:t>The Specific-Factor Model: change in a price</a:t>
            </a:r>
            <a:endParaRPr lang="th-TH"/>
          </a:p>
        </p:txBody>
      </p:sp>
      <p:sp>
        <p:nvSpPr>
          <p:cNvPr id="139269" name="Slide Number Placeholder 5"/>
          <p:cNvSpPr>
            <a:spLocks noGrp="1"/>
          </p:cNvSpPr>
          <p:nvPr>
            <p:ph type="sldNum" sz="quarter" idx="10"/>
          </p:nvPr>
        </p:nvSpPr>
        <p:spPr/>
        <p:txBody>
          <a:bodyPr/>
          <a:lstStyle/>
          <a:p>
            <a:fld id="{69BA941C-BFDB-E749-BFB0-FFA18FECE228}" type="slidenum">
              <a:rPr lang="en-US" smtClean="0"/>
              <a:pPr/>
              <a:t>65</a:t>
            </a:fld>
            <a:endParaRPr lang="th-TH"/>
          </a:p>
        </p:txBody>
      </p:sp>
      <p:sp>
        <p:nvSpPr>
          <p:cNvPr id="14339" name="Rectangle 3"/>
          <p:cNvSpPr>
            <a:spLocks noGrp="1" noChangeArrowheads="1"/>
          </p:cNvSpPr>
          <p:nvPr>
            <p:ph idx="4294967295"/>
          </p:nvPr>
        </p:nvSpPr>
        <p:spPr>
          <a:xfrm>
            <a:off x="609600" y="1447800"/>
            <a:ext cx="7772400" cy="4724400"/>
          </a:xfrm>
        </p:spPr>
        <p:txBody>
          <a:bodyPr/>
          <a:lstStyle/>
          <a:p>
            <a:pPr eaLnBrk="1" hangingPunct="1"/>
            <a:r>
              <a:rPr lang="th-TH" dirty="0">
                <a:solidFill>
                  <a:srgbClr val="FF3300"/>
                </a:solidFill>
                <a:ea typeface="MS PGothic" pitchFamily="34" charset="-128"/>
              </a:rPr>
              <a:t>A relative price increase of a good increases the real return of the specific factor used in that industry, reduces the real return of the other specific factor, and has an ambiguous effect on the mobile factor. </a:t>
            </a:r>
            <a:endParaRPr lang="th-TH" dirty="0">
              <a:ea typeface="MS PGothic" pitchFamily="34" charset="-128"/>
            </a:endParaRPr>
          </a:p>
          <a:p>
            <a:pPr eaLnBrk="1" hangingPunct="1"/>
            <a:r>
              <a:rPr lang="th-TH" dirty="0">
                <a:ea typeface="MS PGothic" pitchFamily="34" charset="-128"/>
              </a:rPr>
              <a:t>Free trade affects the real returns in the short run differently from the long run.  </a:t>
            </a:r>
          </a:p>
          <a:p>
            <a:pPr eaLnBrk="1" hangingPunct="1"/>
            <a:r>
              <a:rPr lang="th-TH" dirty="0">
                <a:ea typeface="MS PGothic" pitchFamily="34" charset="-128"/>
              </a:rPr>
              <a:t>Different groups of capitalists may support free trade differently in the short run.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3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Lst>
  </p:timing>
</p:sld>
</file>

<file path=ppt/theme/theme1.xml><?xml version="1.0" encoding="utf-8"?>
<a:theme xmlns:a="http://schemas.openxmlformats.org/drawingml/2006/main" name="1_Default Desig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B2B2B2"/>
      </a:folHlink>
    </a:clrScheme>
    <a:fontScheme name="Default Design">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Econ E.pot</Template>
  <TotalTime>10812</TotalTime>
  <Words>4825</Words>
  <Application>Microsoft Macintosh PowerPoint</Application>
  <PresentationFormat>On-screen Show (4:3)</PresentationFormat>
  <Paragraphs>768</Paragraphs>
  <Slides>65</Slides>
  <Notes>57</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65</vt:i4>
      </vt:variant>
    </vt:vector>
  </HeadingPairs>
  <TitlesOfParts>
    <vt:vector size="67" baseType="lpstr">
      <vt:lpstr>1_Default Design</vt:lpstr>
      <vt:lpstr>Equation</vt:lpstr>
      <vt:lpstr>Factor Endowments and  the Heckscher-Olin Model EE451</vt:lpstr>
      <vt:lpstr>Outline</vt:lpstr>
      <vt:lpstr>Assumptions</vt:lpstr>
      <vt:lpstr>Assumptions</vt:lpstr>
      <vt:lpstr>No factor intensity reversal</vt:lpstr>
      <vt:lpstr>Factor intensity and capital-labor ratio</vt:lpstr>
      <vt:lpstr>Factor intensity reversal (FIR)</vt:lpstr>
      <vt:lpstr>Factor intensity and capital-labor ratio</vt:lpstr>
      <vt:lpstr>Factor intensity reversal (FIR): Example</vt:lpstr>
      <vt:lpstr>Slide 10</vt:lpstr>
      <vt:lpstr>Factor Abundance</vt:lpstr>
      <vt:lpstr>Factor Abundance and PPCs</vt:lpstr>
      <vt:lpstr>Factor Abundance and PPCs</vt:lpstr>
      <vt:lpstr>Autarky equilibrium</vt:lpstr>
      <vt:lpstr>The Heckscher-Ohlin Theorem</vt:lpstr>
      <vt:lpstr>Equilibrium relative price: Offer curves</vt:lpstr>
      <vt:lpstr>The Heckscher-Ohlin Theorem</vt:lpstr>
      <vt:lpstr>Slide 18</vt:lpstr>
      <vt:lpstr>Slide 19</vt:lpstr>
      <vt:lpstr>Factor-Price-Equalization Theorem (FPE)</vt:lpstr>
      <vt:lpstr>Commodity prices and factor prices</vt:lpstr>
      <vt:lpstr>Commodity prices and factor prices</vt:lpstr>
      <vt:lpstr>Commodity prices and factor prices</vt:lpstr>
      <vt:lpstr>Commodity prices and factor prices</vt:lpstr>
      <vt:lpstr>Factor-Price-Equalization Theorem (FPE)</vt:lpstr>
      <vt:lpstr>Why don’t we observe FPE?</vt:lpstr>
      <vt:lpstr>The Stolper-Samuelson Theorem</vt:lpstr>
      <vt:lpstr>The Stolper-Samuelson Theorem</vt:lpstr>
      <vt:lpstr>The Stolper-Samuelson Theorem</vt:lpstr>
      <vt:lpstr>The Stolper-Samuelson Theorem</vt:lpstr>
      <vt:lpstr>The Stolper-Samuelson Theorem</vt:lpstr>
      <vt:lpstr>The Stolper-Samuelson Theorem</vt:lpstr>
      <vt:lpstr>The Stolper-Samuelson Theorem</vt:lpstr>
      <vt:lpstr>The Stolper-Samuelson Theorem</vt:lpstr>
      <vt:lpstr>The Stolper-Samuelson Theorem</vt:lpstr>
      <vt:lpstr>The Rybczynski Theorem</vt:lpstr>
      <vt:lpstr>The Rybczynski Theorem</vt:lpstr>
      <vt:lpstr>The Rybczynski Theorem</vt:lpstr>
      <vt:lpstr>The Rybczynski Theorem</vt:lpstr>
      <vt:lpstr>The Rybczynski Theorem</vt:lpstr>
      <vt:lpstr>The Rybczynski Theorem</vt:lpstr>
      <vt:lpstr>Testing the Heckscher-Ohlin Model</vt:lpstr>
      <vt:lpstr>Testing the Heckscher-Ohlin Model</vt:lpstr>
      <vt:lpstr>Testing the Heckscher-Ohlin Model</vt:lpstr>
      <vt:lpstr>Heckscher-Ohlin Model</vt:lpstr>
      <vt:lpstr>Testing the Heckscher-Ohlin Model</vt:lpstr>
      <vt:lpstr>Testing the Heckscher-Ohlin Model</vt:lpstr>
      <vt:lpstr>Possible explanations for the Leontief paradox</vt:lpstr>
      <vt:lpstr>Summary</vt:lpstr>
      <vt:lpstr>Summary</vt:lpstr>
      <vt:lpstr>Summary</vt:lpstr>
      <vt:lpstr>The Specific-Factor Model</vt:lpstr>
      <vt:lpstr>The Specific-Factor Model: Assumptions</vt:lpstr>
      <vt:lpstr>The Specific-Factor Model: PPC</vt:lpstr>
      <vt:lpstr>The Specific-Factor Model: labor allocation</vt:lpstr>
      <vt:lpstr>The Specific-Factor Model: labor allocation</vt:lpstr>
      <vt:lpstr>The Specific-Factor Model: increase in KX</vt:lpstr>
      <vt:lpstr>The Specific-Factor Model: increase in KX</vt:lpstr>
      <vt:lpstr>The Specific-Factor Model: increase in L</vt:lpstr>
      <vt:lpstr>The Specific-Factor Model: increase in L</vt:lpstr>
      <vt:lpstr>The Specific-Factor Model: increase in L</vt:lpstr>
      <vt:lpstr>The Specific-Factor Model: increase in endowment</vt:lpstr>
      <vt:lpstr>The Specific-Factor Model: change in a price</vt:lpstr>
      <vt:lpstr>The Specific-Factor Model: change in a price</vt:lpstr>
      <vt:lpstr>The Specific-Factor Model: change in a price</vt:lpstr>
    </vt:vector>
  </TitlesOfParts>
  <Company>Econ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Factor Endowments and the Heckscher-Olin Model</dc:title>
  <dc:creator>Chayun Tantivasadakarn</dc:creator>
  <cp:lastModifiedBy>Chayun Vasada</cp:lastModifiedBy>
  <cp:revision>225</cp:revision>
  <cp:lastPrinted>2009-09-25T02:29:11Z</cp:lastPrinted>
  <dcterms:created xsi:type="dcterms:W3CDTF">2014-02-05T00:54:13Z</dcterms:created>
  <dcterms:modified xsi:type="dcterms:W3CDTF">2014-02-05T00:55:03Z</dcterms:modified>
</cp:coreProperties>
</file>