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5"/>
  </p:handoutMasterIdLst>
  <p:sldIdLst>
    <p:sldId id="257" r:id="rId2"/>
    <p:sldId id="258" r:id="rId3"/>
    <p:sldId id="260" r:id="rId4"/>
    <p:sldId id="261" r:id="rId5"/>
    <p:sldId id="262" r:id="rId6"/>
    <p:sldId id="300" r:id="rId7"/>
    <p:sldId id="263" r:id="rId8"/>
    <p:sldId id="301" r:id="rId9"/>
    <p:sldId id="264" r:id="rId10"/>
    <p:sldId id="302" r:id="rId11"/>
    <p:sldId id="265" r:id="rId12"/>
    <p:sldId id="303" r:id="rId13"/>
    <p:sldId id="304" r:id="rId14"/>
    <p:sldId id="311" r:id="rId15"/>
    <p:sldId id="279" r:id="rId16"/>
    <p:sldId id="280" r:id="rId17"/>
    <p:sldId id="281" r:id="rId18"/>
    <p:sldId id="285" r:id="rId19"/>
    <p:sldId id="305" r:id="rId20"/>
    <p:sldId id="286" r:id="rId21"/>
    <p:sldId id="284" r:id="rId22"/>
    <p:sldId id="282" r:id="rId23"/>
    <p:sldId id="309" r:id="rId24"/>
    <p:sldId id="314" r:id="rId25"/>
    <p:sldId id="288" r:id="rId26"/>
    <p:sldId id="313" r:id="rId27"/>
    <p:sldId id="290" r:id="rId28"/>
    <p:sldId id="306" r:id="rId29"/>
    <p:sldId id="292" r:id="rId30"/>
    <p:sldId id="283" r:id="rId31"/>
    <p:sldId id="310" r:id="rId32"/>
    <p:sldId id="312" r:id="rId33"/>
    <p:sldId id="291" r:id="rId34"/>
  </p:sldIdLst>
  <p:sldSz cx="9144000" cy="6858000" type="screen4x3"/>
  <p:notesSz cx="10233025" cy="71024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Best\Local%20Settings\Temp\CNT0006830-1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th-TH"/>
  <c:chart>
    <c:autoTitleDeleted val="1"/>
    <c:plotArea>
      <c:layout/>
      <c:barChart>
        <c:barDir val="col"/>
        <c:grouping val="stacked"/>
        <c:ser>
          <c:idx val="0"/>
          <c:order val="0"/>
          <c:tx>
            <c:strRef>
              <c:f>Sheet1!$A$2</c:f>
              <c:strCache>
                <c:ptCount val="1"/>
                <c:pt idx="0">
                  <c:v>ภาษีทางตรง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Sheet1!$B$2:$W$2</c:f>
              <c:numCache>
                <c:formatCode>_(* #,##0_);_(* \(#,##0\);_(* "-"??_);_(@_)</c:formatCode>
                <c:ptCount val="22"/>
                <c:pt idx="0">
                  <c:v>100031.09999999999</c:v>
                </c:pt>
                <c:pt idx="1">
                  <c:v>126814.9</c:v>
                </c:pt>
                <c:pt idx="2">
                  <c:v>143101.9</c:v>
                </c:pt>
                <c:pt idx="3">
                  <c:v>164660.4</c:v>
                </c:pt>
                <c:pt idx="4">
                  <c:v>204522</c:v>
                </c:pt>
                <c:pt idx="5">
                  <c:v>246464.1</c:v>
                </c:pt>
                <c:pt idx="6">
                  <c:v>285061.62</c:v>
                </c:pt>
                <c:pt idx="7">
                  <c:v>283114.69999999995</c:v>
                </c:pt>
                <c:pt idx="8">
                  <c:v>227741.30000000002</c:v>
                </c:pt>
                <c:pt idx="9">
                  <c:v>225762.5</c:v>
                </c:pt>
                <c:pt idx="10">
                  <c:v>248083.36599999998</c:v>
                </c:pt>
                <c:pt idx="11">
                  <c:v>267967.45599999995</c:v>
                </c:pt>
                <c:pt idx="12">
                  <c:v>297913.5013</c:v>
                </c:pt>
                <c:pt idx="13">
                  <c:v>347940.50633348996</c:v>
                </c:pt>
                <c:pt idx="14">
                  <c:v>428980.25633093005</c:v>
                </c:pt>
                <c:pt idx="15">
                  <c:v>518045.67961474886</c:v>
                </c:pt>
                <c:pt idx="16">
                  <c:v>601292.24899999937</c:v>
                </c:pt>
                <c:pt idx="17">
                  <c:v>643148.77960273088</c:v>
                </c:pt>
                <c:pt idx="18">
                  <c:v>739531.09078217694</c:v>
                </c:pt>
                <c:pt idx="19">
                  <c:v>680979.70532898186</c:v>
                </c:pt>
                <c:pt idx="20">
                  <c:v>730538.31517523143</c:v>
                </c:pt>
                <c:pt idx="21">
                  <c:v>891841.47353197238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ภาษีทางอ้อม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Sheet1!$B$3:$W$3</c:f>
              <c:numCache>
                <c:formatCode>_(* #,##0_);_(* \(#,##0\);_(* "-"??_);_(@_)</c:formatCode>
                <c:ptCount val="22"/>
                <c:pt idx="0">
                  <c:v>254721.90000000002</c:v>
                </c:pt>
                <c:pt idx="1">
                  <c:v>294061.60000000003</c:v>
                </c:pt>
                <c:pt idx="2">
                  <c:v>304634.57999999996</c:v>
                </c:pt>
                <c:pt idx="3">
                  <c:v>366255.5</c:v>
                </c:pt>
                <c:pt idx="4">
                  <c:v>416324</c:v>
                </c:pt>
                <c:pt idx="5">
                  <c:v>480130.8</c:v>
                </c:pt>
                <c:pt idx="6">
                  <c:v>518754.24000000005</c:v>
                </c:pt>
                <c:pt idx="7">
                  <c:v>517835.08</c:v>
                </c:pt>
                <c:pt idx="8">
                  <c:v>493511.9</c:v>
                </c:pt>
                <c:pt idx="9">
                  <c:v>457060.89999999997</c:v>
                </c:pt>
                <c:pt idx="10">
                  <c:v>463237.28</c:v>
                </c:pt>
                <c:pt idx="11">
                  <c:v>500330.10399999993</c:v>
                </c:pt>
                <c:pt idx="12">
                  <c:v>550561.61800000002</c:v>
                </c:pt>
                <c:pt idx="13">
                  <c:v>636127.87550805637</c:v>
                </c:pt>
                <c:pt idx="14">
                  <c:v>722373.81501443044</c:v>
                </c:pt>
                <c:pt idx="15">
                  <c:v>805036.76702967391</c:v>
                </c:pt>
                <c:pt idx="16">
                  <c:v>823339.18891714001</c:v>
                </c:pt>
                <c:pt idx="17">
                  <c:v>851291.50922477432</c:v>
                </c:pt>
                <c:pt idx="18">
                  <c:v>911733.97074964899</c:v>
                </c:pt>
                <c:pt idx="19">
                  <c:v>825646.09195261542</c:v>
                </c:pt>
                <c:pt idx="20">
                  <c:v>1032946.1274142988</c:v>
                </c:pt>
                <c:pt idx="21">
                  <c:v>1123109.0675267</c:v>
                </c:pt>
              </c:numCache>
            </c:numRef>
          </c:val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รายได้ที่มิใช่ภาษี</c:v>
                </c:pt>
              </c:strCache>
            </c:strRef>
          </c:tx>
          <c:cat>
            <c:numRef>
              <c:f>Sheet1!$B$1:$W$1</c:f>
              <c:numCache>
                <c:formatCode>General</c:formatCode>
                <c:ptCount val="22"/>
                <c:pt idx="0">
                  <c:v>2533</c:v>
                </c:pt>
                <c:pt idx="1">
                  <c:v>2534</c:v>
                </c:pt>
                <c:pt idx="2">
                  <c:v>2535</c:v>
                </c:pt>
                <c:pt idx="3">
                  <c:v>2536</c:v>
                </c:pt>
                <c:pt idx="4">
                  <c:v>2537</c:v>
                </c:pt>
                <c:pt idx="5">
                  <c:v>2538</c:v>
                </c:pt>
                <c:pt idx="6">
                  <c:v>2539</c:v>
                </c:pt>
                <c:pt idx="7">
                  <c:v>2540</c:v>
                </c:pt>
                <c:pt idx="8">
                  <c:v>2541</c:v>
                </c:pt>
                <c:pt idx="9">
                  <c:v>2542</c:v>
                </c:pt>
                <c:pt idx="10">
                  <c:v>2543</c:v>
                </c:pt>
                <c:pt idx="11">
                  <c:v>2544</c:v>
                </c:pt>
                <c:pt idx="12">
                  <c:v>2545</c:v>
                </c:pt>
                <c:pt idx="13">
                  <c:v>2546</c:v>
                </c:pt>
                <c:pt idx="14">
                  <c:v>2547</c:v>
                </c:pt>
                <c:pt idx="15">
                  <c:v>2548</c:v>
                </c:pt>
                <c:pt idx="16">
                  <c:v>2549</c:v>
                </c:pt>
                <c:pt idx="17">
                  <c:v>2550</c:v>
                </c:pt>
                <c:pt idx="18">
                  <c:v>2551</c:v>
                </c:pt>
                <c:pt idx="19">
                  <c:v>2552</c:v>
                </c:pt>
                <c:pt idx="20">
                  <c:v>2553</c:v>
                </c:pt>
                <c:pt idx="21">
                  <c:v>2554</c:v>
                </c:pt>
              </c:numCache>
            </c:numRef>
          </c:cat>
          <c:val>
            <c:numRef>
              <c:f>Sheet1!$B$4:$W$4</c:f>
              <c:numCache>
                <c:formatCode>_(* #,##0_);_(* \(#,##0\);_(* "-"??_);_(@_)</c:formatCode>
                <c:ptCount val="22"/>
                <c:pt idx="0">
                  <c:v>50186.1</c:v>
                </c:pt>
                <c:pt idx="1">
                  <c:v>56097.5</c:v>
                </c:pt>
                <c:pt idx="2">
                  <c:v>77628</c:v>
                </c:pt>
                <c:pt idx="3">
                  <c:v>77190.499999999971</c:v>
                </c:pt>
                <c:pt idx="4">
                  <c:v>86699.8</c:v>
                </c:pt>
                <c:pt idx="5">
                  <c:v>88547.6</c:v>
                </c:pt>
                <c:pt idx="6">
                  <c:v>91475.26999999999</c:v>
                </c:pt>
                <c:pt idx="7">
                  <c:v>108098.98</c:v>
                </c:pt>
                <c:pt idx="8">
                  <c:v>94427.500000000015</c:v>
                </c:pt>
                <c:pt idx="9">
                  <c:v>110522.29999999999</c:v>
                </c:pt>
                <c:pt idx="10">
                  <c:v>106274.04000000001</c:v>
                </c:pt>
                <c:pt idx="11">
                  <c:v>106468.51000000001</c:v>
                </c:pt>
                <c:pt idx="12">
                  <c:v>109897.53100000003</c:v>
                </c:pt>
                <c:pt idx="13">
                  <c:v>120558.62281884042</c:v>
                </c:pt>
                <c:pt idx="14">
                  <c:v>107450.51727398922</c:v>
                </c:pt>
                <c:pt idx="15">
                  <c:v>149852.86598097999</c:v>
                </c:pt>
                <c:pt idx="16">
                  <c:v>156892.35442455849</c:v>
                </c:pt>
                <c:pt idx="17">
                  <c:v>172383.55789350448</c:v>
                </c:pt>
                <c:pt idx="18">
                  <c:v>186378.23213682001</c:v>
                </c:pt>
                <c:pt idx="19">
                  <c:v>177671.62795025817</c:v>
                </c:pt>
                <c:pt idx="20">
                  <c:v>239562.28858130999</c:v>
                </c:pt>
                <c:pt idx="21">
                  <c:v>209426.6452918401</c:v>
                </c:pt>
              </c:numCache>
            </c:numRef>
          </c:val>
        </c:ser>
        <c:gapWidth val="75"/>
        <c:overlap val="100"/>
        <c:axId val="66554880"/>
        <c:axId val="68289280"/>
      </c:barChart>
      <c:catAx>
        <c:axId val="665548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th-TH"/>
            </a:pPr>
            <a:endParaRPr lang="th-TH"/>
          </a:p>
        </c:txPr>
        <c:crossAx val="68289280"/>
        <c:crosses val="autoZero"/>
        <c:auto val="1"/>
        <c:lblAlgn val="ctr"/>
        <c:lblOffset val="100"/>
      </c:catAx>
      <c:valAx>
        <c:axId val="68289280"/>
        <c:scaling>
          <c:orientation val="minMax"/>
        </c:scaling>
        <c:axPos val="l"/>
        <c:majorGridlines/>
        <c:numFmt formatCode="_(* #,##0_);_(* \(#,##0\);_(* &quot;-&quot;??_);_(@_)" sourceLinked="1"/>
        <c:majorTickMark val="none"/>
        <c:tickLblPos val="nextTo"/>
        <c:spPr>
          <a:ln w="9525">
            <a:noFill/>
          </a:ln>
        </c:spPr>
        <c:txPr>
          <a:bodyPr/>
          <a:lstStyle/>
          <a:p>
            <a:pPr>
              <a:defRPr lang="th-TH"/>
            </a:pPr>
            <a:endParaRPr lang="th-TH"/>
          </a:p>
        </c:txPr>
        <c:crossAx val="66554880"/>
        <c:crosses val="autoZero"/>
        <c:crossBetween val="between"/>
      </c:valAx>
    </c:plotArea>
    <c:legend>
      <c:legendPos val="b"/>
      <c:layout/>
      <c:txPr>
        <a:bodyPr/>
        <a:lstStyle/>
        <a:p>
          <a:pPr>
            <a:defRPr lang="th-TH"/>
          </a:pPr>
          <a:endParaRPr lang="th-TH"/>
        </a:p>
      </c:txPr>
    </c:legend>
    <c:plotVisOnly val="1"/>
  </c:chart>
  <c:txPr>
    <a:bodyPr/>
    <a:lstStyle/>
    <a:p>
      <a:pPr>
        <a:defRPr sz="1600">
          <a:latin typeface="Browallia New" pitchFamily="34" charset="-34"/>
          <a:cs typeface="Browallia New" pitchFamily="34" charset="-34"/>
        </a:defRPr>
      </a:pPr>
      <a:endParaRPr lang="th-TH"/>
    </a:p>
  </c:txPr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796346" y="0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/>
          <a:lstStyle>
            <a:lvl1pPr algn="r">
              <a:defRPr sz="1200"/>
            </a:lvl1pPr>
          </a:lstStyle>
          <a:p>
            <a:fld id="{0CF26BD1-678E-49A7-AA1B-BF311E2D5686}" type="datetimeFigureOut">
              <a:rPr lang="th-TH" smtClean="0"/>
              <a:pPr/>
              <a:t>02/09/57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796346" y="6746119"/>
            <a:ext cx="4434311" cy="355124"/>
          </a:xfrm>
          <a:prstGeom prst="rect">
            <a:avLst/>
          </a:prstGeom>
        </p:spPr>
        <p:txBody>
          <a:bodyPr vert="horz" lIns="94320" tIns="47160" rIns="94320" bIns="47160" rtlCol="0" anchor="b"/>
          <a:lstStyle>
            <a:lvl1pPr algn="r">
              <a:defRPr sz="1200"/>
            </a:lvl1pPr>
          </a:lstStyle>
          <a:p>
            <a:fld id="{AFCD37C8-CCDD-4BFA-96F9-82A25E67CB0C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165C59-26F3-4B53-AF7B-3DF8E087290D}" type="datetimeFigureOut">
              <a:rPr lang="en-US" smtClean="0"/>
              <a:pPr/>
              <a:t>9/2/2014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1B3F6-F932-4F8F-827A-0824591995A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data.worldbank.org/country/thailand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data.worldbank.org/country/thailand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/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An Introduction (2)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1/2557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Tools for understanding macroeconomic issues</a:t>
            </a:r>
          </a:p>
          <a:p>
            <a:r>
              <a:rPr lang="en-US" b="1" dirty="0" smtClean="0"/>
              <a:t>Tradeoff between macroeconomic objectives</a:t>
            </a:r>
          </a:p>
          <a:p>
            <a:r>
              <a:rPr lang="en-US" b="1" dirty="0" smtClean="0"/>
              <a:t>Basic  concepts in understanding economic activities</a:t>
            </a:r>
          </a:p>
          <a:p>
            <a:endParaRPr lang="en-US" b="1" u="sng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Basic tools for investigating macroeconomic phenomena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29200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Empirical tools</a:t>
            </a:r>
          </a:p>
          <a:p>
            <a:pPr lvl="1"/>
            <a:r>
              <a:rPr lang="en-US" b="1" dirty="0" smtClean="0"/>
              <a:t>Empirical =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r>
              <a:rPr lang="en-US" b="1" dirty="0" smtClean="0"/>
              <a:t>In economics, most empirical analysis are done quantitatively (through analysis of numbers)</a:t>
            </a:r>
          </a:p>
          <a:p>
            <a:pPr lvl="2"/>
            <a:r>
              <a:rPr lang="en-US" b="1" dirty="0" smtClean="0"/>
              <a:t>Recording of how quantitative value of a variable change through time</a:t>
            </a:r>
          </a:p>
          <a:p>
            <a:pPr lvl="2"/>
            <a:r>
              <a:rPr lang="en-US" b="1" dirty="0" smtClean="0"/>
              <a:t>Also, recording of relationships between variables </a:t>
            </a:r>
          </a:p>
          <a:p>
            <a:pPr lvl="2"/>
            <a:endParaRPr lang="en-US" b="1" dirty="0" smtClean="0"/>
          </a:p>
          <a:p>
            <a:pPr lvl="3"/>
            <a:r>
              <a:rPr lang="en-US" b="1" dirty="0" smtClean="0"/>
              <a:t>This is about finding correlation between variables</a:t>
            </a:r>
          </a:p>
          <a:p>
            <a:pPr lvl="3"/>
            <a:r>
              <a:rPr lang="en-US" b="1" dirty="0" smtClean="0"/>
              <a:t>But needs to be careful that correlation does not imply causation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(time-series)</a:t>
            </a:r>
          </a:p>
        </p:txBody>
      </p:sp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990600" y="2133600"/>
            <a:ext cx="48768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Share of GDP in Thailand (Percentage) from 1961-2011</a:t>
            </a:r>
            <a:r>
              <a:rPr kumimoji="0" lang="en-GB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 </a:t>
            </a:r>
            <a:endParaRPr kumimoji="0" lang="en-US" sz="7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  <p:pic>
        <p:nvPicPr>
          <p:cNvPr id="38913" name="Picture 1" descr="clip_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438400"/>
            <a:ext cx="6705600" cy="4030688"/>
          </a:xfrm>
          <a:prstGeom prst="rect">
            <a:avLst/>
          </a:prstGeom>
          <a:noFill/>
        </p:spPr>
      </p:pic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09600" y="6324600"/>
            <a:ext cx="8001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 </a:t>
            </a:r>
            <a:endParaRPr kumimoji="0" lang="en-US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Calibri" pitchFamily="34" charset="0"/>
              </a:rPr>
              <a:t>	Data Source: The World Bank 2013 (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  <a:hlinkClick r:id="rId3"/>
              </a:rPr>
              <a:t>http://data.worldbank.org/country/thailand</a:t>
            </a:r>
            <a:r>
              <a:rPr kumimoji="0" lang="en-GB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Cordia New" pitchFamily="34" charset="-34"/>
              </a:rPr>
              <a:t>)</a:t>
            </a:r>
            <a:endParaRPr kumimoji="0" lang="en-GB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ngsana New" pitchFamily="18" charset="-3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47800"/>
            <a:ext cx="8229600" cy="609600"/>
          </a:xfrm>
        </p:spPr>
        <p:txBody>
          <a:bodyPr>
            <a:normAutofit/>
          </a:bodyPr>
          <a:lstStyle/>
          <a:p>
            <a:r>
              <a:rPr lang="en-US" b="1" dirty="0" smtClean="0"/>
              <a:t>Empirical tools (regression)</a:t>
            </a:r>
          </a:p>
        </p:txBody>
      </p:sp>
      <p:pic>
        <p:nvPicPr>
          <p:cNvPr id="57346" name="Picture 2" descr="File:Kuznets curv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71600" y="2590800"/>
            <a:ext cx="6750916" cy="4143375"/>
          </a:xfrm>
          <a:prstGeom prst="rect">
            <a:avLst/>
          </a:prstGeom>
          <a:noFill/>
        </p:spPr>
      </p:pic>
      <p:sp>
        <p:nvSpPr>
          <p:cNvPr id="8" name="Content Placeholder 2"/>
          <p:cNvSpPr txBox="1">
            <a:spLocks/>
          </p:cNvSpPr>
          <p:nvPr/>
        </p:nvSpPr>
        <p:spPr>
          <a:xfrm>
            <a:off x="1600200" y="2133600"/>
            <a:ext cx="6858000" cy="609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Kuznet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Curve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Quantitative analysis may not produce enough insights on “how things work”</a:t>
            </a:r>
          </a:p>
          <a:p>
            <a:pPr lvl="1"/>
            <a:r>
              <a:rPr lang="en-US" b="1" dirty="0" smtClean="0"/>
              <a:t>Economists construct </a:t>
            </a:r>
          </a:p>
          <a:p>
            <a:pPr lvl="1"/>
            <a:endParaRPr lang="en-US" b="1" dirty="0" smtClean="0"/>
          </a:p>
          <a:p>
            <a:pPr lvl="2"/>
            <a:r>
              <a:rPr lang="en-US" b="1" dirty="0" smtClean="0"/>
              <a:t>A model, proposing the nature of relationships between variables, is based on thought-experiments.</a:t>
            </a:r>
          </a:p>
          <a:p>
            <a:pPr lvl="2"/>
            <a:r>
              <a:rPr lang="en-US" b="1" dirty="0" smtClean="0"/>
              <a:t>Assumptions are outlined, and through careful reasoning, a mathematical explanation is built.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2192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Theoretical tools</a:t>
            </a:r>
          </a:p>
          <a:p>
            <a:pPr lvl="1"/>
            <a:r>
              <a:rPr lang="en-US" b="1" dirty="0" smtClean="0"/>
              <a:t>Economic Model</a:t>
            </a:r>
          </a:p>
        </p:txBody>
      </p:sp>
      <p:pic>
        <p:nvPicPr>
          <p:cNvPr id="58372" name="Picture 4" descr="http://i108.photobucket.com/albums/n27/econsiseasy/YA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8800" y="3124200"/>
            <a:ext cx="6297157" cy="3105151"/>
          </a:xfrm>
          <a:prstGeom prst="rect">
            <a:avLst/>
          </a:prstGeom>
          <a:noFill/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1219200" y="2667000"/>
            <a:ext cx="6934200" cy="457200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 smtClean="0"/>
              <a:t>Keynesian model of income determination</a:t>
            </a:r>
            <a:endParaRPr kumimoji="0" lang="en-US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dirty="0"/>
              <a:t>In addition, knowledge of historical </a:t>
            </a:r>
            <a:r>
              <a:rPr lang="en-US" dirty="0" smtClean="0"/>
              <a:t>events </a:t>
            </a:r>
            <a:r>
              <a:rPr lang="en-US" dirty="0"/>
              <a:t>also </a:t>
            </a:r>
            <a:r>
              <a:rPr lang="en-US" dirty="0" smtClean="0"/>
              <a:t>forms </a:t>
            </a:r>
            <a:r>
              <a:rPr lang="en-US" dirty="0"/>
              <a:t>another route in which economic knowledge can be developed. </a:t>
            </a:r>
          </a:p>
          <a:p>
            <a:pPr lvl="1"/>
            <a:r>
              <a:rPr lang="en-US" dirty="0"/>
              <a:t>This route can be indispensable in giving broader insight on economic </a:t>
            </a:r>
            <a:r>
              <a:rPr lang="en-US" dirty="0" smtClean="0"/>
              <a:t>phenomena. This is because</a:t>
            </a:r>
            <a:endParaRPr lang="en-US" dirty="0"/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Tools for understanding macroeconomic issues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10600" cy="5029200"/>
          </a:xfrm>
        </p:spPr>
        <p:txBody>
          <a:bodyPr>
            <a:normAutofit/>
          </a:bodyPr>
          <a:lstStyle/>
          <a:p>
            <a:r>
              <a:rPr lang="en-US" b="1" dirty="0" smtClean="0"/>
              <a:t>Historical tools</a:t>
            </a:r>
          </a:p>
          <a:p>
            <a:pPr lvl="1"/>
            <a:r>
              <a:rPr lang="en-US" b="1" dirty="0" smtClean="0"/>
              <a:t>Example: “Kicking Away the Ladder” (Ha </a:t>
            </a:r>
            <a:r>
              <a:rPr lang="en-US" b="1" dirty="0" err="1" smtClean="0"/>
              <a:t>Joon</a:t>
            </a:r>
            <a:r>
              <a:rPr lang="en-US" b="1" dirty="0" smtClean="0"/>
              <a:t> Chang, 2002)</a:t>
            </a:r>
          </a:p>
          <a:p>
            <a:pPr lvl="2"/>
            <a:r>
              <a:rPr lang="en-US" b="1" dirty="0" smtClean="0"/>
              <a:t>Historically, the Western developed nations had used trade protections and subsidies to support the  growth of their industries. Such policies, in place throughout 18-19</a:t>
            </a:r>
            <a:r>
              <a:rPr lang="en-US" b="1" baseline="30000" dirty="0" smtClean="0"/>
              <a:t>th</a:t>
            </a:r>
            <a:r>
              <a:rPr lang="en-US" b="1" dirty="0" smtClean="0"/>
              <a:t> century, contributed to its powerful economic position in the present. It seems, therefore, contradictory that these are the nations that ask developing countries to develop through “trade-</a:t>
            </a:r>
            <a:r>
              <a:rPr lang="en-US" b="1" dirty="0" err="1" smtClean="0"/>
              <a:t>liberalisation</a:t>
            </a:r>
            <a:r>
              <a:rPr lang="en-US" b="1" dirty="0" smtClean="0"/>
              <a:t>.</a:t>
            </a:r>
            <a:endParaRPr lang="en-US" dirty="0"/>
          </a:p>
          <a:p>
            <a:pPr lvl="1">
              <a:buNone/>
            </a:pPr>
            <a:endParaRPr lang="en-US" b="1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The concept of trade-off is central to economics</a:t>
            </a:r>
          </a:p>
          <a:p>
            <a:pPr lvl="1"/>
            <a:r>
              <a:rPr lang="en-US" b="1" dirty="0" smtClean="0"/>
              <a:t>Remember the Production Possibility Frontier (PPF)?</a:t>
            </a:r>
          </a:p>
          <a:p>
            <a:r>
              <a:rPr lang="en-US" b="1" dirty="0" smtClean="0"/>
              <a:t>What about the trade-off in macroeconomics?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430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employment and inflation </a:t>
            </a:r>
          </a:p>
          <a:p>
            <a:pPr lvl="1"/>
            <a:r>
              <a:rPr lang="en-US" b="1" dirty="0" smtClean="0"/>
              <a:t>Phillips Curve </a:t>
            </a:r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 descr="http://www.bized.co.uk/sites/bized/files/images/virtual/bank/phillips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2819400"/>
            <a:ext cx="5257800" cy="32598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Tradeoff </a:t>
            </a:r>
            <a:r>
              <a:rPr lang="en-US" sz="4000" b="1" dirty="0"/>
              <a:t>between macroeconomic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00600"/>
          </a:xfrm>
        </p:spPr>
        <p:txBody>
          <a:bodyPr>
            <a:normAutofit/>
          </a:bodyPr>
          <a:lstStyle/>
          <a:p>
            <a:r>
              <a:rPr lang="en-US" b="1" dirty="0" smtClean="0"/>
              <a:t>Trade off in efficiency and equity</a:t>
            </a:r>
          </a:p>
          <a:p>
            <a:pPr lvl="1"/>
            <a:r>
              <a:rPr lang="en-US" b="1" dirty="0" smtClean="0"/>
              <a:t>Programs to promote equality comes at the expense of distorting incentives to work and, thus, reduce efficiency in the economy.</a:t>
            </a:r>
          </a:p>
          <a:p>
            <a:pPr lvl="2"/>
            <a:r>
              <a:rPr lang="en-US" b="1" dirty="0" smtClean="0"/>
              <a:t>For example: unemployment benefits</a:t>
            </a:r>
          </a:p>
          <a:p>
            <a:r>
              <a:rPr lang="en-US" b="1" dirty="0" smtClean="0"/>
              <a:t>But we have to keep in mind that several notions of “trade-off” are contestable. </a:t>
            </a:r>
          </a:p>
          <a:p>
            <a:pPr lvl="2"/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  <a:p>
            <a:endParaRPr lang="en-US" b="1" dirty="0" smtClean="0"/>
          </a:p>
        </p:txBody>
      </p:sp>
      <p:sp>
        <p:nvSpPr>
          <p:cNvPr id="1026" name="AutoShape 2" descr="data:image/jpeg;base64,/9j/4AAQSkZJRgABAQAAAQABAAD/2wCEAAkGBggGDg0IBw8UFRQUERcUEhIVEBoRHBgRGxMXGRQZHhgXGyogIx4kJRQVKzQsLycqODgtFR8yNzAqNiYrLS8BCQoKDQwOGg8PGi8lHyUsLzUxNSk1NTU0LSw0LjUxNCosKS01LDQpMC81LyovNSksLyw1NSksLCk1NTIpLTUsLP/AABEIALEBHQMBIgACEQEDEQH/xAAbAAEBAQADAQEAAAAAAAAAAAAABQYBAwQCB//EAEgQAAICAQICBAoGBgUNAAAAAAABAgMRBAUGEhMhMUEVIkRRYWN0lMHSFDJxcoGRIzNCUqGxJSZigoMHFiQ0Q1Nkc5KTorLw/8QAFwEBAQEBAAAAAAAAAAAAAAAAAAEDAv/EACsRAQACAAMGBQQDAAAAAAAAAAABAgMRIRIxQVGB0SJxkcHhMmGx8BOh8f/aAAwDAQACEQMRAD8A/cQQOKNXqdJPQz0jsz0tnNCEZSUorTXSipcqfVzxqXd247zPbzr+JdbQ1FzhKEbZ5posg5P6BG2tLxm+qyco9+XFJrKaYfoAMPreJt6nqLKaE4VQ1EU7HpZtqC1HRyUknhppqSeU8deEn1fa4m3ujEFS20pNVypscprmuzJTXUlDkh1Ndef7UQNo5JdpyZnT6zX6yMI7nFKUNZSotVyrUoyohY+qTfZKyce39jz5NMAAJ+67zRtEtJDUJ4vvVEZLsjOUJyjn0Nwx9skWImZygUAAQAAAAAAAAAAAAAAAAAAAAAAAAAAAAAAAAAABK3Wyz6ToqHNwhJ2PKeOa5V5rg/OsOyWPPUiLo573tNtdNysugp9Hn9I02+i55Zll4XW05NJPpV2chrZQjPHOk8PKys9fcz6Al8O2ytpknJyjG62Ncm3JuuNslHrfW8YxnvUU+vOSofMIRrShBJJLCSWEl3H0BO3jyb2iv4lEnbx5N7RX8SiAM/x3oLdft2pel/W1KOop6s/paZK2H58mP7xoAd0tsWi0cB5ts19W60Ua7T/VtrjZH7sopr+Z6TLcC/0b9N4en5JqH0S/4W3NtH5c04/4ZqS4tYreYjd7cEgABmoAAAAAAAAAAAAAAAAAAAAAAAAAAAAAAAAAAAAAnbx5N7RX8SiTt48m9or+JRAAADK77/Qm6aDeF1QvX0HUP0ybnpZf9fNHPrUaomcSbNHiDR6jbpPDnDxJfu2Lxq5f3ZKL/A6uE96nvujp1V65bVmu+H7mog3C2OPvJ/g0b28WHFuWnb3jpCcVgAGCgAAAAAAAAAAAAAAAAAAAAAAAAAAAAAAAAAAAACdvHk3tFfxKJO3jyb2iv4lEAAABlKf6t7vOl9VG4Jzh5o66uP6Rf4kEn9tT85qyPxZsk990k6NO1G6DjbprP3NRB81b+zKw/RJmuFaInKd06fPRJWATOG97hxBpKdfFcspJqyt9sLovltg/TGSaKZnas1mYlQAEAAAAAAAAAAAAAAAAAAAAAAAAAAAAAAAAAAATt48m9or+JRJ28eTe0V/EogAAAAAGTl/VTdOfs024Sw/NXuCXiv0K2Kx96tec1hP37ZqOINNdt+pylOPVJdThNPMJxf70Wk19h4eEd6v3KqzSbn1arTT6HUrszJLMLEv3bI4kvta7je3jptcY0n2n29Oabl4A45o+f0fiYK5Bw5xXU2vz/wDvOvzOcgAAAAAAAAAAAAAAAAAAAAAAAAAAAAAAAATt48m9or+JRJ28eTe0V/EogAAAAAAy3Felu2e2vinbYOUqo8mrqj226POW0u+dbzJejmXeakdp3S+xOaS6dJq6ddXXqdLJShOKlCSeU4tZTRhdFwjdF18tyV0bZytrpsVThHotX0cm4y5nNu+C5urq7u0oaFvgnWLbLOrRaqxvSy7FRqZNylQ/NGfW4enMfMfem2fdNDTXp9PRX0lVkZO+NqjK6H0iE7U/FynZFNyy8c3V1rrVxKbM6bp3EPNDh7eb7Kr9YouSnXKT5o91u2zn2enTah/gvOjz7doeI2paZyvhKquFcpxnXyY8G1qUa4OSTn00s5wl4slzLsKNGx7/AAqnfO/N8YVOqL1M3W5xk3bGaxjEk0s4b7+rB2bZsW8aLWQt1WpssqjFJPpeqUVRGElOD73NSnleddePFM1Wdgr1lWmrhuCxYubKc3Y8c8uXLcpPOOXq5pY7OaWMlAAAAAAAAAAAAAAAAAAAAAAAAAAAAAAAAnbx5N7RX8SiTt48m9or+JRAAAAAAAAA8e8bTpd909u36+PNCyOH3Nd6afdJNJp+dIjcM7vqtNbLh7fZZ1FUeaq7GFqdOnhWL+2upTXn6+xmlJHEnD0N/qiq5uq6qXSaa+KzKu1dj9MX2Sj3p4NsO0ZbFt34nn3SVcELhriKe6dJodygqtXThX056mv2ba2+2uXc+7sfWi6Z3rNJylQAHIAAAAAAAAAAAAAAAAAAAAAAAAAAAAAJ28eTe0V/Eok7ePJvaK/iUQAAAAAAAAAAAh8ScOPduj1u3z6LVU5dF2M/erml9auXevxXWc8OcSLeek0ush0Oqpwr9O3lxfdOL/arl3SX8y2ReIuG47x0es0ljp1VWeg1EVlrzwkv2q33xf4YZtW0WjYv0nl8f75xaBA2DiaetsltW8VqjWQWZVZzGyH+9qk/rQf5rsZfM70mk5SoADkAAAAAAAAAAAAAAAAAAAAAAAAAABO3jyb2iv4lEnbx5N7RX8SiAAAAAAAAAAAAAATN+4e0fENcatVzRlCXPVdB8llVndKEu5/wfemR9HxHrOH7Ibbxa1iT5adfGPLVa+6Ni7K7Pt8V9z7jVnVq9JRrq56bVwjOE1yyhKKknHvTTNa4mmzbWPx5Jk7e0GQW2bxwb42xqWp0i7dHKf6WqPqbJPxor9yT7upl3ZOIdv4hg7dvsy4vFlck4Trl3xnCXjRf2r7Mi2HlG1XWP3fyM1IAGSgAAAAAAAAAAAAAAAAAAAAAAAOjV6OnXRVeoWUmmsScetdjzFpnm8B6P1nvFvzlAAT/AAHo/We8W/OPAej9Z7xb85QAE/wHo/We8W/OPAej9Z7xb85QAE/wHo/We8W/OPAej9Z7xb85QAE/wHo/We8W/OPAej9Z7xb85QAE/wAB6P1nvFvzjwHo/We8W/OUABP8B6P1nvFvzjwHo/We8W/OUABP8BaP1nvFvzkrdeAdq3KT1NLtpvxiOpqumrEvM221KPoeTSg6re1ZzrIwfNr+GvE4kosupXlulsueF57dOpuUfS48y9CNFtlGy7zVHVbba7YPslDVWSX2dU+p+gtGe3LgnbtXbLX6Fz0uofbfp5dE5ffjjkmvvRf2mu1h3+rSftu9OHT0TVR8B6P1nvFvzjwHo/We8W/ORVruKth6tfRDW1L/AGunxRdjHbKib5JP7sl9h7dr412TdZrS13KF3fp7ovT2p+bo7MN/hkk4Nss41j7funUze3wHo/We8W/OPAej9Z7xb85QBiqf4D0frPeLfnI2526PbpaqtVTl0NNNv+tWrm6W22vH1urHRZ/H0GpPFrNl0OvshqNTWnKOMPLWVGXNFSSeJJPrSecPrQGZt37YKFOVsb44lGMOa+UOdynbBcrlcklmi36zj1Rz3o+JcRbFy9NVVq5R5XLmU5r6tEb5LErU8qE89nc0svCeklw7tjXKqUuzDi5QksTlOOJRaaadk3lP9t+c5fD+2yThOlPPNnmbk3zVKqWW3ltwik36AM9qd32quXR1V3fr41KUrrIxl/pNNVuGrG/F6ZPrSzj0PHK3zYIw6a6OohFw6SLlZZ41brssrksWP66qswup5hhpPBZ0vCu26aU7nBylK12ZnJy5X0sbEorOElKuD6l18iznAlwptfLGmqvlirarWvrZdUuaqPjZxCLw0lhLrSwmwI9m8bPVJwlTqsJzTl0k8YrtjVa/12cRlOPd156s4eOuviHYNRKVWlhqLJKbjFQuk+bEbZNr9NhdVE/rcr7OrDRpZ7Ft1mVOmLzz59PSWKyz85Ri/tRxXsO31PnjX+25pOcpRjNxnGTjFvljlW2diX1mBP4b1mj3GzUT0dVqjW4RjZO2UlOM6KrU1GU3h4tXav54WgPHodp0e2uUtHDk5owi0pPGIQUIeLnGVGMVnGcRS7kewAAAAAAAAAAAAAAAAAAAAAAAAAAAAAAHi3PZtu3qHQ7nRXbHzWVqePsyuo9oLEzE5wMt/mPLbuvh3X6nTeatz+lVf9u/LX4SQ+kcabb1W0aTVx/ertlo59nfGxSh/wCSNSDX+a0/VET599/9pky/+fS0nVu+362jGOaX0b6RBf39O5r+CPRo+P8AhjXeLVr6E845Z2KmWfu2Yf8AA0B59Zt2j3CPR62qFi804RmvykmNrCnfWY8p79zV9afWafVrOmsjNf2ZKX8juM7qP8nfCupy57fp0/PCpVv84YOuH+TvY6IuGkWoq/5ev1MP4dLj+Aywuc+nyatMDLLgCiH6rcNxj9m4WP8A9slvZ9r8EVujp7rfGcue+zpZdaSxzYXV1fxZzatIjw2z6D3AAzUAAAAAAAAAAAAAAAAAAAAAAAAAAAAAAAAAAAAAAAAAAAAAAAAAAH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Finding macroeconomic data online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From the World Bank website, we can check for data for Thailand and other countries</a:t>
            </a:r>
          </a:p>
          <a:p>
            <a:pPr lvl="1"/>
            <a:r>
              <a:rPr lang="en-US" dirty="0" smtClean="0">
                <a:hlinkClick r:id="rId2"/>
              </a:rPr>
              <a:t>http://data.worldbank.org/country/thailand</a:t>
            </a:r>
            <a:endParaRPr lang="en-US" dirty="0" smtClean="0"/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smtClean="0"/>
              <a:t>We can find data on unemployment and inflation, and plot them as time series. </a:t>
            </a:r>
          </a:p>
          <a:p>
            <a:pPr lvl="1"/>
            <a:r>
              <a:rPr lang="en-US" dirty="0" smtClean="0"/>
              <a:t>We can also observe their relationship overtime.</a:t>
            </a:r>
            <a:endParaRPr lang="th-TH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smtClean="0"/>
              <a:t>Basic concepts in understanding economic activities</a:t>
            </a:r>
            <a:endParaRPr lang="en-US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r>
              <a:rPr lang="en-US" b="1" dirty="0" smtClean="0"/>
              <a:t>4 essential </a:t>
            </a:r>
            <a:r>
              <a:rPr lang="en-US" b="1" dirty="0"/>
              <a:t>macroeconomic activities: </a:t>
            </a:r>
            <a:endParaRPr lang="en-US" b="1" dirty="0" smtClean="0"/>
          </a:p>
          <a:p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Resource maintenance=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pPr lvl="1" fontAlgn="ctr"/>
            <a:r>
              <a:rPr lang="en-US" b="1" dirty="0" smtClean="0"/>
              <a:t>Capital stocks </a:t>
            </a:r>
            <a:r>
              <a:rPr lang="en-US" dirty="0" smtClean="0"/>
              <a:t>= a quantity of any resource that is valued for its potential economic contributions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3276600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Types of capital</a:t>
            </a:r>
          </a:p>
          <a:p>
            <a:pPr lvl="1"/>
            <a:r>
              <a:rPr lang="en-US" dirty="0" smtClean="0"/>
              <a:t>Natural capital</a:t>
            </a:r>
          </a:p>
          <a:p>
            <a:pPr lvl="1"/>
            <a:r>
              <a:rPr lang="en-US" dirty="0" smtClean="0"/>
              <a:t>Manufactured capital</a:t>
            </a:r>
          </a:p>
          <a:p>
            <a:pPr lvl="1"/>
            <a:r>
              <a:rPr lang="en-US" dirty="0" smtClean="0"/>
              <a:t>Human capital</a:t>
            </a:r>
          </a:p>
          <a:p>
            <a:pPr lvl="1"/>
            <a:r>
              <a:rPr lang="en-US" dirty="0" smtClean="0"/>
              <a:t>Social capital</a:t>
            </a:r>
          </a:p>
          <a:p>
            <a:pPr lvl="1"/>
            <a:r>
              <a:rPr lang="en-US" dirty="0" smtClean="0"/>
              <a:t>Financial capital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21506" name="AutoShape 2" descr="data:image/jpeg;base64,/9j/4AAQSkZJRgABAQAAAQABAAD/2wCEAAkGBxQSEhUTEhEWFRUTFhoZGRgYGRkYHBsYIBsZGx0cFyAYICggGBwlHR0aITEjJyktLjouHCAzODMsNygtLisBCgoKDg0OGxAQGywkICQsLDQ0LDQ0Lyw3LCwvLCwsLCwsNywvLCwsLCwsNCwsLCwsLCw0LCwsLCwsLCwsLCw0LP/AABEIAKUBMQMBIgACEQEDEQH/xAAcAAEAAgMBAQEAAAAAAAAAAAAABAUDBgcCAQj/xAA/EAACAQMCBAQEAwcDAgYDAAABAhEAAyESMQQFQVEGEyJhMnGBkQehsRQjQsHR4fAzYvFScoKDkpOz0hVEVP/EABkBAQADAQEAAAAAAAAAAAAAAAABAgMEBf/EACcRAQEAAgMAAgEDBAMAAAAAAAABAhEDITESQRMiUWEykdHwBBTh/9oADAMBAAIRAxEAPwDuNKUoFKUoFKUoFKUoFKUoFKUoFKV8JoPtKxLxCkwGE5xI6GD+dR7fM0L3EmPLAljsZBOD1gA/nUbgm0qj4zxVw9ufXMGPY7Zntv8AapXLedWryyHUEkgKSJgMQDHvj71WcmNupUbiypSvjGrpfa8rcB2IPyP+dj9q5J4h59e864GaQrYgtowCMAnGPznbaqaxzVwPNtMfUQuldgfbaCYEx9ffl/7PfjG80ld2rylwHAIMbwa4sfEz9brBgIJk7xpJWe87d+lWXhPnp4dyP9QtPxHQFXc/9zGAB/epx/5G74n8026zSofKuZLxCeYgYCY9QKz8p3FTK6ZdtSlKUClKUClKUClKUClKUClKUClKUClKUClKUClKUClKUClKUClfGYDcx/kVht8WhLAMPSYP2DY74NBj5lxy2UZmYAgGJ6mDFc18R+MHaR0XqB1zn2PSPb61D8dc0a7fL6w1lCdIk5AAnTPvvHatctX8S1sQJ3bv0I+p3rh5uW5XU8YZ8neon8r509ybmth6sMDkMM9s5/yKwcw52bYGCQRgAnJ7mPbae5qt4jjPIWEBALAAYME5IHz/AF7bVCPMJaGtlo2z17dNQjP0671jMN3f0wudnS0ucW1y0WnDFYHWNxAA36/I1KsvxFsLctfwiQC3q7iNNVfAG47r+6ZPTLHp9MEZ7VJ5nzQWZDA+mMQdPbB+UTt9aWd6hL1ut/5T4svWrSI5DPMnWcxPw74gdfcdqpuK5vcuOXDuoeZ0sSIMYI7SBWhtz7VCx8W5zCiBjbI6z71ecDzNnPqWFImS2JGZGMD/AJqc/wAmu6v+TfSJcs+bfm45gEQFGWjecR1P51Zpx9hMKoWWgdAcd9yfzrKoBkArok43M5me+89+tUnNeXugZ7csBlZYTvJKwcHM7TjHeqdZ9VXvHxYcZbW9ClgFyZAhu5icd5wT+teU4O2uk+azLtpj4iNpiIHSM4qqPOW/0yAzaROnUc7AH0nMz2qPxy3LY/eYCGSAhgbtHtgkfL5VeYWdbRcvvTdOH8UPbCJaKhbbyOsNGZmMbT0k962nw942OsJeYwxks2PTGkaREkSJMd/nXHr3M1fUbEoRAhtyvUE7TP8AkVJ5ZzRwBJGmd9v13j7VrjMsO5VseSx+i+Wc4tcQSLTTpEnERkjrnpU+uG8B4je2G8m8EgqCQY1Z9wepNX/IfE/EeYk3GueZAEgldxvO0jrP861x5/JlO285ZXU6Vi4bVp9ZBJJONgOg94HWstdLUpSlApSlApSlApSlApSlApSlApSlApSlApSlAqBzrmQ4e0bpWQCAfYHE1E5v4ls2AfVqaMAbZ2ztHyrmHifxC3Ft6joj06ZgHrsdt/risOTmmPU9UzzmK+8a+Lw6olo7aWaD1IlY7gT+vatNs890q1tbsbyOgOnM9tgfnG1U3EXHDqDbABnUdOIgmDHxbdOxrICDcjSGjTOQFY9sSNP+fPmy/Vd1yZctryrveBJkQRO/TtkSZ6z96h8x5iNbKLkgbggyYxpke2ZPzq/4gLAT0x8IAyQ399vnWoeJOACMrIAAx2Ek4gHvM/1px6yukV54zmFpiSJ1IPSQSA2NOBA0isvLeEvXl8xUUBZ9ZYgsZH1MbfWqMWWc7HJiYMCt74IC0qgMNKAYnBPWTld8+xGO9acl+E6NRl4vj3s2woWSqgQskD89p29+9V/FcV6f3ttlW4MEgYB74wdoxHyFQuI45GJXMg+nsDMyIwBsTPv9YPDtcYOPMGmYKzIY5IxPeaphx/ura9cTwYAxdLBYASJMdTjp96sX5myZHqUQZIIMDZdoGfb+0B7+lwmhlMSpBU47jPzH0pYe7dBQTBky2wgYkgZ+WP63s36jdZv2y6374nSgmAsk5z1O3yq25XzjzPjEG2skGe5gjBnJ/wA3qs47lyg+q4WJTYwpgdYxC9vp9Kvmdny7hVSxwCC2Gj3n5HtSY45dJl7bZZupZGlGKFzkkmZYyMgd4G/9BY2uMkHUZAwVkCB9ftnf71qnKeLAWWZdIBGxB17xMR7SO471aW+bWrU+otrgkGDAiM94PTfesc+PvxaZdnE8rtyzrdId2n1N6FXLE4UkwIG/1xWvJzCQoCnBwdQPsVg/Stq/bLN70aZBHqIAjM4Bie4yMflWv8XYVJYEsqESIQkCCMTvGPp9614v2yMrKm8HhS4tkoBq07xAziJxv9ateXc5a6hNsEQ2AZC4Ebxkx09vaqq5zq2NLpdJgQyHU0joRrUDtueleL/MQlxWtBBqycHVPWQ2NwOn61Nxt+lfHW/CHil9CB21W1IBOMA4OonIAyfp0G3RgZ2rgXhPmLWXDlbbLIwYI7yNUAHHcZmu5cp5nb4m2Ltokqe4IP2NbcV9m3ZxZbiZSlK2alKUoFKUoFKUoFKUoFKUoFKUoFKUoFfG2Mb19rzccKJYgDuTFBw3xgrtxLhmcMMscLA6EhVUaojpmtYa7aW4xA8zOSJ3GJJ2Hfv862X8RHti462b3mADJYn0gdJET1HX55rnlziWYMqxpYgYGPlnP6VxTC215+fqfxfMiyk68apQSA05hmG5walcLf0IPMKOXaWI2EjAMDJ39pI3FULWAgBYxqzBBgifbMR2r7xfFtcXUygScQDhRiTnJzE/PvV7hL1FYtea8UrE6sBRIAzqJjYgQPvWDg+P1D1mWBlZgGT6cEbnJxiqi2hYRqxO0mNu1ZuG4diHOgsqAFjkhV7/AOdqmYSTSbi2bhrxA1EiIaCAcbg/Tf51X8Xc8sljcZh8WnOSepO2MdN/nUXmHMFRVtookLvIIz3keqsH7abzqrXNKkZzCwJMekdsR3iqY4X1ExrDfUkaTAJIxEHPf+lWnI+BNyZZVRREgxqPQff+WKhcYsnSuosAB8LDJmEIInUROTAwe1Xtjg2s29Ehg4IJnGrTJ0EEbZxt3matndRbKanb5xXLLbtJczpwNQgT/CAu2cx3NRtIUMmpSeiRIx/0kifv+XT3wlwq41XGZnkgmGAQAdjgxj7HFSLvEWEMhQO+gfEAYJBzH17+9Z9+esqqeKuWtOkaSSNWqcqYyCJ32jb5GvI4U309TNqWACTiNojoBnAisfOnss40emQMYOcCMbCDO/TvtO5ZZIVSbiAbQoMnpB0naZk+3yrTesdra1JUZOBcelCRIzp2OJnMDMxWazwNy9EqVtgdYyd5EZj+lWvHj0s1tNflQXKNgKd5mYxnJ771h4m6ygLbELGVPpMH5jb847A1T5Wm0jhuVlQrqVJEQD6R0iRuTnuPzz5/dlmUwSTkCTPcwf4pG47mqq5xN4XpXABkAnGJEQTBPT3xVyLZf1ujW3ac5afzg/WovXtTGuc04MW3uEIQpJjfY7fXrB+oG1Q7Np3aVXYj8+9bhZ4NGLG6siBJMnEQBH8I647719t8tsga7cnSh3JUauh3mR9vnV5zSRf1C5WjjLkiI2JBX1bwMfX5V+gPBSWv2ZWtTDbk6ZLDBOPcda4NwPFE9lWQBMMGO0qYiDDYgb10bwJ4utWtVkqQkjZYCtgEtE/7Rj+9Wwy1l2twZSV1KlY7F9XGpGDDuDIrJXS7SlKUClKUClKUClKUClKUClKUClKUHxmA3MVQ828V8LZYJcbVrAIgalI+Y/5rJ4wuMvDOVKCIwyhpM4A1GPfvjEHNcYsv63d7izIXf4TAgtvH+dq5+bmuHUZ552XUX/PeA4HiLTtaPlvq1PbZSSMggKcKgbPcyYG2eecz4byhCkg5ge/UxPsdyQNpMTVzxvHaNR+ITtiATicY7bdqpOY8M9x9SMAH9LGIkbenVtgVjhnb705OS43xi5PwQZWuX7coVESIJE7r2wIxU/i7qMoGApAAQYMKYE9R9o3qvv3rjL5YbWRknvGRGnAxXzgb+kyzlWCwzMSRHULBkn2G+amy3tW36iJzHhXXNtIQx1EmJz3G+89vevfB8AW9OGbZokhRO+Bkdfr7VKuX1YQHTXrCnUTqYEfECBoCjAyZ2xWeyzIGRbZD22ZX0jIcGIbMA77SKvbZijvTHf5LaUQG0nGZ374JHv2rCeW2gupIfIHxRjufsen9KtL3J7enU8qT6pBIJiBMGYMmY9qr+ItQyjzAqj+EgjfqdyZ/rVMct/aLa+Lza5b1AoHllYhs+pVZVJPxGFJAk4k7yaw8PzHd9AZthIOkTgyJGokDed6y8Rd6alM/GW26wMYgRt7VV8RdzCgGeoEDp22q8m07teuKuAXD5ZMK3pMaYkbaZIEV5s6y5z6jk437+3XrXzhUMkxODttkEfWJn6VO4K3LQE16hA1bzAM7R9e33q1Wt/Y4hEutm3bRsYRQowDtGYiep9+9ZW4z9ngAZCgQAumMSCd5n6/eoNmWJW2hJbOASQBqJ+Hb0g/b2NZuN4MpKuxllV1kyCDBBB6ziD71Fm/TV3Ns3K+bXrRcpcKi8pDEYBBIkGNtv1G2KgO8hgRqn4dwAdpjrivLXWQNB0gmCI7Y26VZ8HwyKvmFRlMaizHWf4hERnIwekzmpt0tcdTdT+V2EsWg9ydbZM6sTgYGPqf7VYcPzuzdQoxO2+BE9t5OBuPp3pua8aYKNGkfwgkTiB9jnboPpB4ayqnURAJKgahGwJ75z+lY/D5fqqs37FzdvNqK2LxOkzLaSCY2M5H0xTh+MvxpGkG6GLHRsIhsAEaQNyBGRUG1bVLrKz5iJkzME/eptvhVT49JYARIDT1ETtt+tWsk/lEQOBLWySzaAwMiepx0I2/rV1ybUhLeY0mVn7DEYP271Wcwckslq35eiJYjDLGJBwB99/kB95bbu3JB1sQw0hWAgxgkFSXxAwR0q17m6n42O2+COdWANBIQlisEE7ZkthVWSQAQM963i3cDAFSCDsRkVw7wq1jzUN+69sYJUapLZAUAZUSdRbsvua7Lyu9a0KLd4XBtOvUSRuPYjtWvHluOviy3E6lKVq1KUpQKUpQKUpQKUpQKUpQK+E1rnjTm/kWhouhH1Z+QG3sTNcz47m9y6dJ4i6GiAQZEZxM/nj+VYcnPMLrSmWcjqHjhNXBuQfhKtgEk5jEbnNcI5sbn+noZmeSBjAkiDtOAd/0q25rzZlUKzsEUgai23WFG5Mdo3NV3Gc7QgEXR6tu8jGY9Q2O/SOhxzZZ3PKZaYcmcqDwXCmzw5N9TJIIEzCgqdLf9HqEkffpVLxd/QZFxiC5kDaDJwOm/Ye1W3B8N5kG42osIBYkgETg5wN8+1fbvJ7Y1O7FgZ9J9hHeTt3+8GrzPGXtlrfqqu8eoyupjuJUrnaMHGM1J4O55akMut8k/CdPZSW2+3Q+1Qua2tFxDbOrEjbefbH/FLj3AAAiCM6d85zvjvV7JYfGaTeX8CLxB0BdMFojIJM7R/wAVPucws2UKqGChojOOhJIBBGM71r1m5c1+ZqIlgWCwB7Y2O0bEd688ffZywLHLTpg7x/SouG734ai04XjLlwlpDaTiTpDTMFp32MDtvUp+LUvqYwkDSwEzvgHSJjA2rWLVqJBGF+L5d4O9SHlQuUaOgM/Qxv1/OpuE2XCJNri9X+okiTAwCBjAzufea+8Lw4uE+mIn0zPvPtgxUVGLYOYJPsN+v3q84cNbSSvxasZhtIgwQOh0/cfMMup0iz9mEcEFYEgssAMB6Tv/AA75jaa+8m5bbOp+I+DSQAZBLZhpBnG8ZFSLFshhruKGI9gBgD06szH61EvcX6WVQxPcQM5jHXHXv0qm75ES6S79jh50m3px6VBMnbBiT0BzHyqLxLtaP7kkK2kMhAZesTqmSuenX3M4uXcFdb94fWbjhckkxBBkbgbwdsfey51y9ioZRhV0lQd8ySMbf0qZ+m62v3KpLKksWK6tzO8GN8bxj71nXilksGz0BxBOJEwMd6s04IWQv71AzQzbMAN1DRt/Lc+0TnNpHBdTn4sRp7QM5xBwOnSp+W7ot31Vb55STAMjEgmJEYnscg+1ZuGbUsMpCzJK9D3ECRv+mcVi4e2Dv0HziB/xVjwot5DNjBYjTMZwBj7T1+U2t0i1n4a2lokhgyGAdR9WR0BiM/pUnieWsJa2+q0wkiRIiPhBn/J+tfYVhbJW4GMSuBrgQIMySIGBilvjShAQFSQVOodTIBEZHU/P5TVLtEn2vksOxXU+kqoAgGSsD4j3nMdMVlt2j6UVhKkjAA6e2Inc++N809viXUg+axxhpkZBIwBG5ioL8ay3NYMiM4A7/Sf82qlx2vi2NuBuea5clhHpAPwsSJHuI/zFXPBcdfsvqtO4B1DV1Mrs2cEfymtK4XmtxDuDrkgyJmdiZ0gkdB2qybnLOVTSdRMgspmMbaRCmevSafHI69du8D8wuX01G4SB8QZgW1MAwO2FzgT/AG2quS2PxEvLphbPqKhmAnUQCJc6sEhQPpXQPCnODxVnW2nUCQYjoe0mO3zBrq485eo6cMpel1SlK1aFKUoFKUoFKUoFKUoOV/ipdvW2ts+khgQunpG5g/MVyu1Osv6w4xs2GzMAAyVAPaK/Qvi3wsOP0q90rbUH0gZLdDM7f371is+C7CcOLekO6SysxbLRpyBgKRjSBHsay/H65c+LLLLbg3MbhB0MhDMhOVy2AZUEekHv86ov2UEwqknGZ652jv2raOZs4vEm2CVOAPSUHwzGw+HTt02qr4fhHuXFCqSzOJBxEExMD0qBIJ+e0VhjddKTHt64e1xFtFDW1W24dVu6TDQf4cCTMCYnv7QLHF6HwdQU4JkY6x0/I1s1647gWb15ho1BVcMQhE6lRZJKyIBB65qj4zhgnERaUxJZfMK7KNUNEKZjbrgDNOrbE/GZZaSTx6DUpADMoOoDAP8AuAgzjbuZr6vDJvc9Wgb4G4LEbyoz9+nWrDgfCvE8drvcL5YS6SSpuAsonK+oCSAZxiCNqrLLC2nl3VZcZOnAyAQZOWkQP1qLjZ4zyxsfeJWyoJTdZaR6hkEBBA07e8+9UgGoAElTODB7yZImNxH1qx4rhk1ErcItksVBYEwo3ZVJ0EAgAmJBmOlQr/DOE1nKFgs4ySoeQDkqQQZiPetMJpbCTvYRplVYDPw5MggEk57Ef3onDGTqOFkjIgbHAmAN+/WvnA8KFuTdRjAkCI6YPyrMeLViWZCV65BPyGMfrvUbv0rZfp5uaQRBBmZgrtjfqPv96BDOpTgHGY2BJ3xsP07ivnB21YrpPxkgEk4gSRAyQAB0iSBI6WHOORcRwpXzrRAuowtsxIBOxmfhKk5wDt0IJtqtOPCzLp5tlQsqNTuZInYLBB+5irMcqd0BW4BGYJJ3AmT0O4/l3z2eGFlEhNULk9xgkjvtjfpivL8ycsXUqttSRqOzdh79Ou9c2Wdt3ipl/XbGFOAThj5jMxK40iYypXqJAj9ST2o/MPL9UMoYTEzBnAwIXfr3+VQuL492ILuREGRiSwERkifl1qmS0xY4JkhRkDGIB1dPnWkwuXeSbhb3k2TimQaWC5fJA1ddyZB1RMn5Gqvm2jT6GJXVEQdORIKyJX8qlcs4IXG21KAYGQAeoENE5nJ/WofPeC0OSiMLelZ6gEBdcEdjn6/Kpxk3pGOO6rHYx6SYHqiPl85q75da1OXgMuC0bCQNh2+dV9i2GBxAmJ6zORvUngL11ZW1bDeqFAUsVkyJ0RM5GffarZdzUW+FvUWt7h0IkjT6SR6l9UQNyRgH9fpWKybdxCWVRqWAxywPTIyRnf3zGa1rzZJLli46g5J/3R1x3mrbhkdLbFRqX1CSDCkAb9j0gR98VHw19ouFifwNlVuElpWVGRpIOMmf6dfvh5rwPmZDAyrHrvAG+Bn4tuvtXjg75UkOgNsiWiPSTmVYjGYx7da9XuKU+pgQIAiROlsCJGIkGfnM1GrtEliDY4QjFxWVYHtqJz6D8vnWz8oW38AIbUoGkkEjvpO6gzkAg9+lVS8U9xXTQdLKYLGTIiCRMiIG2N96l3ePYuqeksgw5QK5yw9PfAGe7HqZpbanW3njLK227KbpUBSRpSSQxElpGoQeoic5PavAHEcMttbVpgXKySJgznT6oIIXTMgTE9McGtcuv3740pduC4YlFYzAmMDcATFdg/DrgeIXW0HSpRQM21dQCCw95zG2wxWmF7a4f1bdKpSldDpKUpQKUpQKUpQKUpQK+EV9pQc+s/hxZF1y6tcUn0+rRE5JJTpjYLuw+dVXink1rhLJW1bAe3dDAXNLhgyuoChssF9OR1mcDHVqi8Ry61cYO9pHZdiwBj5T8zWf45PGd459NZ4Pla3bSWLdq4FAGu9dRlZQdLMtrzV1amZRmIETmAK5H4q8MOvFFLFq61vWqC4UJXMIZESCLgbMTuc1+jK8sgO4BgznvU3CVOWG/HMOX+DuM4G0Ftol9PN8wrafybwMFQDcaFuJpiR6esVT8Rbs/taNesvwbpsvEkojkRDW3QhQQxLEeoSBFdprFxHDo40uiuOzAEfY1PxhcJXMPHo4FbFjTdS5lwtxbqNpJV2nRBRlYhxEDMAEQBXJuZc1bibpL3GNm26gLJkWwAp8vUWQEKvXuN+ndedfhfwd92uIDYdgI8qFCsCMhdun5zvWtcd+Hlrl6ftRu6zZuIyKQIYBYZG1GBLSQRmAAMmaiyq5Yz1o/MZ49F8jg7xu2xD3TdkdcQ4EiF+ImZmZmtf5by17v7u0hZgxMEhWnAI9ZExgkDImTjbvfhbwbae2b3F2Lb3LyAavUx0lQJPmAMGjE9OmnrObwBwg4hb6W1QLbVNAUQNJBBWcCRIMg7zg5MfG0kuuo4jyg2OGe0b/AAl1WtuWdkZlZhGAFbAUHfSRIPSuoc94SxzfhC/Cuht2bRXy2Dh7biCsBZIgAwFw0QdQ22vnng7hOKsrZe1oVDqQ24QqSIMQIOIwQRgdhXOeaeAOO4Ave4DiGddJBCHRc075Gzx7Z7CrTpfTTPA3MBY4+15zFUOqy5JjSrAr12AYgnpAzUj8UeY234i3asG0RaQIPJMooyQimNJiZkdexkDWLqtqkkmTv39561t34Y+G14rjk1iUtDzHHeIhT82I+k1T3pNxlUnK+QcRdveU1lkUG1bJcaAGcwmDDGTBwDt0q05X4fuXL5S0qPoc2ySJVobTMQZE6emNQJiuqfihxvDWrWRPFvp8oIYcaWkMY2UGd9zgdxceAOSfsnB21YEXLg8y4DMh2jEHaBA+lTeOXpTPD5euS3b13gH8viOXBiSGQkKm0ToKoQdswcAnAOasPDP4d3uNdb3EBrHDBnKqdQvOrENB1TC9JOYGx3rsHN+XC/bZMBiIBKhoyDkHcSBP6ipiLAAHQR2/4qZhInHCRScn8JcLwtk2rNlAShVnKgs3/ccEiek1rtnlti3fFjyhLgSygp5wCNpAhvUBgH5A9iN+ImtS8X8jtG3ba1pS5YOpE1KmsCSVkkdyZkZmTk1OW9dJyjR/xG8FWFtftFqyLbGAyqyhUdZ1ayxAgruRmVXJBJrSOA460ls2bnD+Zqkzb1K9ojWFcg/6hyMzEEDBkHeOfeIWbh7b3b0q4NllthdNt9IBvTIeTqkBRmMEVofh/lXEPxyWApFx9Sgx6XQKx9WsGUJ/i+eDis7q1jdfT1xDLpsMluA4JfV19RBkPMgQQTGGGPhmvXE8sXSStvAIgoCYU6YOZYSIMEEw4mDXRL/4brbtSFvXGtQNC6D5jEAsylxI9UicYkgdDrfB8Ze4S9IsQ0fs7KSUXUwCedlpWcqCPTjvvT42eoy6afwweSqs49QDT6YaeoA36bdDVra5fe4gFk060cL8capOAFjLYG5AwTBOR0Hh/wANLF/hBettc88hsM/pYy0g9tUyCZIxM5BquXeBOJsspe0xS5JcfERgqNQDRIDbExlu1PhfVbjYufw1a2eLuu38arpUgAJcEazAkSzzBmdh7V1OtZ8MeHktgXTPmMSzbqNZJMxA2BAHsPetmrbCWTt0ccsnZSlKuuUpSgUpSgUpSgUpSgUpSgUpSgUpSgUpSgV4u2wwhgCD0ImvdKDzbQKAFAAAgAYAHtXqlKBSlKDh/wCL3I0s8Wly2oVb6liBtrBhj7TKn5yetUHhLn17hmujh4Fy8hTaSDIgqOrDMD32rf8A8arALcI3X96P/jNah+GVoHmVmRsWMe4RiPzrO+joXgXwQbTDi+NJucQ2QHOrT7sT8T/p+m+0pWgUpSgVVeIeSrxVsqQNag6GMwrERJA3+VWtKIs20C1+F1jy7aPdZmRyxaBGTJCqQdOYG+w61c8p8IW+HvK65CBtJPxSSpyTuBBA6wdzvWzUqswxiPjCqzm/JLfEadYjSysYwWAmFY7kQWEbeo1Z0qy1m2LhuHW2ulFCqNgNh8uw9qy0pQKUpQKUpQKUpQKUpQKUpQKUpQKUpQKUpQKUpQKUpQKUpQKUpQKUr4TGTQcy/GRvXwg/23j9ZtD+daN4A4vRzGyTgF1H/q9H8xW2/ijzq1ee2ttgwshgXGQWYrhe4GkZ2kiuf8svG3f8wD/TZT9QwNZZXsfpqlebbhgCDIIkH2Neq1ClKUClKUClKUClKUClKUClKUClKUClKUClKUClKUClKUClKUClKUClKUClKUClKUGO6pI9LafpNQbnBXjtxRH/AIFpSq3GUYG5bxH/APa3/tpVdzLwvcvrpu8bdZf+mAAfmFIB+tKVS8WP8/3v+UaU138MrTHN9z9B/XNYx+F1kbX33nbr96UqPw4f7aaWfAeEblhdFrmF9VGw3A+QJgVOt8r4kEH/APIXDHdEj6javtKj8eP8/wB7/k0lhOIH/wCyD/5Q/wDtU7g/M/jdW+Sx/M18pV8cdX/2ibSlK0SUpSgUpSgUpSgUpSgUpSgUpSgUpSg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08" name="AutoShape 4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0" name="AutoShape 6" descr="data:image/jpeg;base64,/9j/4AAQSkZJRgABAQAAAQABAAD/2wCEAAkGBhQREBMSExESEhUWGRgWFxQXGBcXFRgdFxYZGxgYGxsXGyYeGxskGhUYIDsgIycsLCwsHB8xNTA2NSYrLCoBCQoKDgwOGQ8PGiokHyQ1Li8tLS8tLCwtNCkuLCkwKS0sLCw0LC8sLCwsLCwsNC8sKSwsLCosLCwsLC8sMCwsLP/AABEIANgA6QMBIgACEQEDEQH/xAAcAAEAAgMBAQEAAAAAAAAAAAAABAUDBgcCAQj/xABBEAACAQMDAgQEAwYCCAcBAAABAhEAAyEEEjEFQQYTIlEyYXGBB0KRFCNSobHRcsEzQ2KS0uHw8RU0VKKywsMI/8QAGgEBAAMBAQEAAAAAAAAAAAAAAAECAwQFBv/EACwRAAICAQMCBQQBBQAAAAAAAAABAhEDEiExQfAEE1FxgQVhkaEjFCIywdH/2gAMAwEAAhEDEQA/AO40pSgFKUoBSlKAUpSgFKUoBSlKAUpSgFKUoBSlKAUpSgFKUoBSlKAUpSgFKUoBSlKAUpSgFKUoBSlKAUpSgFKUoDy7gAkmAMk0RwQCDIOQarOu9VWyFDDcGkMuciIweBkjmtPt9buW7pS3dbYDhCQxVZwTkAwCBEmY+dcGbxscU9PPr3wDotK1voniDc6odzFxuJydpJwPbbtEyO81Ku+JNl1rbWmG0iW7bSDDA8HjitP6vHp1ydImi6qNqdeqMFPdWaf8Me33/StQ6l4rNt3ZXKgnClckx8wf4Y+pql6/4ldh5qDcYAMA4xkx7Y/nXLP6harGt7+KB0zR3S9tGIglQSPmRmsiuDMEGMH5Yn+hrnWj8QXvLRCxQsSQueDxJjuN2Bwf1qw0XXnspckKWMERkCPixJJIE/pUL6jFNRkvf8dPXcG7183j3GMf9frWtaTxSzLcMCQJWfTzBgdzCtOKoNV1Vn75IG4cbjBIYjAkgAfQA9q0yfUIKKlFX+hRvVzqttXCFhJEziOY5+tS65lotZ68sIVgWVYBBBwPn+Y8nkY9+g9J1/nWg+JkzEwO455wRmp8J4x5pOMuQTKUpXokClKUApSlAKUpQClKUApSlAKUpQClKUAqPqteluN7BSeB/wBu1SK1PxpcsyqsSLvpIidsbvzAc8Ef51z+JyPHjco18go/EfiA6gtaMrAIImFJBwwkx+sTWtaDVWUclr3q9j6VMDBaRkE7f09qn6zpRblwvORhQPkSJnjmQc1903TrdoOxW3d8yRnbhYMwJ4aftk18880Wm5O2yN3yZrRIY3V8s71Ad9x9MfEVH9jOT2NRNR1bzdyeY0x6RPpn+Ee4hZkGRVd1XqLKrMHXaOFUfDztYkRnMwR2zzAq9Peshhda9sJJJVfVwcA7jBz2jirRwua1S+OpFl9Z6UzWz5t21cIYsgVstxiTHt8wKy6e86lwQSABhfVysgek8/8AXaq231dERgiW3kj95xEicgE8AsMdq8DrZdle2iqASrMsgEtiYAHpAnMVPkzldr/RDZM13iKLihQ6ncVIghgRzzxMfyHvWbR9QAVUu3oUhsANJBwDjAySY9qj+lXa3ft3Gu3NoEAwQJiCRPZcTIjmo+p1LX/MRdOLaj1lX9JEYZlE5MYjjniat5cWkkq++wsvf2k+UjrfDAk+WONwPEn7fT9ai6TqlqWaba7j6hv3ALwYMYb6e1V+qW6tm15XqUmG2gD5IF/MYAYzOCPbmLqumO1pGBcKpHrZkESfVCyPzEcHJ94FRDFGqb5Jvcmi5ae56LpYnmcnkyN0R7c4rd/Dvigq3lncwB+ZCqBwPsPoa5l0+6C7W39DhYDAQcEST/tR3yf89g0epAgDMsZESBJkHGQYg5J5q81LFJODexF0dh02rS4JRgw/p9azVr/hG7Z/ZyyMcQruxwSB2JiB3j51sFe5hm5wTlV/YuKUpWwFKUoBSlKAUpSgFKUoBSlKAVi1N7YjPBO0FoHJgTArLWieNOtXAz2YOxotkZwG2ndCSTMYOMbhHFY5svlxsHrqXiG491XskiAYB2mO047HGDwQaqdZ1I3Wm5cFyJ9gDP8ADJntED5e81V9T1xCxbRtsYnuWyRAiTn7Zqr89rdtEuv6wJKAAjapJXcZ4z9uMzXzeSWTLdvr3sRZaaq45naqhQJOTvYCSAFUZEDAMT+tazqdcBcdUttvXG87hsJzkc4ggk/L61LvdSuWiARvlm3NuIk7SQF3nIGR9zjNVnVdPbb9627eQSwUhlG3C29o/LtjJ9vvXR4fEk9+/co2R9R1RlBV425gAwYJj9JEx9+wrFbTzCStoqTLKeBC4gSc5Pb/ALZbiFbSNs8rl0vXA03AAdiqQPYj+ROKhau5uWW3+YSpYtIwwwAJyIAz7RivQil0KmfSWGtoxZGClSfi25H3zE/0NZbj2/L8wCJG0hDG1hncQZJEDt7du9ld1Gy2VRX3vbtoWCgLtUQ7NtnIgiAc9/aq9Aji4QSp2wpAidsEQARHwgd+TmoU3LdjqYLXUWaN1xyq4Jkz6hMwQQII7R2qfY8QOrsAFfABY5+GeG9iCflHaqd7zs7NIJJzAEGe57Vm6bfurbuIp/dsRuQsACRBGOfYVecE1bSJNxXqSW7K+SxbzHCiQiqrCDyYK4xBj3kYnXNfoLxa6bWE8yfJ37myZGCIYbjjnnvzVhrktBGVSqs+SqbmQxP1hgRAHeMimjuhltqCVFqTdBUg7gIViSPecx3M8iuOD0JyX77+CEyMdKyW09Jt3pAO7cGMD1NkZAn6c88VfdAa5bM3tl4EiSSIPHpIHA+mM/WsFnULbYftETJCCJaG5PqHeRg8EgxWVOmqFLWnN0RMMFkNE+qIERme2aynl1bPv5L1XBsV/qTKrFJS2zT5ZnYu4yAY4mOfl+tn0HxI1oubm5xnAZTJIkMJO5gYAH3rQf8Axpt7KyGR6oQGHg8xElSBz8hVpoNVbuhm2MDEengTgYGZ9X1x+lP5MT1EpnZVMivtaZ4L65dulUYNt2wAfZQNreqCBgjvJPsDW517+LJ5kbLClKVqBSlKAUpSgFKUoBVbqOthHuIbbgIu7dHpPeATgmM89j7VZVz3xVr9RZe5YZt9u6CQSbeAcCd/sYHbjGa5fE5HjSaB9694vuMCE9Den0EkTPxDgkmQR9vqKr9H1c3LbEuLgYw12CrAQAB6miBER7j6VQ2uokEjczvkC9AJQDB2jG48TGeMcmqTr/iCWi26vkNvgCfSBnGeO88V48Y5crpvnqVbNg1nUGE3MPtEAgHd6pnnjsK1vWtPl3i5v+ojZtO3dsBiOYBMQQOJFWXT7zL+6NtZZYUiSbhaQIJ/JuXg4Ez7VEGnd0FkXNrGYlSY2jcdxOcgfl+napjj0Sb7rqVuzDd1alEuBQgfJedoAOBgHHE8f0qN0/TliGDXAVWF4IIgy0kgKJEkd5Oaz6vSMlkmA43+snJYAAelYkCZM1g/8TXY6qm/eCLndFAb8m4SpHz7x7Y3gm4vSRVkiBbJUW7bhPjDupUhVkxABHI+GDx7VE1rI4JsW5uKxYuklQkAcQDEyJOPbmsWk1GFtJZVhJYkwWY+3HEA+n/lVjZ0bMzOxtgDZggqjBiIBaBCnOe8d+2j/jdvv4I4I66S4lrzQm5IAuIQ67cgn0kztkxuHz4r7Yup5Fxtg2ghlhlJBiCOzGYHywOal3NbdS5b33nAYepWhlaD8Kz8SEzmfcVWPfRTd3LG7dtAAlYkDB+YA+81EW5c/r37+Ca9CRoLMyw04ZSSFa5MtjCgKQN0An9Yr6NItq1FxBu37kLbRuGRn8xxBn/DOK89P05vJLtcCKItpPLZiS0CCZ/mMYNY72tXzCWVWU7YZdxW3gEAH3A7Ge/3buTRBZaLRh9lx7SoA4ypZChwd0DA3HbmQM4qRpepWrZYEOLkgvc3jc0tIaASG5OIPbM5qHotctvd5F0FSJubwYYgYhZkjJx2984rW1AZmZbbEqBBiGaSCNwOCCBIA7E881ksbm3q4Bteq15uA7SdQiqTm3Lg7eAe3czGJiovTesNcvAtIUYHCgAiIzPODtHtxzWp2b94sQbrL6uWJiTzI7zFWGkv3HuWy7KO24TPp9InIM+xP+eYl4VRTWxezam6OouM5vf6VgERUCrtUemYB3YEkR3rH0vS3LN1ka8FQkRkkkcY7CB7yM1l6T1BU3yRtkem4QUBzgE45H2n5VA650xrQuOr2mTcWVifUsyfVk7xiBPftXNCTk3CbIrqbJquotai55hQGYMbtwkYG0wC335H1q66H4uuAAP622kFQSYM+kcAjOPoD8q5v0HxDja7i3hzvgGNwIEQPc8A5/lVtd6iWbaC1tzhrmBv5ALCDBwwjnnFWccmF7OmupZM65pet73tp5b+td24CVHeCeAYgwc5FWlc88Kay/euJZVilu36j6kMjg7dp4wR3icwTXQ69nwuSWSLciwpSldYFKUoBSlKAVr/AIo8KDWCd5VgIUY2zPJkEjHt8pmK2ClUnBTVSBxLrXQ9Rorauwm2rbC2yCcxOeB39UdjyManqHQoJDdmKiAzdjmfhGMckk13rxtoRd0jghiRkFfy+7ESAQAO/eK4r07ozG8twHcFuKG2sDH8Ix8PecmZjua87JGOGT/JRostLokt2kBItu4gqgmQZ2FiDE5E5x7zBHjW6u3bYOlrYwUKFDKT6AfU0TnMZOZB7CovUtcGuOI24OdohsHlgTtYAkz8hPM1rQtkkD97cAJAAKxux/7YxPy965IQlkvWyC61OouWWNwsrPcUQGCMIJEgwT7TI/514u3V3bLmzay4bbJUmT+YwsEtxz+hqos6UbyWVh8IEyO8Yx8jiaz30khmQsSMqs7l2/WATAiujy0tu/sGRfNKljvDBp2kYb6/I/8AOrnTdat+UoKJ8REFS/tDQIkiDzn5+2v6gsibYWC0g43cQJgwMe3vUzpNtH+IFm3YRSFgD1EknEQCAPeK2yRi42x0JWr6otyC24uGw3KkEwFA7e8/P9cV9heggiQp3A4OAWJPYzJz/Lic+r6SihCFuySdyQCQATIBGJEEfOJiBmQOiByAvvJLh5EcWyYyT6STHvms1kxxWwtFbpNe4UpukKJMiZzgfq05/vWPRXioOYBzEA8SIz7/ANqx6m8huu0eWpjAJJwMwW+fv71adO06tp7rtcsruKhFY/vcHEAYzvMye1btRrjknSjDYsMtt3AwxAEnEggwBOTyam6DUEqytu2XAv5wNpQ53TGIGOI9+ax3VYsllNhZQTv3lR35JMdjkHtWW/0oeUXW8uocCTDIFWVJ/OZaIEgAf0rnlJPnr2ipX6jVl7l31gJukIRCGDKqQzY44k5nNY9NpQ5/dggbdzKxiYIkIcY554qTptOikedIugg8pt2BJHJ2z+sj+cnyrWx1Adwu/YLjeWyZ5VRjkkkZmK0clHZEGDT61bZ2grBhSLgOV3cgAennPBgY7VI6hftNb43ncVMDKKk7iPUInH2NWvTrFq3Cai15k97i7JHMiDmPTzxJrLb01keUBBKmFWG9Qg+8iCD9OMDM8sskU9VP39STW9JeUIIDen1diyScCZyIIIIzNbj0bw9qNbbNyNtu420MEmPU08CYGMrMZ94rVk6IyOrTt3k7ZYSV7DMFiDEGfbEzHfPCeiFrS21AYYk7pyeNwEmAQJge/vNdMIRyy/ZZIweGPCo0YneWYgBhjbPuIAJ9s/OImKv6Ur0IQjBVEuKUpVwKUpQClKUApSvhNAal458b2tJYdQPMZgyGMqpII9UEfoDNclXUP5Yu+koGFzaJ2gEwYUwCSZPPI+9WnirULce60IoFzcoYQBJ3ECeTIA9v6Vr/AFjVtdCW0sn1AEGduANzDnGW7+w968V5Hmab7RRsmdeJa4GVm2mSwgr2jvjvxGKq30x9IUZkBoaQRJMAfbv/ACmo997ty4Xsrcb0y4yQok7lMciR+oxVx1LTgG2wl2YDcBLm2WGRLIBjOCCRBg96so+Wlv8A9/BBV22cM21Czbiu1FYrMD0+nkcyMGKm6q+7mLgtpuTEYVmUjueDMAxAEe81G/blSSzBGRsMolgDORnuJ57A1n02o3N6rlu4JB8u4DtjbCGe5H0nnmrPI+q2Qb9Su1FvywbdzZsbKOkNwR8LCZkKRmIn5msqWfLDXQBbBAKz6jDAwCAI2nEk/wDaq6srNefcAsk8GRziD7YrP0q+TttFQ7ggKpPxZ9KrBwZMTMZ9sVtKDcbXUlr0Ph1F9Jt+Y3qgkTIyeRHvA/lVlpOr+YEBcI4ed2AIzyAAYmOTyRVRqDcDkXBtK+oBhmCSYE8jJIJMRUCSGkfFz8vfiPvVniUlulY0knqVwtdd/i3FzjGd2Tj5/WvmnZm+w4xwO/8A18qx6ZjdZASiCdoJmFkSTgTHfvV7puit5NtvhHqk+oEqRIfIgLIn9TV5yjjSTJex801wpBzuAwDIzPBjPGKuNNogEBO4OD6wiAspbktuzs2sDgY/nVCemsHVLZV2zhDJwSMniO8jEGs6edagsjAT8RDAwMfEcj2+1c2Rav8AFoq9yVq7Hlm4sC4g4B27oA+IFeIxnv29qiv1adrIzho2OGhyd3LCRiQPr7Vi13UXuMWZZmQvP0iO/P3P3rHZ05V1staFu6WKl3JBG4QAQPhAVgOJ/wAtIY3p/v5JUS2s+LLezayNu2EbyS2VSFgHiQWXuMj7eOl9ddys+ZCghtqhoEYAB7YXuOJqr630hrDsCysc5Vi4EGOYAnE/Qic146dqG3OzFnYjaBOGJBHPAgdvlUPBBRdIiqNjXUNbtK7bSom5tJJU7p2mOxyw5rs3hDxra1lpf9W2FAbAYgCdv68TNcS6VrjbRkezBtyJ+KSMqeT7jIxAFbN4R1C2n05ARl3EkKPSYKleOCN30x9K51leF2vX9EpnbqUpXslxSlKAUpSgFKUoBSlKA4d+I2m/ZtTeW2u0PDEkkiDGDjic/wB60vQ65rh8tQLSklQxMCTiQOSSQOPl9a7p4+8LvqtjWxJwjAKm4KWBLbmgmBPpn+tch6p0QaFxYu2d97eGS6bnlosbSyABc/4veCBzPneTp1KijjuZNJpzb0+xdj7XMsy/FL/lHzj5xEHHMDz7gugrdAT1wMczwI55/sOKw9TvEhQbSqTB2rvkyO0gmCWn3z8s1g1ggEKSsbOSW+/acxjA9qyx47tvqFyWWotzuaSSRLcDcJBHOT8UxB4qE91yp9JxuEjbwIn6kE8DseK2zpukfVXLlm3o7VpnTdLMbjqqCSFEgLJCjILDdMwajdZ8DanTqpe3umY8o7yhChjhQBxHMiASBxWqhRpsa21+7eQJBcW9xgAEyxHdRIUR3xg96hajSiV2MjkyCFBge3I9oOKtOl2dVavOtlSXhle1Mb1B9SLsIk+n4QcgEQRIODqWtNy1biyF8sqrXyDOAqhHAxCkNGJg5roj9geTe2Hy71rynVdjSLi3GV1lWYMYG0bYgCQe/NW2l8GnUaq/ZsK+o8m2kwNpJKqJAJBhSxj+LYMANio6hbRdUAbp1KnYXdiwLkKNybiJUltyzGMEnE103/8AnzTqf2y6Z3xaSZ7Hef8A6j9KslbBzF9P5FsMGIu2r9y26bTtEIIYHuZDCPkp71MfrKru2ku20Iu6Pn+WCCJA9jn5188a6VV6lrrag7ReuECY5uAtg84Jx/aqnpZ23Ef+BlOQDMEELBBBJj2I9xBqk8cZ8kNWW17qF63DXLCEkkoxBkQIOO8Yw36QanWFfUeXbsW/3l4bSrE7TuzvySSFIJ3QI59qx3+tXLt1bQQXGBaWC+tQSpfOAIK8njsatdJoY22LWoui6J3Mh9ABYQC0zEhfefbE1zyglJbd+xTTuXmk/DRtPdBL27pAaCQ/rBQyqqOCV3QZmSIMjOqda0KK58q+k8kSSfUF52zAMk/Ikg9q2/p3hHWtu8y87WJDPbL7vMW3uDAxDRC4yMkZByNN6/obdkgW9E6B1Vgz72wyhyV3gTG/bOMLnMxrF2XMFvRXb13y4UmG2gsq5WAZJOScLJ5MVWXrBVsEAzgqZAI5j7jmsDanaT6QT7gkEZkQee3vWexr1Zl/crtEySzjdxy0nb3ErHIq9NFaJT9WY7d6Sp7yGA7A47iBg/I8ia6D+G2lOo1NnzFnyxuBBIBEEjtlQY+vv2GoeGfDba5wllWHrlmUhlgEe/cBpHy7cmu1+APDdzTIzXRtZoXaVTdA77lnnHpkxWLxapJJEKJt1KUr0C4pSlAKUpQClKUApSlAKpOueFbOoFwm3bNx0K7mAIn8pOJwQD9YPIEXdKhpPkHGeq/hgVtz51uLahS+x0SQz7mYyS77g3buvAmtY6N4L1GqLm3Ze5aWUe4sJuMCIVyGIAKtk8A5Bwf0YyAiCAR7GvNqwqiFUKOcCKx8newfnLw3a1Oi1ezcdMyptfezKF3ILi7xMlZ5A9x3gV0rwBoLWuF3VM9x/VdtNb9I077jm4qgd7e0ZyBiTknoT6dWDAqpDYYEAg4iD74xX21aCqFUBVAgACAAOwA4FXUK5BS6Xwdp7ZMWrZEgglQW/NIn2g4xjPyjS/xS/DJLtvUa6wxt3Ahe9aH+juhPUTA4f0zOQSPfNdRrFqdOLiMjCVdSpHyYQf5GraUlSB+ffD/U7Op6ho/PseWt2wNLeYEqLrEMgvSIMswVSZ9xNPw36Jqbmq1OmsX30rKrb7gLBl8timzaCB6mOZBIAJEGrTSeGU33+i6lxbuq5u6K+wwdwEof9l1UGB+YN3ABg+AeqXendV1S6uVfy74ubjJZkXzVaT8W4IYPfd86z9yxB8I9NtseparUqSNPadhLMR5rsyopJMvLAjJM4movgzwzqdfaNnT6ZBF0M2sckeWNq+gZ9RlQ0AE57AzUCxpL13S6i7uIsqyNckwHusYRQPzN62PyEnuJ7d+DPSDp+lISIN53vQeYMKv6qgP3pHchk3wx+G2m0Nkoo826xDXL9wbmcj5Thckhc5gmTmvWm/DrTC4brW0DTKqghFMRug8tMtnjHtJ2ulaOEXyiCB07o62ZhnYnlnMk8fbt7V5610tb9shk3+wxInBZZGGiY/tNWNKaVVA5N1X8HGdrjpcVSXJQQWgQ23dmRkgSo45WZNVvTfwoYlgbtlQ+zaSGO0kFltg42kpJOMBgI4rtdfAKo8SBV9I8NWNNDW7SKwULIHAgCATmMTmT9sVa0pWiSXAFKUqQKUpQClKUApSlAKUpQClKUApSlAKUpQClKUBpX4oeDTrdN5tlT+1WPVbK4ZgDJSffG4ezAe5rhnifxSde9q7cTbfW0LV5hAFwqTtuR2JUwR2Ix8v1RX55/Fjw4mk6ixtwFvKL23+EszBwPlK7vvHaspqlaJs89JU65OndKtAqsvf1DD3Zmkn/AAWdoHzYDtX6E09hURUUBVUBVA4AAgD9BXOvwW8MC1pm1jD95flV/wBm2jER9WYE/QL7V0mrQW1sMUpSrkClKUApSlAKUpQClKUApSlAKUpQClKUApSlAKUpQClKUApSlAKUpQCuG/jqJ6hpx72P/wBXrtGt6pasibt23b/xMAfsDk1wf8WOvWtV1FGtMHS3ZVd2YJ3Ox5jswFVbXAs6n+FF7d0qwP4TcX9Ljf3rb65X+F3jbTWdGLN1mRt7NO0kQ0RMTmuiaLr+nvf6O/bY+24A/oc1CnHiyLRYUpSrkilKUApSlAKUpQClKUApSlAKUpQClKUApSlAKUpQClKUApSlAeLxbadgUtGNxIE/OATFaf1Tw/1O+f8Az9q0v8NtXUfrO4/rW50qsoqXJDVnK3/CC8xJbVWyTydrk/1z96wH8D3mf2q3/uN/xV1ulZrDBEaUcps/gtcUyNUg+exp/wDlUgfg8/8A6sf7h/466dSnkQ9BpRpnRvCGt0pGzqAZB/q3ts6H5ZeR9iK3JJgTE944r7StIxUeCUqFKUqxIpSlAKUpQClKUApSlAKUpQClKUApSlAKUpQClKUApSlAKUpQClKUApSlAKUpQClKUApSlAKUpQClKUApSlAKUpQClKUApSlAKUpQClKUApSlAKUpQClKUApSlAKUpQClKUApSlAKUpQClKUApSlAf/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21512" name="AutoShape 8" descr="data:image/jpeg;base64,/9j/4AAQSkZJRgABAQAAAQABAAD/2wCEAAkGBhQSEBUUExQVFRUVFhUUFxcVFRcVFhQVFhcYFxUVFBQYHCceGBkjGhcUHy8gIycpLCwsFh4yNTAqNSYrLCkBCQoKDgwOGg8PGiklHB0qLCwpKSwpLSwsLCksKSksLCwsKS4pLCwsLCwsKSwpKSwsLSkwKSwpKSwsLCwpKSwsKf/AABEIAMUBAAMBIgACEQEDEQH/xAAcAAEAAQUBAQAAAAAAAAAAAAAABgECBAUHAwj/xABIEAABAwEEBQgIAgULBQAAAAABAAIRAwQSITEFBiJBUQcTMmFxgZGxFEJScpKhwdEj8ENTYsLhFRckMzSCk6Ky0uIWRHN0w//EABcBAQEBAQAAAAAAAAAAAAAAAAABAgP/xAAnEQEBAAIBBAAEBwAAAAAAAAAAAQIREgMhMUETgdHwIjJRYZGhsf/aAAwDAQACEQMRAD8A7iiIgIiICIiAiIgIiICIiAiIgIiICh2qnKK23Wp9AUHU7jXuDi9rpDHhhBAGHSB3qYrnOoVhpMtpcymGuNKrLg55majCZDnEZ8AuWfUmOWON9u/T6cywyyvp0ZERdXAREQEREBERAREQEREBERAREQEREBERAREQEREBERAREQEREBcx5N7RUdbDeriqBSqy0WgVbp5xl0ll4x6wldOXLOSexVKVpqsfRLSxtS88tgguqYUzszunPuwWplqWfq5Z9OZZY5bvb77upoiLLqIiICIiAiIgIiICIiAiIgIiICIiAisrVgxpc7ANBJ7Bmoy/XAvrNp02XQZlzsTg0mGgYDHfiroSS0WprBtHu3nuWit2vdmo1ObqvuuABghxwIkYhpGSsJmSTJwzxK5vr9THpj3E+pSEAgOMszjeMI707e0rpVPX+xuyrM7yW+YWZT1qs7sqjPib91wAPbgDekzwjDrUo0VZ+crU2EuAe4A3TBxByPgrZL+U7zy6+zTtE5VG/E0+RXszSFM5OnxUJqalsbi2raB2OafldUa07ow0jTN97g6+NsAFt27vHb8k4Zee2k5R2AWhvEKorN9oeIXMtFaCa+ix/OVg5zQTdfGMxgLvUVqtYbRWsrmhlorw5smXk5GIG7huU0u3ZJVVwGhr3bMJqubiZDgwmNxxb+ZWRT5S7aBN/eRDqbQRBzgRgRiobd2UH1C06K9rt21INQPp7MSxrn05y4Bmf3UKs3K3azH9WRj0mublM4B/UsfQ/KC2zuNSjZaLS8EFzTUbIvFxBDiY2sUNu6ouUUOWdxEmiCM5FQAREzizKFNtTNbBb6T3hty4+5Eh04AzI7UNpCiIiiIiAiIgIiICIiAiIgIiICIiDC01/Z6vuO8lA9FN/pDT7/8ApKktfTd+3ushBhtLnDldIN0RGZz7MFWvY6bKlMhrW4PyAE4D8961EWtZmexRzWKn+K43L3QBwkxcb1fnxUle4+q3x2R9/krKuiadSDUpsc6AL10ZDLMyornWktDWUueefax20bkRBaNlrRAG1hv3qzRdfm6tKpBNxzHmBJgRPmugVNUrK4ybO2eOP+5WO1Qs36tw7HP/ANyS6TTw/wCtKMbQqtiZmk7Atwdj1GAVHdadL065p3C43TUmWObEtbxHEKSu1Ns/CoM8nO357ivN+ptEz+JWxmduZmJmWb4HgOC38RngwtBVXcxThpIDZwu4w8i6JcMfl1qPaz24OdQqwSBewcAJu1ACN+RnwUndqLS3VaowIzGRzHRGB4LV6b1Rp0qUmtVLWnANDSWSZkAuEYxkuVkymr7a3Z3iJuLa9XC8A2m9wIuNcXNE7QLoiQcAZzhXW7Q4a+m0Gob9R1Paa0nBzAIDXm8drKR1ZrLpaOpAyK9SSHN26DXiHCD+kzxzXpaLC17mk1qctdfH9FugnZwcGk3m7Iw6zxUxx4zUa6mVzy5XzWvfq+TdxftOptxovPTc5u4GYLMAMTJjJeVfQezevCSAYNKoDixz8yyPUImcZnIEjbmxZRUsuDmu/qqzJuvc+DDcjeg9QHBXCyvAgOs+UYVLSz1Xt4ft/wCUbiZtYiI1n0y3gQTf6N2DJbAjDZzGK6hyK1AaVoDSCA+mRGWLXD6KA1dVapDhfoukQJqAXesTG8AroPJHol9mZW5wsh9whzXsIJbfBGycIkeKEdGRWiqOI8VUFVpVERARUlJQVREQEREBERAREQEREENbo140xWrEDmzQbTBnEu2ScNwwWytTy19K9B/rLzuiBgMYJOGQz3qN68aQq0LSXU3Fl4BswCcGtJictyiNst73watQv63PvRMRhOzmMMFqS+0tdN9PpnKpTPY9v3XoSCJBB7IK5PdxU21LtGDmdQcO7A+bUsJUgYDxnE9WG4K/Hr8VQQO/L89ivhZVjWi0luU+I4TvcOzv4SrqNqvTE4GMwezIr2hLqxxu97v9fRVhqO4rE0jSNRjg7K7GeYOcjiMws0tVgC2jmlaylriDmCR4Ld6q2OlVc5lVsmLzezIjyPisrS2hiahLYyk9cYT4XV4WDRtVj2vaDgeBEjIiYwkFS5QmNSFmgbC510GmXTF0VBM8IvTPUr7VqfQiGi6epxOAInAnhI71y+nepW5tQ0XljarahLGyYDgSO3DiuhaU1jpmjTqUqZqFzoNN55qpTwO0QQSMRHeCCpLVsjVay6DbQLXMm47AyZh2efAjyKpqva4eaZJh203H1gMR2EeQVultZwaZpup1CCQD+kLMekHAS6OBknJamk4tIcMCCCOojJVh0G6jWQOPXvPgvOw2oVKbXjeMRwO8eKyIRpbJ4nxWq1o551leKbnSC18BxBIbMgR2gx1LbwqQqOZaOtZeRJLpG/Ek8O1Z1Ws5l7ZktgANnbnMgxkPFXae0N6Pag9o/CqyRHqPAkj6jv4LxFteXANpsMhxvOc4EvA2GnGA0+Z3LOdyn4pe0nz+/qk149smx2xzpkFsRnOM5wYjBdP0E6bNS9xq5eyfWEeXdBK2lHlL5qmaDKQv04YHF0g9d2AZ6pXTzNpZxysdLRcmbygWuo66Hhsnc1uA8FKNAawvD2tqPLmuMEuxIJyM8JTjV2mKIiyoiIgIiIOI8sjn1NIMotJA5m+MYAJO0Z7GBQrRur9V9ZjXbTbzSdqREjNTXlmo3dIMf7VC6P7pMz8YUL1fBda6AkiarBIzGO5VlMa1AtxI4iexbnVa1XK7eBN09jsPOFp3GfNellqXTK6VmOq8wD5qvMBUsVa/TY/2mg+IXtC5Ojy5gK30UTO85njGXmfFZEKkIPA0OtebrMsqFaQg1tusQwxOV3Dhl34StPQrsZVfTDqlN7XFpwaBI5sNvOAODudpBpxBlSW10ZaO1ae36Mp1nB9RjXOFwh0EOBpm8yCDxPfhMwFUa5+hw6o4Q4kOg7QzkSYu9vh1hWVtBta4iXYdY+y3QJDnOwlxk559UFeVoBc68Yk8ApMdebv+PoWy+ml/kZvF3y+yodBt9p3yW25lU5tVlfoCxXC5t4kHEdRGfy8luvRetaqwGKje2PFbq8o1Hj6L1/JPRev5L2vKl9Fa3S2hueovZMEg3TE3XDoujfC53q3YKtSvUpV33XUxiGNaNoOg4kGQurXwuSa9V/RdIucx1djq9NryaVRjGmNgze37AKsqVm6x2WtSN6ledTa0X8GueTMbLYk4RkojY7SX1HucC12y5wcIOWGG7Ke9e41jfMX7U8xONopeYXpRszXAvF8OfDjfcHHKAMAMoWoysZXu1J3gz4KaWOvLQeIXPvRS114vc6J6RnA/mVLNAWmWR7PluWkdY0BpHnaInpN2XfQ94+q2S55ofTLqDi4C9LSC2YvHMY7j91LNWdY2W2iajGlt1xY5roJDgAcxughYsblbdERZUREQc65UtAMr1LMPXqF7ASSAJNIDLd3Lm+s2r/oNo/DcSW1WOYWOdstyILiAZkET1rqXKbVLXWZzTBaajgeBBpkHxC55pu1V6ha9ri90umSIgtJxBz2rvWta7M77t9Q0fsc5IzyxlVAWPRtrzDbxu8PFZAW2HQNAj+i0vd+pWq0vrNUplx9F5ygyQ93OgVHNb03U6JbDgOBcCYwGIW10F/ZqXuDzS06HY+9iQHTMRkekAd04+PZHPt7dGdTqBwDgZBAIPEESD4K5WsaAABAAAAHADIKsqKEKzmxM74ju/JVxcOIVLw4oLK+XeFrStjaDs94WuKsSrCrHK9y8yqi1y8XSTC9XLxmCiNDa2XNK2QtJBqCqH44ODWiAR81PgoU/RlWrpGz1Ya2lSv4k7Ti8ARd6jvU1Cy1BUVZVEVQrkfK7Rm10v/D/APR662oVrpqgbZVa5tUUy1gbi0u9ZxnPrKb0OZ6PsIAvHu+pW7sd6BsmIwjhJjsOPyXjpKw8w4U5FcimHh1MgMIBOJnds4wV4O1mDBNSnAylpBIO6QRgOuVuWOb2tTNoyHR2TAOe9e2r9puvAPrCD27lm2XVW3WhoqMszTTeJa5looPDhxDg+Csarqza6b4FnrEtMYU3ESN4cBBHWCrtdJKyopTyfWdrBXuiLzmuOJzIdJjd3KJWahUcB+FUDt7TTdIO/CFMtRaD2itfY5uLIvNLZgO4hL4J5SpERc2xYOlNN0bMGmtUay+662ZxPAQFnKMa5gA0Xk3QBaWB2JuudZqhBhuJ6Byx4INJykWplTmC1wI/FEjiCyVCwF46LcbkC0GvSEOpkh7QL83gGvMgy3HsWYymumPhilAwR2rPlR4E/wAotbJj0cmJwnnRjHFSFVlvLDrW+mwMDGEMF0dKTgDx61W1coBptvVBSYJiXEjHhmtC04nt+gWm09ScKrKkOc0MewXWXzTqOxFS71gXZ3JMZWse91tNGcod5l8GjcmL143Z4TezVv8AOJ+1Z/j/AOahFh0aKraxew3HuBYx7bhL2MumrcHRLju6pWp0ToN4ptvWdt6RJqMcTtPDdzhAa2Xda6Tp4r83U267VCJApHsvH95UOuVX2afg7/codoc1BLX0202gNLboIky4OmSYyaY61siVzuMlZ3W6r631nCIYN8hp+pKxDrDW9ofA1a6VQqaTbYHWCt7Q+Bv2Vp09W9ofA37LAKtJTQzzp2t7Y+Fv2Vh05W9v/Kz7LCJVpKaGc3WGsw3r42ccWtjDjgrjyhP/AFtLwatPbmF1J4GJLHADiSDC11gdVp2KrQNnpve9zbj3U6BNJuJqEPILi44AeyJIjBdMOnjZ3ptJzygv/XU/hYrHcoNT9fT+Fn2Uc07YmVagNGzuZTbTbTYwvpMuEAbTnNDjUJdeJJgmRwWXTrQbOfRabTRwdddTh7RTutEuYSZeXudJJMwHCARv4eGvP+HJuaWvNZ+DazSc8GsP0XrpzXr0bmw9gealKm8kvudJxBwunDM9yi1Cg82irVe2my/6tMBrRiMAxuAEBU11sN+1Wf8A9Wl4XnknyXDqYY71GpWo0pbmPqh1Boosa24GtcXCDJJkgSDeK1Wmqp5uCc33SQM4xkYqZaC1WdarSxjC1siX32l7LjcTeaCCdwwI6Siuvuq77Ba3UHEFkc5Sc0FrS18k3Wlzohwc2JPRCxrXZYz+S3XZ1htjA95Fmqm5VaTstvYCrGQLTEn2Z6l9NBfHFkszqj2sY0ue8hrWtElzjgABvJK+sNUrBWo2GhStDg+qym1riOrIT6xAgXt8TvUVt0REUUe1u1nNj5ogAh5cDM7gDgRlnwKkK5/ytnYs/vVPJqJWc7XsESN/7P8AyWBpfWVtop828S0kE7Im80gtIJO4jvEjIqNUOi3sHkFeunGM8qtt0ugU202NAgNFNjGtG661ogfxPFY9KzVN7m+H8FlK9qrO2I2x7Yebt4C7MY3ZkieEhZStafM+auQWYycvDqHWmPEeH8VVEFMeI8P4qtNpnE/JFiW+1indJeWgkzAknDsKDONPr8lQ0us/L7LxZTvCRUfB90fRDZT+sqeI+yD0NLrPy+ypzQ4lY9oa1jS59SoGjM3j2DACVh/yhROTqp/xfsg2fN9qpzQ6/ErXC00juqn/ABPqU5ynMXH996Me1yDYGkOvxKsNMfkleRsLPZHz+6t9BZ7DfBB7ED8lWFzeI8V5mxM9hvwhPRW+y34QgqazPab8Q+68zaqftM8QruYHAeAQ0hwHgg8XW2n7TfELTNrm867Tadp0G87ESSDEYLb6Qb+E+MNk+S1GjbOx9Vja1RwYXC+cTdZO0Q1oxw6lBuNHaBtlojmrOS0+ti1nxugKWWTkbZVptdaX3akG81gDmiTkHb8AFLKGulhYxrW1mta0BrRceAABAA2eCz9G6yWe0PuUql9wBdF1wwBAmSAN4Wba3JEV0dyP2ag8Pp1KjHtyc0Na4TgYdEjCQpxZaFxjWlzn3QBecZc6Bm47yV6ostCIiAufcrvQs/vVPJq6Cuecr3Qs/vVPJiRKjlDot90eQV6ss/Qb7rfIK9dXMVzVaqtQWUzifePmvReNPM+8fNeyC0KsKgVUFFj16YLmy0HE5gEDxXuVjWg7TO0/RBmTwwSUhEGv07VDaJLsrzB4uAWPZWDgmtYmyv7WduD2kwq6B1cv2YWlrmskuaRzcHAwTN4DHPEJ71D1tm046vz+SrLaNruHklmsIDbvOjO/iAALodmb2WPyWFWtl52UYN8lrLHLG6ymkxsy7xsyqFVKtJWVUKtKqSrSUFCrSqlWkoKEK26OA8FUqiBKmXJlTBrVnRiGNAPAOcZHfdb4KH2mnccWmJGcEGOrBTLkv6df3afm9ZvhZ5dBREWHQREQFAOVuzuNKg8AlrXPDjuF4Nuz2wVP15Wuytqscx7Q5rhBB3hBxyz9BvujyC9JU4ZyeUh+lqQMsG5bsYXs3UGhvdVP95o/dW+Uc+NQJVat3rpqlVo0xUsoLmNB5xp2njg8DeAJkDHfxiAM0lWJ6cCdzW/ZXZpvWZn3j5r3C1VjtBJxObvqtoqigVVaqygFeFQ7Te0/RexK8Kp229p+iDLlYdl0pTqOc1pJLc8CAd0tJzC8NJawUKDg2q+CRMBrnGOOyDwK1eh9I2am15oiq4Tjsk3Zxht6DGSGm007jQdvy817aI1oo/ye6mTdIddEhxlxggCAcIBWLpK0h9nLhMGM8DnvUR0fb2iiQYnnWuj9kNxx44rNy42ZLrcsTGzXKrzTLnQQ9huAhwgOJgkQDsO8Frq5DapY1zngAAucADIkQYOPbhjOC2eqLG1a9Z84NJqNG4ioagAcfdduxWrP9oqj9p/+ty3n1b1byrOHTnTmo3xKsJQlWyooqEoSrSUAlYNtsznOYWkgNMkAxOUTx34dayarsD2HyUdslRpe5hBcQwkySdwxx7fklWJESrHHEd/kVi2NoEgCMsu9ZDnqDb61sAtToAGyw4ADEjE4KR8lnTtHu0/N6hWkbe6tULzvgDAAwMphTTkq6Vo7KXm9Z9Ne3QkRFloREQEREBERAUB1x5Pg69XsrYdm+kMA7i6nwd1b92Oc+RBwSxiHAHA3sZ3GeC3Cnes+pTbQedpQysCCdzake1wd1+PEadmoloOZpj+84+TVuVzsqNcUUn/m/rT06UdrvK6venyeP9as0djCfNwV3DjUPJXhVO23v+inzOTpvrVnHsaB5krn2lbFabPa+br0w1he8U3iSHsk3TemC6AJGBHBNw00OstmpuqkvJm4IxyzgwrND2pvMENaGyejiYy3nsnHipVp3VYsbTrVac87DW3XbrpcL84DCd6xdDauNqVG0mU2tL5AJcYvBpIBuzExEqfu0wbTUAsknKR83KN+h0sYvCeqfMrotl1UtL6nMOoBkCdo3qcA5h4EHHvW1ZyZVuNAdl4/uJdUcvsVpdSJ5upVbMA3YbIGQnPeVnUny6Q18nO9LiScS4ujMmSum0uTJ/rV2j3aZP7wWTT5MmetXefdY0ecqTUO6C3lS8ui0+TezjN9Z3a5o8mrLpah2Qfo3O7aj/oQryicXLi5WOeuvU9UrI3KhTPaL3+olZVPQtBvRo0h2U2j6JyOLiNWoLpxjA48MM1paGhmg3+cqGRmAcRhGPDBfQVt1ZstZ7X1KFNzm5OugGOBI6Tf2TI6la3VSyD/ALaj/htgdgiAptdONav6PdaavNUpL4M84CwgNzvSJHgpXT5MbSc30R3vP7q6YKDb166L0RMCY4TwV6m1053S5KnetaAPdpk/MuCkuq2qTbFzkVHPNS7MgCLt7KPeW/RNmhERRRERAREQEREBERAREQEREBeVosrKjbr2te3OHAOEjLAoiC80xEQI4Rh4KrWgZCERBVERAREQEREBERAREQEREBERAREQEREH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21513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10000" y="1219200"/>
            <a:ext cx="2438400" cy="2258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3200" y="1295400"/>
            <a:ext cx="2280397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5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57600" y="3352800"/>
            <a:ext cx="1876425" cy="203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2200" y="3200400"/>
            <a:ext cx="2652712" cy="1650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1517" name="Picture 1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15000" y="5105400"/>
            <a:ext cx="2286000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Stock VS Flow Variables</a:t>
            </a:r>
          </a:p>
          <a:p>
            <a:pPr lvl="1"/>
            <a:r>
              <a:rPr lang="en-US" b="1" dirty="0" smtClean="0"/>
              <a:t>Stocks</a:t>
            </a:r>
            <a:r>
              <a:rPr lang="en-US" dirty="0" smtClean="0"/>
              <a:t> </a:t>
            </a:r>
          </a:p>
          <a:p>
            <a:pPr lvl="1"/>
            <a:endParaRPr lang="en-US" dirty="0" smtClean="0"/>
          </a:p>
          <a:p>
            <a:pPr lvl="1"/>
            <a:r>
              <a:rPr lang="en-US" b="1" dirty="0" smtClean="0"/>
              <a:t>Flow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Flows change the level of stocks</a:t>
            </a:r>
          </a:p>
          <a:p>
            <a:r>
              <a:rPr lang="en-US" dirty="0" smtClean="0"/>
              <a:t>Most macroeconomic variables can be </a:t>
            </a:r>
            <a:r>
              <a:rPr lang="en-US" dirty="0" err="1" smtClean="0"/>
              <a:t>categorised</a:t>
            </a:r>
            <a:r>
              <a:rPr lang="en-US" dirty="0" smtClean="0"/>
              <a:t> into stock or flow variables</a:t>
            </a:r>
          </a:p>
          <a:p>
            <a:pPr>
              <a:buNone/>
            </a:pPr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>
            <a:normAutofit/>
          </a:bodyPr>
          <a:lstStyle/>
          <a:p>
            <a:r>
              <a:rPr lang="en-US" dirty="0" smtClean="0"/>
              <a:t>Stock VS Flow </a:t>
            </a:r>
          </a:p>
          <a:p>
            <a:pPr lvl="1">
              <a:buNone/>
            </a:pPr>
            <a:endParaRPr lang="en-US" b="1" dirty="0" smtClean="0"/>
          </a:p>
        </p:txBody>
      </p:sp>
      <p:pic>
        <p:nvPicPr>
          <p:cNvPr id="4" name="Picture 2" descr="http://img.homedit.com/2011/02/Thalassor_Baleina_Whirlpool_bath_tu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2209800"/>
            <a:ext cx="3905250" cy="39052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105400" y="1905000"/>
            <a:ext cx="350520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 smtClean="0"/>
          </a:p>
          <a:p>
            <a:r>
              <a:rPr lang="en-US" sz="2800" dirty="0" smtClean="0"/>
              <a:t>Examples</a:t>
            </a:r>
          </a:p>
          <a:p>
            <a:endParaRPr lang="en-US" sz="2000" dirty="0" smtClean="0"/>
          </a:p>
          <a:p>
            <a:r>
              <a:rPr lang="en-US" sz="2400" dirty="0" smtClean="0"/>
              <a:t>Income =</a:t>
            </a:r>
          </a:p>
          <a:p>
            <a:r>
              <a:rPr lang="en-US" sz="2400" dirty="0" smtClean="0"/>
              <a:t>Wealth =</a:t>
            </a:r>
          </a:p>
          <a:p>
            <a:r>
              <a:rPr lang="en-US" sz="2400" dirty="0" smtClean="0"/>
              <a:t>Investment =</a:t>
            </a:r>
          </a:p>
          <a:p>
            <a:r>
              <a:rPr lang="en-US" sz="2400" dirty="0" smtClean="0"/>
              <a:t>Capital =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Important concepts on resource 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Investment VS Depreciation</a:t>
            </a:r>
          </a:p>
          <a:p>
            <a:pPr lvl="1"/>
            <a:r>
              <a:rPr lang="en-US" dirty="0" smtClean="0"/>
              <a:t>Investment is primarily the activity of resource maintenance</a:t>
            </a:r>
            <a:endParaRPr lang="en-US" b="1" dirty="0" smtClean="0"/>
          </a:p>
          <a:p>
            <a:pPr lvl="1"/>
            <a:r>
              <a:rPr lang="en-US" b="1" dirty="0" smtClean="0"/>
              <a:t>Depreciation occurs when </a:t>
            </a:r>
          </a:p>
          <a:p>
            <a:pPr lvl="1"/>
            <a:endParaRPr lang="en-US" b="1" dirty="0" smtClean="0"/>
          </a:p>
          <a:p>
            <a:pPr lvl="2"/>
            <a:r>
              <a:rPr lang="en-US" dirty="0" smtClean="0"/>
              <a:t>Manufactured assets, for example, wear out and lost their usefulness overtime. </a:t>
            </a:r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pPr lvl="2"/>
            <a:endParaRPr lang="en-US" b="1" dirty="0" smtClean="0"/>
          </a:p>
          <a:p>
            <a:pPr lvl="1"/>
            <a:r>
              <a:rPr lang="en-US" dirty="0" smtClean="0"/>
              <a:t>Resource maintenance activities help to keep up the quantity and quality of important capital stocks.</a:t>
            </a:r>
          </a:p>
          <a:p>
            <a:endParaRPr lang="en-US" dirty="0" smtClean="0"/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pic>
        <p:nvPicPr>
          <p:cNvPr id="4" name="Picture 2" descr="http://gajitz.com/wp-content/uploads/2013/04/e-was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67200" y="4114801"/>
            <a:ext cx="2286000" cy="15191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Consumption</a:t>
            </a:r>
          </a:p>
          <a:p>
            <a:pPr lvl="1"/>
            <a:r>
              <a:rPr lang="en-US" dirty="0" smtClean="0"/>
              <a:t>The final use of a good or service </a:t>
            </a:r>
          </a:p>
          <a:p>
            <a:pPr lvl="1"/>
            <a:r>
              <a:rPr lang="en-US" dirty="0" smtClean="0"/>
              <a:t>Consumption is frequently contrasted with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Production = conversion of resources into goods and services.</a:t>
            </a:r>
          </a:p>
          <a:p>
            <a:r>
              <a:rPr lang="en-US" dirty="0" smtClean="0"/>
              <a:t>Production converts "inputs" into "outputs" </a:t>
            </a:r>
          </a:p>
          <a:p>
            <a:pPr lvl="1"/>
            <a:r>
              <a:rPr lang="en-US" dirty="0" smtClean="0"/>
              <a:t>Inputs include materials that become part of the produced good, supplies that are used up in the production  process, and </a:t>
            </a:r>
            <a:r>
              <a:rPr lang="en-US" dirty="0" err="1" smtClean="0"/>
              <a:t>labour</a:t>
            </a:r>
            <a:r>
              <a:rPr lang="en-US" dirty="0" smtClean="0"/>
              <a:t> time.</a:t>
            </a:r>
          </a:p>
          <a:p>
            <a:pPr lvl="1"/>
            <a:r>
              <a:rPr lang="en-US" dirty="0" smtClean="0"/>
              <a:t>But there are flow of services, arising out of capital stocks, that will not be used up. These include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Important concepts on production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105400"/>
          </a:xfrm>
        </p:spPr>
        <p:txBody>
          <a:bodyPr>
            <a:normAutofit/>
          </a:bodyPr>
          <a:lstStyle/>
          <a:p>
            <a:r>
              <a:rPr lang="en-US" b="1" dirty="0" smtClean="0"/>
              <a:t>“Nominal VS. Real” Value </a:t>
            </a:r>
          </a:p>
          <a:p>
            <a:pPr lvl="1"/>
            <a:r>
              <a:rPr lang="en-US" sz="3000" dirty="0" smtClean="0"/>
              <a:t>In economics, “nominal” value refers to the value expressed in monetary terms, i.e. in the units of a currency.</a:t>
            </a:r>
          </a:p>
          <a:p>
            <a:pPr lvl="1"/>
            <a:r>
              <a:rPr lang="en-US" sz="3000" dirty="0" smtClean="0"/>
              <a:t>“Real” is a value that is adjusted from the nominal value to remove the effect of a change in price over a period of time.</a:t>
            </a:r>
          </a:p>
          <a:p>
            <a:pPr lvl="1"/>
            <a:r>
              <a:rPr lang="en-US" sz="3000" dirty="0" smtClean="0"/>
              <a:t>For example, </a:t>
            </a:r>
            <a:endParaRPr lang="th-TH" sz="3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Distribution</a:t>
            </a:r>
          </a:p>
          <a:p>
            <a:pPr lvl="1"/>
            <a:r>
              <a:rPr lang="en-US" dirty="0" smtClean="0"/>
              <a:t>the allocation of products and resources among people</a:t>
            </a:r>
          </a:p>
          <a:p>
            <a:r>
              <a:rPr lang="en-US" dirty="0" smtClean="0"/>
              <a:t>Macroeconomists are usually particularly interested in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2578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Who receives income?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VS Capital</a:t>
            </a:r>
          </a:p>
          <a:p>
            <a:pPr lvl="1"/>
            <a:r>
              <a:rPr lang="en-US" dirty="0" err="1" smtClean="0"/>
              <a:t>Labour</a:t>
            </a:r>
            <a:r>
              <a:rPr lang="en-US" dirty="0" smtClean="0"/>
              <a:t> income is compensation received by workers in the form of wages, salaries, and fringe benefits</a:t>
            </a:r>
          </a:p>
          <a:p>
            <a:pPr lvl="1"/>
            <a:r>
              <a:rPr lang="en-US" dirty="0" smtClean="0"/>
              <a:t>Capital income include rents, profits, and interest</a:t>
            </a:r>
          </a:p>
          <a:p>
            <a:r>
              <a:rPr lang="en-US" sz="2800" dirty="0" smtClean="0"/>
              <a:t>Questions usually arise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Tim Cook (Apple CEO) VS A Chinese </a:t>
            </a:r>
            <a:r>
              <a:rPr lang="en-US" sz="2800" dirty="0" err="1" smtClean="0"/>
              <a:t>labour</a:t>
            </a:r>
            <a:r>
              <a:rPr lang="en-US" sz="2800" dirty="0" smtClean="0"/>
              <a:t> (who produces apple products)</a:t>
            </a:r>
          </a:p>
          <a:p>
            <a:pPr lvl="1">
              <a:buNone/>
            </a:pPr>
            <a:endParaRPr lang="en-US" b="1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85800" y="4800600"/>
            <a:ext cx="3581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The Apple CEO's pay was $4.2 million in 2012 (Forbes)</a:t>
            </a:r>
            <a:endParaRPr lang="th-TH" dirty="0"/>
          </a:p>
        </p:txBody>
      </p:sp>
      <p:sp>
        <p:nvSpPr>
          <p:cNvPr id="1026" name="AutoShape 2" descr="data:image/jpeg;base64,/9j/4AAQSkZJRgABAQAAAQABAAD/2wCEAAkGBhQSEBQUEBQVFRQUFBUUFBQVFBQUFRUUFBQVFRQVFRQXHCYeFxkkGRQUHy8gJCcpLSwsFR4yNTAqNSYrLCkBCQoKDgwOFA8PGCwcHB0sKSkpLCwpKSwpLywsLCkpLCkpKSkpLCwpLCwsKSwpKSkpKSkpKSkpKSwpLCkpKSksKf/AABEIALQBGAMBIgACEQEDEQH/xAAcAAABBQEBAQAAAAAAAAAAAAAAAQIDBAUGBwj/xAA+EAABAwIDBAcGBAYCAgMAAAABAAIRAyEEEjEFQVFhBhMicYGRoTKxwdHh8CNCUmIHFBVykvGCsjOzNEOi/8QAGQEBAQEBAQEAAAAAAAAAAAAAAAECBAMF/8QAJhEBAQEAAgEEAQMFAAAAAAAAAAECAxExEiFBUQQiMmETQpGhwf/aAAwDAQACEQMRAD8A8PQhCAQhCAQhCKEJV0fRLoNXx7vw4ZSBh1Z/sjiGjV7uQ8SFLevJ05xEL3XZn8J9nU4FUPrHe4ve0HubTgAcpPetfaP8LNndVNPB349ZXaY/uz/BeV5st/06+c1d2aLld/0m/hfTb/8AGcWPn/x1H52kcn5Q4eRXJYjYFbC1TTrtAdlzAhwc0t4hwML04+TOr7JrFz5PYE8BIwKQBdLzEJYQAlQJCE6EEKBkIhKlhZZNhLCWEsIGgJQEsJQFYpYTSFJCYQtxUZQQnQghaaRwlASwlAVUoCVKAlhZrJEifCSFlDSEJxCFkcihCF5NBCEIgSpEqK1+jmxRXeS8xTZGa8FxM5Wg7pi53AFe19FHsp0Q0Q1otABAjuGg5b95JlebdCMLnDGC3tVHHjeB6D15r1XZGxWAS6XHiT8Fy8uvfp08eO52tYzaY0AaSBYtLh5ixSYHatNwLbB2+7mjXg2b8zw1VmpgaUXaFEzAtA7LYXPqujOIZTwzDVEOIYTlfdhB3kXBLRbcodq9Dm4hjhlpupkw1zGkVWl2rpJOUAgTxjgrg2eA0/qMX4WUGytpOoVRTJlpt3mQQsY17pvDxjaWzH4es+lVEPYYI9QQd4III71AAvSv4wYUH+XrACSDSed8t7Te+2f/ABXmwC+zx69eZXz9Tq9FRCWEoC2yRBCdCQhA2EQlQssgBEISqBITgEJwCsCwmOCkhNcF6NRHCIUjaZNgCe5WamyaobmLDHFXtpRhAanQlAVAAlhOARCyhIRCdCIUQwhCcQhZHGoQheLQQhEIgSoQg9B/h0+HMHFjj4Bx+K9VwuKa0drTvAXlXQK2Ut16l3/uI9y18ZiH1XAUaLspk9c6rlEbiGCTB3T5Lj5J3p3cV6y9CG0GA6mOFimVOkdJhguAH7rn0XO9HdlvynrSXEsBgukNMkRmbrp6rJq7BqVHlzKjWwSCHfiOkfpBbBBPkBqvH0/D37j0iljaVYdhwLo3LgdqbXfTrOY62bMAecR81Tp0cZSLczhUO8MYKZ1sRlIHgVd6TbIqnD9fUdD5B6vI0wZsZF+d1JmTXlm++VrpZWNbZRfILmVWF2h3uZMm5u4LzeF1mGxjnYXEUKuRpeA6k3MXOc4Oa6BI/bF41XKBfR/Gv6bP5cXNmyy/YASgISgLqeASFOSFAxCCgLCFSpEKnRQnNTU9qQPAWPtXaz2VCxgAs0yRmJzNDrA2GvBbICl2fgQ9zuIi/LdfhEJvvpYz+jG1q1Krmfnc10NcHNsGzOZskEHWwG9dPiOkBdIYwmRHaMegW1svZ2Dp0Wvq03VahJBaXw0EExYRaANSU7aW12Pp9WyjSpMDg6GgAyJAuAOJ4ryVn09iYNmELqrnurPYXtc12VtMwS1uSO3uBJ5xGqm2Fg6WGw4q4ilTqvrCWtqNzhtL8sNNg52s6xliLqng9nivVyuJ6tgzPF+0JBDGxoSTruAPcjpNtLrHE79BFgBwA4ALm1rdvo783/Tuxnj69fXtJ/msDElpe4sGVpcS1szDSbCTrAUcLp+juxKYp/zGKbmpmRSpklucj2nuiDkFwINzO4XxNommarzRaW0yey0knKIEiTciZid0LrzyS69M+HJrFmfXfFVCEQnwkherzMcEie4IUHEIQheDQlCVIiBKhIg9N6Bhxo0nEiAH02WFjmJcD+oGGlej7OwTQ0nKCbmXEC/EASfivOf4cuDsBVG9lVxH/JjCI5yPQrqMPjXGGXEwCRw4yuDftqvp8clzHQbPfL3TGhgkwDBgRwF/RUtm0g3EFjiACC6Q4OIM3aQsrb+x61Rrn4Wq4Ehs0zGUkCJadWk77wsvYexXYcl9aQ8jXMSBxHMrNj1jvMdtCnSu0NJG8ifSVx+2NvGrmEzYBomwJNyfBQbTxFR7ZGkkb/vgs7C4YgPcdwm+7vWOvmn8QzBYWazmnWnleHTZzBlmx7yFzxuZG+66/EYqlSw73WFctNICS4vz/nadGNbc6XOUTZcgAvofiy9XTj/L1+3P1/0BOAQEoC7HEITSE8BNcgiKE4hACyESoSwgRSMTIUjVRpbD2a2vXbTfUFJpmXkZogTAbIknhIWrtvo27AVG1G1G1qFQZRUaIh36Xtk5TpvIMLnmmLjdddLiNo9bQdSJ7Lhbm78hHC65+besWfVe/Fxzeb9wzAY3DmmXV6uQ54DWyXEAAyAAbXIlauzdn4HGA06NZ9OqASMwcJjfldIcOIBBXKYXYpcAYJtNgTZW6dMYdwdMOGnHgtPEuzsRVw1atTeO17Nrgua6LHgQ6e5a2yNgjEE4jEmKLJDWNMOruB7QB3MmxcL2gcRQONGcVHHtZmk+73LS2lXr1C1tJhdMNaym2AI0s2zWjlA7tVy8ned95812cXWsda8RndJ9tda6G2AAAaLBrRYNA3ACAByXPLrGdFRS/Fxz26ZupY6XE8HvHZaP7STukarP210i65jaTGMbRYQWBrA2CAR2d+h13r24rM2Zz7/dY5c61LrXtPiMVCWELsciN4QnPQsq4VCELwaCEIRCoQhBr9Huk1XBucaUFrwA5rhIMTBHAiTfmV65hsW1zAGH2gMp11uDzXhi7LoV0qNP8KoC4NBcw6luW5HdHlC5+bHc7jp4eTq9V1m1tkZ/bp1qxGhbXLPDKIAHcFGNjZQ2KIw4HB1V7z4zcreodLsOGhwc2/Pf81nY3pxTLiGxA1I/6hc/6und3PKs7F5GtZ2nEkuMiDwE+AVHFYsZXsOr2ltuaqYjb7nOJgX05BP2Xhy6s0u/M4Gd0Sp1171nvv2jEAi3C3kpGhX+kGGDMXiGNEZKhMfsqdtjhyhwVEBfW49TWZY+XuWWygJUBKAtshNcnwmlBGQhKUKAhCWEIBPaE1SMQPC6bZuHY6lTvfKZ7w4/Rc0FrbGxEAg7iCPH/S8Pyc94e/Br06UNs7SDHFjrZSSIMWNx5THgsKptxoktkxv1+itdMsD1lUPbrEGd41F++fMKjsro7WeHBsw6AYb5XdEeSxNz0y1jWb6rIqV9uvdp6lemYHpKaeFp1GH8SpSaCN5kAkd0hc3hf4eECXwAP1GT5aeifXAmGmQ0ZQeMakcliyctknw9c28UtqTHbQqVjNR0/tGg+arJULrzmZnUc+tXV7ohCVC9GTHITnJFFcGhCFztBCVIiBKhIgVaPR+rlxNJ24Ov/aeyfQrOVrBCzo1IUvhZer26Ta2yDTqOyDs6wNw+Sp0aLjdoldvh6ZrYenWF3ZGlw4mBPquexjw10tYRJvGk924rlmr4dtzPKOhTNlv7OeczQBvA8FkYdxfcBdHsuiAA53tR5T8V5be3H7KP8QgBjaLh/wDZhgHf8HvA9CB4LG2ZkNLtASHG5JvfSxU3TTF5sTSG5lIgf8nFyxsK+TG6ZXvx9zEcfJ1666h9GhlzCm6S2QM7gwbvagmZtEnw1UlXYjSGub2QQMzQXF2Z3N1g0DffuWRst5f+HBhri7uBA+K6Wjiqh1dlY299/E8Fv1anyz1L8Ep9FqZGrhzJDZPG/wAAmVOhZ/LUHiHG/g0KM9JGlxyEwNXm5d3H5KentOb+rj7xqE9e58nWVHEdDagEsc1x4QQSeA1HnCwS35Ls6e1GaOc2d1viFUxOGp4jrHuAZBaym5jQC5wEvc79QM239kreOW/3M3H05dCtY7Zz6Tof4OF2nuPwVYLpl78PIBSMTApGqh4T6ea4ZYkH0E/BNUOLxRptzt1aR4yYI8iVN/tpnzFdu1XEw4Lpdk7cphkSAfJcb/Mg3iJOiuU6LXXedPd3r5+syu3OunQbT251stpyGb3E+1xACzlS2VVzMcRp1j4HAEyB5FXQu3ixM59nJybur7lCEoQF6sgIhLCVVDCkT3IQcAkSoXM2RCVCAUlCgXuhuvoBxJ3BaWw+jdTEklvZYLF5BI7mgaldN/I0sO3q6UE/ne67idwy7lm6+CRh7P2XSE5/xH7hORo5wbu8fIrN6z8QzvJ5DyXTVsO43Egj+2/guaxtEgk7wfuyQdx0H2j+G6lN2GQOLSt/FYNpEwIOo3fReYbP2i9jg+kYe3xBB1BB1C26fT6rEOpMPcXN8YuuffFe+46scsk6rp27O6syzTeI056pNq7epYdkvMujssHtOPwHP3rj8V0yxDxDYpj9ok/5O0WI9pe65lzjck+ZJKTh7/ca55PbK3W2g6tUfVqausANANwHILR2bRtKqU8Gwxme1g5kDlv7leZtGkwRTzVSP0gho73H6r2v1Hh/NW9mYkU65LiQ0tIMayIiPco9pbZfXOVsMpjcLkxvJ3nuWJWc+q6XQBuA3eevetHD04ADRfe4+/6p0naw05QAwRvL3a/T3FMbi773R4AfL1Chq1Nwlx9Pp7k0tyiXEN5DX007xIVRpN2pkgQA52kflbvdGiu0tuU25RLnkezTZveSNXb7nzDv1Ln2vDWZg3tVOy0usco9pw5bp58lV6/I2W+27stPCdSPD3jgp6e2u3W1Nr1cU51Gm6nTY29WpkDwC3RrM2sdq++LaKnW2e5kZnsfM3Y1zdNczTYbtLXSbAweWmJ39px4AXHLnfeHBdBgsUzK8jt9lzZAhnansgm5FwJ/SQpNXN9l67c1Ce0Lcx2wWOqZaDgHBmao0mWsO8ZhMXBtfyWZUwFRhhzHA9xIO6QRYrpzuaeVzYiCobZpzT8Ry1t74WhCoba/8UcXAe8rWvDLm3VXMO/XePmm1Ma9wgutwFh6aptVx4qMFeHTfbb6P4iOx+ok90N/35LeC5PYrvx2d5/6ldaAvbHhmlSgIAToXoABEJYSwiGOCErghQefIQhc7YXTdFuigrRVryKf5Wj2qka9zJtO/dxXP4Snme0HSRPdv9F6DT2s1w6sjqyB+Hks0gDsg8LQs6t+Fi7tDaDKTBTpQABAEyGjgGNsFiOrjn4NA9dVDXJDiSQ0G8C5neopH7z6BZk6W3sVReQ2/Mz5rOxPacZi+7/a0S2PyebpVXFYNrxHZbG+brTLIr4fKZBhJTqueYa2bcpPmtM0wLEB3ABoHwupWlumSO+fdqFRm0sM86t+HmCjD0ozPeYuWidbawFq/wAwANRG4DXzhZDgHCXTO4WAF9IhQLRAe67SQOceZ4K85u4wANGjd98k6hRDW3cL8Nfonssey2+6ffHxCB9ClbsjxPv5+Clc4NF+047hoOcj3oNruJc7gNB3/NVnPJ1Mch9+5RT5O8ho1gfT3hQOcC7g0XLj7+fgnx+kTzP3fwuhzMoJeQBYnW/BsEX43VEdSXGct32aDbLTHh9ynYTDZql9Gi/DnPu7yoKLjUcXOk9w3bhZWARljQE6ceR5fMILlbHOrO7IcWAwxoB7XAkDunvnitPtsaBiaopMZ2ixkFxMEgR567oWUdsmmIZDABu9ok8/XvCypdUJdUJjWOJ1+az0vboqPSGo9pp4RjKbNXValybCSAdT2TrOqruYHEzU614ALq1UudTpgHtZKWhABbc6l7QBdZ2gGYxmNgPf7j5pKG1TTu3QXY3dmu3rXDeZ9kJ19Hf236zmUWEl9V9QgANrQ1jCbz1bAIccrgKc75MCSMXaWMLnZZkCLkNF4mcrRAF47lXp4t7XVM13uBLy68Z4IAO4zBJ5RomY0w6dxHu+mVakS1TrvkmYHFVinv8AveoytIv7CbNdvLMf/wAldaFzfRilNRzuDY/yP0K6Rq9ceGafCAgJQvUKAlhCFGTXBKhyFFeeIQhc7azs4/is113arefUAs4QDJJIg8olc3SflcCNxB8l0VSrF83oYvxG8KUTNq2gx+0kXPlvTc+7MT3fd1WbVjc2eB97ZsRyH+7XXEj2mjuv6FQK1pH5Lc/l8k7qxuyefzUOcHXM7zj6Jtx7IA77+ouoJnU+Lmjuv6FRFrebo74+YT24j9RHkD6hOeCd5/xPoVRTxlN2XsgN8Rf/AJKhUZl1JIgxG47pkLWNKdATzPz0KgNAlwBgCLidO8HXuQR4Fxyw0Cd7jusrdNwGkvdvMQ0JG0dzRbv1++Cc4xq6I3N+eoQNqfuIHIa/TwQwD8rZ5n5b/CCkp094b4n5fJDjmMTPdp3mLeKgR9QXL3WGsRflz8VSyuqvsLTb6wlr1y/sNMNB3T2jxKnYWsEAFzj5DxCqrHVZRGYc47X1VFtUAm8x3/f2FcEgTlHofcsiq8l3G+gkoHglzpd96/7Vpz8reLnGw++fvWf/ADUTx07lEapOpVRbr1u1a7t53f2t/aNOd1O0ZACDcQ8nmBI8rhU6Lgz2pzaRwG/xU1TFhwIEyR9ff70BQksJOtyTxNoRiK023WIPOLg+MobXAYRG70+yVWdzsgY9RynOKYqjo+i9LsvdxIHkCT71uBZmwGxQbzLj6x8FpAr2z4ZSJQmygFeipEBNlLKIRyEjilUHnqEiFzNhdLg3EsaZDZaIOkmL8lzS29lnNTiJiR3DUe9SievRgWd4RH+Lh7PdYck3DVJOUQTrcX+veLKRznN9qI4gXHePiLJhaH3kGN8fGxUE5bHtOA7vnqEZRwce+3qE2nUtIAHP67vFLm/cfC3usUAQRcBreZ18x8U3+YI1efC3usUvV/tPebeuhQaZHBv35FQK7EzqHecf7TDUDbgCOdykJA1JPICPRL/MUx+S/P5GyoQNLt7u6NfDepW4ci5ho5/fvSHaAjsuDeQbfx3+SrPrAne7mT8fmgnfUBsJIHAW8hp4Kri6k9loudYjymFPTeYkRAsBeJ4+HJQdbluXS48PmgUM6sWAzHfOniFLhqQ1c6+//arUQXO0JJ4q1jK+RsCAeWqBmJqNMwHGOPzCyi4gy2xGnFXCIZJNzyVWPsoIKuILvaM8zr5pjXQghItATg5NQiJTV07kjnyIUaEUFIlQgsU9oVGgAOIA0Cd/VKv6yqqE7Ra/qlX9ZR/VKv63eaqoV7otf1Sr+t3mgbVq/rd5qqhO6LX9Vq/rd5oVVCdqRCVCgRauxantCY0dz4LLV3ZL4qd4I8dfgpRvMePyt8Tv5x8ioKrbyTB/bY+Yv5qUtB9ozyHHh/uDzThSIEgNA4uN/Pd4qKqsgXgkbpt6hTNrEWs3kIny0PgoMTUB9qpB4ZbeD2qAX0Fxv1H1RF4v/cT3W9E0NG5vn8jqlpPke0ByF/QpYbxc7kPkfmoGuJ0JA5D5H4KA4cE73evpqFPPBnnf0NwmvrujUeF4+IVFSrT3AAcz9yE1tGSBm7zuA7xqrlDC7zLjxJt5/ROxOK6tsANE/e5BUrvaLNBIFh/sKsxpc5NBc928rXwmG6saNB4mPRAU6TabCSXOO+AQFSoUzUfmy25yUYquar8oJIHAD4K22gGN9k+IIRVbaNXd2R3Ss+VYdTLnGB4nQJkdoACY8j80RSqalNUmJHaKjWgISoRAkSoRSISoQIhKkQCEIRAhCVAIQhFIhCEAFLhHfiNj9Q9THxQhEdPVOSMtswM+Cjqts0m5cN5Nu5CFlUYsbeeh9FnVKpLzPPlMcYSIQWadTLMAWjUcZ+Ss9eY+CEIJeqEAmTO4lOqANIgC/n5pEKCIvLnwTYAnvIIifNY1Q5n9q90IWoNbZNAEnUQN1lLtcZaUt3mChCgq4J5a23uCXEVSRqfNCEVQxZygRv8ANMw155D3oQiK1U3KYlQtISUqEIoQhCAQhCIEiVCKEiVCASBCEQFKhCD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" y="2667000"/>
            <a:ext cx="3200398" cy="2057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667000"/>
            <a:ext cx="3124200" cy="2079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Rectangle 8"/>
          <p:cNvSpPr/>
          <p:nvPr/>
        </p:nvSpPr>
        <p:spPr>
          <a:xfrm>
            <a:off x="4572000" y="4876800"/>
            <a:ext cx="396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A salary for an entry level worker in </a:t>
            </a:r>
            <a:r>
              <a:rPr lang="en-US" dirty="0" err="1" smtClean="0"/>
              <a:t>Foxconn</a:t>
            </a:r>
            <a:r>
              <a:rPr lang="en-US" dirty="0" smtClean="0"/>
              <a:t> factory is approximately $ 3600 per annual in 2013 (</a:t>
            </a:r>
            <a:r>
              <a:rPr lang="en-US" dirty="0" err="1" smtClean="0"/>
              <a:t>Dailymail</a:t>
            </a:r>
            <a:r>
              <a:rPr lang="en-US" dirty="0" smtClean="0"/>
              <a:t>, UK)</a:t>
            </a:r>
            <a:endParaRPr lang="th-TH" dirty="0"/>
          </a:p>
        </p:txBody>
      </p:sp>
      <p:sp>
        <p:nvSpPr>
          <p:cNvPr id="10" name="Rectangle 9"/>
          <p:cNvSpPr/>
          <p:nvPr/>
        </p:nvSpPr>
        <p:spPr>
          <a:xfrm>
            <a:off x="457200" y="6091535"/>
            <a:ext cx="5105400" cy="46166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smtClean="0"/>
              <a:t>The difference is just 1,166 times</a:t>
            </a:r>
            <a:endParaRPr lang="th-TH" sz="24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/>
          </a:bodyPr>
          <a:lstStyle/>
          <a:p>
            <a:r>
              <a:rPr lang="en-US" sz="2800" dirty="0" smtClean="0"/>
              <a:t>Measurement of income distribution</a:t>
            </a:r>
          </a:p>
          <a:p>
            <a:pPr lvl="1"/>
            <a:r>
              <a:rPr lang="en-US" dirty="0" smtClean="0"/>
              <a:t>20:20 Ratio (income of the richest 20% divided by that of the poorest 20%)</a:t>
            </a:r>
          </a:p>
          <a:p>
            <a:pPr lvl="1"/>
            <a:r>
              <a:rPr lang="en-US" dirty="0" smtClean="0"/>
              <a:t>Lorenz curve = a line used to portray an income distribution, drawn on a graph with percentiles of household on </a:t>
            </a:r>
            <a:r>
              <a:rPr lang="en-US" dirty="0" smtClean="0"/>
              <a:t>the </a:t>
            </a:r>
            <a:r>
              <a:rPr lang="en-US" dirty="0" smtClean="0"/>
              <a:t>horizontal axis and the cumulative percentage of income on the vertical axis.</a:t>
            </a:r>
          </a:p>
          <a:p>
            <a:pPr lvl="1"/>
            <a:r>
              <a:rPr lang="en-US" dirty="0" err="1" smtClean="0"/>
              <a:t>Gini</a:t>
            </a:r>
            <a:r>
              <a:rPr lang="en-US" dirty="0" smtClean="0"/>
              <a:t> ratio =</a:t>
            </a:r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762000"/>
            <a:ext cx="4648200" cy="715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Lorenz Curve</a:t>
            </a:r>
            <a:endParaRPr lang="th-TH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533400"/>
            <a:ext cx="3581400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Gini</a:t>
            </a:r>
            <a:r>
              <a:rPr lang="en-US" sz="2400" dirty="0" smtClean="0"/>
              <a:t> ratio (or coefficient) = a/</a:t>
            </a:r>
            <a:r>
              <a:rPr lang="en-US" sz="2400" dirty="0" err="1" smtClean="0"/>
              <a:t>a+b</a:t>
            </a:r>
            <a:endParaRPr lang="en-US" sz="2400" dirty="0" smtClean="0"/>
          </a:p>
          <a:p>
            <a:endParaRPr lang="en-US" sz="2400" dirty="0" smtClean="0"/>
          </a:p>
          <a:p>
            <a:r>
              <a:rPr lang="en-US" sz="2400" dirty="0" smtClean="0"/>
              <a:t>If the </a:t>
            </a:r>
            <a:r>
              <a:rPr lang="en-US" sz="2400" dirty="0" err="1" smtClean="0"/>
              <a:t>gini</a:t>
            </a:r>
            <a:r>
              <a:rPr lang="en-US" sz="2400" dirty="0" smtClean="0"/>
              <a:t> is higher, the economy is more unequal</a:t>
            </a:r>
          </a:p>
          <a:p>
            <a:endParaRPr lang="en-US" sz="2400" dirty="0" smtClean="0"/>
          </a:p>
          <a:p>
            <a:r>
              <a:rPr lang="en-US" sz="2400" dirty="0" smtClean="0"/>
              <a:t>Thailand </a:t>
            </a:r>
            <a:r>
              <a:rPr lang="en-US" sz="2400" dirty="0" err="1" smtClean="0"/>
              <a:t>Gini</a:t>
            </a:r>
            <a:r>
              <a:rPr lang="en-US" sz="2400" dirty="0" smtClean="0"/>
              <a:t> Coefficient (world bank)</a:t>
            </a:r>
          </a:p>
          <a:p>
            <a:r>
              <a:rPr lang="en-US" sz="2000" dirty="0" smtClean="0"/>
              <a:t>1990 = 45.27</a:t>
            </a:r>
          </a:p>
          <a:p>
            <a:r>
              <a:rPr lang="en-US" sz="2000" dirty="0" smtClean="0"/>
              <a:t>1996 = 42.9</a:t>
            </a:r>
          </a:p>
          <a:p>
            <a:r>
              <a:rPr lang="en-US" sz="2000" dirty="0" smtClean="0"/>
              <a:t>2000 = 42.84</a:t>
            </a:r>
          </a:p>
          <a:p>
            <a:r>
              <a:rPr lang="en-US" sz="2000" dirty="0" smtClean="0"/>
              <a:t>2006 = 42.35</a:t>
            </a:r>
          </a:p>
          <a:p>
            <a:r>
              <a:rPr lang="en-US" sz="2000" dirty="0" smtClean="0"/>
              <a:t>2009 = 40.0</a:t>
            </a:r>
          </a:p>
          <a:p>
            <a:endParaRPr lang="en-US" sz="2000" dirty="0" smtClean="0"/>
          </a:p>
          <a:p>
            <a:r>
              <a:rPr lang="en-US" sz="2400" dirty="0" smtClean="0"/>
              <a:t>Other countries</a:t>
            </a:r>
          </a:p>
          <a:p>
            <a:r>
              <a:rPr lang="en-US" sz="2000" dirty="0" smtClean="0"/>
              <a:t>Cambodia 2009 = 36.0</a:t>
            </a:r>
          </a:p>
          <a:p>
            <a:r>
              <a:rPr lang="en-US" sz="2000" dirty="0" smtClean="0"/>
              <a:t>South Korea 2007= 31.3</a:t>
            </a:r>
          </a:p>
          <a:p>
            <a:endParaRPr lang="th-TH" dirty="0"/>
          </a:p>
        </p:txBody>
      </p:sp>
      <p:pic>
        <p:nvPicPr>
          <p:cNvPr id="63494" name="Picture 6" descr="http://www.du.edu/ifs/help/media/images/poverty3.png?ox=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2400" y="1676400"/>
            <a:ext cx="4410075" cy="44821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Important concepts on distribution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5800"/>
          </a:xfrm>
        </p:spPr>
        <p:txBody>
          <a:bodyPr>
            <a:normAutofit/>
          </a:bodyPr>
          <a:lstStyle/>
          <a:p>
            <a:r>
              <a:rPr lang="en-US" dirty="0" smtClean="0"/>
              <a:t>Wealth inequality -- the distribution of wealth, i.e. what people own in assets or debt</a:t>
            </a:r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Example:</a:t>
            </a:r>
          </a:p>
          <a:p>
            <a:pPr lvl="1"/>
            <a:r>
              <a:rPr lang="en-US" dirty="0" smtClean="0"/>
              <a:t>http://business.time.com/2014/01/20/worlds-85-wealthiest-people-as-rich-as-3-5-billion-poorest/</a:t>
            </a:r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4 essential macroeconomic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Important concepts on distribution: taxes VS transfers</a:t>
            </a:r>
          </a:p>
          <a:p>
            <a:pPr lvl="1"/>
            <a:r>
              <a:rPr lang="en-US" dirty="0" smtClean="0"/>
              <a:t>Taxes is  the main venue for the government to raise revenue.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Transfer are flow of money, goods, or service from the government to its people. It forms an important part of  the roles of a government in providing welfare.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65403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latin typeface="Browallia New" pitchFamily="34" charset="-34"/>
                <a:cs typeface="Browallia New" pitchFamily="34" charset="-34"/>
              </a:rPr>
              <a:t>The Revenue Structure, Thai Government, 2533-2554 BE</a:t>
            </a:r>
            <a:endParaRPr lang="th-TH" sz="3200" b="1" dirty="0">
              <a:latin typeface="Browallia New" pitchFamily="34" charset="-34"/>
              <a:cs typeface="Browallia New" pitchFamily="34" charset="-34"/>
            </a:endParaRPr>
          </a:p>
        </p:txBody>
      </p:sp>
      <p:graphicFrame>
        <p:nvGraphicFramePr>
          <p:cNvPr id="3" name="แผนภูมิ 2"/>
          <p:cNvGraphicFramePr/>
          <p:nvPr/>
        </p:nvGraphicFramePr>
        <p:xfrm>
          <a:off x="357158" y="1357298"/>
          <a:ext cx="8001056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143900" y="1643050"/>
            <a:ext cx="7184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209,427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(9.4%)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184698" y="3304760"/>
            <a:ext cx="67358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891,841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(40.1%)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70479" y="2285992"/>
            <a:ext cx="830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1,123,109 </a:t>
            </a:r>
            <a:br>
              <a:rPr lang="en-US" sz="1600" dirty="0" smtClean="0">
                <a:latin typeface="Browallia New" pitchFamily="34" charset="-34"/>
                <a:cs typeface="Browallia New" pitchFamily="34" charset="-34"/>
              </a:rPr>
            </a:br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(50.5%)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86710" y="1285860"/>
            <a:ext cx="7857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 smtClean="0">
                <a:latin typeface="Browallia New" pitchFamily="34" charset="-34"/>
                <a:cs typeface="Browallia New" pitchFamily="34" charset="-34"/>
              </a:rPr>
              <a:t>2,224,377</a:t>
            </a:r>
            <a:endParaRPr lang="th-TH" sz="1600" b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4857760"/>
            <a:ext cx="402385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Direct taxes: personal and </a:t>
            </a:r>
            <a:r>
              <a:rPr lang="en-US" sz="2000" dirty="0" err="1" smtClean="0">
                <a:latin typeface="Browallia New" pitchFamily="34" charset="-34"/>
                <a:cs typeface="Browallia New" pitchFamily="34" charset="-34"/>
              </a:rPr>
              <a:t>corportate</a:t>
            </a:r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 income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5214950"/>
            <a:ext cx="29450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Indirect taxes: VAT and excise taxes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5720" y="5572140"/>
            <a:ext cx="67088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Browallia New" pitchFamily="34" charset="-34"/>
                <a:cs typeface="Browallia New" pitchFamily="34" charset="-34"/>
              </a:rPr>
              <a:t>Non-tax revenues : government services fees, and revenue from state-own enterprises</a:t>
            </a:r>
            <a:endParaRPr lang="th-TH" sz="20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58" y="1071546"/>
            <a:ext cx="12795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latin typeface="Browallia New" pitchFamily="34" charset="-34"/>
                <a:cs typeface="Browallia New" pitchFamily="34" charset="-34"/>
              </a:rPr>
              <a:t>Unit: Millions Baht</a:t>
            </a:r>
            <a:endParaRPr lang="th-TH" sz="1600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2" name="ตัวยึดหมายเลขภาพนิ่ง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17CB2-095A-480A-AF54-68F4E8775545}" type="slidenum">
              <a:rPr lang="th-TH" smtClean="0"/>
              <a:pPr/>
              <a:t>31</a:t>
            </a:fld>
            <a:endParaRPr lang="th-TH"/>
          </a:p>
        </p:txBody>
      </p:sp>
      <p:sp>
        <p:nvSpPr>
          <p:cNvPr id="13" name="TextBox 12"/>
          <p:cNvSpPr txBox="1"/>
          <p:nvPr/>
        </p:nvSpPr>
        <p:spPr>
          <a:xfrm>
            <a:off x="2857488" y="4492503"/>
            <a:ext cx="928693" cy="2616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Direct taxes</a:t>
            </a:r>
            <a:endParaRPr lang="th-TH" sz="1100" dirty="0"/>
          </a:p>
        </p:txBody>
      </p:sp>
      <p:sp>
        <p:nvSpPr>
          <p:cNvPr id="14" name="Rectangle 13"/>
          <p:cNvSpPr/>
          <p:nvPr/>
        </p:nvSpPr>
        <p:spPr>
          <a:xfrm>
            <a:off x="3929058" y="4500570"/>
            <a:ext cx="957313" cy="26161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Indirect </a:t>
            </a:r>
            <a:r>
              <a:rPr lang="en-US" sz="1100" dirty="0">
                <a:solidFill>
                  <a:prstClr val="black"/>
                </a:solidFill>
              </a:rPr>
              <a:t>taxes</a:t>
            </a:r>
            <a:endParaRPr lang="th-TH" sz="11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072066" y="4492503"/>
            <a:ext cx="1214446" cy="26161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/>
            <a:r>
              <a:rPr lang="en-US" sz="1100" dirty="0" smtClean="0">
                <a:solidFill>
                  <a:prstClr val="black"/>
                </a:solidFill>
              </a:rPr>
              <a:t>Non-tax revenues</a:t>
            </a:r>
            <a:endParaRPr lang="th-TH" sz="11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Thailand’s fallen poverty VS persistent inequality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Despite being very successful with the effort to reduce absolute poverty, Thailand has achieve very little success in reducing inequality.</a:t>
            </a:r>
          </a:p>
          <a:p>
            <a:r>
              <a:rPr lang="en-US" dirty="0" smtClean="0"/>
              <a:t>Why do you think this has happened to us?</a:t>
            </a:r>
            <a:endParaRPr lang="th-TH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3 spheres of economic activities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382000" cy="5029200"/>
          </a:xfrm>
        </p:spPr>
        <p:txBody>
          <a:bodyPr>
            <a:normAutofit lnSpcReduction="10000"/>
          </a:bodyPr>
          <a:lstStyle/>
          <a:p>
            <a:r>
              <a:rPr lang="en-US" sz="3600" dirty="0" smtClean="0"/>
              <a:t>Economic activity take place in three major sphere:  </a:t>
            </a:r>
          </a:p>
          <a:p>
            <a:pPr lvl="1"/>
            <a:r>
              <a:rPr lang="en-US" dirty="0" smtClean="0"/>
              <a:t>Households: make decisions on consumption and savings, supply of </a:t>
            </a:r>
            <a:r>
              <a:rPr lang="en-US" dirty="0" err="1" smtClean="0"/>
              <a:t>labour</a:t>
            </a:r>
            <a:r>
              <a:rPr lang="en-US" dirty="0" smtClean="0"/>
              <a:t>, investment in education. </a:t>
            </a:r>
          </a:p>
          <a:p>
            <a:pPr lvl="1"/>
            <a:r>
              <a:rPr lang="en-US" dirty="0" smtClean="0"/>
              <a:t>Firms: makes decisions in production and investment. </a:t>
            </a:r>
          </a:p>
          <a:p>
            <a:pPr lvl="2"/>
            <a:r>
              <a:rPr lang="en-US" dirty="0" smtClean="0"/>
              <a:t>Main motive is assumed to be profit-making.</a:t>
            </a:r>
          </a:p>
          <a:p>
            <a:pPr lvl="1"/>
            <a:r>
              <a:rPr lang="en-US" dirty="0" smtClean="0"/>
              <a:t>Government: makes decisions related to the provision of public goods, and regulation of markets. </a:t>
            </a:r>
          </a:p>
          <a:p>
            <a:pPr lvl="2"/>
            <a:r>
              <a:rPr lang="en-US" dirty="0" smtClean="0"/>
              <a:t>But is generally seen by economists as inefficient.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1253</Words>
  <Application>Microsoft Office PowerPoint</Application>
  <PresentationFormat>On-screen Show (4:3)</PresentationFormat>
  <Paragraphs>211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Office Theme</vt:lpstr>
      <vt:lpstr>Macroeconomics: An Introduction (2)</vt:lpstr>
      <vt:lpstr>Topics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Tools for understanding macroeconomic issues</vt:lpstr>
      <vt:lpstr>Tradeoff between macroeconomic objectives</vt:lpstr>
      <vt:lpstr>Tradeoff between macroeconomic objectives</vt:lpstr>
      <vt:lpstr>Tradeoff between macroeconomic objectives</vt:lpstr>
      <vt:lpstr>Finding macroeconomic data online</vt:lpstr>
      <vt:lpstr>Basic concepts in understanding economic activities</vt:lpstr>
      <vt:lpstr>4 essential macroeconomic activities</vt:lpstr>
      <vt:lpstr>4 essential macroeconomic activities</vt:lpstr>
      <vt:lpstr>Important concepts on resource maintenance</vt:lpstr>
      <vt:lpstr>Important concepts on resource maintenance</vt:lpstr>
      <vt:lpstr>Important concepts on resource maintenance</vt:lpstr>
      <vt:lpstr>4 essential macroeconomic activities</vt:lpstr>
      <vt:lpstr>4 essential macroeconomic activities</vt:lpstr>
      <vt:lpstr>Important concepts on production</vt:lpstr>
      <vt:lpstr>4 essential macroeconomic activities</vt:lpstr>
      <vt:lpstr>Important concepts on distribution</vt:lpstr>
      <vt:lpstr>Important concepts on distribution</vt:lpstr>
      <vt:lpstr>Important concepts on distribution</vt:lpstr>
      <vt:lpstr>Lorenz Curve</vt:lpstr>
      <vt:lpstr>Important concepts on distribution</vt:lpstr>
      <vt:lpstr>4 essential macroeconomic activities</vt:lpstr>
      <vt:lpstr>The Revenue Structure, Thai Government, 2533-2554 BE</vt:lpstr>
      <vt:lpstr>Thailand’s fallen poverty VS persistent inequality</vt:lpstr>
      <vt:lpstr>The 3 spheres of economic activities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An Introduction (week 2)</dc:title>
  <dc:creator>Thorn7</dc:creator>
  <cp:lastModifiedBy>Thorn</cp:lastModifiedBy>
  <cp:revision>79</cp:revision>
  <dcterms:created xsi:type="dcterms:W3CDTF">2013-11-03T16:36:05Z</dcterms:created>
  <dcterms:modified xsi:type="dcterms:W3CDTF">2014-09-02T16:52:39Z</dcterms:modified>
</cp:coreProperties>
</file>