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71" r:id="rId3"/>
    <p:sldId id="300" r:id="rId4"/>
    <p:sldId id="301" r:id="rId5"/>
    <p:sldId id="275" r:id="rId6"/>
    <p:sldId id="262" r:id="rId7"/>
    <p:sldId id="269" r:id="rId8"/>
    <p:sldId id="258" r:id="rId9"/>
    <p:sldId id="280" r:id="rId10"/>
    <p:sldId id="283" r:id="rId11"/>
    <p:sldId id="284" r:id="rId12"/>
    <p:sldId id="288" r:id="rId13"/>
    <p:sldId id="303" r:id="rId14"/>
    <p:sldId id="302" r:id="rId15"/>
    <p:sldId id="286" r:id="rId16"/>
    <p:sldId id="304" r:id="rId17"/>
    <p:sldId id="287" r:id="rId18"/>
    <p:sldId id="305" r:id="rId19"/>
    <p:sldId id="293" r:id="rId20"/>
    <p:sldId id="296" r:id="rId21"/>
    <p:sldId id="294" r:id="rId22"/>
    <p:sldId id="295" r:id="rId23"/>
    <p:sldId id="297" r:id="rId24"/>
    <p:sldId id="298" r:id="rId25"/>
    <p:sldId id="299" r:id="rId26"/>
    <p:sldId id="261" r:id="rId27"/>
    <p:sldId id="265" r:id="rId28"/>
    <p:sldId id="263" r:id="rId29"/>
    <p:sldId id="274" r:id="rId30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8000"/>
    <a:srgbClr val="CC0066"/>
    <a:srgbClr val="FF99CC"/>
    <a:srgbClr val="33CCCC"/>
    <a:srgbClr val="FF9900"/>
    <a:srgbClr val="FFCC00"/>
    <a:srgbClr val="FF00FF"/>
    <a:srgbClr val="BA0808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ลักษณะสีปานกลาง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ลักษณะสีปานกลาง 3 - 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E25E649-3F16-4E02-A733-19D2CDBF48F0}" styleName="ลักษณะสีปานกลาง 3 - เน้น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ลักษณะ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ลักษณะสีอ่อน 2 - เน้น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FECB4D8-DB02-4DC6-A0A2-4F2EBAE1DC90}" styleName="ลักษณะสีปานกลาง 1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E3FDE45-AF77-4B5C-9715-49D594BDF05E}" styleName="ลักษณะ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ลักษณะสีอ่อน 1 - เน้น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ลักษณะ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ลักษณะสีอ่อน 1 - เน้น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ลักษณะ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727" autoAdjust="0"/>
  </p:normalViewPr>
  <p:slideViewPr>
    <p:cSldViewPr>
      <p:cViewPr varScale="1">
        <p:scale>
          <a:sx n="66" d="100"/>
          <a:sy n="66" d="100"/>
        </p:scale>
        <p:origin x="931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ownloads\service_gdp%20(1).xlsx" TargetMode="External"/><Relationship Id="rId1" Type="http://schemas.openxmlformats.org/officeDocument/2006/relationships/image" Target="../media/image17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summary!$C$29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rgbClr val="7030A0"/>
            </a:solidFill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c:spPr>
          <c:invertIfNegative val="0"/>
          <c:cat>
            <c:strRef>
              <c:f>summary!$B$30:$B$39</c:f>
              <c:strCache>
                <c:ptCount val="10"/>
                <c:pt idx="0">
                  <c:v>United States</c:v>
                </c:pt>
                <c:pt idx="1">
                  <c:v>China</c:v>
                </c:pt>
                <c:pt idx="2">
                  <c:v>Japan</c:v>
                </c:pt>
                <c:pt idx="3">
                  <c:v>Germany</c:v>
                </c:pt>
                <c:pt idx="4">
                  <c:v>United Kingdom</c:v>
                </c:pt>
                <c:pt idx="5">
                  <c:v>France</c:v>
                </c:pt>
                <c:pt idx="6">
                  <c:v>India</c:v>
                </c:pt>
                <c:pt idx="7">
                  <c:v>Italy</c:v>
                </c:pt>
                <c:pt idx="8">
                  <c:v>Brazil</c:v>
                </c:pt>
                <c:pt idx="9">
                  <c:v>Canada</c:v>
                </c:pt>
              </c:strCache>
            </c:strRef>
          </c:cat>
          <c:val>
            <c:numRef>
              <c:f>summary!$C$30:$C$39</c:f>
              <c:numCache>
                <c:formatCode>0.0%</c:formatCode>
                <c:ptCount val="10"/>
                <c:pt idx="0">
                  <c:v>0.78435205980480649</c:v>
                </c:pt>
                <c:pt idx="1">
                  <c:v>0.44073739868479384</c:v>
                </c:pt>
                <c:pt idx="2">
                  <c:v>0.70381050302502601</c:v>
                </c:pt>
                <c:pt idx="3">
                  <c:v>0.69118165822814814</c:v>
                </c:pt>
                <c:pt idx="4">
                  <c:v>0.79157026370759953</c:v>
                </c:pt>
                <c:pt idx="5">
                  <c:v>0.7861616606939994</c:v>
                </c:pt>
                <c:pt idx="6">
                  <c:v>0.48695372040539286</c:v>
                </c:pt>
                <c:pt idx="7">
                  <c:v>0.73656387891004604</c:v>
                </c:pt>
                <c:pt idx="8">
                  <c:v>0.67782574996064004</c:v>
                </c:pt>
                <c:pt idx="9">
                  <c:v>0.70025650539214324</c:v>
                </c:pt>
              </c:numCache>
            </c:numRef>
          </c:val>
        </c:ser>
        <c:ser>
          <c:idx val="1"/>
          <c:order val="1"/>
          <c:tx>
            <c:strRef>
              <c:f>summary!$D$29</c:f>
              <c:strCache>
                <c:ptCount val="1"/>
                <c:pt idx="0">
                  <c:v>2016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>
              <a:noFill/>
            </a:ln>
          </c:spPr>
          <c:invertIfNegative val="0"/>
          <c:pictureOptions>
            <c:pictureFormat val="stretch"/>
          </c:pictureOptions>
          <c:cat>
            <c:strRef>
              <c:f>summary!$B$30:$B$39</c:f>
              <c:strCache>
                <c:ptCount val="10"/>
                <c:pt idx="0">
                  <c:v>United States</c:v>
                </c:pt>
                <c:pt idx="1">
                  <c:v>China</c:v>
                </c:pt>
                <c:pt idx="2">
                  <c:v>Japan</c:v>
                </c:pt>
                <c:pt idx="3">
                  <c:v>Germany</c:v>
                </c:pt>
                <c:pt idx="4">
                  <c:v>United Kingdom</c:v>
                </c:pt>
                <c:pt idx="5">
                  <c:v>France</c:v>
                </c:pt>
                <c:pt idx="6">
                  <c:v>India</c:v>
                </c:pt>
                <c:pt idx="7">
                  <c:v>Italy</c:v>
                </c:pt>
                <c:pt idx="8">
                  <c:v>Brazil</c:v>
                </c:pt>
                <c:pt idx="9">
                  <c:v>Canada</c:v>
                </c:pt>
              </c:strCache>
            </c:strRef>
          </c:cat>
          <c:val>
            <c:numRef>
              <c:f>summary!$D$30:$D$39</c:f>
              <c:numCache>
                <c:formatCode>0.0%</c:formatCode>
                <c:ptCount val="10"/>
                <c:pt idx="0">
                  <c:v>0.80220000000000002</c:v>
                </c:pt>
                <c:pt idx="1">
                  <c:v>0.51629999999999998</c:v>
                </c:pt>
                <c:pt idx="2">
                  <c:v>0.71100000000000008</c:v>
                </c:pt>
                <c:pt idx="3">
                  <c:v>0.68910000000000005</c:v>
                </c:pt>
                <c:pt idx="4">
                  <c:v>0.80200000000000005</c:v>
                </c:pt>
                <c:pt idx="5">
                  <c:v>0.79159999999999997</c:v>
                </c:pt>
                <c:pt idx="6">
                  <c:v>0.53799999999999992</c:v>
                </c:pt>
                <c:pt idx="7">
                  <c:v>0.73830000000000007</c:v>
                </c:pt>
                <c:pt idx="8">
                  <c:v>0.7330000000000001</c:v>
                </c:pt>
                <c:pt idx="9">
                  <c:v>0.74049999999999994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5869832"/>
        <c:axId val="425873360"/>
      </c:barChart>
      <c:catAx>
        <c:axId val="4258698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425873360"/>
        <c:crosses val="autoZero"/>
        <c:auto val="1"/>
        <c:lblAlgn val="ctr"/>
        <c:lblOffset val="100"/>
        <c:noMultiLvlLbl val="0"/>
      </c:catAx>
      <c:valAx>
        <c:axId val="425873360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en-US"/>
          </a:p>
        </c:txPr>
        <c:crossAx val="42586983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7360DD1C-3CBF-40A6-833E-7C821378EFAC}" type="datetimeFigureOut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3BB6AA63-5066-4EFF-88C9-F03B3F8A86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90492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5160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3B0A7-A341-4917-9B9E-28724957219B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85083-662E-4C48-AD96-F909791FEC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E7381-018A-477D-A6B3-67038D524637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AD17-175E-4A5B-95E3-029D255FCB5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50144-A581-4AEF-8AD8-6CD322704ECC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ABC75-D349-451C-AACE-ABF73537626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E7D8A-1AF1-445A-B8AE-915C6F769E6D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8871D-AE8E-4BE7-A43A-A3E3F2063B4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F9A2A-907E-49EE-A62C-C8CF3230108E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52BD5-084B-4111-BC62-DB956775D7B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559B6-BCA4-43F8-9A2F-0F5DC1C2BC87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CF3F7-A208-4B07-8ACA-0FE27A9923C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4BB65-BA1D-4C9A-AF03-8CB8A9D405EE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71574-2646-4511-9F9C-745FA359B2E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8E4C0-55A7-4530-9656-62692D6A1FCC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05904-5973-4B19-B316-E103F3107FD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73739-A6C5-475A-8947-C47ED48B8554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3640-E5E9-44AC-966A-97B1C5BCF36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02E5C-E64E-4378-9937-87E8F427C454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54165-C60E-402D-8550-CCBBE84CEB1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839BB-56E7-4BEC-9116-1152EB261E3D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73606-179F-4503-86DD-E299209EA34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15F3EB23-B40C-471F-9248-83530A7EFEF3}" type="datetime1">
              <a:rPr lang="th-TH"/>
              <a:pPr>
                <a:defRPr/>
              </a:pPr>
              <a:t>15/08/60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56AD504-0472-409F-9EF8-50FBE5DF1B9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charset="0"/>
          <a:ea typeface="MS PGothic" pitchFamily="34" charset="-128"/>
          <a:cs typeface="Angsana New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Calibri" charset="0"/>
          <a:ea typeface="MS PGothic" pitchFamily="34" charset="-128"/>
          <a:cs typeface="Cordia New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gif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chart" Target="../charts/chart1.xml"/><Relationship Id="rId7" Type="http://schemas.openxmlformats.org/officeDocument/2006/relationships/image" Target="../media/image15.png"/><Relationship Id="rId12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21.png"/><Relationship Id="rId5" Type="http://schemas.openxmlformats.org/officeDocument/2006/relationships/image" Target="../media/image10.gif"/><Relationship Id="rId10" Type="http://schemas.openxmlformats.org/officeDocument/2006/relationships/image" Target="../media/image20.jpeg"/><Relationship Id="rId4" Type="http://schemas.openxmlformats.org/officeDocument/2006/relationships/image" Target="../media/image18.jpe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8.png"/><Relationship Id="rId7" Type="http://schemas.openxmlformats.org/officeDocument/2006/relationships/image" Target="../media/image2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8.png"/><Relationship Id="rId7" Type="http://schemas.openxmlformats.org/officeDocument/2006/relationships/image" Target="../media/image2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jpe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jpeg"/><Relationship Id="rId2" Type="http://schemas.openxmlformats.org/officeDocument/2006/relationships/image" Target="../media/image41.jpeg"/><Relationship Id="rId16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jpeg"/><Relationship Id="rId14" Type="http://schemas.openxmlformats.org/officeDocument/2006/relationships/image" Target="../media/image5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8600" y="127317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pic>
        <p:nvPicPr>
          <p:cNvPr id="2051" name="รูปภาพ 13" descr="xyleme-service-learning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0"/>
            <a:ext cx="6096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ตัวเชื่อมต่อตรง 15"/>
          <p:cNvCxnSpPr/>
          <p:nvPr/>
        </p:nvCxnSpPr>
        <p:spPr>
          <a:xfrm>
            <a:off x="228600" y="1981200"/>
            <a:ext cx="7696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410200" y="5867400"/>
            <a:ext cx="3505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Dr.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Nessara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Sukpanich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pic>
        <p:nvPicPr>
          <p:cNvPr id="2054" name="รูปภาพ 19" descr="header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34DF24-12D9-48A8-9C28-F5A4A22DD25B}" type="slidenum">
              <a:rPr lang="th-TH"/>
              <a:pPr/>
              <a:t>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User\Documents\Thai PPT Monthly -29 Jine 11(1)_page9_image3.png"/>
          <p:cNvPicPr>
            <a:picLocks noChangeAspect="1" noChangeArrowheads="1"/>
          </p:cNvPicPr>
          <p:nvPr/>
        </p:nvPicPr>
        <p:blipFill>
          <a:blip r:embed="rId2">
            <a:lum bright="24000"/>
          </a:blip>
          <a:srcRect/>
          <a:stretch>
            <a:fillRect/>
          </a:stretch>
        </p:blipFill>
        <p:spPr bwMode="auto">
          <a:xfrm>
            <a:off x="0" y="11113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3F2CBA-F048-4AB6-BA2E-B9A630E0F0EE}" type="slidenum">
              <a:rPr lang="en-US">
                <a:cs typeface="Cordia New" pitchFamily="34" charset="-34"/>
              </a:rPr>
              <a:pPr/>
              <a:t>2</a:t>
            </a:fld>
            <a:r>
              <a:rPr lang="en-US">
                <a:cs typeface="Cordia New" pitchFamily="34" charset="-34"/>
              </a:rPr>
              <a:t>     </a:t>
            </a:r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443"/>
            <a:ext cx="2149475" cy="708025"/>
          </a:xfrm>
        </p:spPr>
        <p:txBody>
          <a:bodyPr anchor="t">
            <a:noAutofit/>
          </a:bodyPr>
          <a:lstStyle/>
          <a:p>
            <a:pPr algn="l" eaLnBrk="1" hangingPunct="1">
              <a:defRPr/>
            </a:pP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Contents</a:t>
            </a:r>
            <a:endParaRPr lang="th-TH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851205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solidFill>
                  <a:schemeClr val="tx1"/>
                </a:solidFill>
              </a:rPr>
              <a:t>            </a:t>
            </a:r>
            <a:r>
              <a:rPr lang="en-US" sz="3000" b="1" dirty="0" smtClean="0">
                <a:solidFill>
                  <a:schemeClr val="tx1"/>
                </a:solidFill>
              </a:rPr>
              <a:t>Overview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101144" y="2912122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</a:rPr>
              <a:t>          </a:t>
            </a:r>
            <a:r>
              <a:rPr lang="en-US" sz="3000" b="1" dirty="0">
                <a:solidFill>
                  <a:schemeClr val="tx1"/>
                </a:solidFill>
              </a:rPr>
              <a:t> G</a:t>
            </a:r>
            <a:r>
              <a:rPr lang="en-US" sz="3000" b="1" dirty="0" smtClean="0">
                <a:solidFill>
                  <a:schemeClr val="tx1"/>
                </a:solidFill>
              </a:rPr>
              <a:t>eneral characteristics of </a:t>
            </a:r>
            <a:r>
              <a:rPr lang="en-US" sz="3000" b="1" dirty="0" smtClean="0">
                <a:solidFill>
                  <a:schemeClr val="tx1"/>
                </a:solidFill>
              </a:rPr>
              <a:t>service</a:t>
            </a:r>
            <a:endParaRPr lang="th-TH" sz="3000" b="1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083971" y="3976959"/>
            <a:ext cx="6858001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  <a:cs typeface="Angsana New" pitchFamily="18" charset="-34"/>
              </a:rPr>
              <a:t>          </a:t>
            </a:r>
            <a:r>
              <a:rPr lang="en-US" sz="3200" b="1" dirty="0" smtClean="0">
                <a:solidFill>
                  <a:schemeClr val="tx1"/>
                </a:solidFill>
                <a:cs typeface="Angsana New" pitchFamily="18" charset="-34"/>
              </a:rPr>
              <a:t>  </a:t>
            </a:r>
            <a:r>
              <a:rPr lang="en-US" sz="3000" b="1" dirty="0" smtClean="0">
                <a:solidFill>
                  <a:schemeClr val="tx1"/>
                </a:solidFill>
                <a:cs typeface="Angsana New" pitchFamily="18" charset="-34"/>
              </a:rPr>
              <a:t>Classification of service 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134414" y="1011532"/>
            <a:ext cx="956187" cy="627471"/>
          </a:xfrm>
          <a:prstGeom prst="roundRect">
            <a:avLst/>
          </a:prstGeom>
          <a:solidFill>
            <a:schemeClr val="accent5">
              <a:lumMod val="75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1165668" y="3068064"/>
            <a:ext cx="956187" cy="627471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101144" y="4947188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solidFill>
                  <a:schemeClr val="tx1"/>
                </a:solidFill>
                <a:cs typeface="Angsana New" pitchFamily="18" charset="-34"/>
              </a:rPr>
              <a:t>            </a:t>
            </a:r>
            <a:r>
              <a:rPr lang="en-US" sz="3000" b="1" dirty="0">
                <a:solidFill>
                  <a:schemeClr val="tx1"/>
                </a:solidFill>
                <a:cs typeface="Angsana New" pitchFamily="18" charset="-34"/>
              </a:rPr>
              <a:t>Measurement of service economy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111630" y="5882463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  <a:cs typeface="Angsana New" pitchFamily="18" charset="-34"/>
              </a:rPr>
              <a:t>          </a:t>
            </a:r>
            <a:r>
              <a:rPr lang="en-US" sz="3200" b="1" dirty="0">
                <a:solidFill>
                  <a:schemeClr val="tx1"/>
                </a:solidFill>
                <a:cs typeface="Angsana New" pitchFamily="18" charset="-34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cs typeface="Angsana New" pitchFamily="18" charset="-34"/>
              </a:rPr>
              <a:t> </a:t>
            </a:r>
            <a:r>
              <a:rPr lang="en-US" sz="3000" b="1" dirty="0" smtClean="0">
                <a:solidFill>
                  <a:schemeClr val="tx1"/>
                </a:solidFill>
                <a:cs typeface="Angsana New" pitchFamily="18" charset="-34"/>
              </a:rPr>
              <a:t>Service sector in Thailand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165668" y="4102046"/>
            <a:ext cx="956187" cy="627471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219200" y="5052552"/>
            <a:ext cx="956187" cy="627471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101144" y="1928556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  <a:cs typeface="Angsana New" pitchFamily="18" charset="-34"/>
              </a:rPr>
              <a:t>          </a:t>
            </a:r>
            <a:r>
              <a:rPr lang="en-US" sz="3200" b="1" dirty="0">
                <a:solidFill>
                  <a:schemeClr val="tx1"/>
                </a:solidFill>
                <a:cs typeface="Angsana New" pitchFamily="18" charset="-34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cs typeface="Angsana New" pitchFamily="18" charset="-34"/>
              </a:rPr>
              <a:t> </a:t>
            </a:r>
            <a:r>
              <a:rPr lang="en-US" sz="3000" b="1" dirty="0" smtClean="0">
                <a:solidFill>
                  <a:schemeClr val="tx1"/>
                </a:solidFill>
                <a:cs typeface="Angsana New" pitchFamily="18" charset="-34"/>
              </a:rPr>
              <a:t>Relevant definitions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167814" y="2073343"/>
            <a:ext cx="956187" cy="627471"/>
          </a:xfrm>
          <a:prstGeom prst="roundRect">
            <a:avLst/>
          </a:prstGeom>
          <a:solidFill>
            <a:srgbClr val="C00000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219200" y="5983089"/>
            <a:ext cx="956187" cy="627471"/>
          </a:xfrm>
          <a:prstGeom prst="roundRect">
            <a:avLst/>
          </a:prstGeom>
          <a:solidFill>
            <a:srgbClr val="FF99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457200" y="76200"/>
            <a:ext cx="8077200" cy="6096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chemeClr val="lt1"/>
                </a:solidFill>
                <a:latin typeface="+mn-lt"/>
                <a:cs typeface="+mn-cs"/>
              </a:rPr>
              <a:t>1. Overview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grpSp>
        <p:nvGrpSpPr>
          <p:cNvPr id="18" name="กลุ่ม 17"/>
          <p:cNvGrpSpPr/>
          <p:nvPr/>
        </p:nvGrpSpPr>
        <p:grpSpPr>
          <a:xfrm>
            <a:off x="1981200" y="2286001"/>
            <a:ext cx="6934200" cy="3657599"/>
            <a:chOff x="609600" y="1905000"/>
            <a:chExt cx="7724158" cy="3896139"/>
          </a:xfrm>
        </p:grpSpPr>
        <p:pic>
          <p:nvPicPr>
            <p:cNvPr id="6" name="รูปภาพ 5" descr="2000px-World_map_blank_without_borders.svg.png"/>
            <p:cNvPicPr>
              <a:picLocks noChangeAspect="1"/>
            </p:cNvPicPr>
            <p:nvPr/>
          </p:nvPicPr>
          <p:blipFill>
            <a:blip r:embed="rId3" cstate="print"/>
            <a:srcRect b="13059"/>
            <a:stretch>
              <a:fillRect/>
            </a:stretch>
          </p:blipFill>
          <p:spPr>
            <a:xfrm>
              <a:off x="609600" y="2067339"/>
              <a:ext cx="7724158" cy="3733800"/>
            </a:xfrm>
            <a:prstGeom prst="rect">
              <a:avLst/>
            </a:prstGeom>
          </p:spPr>
        </p:pic>
        <p:pic>
          <p:nvPicPr>
            <p:cNvPr id="7" name="รูปภาพ 6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95800" y="2057400"/>
              <a:ext cx="228600" cy="533400"/>
            </a:xfrm>
            <a:prstGeom prst="rect">
              <a:avLst/>
            </a:prstGeom>
          </p:spPr>
        </p:pic>
        <p:pic>
          <p:nvPicPr>
            <p:cNvPr id="8" name="รูปภาพ 7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57400" y="1905000"/>
              <a:ext cx="228600" cy="533400"/>
            </a:xfrm>
            <a:prstGeom prst="rect">
              <a:avLst/>
            </a:prstGeom>
          </p:spPr>
        </p:pic>
        <p:pic>
          <p:nvPicPr>
            <p:cNvPr id="9" name="รูปภาพ 8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52600" y="2667000"/>
              <a:ext cx="228600" cy="533400"/>
            </a:xfrm>
            <a:prstGeom prst="rect">
              <a:avLst/>
            </a:prstGeom>
          </p:spPr>
        </p:pic>
        <p:pic>
          <p:nvPicPr>
            <p:cNvPr id="10" name="รูปภาพ 9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67200" y="2438400"/>
              <a:ext cx="228600" cy="533400"/>
            </a:xfrm>
            <a:prstGeom prst="rect">
              <a:avLst/>
            </a:prstGeom>
          </p:spPr>
        </p:pic>
        <p:pic>
          <p:nvPicPr>
            <p:cNvPr id="11" name="รูปภาพ 10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95800" y="2514600"/>
              <a:ext cx="228600" cy="533400"/>
            </a:xfrm>
            <a:prstGeom prst="rect">
              <a:avLst/>
            </a:prstGeom>
          </p:spPr>
        </p:pic>
        <p:pic>
          <p:nvPicPr>
            <p:cNvPr id="12" name="รูปภาพ 11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67400" y="2895600"/>
              <a:ext cx="228600" cy="533400"/>
            </a:xfrm>
            <a:prstGeom prst="rect">
              <a:avLst/>
            </a:prstGeom>
          </p:spPr>
        </p:pic>
        <p:pic>
          <p:nvPicPr>
            <p:cNvPr id="13" name="รูปภาพ 12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00400" y="4038600"/>
              <a:ext cx="228600" cy="533400"/>
            </a:xfrm>
            <a:prstGeom prst="rect">
              <a:avLst/>
            </a:prstGeom>
          </p:spPr>
        </p:pic>
        <p:pic>
          <p:nvPicPr>
            <p:cNvPr id="14" name="รูปภาพ 13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14800" y="2133600"/>
              <a:ext cx="228600" cy="533400"/>
            </a:xfrm>
            <a:prstGeom prst="rect">
              <a:avLst/>
            </a:prstGeom>
          </p:spPr>
        </p:pic>
        <p:pic>
          <p:nvPicPr>
            <p:cNvPr id="15" name="รูปภาพ 14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86600" y="2590800"/>
              <a:ext cx="228600" cy="533400"/>
            </a:xfrm>
            <a:prstGeom prst="rect">
              <a:avLst/>
            </a:prstGeom>
          </p:spPr>
        </p:pic>
        <p:pic>
          <p:nvPicPr>
            <p:cNvPr id="16" name="รูปภาพ 15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29400" y="2514600"/>
              <a:ext cx="228600" cy="533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9" name="สี่เหลี่ยมผืนผ้า 18"/>
          <p:cNvSpPr/>
          <p:nvPr/>
        </p:nvSpPr>
        <p:spPr>
          <a:xfrm>
            <a:off x="1219200" y="2057400"/>
            <a:ext cx="838200" cy="38100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100" b="1" dirty="0">
                <a:solidFill>
                  <a:schemeClr val="bg1"/>
                </a:solidFill>
              </a:rPr>
              <a:t>% of </a:t>
            </a:r>
            <a:r>
              <a:rPr lang="en-US" sz="1100" b="1" dirty="0" smtClean="0">
                <a:solidFill>
                  <a:schemeClr val="bg1"/>
                </a:solidFill>
              </a:rPr>
              <a:t>World GDP</a:t>
            </a:r>
            <a:endParaRPr lang="th-TH" sz="1100" b="1" dirty="0">
              <a:solidFill>
                <a:schemeClr val="bg1"/>
              </a:solidFill>
            </a:endParaRP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76200" y="2438400"/>
            <a:ext cx="1143000" cy="2590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1.U.S.</a:t>
            </a:r>
          </a:p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2.China</a:t>
            </a:r>
          </a:p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3.Japan</a:t>
            </a:r>
          </a:p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4.Germany</a:t>
            </a:r>
          </a:p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5.U.K.</a:t>
            </a:r>
          </a:p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6.France</a:t>
            </a:r>
          </a:p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7.India</a:t>
            </a:r>
          </a:p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8.Italy</a:t>
            </a:r>
          </a:p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9.Brazil</a:t>
            </a:r>
          </a:p>
          <a:p>
            <a:pPr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10.Canada</a:t>
            </a:r>
            <a:endParaRPr lang="th-TH" sz="1600" b="1" dirty="0">
              <a:solidFill>
                <a:schemeClr val="tx1"/>
              </a:solidFill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219200" y="2438400"/>
            <a:ext cx="838200" cy="259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24.5</a:t>
            </a:r>
          </a:p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14.8</a:t>
            </a:r>
          </a:p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6.5</a:t>
            </a:r>
          </a:p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4.6</a:t>
            </a:r>
          </a:p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3.5</a:t>
            </a:r>
          </a:p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3.3</a:t>
            </a:r>
          </a:p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3.0</a:t>
            </a:r>
          </a:p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2.4</a:t>
            </a:r>
          </a:p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2.4</a:t>
            </a:r>
          </a:p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2.0</a:t>
            </a: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0" y="2057400"/>
            <a:ext cx="1219200" cy="38100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 smtClean="0">
                <a:solidFill>
                  <a:schemeClr val="bg1"/>
                </a:solidFill>
              </a:rPr>
              <a:t>Country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23" name="วงรี 22"/>
          <p:cNvSpPr/>
          <p:nvPr/>
        </p:nvSpPr>
        <p:spPr>
          <a:xfrm>
            <a:off x="1219200" y="25146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pic>
        <p:nvPicPr>
          <p:cNvPr id="24" name="รูปภาพ 35" descr="Flag_of_the_United_States.svg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71700" y="3352800"/>
            <a:ext cx="7239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2209800" y="38216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80.2</a:t>
            </a:r>
            <a:endParaRPr lang="th-TH" sz="1800" b="1" dirty="0">
              <a:latin typeface="+mj-lt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457200" y="914400"/>
            <a:ext cx="6324600" cy="381000"/>
          </a:xfrm>
          <a:prstGeom prst="rect">
            <a:avLst/>
          </a:prstGeom>
          <a:solidFill>
            <a:srgbClr val="FF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400" b="1" dirty="0" smtClean="0"/>
              <a:t>Service Sector Contribution to GDP (%) </a:t>
            </a:r>
            <a:r>
              <a:rPr lang="en-US" sz="2400" b="1" dirty="0" smtClean="0"/>
              <a:t>by </a:t>
            </a:r>
            <a:r>
              <a:rPr lang="en-US" sz="2400" b="1" dirty="0" smtClean="0"/>
              <a:t>2016</a:t>
            </a:r>
            <a:endParaRPr lang="th-TH" sz="2400" b="1" dirty="0"/>
          </a:p>
        </p:txBody>
      </p:sp>
      <p:pic>
        <p:nvPicPr>
          <p:cNvPr id="28" name="รูปภาพ 23" descr="china-flag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00900" y="2286000"/>
            <a:ext cx="5715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7848600" y="2286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51.6</a:t>
            </a:r>
            <a:endParaRPr lang="th-TH" sz="1800" b="1" dirty="0">
              <a:latin typeface="+mj-lt"/>
            </a:endParaRPr>
          </a:p>
        </p:txBody>
      </p:sp>
      <p:pic>
        <p:nvPicPr>
          <p:cNvPr id="31" name="รูปภาพ 29" descr="1200px-Flag_of_India.svg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24600" y="3657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6400800" y="4267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53.8</a:t>
            </a:r>
            <a:endParaRPr lang="th-TH" sz="1800" b="1" dirty="0">
              <a:latin typeface="+mj-lt"/>
            </a:endParaRPr>
          </a:p>
        </p:txBody>
      </p:sp>
      <p:pic>
        <p:nvPicPr>
          <p:cNvPr id="33" name="รูปภาพ 43" descr="1280px-Flag_of_Brazil.svg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76600" y="43434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3276600" y="4800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73.3</a:t>
            </a:r>
            <a:endParaRPr lang="th-TH" sz="1800" b="1" dirty="0">
              <a:latin typeface="+mj-lt"/>
            </a:endParaRPr>
          </a:p>
        </p:txBody>
      </p:sp>
      <p:pic>
        <p:nvPicPr>
          <p:cNvPr id="35" name="รูปภาพ 34" descr="japan-fla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8077200" y="3048000"/>
            <a:ext cx="685800" cy="465993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8153400" y="3581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71.1*</a:t>
            </a:r>
            <a:endParaRPr lang="th-TH" sz="1800" b="1" dirty="0">
              <a:latin typeface="+mj-lt"/>
            </a:endParaRPr>
          </a:p>
        </p:txBody>
      </p:sp>
      <p:pic>
        <p:nvPicPr>
          <p:cNvPr id="37" name="รูปภาพ 36" descr="ดาวน์โหลด.png"/>
          <p:cNvPicPr>
            <a:picLocks noChangeAspect="1"/>
          </p:cNvPicPr>
          <p:nvPr/>
        </p:nvPicPr>
        <p:blipFill>
          <a:blip r:embed="rId10"/>
          <a:srcRect t="21333" b="21778"/>
          <a:stretch>
            <a:fillRect/>
          </a:stretch>
        </p:blipFill>
        <p:spPr>
          <a:xfrm>
            <a:off x="2667000" y="1828800"/>
            <a:ext cx="609600" cy="34679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590800" y="2286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74.1</a:t>
            </a:r>
            <a:endParaRPr lang="th-TH" sz="1800" b="1" dirty="0">
              <a:latin typeface="+mj-lt"/>
            </a:endParaRPr>
          </a:p>
        </p:txBody>
      </p:sp>
      <p:pic>
        <p:nvPicPr>
          <p:cNvPr id="39" name="รูปภาพ 38" descr="31Mu7S65imL._SL500_AC_SS350_.jpg"/>
          <p:cNvPicPr>
            <a:picLocks noChangeAspect="1"/>
          </p:cNvPicPr>
          <p:nvPr/>
        </p:nvPicPr>
        <p:blipFill>
          <a:blip r:embed="rId11" cstate="print"/>
          <a:srcRect t="21525" b="21076"/>
          <a:stretch>
            <a:fillRect/>
          </a:stretch>
        </p:blipFill>
        <p:spPr>
          <a:xfrm>
            <a:off x="4495800" y="3276600"/>
            <a:ext cx="663773" cy="381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495800" y="37454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73.8</a:t>
            </a:r>
            <a:endParaRPr lang="th-TH" sz="1800" b="1" dirty="0">
              <a:latin typeface="+mj-lt"/>
            </a:endParaRPr>
          </a:p>
        </p:txBody>
      </p:sp>
      <p:pic>
        <p:nvPicPr>
          <p:cNvPr id="41" name="รูปภาพ 40" descr="FRAN0001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34000" y="3352800"/>
            <a:ext cx="596998" cy="40005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334000" y="3810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79.2</a:t>
            </a:r>
            <a:endParaRPr lang="th-TH" sz="1800" b="1" dirty="0">
              <a:latin typeface="+mj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52400" y="6596062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b="1" dirty="0">
                <a:cs typeface="Angsana New" pitchFamily="18" charset="-34"/>
              </a:rPr>
              <a:t>Source</a:t>
            </a:r>
            <a:r>
              <a:rPr lang="en-US" sz="1050" dirty="0">
                <a:cs typeface="Angsana New" pitchFamily="18" charset="-34"/>
              </a:rPr>
              <a:t>: World Bank </a:t>
            </a:r>
            <a:endParaRPr lang="th-TH" sz="1050" dirty="0">
              <a:cs typeface="Angsana New" pitchFamily="18" charset="-34"/>
            </a:endParaRPr>
          </a:p>
        </p:txBody>
      </p:sp>
      <p:pic>
        <p:nvPicPr>
          <p:cNvPr id="44" name="รูปภาพ 43" descr="1280px-Flag_of_Germany.svg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715000" y="2057400"/>
            <a:ext cx="508000" cy="30480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5715000" y="24384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68.9</a:t>
            </a:r>
            <a:endParaRPr lang="th-TH" sz="1800" b="1" dirty="0">
              <a:latin typeface="+mj-lt"/>
            </a:endParaRPr>
          </a:p>
        </p:txBody>
      </p:sp>
      <p:pic>
        <p:nvPicPr>
          <p:cNvPr id="46" name="รูปภาพ 45" descr="1280px-Flag_of_the_United_Kingdom.svg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72000" y="2133600"/>
            <a:ext cx="533400" cy="266700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4495800" y="24384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j-lt"/>
              </a:rPr>
              <a:t>80.2</a:t>
            </a:r>
            <a:endParaRPr lang="th-TH" sz="1800" b="1" dirty="0">
              <a:latin typeface="+mj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90800" y="1524000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Canada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209800" y="3045023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U.S.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667000" y="4343401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Brazil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162800" y="19050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China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534400" y="27432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Japan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248400" y="33528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India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572000" y="18288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U.K.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562600" y="1749623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Germany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572000" y="28956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Italy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715000" y="2971800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+mj-lt"/>
              </a:rPr>
              <a:t>France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400800" y="6519862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dirty="0">
                <a:cs typeface="Angsana New" pitchFamily="18" charset="-34"/>
              </a:rPr>
              <a:t>* Denotes estimation</a:t>
            </a:r>
            <a:endParaRPr lang="th-TH" sz="1050" dirty="0">
              <a:cs typeface="Angsana New" pitchFamily="18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0" y="563880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 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Even though the Chinese economy is ranked as the world’s second country in 2016 ,the </a:t>
            </a:r>
          </a:p>
          <a:p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     services sector’s share of GDP in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China (51.6%)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is </a:t>
            </a:r>
            <a:r>
              <a:rPr lang="en-US" sz="2000" b="1" i="1" dirty="0" smtClean="0">
                <a:solidFill>
                  <a:srgbClr val="FF0000"/>
                </a:solidFill>
                <a:latin typeface="+mj-lt"/>
              </a:rPr>
              <a:t>much lower than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countries like the U.S.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   </a:t>
            </a:r>
          </a:p>
          <a:p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   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(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80.2%),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U.K. (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80.2%), France (79.2%), etc. </a:t>
            </a:r>
            <a:endParaRPr lang="th-TH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43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4</a:t>
            </a:fld>
            <a:endParaRPr lang="th-TH" dirty="0"/>
          </a:p>
        </p:txBody>
      </p:sp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4572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chemeClr val="lt1"/>
                </a:solidFill>
                <a:latin typeface="+mn-lt"/>
                <a:cs typeface="+mn-cs"/>
              </a:rPr>
              <a:t>1.Overview (Cont.)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914400" y="914400"/>
            <a:ext cx="7239000" cy="533400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000" b="1" dirty="0" smtClean="0"/>
              <a:t>Service Sector Contribution to GDP (%) </a:t>
            </a:r>
            <a:r>
              <a:rPr lang="en-US" sz="2000" b="1" dirty="0" smtClean="0"/>
              <a:t>2016 </a:t>
            </a:r>
            <a:r>
              <a:rPr lang="en-US" sz="2000" b="1" dirty="0" smtClean="0"/>
              <a:t>compared to 2010</a:t>
            </a:r>
            <a:endParaRPr lang="th-TH" sz="2000" b="1" dirty="0"/>
          </a:p>
        </p:txBody>
      </p:sp>
      <p:pic>
        <p:nvPicPr>
          <p:cNvPr id="7" name="รูปภาพ 35" descr="Flag_of_the_United_States.svg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5486400"/>
            <a:ext cx="57912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แผนภูมิ 9"/>
          <p:cNvGraphicFramePr/>
          <p:nvPr/>
        </p:nvGraphicFramePr>
        <p:xfrm>
          <a:off x="533400" y="1676400"/>
          <a:ext cx="8153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1" name="รูปภาพ 23" descr="china-fla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5486400"/>
            <a:ext cx="57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รูปภาพ 11" descr="japan-flag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590800" y="5486400"/>
            <a:ext cx="533400" cy="304800"/>
          </a:xfrm>
          <a:prstGeom prst="rect">
            <a:avLst/>
          </a:prstGeom>
        </p:spPr>
      </p:pic>
      <p:pic>
        <p:nvPicPr>
          <p:cNvPr id="13" name="รูปภาพ 12" descr="1280px-Flag_of_Germany.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6600" y="5486400"/>
            <a:ext cx="508000" cy="304800"/>
          </a:xfrm>
          <a:prstGeom prst="rect">
            <a:avLst/>
          </a:prstGeom>
        </p:spPr>
      </p:pic>
      <p:pic>
        <p:nvPicPr>
          <p:cNvPr id="14" name="รูปภาพ 13" descr="1280px-Flag_of_the_United_Kingdom.svg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2400" y="5524500"/>
            <a:ext cx="533400" cy="266700"/>
          </a:xfrm>
          <a:prstGeom prst="rect">
            <a:avLst/>
          </a:prstGeom>
        </p:spPr>
      </p:pic>
      <p:pic>
        <p:nvPicPr>
          <p:cNvPr id="15" name="รูปภาพ 14" descr="FRAN000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8200" y="5433767"/>
            <a:ext cx="533400" cy="357433"/>
          </a:xfrm>
          <a:prstGeom prst="rect">
            <a:avLst/>
          </a:prstGeom>
        </p:spPr>
      </p:pic>
      <p:pic>
        <p:nvPicPr>
          <p:cNvPr id="16" name="รูปภาพ 29" descr="1200px-Flag_of_India.svg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5900" y="5410200"/>
            <a:ext cx="5715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รูปภาพ 16" descr="31Mu7S65imL._SL500_AC_SS350_.jpg"/>
          <p:cNvPicPr>
            <a:picLocks noChangeAspect="1"/>
          </p:cNvPicPr>
          <p:nvPr/>
        </p:nvPicPr>
        <p:blipFill>
          <a:blip r:embed="rId10" cstate="print"/>
          <a:srcRect t="21525" b="21076"/>
          <a:stretch>
            <a:fillRect/>
          </a:stretch>
        </p:blipFill>
        <p:spPr>
          <a:xfrm>
            <a:off x="6019801" y="5410200"/>
            <a:ext cx="531018" cy="381000"/>
          </a:xfrm>
          <a:prstGeom prst="rect">
            <a:avLst/>
          </a:prstGeom>
        </p:spPr>
      </p:pic>
      <p:pic>
        <p:nvPicPr>
          <p:cNvPr id="18" name="รูปภาพ 43" descr="1280px-Flag_of_Brazil.svg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90360" y="5410200"/>
            <a:ext cx="54864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รูปภาพ 18" descr="ดาวน์โหลด.png"/>
          <p:cNvPicPr>
            <a:picLocks noChangeAspect="1"/>
          </p:cNvPicPr>
          <p:nvPr/>
        </p:nvPicPr>
        <p:blipFill>
          <a:blip r:embed="rId12"/>
          <a:srcRect t="21333" b="21778"/>
          <a:stretch>
            <a:fillRect/>
          </a:stretch>
        </p:blipFill>
        <p:spPr>
          <a:xfrm>
            <a:off x="7315200" y="5368205"/>
            <a:ext cx="609600" cy="34679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52400" y="6172200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b="1" dirty="0">
                <a:cs typeface="Angsana New" pitchFamily="18" charset="-34"/>
              </a:rPr>
              <a:t>Source</a:t>
            </a:r>
            <a:r>
              <a:rPr lang="en-US" sz="1050" dirty="0">
                <a:cs typeface="Angsana New" pitchFamily="18" charset="-34"/>
              </a:rPr>
              <a:t>: World Bank </a:t>
            </a:r>
            <a:endParaRPr lang="th-TH" sz="1050" dirty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95095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457200" y="76200"/>
            <a:ext cx="8077200" cy="8382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chemeClr val="lt1"/>
                </a:solidFill>
                <a:latin typeface="+mn-lt"/>
                <a:cs typeface="+mn-cs"/>
              </a:rPr>
              <a:t>1.Overview </a:t>
            </a:r>
            <a:r>
              <a:rPr lang="en-US" sz="3600" b="1" dirty="0" smtClean="0">
                <a:solidFill>
                  <a:schemeClr val="lt1"/>
                </a:solidFill>
              </a:rPr>
              <a:t>(Cont.)</a:t>
            </a:r>
            <a:r>
              <a:rPr lang="en-US" sz="3600" b="1" dirty="0" smtClean="0">
                <a:solidFill>
                  <a:schemeClr val="lt1"/>
                </a:solidFill>
                <a:latin typeface="+mn-lt"/>
                <a:cs typeface="+mn-cs"/>
              </a:rPr>
              <a:t> 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38577" y="1026017"/>
            <a:ext cx="7543800" cy="53876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/>
              <a:t>Sector Employment in Top Seven Nations by </a:t>
            </a:r>
            <a:r>
              <a:rPr lang="en-US" sz="2400" b="1" dirty="0" smtClean="0"/>
              <a:t>2010 </a:t>
            </a:r>
            <a:endParaRPr lang="th-TH" sz="2400" b="1" dirty="0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81000" y="1905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Nation</a:t>
            </a:r>
            <a:endParaRPr lang="th-TH" sz="1800" b="1" dirty="0">
              <a:solidFill>
                <a:schemeClr val="tx1"/>
              </a:solidFill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53340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Manufacturing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70866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Service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5814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Agriculture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2133600" y="1905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World Labor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8200" y="2514600"/>
            <a:ext cx="1219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China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336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21.0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864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15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338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50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390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35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pic>
        <p:nvPicPr>
          <p:cNvPr id="4111" name="รูปภาพ 23" descr="china-fla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2438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สี่เหลี่ยมผืนผ้า 24"/>
          <p:cNvSpPr/>
          <p:nvPr/>
        </p:nvSpPr>
        <p:spPr>
          <a:xfrm>
            <a:off x="72390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23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54864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17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37338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60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2133600" y="31242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17.0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381000" y="3048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India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17" name="รูปภาพ 29" descr="1200px-Flag_of_India.svg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9718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685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          U.S.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914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78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38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20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8862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2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pic>
        <p:nvPicPr>
          <p:cNvPr id="4122" name="รูปภาพ 35" descr="Flag_of_the_United_States.svg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581400"/>
            <a:ext cx="7239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สี่เหลี่ยมผืนผ้า 36"/>
          <p:cNvSpPr/>
          <p:nvPr/>
        </p:nvSpPr>
        <p:spPr>
          <a:xfrm>
            <a:off x="381000" y="4191000"/>
            <a:ext cx="1905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  </a:t>
            </a:r>
            <a:r>
              <a:rPr lang="en-US" sz="1800" b="1" dirty="0" smtClean="0">
                <a:solidFill>
                  <a:schemeClr val="tx1"/>
                </a:solidFill>
              </a:rPr>
              <a:t>Indonesia 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24" name="รูปภาพ 37" descr="1200px-Flag_of_Indonesia.svg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4089400"/>
            <a:ext cx="6858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สี่เหลี่ยมผืนผ้า 38"/>
          <p:cNvSpPr/>
          <p:nvPr/>
        </p:nvSpPr>
        <p:spPr>
          <a:xfrm>
            <a:off x="2209800" y="42672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dirty="0">
                <a:solidFill>
                  <a:schemeClr val="tx1"/>
                </a:solidFill>
              </a:rPr>
              <a:t>        </a:t>
            </a:r>
            <a:r>
              <a:rPr lang="en-US" sz="1800" dirty="0" smtClean="0">
                <a:solidFill>
                  <a:schemeClr val="tx1"/>
                </a:solidFill>
              </a:rPr>
              <a:t>3.9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0" name="สี่เหลี่ยมผืนผ้า 39"/>
          <p:cNvSpPr/>
          <p:nvPr/>
        </p:nvSpPr>
        <p:spPr>
          <a:xfrm>
            <a:off x="37338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45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1" name="สี่เหลี่ยมผืนผ้า 40"/>
          <p:cNvSpPr/>
          <p:nvPr/>
        </p:nvSpPr>
        <p:spPr>
          <a:xfrm>
            <a:off x="54864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16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2" name="สี่เหลี่ยมผืนผ้า 41"/>
          <p:cNvSpPr/>
          <p:nvPr/>
        </p:nvSpPr>
        <p:spPr>
          <a:xfrm>
            <a:off x="7239000" y="4180532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39</a:t>
            </a:r>
            <a:endParaRPr lang="th-TH" sz="1800" dirty="0">
              <a:solidFill>
                <a:schemeClr val="tx1"/>
              </a:solidFill>
            </a:endParaRPr>
          </a:p>
        </p:txBody>
      </p:sp>
      <p:pic>
        <p:nvPicPr>
          <p:cNvPr id="4130" name="รูปภาพ 43" descr="1280px-Flag_of_Brazil.svg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46482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Box 44"/>
          <p:cNvSpPr txBox="1"/>
          <p:nvPr/>
        </p:nvSpPr>
        <p:spPr>
          <a:xfrm>
            <a:off x="609600" y="4724400"/>
            <a:ext cx="12954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         Brazil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86000" y="4735512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3.0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391400" y="4685086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53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200" y="4724399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23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638800" y="4738765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24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50" name="สี่เหลี่ยมผืนผ้า 49"/>
          <p:cNvSpPr/>
          <p:nvPr/>
        </p:nvSpPr>
        <p:spPr>
          <a:xfrm>
            <a:off x="381000" y="51816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  Russia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37" name="รูปภาพ 50" descr="russia_flag_larg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0" y="51816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สี่เหลี่ยมผืนผ้า 52"/>
          <p:cNvSpPr/>
          <p:nvPr/>
        </p:nvSpPr>
        <p:spPr>
          <a:xfrm>
            <a:off x="2209800" y="52578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dirty="0">
                <a:solidFill>
                  <a:schemeClr val="tx1"/>
                </a:solidFill>
              </a:rPr>
              <a:t>        </a:t>
            </a:r>
            <a:r>
              <a:rPr lang="en-US" sz="1800" dirty="0" smtClean="0">
                <a:solidFill>
                  <a:schemeClr val="tx1"/>
                </a:solidFill>
              </a:rPr>
              <a:t>2.5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3733800" y="52578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12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5" name="สี่เหลี่ยมผืนผ้า 54"/>
          <p:cNvSpPr/>
          <p:nvPr/>
        </p:nvSpPr>
        <p:spPr>
          <a:xfrm>
            <a:off x="5486400" y="52578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23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6" name="สี่เหลี่ยมผืนผ้า 55"/>
          <p:cNvSpPr/>
          <p:nvPr/>
        </p:nvSpPr>
        <p:spPr>
          <a:xfrm>
            <a:off x="7239000" y="52578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65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286000" y="3655297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4.8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62000" y="5802868"/>
            <a:ext cx="12954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 smtClean="0">
                <a:latin typeface="+mj-lt"/>
                <a:cs typeface="Angsana New" pitchFamily="18" charset="-34"/>
              </a:rPr>
              <a:t>        Japan</a:t>
            </a:r>
            <a:endParaRPr lang="th-TH" sz="2000" b="1" dirty="0">
              <a:latin typeface="+mj-lt"/>
              <a:cs typeface="Angsana New" pitchFamily="18" charset="-34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286000" y="5802312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2.4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886200" y="5802313"/>
            <a:ext cx="1143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5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384960" y="5807885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69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638800" y="5802312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 smtClean="0">
                <a:latin typeface="+mj-lt"/>
                <a:cs typeface="Angsana New" pitchFamily="18" charset="-34"/>
              </a:rPr>
              <a:t>26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04800" y="6477000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b="1" dirty="0">
                <a:cs typeface="Angsana New" pitchFamily="18" charset="-34"/>
              </a:rPr>
              <a:t>Source</a:t>
            </a:r>
            <a:r>
              <a:rPr lang="en-US" sz="1050" dirty="0">
                <a:cs typeface="Angsana New" pitchFamily="18" charset="-34"/>
              </a:rPr>
              <a:t>: World Bank </a:t>
            </a:r>
            <a:endParaRPr lang="th-TH" sz="1050" dirty="0">
              <a:cs typeface="Angsana New" pitchFamily="18" charset="-34"/>
            </a:endParaRPr>
          </a:p>
        </p:txBody>
      </p:sp>
      <p:sp>
        <p:nvSpPr>
          <p:cNvPr id="4155" name="ตัวยึดหมายเลขภาพนิ่ง 5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A7D0BEF-D4C1-414A-B5B5-A5AF9BD197FA}" type="slidenum">
              <a:rPr lang="th-TH"/>
              <a:pPr/>
              <a:t>5</a:t>
            </a:fld>
            <a:endParaRPr lang="th-TH"/>
          </a:p>
        </p:txBody>
      </p:sp>
      <p:pic>
        <p:nvPicPr>
          <p:cNvPr id="72" name="รูปภาพ 71" descr="japan-flag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381000" y="5715000"/>
            <a:ext cx="685800" cy="465993"/>
          </a:xfrm>
          <a:prstGeom prst="rect">
            <a:avLst/>
          </a:prstGeom>
        </p:spPr>
      </p:pic>
      <p:graphicFrame>
        <p:nvGraphicFramePr>
          <p:cNvPr id="73" name="ตาราง 72"/>
          <p:cNvGraphicFramePr>
            <a:graphicFrameLocks noGrp="1"/>
          </p:cNvGraphicFramePr>
          <p:nvPr/>
        </p:nvGraphicFramePr>
        <p:xfrm>
          <a:off x="228600" y="1905000"/>
          <a:ext cx="1905000" cy="4345212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05000"/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4" name="ตาราง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344467"/>
              </p:ext>
            </p:extLst>
          </p:nvPr>
        </p:nvGraphicFramePr>
        <p:xfrm>
          <a:off x="2147284" y="1905000"/>
          <a:ext cx="1600200" cy="434521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00200"/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5" name="ตาราง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42444"/>
              </p:ext>
            </p:extLst>
          </p:nvPr>
        </p:nvGraphicFramePr>
        <p:xfrm>
          <a:off x="5579772" y="1905000"/>
          <a:ext cx="1524000" cy="4345212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1524000"/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en-US" b="1" dirty="0" smtClean="0"/>
                    </a:p>
                  </a:txBody>
                  <a:tcPr anchor="b"/>
                </a:tc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6" name="ตาราง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171795"/>
              </p:ext>
            </p:extLst>
          </p:nvPr>
        </p:nvGraphicFramePr>
        <p:xfrm>
          <a:off x="3750972" y="1903927"/>
          <a:ext cx="1828800" cy="4345212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828800"/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8" name="วงรี 77"/>
          <p:cNvSpPr/>
          <p:nvPr/>
        </p:nvSpPr>
        <p:spPr>
          <a:xfrm>
            <a:off x="2514600" y="24384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9" name="วงรี 78"/>
          <p:cNvSpPr/>
          <p:nvPr/>
        </p:nvSpPr>
        <p:spPr>
          <a:xfrm>
            <a:off x="4038600" y="29718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80" name="วงรี 79"/>
          <p:cNvSpPr/>
          <p:nvPr/>
        </p:nvSpPr>
        <p:spPr>
          <a:xfrm>
            <a:off x="7613560" y="5681296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81" name="วงรี 80"/>
          <p:cNvSpPr/>
          <p:nvPr/>
        </p:nvSpPr>
        <p:spPr>
          <a:xfrm>
            <a:off x="7620000" y="35814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5" name="วงรี 80"/>
          <p:cNvSpPr/>
          <p:nvPr/>
        </p:nvSpPr>
        <p:spPr>
          <a:xfrm>
            <a:off x="7620000" y="4622987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6" name="วงรี 80"/>
          <p:cNvSpPr/>
          <p:nvPr/>
        </p:nvSpPr>
        <p:spPr>
          <a:xfrm>
            <a:off x="4076700" y="41148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7" name="วงรี 80"/>
          <p:cNvSpPr/>
          <p:nvPr/>
        </p:nvSpPr>
        <p:spPr>
          <a:xfrm>
            <a:off x="7620000" y="5167324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8" name="วงรี 80"/>
          <p:cNvSpPr/>
          <p:nvPr/>
        </p:nvSpPr>
        <p:spPr>
          <a:xfrm>
            <a:off x="4047186" y="2443766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graphicFrame>
        <p:nvGraphicFramePr>
          <p:cNvPr id="71" name="ตาราง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216880"/>
              </p:ext>
            </p:extLst>
          </p:nvPr>
        </p:nvGraphicFramePr>
        <p:xfrm>
          <a:off x="7086600" y="1905000"/>
          <a:ext cx="1524000" cy="4345212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524000"/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457200" y="76200"/>
            <a:ext cx="8077200" cy="8382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chemeClr val="lt1"/>
                </a:solidFill>
                <a:latin typeface="+mn-lt"/>
                <a:cs typeface="+mn-cs"/>
              </a:rPr>
              <a:t>1.Overview (Cont.)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66700" y="1157176"/>
            <a:ext cx="8534400" cy="556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85800" y="1295400"/>
            <a:ext cx="7543800" cy="381000"/>
          </a:xfrm>
          <a:prstGeom prst="rect">
            <a:avLst/>
          </a:prstGeom>
          <a:solidFill>
            <a:srgbClr val="F74343"/>
          </a:solidFill>
          <a:ln>
            <a:solidFill>
              <a:srgbClr val="F7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Sector Employment in Top Seven Nations by 2016 </a:t>
            </a:r>
            <a:endParaRPr lang="th-TH" b="1" dirty="0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81000" y="1905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Nation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53340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Manufacturing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70866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Service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5814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Agriculture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1981200" y="1905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World Labor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8200" y="2514600"/>
            <a:ext cx="1219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China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812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  23.6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102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29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576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29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00900" y="2520156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42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pic>
        <p:nvPicPr>
          <p:cNvPr id="4111" name="รูปภาพ 23" descr="china-fla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2438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สี่เหลี่ยมผืนผ้า 24"/>
          <p:cNvSpPr/>
          <p:nvPr/>
        </p:nvSpPr>
        <p:spPr>
          <a:xfrm>
            <a:off x="72390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31*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54864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22*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37338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47</a:t>
            </a:r>
            <a:r>
              <a:rPr lang="en-US" sz="1800" b="1" dirty="0">
                <a:solidFill>
                  <a:schemeClr val="tx1"/>
                </a:solidFill>
              </a:rPr>
              <a:t>*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20574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14.7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381000" y="3048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India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17" name="รูปภาพ 29" descr="1200px-Flag_of_India.svg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9718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685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          U.S.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914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80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38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18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8862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pic>
        <p:nvPicPr>
          <p:cNvPr id="4122" name="รูปภาพ 35" descr="Flag_of_the_United_States.svg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581400"/>
            <a:ext cx="7239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สี่เหลี่ยมผืนผ้า 36"/>
          <p:cNvSpPr/>
          <p:nvPr/>
        </p:nvSpPr>
        <p:spPr>
          <a:xfrm>
            <a:off x="381000" y="4191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               </a:t>
            </a:r>
            <a:r>
              <a:rPr lang="en-US" sz="1200" b="1" dirty="0">
                <a:solidFill>
                  <a:schemeClr val="tx1"/>
                </a:solidFill>
              </a:rPr>
              <a:t>Indonesia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endParaRPr lang="th-TH" sz="1600" b="1" dirty="0">
              <a:solidFill>
                <a:schemeClr val="tx1"/>
              </a:solidFill>
            </a:endParaRPr>
          </a:p>
        </p:txBody>
      </p:sp>
      <p:pic>
        <p:nvPicPr>
          <p:cNvPr id="4124" name="รูปภาพ 37" descr="1200px-Flag_of_Indonesia.svg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4089400"/>
            <a:ext cx="6858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สี่เหลี่ยมผืนผ้า 38"/>
          <p:cNvSpPr/>
          <p:nvPr/>
        </p:nvSpPr>
        <p:spPr>
          <a:xfrm>
            <a:off x="21336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dirty="0">
                <a:solidFill>
                  <a:schemeClr val="tx1"/>
                </a:solidFill>
              </a:rPr>
              <a:t>        3.7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0" name="สี่เหลี่ยมผืนผ้า 39"/>
          <p:cNvSpPr/>
          <p:nvPr/>
        </p:nvSpPr>
        <p:spPr>
          <a:xfrm>
            <a:off x="37338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33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1" name="สี่เหลี่ยมผืนผ้า 40"/>
          <p:cNvSpPr/>
          <p:nvPr/>
        </p:nvSpPr>
        <p:spPr>
          <a:xfrm>
            <a:off x="54864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33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2" name="สี่เหลี่ยมผืนผ้า 41"/>
          <p:cNvSpPr/>
          <p:nvPr/>
        </p:nvSpPr>
        <p:spPr>
          <a:xfrm>
            <a:off x="72390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45</a:t>
            </a:r>
            <a:endParaRPr lang="th-TH" sz="1800" dirty="0">
              <a:solidFill>
                <a:schemeClr val="tx1"/>
              </a:solidFill>
            </a:endParaRPr>
          </a:p>
        </p:txBody>
      </p:sp>
      <p:pic>
        <p:nvPicPr>
          <p:cNvPr id="4130" name="รูปภาพ 43" descr="1280px-Flag_of_Brazil.svg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46482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Box 44"/>
          <p:cNvSpPr txBox="1"/>
          <p:nvPr/>
        </p:nvSpPr>
        <p:spPr>
          <a:xfrm>
            <a:off x="685800" y="4724400"/>
            <a:ext cx="12954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         Brazil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33600" y="46482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  3.1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391400" y="46482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77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200" y="46482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1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562600" y="46482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  22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50" name="สี่เหลี่ยมผืนผ้า 49"/>
          <p:cNvSpPr/>
          <p:nvPr/>
        </p:nvSpPr>
        <p:spPr>
          <a:xfrm>
            <a:off x="381000" y="51816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  Russia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37" name="รูปภาพ 50" descr="russia_flag_larg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0" y="51816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สี่เหลี่ยมผืนผ้า 52"/>
          <p:cNvSpPr/>
          <p:nvPr/>
        </p:nvSpPr>
        <p:spPr>
          <a:xfrm>
            <a:off x="2133600" y="51816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dirty="0">
                <a:solidFill>
                  <a:schemeClr val="tx1"/>
                </a:solidFill>
              </a:rPr>
              <a:t>        2.2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3733800" y="51816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5" name="สี่เหลี่ยมผืนผ้า 54"/>
          <p:cNvSpPr/>
          <p:nvPr/>
        </p:nvSpPr>
        <p:spPr>
          <a:xfrm>
            <a:off x="5486400" y="51816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27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6" name="สี่เหลี่ยมผืนผ้า 55"/>
          <p:cNvSpPr/>
          <p:nvPr/>
        </p:nvSpPr>
        <p:spPr>
          <a:xfrm>
            <a:off x="7239000" y="51816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66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209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4.7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62000" y="5715000"/>
            <a:ext cx="129540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latin typeface="+mj-lt"/>
                <a:cs typeface="Angsana New" pitchFamily="18" charset="-34"/>
              </a:rPr>
              <a:t>     </a:t>
            </a:r>
            <a:r>
              <a:rPr lang="en-US" sz="1400" b="1" dirty="0">
                <a:latin typeface="+mj-lt"/>
                <a:cs typeface="Angsana New" pitchFamily="18" charset="-34"/>
              </a:rPr>
              <a:t>Bangladesh</a:t>
            </a:r>
            <a:endParaRPr lang="th-TH" sz="1600" b="1" dirty="0">
              <a:latin typeface="+mj-lt"/>
              <a:cs typeface="Angsana New" pitchFamily="18" charset="-34"/>
            </a:endParaRPr>
          </a:p>
        </p:txBody>
      </p:sp>
      <p:pic>
        <p:nvPicPr>
          <p:cNvPr id="4144" name="รูปภาพ 59" descr="Flag_Bangladesh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1000" y="5638800"/>
            <a:ext cx="68580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TextBox 60"/>
          <p:cNvSpPr txBox="1"/>
          <p:nvPr/>
        </p:nvSpPr>
        <p:spPr>
          <a:xfrm>
            <a:off x="2209800" y="57150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2.1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962400" y="5726113"/>
            <a:ext cx="1143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47*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467600" y="57150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40*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715000" y="57150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13*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6" name="สี่เหลี่ยมผืนผ้า 65"/>
          <p:cNvSpPr/>
          <p:nvPr/>
        </p:nvSpPr>
        <p:spPr>
          <a:xfrm>
            <a:off x="381000" y="6248400"/>
            <a:ext cx="8153400" cy="381000"/>
          </a:xfrm>
          <a:prstGeom prst="rect">
            <a:avLst/>
          </a:prstGeom>
          <a:solidFill>
            <a:srgbClr val="F74343"/>
          </a:solidFill>
          <a:ln>
            <a:solidFill>
              <a:srgbClr val="F7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Char char="v"/>
              <a:defRPr/>
            </a:pPr>
            <a:r>
              <a:rPr lang="en-US" sz="1600" b="1" dirty="0"/>
              <a:t> Service sectors become more important in </a:t>
            </a:r>
            <a:r>
              <a:rPr lang="en-US" sz="2000" b="1" i="1" dirty="0">
                <a:solidFill>
                  <a:srgbClr val="FFFF00"/>
                </a:solidFill>
              </a:rPr>
              <a:t>BRIC</a:t>
            </a:r>
            <a:r>
              <a:rPr lang="en-US" sz="1600" b="1" dirty="0"/>
              <a:t> economies(Brazil, Russia, India and China)</a:t>
            </a:r>
            <a:endParaRPr lang="th-TH" sz="1600" b="1" dirty="0"/>
          </a:p>
        </p:txBody>
      </p:sp>
      <p:sp>
        <p:nvSpPr>
          <p:cNvPr id="67" name="วงรี 66"/>
          <p:cNvSpPr/>
          <p:nvPr/>
        </p:nvSpPr>
        <p:spPr>
          <a:xfrm>
            <a:off x="7581900" y="353695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8" name="วงรี 67"/>
          <p:cNvSpPr/>
          <p:nvPr/>
        </p:nvSpPr>
        <p:spPr>
          <a:xfrm>
            <a:off x="4038600" y="29718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9" name="วงรี 68"/>
          <p:cNvSpPr/>
          <p:nvPr/>
        </p:nvSpPr>
        <p:spPr>
          <a:xfrm>
            <a:off x="4114800" y="56388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0" name="TextBox 69"/>
          <p:cNvSpPr txBox="1"/>
          <p:nvPr/>
        </p:nvSpPr>
        <p:spPr>
          <a:xfrm>
            <a:off x="381000" y="6629400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b="1" dirty="0">
                <a:cs typeface="Angsana New" pitchFamily="18" charset="-34"/>
              </a:rPr>
              <a:t>Source</a:t>
            </a:r>
            <a:r>
              <a:rPr lang="en-US" sz="1050" dirty="0">
                <a:cs typeface="Angsana New" pitchFamily="18" charset="-34"/>
              </a:rPr>
              <a:t>: World Bank </a:t>
            </a:r>
            <a:endParaRPr lang="th-TH" sz="1050" dirty="0">
              <a:cs typeface="Angsana New" pitchFamily="18" charset="-34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400800" y="6629400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dirty="0">
                <a:cs typeface="Angsana New" pitchFamily="18" charset="-34"/>
              </a:rPr>
              <a:t>* Denotes estimation</a:t>
            </a:r>
            <a:endParaRPr lang="th-TH" sz="1050" dirty="0">
              <a:cs typeface="Angsana New" pitchFamily="18" charset="-34"/>
            </a:endParaRPr>
          </a:p>
        </p:txBody>
      </p:sp>
      <p:sp>
        <p:nvSpPr>
          <p:cNvPr id="4155" name="ตัวยึดหมายเลขภาพนิ่ง 5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A7D0BEF-D4C1-414A-B5B5-A5AF9BD197FA}" type="slidenum">
              <a:rPr lang="th-TH"/>
              <a:pPr/>
              <a:t>6</a:t>
            </a:fld>
            <a:endParaRPr lang="th-TH"/>
          </a:p>
        </p:txBody>
      </p:sp>
      <p:sp>
        <p:nvSpPr>
          <p:cNvPr id="72" name="วงรี 71"/>
          <p:cNvSpPr/>
          <p:nvPr/>
        </p:nvSpPr>
        <p:spPr>
          <a:xfrm>
            <a:off x="2362200" y="24384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5" name="วงรี 67"/>
          <p:cNvSpPr/>
          <p:nvPr/>
        </p:nvSpPr>
        <p:spPr>
          <a:xfrm>
            <a:off x="7581900" y="4594225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3" name="วงรี 42"/>
          <p:cNvSpPr/>
          <p:nvPr/>
        </p:nvSpPr>
        <p:spPr>
          <a:xfrm>
            <a:off x="7581900" y="4100244"/>
            <a:ext cx="762000" cy="526961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4" name="วงรี 67"/>
          <p:cNvSpPr/>
          <p:nvPr/>
        </p:nvSpPr>
        <p:spPr>
          <a:xfrm>
            <a:off x="7592096" y="5126038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5" name="วงรี 67"/>
          <p:cNvSpPr/>
          <p:nvPr/>
        </p:nvSpPr>
        <p:spPr>
          <a:xfrm>
            <a:off x="7543800" y="2414029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457200" y="76200"/>
            <a:ext cx="8077200" cy="6096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lt1"/>
                </a:solidFill>
                <a:latin typeface="+mn-lt"/>
                <a:cs typeface="+mn-cs"/>
              </a:rPr>
              <a:t>1.Overview (Cont.)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33400" y="681038"/>
            <a:ext cx="65532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MS PGothic" pitchFamily="34" charset="-128"/>
                <a:cs typeface="+mn-cs"/>
              </a:rPr>
              <a:t>Role of Services in an Economy</a:t>
            </a:r>
            <a:endParaRPr lang="th-TH" sz="2400" b="1" dirty="0">
              <a:solidFill>
                <a:schemeClr val="accent6">
                  <a:lumMod val="75000"/>
                </a:schemeClr>
              </a:solidFill>
              <a:latin typeface="+mj-lt"/>
              <a:ea typeface="MS PGothic" pitchFamily="34" charset="-128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2800" y="3724275"/>
            <a:ext cx="2362200" cy="923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Wholesaling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Retailing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Repairing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52800" y="3363913"/>
            <a:ext cx="2362200" cy="369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Distribution Services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51213" y="5287963"/>
            <a:ext cx="4495800" cy="369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Government Services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51213" y="5651813"/>
            <a:ext cx="4495800" cy="12001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Military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Education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Judicial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Police and fire protection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8400" y="2830513"/>
            <a:ext cx="2362200" cy="369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Personal Services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48400" y="3267075"/>
            <a:ext cx="2362200" cy="923925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Heath care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Restaurants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Hotels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4354513"/>
            <a:ext cx="2362200" cy="369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Consumer Services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4735513"/>
            <a:ext cx="2362200" cy="369887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Self-service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52800" y="1143000"/>
            <a:ext cx="4495800" cy="3698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Infrastructure Services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2800" y="1524000"/>
            <a:ext cx="4495800" cy="1200150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Communication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Transportation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Utilities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Banking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8600" y="1143000"/>
            <a:ext cx="2209800" cy="36988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Financial Services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8600" y="1524000"/>
            <a:ext cx="2209800" cy="92392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Financing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Leasing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Insurances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8600" y="2819400"/>
            <a:ext cx="2667000" cy="64611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Manufacturing </a:t>
            </a:r>
          </a:p>
          <a:p>
            <a:pPr>
              <a:defRPr/>
            </a:pPr>
            <a:r>
              <a:rPr lang="en-US" sz="1800" b="1" i="1" dirty="0">
                <a:latin typeface="+mj-lt"/>
              </a:rPr>
              <a:t>Services inside company: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8600" y="3505200"/>
            <a:ext cx="2667000" cy="1200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Finance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Accounting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Legal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R &amp; D and design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8600" y="5029200"/>
            <a:ext cx="2209800" cy="369888"/>
          </a:xfrm>
          <a:prstGeom prst="rect">
            <a:avLst/>
          </a:prstGeom>
          <a:solidFill>
            <a:srgbClr val="FF00FF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Business Services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8600" y="5410200"/>
            <a:ext cx="2209800" cy="1200150"/>
          </a:xfrm>
          <a:prstGeom prst="rect">
            <a:avLst/>
          </a:prstGeom>
          <a:solidFill>
            <a:srgbClr val="FF99CC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Consulting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Auditing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Advertising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Waste disposal</a:t>
            </a:r>
          </a:p>
        </p:txBody>
      </p:sp>
      <p:cxnSp>
        <p:nvCxnSpPr>
          <p:cNvPr id="23" name="ลูกศรเชื่อมต่อแบบตรง 22"/>
          <p:cNvCxnSpPr/>
          <p:nvPr/>
        </p:nvCxnSpPr>
        <p:spPr>
          <a:xfrm rot="5400000" flipH="1" flipV="1">
            <a:off x="4152901" y="4991100"/>
            <a:ext cx="533400" cy="31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23"/>
          <p:cNvCxnSpPr/>
          <p:nvPr/>
        </p:nvCxnSpPr>
        <p:spPr>
          <a:xfrm rot="5400000" flipH="1" flipV="1">
            <a:off x="7049294" y="5218906"/>
            <a:ext cx="228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28"/>
          <p:cNvCxnSpPr/>
          <p:nvPr/>
        </p:nvCxnSpPr>
        <p:spPr>
          <a:xfrm rot="5400000">
            <a:off x="6970713" y="4305300"/>
            <a:ext cx="230188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ลูกศรเชื่อมต่อแบบตรง 31"/>
          <p:cNvCxnSpPr/>
          <p:nvPr/>
        </p:nvCxnSpPr>
        <p:spPr>
          <a:xfrm rot="5400000">
            <a:off x="6896100" y="2781300"/>
            <a:ext cx="23018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ลูกศรเชื่อมต่อแบบตรง 32"/>
          <p:cNvCxnSpPr/>
          <p:nvPr/>
        </p:nvCxnSpPr>
        <p:spPr>
          <a:xfrm rot="5400000">
            <a:off x="4115594" y="3047206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 rot="5400000">
            <a:off x="1029494" y="2628106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ลูกศรเชื่อมต่อแบบตรง 36"/>
          <p:cNvCxnSpPr/>
          <p:nvPr/>
        </p:nvCxnSpPr>
        <p:spPr>
          <a:xfrm rot="5400000" flipH="1" flipV="1">
            <a:off x="1067594" y="4876006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ลูกศรเชื่อมต่อแบบตรง 39"/>
          <p:cNvCxnSpPr>
            <a:stCxn id="15" idx="1"/>
          </p:cNvCxnSpPr>
          <p:nvPr/>
        </p:nvCxnSpPr>
        <p:spPr>
          <a:xfrm rot="10800000" flipV="1">
            <a:off x="2514600" y="2124075"/>
            <a:ext cx="838200" cy="95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ลูกศรเชื่อมต่อแบบตรง 40"/>
          <p:cNvCxnSpPr/>
          <p:nvPr/>
        </p:nvCxnSpPr>
        <p:spPr>
          <a:xfrm rot="10800000" flipV="1">
            <a:off x="2895600" y="4038600"/>
            <a:ext cx="457200" cy="95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ลูกศรเชื่อมต่อแบบตรง 42"/>
          <p:cNvCxnSpPr/>
          <p:nvPr/>
        </p:nvCxnSpPr>
        <p:spPr>
          <a:xfrm rot="10800000" flipV="1">
            <a:off x="2438400" y="5943600"/>
            <a:ext cx="838200" cy="95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ตัวเชื่อมต่อตรง 44"/>
          <p:cNvCxnSpPr/>
          <p:nvPr/>
        </p:nvCxnSpPr>
        <p:spPr>
          <a:xfrm>
            <a:off x="7848600" y="6248400"/>
            <a:ext cx="914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/>
          <p:cNvCxnSpPr/>
          <p:nvPr/>
        </p:nvCxnSpPr>
        <p:spPr>
          <a:xfrm rot="5400000" flipH="1" flipV="1">
            <a:off x="6705601" y="4191000"/>
            <a:ext cx="4114800" cy="317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ลูกศรเชื่อมต่อแบบตรง 49"/>
          <p:cNvCxnSpPr>
            <a:endCxn id="15" idx="3"/>
          </p:cNvCxnSpPr>
          <p:nvPr/>
        </p:nvCxnSpPr>
        <p:spPr>
          <a:xfrm rot="10800000">
            <a:off x="7848600" y="2124075"/>
            <a:ext cx="914400" cy="95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153" name="ตัวยึดหมายเลขภาพนิ่ง 5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23CE7A-9CB8-4A52-B06E-FA498F767BC8}" type="slidenum">
              <a:rPr lang="th-TH"/>
              <a:pPr/>
              <a:t>7</a:t>
            </a:fld>
            <a:endParaRPr lang="th-TH"/>
          </a:p>
        </p:txBody>
      </p:sp>
      <p:sp>
        <p:nvSpPr>
          <p:cNvPr id="34" name="TextBox 33"/>
          <p:cNvSpPr txBox="1"/>
          <p:nvPr/>
        </p:nvSpPr>
        <p:spPr>
          <a:xfrm>
            <a:off x="228600" y="6629400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+mj-lt"/>
              </a:rPr>
              <a:t>Source: </a:t>
            </a:r>
            <a:r>
              <a:rPr lang="en-US" sz="1200" dirty="0" smtClean="0">
                <a:latin typeface="+mj-lt"/>
              </a:rPr>
              <a:t>Service Management</a:t>
            </a:r>
            <a:endParaRPr lang="th-TH" sz="12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685800" y="228600"/>
            <a:ext cx="80772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/>
              <a:t>1.Overview (Cont.)</a:t>
            </a:r>
            <a:endParaRPr lang="th-TH" sz="3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6200" y="5105400"/>
            <a:ext cx="1447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Primary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(Extractive)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18" name="รูปภาพ 17" descr="Agriculture_Portfolio_Leica_Geosystems_1766x7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33800"/>
            <a:ext cx="1524000" cy="1371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9" name="TextBox 24"/>
          <p:cNvSpPr txBox="1">
            <a:spLocks noChangeArrowheads="1"/>
          </p:cNvSpPr>
          <p:nvPr/>
        </p:nvSpPr>
        <p:spPr bwMode="auto">
          <a:xfrm>
            <a:off x="0" y="5791200"/>
            <a:ext cx="1752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Agriculture, Mining, Fishing, Forestry</a:t>
            </a:r>
            <a:endParaRPr lang="th-TH" sz="1400">
              <a:latin typeface="Calibri" pitchFamily="34" charset="0"/>
            </a:endParaRPr>
          </a:p>
        </p:txBody>
      </p:sp>
      <p:pic>
        <p:nvPicPr>
          <p:cNvPr id="27" name="รูปภาพ 26" descr="food-production-line-in-gha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3124200"/>
            <a:ext cx="1600200" cy="144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TextBox 27"/>
          <p:cNvSpPr txBox="1"/>
          <p:nvPr/>
        </p:nvSpPr>
        <p:spPr>
          <a:xfrm>
            <a:off x="2971800" y="3581400"/>
            <a:ext cx="2286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Tertiary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(Domestic Service)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152" name="TextBox 28"/>
          <p:cNvSpPr txBox="1">
            <a:spLocks noChangeArrowheads="1"/>
          </p:cNvSpPr>
          <p:nvPr/>
        </p:nvSpPr>
        <p:spPr bwMode="auto">
          <a:xfrm>
            <a:off x="1447800" y="525780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Manufacturing, Processing</a:t>
            </a:r>
            <a:endParaRPr lang="th-TH" sz="1400">
              <a:latin typeface="Calibri" pitchFamily="34" charset="0"/>
            </a:endParaRPr>
          </a:p>
        </p:txBody>
      </p:sp>
      <p:pic>
        <p:nvPicPr>
          <p:cNvPr id="30" name="รูปภาพ 29" descr="Servic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0400" y="2133600"/>
            <a:ext cx="1676400" cy="144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TextBox 30"/>
          <p:cNvSpPr txBox="1"/>
          <p:nvPr/>
        </p:nvSpPr>
        <p:spPr>
          <a:xfrm>
            <a:off x="1219200" y="4495800"/>
            <a:ext cx="2286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Secondary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(Goods-producing)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155" name="TextBox 31"/>
          <p:cNvSpPr txBox="1">
            <a:spLocks noChangeArrowheads="1"/>
          </p:cNvSpPr>
          <p:nvPr/>
        </p:nvSpPr>
        <p:spPr bwMode="auto">
          <a:xfrm>
            <a:off x="3352800" y="4267200"/>
            <a:ext cx="1981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Restaurants, Hotels, Laundry, Maintenance   </a:t>
            </a:r>
            <a:endParaRPr lang="th-TH" sz="1400">
              <a:latin typeface="Calibri" pitchFamily="34" charset="0"/>
            </a:endParaRPr>
          </a:p>
        </p:txBody>
      </p:sp>
      <p:pic>
        <p:nvPicPr>
          <p:cNvPr id="33" name="รูปภาพ 32" descr="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0" y="1524000"/>
            <a:ext cx="1600200" cy="1219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" name="TextBox 33"/>
          <p:cNvSpPr txBox="1"/>
          <p:nvPr/>
        </p:nvSpPr>
        <p:spPr>
          <a:xfrm>
            <a:off x="4724400" y="2797175"/>
            <a:ext cx="2590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Quaternary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(Trade and Commerce)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158" name="TextBox 34"/>
          <p:cNvSpPr txBox="1">
            <a:spLocks noChangeArrowheads="1"/>
          </p:cNvSpPr>
          <p:nvPr/>
        </p:nvSpPr>
        <p:spPr bwMode="auto">
          <a:xfrm>
            <a:off x="5105400" y="3529013"/>
            <a:ext cx="22098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Transportation, Communication, Retailing, Finance, Government  </a:t>
            </a:r>
            <a:endParaRPr lang="th-TH" sz="1400">
              <a:latin typeface="Calibri" pitchFamily="34" charset="0"/>
            </a:endParaRPr>
          </a:p>
        </p:txBody>
      </p:sp>
      <p:pic>
        <p:nvPicPr>
          <p:cNvPr id="37" name="รูปภาพ 36" descr="SE-Education-Services-Section1-image_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6600" y="1066800"/>
            <a:ext cx="1600200" cy="144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" name="TextBox 40"/>
          <p:cNvSpPr txBox="1"/>
          <p:nvPr/>
        </p:nvSpPr>
        <p:spPr>
          <a:xfrm>
            <a:off x="6705600" y="2362200"/>
            <a:ext cx="2590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 err="1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Quinary</a:t>
            </a:r>
            <a:endParaRPr lang="en-US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(Human Potential)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161" name="TextBox 41"/>
          <p:cNvSpPr txBox="1">
            <a:spLocks noChangeArrowheads="1"/>
          </p:cNvSpPr>
          <p:nvPr/>
        </p:nvSpPr>
        <p:spPr bwMode="auto">
          <a:xfrm>
            <a:off x="7239000" y="2971800"/>
            <a:ext cx="1905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Heath, Education, Arts,</a:t>
            </a:r>
          </a:p>
          <a:p>
            <a:r>
              <a:rPr lang="en-US" sz="1400">
                <a:latin typeface="Calibri" pitchFamily="34" charset="0"/>
              </a:rPr>
              <a:t> Research, Recreation  </a:t>
            </a:r>
            <a:endParaRPr lang="th-TH" sz="1400">
              <a:latin typeface="Calibri" pitchFamily="34" charset="0"/>
            </a:endParaRPr>
          </a:p>
        </p:txBody>
      </p:sp>
      <p:cxnSp>
        <p:nvCxnSpPr>
          <p:cNvPr id="44" name="ลูกศรเชื่อมต่อแบบตรง 43"/>
          <p:cNvCxnSpPr>
            <a:cxnSpLocks noChangeShapeType="1"/>
          </p:cNvCxnSpPr>
          <p:nvPr/>
        </p:nvCxnSpPr>
        <p:spPr bwMode="auto">
          <a:xfrm flipV="1">
            <a:off x="762000" y="3581400"/>
            <a:ext cx="8001000" cy="312420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/>
          </a:extLst>
        </p:spPr>
      </p:cxnSp>
      <p:sp>
        <p:nvSpPr>
          <p:cNvPr id="46" name="TextBox 45"/>
          <p:cNvSpPr txBox="1"/>
          <p:nvPr/>
        </p:nvSpPr>
        <p:spPr>
          <a:xfrm>
            <a:off x="4762500" y="5425784"/>
            <a:ext cx="4114800" cy="9239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i="1" dirty="0">
                <a:solidFill>
                  <a:schemeClr val="accent6">
                    <a:lumMod val="75000"/>
                  </a:schemeClr>
                </a:solidFill>
              </a:rPr>
              <a:t>As nations become industrialized, there is an inevitable shift of employment from one sector of the economy to another. </a:t>
            </a:r>
            <a:endParaRPr lang="th-TH" sz="1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381000" y="1295400"/>
            <a:ext cx="4572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latin typeface="+mj-lt"/>
                <a:ea typeface="MS PGothic" pitchFamily="34" charset="-128"/>
                <a:cs typeface="+mn-cs"/>
              </a:rPr>
              <a:t>Stages of Economic Evolution</a:t>
            </a:r>
            <a:endParaRPr lang="th-TH" b="1" dirty="0">
              <a:solidFill>
                <a:srgbClr val="FF0000"/>
              </a:solidFill>
              <a:latin typeface="+mj-lt"/>
              <a:ea typeface="MS PGothic" pitchFamily="34" charset="-128"/>
              <a:cs typeface="+mn-cs"/>
            </a:endParaRPr>
          </a:p>
        </p:txBody>
      </p:sp>
      <p:sp>
        <p:nvSpPr>
          <p:cNvPr id="6165" name="ตัวยึดหมายเลขภาพนิ่ง 2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279E8C4-F573-4DF9-9C9C-FFA925421D45}" type="slidenum">
              <a:rPr lang="th-TH"/>
              <a:pPr/>
              <a:t>8</a:t>
            </a:fld>
            <a:endParaRPr lang="th-TH"/>
          </a:p>
        </p:txBody>
      </p:sp>
      <p:sp>
        <p:nvSpPr>
          <p:cNvPr id="23" name="TextBox 22"/>
          <p:cNvSpPr txBox="1"/>
          <p:nvPr/>
        </p:nvSpPr>
        <p:spPr>
          <a:xfrm>
            <a:off x="1430628" y="6578309"/>
            <a:ext cx="655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Source: 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Fitzsimmons, Fitzsimmons and </a:t>
            </a:r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(2014</a:t>
            </a:r>
            <a:r>
              <a:rPr lang="en-US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685800" y="228600"/>
            <a:ext cx="7848600" cy="6096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Angsana New" pitchFamily="18" charset="-34"/>
              </a:rPr>
              <a:t>2. Relevant definitions</a:t>
            </a:r>
            <a:endParaRPr lang="th-TH" sz="3200" b="1" dirty="0">
              <a:solidFill>
                <a:srgbClr val="FFFFF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8971" y="915809"/>
            <a:ext cx="1917878" cy="707886"/>
          </a:xfrm>
          <a:prstGeom prst="rect">
            <a:avLst/>
          </a:prstGeom>
          <a:solidFill>
            <a:srgbClr val="FFCC00"/>
          </a:solidFill>
          <a:ln>
            <a:solidFill>
              <a:srgbClr val="33CCCC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i="1" dirty="0" smtClean="0">
                <a:solidFill>
                  <a:srgbClr val="0066FF"/>
                </a:solidFill>
                <a:latin typeface="Calibri"/>
                <a:cs typeface="+mn-cs"/>
              </a:rPr>
              <a:t>Services</a:t>
            </a:r>
            <a:endParaRPr lang="th-TH" sz="4000" b="1" i="1" dirty="0">
              <a:solidFill>
                <a:srgbClr val="0066FF"/>
              </a:solidFill>
              <a:latin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88276" y="4720583"/>
            <a:ext cx="5959162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smtClean="0">
                <a:solidFill>
                  <a:prstClr val="black"/>
                </a:solidFill>
              </a:rPr>
              <a:t>Services are all </a:t>
            </a:r>
            <a:r>
              <a:rPr lang="en-US" sz="2400" dirty="0">
                <a:solidFill>
                  <a:prstClr val="black"/>
                </a:solidFill>
              </a:rPr>
              <a:t>economic activities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u="sng" dirty="0">
                <a:solidFill>
                  <a:srgbClr val="FF0000"/>
                </a:solidFill>
              </a:rPr>
              <a:t>except</a:t>
            </a:r>
            <a:r>
              <a:rPr lang="en-US" sz="2400" dirty="0">
                <a:solidFill>
                  <a:prstClr val="black"/>
                </a:solidFill>
              </a:rPr>
              <a:t> those in </a:t>
            </a:r>
            <a:r>
              <a:rPr lang="en-US" sz="2400" i="1" dirty="0" smtClean="0">
                <a:solidFill>
                  <a:prstClr val="black"/>
                </a:solidFill>
              </a:rPr>
              <a:t>Agriculture, Manufacturing</a:t>
            </a:r>
            <a:r>
              <a:rPr lang="en-US" sz="2400" i="1" dirty="0">
                <a:solidFill>
                  <a:prstClr val="black"/>
                </a:solidFill>
              </a:rPr>
              <a:t>, and Mining &amp; Quarrying Sector. </a:t>
            </a:r>
            <a:endParaRPr lang="th-TH" sz="2400" i="1" dirty="0">
              <a:solidFill>
                <a:prstClr val="black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2788276" y="3084816"/>
            <a:ext cx="5897562" cy="1200329"/>
          </a:xfrm>
          <a:prstGeom prst="rect">
            <a:avLst/>
          </a:prstGeom>
          <a:ln>
            <a:solidFill>
              <a:srgbClr val="FF99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smtClean="0">
                <a:solidFill>
                  <a:prstClr val="black"/>
                </a:solidFill>
              </a:rPr>
              <a:t>Services includes any service in any sector </a:t>
            </a:r>
            <a:r>
              <a:rPr lang="en-US" sz="2400" b="1" u="sng" dirty="0" smtClean="0">
                <a:solidFill>
                  <a:srgbClr val="FF0000"/>
                </a:solidFill>
              </a:rPr>
              <a:t>except</a:t>
            </a:r>
            <a:r>
              <a:rPr lang="en-US" sz="2400" dirty="0" smtClean="0">
                <a:solidFill>
                  <a:prstClr val="black"/>
                </a:solidFill>
              </a:rPr>
              <a:t> services supplied in the exercise of </a:t>
            </a:r>
            <a:r>
              <a:rPr lang="en-US" sz="2400" i="1" dirty="0" smtClean="0">
                <a:solidFill>
                  <a:prstClr val="black"/>
                </a:solidFill>
              </a:rPr>
              <a:t>governmental authority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8600" y="1524000"/>
            <a:ext cx="533400" cy="5168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F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N</a:t>
            </a:r>
            <a:endParaRPr lang="th-TH" sz="32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12296" name="รูปภาพ 5" descr="image0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5660" y="4469054"/>
            <a:ext cx="1951038" cy="170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8" name="ตัวยึดหมายเลขภาพนิ่ง 1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134A26-E154-4195-BD95-1B4B499D8AE6}" type="slidenum">
              <a:rPr lang="th-TH"/>
              <a:pPr/>
              <a:t>9</a:t>
            </a:fld>
            <a:endParaRPr lang="th-TH"/>
          </a:p>
        </p:txBody>
      </p:sp>
      <p:sp>
        <p:nvSpPr>
          <p:cNvPr id="16" name="TextBox 15"/>
          <p:cNvSpPr txBox="1"/>
          <p:nvPr/>
        </p:nvSpPr>
        <p:spPr>
          <a:xfrm>
            <a:off x="884349" y="3206505"/>
            <a:ext cx="1828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GATS</a:t>
            </a:r>
            <a:endParaRPr lang="th-TH" sz="4800" b="1" dirty="0">
              <a:solidFill>
                <a:srgbClr val="F79646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8" name="สี่เหลี่ยมผืนผ้า 12"/>
          <p:cNvSpPr/>
          <p:nvPr/>
        </p:nvSpPr>
        <p:spPr>
          <a:xfrm>
            <a:off x="2799008" y="1625919"/>
            <a:ext cx="5981700" cy="120032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/>
              <a:t>services are a diverse group of economic activities </a:t>
            </a:r>
            <a:r>
              <a:rPr lang="en-US" sz="2400" b="1" u="sng" dirty="0" smtClean="0">
                <a:solidFill>
                  <a:srgbClr val="FF0000"/>
                </a:solidFill>
              </a:rPr>
              <a:t>not directly </a:t>
            </a:r>
            <a:r>
              <a:rPr lang="en-US" sz="2400" b="1" u="sng" dirty="0">
                <a:solidFill>
                  <a:srgbClr val="FF0000"/>
                </a:solidFill>
              </a:rPr>
              <a:t>associated </a:t>
            </a:r>
            <a:r>
              <a:rPr lang="en-US" sz="2400" dirty="0"/>
              <a:t>with the </a:t>
            </a:r>
            <a:r>
              <a:rPr lang="en-US" sz="2400" i="1" dirty="0"/>
              <a:t>manufacture of goods, mining or </a:t>
            </a:r>
            <a:r>
              <a:rPr lang="en-US" sz="2400" i="1" dirty="0" smtClean="0"/>
              <a:t>agriculture</a:t>
            </a:r>
            <a:endParaRPr lang="th-TH" sz="2400" i="1" dirty="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97898" y="1819420"/>
            <a:ext cx="1828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rPr>
              <a:t>OECD</a:t>
            </a:r>
            <a:endParaRPr lang="th-TH" sz="4800" b="1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6449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10</a:t>
            </a:fld>
            <a:endParaRPr lang="th-TH" dirty="0"/>
          </a:p>
        </p:txBody>
      </p:sp>
      <p:sp>
        <p:nvSpPr>
          <p:cNvPr id="2" name="TextBox 1"/>
          <p:cNvSpPr txBox="1"/>
          <p:nvPr/>
        </p:nvSpPr>
        <p:spPr>
          <a:xfrm>
            <a:off x="720142" y="914400"/>
            <a:ext cx="7802451" cy="5663089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Zhou (2016) explains definition of </a:t>
            </a:r>
            <a:r>
              <a:rPr lang="en-US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services (activities)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 industry</a:t>
            </a:r>
            <a:r>
              <a:rPr lang="en-US" sz="2400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 economy</a:t>
            </a:r>
          </a:p>
          <a:p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AutoNum type="arabicPeriod"/>
            </a:pPr>
            <a:r>
              <a:rPr lang="en-US" sz="2400" b="1" i="1" dirty="0" smtClean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Services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smtClean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(Activities)</a:t>
            </a:r>
          </a:p>
          <a:p>
            <a:endParaRPr lang="en-US" sz="1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Two kinds of </a:t>
            </a:r>
            <a:r>
              <a:rPr lang="en-US" sz="2200" b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outcomes of human labor </a:t>
            </a:r>
          </a:p>
          <a:p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  - 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the materialization type (</a:t>
            </a: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good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-  the activated type (services</a:t>
            </a: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They typically involve the </a:t>
            </a:r>
            <a:r>
              <a:rPr lang="en-US" sz="2200" b="1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provision </a:t>
            </a:r>
            <a:r>
              <a:rPr lang="en-US" sz="2200" b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 human </a:t>
            </a:r>
            <a:r>
              <a:rPr lang="en-US" sz="2200" b="1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value added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in the form of </a:t>
            </a:r>
            <a:r>
              <a:rPr lang="en-US" sz="2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labour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, advice</a:t>
            </a: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managerial skill, entertainment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, training, </a:t>
            </a: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intermediation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and the </a:t>
            </a: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like (OECD, 2012)</a:t>
            </a:r>
          </a:p>
          <a:p>
            <a:endParaRPr lang="en-US" sz="1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b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Characteristics of services </a:t>
            </a: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(explained later): Customer participation, simultaneity, perishability, intangibility, heterogeneity, and nontransferable ownership (Fitzsimmons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, Fitzsimmons and </a:t>
            </a:r>
            <a:r>
              <a:rPr lang="en-US" sz="2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2014)</a:t>
            </a:r>
          </a:p>
          <a:p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2400" y="914400"/>
            <a:ext cx="533400" cy="5168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IN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N</a:t>
            </a:r>
            <a:endParaRPr lang="th-TH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1" name="สี่เหลี่ยมมุมมน 4"/>
          <p:cNvSpPr>
            <a:spLocks noChangeArrowheads="1"/>
          </p:cNvSpPr>
          <p:nvPr/>
        </p:nvSpPr>
        <p:spPr bwMode="auto">
          <a:xfrm>
            <a:off x="697605" y="152400"/>
            <a:ext cx="7824989" cy="58384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lt1"/>
                </a:solidFill>
                <a:latin typeface="+mn-lt"/>
                <a:cs typeface="+mn-cs"/>
              </a:rPr>
              <a:t>2</a:t>
            </a:r>
            <a:r>
              <a:rPr lang="en-US" sz="3200" b="1" dirty="0" smtClean="0">
                <a:solidFill>
                  <a:schemeClr val="lt1"/>
                </a:solidFill>
                <a:latin typeface="+mn-lt"/>
                <a:cs typeface="+mn-cs"/>
              </a:rPr>
              <a:t>. Relevant Definitions (Cont.)</a:t>
            </a:r>
            <a:endParaRPr lang="th-TH" sz="32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8706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11</a:t>
            </a:fld>
            <a:endParaRPr lang="th-TH" dirty="0"/>
          </a:p>
        </p:txBody>
      </p:sp>
      <p:sp>
        <p:nvSpPr>
          <p:cNvPr id="2" name="TextBox 1"/>
          <p:cNvSpPr txBox="1"/>
          <p:nvPr/>
        </p:nvSpPr>
        <p:spPr>
          <a:xfrm>
            <a:off x="720142" y="914400"/>
            <a:ext cx="7802451" cy="581697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Zhou (2016) explain definition of </a:t>
            </a:r>
            <a:r>
              <a:rPr lang="en-US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services (activities)</a:t>
            </a:r>
            <a:r>
              <a:rPr lang="en-US" sz="2400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 industry</a:t>
            </a:r>
            <a:r>
              <a:rPr lang="en-US" sz="2400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 economy</a:t>
            </a:r>
          </a:p>
          <a:p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i="1" dirty="0" smtClean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Service industry</a:t>
            </a:r>
          </a:p>
          <a:p>
            <a:endParaRPr lang="en-US" sz="1000" b="1" dirty="0" smtClean="0">
              <a:solidFill>
                <a:srgbClr val="0066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An </a:t>
            </a:r>
            <a:r>
              <a:rPr lang="en-US" sz="2200" b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industry sector which is engaged in various kinds of  service activities and has nothing to do with the self-consumption service or built in services</a:t>
            </a:r>
            <a:r>
              <a:rPr lang="en-US" sz="2200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200" b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only the services activities which are external, independent and supplied for the consumption of usage of others can be classified to the service industry</a:t>
            </a:r>
          </a:p>
          <a:p>
            <a:pPr lvl="1"/>
            <a:endParaRPr lang="en-US" sz="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Service industry is not the collection of all kinds of service activities</a:t>
            </a:r>
          </a:p>
          <a:p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i="1" dirty="0" smtClean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Service economy</a:t>
            </a:r>
          </a:p>
          <a:p>
            <a:endParaRPr lang="en-US" sz="1000" b="1" dirty="0" smtClean="0">
              <a:solidFill>
                <a:srgbClr val="0066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A social economic form based on services activities and  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dominated by service sectors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2400" y="914400"/>
            <a:ext cx="533400" cy="5168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IN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N</a:t>
            </a:r>
            <a:endParaRPr lang="th-TH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1" name="สี่เหลี่ยมมุมมน 4"/>
          <p:cNvSpPr>
            <a:spLocks noChangeArrowheads="1"/>
          </p:cNvSpPr>
          <p:nvPr/>
        </p:nvSpPr>
        <p:spPr bwMode="auto">
          <a:xfrm>
            <a:off x="697605" y="152400"/>
            <a:ext cx="7824989" cy="58384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571500" indent="-5715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lt1"/>
                </a:solidFill>
                <a:latin typeface="+mn-lt"/>
                <a:cs typeface="+mn-cs"/>
              </a:rPr>
              <a:t>2</a:t>
            </a:r>
            <a:r>
              <a:rPr lang="en-US" sz="3200" b="1" dirty="0" smtClean="0">
                <a:solidFill>
                  <a:schemeClr val="lt1"/>
                </a:solidFill>
                <a:latin typeface="+mn-lt"/>
                <a:cs typeface="+mn-cs"/>
              </a:rPr>
              <a:t>. Relevant Definitions (Cont.)</a:t>
            </a:r>
            <a:endParaRPr lang="th-TH" sz="32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9126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2743200" y="2857500"/>
            <a:ext cx="3581400" cy="9144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chemeClr val="bg1"/>
                </a:solidFill>
              </a:rPr>
              <a:t>Distinctive Characteristics </a:t>
            </a:r>
          </a:p>
          <a:p>
            <a:pPr algn="ctr">
              <a:defRPr/>
            </a:pPr>
            <a:r>
              <a:rPr lang="en-US" sz="2400" b="1" dirty="0">
                <a:solidFill>
                  <a:schemeClr val="bg1"/>
                </a:solidFill>
              </a:rPr>
              <a:t>of Services</a:t>
            </a:r>
            <a:endParaRPr lang="th-TH" sz="2400" b="1" dirty="0">
              <a:solidFill>
                <a:schemeClr val="bg1"/>
              </a:solidFill>
            </a:endParaRPr>
          </a:p>
        </p:txBody>
      </p:sp>
      <p:sp>
        <p:nvSpPr>
          <p:cNvPr id="10" name="วงรี 9"/>
          <p:cNvSpPr/>
          <p:nvPr/>
        </p:nvSpPr>
        <p:spPr>
          <a:xfrm>
            <a:off x="1524000" y="990600"/>
            <a:ext cx="2438400" cy="11430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/>
              <a:t>Customer </a:t>
            </a:r>
          </a:p>
          <a:p>
            <a:pPr algn="ctr">
              <a:defRPr/>
            </a:pPr>
            <a:r>
              <a:rPr lang="en-US" sz="2000" b="1" dirty="0"/>
              <a:t>Participation</a:t>
            </a:r>
            <a:endParaRPr lang="th-TH" sz="2000" b="1" dirty="0"/>
          </a:p>
        </p:txBody>
      </p:sp>
      <p:sp>
        <p:nvSpPr>
          <p:cNvPr id="13" name="วงรี 12"/>
          <p:cNvSpPr/>
          <p:nvPr/>
        </p:nvSpPr>
        <p:spPr>
          <a:xfrm>
            <a:off x="4648200" y="1063044"/>
            <a:ext cx="2667000" cy="9144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Simultaneity</a:t>
            </a:r>
            <a:endParaRPr lang="th-TH" sz="2200" b="1" dirty="0"/>
          </a:p>
        </p:txBody>
      </p:sp>
      <p:sp>
        <p:nvSpPr>
          <p:cNvPr id="15" name="วงรี 14"/>
          <p:cNvSpPr/>
          <p:nvPr/>
        </p:nvSpPr>
        <p:spPr>
          <a:xfrm>
            <a:off x="6546761" y="2848914"/>
            <a:ext cx="2514600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 err="1"/>
              <a:t>Perishability</a:t>
            </a:r>
            <a:endParaRPr lang="th-TH" sz="2200" b="1" dirty="0"/>
          </a:p>
        </p:txBody>
      </p:sp>
      <p:sp>
        <p:nvSpPr>
          <p:cNvPr id="18" name="วงรี 17"/>
          <p:cNvSpPr/>
          <p:nvPr/>
        </p:nvSpPr>
        <p:spPr>
          <a:xfrm>
            <a:off x="0" y="3048000"/>
            <a:ext cx="2514600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/>
              <a:t>Intangibility</a:t>
            </a:r>
            <a:endParaRPr lang="th-TH" sz="2000" b="1" dirty="0"/>
          </a:p>
        </p:txBody>
      </p:sp>
      <p:sp>
        <p:nvSpPr>
          <p:cNvPr id="19" name="วงรี 18"/>
          <p:cNvSpPr/>
          <p:nvPr/>
        </p:nvSpPr>
        <p:spPr>
          <a:xfrm>
            <a:off x="1981200" y="4419600"/>
            <a:ext cx="2514600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Heterogeneit</a:t>
            </a:r>
            <a:r>
              <a:rPr lang="en-US" sz="1800" b="1" i="1" dirty="0"/>
              <a:t>y</a:t>
            </a:r>
            <a:endParaRPr lang="th-TH" sz="1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04800" y="6332113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Source: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วงรี 21"/>
          <p:cNvSpPr/>
          <p:nvPr/>
        </p:nvSpPr>
        <p:spPr>
          <a:xfrm>
            <a:off x="4800600" y="4343400"/>
            <a:ext cx="2743200" cy="990600"/>
          </a:xfrm>
          <a:prstGeom prst="ellipse">
            <a:avLst/>
          </a:prstGeom>
          <a:solidFill>
            <a:schemeClr val="bg1">
              <a:lumMod val="50000"/>
            </a:schemeClr>
          </a:solidFill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 smtClean="0"/>
              <a:t>Non-transferable  </a:t>
            </a:r>
            <a:r>
              <a:rPr lang="en-US" sz="1800" b="1" dirty="0" smtClean="0"/>
              <a:t>Ownership</a:t>
            </a:r>
            <a:endParaRPr lang="th-TH" sz="1800" b="1" dirty="0"/>
          </a:p>
        </p:txBody>
      </p:sp>
      <p:sp>
        <p:nvSpPr>
          <p:cNvPr id="24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/>
              <a:t>3. General Characteristics of Service</a:t>
            </a:r>
            <a:endParaRPr lang="th-TH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5704181"/>
            <a:ext cx="8839200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Note: Could be some exceptions for each characteristic in some service industry</a:t>
            </a:r>
            <a:endParaRPr lang="en-US" sz="2000" dirty="0">
              <a:solidFill>
                <a:srgbClr val="0066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083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3. General Characteristics of Service (Cont.)</a:t>
            </a:r>
            <a:endParaRPr lang="th-TH" sz="3200" b="1" dirty="0"/>
          </a:p>
        </p:txBody>
      </p:sp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13</a:t>
            </a:fld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685800" y="1143000"/>
            <a:ext cx="7848600" cy="535531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800" dirty="0" smtClean="0">
                <a:ea typeface="MS PGothic" pitchFamily="34" charset="-128"/>
              </a:rPr>
              <a:t>NOTE:</a:t>
            </a:r>
          </a:p>
          <a:p>
            <a:pPr>
              <a:defRPr/>
            </a:pPr>
            <a:endParaRPr lang="en-US" sz="1800" dirty="0" smtClean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 smtClean="0"/>
              <a:t>For </a:t>
            </a:r>
            <a:r>
              <a:rPr lang="en-US" sz="1800" dirty="0"/>
              <a:t>services, </a:t>
            </a:r>
            <a:endParaRPr lang="en-US" sz="1800" dirty="0" smtClean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800" b="1" dirty="0" smtClean="0">
                <a:solidFill>
                  <a:srgbClr val="008000"/>
                </a:solidFill>
              </a:rPr>
              <a:t>Inputs</a:t>
            </a:r>
            <a:r>
              <a:rPr lang="en-US" sz="1800" dirty="0" smtClean="0"/>
              <a:t> are </a:t>
            </a:r>
            <a:r>
              <a:rPr lang="en-US" sz="1800" dirty="0"/>
              <a:t>the </a:t>
            </a:r>
            <a:r>
              <a:rPr lang="en-US" sz="1800" b="1" dirty="0">
                <a:solidFill>
                  <a:srgbClr val="0066FF"/>
                </a:solidFill>
              </a:rPr>
              <a:t>customers</a:t>
            </a:r>
            <a:r>
              <a:rPr lang="en-US" sz="1800" dirty="0"/>
              <a:t> themselves, </a:t>
            </a:r>
            <a:r>
              <a:rPr lang="en-US" sz="1800" dirty="0" smtClean="0"/>
              <a:t>and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800" b="1" dirty="0" smtClean="0">
                <a:solidFill>
                  <a:srgbClr val="008000"/>
                </a:solidFill>
              </a:rPr>
              <a:t>resources</a:t>
            </a:r>
            <a:r>
              <a:rPr lang="en-US" sz="1800" dirty="0" smtClean="0"/>
              <a:t> </a:t>
            </a:r>
            <a:r>
              <a:rPr lang="en-US" sz="1800" dirty="0"/>
              <a:t>are the </a:t>
            </a:r>
            <a:r>
              <a:rPr lang="en-US" sz="1800" b="1" dirty="0">
                <a:solidFill>
                  <a:srgbClr val="0066FF"/>
                </a:solidFill>
              </a:rPr>
              <a:t>facilitating goods, employee </a:t>
            </a:r>
            <a:r>
              <a:rPr lang="en-US" sz="1800" b="1" dirty="0" smtClean="0">
                <a:solidFill>
                  <a:srgbClr val="0066FF"/>
                </a:solidFill>
              </a:rPr>
              <a:t>labor, and </a:t>
            </a:r>
            <a:r>
              <a:rPr lang="en-US" sz="1800" b="1" dirty="0">
                <a:solidFill>
                  <a:srgbClr val="0066FF"/>
                </a:solidFill>
              </a:rPr>
              <a:t>capital at the command of the service manager</a:t>
            </a:r>
            <a:r>
              <a:rPr lang="en-US" sz="1800" dirty="0"/>
              <a:t>. </a:t>
            </a:r>
            <a:endParaRPr lang="en-US" sz="1800" dirty="0" smtClean="0"/>
          </a:p>
          <a:p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 smtClean="0"/>
              <a:t>Thus</a:t>
            </a:r>
            <a:r>
              <a:rPr lang="en-US" sz="1800" dirty="0"/>
              <a:t>, to function, the service </a:t>
            </a:r>
            <a:r>
              <a:rPr lang="en-US" sz="1800" dirty="0" smtClean="0"/>
              <a:t>system must </a:t>
            </a:r>
            <a:r>
              <a:rPr lang="en-US" sz="1800" dirty="0"/>
              <a:t>interact with the customers as participants in the service process. </a:t>
            </a:r>
            <a:endParaRPr lang="en-US" sz="18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 smtClean="0"/>
              <a:t>Because customers typically </a:t>
            </a:r>
            <a:r>
              <a:rPr lang="en-US" sz="1800" dirty="0"/>
              <a:t>arrive at their own discretion and with unique demands on the service </a:t>
            </a:r>
            <a:r>
              <a:rPr lang="en-US" sz="1800" dirty="0" smtClean="0"/>
              <a:t>system, </a:t>
            </a:r>
            <a:r>
              <a:rPr lang="en-US" sz="1800" b="1" dirty="0" smtClean="0">
                <a:solidFill>
                  <a:srgbClr val="0066FF"/>
                </a:solidFill>
              </a:rPr>
              <a:t>matching </a:t>
            </a:r>
            <a:r>
              <a:rPr lang="en-US" sz="1800" b="1" dirty="0">
                <a:solidFill>
                  <a:srgbClr val="0066FF"/>
                </a:solidFill>
              </a:rPr>
              <a:t>service capacity with demand is a </a:t>
            </a:r>
            <a:r>
              <a:rPr lang="en-US" sz="1800" b="1" dirty="0" smtClean="0">
                <a:solidFill>
                  <a:srgbClr val="0066FF"/>
                </a:solidFill>
              </a:rPr>
              <a:t>challenge.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 smtClean="0"/>
              <a:t>For </a:t>
            </a:r>
            <a:r>
              <a:rPr lang="en-US" sz="1800" b="1" dirty="0">
                <a:solidFill>
                  <a:srgbClr val="0066FF"/>
                </a:solidFill>
              </a:rPr>
              <a:t>some services</a:t>
            </a:r>
            <a:r>
              <a:rPr lang="en-US" sz="1800" dirty="0"/>
              <a:t>, such as banking, however, </a:t>
            </a:r>
            <a:r>
              <a:rPr lang="en-US" sz="1800" b="1" dirty="0">
                <a:solidFill>
                  <a:srgbClr val="0066FF"/>
                </a:solidFill>
              </a:rPr>
              <a:t>the focus of activity is on processing </a:t>
            </a:r>
            <a:r>
              <a:rPr lang="en-US" sz="1800" b="1" dirty="0" smtClean="0">
                <a:solidFill>
                  <a:srgbClr val="0066FF"/>
                </a:solidFill>
              </a:rPr>
              <a:t>information instead </a:t>
            </a:r>
            <a:r>
              <a:rPr lang="en-US" sz="1800" b="1" dirty="0">
                <a:solidFill>
                  <a:srgbClr val="0066FF"/>
                </a:solidFill>
              </a:rPr>
              <a:t>of people</a:t>
            </a:r>
            <a:r>
              <a:rPr lang="en-US" sz="1800" dirty="0" smtClean="0"/>
              <a:t>. In some cases such as electronic fund transfer, </a:t>
            </a:r>
            <a:r>
              <a:rPr lang="en-US" sz="1800" dirty="0"/>
              <a:t>the </a:t>
            </a:r>
            <a:r>
              <a:rPr lang="en-US" sz="1800" dirty="0" smtClean="0"/>
              <a:t>presence of </a:t>
            </a:r>
            <a:r>
              <a:rPr lang="en-US" sz="1800" dirty="0"/>
              <a:t>the customer at the bank is unnecessary</a:t>
            </a:r>
            <a:endParaRPr lang="en-US" sz="1800" dirty="0">
              <a:ea typeface="MS PGothic" pitchFamily="34" charset="-128"/>
            </a:endParaRPr>
          </a:p>
          <a:p>
            <a:endParaRPr lang="en-US" sz="1800" dirty="0" smtClean="0">
              <a:ea typeface="MS PGothic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6446952"/>
            <a:ext cx="655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Source: 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Fitzsimmons, Fitzsimmons and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(2014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913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3. General Characteristics of Service (Cont.)</a:t>
            </a:r>
            <a:endParaRPr lang="th-TH" sz="3200" b="1" dirty="0"/>
          </a:p>
        </p:txBody>
      </p:sp>
      <p:sp>
        <p:nvSpPr>
          <p:cNvPr id="10" name="วงรี 9"/>
          <p:cNvSpPr/>
          <p:nvPr/>
        </p:nvSpPr>
        <p:spPr>
          <a:xfrm>
            <a:off x="25758" y="1143000"/>
            <a:ext cx="2357907" cy="11430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Customer </a:t>
            </a:r>
          </a:p>
          <a:p>
            <a:pPr algn="ctr">
              <a:defRPr/>
            </a:pPr>
            <a:r>
              <a:rPr lang="en-US" sz="2200" b="1" dirty="0"/>
              <a:t>Participation</a:t>
            </a:r>
            <a:endParaRPr lang="th-TH" sz="2200" b="1" dirty="0"/>
          </a:p>
        </p:txBody>
      </p:sp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14</a:t>
            </a:fld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2514600" y="914400"/>
            <a:ext cx="6400800" cy="2185214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 smtClean="0">
                <a:ea typeface="MS PGothic" pitchFamily="34" charset="-128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Presence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of customer as a participant in service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process </a:t>
            </a:r>
            <a:r>
              <a:rPr lang="en-US" sz="2000" b="1" dirty="0" smtClean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requires attention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to facility </a:t>
            </a:r>
            <a:r>
              <a:rPr lang="en-US" sz="2000" b="1" dirty="0" smtClean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design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, e.g. restaurant</a:t>
            </a:r>
            <a:endParaRPr lang="en-US" sz="2000" dirty="0" smtClean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defRPr/>
            </a:pPr>
            <a:endParaRPr lang="en-US" sz="800" dirty="0" smtClean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b="1" dirty="0" smtClean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Customer can play an active part in the </a:t>
            </a:r>
            <a:r>
              <a:rPr lang="en-US" sz="2000" b="1" dirty="0" smtClean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process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, e.g. medical service, education</a:t>
            </a:r>
            <a:endParaRPr lang="en-US" sz="2000" dirty="0" smtClean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defRPr/>
            </a:pPr>
            <a:endParaRPr lang="en-US" sz="800" dirty="0" smtClean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b="1" dirty="0" smtClean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May take consumer out of process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such as internet banking, online-shopping</a:t>
            </a:r>
            <a:endParaRPr lang="th-TH" sz="2000" dirty="0">
              <a:latin typeface="Calibri" panose="020F0502020204030204" pitchFamily="34" charset="0"/>
              <a:ea typeface="MS PGothic" pitchFamily="34" charset="-128"/>
            </a:endParaRPr>
          </a:p>
        </p:txBody>
      </p:sp>
      <p:sp>
        <p:nvSpPr>
          <p:cNvPr id="22" name="วงรี 12"/>
          <p:cNvSpPr/>
          <p:nvPr/>
        </p:nvSpPr>
        <p:spPr>
          <a:xfrm>
            <a:off x="0" y="3452076"/>
            <a:ext cx="2357907" cy="9144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Simultaneity</a:t>
            </a:r>
            <a:endParaRPr lang="th-TH" sz="2200" b="1" dirty="0"/>
          </a:p>
        </p:txBody>
      </p:sp>
      <p:sp>
        <p:nvSpPr>
          <p:cNvPr id="23" name="สี่เหลี่ยมผืนผ้า 13"/>
          <p:cNvSpPr/>
          <p:nvPr/>
        </p:nvSpPr>
        <p:spPr>
          <a:xfrm>
            <a:off x="2501721" y="3268738"/>
            <a:ext cx="6413679" cy="292387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 smtClean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1800" dirty="0" smtClean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Created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and consume simultaneously so cannot be stored</a:t>
            </a:r>
          </a:p>
          <a:p>
            <a:pPr>
              <a:defRPr/>
            </a:pPr>
            <a:endParaRPr lang="en-US" sz="800" dirty="0" smtClean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 Unlike manufacturing, service cannot relies on inventory strategy as a buffer to absorb fluctuations in demand</a:t>
            </a:r>
          </a:p>
          <a:p>
            <a:pPr>
              <a:defRPr/>
            </a:pPr>
            <a:endParaRPr lang="en-US" sz="800" dirty="0" smtClean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Manufacturing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problem - inventory control/</a:t>
            </a:r>
          </a:p>
          <a:p>
            <a:pPr>
              <a:defRPr/>
            </a:pP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Service problem - customer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waiting or queuing</a:t>
            </a:r>
          </a:p>
          <a:p>
            <a:pPr>
              <a:defRPr/>
            </a:pPr>
            <a:endParaRPr lang="en-US" sz="800" dirty="0" smtClean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Simultaneity characteristic eliminates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many opportunities for quality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control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intervention</a:t>
            </a:r>
            <a:endParaRPr lang="en-US" sz="2000" dirty="0">
              <a:latin typeface="+mj-lt"/>
              <a:ea typeface="MS PGothic" pitchFamily="34" charset="-128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6446952"/>
            <a:ext cx="655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Source: 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Fitzsimmons, Fitzsimmons and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(2014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0309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วงรี 9"/>
          <p:cNvSpPr/>
          <p:nvPr/>
        </p:nvSpPr>
        <p:spPr>
          <a:xfrm>
            <a:off x="324118" y="1031666"/>
            <a:ext cx="2367566" cy="1125828"/>
          </a:xfrm>
          <a:prstGeom prst="ellipse">
            <a:avLst/>
          </a:prstGeom>
          <a:solidFill>
            <a:srgbClr val="CC0066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 smtClean="0"/>
              <a:t>Perishability</a:t>
            </a:r>
            <a:endParaRPr lang="th-TH" sz="2200" b="1" dirty="0"/>
          </a:p>
        </p:txBody>
      </p:sp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15</a:t>
            </a:fld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544132" y="2319264"/>
            <a:ext cx="8295068" cy="34163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 smtClean="0">
                <a:ea typeface="MS PGothic" pitchFamily="34" charset="-128"/>
              </a:rPr>
              <a:t>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Cannot be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stored so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incur opportunity loss of idle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capacity (time-perishable capacity), e.g. empty airlines, un occupied hospital and hotel room – </a:t>
            </a:r>
            <a:r>
              <a:rPr lang="en-US" sz="2000" b="1" dirty="0" smtClean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full capacity utilization becomes managing challenge</a:t>
            </a:r>
          </a:p>
          <a:p>
            <a:pPr>
              <a:defRPr/>
            </a:pPr>
            <a:endParaRPr lang="en-US" sz="800" dirty="0" smtClean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 Possible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consumer cyclic behavior over short periods of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time, e.g. restaurant</a:t>
            </a:r>
          </a:p>
          <a:p>
            <a:pPr>
              <a:defRPr/>
            </a:pPr>
            <a:endParaRPr lang="en-US" sz="800" dirty="0" smtClean="0">
              <a:latin typeface="Calibri" panose="020F0502020204030204" pitchFamily="34" charset="0"/>
              <a:ea typeface="MS PGothic" pitchFamily="34" charset="-128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Seasonal variation in demand can create surges in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activity</a:t>
            </a:r>
          </a:p>
          <a:p>
            <a:pPr>
              <a:buFont typeface="Wingdings" pitchFamily="2" charset="2"/>
              <a:buChar char="q"/>
              <a:defRPr/>
            </a:pPr>
            <a:endParaRPr lang="en-US" sz="2000" dirty="0">
              <a:latin typeface="Calibri" panose="020F0502020204030204" pitchFamily="34" charset="0"/>
              <a:ea typeface="MS PGothic" pitchFamily="34" charset="-128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 With </a:t>
            </a:r>
            <a:r>
              <a:rPr lang="en-US" sz="2000" b="1" dirty="0" smtClean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</a:rPr>
              <a:t>time perishable capacity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and </a:t>
            </a:r>
            <a:r>
              <a:rPr lang="en-US" sz="2000" b="1" dirty="0" smtClean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</a:rPr>
              <a:t>variable demand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, managers faces three basic options: </a:t>
            </a:r>
            <a:r>
              <a:rPr lang="en-US" sz="2000" b="1" dirty="0" smtClean="0">
                <a:solidFill>
                  <a:srgbClr val="008000"/>
                </a:solidFill>
                <a:latin typeface="Calibri" panose="020F0502020204030204" pitchFamily="34" charset="0"/>
                <a:ea typeface="MS PGothic" pitchFamily="34" charset="-128"/>
              </a:rPr>
              <a:t>smooth demand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, </a:t>
            </a:r>
            <a:r>
              <a:rPr lang="en-US" sz="2000" b="1" dirty="0" smtClean="0">
                <a:solidFill>
                  <a:srgbClr val="008000"/>
                </a:solidFill>
                <a:latin typeface="Calibri" panose="020F0502020204030204" pitchFamily="34" charset="0"/>
                <a:ea typeface="MS PGothic" pitchFamily="34" charset="-128"/>
              </a:rPr>
              <a:t>adjust service capacity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, and </a:t>
            </a:r>
            <a:r>
              <a:rPr lang="en-US" sz="2000" b="1" dirty="0" smtClean="0">
                <a:solidFill>
                  <a:srgbClr val="008000"/>
                </a:solidFill>
                <a:latin typeface="Calibri" panose="020F0502020204030204" pitchFamily="34" charset="0"/>
                <a:ea typeface="MS PGothic" pitchFamily="34" charset="-128"/>
              </a:rPr>
              <a:t>allow customer to wait</a:t>
            </a:r>
            <a:endParaRPr lang="th-TH" sz="2000" b="1" dirty="0">
              <a:solidFill>
                <a:srgbClr val="008000"/>
              </a:solidFill>
              <a:latin typeface="Calibri" panose="020F0502020204030204" pitchFamily="34" charset="0"/>
              <a:ea typeface="MS PGothic" pitchFamily="34" charset="-128"/>
            </a:endParaRPr>
          </a:p>
        </p:txBody>
      </p:sp>
      <p:sp>
        <p:nvSpPr>
          <p:cNvPr id="9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3. General Characteristics of Service (Cont.)</a:t>
            </a:r>
            <a:endParaRPr lang="th-TH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6507571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Source: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51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16</a:t>
            </a:fld>
            <a:endParaRPr lang="th-TH"/>
          </a:p>
        </p:txBody>
      </p:sp>
      <p:sp>
        <p:nvSpPr>
          <p:cNvPr id="23" name="สี่เหลี่ยมผืนผ้า 13"/>
          <p:cNvSpPr/>
          <p:nvPr/>
        </p:nvSpPr>
        <p:spPr>
          <a:xfrm>
            <a:off x="533400" y="2286000"/>
            <a:ext cx="8153400" cy="292387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 smtClean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Services are ideas and concepts/products are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things. So, service innovation are not patentable</a:t>
            </a:r>
            <a:endParaRPr lang="en-US" sz="2000" dirty="0" smtClean="0">
              <a:latin typeface="+mj-lt"/>
              <a:ea typeface="MS PGothic" pitchFamily="34" charset="-128"/>
              <a:cs typeface="+mn-cs"/>
            </a:endParaRPr>
          </a:p>
          <a:p>
            <a:pPr>
              <a:defRPr/>
            </a:pPr>
            <a:endParaRPr lang="en-US" sz="800" dirty="0" smtClean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Franchising allows the parent firm to sell its ideas to local entrepreneur</a:t>
            </a:r>
          </a:p>
          <a:p>
            <a:pPr>
              <a:defRPr/>
            </a:pPr>
            <a:endParaRPr lang="en-US" sz="800" dirty="0" smtClean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dirty="0" smtClean="0">
                <a:latin typeface="+mj-lt"/>
                <a:ea typeface="MS PGothic" pitchFamily="34" charset="-128"/>
                <a:cs typeface="+mn-cs"/>
              </a:rPr>
              <a:t>Unlike products that customers may see, feel and test its performance before buying, in service customer has to rely on reputation of the service firm</a:t>
            </a:r>
          </a:p>
          <a:p>
            <a:pPr>
              <a:defRPr/>
            </a:pPr>
            <a:endParaRPr lang="en-US" sz="800" dirty="0" smtClean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In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many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service areas, the government has intervened to guarantee acceptable service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performances</a:t>
            </a:r>
            <a:endParaRPr lang="en-US" sz="20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</p:txBody>
      </p:sp>
      <p:sp>
        <p:nvSpPr>
          <p:cNvPr id="8" name="วงรี 17"/>
          <p:cNvSpPr/>
          <p:nvPr/>
        </p:nvSpPr>
        <p:spPr>
          <a:xfrm>
            <a:off x="329484" y="951037"/>
            <a:ext cx="2223752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Intangibility</a:t>
            </a:r>
            <a:endParaRPr lang="th-TH" sz="2200" b="1" dirty="0"/>
          </a:p>
        </p:txBody>
      </p:sp>
      <p:sp>
        <p:nvSpPr>
          <p:cNvPr id="9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3. General Characteristics of Service (Cont.)</a:t>
            </a:r>
            <a:endParaRPr lang="th-TH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6507571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Source: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6806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17</a:t>
            </a:fld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609600" y="2514600"/>
            <a:ext cx="7315200" cy="2616101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 smtClean="0">
                <a:ea typeface="MS PGothic" pitchFamily="34" charset="-128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Intangibility and customer participation characteristics of service results in variation of service from customer to customer.</a:t>
            </a:r>
          </a:p>
          <a:p>
            <a:pPr>
              <a:defRPr/>
            </a:pPr>
            <a:endParaRPr lang="en-US" sz="1200" dirty="0" smtClean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Direct customer and employee contact in services creates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possibility of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a more satisfying human work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experience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defRPr/>
            </a:pPr>
            <a:endParaRPr lang="en-US" sz="12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In general, employee is the firm’s sole contact with customers. So, service managers must be concerned about employees’ attitude as well as their performance.</a:t>
            </a:r>
            <a:endParaRPr lang="th-TH" sz="2000" dirty="0">
              <a:latin typeface="Calibri" panose="020F0502020204030204" pitchFamily="34" charset="0"/>
              <a:ea typeface="MS PGothic" pitchFamily="34" charset="-128"/>
            </a:endParaRPr>
          </a:p>
        </p:txBody>
      </p:sp>
      <p:sp>
        <p:nvSpPr>
          <p:cNvPr id="9" name="วงรี 18"/>
          <p:cNvSpPr/>
          <p:nvPr/>
        </p:nvSpPr>
        <p:spPr>
          <a:xfrm>
            <a:off x="457200" y="1123681"/>
            <a:ext cx="2667000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Heterogeneit</a:t>
            </a:r>
            <a:r>
              <a:rPr lang="en-US" sz="2200" b="1" i="1" dirty="0"/>
              <a:t>y</a:t>
            </a:r>
            <a:endParaRPr lang="th-TH" sz="2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28600" y="6324595"/>
            <a:ext cx="533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Source: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สี่เหลี่ยมมุมมน 3"/>
          <p:cNvSpPr>
            <a:spLocks noChangeArrowheads="1"/>
          </p:cNvSpPr>
          <p:nvPr/>
        </p:nvSpPr>
        <p:spPr bwMode="auto">
          <a:xfrm>
            <a:off x="533400" y="37563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3. General Characteristics of Service (Cont.)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27563467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18</a:t>
            </a:fld>
            <a:endParaRPr lang="th-TH"/>
          </a:p>
        </p:txBody>
      </p:sp>
      <p:sp>
        <p:nvSpPr>
          <p:cNvPr id="7" name="วงรี 18"/>
          <p:cNvSpPr/>
          <p:nvPr/>
        </p:nvSpPr>
        <p:spPr>
          <a:xfrm>
            <a:off x="381000" y="1295936"/>
            <a:ext cx="3429000" cy="985234"/>
          </a:xfrm>
          <a:prstGeom prst="ellipse">
            <a:avLst/>
          </a:prstGeom>
          <a:solidFill>
            <a:schemeClr val="bg1">
              <a:lumMod val="5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/>
              <a:t>Nontransferable ownership</a:t>
            </a:r>
            <a:endParaRPr lang="th-TH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533400" y="2610118"/>
            <a:ext cx="8001000" cy="2708434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U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nlike goods, services do not involve transfer of ownership</a:t>
            </a:r>
          </a:p>
          <a:p>
            <a:pPr>
              <a:defRPr/>
            </a:pPr>
            <a:endParaRPr lang="en-US" sz="1000" dirty="0" smtClean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Customer may gain access or rental of resources</a:t>
            </a:r>
          </a:p>
          <a:p>
            <a:pPr>
              <a:defRPr/>
            </a:pPr>
            <a:endParaRPr lang="en-US" sz="10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Customer do not purchase an asset but, instead, have use of the asset for a specific time such as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</a:rPr>
              <a:t> use of human labor (e.g. dentist), technology (e.g. cellular network), or physical asset (e.g. theme park) </a:t>
            </a:r>
          </a:p>
          <a:p>
            <a:pPr>
              <a:defRPr/>
            </a:pPr>
            <a:endParaRPr lang="en-US" sz="10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th-TH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Customer often share the service provider’s asset concurrently with other customers</a:t>
            </a:r>
            <a:endParaRPr lang="en-US" sz="20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2400" y="63246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Source: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สี่เหลี่ยมมุมมน 3"/>
          <p:cNvSpPr>
            <a:spLocks noChangeArrowheads="1"/>
          </p:cNvSpPr>
          <p:nvPr/>
        </p:nvSpPr>
        <p:spPr bwMode="auto">
          <a:xfrm>
            <a:off x="533400" y="3048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3. General Characteristics of Service (Cont.)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952113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710552" y="261938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4</a:t>
            </a:r>
            <a:r>
              <a:rPr lang="en-US" sz="3200" b="1" dirty="0" smtClean="0"/>
              <a:t>. </a:t>
            </a:r>
            <a:r>
              <a:rPr lang="en-US" sz="3200" b="1" dirty="0" smtClean="0"/>
              <a:t>Classification of service provider (by users) </a:t>
            </a:r>
            <a:endParaRPr lang="th-TH" sz="3200" b="1" dirty="0"/>
          </a:p>
        </p:txBody>
      </p:sp>
      <p:sp>
        <p:nvSpPr>
          <p:cNvPr id="11285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AD5B027-D15A-409F-9331-D3CB667A01BC}" type="slidenum">
              <a:rPr lang="th-TH"/>
              <a:pPr/>
              <a:t>19</a:t>
            </a:fld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990600" y="1676400"/>
            <a:ext cx="7696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dirty="0" smtClean="0"/>
              <a:t>Service provided for producers (business services): </a:t>
            </a:r>
            <a:r>
              <a:rPr lang="en-US" b="1" dirty="0" smtClean="0">
                <a:solidFill>
                  <a:srgbClr val="0066FF"/>
                </a:solidFill>
              </a:rPr>
              <a:t>B2B</a:t>
            </a:r>
          </a:p>
          <a:p>
            <a:endParaRPr lang="en-US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dirty="0" smtClean="0"/>
              <a:t>Service provided for final consumers: </a:t>
            </a:r>
            <a:r>
              <a:rPr lang="en-US" b="1" dirty="0" smtClean="0">
                <a:solidFill>
                  <a:srgbClr val="0066FF"/>
                </a:solidFill>
              </a:rPr>
              <a:t>B2C</a:t>
            </a:r>
            <a:endParaRPr lang="en-US" b="1" dirty="0">
              <a:solidFill>
                <a:srgbClr val="00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42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685800" y="76200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4</a:t>
            </a:r>
            <a:r>
              <a:rPr lang="en-US" sz="3200" b="1" dirty="0" smtClean="0"/>
              <a:t>. </a:t>
            </a:r>
            <a:r>
              <a:rPr lang="en-US" b="1" dirty="0" smtClean="0"/>
              <a:t>Classification of service (by delivery process)</a:t>
            </a:r>
            <a:endParaRPr lang="th-TH" b="1" dirty="0"/>
          </a:p>
        </p:txBody>
      </p:sp>
      <p:sp>
        <p:nvSpPr>
          <p:cNvPr id="11267" name="สี่เหลี่ยมผืนผ้า 9"/>
          <p:cNvSpPr>
            <a:spLocks noChangeArrowheads="1"/>
          </p:cNvSpPr>
          <p:nvPr/>
        </p:nvSpPr>
        <p:spPr bwMode="auto">
          <a:xfrm>
            <a:off x="1905000" y="990600"/>
            <a:ext cx="7010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latin typeface="Calibri" pitchFamily="34" charset="0"/>
              </a:rPr>
              <a:t>Degree of interaction and customization</a:t>
            </a:r>
            <a:endParaRPr lang="th-TH" b="1" dirty="0">
              <a:latin typeface="Calibri" pitchFamily="34" charset="0"/>
            </a:endParaRPr>
          </a:p>
        </p:txBody>
      </p:sp>
      <p:sp>
        <p:nvSpPr>
          <p:cNvPr id="11268" name="สี่เหลี่ยมผืนผ้า 12"/>
          <p:cNvSpPr>
            <a:spLocks noChangeArrowheads="1"/>
          </p:cNvSpPr>
          <p:nvPr/>
        </p:nvSpPr>
        <p:spPr bwMode="auto">
          <a:xfrm rot="-5400000">
            <a:off x="-1795462" y="3852862"/>
            <a:ext cx="5029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latin typeface="Calibri" pitchFamily="34" charset="0"/>
              </a:rPr>
              <a:t>Degree of labor intensity</a:t>
            </a:r>
            <a:endParaRPr lang="th-TH" b="1">
              <a:latin typeface="Calibri" pitchFamily="34" charset="0"/>
            </a:endParaRPr>
          </a:p>
        </p:txBody>
      </p:sp>
      <p:sp>
        <p:nvSpPr>
          <p:cNvPr id="17" name="สี่เหลี่ยมผืนผ้า 16"/>
          <p:cNvSpPr>
            <a:spLocks noChangeArrowheads="1"/>
          </p:cNvSpPr>
          <p:nvPr/>
        </p:nvSpPr>
        <p:spPr bwMode="auto">
          <a:xfrm>
            <a:off x="1905000" y="2133600"/>
            <a:ext cx="3352800" cy="2209800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dk1"/>
                </a:solidFill>
                <a:latin typeface="+mn-lt"/>
                <a:cs typeface="+mn-cs"/>
              </a:rPr>
              <a:t>Service factory: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Airlines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Trucking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Hotels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Resorts and recreation</a:t>
            </a:r>
            <a:endParaRPr lang="th-TH" sz="2000" dirty="0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19" name="สี่เหลี่ยมผืนผ้า 18"/>
          <p:cNvSpPr>
            <a:spLocks noChangeArrowheads="1"/>
          </p:cNvSpPr>
          <p:nvPr/>
        </p:nvSpPr>
        <p:spPr bwMode="auto">
          <a:xfrm>
            <a:off x="5257800" y="2133600"/>
            <a:ext cx="3352800" cy="2209800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b="1" i="1" dirty="0">
              <a:solidFill>
                <a:schemeClr val="dk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dk1"/>
                </a:solidFill>
                <a:latin typeface="+mn-lt"/>
                <a:cs typeface="+mn-cs"/>
              </a:rPr>
              <a:t>Service shop: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Hospitals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Auto repair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Other repair services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20" name="สี่เหลี่ยมผืนผ้า 19"/>
          <p:cNvSpPr>
            <a:spLocks noChangeArrowheads="1"/>
          </p:cNvSpPr>
          <p:nvPr/>
        </p:nvSpPr>
        <p:spPr bwMode="auto">
          <a:xfrm>
            <a:off x="1905000" y="4343400"/>
            <a:ext cx="3352800" cy="2209800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dk1"/>
                </a:solidFill>
                <a:latin typeface="+mn-lt"/>
                <a:cs typeface="+mn-cs"/>
              </a:rPr>
              <a:t>Mass factory: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Retailing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Wholesaling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Schools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Retail aspects of commercial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  banking</a:t>
            </a:r>
            <a:endParaRPr lang="th-TH" sz="2000" dirty="0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21" name="สี่เหลี่ยมผืนผ้า 20"/>
          <p:cNvSpPr>
            <a:spLocks noChangeArrowheads="1"/>
          </p:cNvSpPr>
          <p:nvPr/>
        </p:nvSpPr>
        <p:spPr bwMode="auto">
          <a:xfrm>
            <a:off x="5257800" y="4343400"/>
            <a:ext cx="3352800" cy="2209800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b="1" i="1" dirty="0">
              <a:solidFill>
                <a:schemeClr val="dk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dk1"/>
                </a:solidFill>
                <a:latin typeface="+mn-lt"/>
                <a:cs typeface="+mn-cs"/>
              </a:rPr>
              <a:t>Professional Service: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Physicians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Lawyers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Accountants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Architects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1905000" y="1600200"/>
            <a:ext cx="3352800" cy="5334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Low</a:t>
            </a:r>
            <a:endParaRPr lang="th-TH" sz="3200" b="1" dirty="0"/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5257800" y="1600200"/>
            <a:ext cx="3352800" cy="533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High</a:t>
            </a:r>
            <a:endParaRPr lang="th-TH" sz="3200" b="1" dirty="0"/>
          </a:p>
        </p:txBody>
      </p:sp>
      <p:sp>
        <p:nvSpPr>
          <p:cNvPr id="24" name="สี่เหลี่ยมผืนผ้า 23"/>
          <p:cNvSpPr/>
          <p:nvPr/>
        </p:nvSpPr>
        <p:spPr>
          <a:xfrm rot="16200000">
            <a:off x="533400" y="2971800"/>
            <a:ext cx="2209800" cy="5334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Low</a:t>
            </a:r>
            <a:endParaRPr lang="th-TH" sz="3200" b="1" dirty="0"/>
          </a:p>
        </p:txBody>
      </p:sp>
      <p:sp>
        <p:nvSpPr>
          <p:cNvPr id="26" name="สี่เหลี่ยมผืนผ้า 25"/>
          <p:cNvSpPr/>
          <p:nvPr/>
        </p:nvSpPr>
        <p:spPr>
          <a:xfrm rot="16200000">
            <a:off x="533401" y="5181600"/>
            <a:ext cx="2209800" cy="5334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High</a:t>
            </a:r>
            <a:endParaRPr lang="th-TH" b="1" dirty="0"/>
          </a:p>
        </p:txBody>
      </p:sp>
      <p:sp>
        <p:nvSpPr>
          <p:cNvPr id="11285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AD5B027-D15A-409F-9331-D3CB667A01BC}" type="slidenum">
              <a:rPr lang="th-TH"/>
              <a:pPr/>
              <a:t>20</a:t>
            </a:fld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76200" y="6629400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+mj-lt"/>
              </a:rPr>
              <a:t>Source: </a:t>
            </a:r>
            <a:r>
              <a:rPr lang="en-US" sz="1200" dirty="0" smtClean="0">
                <a:latin typeface="+mj-lt"/>
              </a:rPr>
              <a:t>Service Management</a:t>
            </a:r>
            <a:endParaRPr lang="th-TH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795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304800" y="990600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>
              <a:solidFill>
                <a:srgbClr val="FF0000"/>
              </a:solidFill>
              <a:latin typeface="Calibri" pitchFamily="34" charset="0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62299"/>
              </p:ext>
            </p:extLst>
          </p:nvPr>
        </p:nvGraphicFramePr>
        <p:xfrm>
          <a:off x="304800" y="1371600"/>
          <a:ext cx="8610600" cy="5195947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4267200"/>
                <a:gridCol w="4343400"/>
              </a:tblGrid>
              <a:tr h="4206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 smtClean="0"/>
                        <a:t>NESDB Concept</a:t>
                      </a:r>
                      <a:endParaRPr lang="en-US" sz="2400" b="1" kern="1200" dirty="0" smtClean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 smtClean="0"/>
                        <a:t>GATS Concept</a:t>
                      </a:r>
                      <a:endParaRPr lang="en-US" sz="2400" b="1" kern="1200" dirty="0" smtClean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1. Wholesale and retail trade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1. Business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2. Transportation</a:t>
                      </a:r>
                      <a:r>
                        <a:rPr lang="en-US" sz="1600" kern="1200" baseline="0" dirty="0" smtClean="0"/>
                        <a:t> and storage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2. Communication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3. Accommodation</a:t>
                      </a:r>
                      <a:r>
                        <a:rPr lang="en-US" sz="1600" kern="1200" baseline="0" dirty="0" smtClean="0"/>
                        <a:t> and  food service activities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3. Construction and related engineering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4. Information</a:t>
                      </a:r>
                      <a:r>
                        <a:rPr lang="en-US" sz="1600" kern="1200" baseline="0" dirty="0" smtClean="0"/>
                        <a:t> and Communication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4. Distribution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5. Financial</a:t>
                      </a:r>
                      <a:r>
                        <a:rPr lang="en-US" sz="1600" kern="1200" baseline="0" dirty="0" smtClean="0"/>
                        <a:t> and insurance activities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5. Educational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6. Real</a:t>
                      </a:r>
                      <a:r>
                        <a:rPr lang="en-US" sz="1600" kern="1200" baseline="0" dirty="0" smtClean="0"/>
                        <a:t> estate activities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6. Environmental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70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7. Professional</a:t>
                      </a:r>
                      <a:r>
                        <a:rPr lang="en-US" sz="1600" kern="1200" baseline="0" dirty="0" smtClean="0"/>
                        <a:t>, scientific and technical activities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7. Financial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8. Administrative</a:t>
                      </a:r>
                      <a:r>
                        <a:rPr lang="en-US" sz="1600" kern="1200" baseline="0" dirty="0" smtClean="0"/>
                        <a:t> and support service activities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8. Health-related and social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70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9. Public</a:t>
                      </a:r>
                      <a:r>
                        <a:rPr lang="en-US" sz="1600" kern="1200" baseline="0" dirty="0" smtClean="0"/>
                        <a:t> Administration and defense 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9. Tourism and travel-related services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 anchor="ctr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10</a:t>
                      </a:r>
                      <a:r>
                        <a:rPr lang="en-US" sz="1600" kern="1200" dirty="0" smtClean="0"/>
                        <a:t>. Education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10. Recreational, cultural, and sporting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45723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11.Human</a:t>
                      </a:r>
                      <a:r>
                        <a:rPr lang="en-US" sz="1600" kern="1200" baseline="0" dirty="0" smtClean="0"/>
                        <a:t> heath and social work activities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11. Transport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12. Arts, entertainment</a:t>
                      </a:r>
                      <a:r>
                        <a:rPr lang="en-US" sz="1600" kern="1200" baseline="0" dirty="0" smtClean="0"/>
                        <a:t> and  recreation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12. Other services not included elsewhere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+mj-lt"/>
                        </a:rPr>
                        <a:t>13</a:t>
                      </a:r>
                      <a:r>
                        <a:rPr lang="en-US" sz="1600" dirty="0" smtClean="0">
                          <a:latin typeface="+mj-lt"/>
                        </a:rPr>
                        <a:t>. Other</a:t>
                      </a:r>
                      <a:r>
                        <a:rPr lang="en-US" sz="1600" baseline="0" dirty="0" smtClean="0">
                          <a:latin typeface="+mj-lt"/>
                        </a:rPr>
                        <a:t> </a:t>
                      </a:r>
                      <a:r>
                        <a:rPr lang="en-US" sz="1600" baseline="0" dirty="0" smtClean="0">
                          <a:latin typeface="+mj-lt"/>
                        </a:rPr>
                        <a:t>service activities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+mj-lt"/>
                        </a:rPr>
                        <a:t>14</a:t>
                      </a:r>
                      <a:r>
                        <a:rPr lang="en-US" sz="1600" dirty="0" smtClean="0">
                          <a:latin typeface="+mj-lt"/>
                        </a:rPr>
                        <a:t>. Activities </a:t>
                      </a:r>
                      <a:r>
                        <a:rPr lang="en-US" sz="1600" dirty="0" smtClean="0">
                          <a:latin typeface="+mj-lt"/>
                        </a:rPr>
                        <a:t>of households as employers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</a:tr>
            </a:tbl>
          </a:graphicData>
        </a:graphic>
      </p:graphicFrame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21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228600" y="6596390"/>
            <a:ext cx="4038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latin typeface="+mj-lt"/>
              </a:rPr>
              <a:t>Source</a:t>
            </a:r>
            <a:r>
              <a:rPr lang="en-US" sz="1050" dirty="0" smtClean="0">
                <a:latin typeface="+mj-lt"/>
              </a:rPr>
              <a:t>: National Economic and Social Development Board  &amp;  GATT  </a:t>
            </a:r>
            <a:endParaRPr lang="th-TH" sz="105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4</a:t>
            </a:r>
            <a:r>
              <a:rPr lang="en-US" sz="3200" b="1" dirty="0" smtClean="0"/>
              <a:t>. </a:t>
            </a:r>
            <a:r>
              <a:rPr lang="en-US" b="1" dirty="0" smtClean="0"/>
              <a:t>Classification of service (in various organizations)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201593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395287" y="1143000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 dirty="0">
              <a:solidFill>
                <a:srgbClr val="FF0000"/>
              </a:solidFill>
              <a:latin typeface="Calibri" pitchFamily="34" charset="0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469977"/>
              </p:ext>
            </p:extLst>
          </p:nvPr>
        </p:nvGraphicFramePr>
        <p:xfrm>
          <a:off x="506569" y="1676400"/>
          <a:ext cx="4724400" cy="4525403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4724400"/>
              </a:tblGrid>
              <a:tr h="4206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OECD</a:t>
                      </a:r>
                      <a:endParaRPr lang="en-US" sz="2400" b="1" kern="1200" dirty="0" smtClean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1. Wholesale and retail trade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2. Transportation</a:t>
                      </a:r>
                      <a:r>
                        <a:rPr lang="en-US" sz="1600" kern="1200" baseline="0" dirty="0" smtClean="0"/>
                        <a:t> and </a:t>
                      </a:r>
                      <a:r>
                        <a:rPr lang="en-US" sz="1600" kern="1200" baseline="0" dirty="0" smtClean="0"/>
                        <a:t>warehousing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3. </a:t>
                      </a:r>
                      <a:r>
                        <a:rPr lang="en-US" sz="1600" kern="1200" dirty="0" smtClean="0"/>
                        <a:t>Information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4. </a:t>
                      </a:r>
                      <a:r>
                        <a:rPr lang="en-US" sz="1600" kern="1200" dirty="0" smtClean="0"/>
                        <a:t>Finance</a:t>
                      </a:r>
                      <a:r>
                        <a:rPr lang="en-US" sz="1600" kern="1200" baseline="0" dirty="0" smtClean="0"/>
                        <a:t> and insurance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5. </a:t>
                      </a:r>
                      <a:r>
                        <a:rPr lang="en-US" sz="1600" kern="1200" dirty="0" smtClean="0"/>
                        <a:t>Real</a:t>
                      </a:r>
                      <a:r>
                        <a:rPr lang="en-US" sz="1600" kern="1200" baseline="0" dirty="0" smtClean="0"/>
                        <a:t> estate, rental and leasing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6. </a:t>
                      </a:r>
                      <a:r>
                        <a:rPr lang="en-US" sz="1600" kern="1200" dirty="0" smtClean="0"/>
                        <a:t>Professional</a:t>
                      </a:r>
                      <a:r>
                        <a:rPr lang="en-US" sz="1600" kern="1200" baseline="0" dirty="0" smtClean="0"/>
                        <a:t>, scientific and technical 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70804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7. </a:t>
                      </a:r>
                      <a:r>
                        <a:rPr lang="en-US" sz="1600" kern="1200" dirty="0" smtClean="0"/>
                        <a:t>Administrative</a:t>
                      </a:r>
                      <a:r>
                        <a:rPr lang="en-US" sz="1600" kern="1200" baseline="0" dirty="0" smtClean="0"/>
                        <a:t> and support, and waste management</a:t>
                      </a:r>
                      <a:endParaRPr lang="th-TH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8. </a:t>
                      </a:r>
                      <a:r>
                        <a:rPr lang="en-US" sz="1600" kern="1200" dirty="0" smtClean="0"/>
                        <a:t>Education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</a:tr>
              <a:tr h="370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9. </a:t>
                      </a:r>
                      <a:r>
                        <a:rPr lang="en-US" sz="1600" kern="1200" dirty="0" smtClean="0"/>
                        <a:t>Health care and social assistance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/>
                        <a:t>10.</a:t>
                      </a:r>
                      <a:r>
                        <a:rPr lang="en-US" sz="1600" kern="1200" baseline="0" dirty="0" smtClean="0"/>
                        <a:t> </a:t>
                      </a:r>
                      <a:r>
                        <a:rPr lang="en-US" sz="1600" kern="1200" dirty="0" smtClean="0"/>
                        <a:t>Arts, entertainment</a:t>
                      </a:r>
                      <a:r>
                        <a:rPr lang="en-US" sz="1600" kern="1200" baseline="0" dirty="0" smtClean="0"/>
                        <a:t> and  recreation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45723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11.</a:t>
                      </a:r>
                      <a:r>
                        <a:rPr lang="en-US" sz="1600" kern="1200" baseline="0" dirty="0" smtClean="0"/>
                        <a:t> Accommodation and food services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 smtClean="0"/>
                        <a:t>12. </a:t>
                      </a:r>
                      <a:r>
                        <a:rPr lang="en-US" sz="1600" kern="1200" dirty="0" smtClean="0"/>
                        <a:t>Public administration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</a:tr>
            </a:tbl>
          </a:graphicData>
        </a:graphic>
      </p:graphicFrame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22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228600" y="6596390"/>
            <a:ext cx="4038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latin typeface="+mj-lt"/>
              </a:rPr>
              <a:t>Source</a:t>
            </a:r>
            <a:r>
              <a:rPr lang="en-US" sz="1050" dirty="0" smtClean="0">
                <a:latin typeface="+mj-lt"/>
              </a:rPr>
              <a:t>: National Economic and Social Development Board  &amp;  GATT  </a:t>
            </a:r>
            <a:endParaRPr lang="th-TH" sz="105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4</a:t>
            </a:r>
            <a:r>
              <a:rPr lang="en-US" sz="3200" b="1" dirty="0" smtClean="0"/>
              <a:t>. </a:t>
            </a:r>
            <a:r>
              <a:rPr lang="en-US" b="1" dirty="0" smtClean="0"/>
              <a:t>Classification of service (in various organizations)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132771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609600" y="1145009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23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718192" y="5431165"/>
            <a:ext cx="4311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+mj-lt"/>
              </a:rPr>
              <a:t>Source: </a:t>
            </a:r>
            <a:r>
              <a:rPr lang="en-US" sz="1400" dirty="0" smtClean="0">
                <a:latin typeface="+mj-lt"/>
              </a:rPr>
              <a:t>Zhou (2016), p. 48</a:t>
            </a:r>
            <a:endParaRPr lang="th-TH" sz="140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5</a:t>
            </a:r>
            <a:r>
              <a:rPr lang="en-US" sz="3200" b="1" dirty="0" smtClean="0"/>
              <a:t>. </a:t>
            </a:r>
            <a:r>
              <a:rPr lang="en-US" b="1" dirty="0" smtClean="0"/>
              <a:t>Measurement of service economy</a:t>
            </a:r>
            <a:endParaRPr lang="th-TH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209800"/>
            <a:ext cx="7684786" cy="2819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5800" y="1676400"/>
            <a:ext cx="19812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</a:t>
            </a:r>
            <a:endParaRPr lang="en-US" sz="18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77732" y="1676400"/>
            <a:ext cx="2732468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Indexes </a:t>
            </a:r>
            <a:endParaRPr lang="en-US" sz="18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34000" y="1676400"/>
            <a:ext cx="3265186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Formulas</a:t>
            </a:r>
            <a:endParaRPr lang="en-US" sz="18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8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609600" y="1128813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24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83654" y="6231135"/>
            <a:ext cx="4311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+mj-lt"/>
              </a:rPr>
              <a:t>Source: </a:t>
            </a:r>
            <a:r>
              <a:rPr lang="en-US" sz="1400" dirty="0" smtClean="0">
                <a:latin typeface="+mj-lt"/>
              </a:rPr>
              <a:t>Zhou (2016), p. 48</a:t>
            </a:r>
            <a:endParaRPr lang="th-TH" sz="140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5</a:t>
            </a:r>
            <a:r>
              <a:rPr lang="en-US" sz="3200" b="1" dirty="0" smtClean="0"/>
              <a:t>. </a:t>
            </a:r>
            <a:r>
              <a:rPr lang="en-US" b="1" dirty="0" smtClean="0"/>
              <a:t>Measurement of service economy</a:t>
            </a:r>
            <a:endParaRPr lang="th-TH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1676400"/>
            <a:ext cx="1676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</a:t>
            </a:r>
            <a:endParaRPr lang="en-US" sz="18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62200" y="1676400"/>
            <a:ext cx="2819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Indexes </a:t>
            </a:r>
            <a:endParaRPr lang="en-US" sz="18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81600" y="1676400"/>
            <a:ext cx="3417586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Formulas</a:t>
            </a:r>
            <a:endParaRPr lang="en-US" sz="18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654" y="2089265"/>
            <a:ext cx="7892994" cy="3885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74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609600" y="1128813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25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85800" y="5143400"/>
            <a:ext cx="4311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+mj-lt"/>
              </a:rPr>
              <a:t>Source: </a:t>
            </a:r>
            <a:r>
              <a:rPr lang="en-US" sz="1400" dirty="0" smtClean="0">
                <a:latin typeface="+mj-lt"/>
              </a:rPr>
              <a:t>Zhou (2016), p. 48</a:t>
            </a:r>
            <a:endParaRPr lang="th-TH" sz="140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5</a:t>
            </a:r>
            <a:r>
              <a:rPr lang="en-US" sz="3200" b="1" dirty="0" smtClean="0"/>
              <a:t>. </a:t>
            </a:r>
            <a:r>
              <a:rPr lang="en-US" b="1" dirty="0" smtClean="0"/>
              <a:t>Measurement of service economy</a:t>
            </a:r>
            <a:endParaRPr lang="th-TH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1676400"/>
            <a:ext cx="1676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</a:t>
            </a:r>
            <a:endParaRPr lang="en-US" sz="18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62200" y="1676400"/>
            <a:ext cx="2819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Indexes </a:t>
            </a:r>
            <a:endParaRPr lang="en-US" sz="18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81600" y="1676400"/>
            <a:ext cx="3417586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Formulas</a:t>
            </a:r>
            <a:endParaRPr lang="en-US" sz="18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409" y="2079002"/>
            <a:ext cx="7989459" cy="288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83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533400" y="152400"/>
            <a:ext cx="8382000" cy="838200"/>
          </a:xfrm>
          <a:prstGeom prst="roundRect">
            <a:avLst>
              <a:gd name="adj" fmla="val 16667"/>
            </a:avLst>
          </a:prstGeom>
          <a:solidFill>
            <a:srgbClr val="F7964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600" b="1" dirty="0" smtClean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+mn-cs"/>
              </a:rPr>
              <a:t>6. Service Sector in Thailand</a:t>
            </a:r>
            <a:endParaRPr lang="th-TH" sz="3600" b="1" dirty="0">
              <a:solidFill>
                <a:srgbClr val="FFFFFF"/>
              </a:solidFill>
              <a:latin typeface="Calibri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4339" name="TextBox 7"/>
          <p:cNvSpPr txBox="1">
            <a:spLocks noChangeArrowheads="1"/>
          </p:cNvSpPr>
          <p:nvPr/>
        </p:nvSpPr>
        <p:spPr bwMode="auto">
          <a:xfrm>
            <a:off x="304800" y="5875338"/>
            <a:ext cx="84582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>
                <a:solidFill>
                  <a:srgbClr val="4F6228"/>
                </a:solidFill>
                <a:latin typeface="Calibri" pitchFamily="34" charset="0"/>
              </a:rPr>
              <a:t>The service sector has contributed the largest percentage</a:t>
            </a:r>
          </a:p>
          <a:p>
            <a:r>
              <a:rPr lang="en-US" sz="2400" b="1">
                <a:solidFill>
                  <a:srgbClr val="4F6228"/>
                </a:solidFill>
                <a:latin typeface="Calibri" pitchFamily="34" charset="0"/>
              </a:rPr>
              <a:t>    to the country</a:t>
            </a:r>
            <a:r>
              <a:rPr lang="en-US" altLang="en-US" sz="2400" b="1">
                <a:solidFill>
                  <a:srgbClr val="4F6228"/>
                </a:solidFill>
                <a:latin typeface="Calibri" pitchFamily="34" charset="0"/>
              </a:rPr>
              <a:t>’</a:t>
            </a:r>
            <a:r>
              <a:rPr lang="en-US" sz="2400" b="1">
                <a:solidFill>
                  <a:srgbClr val="4F6228"/>
                </a:solidFill>
                <a:latin typeface="Calibri" pitchFamily="34" charset="0"/>
              </a:rPr>
              <a:t>s GDP since 1990. </a:t>
            </a:r>
            <a:endParaRPr lang="th-TH" sz="2400" b="1">
              <a:solidFill>
                <a:srgbClr val="4F6228"/>
              </a:solidFill>
              <a:latin typeface="Calibri" pitchFamily="34" charset="0"/>
            </a:endParaRPr>
          </a:p>
        </p:txBody>
      </p:sp>
      <p:pic>
        <p:nvPicPr>
          <p:cNvPr id="14340" name="รูปภาพ 11" descr="Flag_of_Thailand.svg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371600"/>
            <a:ext cx="105727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รูปภาพ 6" descr="Graph1 (1).jpg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76200" y="1828800"/>
            <a:ext cx="52578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09600" y="1143000"/>
            <a:ext cx="5334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GDP Contribution by sector</a:t>
            </a:r>
            <a:endParaRPr lang="th-TH" sz="3200" b="1" dirty="0">
              <a:solidFill>
                <a:schemeClr val="accent4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รูปภาพ 10" descr="GraphAA.jpg"/>
          <p:cNvPicPr>
            <a:picLocks noChangeAspect="1"/>
          </p:cNvPicPr>
          <p:nvPr/>
        </p:nvPicPr>
        <p:blipFill>
          <a:blip r:embed="rId4"/>
          <a:srcRect l="19040" t="2380" r="16916" b="19048"/>
          <a:stretch>
            <a:fillRect/>
          </a:stretch>
        </p:blipFill>
        <p:spPr bwMode="auto">
          <a:xfrm>
            <a:off x="5715000" y="2362200"/>
            <a:ext cx="2819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ตัวเชื่อมต่อหักมุม 12"/>
          <p:cNvCxnSpPr>
            <a:cxnSpLocks noChangeShapeType="1"/>
          </p:cNvCxnSpPr>
          <p:nvPr/>
        </p:nvCxnSpPr>
        <p:spPr bwMode="auto">
          <a:xfrm rot="5400000" flipH="1" flipV="1">
            <a:off x="7315200" y="2057400"/>
            <a:ext cx="457200" cy="304800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17" name="ตัวเชื่อมต่อหักมุม 16"/>
          <p:cNvCxnSpPr>
            <a:cxnSpLocks noChangeShapeType="1"/>
          </p:cNvCxnSpPr>
          <p:nvPr/>
        </p:nvCxnSpPr>
        <p:spPr bwMode="auto">
          <a:xfrm>
            <a:off x="8077200" y="4191000"/>
            <a:ext cx="685800" cy="5334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19" name="ตัวเชื่อมต่อหักมุม 18"/>
          <p:cNvCxnSpPr>
            <a:cxnSpLocks noChangeShapeType="1"/>
          </p:cNvCxnSpPr>
          <p:nvPr/>
        </p:nvCxnSpPr>
        <p:spPr bwMode="auto">
          <a:xfrm rot="5400000">
            <a:off x="5562600" y="4419600"/>
            <a:ext cx="609600" cy="6096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sp>
        <p:nvSpPr>
          <p:cNvPr id="21" name="TextBox 20"/>
          <p:cNvSpPr txBox="1"/>
          <p:nvPr/>
        </p:nvSpPr>
        <p:spPr>
          <a:xfrm>
            <a:off x="6781800" y="990600"/>
            <a:ext cx="762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i="1" dirty="0">
                <a:latin typeface="+mj-lt"/>
                <a:cs typeface="Angsana New" pitchFamily="18" charset="-34"/>
              </a:rPr>
              <a:t>2015</a:t>
            </a:r>
            <a:endParaRPr lang="th-TH" sz="2000" b="1" i="1" dirty="0">
              <a:latin typeface="+mj-lt"/>
              <a:cs typeface="Angsana New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772400" y="1752600"/>
            <a:ext cx="13716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Agriculture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57800" y="5105400"/>
            <a:ext cx="13716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Service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96200" y="4953000"/>
            <a:ext cx="1600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Manufacture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pic>
        <p:nvPicPr>
          <p:cNvPr id="14351" name="รูปภาพ 26" descr="3-2-agriculture-free-png-image-thumb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1981200"/>
            <a:ext cx="8763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รูปภาพ 28" descr="checkin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9800" y="49530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รูปภาพ 29" descr="factory-png-image-16443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10400" y="4953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4" name="ตัวยึดหมายเลขภาพนิ่ง 1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9E0B951-3372-4E87-9424-870906EB5B19}" type="slidenum">
              <a:rPr lang="th-TH"/>
              <a:pPr/>
              <a:t>26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304800" y="152400"/>
            <a:ext cx="8534400" cy="838200"/>
          </a:xfrm>
          <a:prstGeom prst="roundRect">
            <a:avLst>
              <a:gd name="adj" fmla="val 16667"/>
            </a:avLst>
          </a:prstGeom>
          <a:solidFill>
            <a:srgbClr val="F7964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600" b="1" dirty="0" smtClean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Angsana New" pitchFamily="18" charset="-34"/>
              </a:rPr>
              <a:t>6. </a:t>
            </a:r>
            <a:r>
              <a:rPr lang="en-US" sz="3600" b="1" dirty="0" smtClean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Angsana New" pitchFamily="18" charset="-34"/>
              </a:rPr>
              <a:t>Service Sector in Thailand</a:t>
            </a:r>
            <a:r>
              <a:rPr lang="en-US" sz="3600" b="1" dirty="0" smtClean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Angsana New" pitchFamily="18" charset="-34"/>
              </a:rPr>
              <a:t>(Cont.)</a:t>
            </a:r>
            <a:endParaRPr lang="th-TH" sz="3600" b="1" dirty="0">
              <a:solidFill>
                <a:srgbClr val="FFFFFF"/>
              </a:solidFill>
              <a:latin typeface="Calibri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2400" y="1066800"/>
            <a:ext cx="8839200" cy="492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600" b="1" dirty="0">
                <a:solidFill>
                  <a:schemeClr val="accent4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Share of Service Industries in Total Sector Valued-Added(2015)</a:t>
            </a:r>
            <a:endParaRPr lang="th-TH" sz="2600" b="1" dirty="0">
              <a:solidFill>
                <a:schemeClr val="accent4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5364" name="รูปภาพ 17" descr="Graph2 2.jpg"/>
          <p:cNvPicPr>
            <a:picLocks noChangeAspect="1"/>
          </p:cNvPicPr>
          <p:nvPr/>
        </p:nvPicPr>
        <p:blipFill>
          <a:blip r:embed="rId2">
            <a:lum contrast="20000"/>
          </a:blip>
          <a:srcRect l="50476" t="7860" b="34499"/>
          <a:stretch>
            <a:fillRect/>
          </a:stretch>
        </p:blipFill>
        <p:spPr bwMode="auto">
          <a:xfrm>
            <a:off x="2895600" y="2438400"/>
            <a:ext cx="39624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รูปภาพ 19" descr="Graph2 2.jpg"/>
          <p:cNvPicPr>
            <a:picLocks noChangeAspect="1"/>
          </p:cNvPicPr>
          <p:nvPr/>
        </p:nvPicPr>
        <p:blipFill>
          <a:blip r:embed="rId2">
            <a:lum contrast="20000"/>
          </a:blip>
          <a:srcRect t="92140" r="48570"/>
          <a:stretch>
            <a:fillRect/>
          </a:stretch>
        </p:blipFill>
        <p:spPr bwMode="auto">
          <a:xfrm>
            <a:off x="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สี่เหลี่ยมผืนผ้า 22"/>
          <p:cNvSpPr/>
          <p:nvPr/>
        </p:nvSpPr>
        <p:spPr>
          <a:xfrm>
            <a:off x="6324600" y="2971800"/>
            <a:ext cx="14478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+mj-lt"/>
                <a:cs typeface="Angsana New" pitchFamily="18" charset="-34"/>
              </a:rPr>
              <a:t>Wholesale </a:t>
            </a:r>
          </a:p>
          <a:p>
            <a:pPr>
              <a:defRPr/>
            </a:pP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+mj-lt"/>
                <a:cs typeface="Angsana New" pitchFamily="18" charset="-34"/>
              </a:rPr>
              <a:t>and retail trade</a:t>
            </a:r>
          </a:p>
        </p:txBody>
      </p:sp>
      <p:sp>
        <p:nvSpPr>
          <p:cNvPr id="31" name="สี่เหลี่ยมผืนผ้า 30"/>
          <p:cNvSpPr/>
          <p:nvPr/>
        </p:nvSpPr>
        <p:spPr>
          <a:xfrm>
            <a:off x="6400800" y="4419600"/>
            <a:ext cx="14478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rgbClr val="D64642"/>
                </a:solidFill>
                <a:latin typeface="+mj-lt"/>
                <a:cs typeface="Angsana New" pitchFamily="18" charset="-34"/>
              </a:rPr>
              <a:t>Transportation</a:t>
            </a:r>
          </a:p>
        </p:txBody>
      </p:sp>
      <p:pic>
        <p:nvPicPr>
          <p:cNvPr id="15368" name="รูปภาพ 31" descr="fright-trolley-2-51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91400" y="27432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รูปภาพ 32" descr="ดาวน์โหลด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0" y="40386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สี่เหลี่ยมผืนผ้า 34"/>
          <p:cNvSpPr/>
          <p:nvPr/>
        </p:nvSpPr>
        <p:spPr>
          <a:xfrm>
            <a:off x="5638800" y="5410200"/>
            <a:ext cx="14478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accent3">
                    <a:lumMod val="50000"/>
                  </a:schemeClr>
                </a:solidFill>
                <a:latin typeface="+mj-lt"/>
                <a:cs typeface="Angsana New" pitchFamily="18" charset="-34"/>
              </a:rPr>
              <a:t>Accommodation</a:t>
            </a:r>
          </a:p>
        </p:txBody>
      </p:sp>
      <p:pic>
        <p:nvPicPr>
          <p:cNvPr id="15371" name="รูปภาพ 35" descr="ดาวน์โหลด (7)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54864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สี่เหลี่ยมผืนผ้า 37"/>
          <p:cNvSpPr/>
          <p:nvPr/>
        </p:nvSpPr>
        <p:spPr>
          <a:xfrm>
            <a:off x="4343400" y="5715000"/>
            <a:ext cx="14478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rgbClr val="FF9900"/>
                </a:solidFill>
                <a:latin typeface="+mj-lt"/>
                <a:cs typeface="Angsana New" pitchFamily="18" charset="-34"/>
              </a:rPr>
              <a:t>Information and Communication</a:t>
            </a:r>
          </a:p>
        </p:txBody>
      </p:sp>
      <p:pic>
        <p:nvPicPr>
          <p:cNvPr id="15373" name="รูปภาพ 38" descr="info-icon--6.png"/>
          <p:cNvPicPr>
            <a:picLocks noChangeAspect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876800" y="6248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สี่เหลี่ยมผืนผ้า 39"/>
          <p:cNvSpPr/>
          <p:nvPr/>
        </p:nvSpPr>
        <p:spPr>
          <a:xfrm>
            <a:off x="3048000" y="5562600"/>
            <a:ext cx="838200" cy="304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Finance</a:t>
            </a:r>
          </a:p>
        </p:txBody>
      </p:sp>
      <p:pic>
        <p:nvPicPr>
          <p:cNvPr id="15375" name="รูปภาพ 41" descr="ดาวน์โหลด (4)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0400" y="5867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สี่เหลี่ยมผืนผ้า 42"/>
          <p:cNvSpPr/>
          <p:nvPr/>
        </p:nvSpPr>
        <p:spPr>
          <a:xfrm>
            <a:off x="1143000" y="4953000"/>
            <a:ext cx="11430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rgbClr val="FF00FF"/>
                </a:solidFill>
                <a:latin typeface="+mj-lt"/>
                <a:cs typeface="Angsana New" pitchFamily="18" charset="-34"/>
              </a:rPr>
              <a:t>Real Estate</a:t>
            </a:r>
          </a:p>
        </p:txBody>
      </p:sp>
      <p:pic>
        <p:nvPicPr>
          <p:cNvPr id="15377" name="รูปภาพ 43" descr="buildings-icon-2400px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62200" y="4724400"/>
            <a:ext cx="65087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8" name="รูปภาพ 44" descr="career_318-31359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38400" y="4191000"/>
            <a:ext cx="487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สี่เหลี่ยมผืนผ้า 45"/>
          <p:cNvSpPr/>
          <p:nvPr/>
        </p:nvSpPr>
        <p:spPr>
          <a:xfrm>
            <a:off x="1143000" y="4191000"/>
            <a:ext cx="11430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Professional</a:t>
            </a:r>
          </a:p>
        </p:txBody>
      </p:sp>
      <p:pic>
        <p:nvPicPr>
          <p:cNvPr id="15380" name="รูปภาพ 46" descr="gosudarstvo.pn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38400" y="3200400"/>
            <a:ext cx="3984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สี่เหลี่ยมผืนผ้า 47"/>
          <p:cNvSpPr/>
          <p:nvPr/>
        </p:nvSpPr>
        <p:spPr>
          <a:xfrm>
            <a:off x="990600" y="3810000"/>
            <a:ext cx="13716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+mj-lt"/>
                <a:cs typeface="Angsana New" pitchFamily="18" charset="-34"/>
              </a:rPr>
              <a:t>Administration</a:t>
            </a:r>
          </a:p>
        </p:txBody>
      </p:sp>
      <p:pic>
        <p:nvPicPr>
          <p:cNvPr id="15382" name="รูปภาพ 48" descr="ดาวน์โหลด (8).pn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514600" y="38100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สี่เหลี่ยมผืนผ้า 49"/>
          <p:cNvSpPr/>
          <p:nvPr/>
        </p:nvSpPr>
        <p:spPr>
          <a:xfrm>
            <a:off x="1066800" y="3124200"/>
            <a:ext cx="13716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+mj-lt"/>
                <a:cs typeface="Angsana New" pitchFamily="18" charset="-34"/>
              </a:rPr>
              <a:t>Public Administration</a:t>
            </a:r>
          </a:p>
        </p:txBody>
      </p:sp>
      <p:pic>
        <p:nvPicPr>
          <p:cNvPr id="15384" name="รูปภาพ 58" descr="books-stack-of-three_318-45543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76600" y="2362200"/>
            <a:ext cx="327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สี่เหลี่ยมผืนผ้า 59"/>
          <p:cNvSpPr/>
          <p:nvPr/>
        </p:nvSpPr>
        <p:spPr>
          <a:xfrm>
            <a:off x="2209800" y="2438400"/>
            <a:ext cx="9906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Education</a:t>
            </a: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3733800" y="1828800"/>
            <a:ext cx="685800" cy="304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Angsana New" pitchFamily="18" charset="-34"/>
              </a:rPr>
              <a:t>Health</a:t>
            </a:r>
          </a:p>
        </p:txBody>
      </p:sp>
      <p:pic>
        <p:nvPicPr>
          <p:cNvPr id="15387" name="รูปภาพ 61" descr="ดาวน์โหลด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886200" y="2133600"/>
            <a:ext cx="385763" cy="38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4" name="ตัวเชื่อมต่อตรง 63"/>
          <p:cNvCxnSpPr>
            <a:cxnSpLocks noChangeShapeType="1"/>
          </p:cNvCxnSpPr>
          <p:nvPr/>
        </p:nvCxnSpPr>
        <p:spPr bwMode="auto">
          <a:xfrm rot="5400000" flipH="1" flipV="1">
            <a:off x="4076701" y="2095500"/>
            <a:ext cx="685800" cy="3175"/>
          </a:xfrm>
          <a:prstGeom prst="line">
            <a:avLst/>
          </a:prstGeom>
          <a:noFill/>
          <a:ln w="25400">
            <a:solidFill>
              <a:srgbClr val="8064A2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68" name="ลูกศรเชื่อมต่อแบบตรง 67"/>
          <p:cNvCxnSpPr>
            <a:cxnSpLocks noChangeShapeType="1"/>
          </p:cNvCxnSpPr>
          <p:nvPr/>
        </p:nvCxnSpPr>
        <p:spPr bwMode="auto">
          <a:xfrm>
            <a:off x="4419600" y="1752600"/>
            <a:ext cx="914400" cy="1588"/>
          </a:xfrm>
          <a:prstGeom prst="straightConnector1">
            <a:avLst/>
          </a:prstGeom>
          <a:noFill/>
          <a:ln w="38100">
            <a:solidFill>
              <a:srgbClr val="8064A2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pic>
        <p:nvPicPr>
          <p:cNvPr id="15390" name="รูปภาพ 68" descr="ดาวน์โหลด (9).png"/>
          <p:cNvPicPr>
            <a:picLocks noChangeAspect="1"/>
          </p:cNvPicPr>
          <p:nvPr/>
        </p:nvPicPr>
        <p:blipFill>
          <a:blip r:embed="rId14"/>
          <a:srcRect t="32222" r="28667"/>
          <a:stretch>
            <a:fillRect/>
          </a:stretch>
        </p:blipFill>
        <p:spPr bwMode="auto">
          <a:xfrm>
            <a:off x="6629400" y="1752600"/>
            <a:ext cx="40163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สี่เหลี่ยมผืนผ้า 70"/>
          <p:cNvSpPr/>
          <p:nvPr/>
        </p:nvSpPr>
        <p:spPr>
          <a:xfrm>
            <a:off x="7086600" y="1752600"/>
            <a:ext cx="13716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+mj-lt"/>
                <a:cs typeface="Angsana New" pitchFamily="18" charset="-34"/>
              </a:rPr>
              <a:t>Other services</a:t>
            </a:r>
          </a:p>
        </p:txBody>
      </p:sp>
      <p:cxnSp>
        <p:nvCxnSpPr>
          <p:cNvPr id="73" name="ตัวเชื่อมต่อตรง 72"/>
          <p:cNvCxnSpPr>
            <a:cxnSpLocks noChangeShapeType="1"/>
          </p:cNvCxnSpPr>
          <p:nvPr/>
        </p:nvCxnSpPr>
        <p:spPr bwMode="auto">
          <a:xfrm rot="5400000" flipH="1" flipV="1">
            <a:off x="4420394" y="2209006"/>
            <a:ext cx="457200" cy="1588"/>
          </a:xfrm>
          <a:prstGeom prst="line">
            <a:avLst/>
          </a:prstGeom>
          <a:noFill/>
          <a:ln w="38100">
            <a:solidFill>
              <a:srgbClr val="4BACC6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75" name="ลูกศรเชื่อมต่อแบบตรง 74"/>
          <p:cNvCxnSpPr>
            <a:cxnSpLocks noChangeShapeType="1"/>
          </p:cNvCxnSpPr>
          <p:nvPr/>
        </p:nvCxnSpPr>
        <p:spPr bwMode="auto">
          <a:xfrm>
            <a:off x="4648200" y="1981200"/>
            <a:ext cx="1981200" cy="1588"/>
          </a:xfrm>
          <a:prstGeom prst="straightConnector1">
            <a:avLst/>
          </a:prstGeom>
          <a:noFill/>
          <a:ln w="38100">
            <a:solidFill>
              <a:srgbClr val="4BACC6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sp>
        <p:nvSpPr>
          <p:cNvPr id="78" name="สี่เหลี่ยมผืนผ้า 77"/>
          <p:cNvSpPr/>
          <p:nvPr/>
        </p:nvSpPr>
        <p:spPr>
          <a:xfrm>
            <a:off x="5867400" y="1600200"/>
            <a:ext cx="685800" cy="304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+mj-lt"/>
                <a:cs typeface="Angsana New" pitchFamily="18" charset="-34"/>
              </a:rPr>
              <a:t>Arts</a:t>
            </a:r>
          </a:p>
        </p:txBody>
      </p:sp>
      <p:pic>
        <p:nvPicPr>
          <p:cNvPr id="15395" name="รูปภาพ 78" descr="ดาวน์โหลด (10).pn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334000" y="1600200"/>
            <a:ext cx="533400" cy="28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0" name="ตัวเชื่อมต่อตรง 79"/>
          <p:cNvCxnSpPr>
            <a:cxnSpLocks noChangeShapeType="1"/>
          </p:cNvCxnSpPr>
          <p:nvPr/>
        </p:nvCxnSpPr>
        <p:spPr bwMode="auto">
          <a:xfrm rot="5400000" flipH="1" flipV="1">
            <a:off x="4685507" y="2323306"/>
            <a:ext cx="228600" cy="1587"/>
          </a:xfrm>
          <a:prstGeom prst="line">
            <a:avLst/>
          </a:prstGeom>
          <a:noFill/>
          <a:ln w="38100">
            <a:solidFill>
              <a:srgbClr val="F79646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84" name="ลูกศรเชื่อมต่อแบบตรง 83"/>
          <p:cNvCxnSpPr>
            <a:cxnSpLocks noChangeShapeType="1"/>
          </p:cNvCxnSpPr>
          <p:nvPr/>
        </p:nvCxnSpPr>
        <p:spPr bwMode="auto">
          <a:xfrm>
            <a:off x="4800600" y="2209800"/>
            <a:ext cx="2743200" cy="1588"/>
          </a:xfrm>
          <a:prstGeom prst="straightConnector1">
            <a:avLst/>
          </a:prstGeom>
          <a:noFill/>
          <a:ln w="38100">
            <a:solidFill>
              <a:srgbClr val="F79646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pic>
        <p:nvPicPr>
          <p:cNvPr id="15398" name="รูปภาพ 85" descr="ดาวน์โหลด (6).png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620000" y="22098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" name="สี่เหลี่ยมผืนผ้า 86"/>
          <p:cNvSpPr/>
          <p:nvPr/>
        </p:nvSpPr>
        <p:spPr>
          <a:xfrm>
            <a:off x="8001000" y="2286000"/>
            <a:ext cx="1066800" cy="304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+mj-lt"/>
                <a:cs typeface="Angsana New" pitchFamily="18" charset="-34"/>
              </a:rPr>
              <a:t>Households</a:t>
            </a:r>
          </a:p>
        </p:txBody>
      </p:sp>
      <p:sp>
        <p:nvSpPr>
          <p:cNvPr id="15400" name="ตัวยึดหมายเลขภาพนิ่ง 4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8377B1B-BD0C-4C44-96C3-B1D49B5BAF0C}" type="slidenum">
              <a:rPr lang="th-TH"/>
              <a:pPr/>
              <a:t>27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304800" y="152400"/>
            <a:ext cx="8382000" cy="838200"/>
          </a:xfrm>
          <a:prstGeom prst="roundRect">
            <a:avLst>
              <a:gd name="adj" fmla="val 16667"/>
            </a:avLst>
          </a:prstGeom>
          <a:solidFill>
            <a:srgbClr val="F7964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Angsana New" pitchFamily="18" charset="-34"/>
              </a:rPr>
              <a:t>6. Service Sector in Thailand (Cont.)</a:t>
            </a:r>
            <a:endParaRPr lang="th-TH" sz="3600" b="1" dirty="0">
              <a:solidFill>
                <a:srgbClr val="FFFFF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000" y="1143000"/>
            <a:ext cx="5334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Labor Employment by sector</a:t>
            </a:r>
            <a:endParaRPr lang="th-TH" sz="3200" b="1" dirty="0">
              <a:solidFill>
                <a:schemeClr val="tx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13" name="ตัวเชื่อมต่อหักมุม 12"/>
          <p:cNvCxnSpPr>
            <a:cxnSpLocks noChangeShapeType="1"/>
          </p:cNvCxnSpPr>
          <p:nvPr/>
        </p:nvCxnSpPr>
        <p:spPr bwMode="auto">
          <a:xfrm rot="5400000" flipH="1" flipV="1">
            <a:off x="7315200" y="2057400"/>
            <a:ext cx="457200" cy="304800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17" name="ตัวเชื่อมต่อหักมุม 16"/>
          <p:cNvCxnSpPr>
            <a:cxnSpLocks noChangeShapeType="1"/>
          </p:cNvCxnSpPr>
          <p:nvPr/>
        </p:nvCxnSpPr>
        <p:spPr bwMode="auto">
          <a:xfrm>
            <a:off x="7772400" y="4724400"/>
            <a:ext cx="685800" cy="5334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19" name="ตัวเชื่อมต่อหักมุม 18"/>
          <p:cNvCxnSpPr>
            <a:cxnSpLocks noChangeShapeType="1"/>
          </p:cNvCxnSpPr>
          <p:nvPr/>
        </p:nvCxnSpPr>
        <p:spPr bwMode="auto">
          <a:xfrm rot="5400000">
            <a:off x="5562600" y="4572000"/>
            <a:ext cx="609600" cy="6096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sp>
        <p:nvSpPr>
          <p:cNvPr id="21" name="TextBox 20"/>
          <p:cNvSpPr txBox="1"/>
          <p:nvPr/>
        </p:nvSpPr>
        <p:spPr>
          <a:xfrm>
            <a:off x="7086600" y="1295400"/>
            <a:ext cx="762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i="1" dirty="0">
                <a:latin typeface="+mj-lt"/>
                <a:cs typeface="Angsana New" pitchFamily="18" charset="-34"/>
              </a:rPr>
              <a:t>2015</a:t>
            </a:r>
            <a:endParaRPr lang="th-TH" sz="2000" b="1" i="1" dirty="0">
              <a:latin typeface="+mj-lt"/>
              <a:cs typeface="Angsana New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772400" y="1752600"/>
            <a:ext cx="13716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Agriculture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34000" y="5268913"/>
            <a:ext cx="13716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Service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239000" y="5268913"/>
            <a:ext cx="16002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Manufacture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pic>
        <p:nvPicPr>
          <p:cNvPr id="16395" name="รูปภาพ 19" descr="GraphAB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28600" y="1752600"/>
            <a:ext cx="51816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สี่เหลี่ยมผืนผ้า 21"/>
          <p:cNvSpPr/>
          <p:nvPr/>
        </p:nvSpPr>
        <p:spPr>
          <a:xfrm>
            <a:off x="228600" y="5765800"/>
            <a:ext cx="86868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  <a:defRPr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+mj-lt"/>
                <a:cs typeface="Angsana New" pitchFamily="18" charset="-34"/>
              </a:rPr>
              <a:t>The service sector employs as many as 44% of the work force and produces  </a:t>
            </a:r>
          </a:p>
          <a:p>
            <a:pPr>
              <a:defRPr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+mj-lt"/>
                <a:cs typeface="Angsana New" pitchFamily="18" charset="-34"/>
              </a:rPr>
              <a:t>    57% of GDP.  In comparison, the manufacturing sector employs only 23 % of  </a:t>
            </a:r>
          </a:p>
          <a:p>
            <a:pPr>
              <a:defRPr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+mj-lt"/>
                <a:cs typeface="Angsana New" pitchFamily="18" charset="-34"/>
              </a:rPr>
              <a:t>    the work force and produces as much as 35% of GDP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cs typeface="Angsana New" pitchFamily="18" charset="-34"/>
              </a:rPr>
              <a:t>.</a:t>
            </a:r>
          </a:p>
        </p:txBody>
      </p:sp>
      <p:pic>
        <p:nvPicPr>
          <p:cNvPr id="16397" name="รูปภาพ 22" descr="GraphAC.jpg"/>
          <p:cNvPicPr>
            <a:picLocks noChangeAspect="1"/>
          </p:cNvPicPr>
          <p:nvPr/>
        </p:nvPicPr>
        <p:blipFill>
          <a:blip r:embed="rId3">
            <a:lum contrast="20000"/>
          </a:blip>
          <a:srcRect l="21429" t="2838" r="18571" b="19868"/>
          <a:stretch>
            <a:fillRect/>
          </a:stretch>
        </p:blipFill>
        <p:spPr bwMode="auto">
          <a:xfrm>
            <a:off x="5715000" y="2438400"/>
            <a:ext cx="2514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รูปภาพ 27" descr="provinces-in-thailand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1066800"/>
            <a:ext cx="86201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9" name="รูปภาพ 32" descr="pluck_icon2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24800" y="2133600"/>
            <a:ext cx="9144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0" name="รูปภาพ 33" descr="images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53400" y="4343400"/>
            <a:ext cx="690563" cy="69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1" name="รูปภาพ 34" descr="stock-illustration-41602500-customer-service-woman-showing-ok-sign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24600" y="5029200"/>
            <a:ext cx="685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2" name="ตัวยึดหมายเลขภาพนิ่ง 1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1288E5-0248-446B-B381-7203765F4C0B}" type="slidenum">
              <a:rPr lang="th-TH"/>
              <a:pPr/>
              <a:t>28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228600" y="1067116"/>
            <a:ext cx="8534400" cy="3686954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29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676400" y="152400"/>
            <a:ext cx="5715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Reference</a:t>
            </a:r>
            <a:endParaRPr lang="th-TH" sz="3600" b="1" dirty="0"/>
          </a:p>
        </p:txBody>
      </p:sp>
      <p:pic>
        <p:nvPicPr>
          <p:cNvPr id="17" name="รูปภาพ 16" descr="ดาวน์โหลด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4724400"/>
            <a:ext cx="3257550" cy="1514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304800" y="1264770"/>
            <a:ext cx="86106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Fitzsimmons, J. A., Fitzsimmons M. J. and </a:t>
            </a:r>
            <a:r>
              <a:rPr lang="en-US" sz="2200" dirty="0" err="1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Bordoloi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S., </a:t>
            </a:r>
            <a:r>
              <a:rPr lang="en-US" sz="2200" b="1" i="1" dirty="0" smtClean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Service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</a:t>
            </a:r>
            <a:r>
              <a:rPr lang="en-US" sz="2200" b="1" i="1" dirty="0" smtClean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     Management Operations, Strategy</a:t>
            </a: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Information Technology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8</a:t>
            </a:r>
            <a:r>
              <a:rPr lang="en-US" sz="2200" baseline="300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th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</a:t>
            </a:r>
            <a:r>
              <a:rPr lang="en-US" sz="2200" dirty="0" smtClean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</a:t>
            </a:r>
            <a:r>
              <a:rPr lang="en-US" sz="2200" dirty="0" smtClean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     Edition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McGraw-Hill, 2014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 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200" dirty="0" err="1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Jansson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J. O., </a:t>
            </a: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The Economics of </a:t>
            </a:r>
            <a:r>
              <a:rPr lang="en-US" sz="2200" b="1" i="1" dirty="0" smtClean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Service </a:t>
            </a:r>
            <a:r>
              <a:rPr lang="en-US" sz="2200" b="1" i="1" dirty="0" err="1" smtClean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Microfoundations</a:t>
            </a:r>
            <a:r>
              <a:rPr lang="en-US" sz="2200" b="1" i="1" dirty="0" smtClean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Development </a:t>
            </a: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and Policy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2</a:t>
            </a:r>
            <a:r>
              <a:rPr lang="en-US" sz="2200" baseline="300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nd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Edition, Edward Elgar, 2013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 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Zhou, Z., </a:t>
            </a: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The Development of Service Economy: A General Trend of the Changing Economy in China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: Truth &amp; Wisdom Press and Springer </a:t>
            </a:r>
            <a:r>
              <a:rPr lang="en-US" sz="2200" dirty="0" err="1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Science+Business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Media Singapore, 2016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1653</TotalTime>
  <Words>2142</Words>
  <Application>Microsoft Office PowerPoint</Application>
  <PresentationFormat>On-screen Show (4:3)</PresentationFormat>
  <Paragraphs>526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MS PGothic</vt:lpstr>
      <vt:lpstr>Angsana New</vt:lpstr>
      <vt:lpstr>Arial</vt:lpstr>
      <vt:lpstr>Calibri</vt:lpstr>
      <vt:lpstr>Cordia New</vt:lpstr>
      <vt:lpstr>TH SarabunPSK</vt:lpstr>
      <vt:lpstr>Times New Roman</vt:lpstr>
      <vt:lpstr>Wingdings</vt:lpstr>
      <vt:lpstr>ชุดรูปแบบของ Office</vt:lpstr>
      <vt:lpstr>PowerPoint Presentation</vt:lpstr>
      <vt:lpstr>Contents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KKD Windows 7 V.3</dc:creator>
  <cp:lastModifiedBy>Nessara Sukpanich</cp:lastModifiedBy>
  <cp:revision>221</cp:revision>
  <dcterms:created xsi:type="dcterms:W3CDTF">2017-08-03T02:20:02Z</dcterms:created>
  <dcterms:modified xsi:type="dcterms:W3CDTF">2017-08-15T21:07:56Z</dcterms:modified>
</cp:coreProperties>
</file>