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2" d="100"/>
          <a:sy n="122" d="100"/>
        </p:scale>
        <p:origin x="-1528"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8/31/17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8/31/17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8/31/17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8/31/17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8/31/17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8/31/17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8/31/17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8/31/17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Public Policy and Industrialization</a:t>
            </a:r>
            <a:endParaRPr lang="en-US" dirty="0"/>
          </a:p>
        </p:txBody>
      </p:sp>
      <p:sp>
        <p:nvSpPr>
          <p:cNvPr id="3" name="Subtitle 2"/>
          <p:cNvSpPr>
            <a:spLocks noGrp="1"/>
          </p:cNvSpPr>
          <p:nvPr>
            <p:ph type="subTitle" idx="1"/>
          </p:nvPr>
        </p:nvSpPr>
        <p:spPr/>
        <p:txBody>
          <a:bodyPr/>
          <a:lstStyle/>
          <a:p>
            <a:r>
              <a:rPr lang="en-US" dirty="0" smtClean="0"/>
              <a:t>Discussion Week 3</a:t>
            </a:r>
          </a:p>
          <a:p>
            <a:r>
              <a:rPr lang="en-US" dirty="0" err="1" smtClean="0"/>
              <a:t>Dani</a:t>
            </a:r>
            <a:r>
              <a:rPr lang="en-US" dirty="0" smtClean="0"/>
              <a:t> </a:t>
            </a:r>
            <a:r>
              <a:rPr lang="en-US" dirty="0" err="1" smtClean="0"/>
              <a:t>Rodrik</a:t>
            </a:r>
            <a:r>
              <a:rPr lang="en-US" dirty="0" smtClean="0"/>
              <a:t> </a:t>
            </a:r>
          </a:p>
          <a:p>
            <a:r>
              <a:rPr lang="en-US" dirty="0" smtClean="0"/>
              <a:t>Industrial Policy for the 21</a:t>
            </a:r>
            <a:r>
              <a:rPr lang="en-US" baseline="30000" dirty="0" smtClean="0"/>
              <a:t>st</a:t>
            </a:r>
            <a:r>
              <a:rPr lang="en-US" dirty="0" smtClean="0"/>
              <a:t> Century</a:t>
            </a:r>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Round 1</a:t>
            </a:r>
            <a:br>
              <a:rPr lang="en-US" dirty="0" smtClean="0"/>
            </a:br>
            <a:r>
              <a:rPr lang="en-US" sz="3600" dirty="0" smtClean="0"/>
              <a:t>pp. 6-7</a:t>
            </a:r>
            <a:br>
              <a:rPr lang="en-US" sz="3600" dirty="0" smtClean="0"/>
            </a:br>
            <a:r>
              <a:rPr lang="en-US" dirty="0" smtClean="0"/>
              <a:t> </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Does Rodrik support the use of industrial policy or is he skeptical</a:t>
            </a:r>
            <a:r>
              <a:rPr lang="en-US" dirty="0" smtClean="0"/>
              <a:t>?</a:t>
            </a:r>
          </a:p>
          <a:p>
            <a:pPr lvl="1"/>
            <a:r>
              <a:rPr lang="en-US" dirty="0" smtClean="0"/>
              <a:t>He supports the use of industrial policy but is skeptical of many types of previous IP. </a:t>
            </a:r>
          </a:p>
          <a:p>
            <a:pPr lvl="1"/>
            <a:r>
              <a:rPr lang="en-US" dirty="0" smtClean="0"/>
              <a:t>Support: “Will the type of entrepreneurship that is required to build up non traditional activities be amply supplied? There is good reason to believe the answer is no.” p. 7. And, “Scratch the surface</a:t>
            </a:r>
            <a:r>
              <a:rPr lang="is-IS" dirty="0" smtClean="0"/>
              <a:t>….” p. 15</a:t>
            </a:r>
            <a:r>
              <a:rPr lang="en-US" dirty="0" smtClean="0"/>
              <a:t> </a:t>
            </a:r>
          </a:p>
          <a:p>
            <a:pPr lvl="1"/>
            <a:r>
              <a:rPr lang="en-US" dirty="0" smtClean="0"/>
              <a:t>Skeptical: “Import substitution, planning, and state ownership did produce some successes, but where they got entrenched and ossified over time they led to colossal failures and crises.” p. 1 </a:t>
            </a:r>
            <a:endParaRPr lang="en-US" dirty="0" smtClean="0"/>
          </a:p>
          <a:p>
            <a:endParaRPr lang="en-US" dirty="0" smtClean="0"/>
          </a:p>
          <a:p>
            <a:r>
              <a:rPr lang="en-US" dirty="0" smtClean="0"/>
              <a:t>According to Rodrik, will the range of a country’s industrial products (and exports) increase by using the standard set of economic policies?</a:t>
            </a:r>
          </a:p>
          <a:p>
            <a:pPr marL="457200" lvl="1" indent="0">
              <a:buNone/>
            </a:pPr>
            <a:r>
              <a:rPr lang="en-US" dirty="0" smtClean="0"/>
              <a:t>e.g. macro stability, low trade barriers, property rights, contract enforcement</a:t>
            </a:r>
            <a:r>
              <a:rPr lang="en-US" dirty="0" smtClean="0"/>
              <a:t>?</a:t>
            </a:r>
          </a:p>
          <a:p>
            <a:pPr lvl="1"/>
            <a:r>
              <a:rPr lang="en-US" dirty="0" smtClean="0"/>
              <a:t>No. These are standard across the board economic polices, and he argues, in the first quote above that they will not lead to non traditional exports but that IP is needed.  </a:t>
            </a:r>
            <a:endParaRPr lang="en-US" dirty="0" smtClean="0"/>
          </a:p>
          <a:p>
            <a:pPr marL="0" indent="0">
              <a:buNone/>
            </a:pPr>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Round </a:t>
            </a:r>
            <a:r>
              <a:rPr lang="en-US" dirty="0" smtClean="0"/>
              <a:t>2</a:t>
            </a:r>
            <a:r>
              <a:rPr lang="en-US" sz="4000" dirty="0" smtClean="0"/>
              <a:t/>
            </a:r>
            <a:br>
              <a:rPr lang="en-US" sz="4000" dirty="0" smtClean="0"/>
            </a:br>
            <a:r>
              <a:rPr lang="en-US" sz="3100" dirty="0" smtClean="0"/>
              <a:t>pp.8-10</a:t>
            </a:r>
            <a:br>
              <a:rPr lang="en-US" sz="3100" dirty="0" smtClean="0"/>
            </a:br>
            <a:r>
              <a:rPr lang="en-US" sz="3100" dirty="0" smtClean="0"/>
              <a:t> </a:t>
            </a:r>
            <a:endParaRPr lang="en-US" sz="3100" dirty="0"/>
          </a:p>
        </p:txBody>
      </p:sp>
      <p:sp>
        <p:nvSpPr>
          <p:cNvPr id="3" name="Content Placeholder 2"/>
          <p:cNvSpPr>
            <a:spLocks noGrp="1"/>
          </p:cNvSpPr>
          <p:nvPr>
            <p:ph idx="1"/>
          </p:nvPr>
        </p:nvSpPr>
        <p:spPr/>
        <p:txBody>
          <a:bodyPr>
            <a:normAutofit fontScale="70000" lnSpcReduction="20000"/>
          </a:bodyPr>
          <a:lstStyle/>
          <a:p>
            <a:pPr marL="0" indent="0">
              <a:buNone/>
            </a:pPr>
            <a:endParaRPr lang="en-US" dirty="0" smtClean="0"/>
          </a:p>
          <a:p>
            <a:r>
              <a:rPr lang="en-US" dirty="0" smtClean="0"/>
              <a:t>What does Rodrik mean by “self-discovery”? What is being discovered</a:t>
            </a:r>
            <a:r>
              <a:rPr lang="en-US" dirty="0" smtClean="0"/>
              <a:t>?</a:t>
            </a:r>
          </a:p>
          <a:p>
            <a:pPr lvl="1"/>
            <a:r>
              <a:rPr lang="en-US" dirty="0" smtClean="0"/>
              <a:t>A country needs to discover whether a certain product can be produced competitively. Need to discover if they can get the costs down to produce and sell competitively. Need to discover whether firm</a:t>
            </a:r>
            <a:r>
              <a:rPr lang="en-US" dirty="0"/>
              <a:t>(</a:t>
            </a:r>
            <a:r>
              <a:rPr lang="en-US" dirty="0" smtClean="0"/>
              <a:t>s) can adapt and master the technology.  Need to experiment which takes time and effort. </a:t>
            </a:r>
            <a:endParaRPr lang="en-US" dirty="0" smtClean="0"/>
          </a:p>
          <a:p>
            <a:endParaRPr lang="en-US" dirty="0" smtClean="0"/>
          </a:p>
          <a:p>
            <a:r>
              <a:rPr lang="en-US" dirty="0" smtClean="0"/>
              <a:t>Why are entrepreneurs not eager to engage in self-discovery</a:t>
            </a:r>
            <a:r>
              <a:rPr lang="en-US" dirty="0" smtClean="0"/>
              <a:t>?</a:t>
            </a:r>
          </a:p>
          <a:p>
            <a:pPr lvl="1"/>
            <a:r>
              <a:rPr lang="en-US" dirty="0" smtClean="0"/>
              <a:t>It is risky and it is costly. Do not know if the production of a new product will be successful. Need to experiment which takes time and money. </a:t>
            </a:r>
          </a:p>
          <a:p>
            <a:pPr lvl="1"/>
            <a:r>
              <a:rPr lang="en-US" dirty="0" smtClean="0"/>
              <a:t>If initiating firm is successful, others will enter and eat away the profits of initiating firm.  If not successful, initiating firm bears all the loss and other firms will not enter. </a:t>
            </a:r>
            <a:r>
              <a:rPr lang="en-US" dirty="0" smtClean="0"/>
              <a:t> </a:t>
            </a: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Round </a:t>
            </a:r>
            <a:r>
              <a:rPr lang="en-US" dirty="0" smtClean="0"/>
              <a:t>3</a:t>
            </a:r>
            <a:r>
              <a:rPr lang="en-US" sz="3100" dirty="0" smtClean="0"/>
              <a:t/>
            </a:r>
            <a:br>
              <a:rPr lang="en-US" sz="3100" dirty="0" smtClean="0"/>
            </a:b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What does he mean? (p. 3)</a:t>
            </a:r>
            <a:r>
              <a:rPr lang="en-US" dirty="0" smtClean="0"/>
              <a:t>:“</a:t>
            </a:r>
            <a:r>
              <a:rPr lang="en-US" dirty="0" smtClean="0"/>
              <a:t>Industrial policy needs to focus not on the policy outcomes</a:t>
            </a:r>
            <a:r>
              <a:rPr lang="is-IS" dirty="0" smtClean="0"/>
              <a:t>…</a:t>
            </a:r>
            <a:r>
              <a:rPr lang="en-US" dirty="0" smtClean="0"/>
              <a:t>but on getting the policy process right”</a:t>
            </a:r>
            <a:r>
              <a:rPr lang="en-US" dirty="0" smtClean="0"/>
              <a:t>.</a:t>
            </a:r>
          </a:p>
          <a:p>
            <a:pPr lvl="1"/>
            <a:r>
              <a:rPr lang="en-US" dirty="0" smtClean="0"/>
              <a:t>Government by itself should not decide on what policies are needed (subsidies, low credit, or tariff protection, etc.).  Instead what is needed is a policy process in which the government and the private sector discuss together, share information, and agree upon which industries to develop and what are the market failures that needed to be overcome and how to overcome them.  </a:t>
            </a:r>
            <a:endParaRPr lang="en-US" dirty="0" smtClean="0"/>
          </a:p>
          <a:p>
            <a:pPr marL="0" indent="0">
              <a:buNone/>
            </a:pPr>
            <a:endParaRPr lang="en-US" dirty="0"/>
          </a:p>
          <a:p>
            <a:r>
              <a:rPr lang="en-US" dirty="0" smtClean="0"/>
              <a:t>What does he mean by “picking winners” or keeping the private sector at “arm’s length” from the government? (pp. 3-4</a:t>
            </a:r>
            <a:r>
              <a:rPr lang="en-US" dirty="0" smtClean="0"/>
              <a:t>). Why </a:t>
            </a:r>
            <a:r>
              <a:rPr lang="en-US" dirty="0" smtClean="0"/>
              <a:t>are these not a problem under his approach (see point above)</a:t>
            </a:r>
            <a:r>
              <a:rPr lang="en-US" dirty="0" smtClean="0"/>
              <a:t>?</a:t>
            </a:r>
          </a:p>
          <a:p>
            <a:pPr lvl="1"/>
            <a:r>
              <a:rPr lang="en-US" dirty="0" smtClean="0"/>
              <a:t>Critics argue that the government does not have the knowledge to know which new products/sectors will be successful (“winners”). If the government tries to decide by itself it will probably fail (pick losers).  Also, critics says that the government is not always able to remain separate (at arm’s length) from business and because it cannot, this results in collusion and corruption.</a:t>
            </a:r>
          </a:p>
          <a:p>
            <a:pPr lvl="1"/>
            <a:r>
              <a:rPr lang="en-US" dirty="0" err="1" smtClean="0"/>
              <a:t>Rodrik</a:t>
            </a:r>
            <a:r>
              <a:rPr lang="en-US" dirty="0" smtClean="0"/>
              <a:t> says that if the public and private sectors work together, they decide together so the government is not picking winners by itself.  Furthermore, government must work with the private sector; they should no collude but should discuss and share ideas and information. </a:t>
            </a:r>
            <a:endParaRPr lang="en-US" dirty="0" smtClean="0"/>
          </a:p>
          <a:p>
            <a:pPr marL="0" indent="0">
              <a:buNone/>
            </a:pPr>
            <a:endParaRPr lang="en-US" dirty="0" smtClean="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358725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640</TotalTime>
  <Words>628</Words>
  <Application>Microsoft Macintosh PowerPoint</Application>
  <PresentationFormat>On-screen Show (4:3)</PresentationFormat>
  <Paragraphs>29</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vt:lpstr>
      <vt:lpstr> Round 1 pp. 6-7  </vt:lpstr>
      <vt:lpstr> Round 2 pp.8-10  </vt:lpstr>
      <vt:lpstr> Round 3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26</cp:revision>
  <dcterms:created xsi:type="dcterms:W3CDTF">2016-08-17T11:19:23Z</dcterms:created>
  <dcterms:modified xsi:type="dcterms:W3CDTF">2017-08-31T06:35:25Z</dcterms:modified>
</cp:coreProperties>
</file>