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9"/>
  </p:notesMasterIdLst>
  <p:sldIdLst>
    <p:sldId id="294" r:id="rId2"/>
    <p:sldId id="290" r:id="rId3"/>
    <p:sldId id="260" r:id="rId4"/>
    <p:sldId id="293" r:id="rId5"/>
    <p:sldId id="292" r:id="rId6"/>
    <p:sldId id="286" r:id="rId7"/>
    <p:sldId id="285" r:id="rId8"/>
    <p:sldId id="291" r:id="rId9"/>
    <p:sldId id="262" r:id="rId10"/>
    <p:sldId id="264" r:id="rId11"/>
    <p:sldId id="265" r:id="rId12"/>
    <p:sldId id="298" r:id="rId13"/>
    <p:sldId id="271" r:id="rId14"/>
    <p:sldId id="272" r:id="rId15"/>
    <p:sldId id="296" r:id="rId16"/>
    <p:sldId id="273" r:id="rId17"/>
    <p:sldId id="274" r:id="rId18"/>
    <p:sldId id="275" r:id="rId19"/>
    <p:sldId id="276" r:id="rId20"/>
    <p:sldId id="277" r:id="rId21"/>
    <p:sldId id="297" r:id="rId22"/>
    <p:sldId id="278" r:id="rId23"/>
    <p:sldId id="288" r:id="rId24"/>
    <p:sldId id="268" r:id="rId25"/>
    <p:sldId id="269" r:id="rId26"/>
    <p:sldId id="270" r:id="rId27"/>
    <p:sldId id="295" r:id="rId28"/>
  </p:sldIdLst>
  <p:sldSz cx="9144000" cy="6858000" type="screen4x3"/>
  <p:notesSz cx="6858000" cy="9144000"/>
  <p:defaultTextStyle>
    <a:defPPr>
      <a:defRPr lang="en-US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29" autoAdjust="0"/>
    <p:restoredTop sz="92789" autoAdjust="0"/>
  </p:normalViewPr>
  <p:slideViewPr>
    <p:cSldViewPr snapToGrid="0" snapToObjects="1">
      <p:cViewPr varScale="1">
        <p:scale>
          <a:sx n="122" d="100"/>
          <a:sy n="122" d="100"/>
        </p:scale>
        <p:origin x="-1880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printerSettings" Target="printerSettings/printerSettings1.bin"/><Relationship Id="rId31" Type="http://schemas.openxmlformats.org/officeDocument/2006/relationships/presProps" Target="presProps.xml"/><Relationship Id="rId32" Type="http://schemas.openxmlformats.org/officeDocument/2006/relationships/viewProps" Target="viewProps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theme" Target="theme/theme1.xml"/><Relationship Id="rId3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EA8F862-BA8B-49CD-8F55-4A7CD26994C8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AB9313F-ABE4-42FA-BAFC-6A586E43B95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73935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405886-13B7-4D7D-899D-262F86BE3FE6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2067E6-26AE-4048-9941-CBFAF792880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89114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07C2A-113E-4160-9923-A48F95126EF5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536C0B-BB44-4F95-B638-A1F7744DD8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9532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AC896D-7EDF-4ADC-ABB6-622CB80F8FDC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B3D630-1607-440A-A6A0-F7B40B0D6F8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45422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145D81-EC7F-4AB7-A4B7-B74BB44670C5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3250A9-82ED-4750-B87E-1CF54399274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20529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15A3DA-71CB-4703-8947-F10DD910692A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3A83DA-8739-402A-8A3B-7FDDC1AAFC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35556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AFC6C-D234-4B95-8572-E8AD9F526C7B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C11C4-C2E6-4148-A478-D90ED7D3EA2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283834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6C5101-8005-4FF9-875B-162B27FF63F1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024577-9ECC-4981-A80D-0D4A62EB67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2525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ED48D-753B-48E3-9C47-3F95C9D729D1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65E5A-14B2-4701-A0FB-7CCBE36A7C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45018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DFB69-9AFB-4379-9BCF-E16ED5B56C2E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D89001-7E91-4100-BBD3-39029D63F3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71312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E7FE7C-E52F-4A0D-BFDF-465BA94631D2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9A3A1-EEC2-4AE3-9DAC-69A433D7B9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709582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DE1BA-FAA2-4230-ABC4-D6F6B2435992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FF8CFE-A9FE-4319-8E32-CFDA2FFA8F5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574019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C64E6F2-2E8B-41FD-A265-6703AE3437BD}" type="datetimeFigureOut">
              <a:rPr lang="en-US"/>
              <a:pPr>
                <a:defRPr/>
              </a:pPr>
              <a:t>9/17/18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77C76C51-A09A-41B0-9915-8E323E497EE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emf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2800" dirty="0" smtClean="0"/>
              <a:t>Lecture 6</a:t>
            </a:r>
            <a:br>
              <a:rPr lang="en-US" sz="28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4000" dirty="0" smtClean="0"/>
              <a:t>Labour: </a:t>
            </a:r>
            <a:r>
              <a:rPr lang="en-US" sz="4000" dirty="0"/>
              <a:t>W</a:t>
            </a:r>
            <a:r>
              <a:rPr lang="en-US" sz="4000" dirty="0" smtClean="0"/>
              <a:t>ages, Education and Skills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073940"/>
            <a:ext cx="6400800" cy="1752600"/>
          </a:xfrm>
        </p:spPr>
        <p:txBody>
          <a:bodyPr>
            <a:normAutofit fontScale="55000" lnSpcReduction="20000"/>
          </a:bodyPr>
          <a:lstStyle/>
          <a:p>
            <a:r>
              <a:rPr lang="en-US" dirty="0" smtClean="0">
                <a:latin typeface="+mj-lt"/>
              </a:rPr>
              <a:t>EE 482 Public Policy and Industrialization</a:t>
            </a:r>
          </a:p>
          <a:p>
            <a:r>
              <a:rPr lang="en-US" dirty="0" smtClean="0">
                <a:latin typeface="+mj-lt"/>
              </a:rPr>
              <a:t>Paul Vandenberg</a:t>
            </a:r>
          </a:p>
          <a:p>
            <a:r>
              <a:rPr lang="en-US" dirty="0" smtClean="0">
                <a:latin typeface="+mj-lt"/>
              </a:rPr>
              <a:t>Semester </a:t>
            </a:r>
            <a:r>
              <a:rPr lang="en-US" dirty="0" smtClean="0">
                <a:latin typeface="+mj-lt"/>
              </a:rPr>
              <a:t>1/2018</a:t>
            </a:r>
            <a:endParaRPr lang="en-US" dirty="0" smtClean="0">
              <a:latin typeface="+mj-lt"/>
            </a:endParaRPr>
          </a:p>
          <a:p>
            <a:r>
              <a:rPr lang="en-US" dirty="0" smtClean="0">
                <a:latin typeface="+mj-lt"/>
              </a:rPr>
              <a:t>Bachelor of Economics, International Program</a:t>
            </a:r>
          </a:p>
          <a:p>
            <a:r>
              <a:rPr lang="en-US" dirty="0" smtClean="0">
                <a:latin typeface="+mj-lt"/>
              </a:rPr>
              <a:t>Faculty of Economics</a:t>
            </a:r>
          </a:p>
          <a:p>
            <a:r>
              <a:rPr lang="en-US" dirty="0" smtClean="0">
                <a:latin typeface="+mj-lt"/>
              </a:rPr>
              <a:t>Thammasat University</a:t>
            </a:r>
            <a:endParaRPr lang="en-US" dirty="0">
              <a:latin typeface="+mj-lt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5800" y="662057"/>
            <a:ext cx="1369392" cy="131472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88695" y="662057"/>
            <a:ext cx="1169505" cy="13147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537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722313" y="2077138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1. Wages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44305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Low-cost labor</a:t>
            </a:r>
            <a:endParaRPr lang="en-US" altLang="en-US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4525963"/>
          </a:xfrm>
        </p:spPr>
        <p:txBody>
          <a:bodyPr/>
          <a:lstStyle/>
          <a:p>
            <a:pPr eaLnBrk="1" hangingPunct="1">
              <a:buFont typeface="Arial"/>
              <a:buChar char="•"/>
            </a:pPr>
            <a:r>
              <a:rPr lang="en-CA" altLang="en-US" sz="2400" dirty="0" smtClean="0"/>
              <a:t>Domestic firms</a:t>
            </a:r>
            <a:endParaRPr lang="en-CA" altLang="en-US" sz="2400" dirty="0"/>
          </a:p>
          <a:p>
            <a:pPr lvl="1" eaLnBrk="1" hangingPunct="1"/>
            <a:r>
              <a:rPr lang="en-CA" altLang="en-US" sz="2400" dirty="0" smtClean="0"/>
              <a:t>Source of comparative advantage</a:t>
            </a:r>
          </a:p>
          <a:p>
            <a:pPr lvl="1" eaLnBrk="1" hangingPunct="1"/>
            <a:r>
              <a:rPr lang="en-CA" altLang="en-US" sz="2400" dirty="0"/>
              <a:t>F</a:t>
            </a:r>
            <a:r>
              <a:rPr lang="en-CA" altLang="en-US" sz="2400" dirty="0" smtClean="0"/>
              <a:t>irst stage of industrialization</a:t>
            </a:r>
          </a:p>
          <a:p>
            <a:pPr lvl="2" eaLnBrk="1" hangingPunct="1"/>
            <a:r>
              <a:rPr lang="en-CA" altLang="en-US" sz="2000" dirty="0" smtClean="0"/>
              <a:t>Labour</a:t>
            </a:r>
            <a:r>
              <a:rPr lang="en-CA" altLang="en-US" sz="2000" dirty="0"/>
              <a:t>-intensive </a:t>
            </a:r>
            <a:r>
              <a:rPr lang="en-CA" altLang="en-US" sz="2000" dirty="0" smtClean="0"/>
              <a:t>sectors</a:t>
            </a:r>
          </a:p>
          <a:p>
            <a:pPr lvl="2" eaLnBrk="1" hangingPunct="1"/>
            <a:r>
              <a:rPr lang="en-CA" altLang="en-US" sz="2000" dirty="0" smtClean="0"/>
              <a:t>Low technology, </a:t>
            </a:r>
            <a:r>
              <a:rPr lang="en-CA" altLang="en-US" sz="2000" dirty="0"/>
              <a:t>l</a:t>
            </a:r>
            <a:r>
              <a:rPr lang="en-CA" altLang="en-US" sz="2000" dirty="0" smtClean="0"/>
              <a:t>ow wages</a:t>
            </a:r>
          </a:p>
          <a:p>
            <a:pPr lvl="2" eaLnBrk="1" hangingPunct="1"/>
            <a:r>
              <a:rPr lang="en-CA" altLang="en-US" sz="2000" dirty="0" smtClean="0"/>
              <a:t>Low skilled or unskilled labour</a:t>
            </a:r>
          </a:p>
          <a:p>
            <a:pPr lvl="2" eaLnBrk="1" hangingPunct="1"/>
            <a:r>
              <a:rPr lang="en-CA" altLang="en-US" sz="2000" dirty="0" smtClean="0"/>
              <a:t>Garments is typical </a:t>
            </a:r>
            <a:r>
              <a:rPr lang="en-CA" altLang="en-US" sz="2000" dirty="0" smtClean="0"/>
              <a:t>example, </a:t>
            </a:r>
            <a:r>
              <a:rPr lang="en-CA" altLang="en-US" sz="2000" dirty="0" smtClean="0"/>
              <a:t>also assembly </a:t>
            </a:r>
            <a:endParaRPr lang="en-CA" altLang="en-US" sz="2400" dirty="0"/>
          </a:p>
          <a:p>
            <a:pPr eaLnBrk="1" hangingPunct="1"/>
            <a:r>
              <a:rPr lang="en-CA" altLang="en-US" sz="2400" dirty="0" smtClean="0"/>
              <a:t>FDI and Outsourcing</a:t>
            </a:r>
          </a:p>
          <a:p>
            <a:pPr lvl="1" eaLnBrk="1" hangingPunct="1"/>
            <a:r>
              <a:rPr lang="en-CA" altLang="en-US" sz="2400" dirty="0" smtClean="0"/>
              <a:t>“</a:t>
            </a:r>
            <a:r>
              <a:rPr lang="en-CA" altLang="en-US" sz="2400" dirty="0" smtClean="0"/>
              <a:t>Move” industry </a:t>
            </a:r>
            <a:r>
              <a:rPr lang="en-CA" altLang="en-US" sz="2400" dirty="0" smtClean="0"/>
              <a:t>to lower-wage country</a:t>
            </a:r>
          </a:p>
          <a:p>
            <a:pPr lvl="1" eaLnBrk="1" hangingPunct="1"/>
            <a:r>
              <a:rPr lang="en-CA" altLang="en-US" sz="2400" dirty="0" smtClean="0"/>
              <a:t>Reduce costs (relative to producing at home)</a:t>
            </a:r>
            <a:endParaRPr lang="en-CA" altLang="en-US" sz="2400" dirty="0" smtClean="0"/>
          </a:p>
          <a:p>
            <a:pPr marL="914400" lvl="2" indent="0" eaLnBrk="1" hangingPunct="1">
              <a:buNone/>
            </a:pPr>
            <a:endParaRPr lang="en-CA" altLang="en-US" dirty="0"/>
          </a:p>
          <a:p>
            <a:pPr eaLnBrk="1" hangingPunct="1"/>
            <a:endParaRPr lang="en-US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Reasons for Offshoring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Move production out </a:t>
            </a:r>
            <a:r>
              <a:rPr lang="en-US" dirty="0" smtClean="0"/>
              <a:t>of home country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/>
              <a:t>R</a:t>
            </a:r>
            <a:r>
              <a:rPr lang="en-US" dirty="0" smtClean="0"/>
              <a:t>easons</a:t>
            </a:r>
            <a:r>
              <a:rPr lang="en-US" dirty="0" smtClean="0"/>
              <a:t>:</a:t>
            </a:r>
          </a:p>
          <a:p>
            <a:pPr lvl="1"/>
            <a:r>
              <a:rPr lang="en-US" dirty="0" smtClean="0"/>
              <a:t>Closer to market</a:t>
            </a:r>
          </a:p>
          <a:p>
            <a:pPr lvl="1"/>
            <a:r>
              <a:rPr lang="en-US" dirty="0" smtClean="0"/>
              <a:t>Closer to resources (minerals, etc.)</a:t>
            </a:r>
          </a:p>
          <a:p>
            <a:pPr lvl="1"/>
            <a:r>
              <a:rPr lang="en-US" b="1" dirty="0" smtClean="0"/>
              <a:t>Low-cost labor </a:t>
            </a:r>
          </a:p>
          <a:p>
            <a:pPr lvl="1"/>
            <a:r>
              <a:rPr lang="en-US" b="1" dirty="0" smtClean="0"/>
              <a:t>Low-cost </a:t>
            </a:r>
            <a:r>
              <a:rPr lang="en-US" b="1" dirty="0" smtClean="0"/>
              <a:t>but skilled </a:t>
            </a:r>
            <a:r>
              <a:rPr lang="en-US" b="1" dirty="0" smtClean="0"/>
              <a:t>labor</a:t>
            </a:r>
          </a:p>
          <a:p>
            <a:pPr lvl="1"/>
            <a:r>
              <a:rPr lang="en-US" dirty="0" smtClean="0"/>
              <a:t>Low cost of other inputs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6444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276911" y="907078"/>
            <a:ext cx="2005209" cy="1470425"/>
          </a:xfrm>
          <a:prstGeom prst="ellipse">
            <a:avLst/>
          </a:prstGeom>
          <a:solidFill>
            <a:srgbClr val="17375E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Company X: Factory in Japan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276911" y="3415209"/>
            <a:ext cx="2005209" cy="1523496"/>
          </a:xfrm>
          <a:prstGeom prst="ellipse">
            <a:avLst/>
          </a:prstGeom>
          <a:solidFill>
            <a:srgbClr val="3366F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Company Y:</a:t>
            </a:r>
          </a:p>
          <a:p>
            <a:pPr algn="ctr"/>
            <a:r>
              <a:rPr lang="en-US" dirty="0" smtClean="0"/>
              <a:t>Factory in US</a:t>
            </a:r>
            <a:endParaRPr lang="en-US" dirty="0"/>
          </a:p>
        </p:txBody>
      </p:sp>
      <p:sp>
        <p:nvSpPr>
          <p:cNvPr id="6" name="Oval 5"/>
          <p:cNvSpPr/>
          <p:nvPr/>
        </p:nvSpPr>
        <p:spPr>
          <a:xfrm>
            <a:off x="6025181" y="907078"/>
            <a:ext cx="2091147" cy="1470425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solidFill>
              <a:schemeClr val="accent4">
                <a:lumMod val="40000"/>
                <a:lumOff val="60000"/>
                <a:alpha val="4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Sets up its own factory in Thailand</a:t>
            </a:r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6025182" y="5241964"/>
            <a:ext cx="2091147" cy="1353367"/>
          </a:xfrm>
          <a:prstGeom prst="ellipse">
            <a:avLst/>
          </a:prstGeom>
          <a:solidFill>
            <a:schemeClr val="accent3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Contracts Company M in  Viet Nam to produce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347112" y="1457625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May close factory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347112" y="3962505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May close factory</a:t>
            </a:r>
            <a:endParaRPr lang="en-US" sz="1600" dirty="0"/>
          </a:p>
        </p:txBody>
      </p:sp>
      <p:sp>
        <p:nvSpPr>
          <p:cNvPr id="10" name="Oval 9"/>
          <p:cNvSpPr/>
          <p:nvPr/>
        </p:nvSpPr>
        <p:spPr>
          <a:xfrm>
            <a:off x="276911" y="5071836"/>
            <a:ext cx="2033856" cy="1523496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 (New) Company Z: Europe</a:t>
            </a:r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2347112" y="5639369"/>
            <a:ext cx="2055070" cy="3385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600" dirty="0" smtClean="0"/>
              <a:t>No factory in Europe</a:t>
            </a:r>
          </a:p>
        </p:txBody>
      </p:sp>
      <p:sp>
        <p:nvSpPr>
          <p:cNvPr id="12" name="Oval 11"/>
          <p:cNvSpPr/>
          <p:nvPr/>
        </p:nvSpPr>
        <p:spPr>
          <a:xfrm>
            <a:off x="6025182" y="3415209"/>
            <a:ext cx="2091147" cy="1523495"/>
          </a:xfrm>
          <a:prstGeom prst="ellipse">
            <a:avLst/>
          </a:prstGeom>
          <a:solidFill>
            <a:schemeClr val="accent6">
              <a:lumMod val="75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Contracts Company N </a:t>
            </a:r>
          </a:p>
          <a:p>
            <a:pPr algn="ctr"/>
            <a:r>
              <a:rPr lang="en-US" dirty="0"/>
              <a:t>i</a:t>
            </a:r>
            <a:r>
              <a:rPr lang="en-US" dirty="0" smtClean="0"/>
              <a:t>n China </a:t>
            </a:r>
          </a:p>
          <a:p>
            <a:pPr algn="ctr"/>
            <a:r>
              <a:rPr lang="en-US" dirty="0" smtClean="0"/>
              <a:t>to produce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76911" y="246920"/>
            <a:ext cx="1604225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2400" dirty="0" smtClean="0"/>
              <a:t>FDI Model</a:t>
            </a:r>
            <a:endParaRPr lang="en-US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278978" y="2787117"/>
            <a:ext cx="3654832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Outsourcing Models</a:t>
            </a:r>
            <a:endParaRPr lang="en-US" sz="2400" dirty="0"/>
          </a:p>
        </p:txBody>
      </p:sp>
      <p:sp>
        <p:nvSpPr>
          <p:cNvPr id="15" name="Right Arrow 14"/>
          <p:cNvSpPr/>
          <p:nvPr/>
        </p:nvSpPr>
        <p:spPr>
          <a:xfrm>
            <a:off x="4774312" y="1342325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ight Arrow 15"/>
          <p:cNvSpPr/>
          <p:nvPr/>
        </p:nvSpPr>
        <p:spPr>
          <a:xfrm>
            <a:off x="4855423" y="3892620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ight Arrow 16"/>
          <p:cNvSpPr/>
          <p:nvPr/>
        </p:nvSpPr>
        <p:spPr>
          <a:xfrm>
            <a:off x="4855423" y="5569112"/>
            <a:ext cx="978408" cy="484632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1090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 smtClean="0"/>
              <a:t>Where </a:t>
            </a:r>
            <a:r>
              <a:rPr lang="en-CA" dirty="0"/>
              <a:t>are wages highest for </a:t>
            </a:r>
            <a:r>
              <a:rPr lang="en-CA" dirty="0" smtClean="0"/>
              <a:t>a: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manufacturing worker?</a:t>
            </a:r>
          </a:p>
          <a:p>
            <a:pPr marL="0" indent="0">
              <a:buNone/>
            </a:pPr>
            <a:r>
              <a:rPr lang="en-CA" dirty="0"/>
              <a:t>	</a:t>
            </a:r>
            <a:r>
              <a:rPr lang="en-CA" dirty="0" smtClean="0"/>
              <a:t>manufacturing </a:t>
            </a:r>
            <a:r>
              <a:rPr lang="en-CA" dirty="0"/>
              <a:t>engineer?</a:t>
            </a:r>
          </a:p>
          <a:p>
            <a:pPr lvl="1"/>
            <a:r>
              <a:rPr lang="en-CA" dirty="0"/>
              <a:t>Indonesia</a:t>
            </a:r>
          </a:p>
          <a:p>
            <a:pPr lvl="1"/>
            <a:r>
              <a:rPr lang="en-CA" dirty="0"/>
              <a:t>Thailand</a:t>
            </a:r>
          </a:p>
          <a:p>
            <a:pPr lvl="1"/>
            <a:r>
              <a:rPr lang="en-CA" dirty="0"/>
              <a:t>Malaysia</a:t>
            </a:r>
          </a:p>
          <a:p>
            <a:pPr lvl="1"/>
            <a:r>
              <a:rPr lang="en-CA" dirty="0" smtClean="0"/>
              <a:t>China</a:t>
            </a:r>
            <a:endParaRPr lang="en-CA" dirty="0"/>
          </a:p>
          <a:p>
            <a:r>
              <a:rPr lang="en-CA" dirty="0"/>
              <a:t>Rank them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72903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Wages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49266318"/>
              </p:ext>
            </p:extLst>
          </p:nvPr>
        </p:nvGraphicFramePr>
        <p:xfrm>
          <a:off x="457200" y="1600200"/>
          <a:ext cx="8229600" cy="42519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>
                  <a:extLst>
                    <a:ext uri="{9D8B030D-6E8A-4147-A177-3AD203B41FA5}">
                      <a16:colId xmlns="" xmlns:a16="http://schemas.microsoft.com/office/drawing/2014/main" val="3788345562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3719254302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170237094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40380710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Manufacturing</a:t>
                      </a:r>
                      <a:r>
                        <a:rPr lang="en-CA" baseline="0" dirty="0"/>
                        <a:t> worker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Annual salary</a:t>
                      </a:r>
                    </a:p>
                    <a:p>
                      <a:pPr algn="ctr"/>
                      <a:r>
                        <a:rPr lang="en-CA" dirty="0"/>
                        <a:t>Engineer (US$)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/>
                        <a:t>Bonus</a:t>
                      </a:r>
                    </a:p>
                    <a:p>
                      <a:pPr algn="ctr"/>
                      <a:r>
                        <a:rPr lang="en-CA" dirty="0"/>
                        <a:t>(months of salary)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183126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4.2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24700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Hong Kong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27,000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1.6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854274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Singapore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26,000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0093643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Taiwan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18,000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25,000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08041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China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13,000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1.8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85802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Malaysia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15,600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1.9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8105071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Thailand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7,100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12,400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3.2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23425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Indonesia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4,500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7,200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2.1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098672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CA" dirty="0"/>
                        <a:t>India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3,600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8,700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CA" dirty="0"/>
                        <a:t>1.0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02776668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93376" y="6104965"/>
            <a:ext cx="82596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/>
              <a:t>Source: JETRO, 2014 survey of Japanese affiliated firms. Figures are rounded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04241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79083" y="2344487"/>
            <a:ext cx="7772400" cy="1362075"/>
          </a:xfrm>
        </p:spPr>
        <p:txBody>
          <a:bodyPr/>
          <a:lstStyle/>
          <a:p>
            <a:pPr algn="ctr"/>
            <a:r>
              <a:rPr lang="en-US" dirty="0" smtClean="0"/>
              <a:t>2. Education and training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128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Education and training </a:t>
            </a:r>
            <a:r>
              <a:rPr lang="en-CA" altLang="en-US" dirty="0"/>
              <a:t/>
            </a:r>
            <a:br>
              <a:rPr lang="en-CA" altLang="en-US" dirty="0"/>
            </a:br>
            <a:endParaRPr lang="en-US" altLang="en-US" sz="2800" dirty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Important for:</a:t>
            </a:r>
          </a:p>
          <a:p>
            <a:pPr lvl="1" eaLnBrk="1" hangingPunct="1"/>
            <a:r>
              <a:rPr lang="en-CA" altLang="en-US" dirty="0"/>
              <a:t>S</a:t>
            </a:r>
            <a:r>
              <a:rPr lang="en-CA" altLang="en-US" dirty="0" smtClean="0"/>
              <a:t>killed </a:t>
            </a:r>
            <a:r>
              <a:rPr lang="en-CA" altLang="en-US" dirty="0" smtClean="0"/>
              <a:t>tasks at the factory/office</a:t>
            </a:r>
          </a:p>
          <a:p>
            <a:pPr lvl="1" eaLnBrk="1" hangingPunct="1"/>
            <a:r>
              <a:rPr lang="en-CA" altLang="en-US" dirty="0" smtClean="0"/>
              <a:t>Supporting </a:t>
            </a:r>
            <a:r>
              <a:rPr lang="en-CA" altLang="en-US" dirty="0" smtClean="0"/>
              <a:t>efficiency</a:t>
            </a:r>
            <a:r>
              <a:rPr lang="en-CA" altLang="en-US" dirty="0" smtClean="0"/>
              <a:t>, </a:t>
            </a:r>
            <a:r>
              <a:rPr lang="en-CA" altLang="en-US" dirty="0" smtClean="0"/>
              <a:t>high productivity</a:t>
            </a:r>
            <a:endParaRPr lang="en-CA" altLang="en-US" dirty="0"/>
          </a:p>
          <a:p>
            <a:pPr lvl="2" eaLnBrk="1" hangingPunct="1"/>
            <a:r>
              <a:rPr lang="en-CA" altLang="en-US" dirty="0"/>
              <a:t>A</a:t>
            </a:r>
            <a:r>
              <a:rPr lang="en-CA" altLang="en-US" dirty="0" smtClean="0"/>
              <a:t>s </a:t>
            </a:r>
            <a:r>
              <a:rPr lang="en-CA" altLang="en-US" dirty="0"/>
              <a:t>manufacturing moves up the value </a:t>
            </a:r>
            <a:r>
              <a:rPr lang="en-CA" altLang="en-US" dirty="0" smtClean="0"/>
              <a:t>chain</a:t>
            </a:r>
            <a:endParaRPr lang="en-US" alt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Who should </a:t>
            </a:r>
            <a:r>
              <a:rPr lang="en-CA" altLang="en-US" dirty="0" smtClean="0"/>
              <a:t>educate/train</a:t>
            </a:r>
            <a:r>
              <a:rPr lang="en-CA" altLang="en-US" dirty="0"/>
              <a:t>?</a:t>
            </a:r>
            <a:endParaRPr lang="en-US" altLang="en-US" dirty="0"/>
          </a:p>
        </p:txBody>
      </p:sp>
      <p:sp>
        <p:nvSpPr>
          <p:cNvPr id="921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Government</a:t>
            </a:r>
          </a:p>
          <a:p>
            <a:pPr eaLnBrk="1" hangingPunct="1"/>
            <a:r>
              <a:rPr lang="en-CA" altLang="en-US" dirty="0"/>
              <a:t>Industry – </a:t>
            </a:r>
            <a:r>
              <a:rPr lang="en-CA" altLang="en-US" dirty="0" smtClean="0"/>
              <a:t>Domestic firms</a:t>
            </a:r>
            <a:endParaRPr lang="en-CA" altLang="en-US" dirty="0"/>
          </a:p>
          <a:p>
            <a:pPr eaLnBrk="1" hangingPunct="1"/>
            <a:r>
              <a:rPr lang="en-CA" altLang="en-US" dirty="0"/>
              <a:t>Industry – FDI </a:t>
            </a:r>
            <a:r>
              <a:rPr lang="en-CA" altLang="en-US" dirty="0" smtClean="0"/>
              <a:t>firms</a:t>
            </a:r>
            <a:endParaRPr lang="en-CA" altLang="en-US" dirty="0"/>
          </a:p>
          <a:p>
            <a:pPr eaLnBrk="1" hangingPunct="1"/>
            <a:r>
              <a:rPr lang="en-CA" altLang="en-US" dirty="0"/>
              <a:t>Industry and government together</a:t>
            </a:r>
            <a:endParaRPr lang="en-US" alt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Education and Training </a:t>
            </a:r>
            <a:r>
              <a:rPr lang="en-CA" altLang="en-US" dirty="0" smtClean="0"/>
              <a:t>System</a:t>
            </a:r>
            <a:endParaRPr lang="en-US" altLang="en-US" dirty="0"/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Arial"/>
              <a:buChar char="•"/>
            </a:pPr>
            <a:r>
              <a:rPr lang="en-CA" altLang="en-US" dirty="0" smtClean="0"/>
              <a:t>Strong education system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L</a:t>
            </a:r>
            <a:r>
              <a:rPr lang="en-CA" altLang="en-US" dirty="0" smtClean="0"/>
              <a:t>iteracy and numeracy</a:t>
            </a:r>
          </a:p>
          <a:p>
            <a:pPr lvl="1" eaLnBrk="1" hangingPunct="1"/>
            <a:r>
              <a:rPr lang="en-CA" altLang="en-US" dirty="0" smtClean="0"/>
              <a:t>Technical and professional skills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Thinking and problems solving capacity</a:t>
            </a:r>
          </a:p>
          <a:p>
            <a:pPr lvl="1" eaLnBrk="1" hangingPunct="1"/>
            <a:r>
              <a:rPr lang="en-CA" altLang="en-US" dirty="0"/>
              <a:t>Soft skills: communications, teamwork</a:t>
            </a:r>
          </a:p>
          <a:p>
            <a:pPr eaLnBrk="1" hangingPunct="1"/>
            <a:r>
              <a:rPr lang="en-CA" altLang="en-US" dirty="0" smtClean="0"/>
              <a:t>Government </a:t>
            </a:r>
            <a:r>
              <a:rPr lang="en-CA" altLang="en-US" dirty="0" smtClean="0"/>
              <a:t>and private institutions provide:</a:t>
            </a:r>
            <a:endParaRPr lang="en-CA" altLang="en-US" dirty="0" smtClean="0"/>
          </a:p>
          <a:p>
            <a:pPr lvl="1" eaLnBrk="1" hangingPunct="1"/>
            <a:r>
              <a:rPr lang="en-CA" altLang="en-US" dirty="0" smtClean="0"/>
              <a:t>Primary, Secondary, Tertiary (</a:t>
            </a:r>
            <a:r>
              <a:rPr lang="en-CA" altLang="en-US" dirty="0" smtClean="0"/>
              <a:t>including </a:t>
            </a:r>
            <a:r>
              <a:rPr lang="en-CA" altLang="en-US" dirty="0" smtClean="0"/>
              <a:t>TVET) </a:t>
            </a:r>
          </a:p>
          <a:p>
            <a:pPr lvl="1" eaLnBrk="1" hangingPunct="1">
              <a:buFont typeface="Arial"/>
              <a:buChar char="•"/>
            </a:pPr>
            <a:r>
              <a:rPr lang="en-CA" altLang="en-US" dirty="0"/>
              <a:t>T</a:t>
            </a:r>
            <a:r>
              <a:rPr lang="en-CA" altLang="en-US" dirty="0" smtClean="0"/>
              <a:t>echnical and Vocational Education and Training</a:t>
            </a:r>
          </a:p>
          <a:p>
            <a:pPr lvl="2" eaLnBrk="1" hangingPunct="1">
              <a:buFont typeface="Arial"/>
              <a:buChar char="•"/>
            </a:pPr>
            <a:r>
              <a:rPr lang="en-CA" altLang="en-US" dirty="0" smtClean="0"/>
              <a:t>electricians, plumbers, cooks, hair dressers, auto production workers</a:t>
            </a:r>
            <a:endParaRPr lang="en-CA" alt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Link to industry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What industries?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dirty="0" smtClean="0"/>
              <a:t>What new industries are arising?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dirty="0" smtClean="0"/>
              <a:t>What new industries we want to develop?</a:t>
            </a:r>
          </a:p>
          <a:p>
            <a:pPr marL="971550" lvl="1" indent="-514350">
              <a:buFont typeface="+mj-lt"/>
              <a:buAutoNum type="alphaLcPeriod"/>
            </a:pPr>
            <a:r>
              <a:rPr lang="en-US" dirty="0" smtClean="0"/>
              <a:t>What industries are upgrading?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Determine the skills are needed</a:t>
            </a:r>
          </a:p>
          <a:p>
            <a:pPr marL="914400" lvl="1" indent="-514350">
              <a:buFont typeface="+mj-lt"/>
              <a:buAutoNum type="alphaLcPeriod"/>
            </a:pPr>
            <a:r>
              <a:rPr lang="en-US" dirty="0" smtClean="0"/>
              <a:t>Link to industry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Provide a training system</a:t>
            </a:r>
          </a:p>
          <a:p>
            <a:pPr lvl="1"/>
            <a:r>
              <a:rPr lang="en-US" dirty="0" smtClean="0"/>
              <a:t> Vocational high schools, polytechnics, colleges, universities 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53963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How </a:t>
            </a:r>
            <a:r>
              <a:rPr lang="en-CA" altLang="en-US" dirty="0" smtClean="0"/>
              <a:t>to get </a:t>
            </a:r>
            <a:r>
              <a:rPr lang="en-CA" altLang="en-US" dirty="0" smtClean="0"/>
              <a:t>skilled workers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Hire </a:t>
            </a:r>
            <a:r>
              <a:rPr lang="en-CA" dirty="0" smtClean="0"/>
              <a:t>already trained </a:t>
            </a:r>
            <a:r>
              <a:rPr lang="en-CA" dirty="0"/>
              <a:t>workers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on-the-job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off-the-job (but on-site)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/>
              <a:t>Train workers off-</a:t>
            </a:r>
            <a:r>
              <a:rPr lang="en-CA" dirty="0" smtClean="0"/>
              <a:t>site</a:t>
            </a:r>
          </a:p>
          <a:p>
            <a:pPr marL="914400" lvl="1" indent="-514350" eaLnBrk="1" hangingPunct="1">
              <a:buFont typeface="Arial"/>
              <a:buChar char="•"/>
              <a:defRPr/>
            </a:pPr>
            <a:r>
              <a:rPr lang="en-CA" dirty="0" smtClean="0"/>
              <a:t>Public institutes, private institutes, BMOs</a:t>
            </a:r>
            <a:endParaRPr lang="en-CA" dirty="0"/>
          </a:p>
          <a:p>
            <a:pPr marL="514350" indent="-514350" eaLnBrk="1" hangingPunct="1">
              <a:buFont typeface="+mj-lt"/>
              <a:buAutoNum type="arabicPeriod"/>
              <a:defRPr/>
            </a:pPr>
            <a:r>
              <a:rPr lang="en-CA" dirty="0" smtClean="0"/>
              <a:t>Apprenticeships, internships</a:t>
            </a:r>
          </a:p>
          <a:p>
            <a:pPr marL="514350" indent="-514350" eaLnBrk="1" hangingPunct="1">
              <a:buFont typeface="+mj-lt"/>
              <a:buAutoNum type="arabicPeriod"/>
              <a:defRPr/>
            </a:pPr>
            <a:endParaRPr lang="en-CA" dirty="0"/>
          </a:p>
          <a:p>
            <a:pPr eaLnBrk="1" hangingPunct="1">
              <a:defRPr/>
            </a:pPr>
            <a:r>
              <a:rPr lang="en-CA" dirty="0"/>
              <a:t>Each </a:t>
            </a:r>
            <a:r>
              <a:rPr lang="en-CA" dirty="0" smtClean="0"/>
              <a:t>has </a:t>
            </a:r>
            <a:r>
              <a:rPr lang="en-CA" dirty="0"/>
              <a:t>strengths and drawbacks  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1 - Hiring</a:t>
            </a:r>
            <a:endParaRPr lang="en-US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/>
              <a:t>Fresh graduates</a:t>
            </a:r>
          </a:p>
          <a:p>
            <a:pPr lvl="1" eaLnBrk="1" hangingPunct="1">
              <a:defRPr/>
            </a:pPr>
            <a:r>
              <a:rPr lang="en-CA" dirty="0" smtClean="0"/>
              <a:t>Public provision</a:t>
            </a:r>
            <a:endParaRPr lang="en-CA" dirty="0"/>
          </a:p>
          <a:p>
            <a:pPr lvl="1" eaLnBrk="1" hangingPunct="1">
              <a:defRPr/>
            </a:pPr>
            <a:r>
              <a:rPr lang="en-CA" dirty="0"/>
              <a:t>Need to have the right </a:t>
            </a:r>
            <a:r>
              <a:rPr lang="en-CA" dirty="0" smtClean="0"/>
              <a:t>skills</a:t>
            </a:r>
          </a:p>
          <a:p>
            <a:pPr lvl="1" eaLnBrk="1" hangingPunct="1">
              <a:defRPr/>
            </a:pPr>
            <a:r>
              <a:rPr lang="en-CA" dirty="0" smtClean="0"/>
              <a:t>Need to have good quality skills</a:t>
            </a:r>
            <a:endParaRPr lang="en-CA" dirty="0"/>
          </a:p>
          <a:p>
            <a:pPr lvl="1" eaLnBrk="1" hangingPunct="1">
              <a:defRPr/>
            </a:pPr>
            <a:r>
              <a:rPr lang="en-CA" dirty="0"/>
              <a:t>May need to pay higher wages for well trained</a:t>
            </a:r>
          </a:p>
          <a:p>
            <a:pPr eaLnBrk="1" hangingPunct="1">
              <a:defRPr/>
            </a:pPr>
            <a:r>
              <a:rPr lang="en-CA" dirty="0"/>
              <a:t>Hiring from other firms</a:t>
            </a:r>
          </a:p>
          <a:p>
            <a:pPr lvl="1" eaLnBrk="1" hangingPunct="1">
              <a:defRPr/>
            </a:pPr>
            <a:r>
              <a:rPr lang="en-CA" dirty="0"/>
              <a:t>Problem of poaching</a:t>
            </a:r>
          </a:p>
          <a:p>
            <a:pPr lvl="1" eaLnBrk="1" hangingPunct="1">
              <a:defRPr/>
            </a:pPr>
            <a:r>
              <a:rPr lang="en-CA" dirty="0"/>
              <a:t>May result in underinvestment in skills</a:t>
            </a:r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the problem of poaching be overcome by:</a:t>
            </a:r>
          </a:p>
          <a:p>
            <a:endParaRPr lang="en-US" dirty="0"/>
          </a:p>
          <a:p>
            <a:r>
              <a:rPr lang="en-US" dirty="0" smtClean="0"/>
              <a:t>Government?</a:t>
            </a:r>
          </a:p>
          <a:p>
            <a:r>
              <a:rPr lang="en-US" dirty="0" smtClean="0"/>
              <a:t>Firms?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131126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2 - Training on-the-job</a:t>
            </a:r>
            <a:endParaRPr lang="en-US" altLang="en-US" dirty="0"/>
          </a:p>
        </p:txBody>
      </p:sp>
      <p:sp>
        <p:nvSpPr>
          <p:cNvPr id="1843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Done by senior, experienced </a:t>
            </a:r>
            <a:r>
              <a:rPr lang="en-CA" altLang="en-US" dirty="0" smtClean="0"/>
              <a:t>workers</a:t>
            </a:r>
          </a:p>
          <a:p>
            <a:pPr lvl="1" eaLnBrk="1" hangingPunct="1"/>
            <a:r>
              <a:rPr lang="en-CA" altLang="en-US" dirty="0" smtClean="0"/>
              <a:t>Often called ‘</a:t>
            </a:r>
            <a:r>
              <a:rPr lang="en-CA" altLang="en-US" dirty="0" smtClean="0"/>
              <a:t>mentors’</a:t>
            </a:r>
          </a:p>
          <a:p>
            <a:pPr lvl="1" eaLnBrk="1" hangingPunct="1"/>
            <a:r>
              <a:rPr lang="en-CA" altLang="en-US" dirty="0" smtClean="0"/>
              <a:t>Also called ‘informal training’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Practised </a:t>
            </a:r>
            <a:r>
              <a:rPr lang="en-CA" altLang="en-US" dirty="0" smtClean="0"/>
              <a:t>often by </a:t>
            </a:r>
            <a:r>
              <a:rPr lang="en-CA" altLang="en-US" dirty="0"/>
              <a:t>small </a:t>
            </a:r>
            <a:r>
              <a:rPr lang="en-CA" altLang="en-US" dirty="0" smtClean="0"/>
              <a:t>firms (why?)</a:t>
            </a:r>
            <a:endParaRPr lang="en-CA" altLang="en-US" dirty="0"/>
          </a:p>
          <a:p>
            <a:pPr eaLnBrk="1" hangingPunct="1"/>
            <a:r>
              <a:rPr lang="en-CA" altLang="en-US" dirty="0" smtClean="0"/>
              <a:t>Training takes places while working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No explicit cost</a:t>
            </a:r>
          </a:p>
          <a:p>
            <a:pPr lvl="1" eaLnBrk="1" hangingPunct="1"/>
            <a:r>
              <a:rPr lang="en-CA" altLang="en-US" dirty="0"/>
              <a:t>Some slowing of work </a:t>
            </a:r>
            <a:r>
              <a:rPr lang="en-CA" altLang="en-US" dirty="0" smtClean="0"/>
              <a:t>by mentor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Does not introduce new skills to the </a:t>
            </a:r>
            <a:r>
              <a:rPr lang="en-CA" altLang="en-US" dirty="0" smtClean="0"/>
              <a:t>firm</a:t>
            </a:r>
            <a:endParaRPr lang="en-CA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3 - Training </a:t>
            </a:r>
            <a:r>
              <a:rPr lang="en-CA" altLang="en-US" dirty="0"/>
              <a:t>off-the-job </a:t>
            </a:r>
            <a:r>
              <a:rPr lang="en-CA" altLang="en-US" dirty="0" smtClean="0"/>
              <a:t/>
            </a:r>
            <a:br>
              <a:rPr lang="en-CA" altLang="en-US" dirty="0" smtClean="0"/>
            </a:br>
            <a:r>
              <a:rPr lang="en-CA" altLang="en-US" sz="3200" dirty="0" smtClean="0"/>
              <a:t>(</a:t>
            </a:r>
            <a:r>
              <a:rPr lang="en-CA" altLang="en-US" sz="3200" dirty="0"/>
              <a:t>but on-</a:t>
            </a:r>
            <a:r>
              <a:rPr lang="en-CA" altLang="en-US" sz="3200" dirty="0" smtClean="0"/>
              <a:t>site)</a:t>
            </a:r>
            <a:endParaRPr lang="en-US" altLang="en-US" sz="3200" dirty="0"/>
          </a:p>
        </p:txBody>
      </p:sp>
      <p:sp>
        <p:nvSpPr>
          <p:cNvPr id="1945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At firm’s training facilities</a:t>
            </a:r>
          </a:p>
          <a:p>
            <a:pPr lvl="1" eaLnBrk="1" hangingPunct="1"/>
            <a:r>
              <a:rPr lang="en-CA" altLang="en-US" dirty="0"/>
              <a:t>Away from production line</a:t>
            </a:r>
          </a:p>
          <a:p>
            <a:pPr eaLnBrk="1" hangingPunct="1"/>
            <a:r>
              <a:rPr lang="en-CA" altLang="en-US" dirty="0"/>
              <a:t>On </a:t>
            </a:r>
            <a:r>
              <a:rPr lang="en-CA" altLang="en-US" dirty="0" smtClean="0"/>
              <a:t>machinery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But can be done on up to date </a:t>
            </a:r>
            <a:r>
              <a:rPr lang="en-CA" altLang="en-US" dirty="0" smtClean="0"/>
              <a:t>or older machinery</a:t>
            </a:r>
            <a:endParaRPr lang="en-CA" altLang="en-US" dirty="0"/>
          </a:p>
          <a:p>
            <a:pPr eaLnBrk="1" hangingPunct="1"/>
            <a:r>
              <a:rPr lang="en-CA" altLang="en-US" dirty="0"/>
              <a:t>Requires a trainer </a:t>
            </a:r>
            <a:r>
              <a:rPr lang="en-CA" altLang="en-US" dirty="0" smtClean="0"/>
              <a:t>(</a:t>
            </a:r>
            <a:r>
              <a:rPr lang="en-CA" altLang="en-US" dirty="0" smtClean="0"/>
              <a:t>insider </a:t>
            </a:r>
            <a:r>
              <a:rPr lang="en-CA" altLang="en-US" dirty="0" smtClean="0"/>
              <a:t>or </a:t>
            </a:r>
            <a:r>
              <a:rPr lang="en-CA" altLang="en-US" dirty="0"/>
              <a:t>outsider)</a:t>
            </a:r>
          </a:p>
          <a:p>
            <a:pPr lvl="1" eaLnBrk="1" hangingPunct="1"/>
            <a:r>
              <a:rPr lang="en-CA" altLang="en-US" dirty="0"/>
              <a:t>Trainee is not contributing to </a:t>
            </a:r>
            <a:r>
              <a:rPr lang="en-CA" altLang="en-US" dirty="0" smtClean="0"/>
              <a:t>production</a:t>
            </a:r>
            <a:endParaRPr lang="en-CA" altLang="en-US" dirty="0"/>
          </a:p>
          <a:p>
            <a:pPr eaLnBrk="1" hangingPunct="1"/>
            <a:r>
              <a:rPr lang="en-CA" altLang="en-US" dirty="0"/>
              <a:t>Provides firm-specific </a:t>
            </a:r>
            <a:r>
              <a:rPr lang="en-CA" altLang="en-US" dirty="0" smtClean="0"/>
              <a:t>training</a:t>
            </a:r>
          </a:p>
          <a:p>
            <a:pPr lvl="1" eaLnBrk="1" hangingPunct="1"/>
            <a:r>
              <a:rPr lang="en-CA" altLang="en-US" dirty="0" smtClean="0"/>
              <a:t>Often does not introduce new skills to the firm</a:t>
            </a:r>
            <a:endParaRPr lang="en-US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4 - Training </a:t>
            </a:r>
            <a:r>
              <a:rPr lang="en-CA" altLang="en-US" dirty="0"/>
              <a:t>off-site</a:t>
            </a:r>
            <a:endParaRPr lang="en-US" altLang="en-US" dirty="0"/>
          </a:p>
        </p:txBody>
      </p:sp>
      <p:sp>
        <p:nvSpPr>
          <p:cNvPr id="2048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By training provider</a:t>
            </a:r>
          </a:p>
          <a:p>
            <a:pPr lvl="1" eaLnBrk="1" hangingPunct="1"/>
            <a:r>
              <a:rPr lang="en-CA" altLang="en-US" dirty="0" smtClean="0"/>
              <a:t>Government</a:t>
            </a:r>
          </a:p>
          <a:p>
            <a:pPr lvl="1" eaLnBrk="1" hangingPunct="1"/>
            <a:r>
              <a:rPr lang="en-CA" altLang="en-US" dirty="0" smtClean="0"/>
              <a:t>Private institute</a:t>
            </a:r>
          </a:p>
          <a:p>
            <a:pPr lvl="1" eaLnBrk="1" hangingPunct="1"/>
            <a:r>
              <a:rPr lang="en-CA" altLang="en-US" dirty="0" smtClean="0"/>
              <a:t>Business membership organization (BMO) </a:t>
            </a:r>
            <a:endParaRPr lang="en-CA" altLang="en-US" dirty="0"/>
          </a:p>
          <a:p>
            <a:pPr lvl="2" eaLnBrk="1" hangingPunct="1"/>
            <a:r>
              <a:rPr lang="en-CA" altLang="en-US" dirty="0" smtClean="0"/>
              <a:t>Chamber of Commerce, Sector Skill Council</a:t>
            </a:r>
            <a:endParaRPr lang="en-CA" altLang="en-US" dirty="0"/>
          </a:p>
          <a:p>
            <a:pPr eaLnBrk="1" hangingPunct="1"/>
            <a:r>
              <a:rPr lang="en-CA" altLang="en-US" dirty="0" smtClean="0"/>
              <a:t>Can </a:t>
            </a:r>
            <a:r>
              <a:rPr lang="en-CA" altLang="en-US" dirty="0"/>
              <a:t>be </a:t>
            </a:r>
            <a:r>
              <a:rPr lang="en-CA" altLang="en-US" dirty="0" smtClean="0"/>
              <a:t>subsidized</a:t>
            </a:r>
            <a:endParaRPr lang="en-CA" altLang="en-US" dirty="0"/>
          </a:p>
          <a:p>
            <a:pPr eaLnBrk="1" hangingPunct="1"/>
            <a:r>
              <a:rPr lang="en-CA" altLang="en-US" dirty="0"/>
              <a:t>Should be relevant to firm and good quality</a:t>
            </a:r>
          </a:p>
          <a:p>
            <a:pPr eaLnBrk="1" hangingPunct="1"/>
            <a:r>
              <a:rPr lang="en-CA" altLang="en-US" dirty="0"/>
              <a:t>Takes trainee away from the firm</a:t>
            </a:r>
          </a:p>
          <a:p>
            <a:pPr lvl="1" eaLnBrk="1" hangingPunct="1"/>
            <a:r>
              <a:rPr lang="en-CA" altLang="en-US" dirty="0"/>
              <a:t>Does not contribute to production</a:t>
            </a:r>
            <a:endParaRPr lang="en-US" alt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5 - Apprenticeships</a:t>
            </a:r>
            <a:endParaRPr lang="en-US" altLang="en-US" dirty="0"/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Combines:	</a:t>
            </a:r>
          </a:p>
          <a:p>
            <a:pPr lvl="1" eaLnBrk="1" hangingPunct="1"/>
            <a:r>
              <a:rPr lang="en-CA" altLang="en-US" dirty="0" smtClean="0"/>
              <a:t>School </a:t>
            </a:r>
            <a:r>
              <a:rPr lang="en-CA" altLang="en-US" dirty="0"/>
              <a:t>(</a:t>
            </a:r>
            <a:r>
              <a:rPr lang="en-CA" altLang="en-US" dirty="0" smtClean="0"/>
              <a:t>theory</a:t>
            </a:r>
            <a:r>
              <a:rPr lang="en-CA" altLang="en-US" dirty="0"/>
              <a:t>)</a:t>
            </a:r>
            <a:r>
              <a:rPr lang="en-CA" altLang="en-US" dirty="0" smtClean="0"/>
              <a:t> </a:t>
            </a:r>
            <a:endParaRPr lang="en-CA" altLang="en-US" dirty="0" smtClean="0"/>
          </a:p>
          <a:p>
            <a:pPr lvl="1" eaLnBrk="1" hangingPunct="1"/>
            <a:r>
              <a:rPr lang="en-CA" altLang="en-US" dirty="0" smtClean="0"/>
              <a:t>Working </a:t>
            </a:r>
            <a:r>
              <a:rPr lang="en-CA" altLang="en-US" dirty="0"/>
              <a:t>(</a:t>
            </a:r>
            <a:r>
              <a:rPr lang="en-CA" altLang="en-US" dirty="0" smtClean="0"/>
              <a:t>practical</a:t>
            </a:r>
            <a:r>
              <a:rPr lang="en-CA" altLang="en-US" dirty="0" smtClean="0"/>
              <a:t>)</a:t>
            </a:r>
            <a:endParaRPr lang="en-CA" altLang="en-US" dirty="0"/>
          </a:p>
          <a:p>
            <a:pPr eaLnBrk="1" hangingPunct="1"/>
            <a:r>
              <a:rPr lang="en-CA" altLang="en-US" dirty="0"/>
              <a:t>What is taught is quickly applied</a:t>
            </a:r>
          </a:p>
          <a:p>
            <a:pPr lvl="1" eaLnBrk="1" hangingPunct="1"/>
            <a:r>
              <a:rPr lang="en-CA" altLang="en-US" dirty="0"/>
              <a:t>Needs to </a:t>
            </a:r>
            <a:r>
              <a:rPr lang="en-CA" altLang="en-US" dirty="0" smtClean="0"/>
              <a:t>be </a:t>
            </a:r>
            <a:r>
              <a:rPr lang="en-CA" altLang="en-US" dirty="0" smtClean="0"/>
              <a:t>organized </a:t>
            </a:r>
            <a:r>
              <a:rPr lang="en-CA" altLang="en-US" dirty="0"/>
              <a:t>and </a:t>
            </a:r>
            <a:r>
              <a:rPr lang="en-CA" altLang="en-US" dirty="0" smtClean="0"/>
              <a:t>structured</a:t>
            </a:r>
          </a:p>
          <a:p>
            <a:pPr lvl="1" eaLnBrk="1" hangingPunct="1"/>
            <a:r>
              <a:rPr lang="en-CA" altLang="en-US" dirty="0"/>
              <a:t>Excellent system in some European </a:t>
            </a:r>
            <a:r>
              <a:rPr lang="en-CA" altLang="en-US" dirty="0" smtClean="0"/>
              <a:t>countries</a:t>
            </a:r>
            <a:endParaRPr lang="en-CA" altLang="en-US" dirty="0"/>
          </a:p>
          <a:p>
            <a:pPr eaLnBrk="1" hangingPunct="1"/>
            <a:r>
              <a:rPr lang="en-CA" altLang="en-US" dirty="0"/>
              <a:t>Can be abused</a:t>
            </a:r>
          </a:p>
          <a:p>
            <a:pPr lvl="1" eaLnBrk="1" hangingPunct="1"/>
            <a:r>
              <a:rPr lang="en-CA" altLang="en-US" dirty="0"/>
              <a:t>Firm sees it </a:t>
            </a:r>
            <a:r>
              <a:rPr lang="en-CA" altLang="en-US" dirty="0" smtClean="0"/>
              <a:t>as cheap </a:t>
            </a:r>
            <a:r>
              <a:rPr lang="en-CA" altLang="en-US" dirty="0" smtClean="0"/>
              <a:t>labour</a:t>
            </a:r>
          </a:p>
          <a:p>
            <a:pPr lvl="1" eaLnBrk="1" hangingPunct="1"/>
            <a:r>
              <a:rPr lang="en-CA" altLang="en-US" dirty="0"/>
              <a:t>N</a:t>
            </a:r>
            <a:r>
              <a:rPr lang="en-CA" altLang="en-US" dirty="0" smtClean="0"/>
              <a:t>o training involved, menial job/tasks</a:t>
            </a:r>
            <a:endParaRPr lang="en-CA" alt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FDI </a:t>
            </a:r>
            <a:r>
              <a:rPr lang="en-CA" altLang="en-US" dirty="0" smtClean="0"/>
              <a:t>Training</a:t>
            </a:r>
            <a:endParaRPr lang="en-US" altLang="en-US" dirty="0"/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FDI will be attracted by skilled </a:t>
            </a:r>
            <a:r>
              <a:rPr lang="en-CA" altLang="en-US" dirty="0" smtClean="0"/>
              <a:t>workforce</a:t>
            </a:r>
            <a:endParaRPr lang="en-CA" altLang="en-US" dirty="0"/>
          </a:p>
          <a:p>
            <a:pPr marL="0" indent="0" eaLnBrk="1" hangingPunct="1">
              <a:buNone/>
            </a:pPr>
            <a:r>
              <a:rPr lang="en-CA" altLang="en-US" dirty="0" smtClean="0"/>
              <a:t>		or</a:t>
            </a:r>
          </a:p>
          <a:p>
            <a:pPr eaLnBrk="1" hangingPunct="1"/>
            <a:r>
              <a:rPr lang="en-CA" altLang="en-US" dirty="0" smtClean="0"/>
              <a:t>M</a:t>
            </a:r>
            <a:r>
              <a:rPr lang="en-CA" altLang="en-US" dirty="0" smtClean="0"/>
              <a:t>ay </a:t>
            </a:r>
            <a:r>
              <a:rPr lang="en-CA" altLang="en-US" dirty="0" smtClean="0"/>
              <a:t>need to build or augment skills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Train workers on site</a:t>
            </a:r>
          </a:p>
          <a:p>
            <a:pPr lvl="1" eaLnBrk="1" hangingPunct="1"/>
            <a:r>
              <a:rPr lang="en-CA" altLang="en-US" dirty="0"/>
              <a:t>Send trainees to their training facilities or factories in other countries</a:t>
            </a:r>
          </a:p>
          <a:p>
            <a:pPr lvl="1" eaLnBrk="1" hangingPunct="1"/>
            <a:r>
              <a:rPr lang="en-CA" altLang="en-US" dirty="0" smtClean="0"/>
              <a:t>Send workers to local </a:t>
            </a:r>
            <a:r>
              <a:rPr lang="en-CA" altLang="en-US" dirty="0"/>
              <a:t>training </a:t>
            </a:r>
            <a:r>
              <a:rPr lang="en-CA" altLang="en-US" dirty="0" smtClean="0"/>
              <a:t>colleges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Set up training </a:t>
            </a:r>
            <a:r>
              <a:rPr lang="en-CA" altLang="en-US" dirty="0" smtClean="0"/>
              <a:t>institutes</a:t>
            </a:r>
          </a:p>
          <a:p>
            <a:pPr lvl="2" eaLnBrk="1" hangingPunct="1"/>
            <a:r>
              <a:rPr lang="en-CA" altLang="en-US" dirty="0" smtClean="0"/>
              <a:t> Joint </a:t>
            </a:r>
            <a:r>
              <a:rPr lang="en-CA" altLang="en-US" dirty="0"/>
              <a:t>with industry or </a:t>
            </a:r>
            <a:r>
              <a:rPr lang="en-CA" altLang="en-US" dirty="0" smtClean="0"/>
              <a:t>government</a:t>
            </a:r>
            <a:endParaRPr lang="en-US" alt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Thai-Nichi Institute of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Founded by Japanese and Thai organizations</a:t>
            </a:r>
          </a:p>
          <a:p>
            <a:pPr lvl="1"/>
            <a:r>
              <a:rPr lang="en-US" dirty="0" smtClean="0"/>
              <a:t>Train Thais to work in Japanese companies here</a:t>
            </a:r>
          </a:p>
          <a:p>
            <a:pPr lvl="1"/>
            <a:r>
              <a:rPr lang="en-US" dirty="0" smtClean="0"/>
              <a:t>Scholarships from J. companies and organizations</a:t>
            </a:r>
          </a:p>
          <a:p>
            <a:pPr lvl="1"/>
            <a:r>
              <a:rPr lang="en-US" dirty="0" smtClean="0"/>
              <a:t>Links/exchange with tech. institutions in Japan</a:t>
            </a:r>
          </a:p>
          <a:p>
            <a:pPr lvl="1"/>
            <a:r>
              <a:rPr lang="en-US" dirty="0" smtClean="0"/>
              <a:t>First enrolment 2007</a:t>
            </a:r>
          </a:p>
          <a:p>
            <a:pPr lvl="1"/>
            <a:r>
              <a:rPr lang="en-US" sz="2000" dirty="0" smtClean="0"/>
              <a:t>Each program has:</a:t>
            </a:r>
          </a:p>
          <a:p>
            <a:pPr lvl="2"/>
            <a:r>
              <a:rPr lang="en-US" sz="2000" dirty="0" smtClean="0"/>
              <a:t>6-month internship in Japanese company</a:t>
            </a:r>
          </a:p>
          <a:p>
            <a:pPr lvl="2"/>
            <a:r>
              <a:rPr lang="en-US" sz="2000" dirty="0"/>
              <a:t>R</a:t>
            </a:r>
            <a:r>
              <a:rPr lang="en-US" sz="2000" dirty="0" smtClean="0"/>
              <a:t>egular Japanese and Thai language courses</a:t>
            </a:r>
          </a:p>
          <a:p>
            <a:pPr lvl="1"/>
            <a:r>
              <a:rPr lang="en-US" sz="2000" dirty="0" smtClean="0"/>
              <a:t>Faculties</a:t>
            </a:r>
          </a:p>
          <a:p>
            <a:pPr lvl="2"/>
            <a:r>
              <a:rPr lang="en-US" sz="2000" dirty="0" smtClean="0"/>
              <a:t>Engineering: automotive, electrical etc.</a:t>
            </a:r>
          </a:p>
          <a:p>
            <a:pPr lvl="2"/>
            <a:r>
              <a:rPr lang="en-US" sz="2000" dirty="0" smtClean="0"/>
              <a:t>Information Technology</a:t>
            </a:r>
          </a:p>
          <a:p>
            <a:pPr lvl="2"/>
            <a:r>
              <a:rPr lang="en-US" sz="2000" dirty="0" smtClean="0"/>
              <a:t>Business Administration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8438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sz="4000" dirty="0" smtClean="0"/>
              <a:t>Skills-</a:t>
            </a:r>
            <a:r>
              <a:rPr lang="en-CA" altLang="en-US" sz="4000" dirty="0" smtClean="0"/>
              <a:t>based </a:t>
            </a:r>
            <a:r>
              <a:rPr lang="en-CA" altLang="en-US" sz="4000" dirty="0"/>
              <a:t>i</a:t>
            </a:r>
            <a:r>
              <a:rPr lang="en-CA" altLang="en-US" sz="4000" dirty="0" smtClean="0"/>
              <a:t>mmigration policy</a:t>
            </a:r>
            <a:endParaRPr lang="en-US" alt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CA" dirty="0" smtClean="0"/>
              <a:t>Allow </a:t>
            </a:r>
            <a:r>
              <a:rPr lang="en-CA" dirty="0"/>
              <a:t>skilled workers to come from </a:t>
            </a:r>
            <a:r>
              <a:rPr lang="en-CA" dirty="0" smtClean="0"/>
              <a:t>abroad</a:t>
            </a:r>
            <a:endParaRPr lang="en-CA" dirty="0"/>
          </a:p>
          <a:p>
            <a:pPr lvl="1" eaLnBrk="1" hangingPunct="1">
              <a:defRPr/>
            </a:pPr>
            <a:r>
              <a:rPr lang="en-CA" dirty="0"/>
              <a:t>FDI will view this as an advantage in locating</a:t>
            </a:r>
          </a:p>
          <a:p>
            <a:pPr eaLnBrk="1" hangingPunct="1">
              <a:defRPr/>
            </a:pPr>
            <a:r>
              <a:rPr lang="en-CA" dirty="0"/>
              <a:t>Allow senior managers and technicians of FDI</a:t>
            </a:r>
          </a:p>
          <a:p>
            <a:pPr lvl="1" eaLnBrk="1" hangingPunct="1">
              <a:defRPr/>
            </a:pPr>
            <a:r>
              <a:rPr lang="en-CA" dirty="0"/>
              <a:t>May reduce expats as </a:t>
            </a:r>
            <a:r>
              <a:rPr lang="en-CA" dirty="0" smtClean="0"/>
              <a:t>trains </a:t>
            </a:r>
            <a:r>
              <a:rPr lang="en-CA" dirty="0"/>
              <a:t>locals to replace them </a:t>
            </a:r>
          </a:p>
          <a:p>
            <a:pPr eaLnBrk="1" hangingPunct="1">
              <a:defRPr/>
            </a:pPr>
            <a:r>
              <a:rPr lang="en-CA" dirty="0" smtClean="0"/>
              <a:t>But gov’t </a:t>
            </a:r>
            <a:r>
              <a:rPr lang="en-CA" dirty="0"/>
              <a:t>may limit number of </a:t>
            </a:r>
            <a:r>
              <a:rPr lang="en-CA" dirty="0" smtClean="0"/>
              <a:t>expats</a:t>
            </a:r>
          </a:p>
          <a:p>
            <a:pPr lvl="1" eaLnBrk="1" hangingPunct="1">
              <a:defRPr/>
            </a:pPr>
            <a:r>
              <a:rPr lang="en-CA" dirty="0" smtClean="0"/>
              <a:t>Want jobs to go to locals</a:t>
            </a:r>
            <a:endParaRPr lang="en-CA" dirty="0"/>
          </a:p>
          <a:p>
            <a:pPr marL="0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z="4000" dirty="0" smtClean="0"/>
              <a:t>Case: Aerospace manufacturing</a:t>
            </a:r>
            <a:br>
              <a:rPr lang="en-CA" sz="4000" dirty="0" smtClean="0"/>
            </a:br>
            <a:r>
              <a:rPr lang="en-CA" sz="3200" dirty="0" smtClean="0"/>
              <a:t>Canada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2400" dirty="0"/>
              <a:t>Montreal area accounts for 60% of aerospace manufacturing in Canada</a:t>
            </a:r>
          </a:p>
          <a:p>
            <a:pPr lvl="1"/>
            <a:r>
              <a:rPr lang="en-CA" sz="2000" dirty="0"/>
              <a:t>Revenues of $10 billion annually</a:t>
            </a:r>
          </a:p>
          <a:p>
            <a:r>
              <a:rPr lang="en-CA" sz="2400" dirty="0"/>
              <a:t>Training institutes and programs</a:t>
            </a:r>
          </a:p>
          <a:p>
            <a:pPr lvl="1"/>
            <a:r>
              <a:rPr lang="en-CA" sz="2000" dirty="0"/>
              <a:t>National </a:t>
            </a:r>
            <a:r>
              <a:rPr lang="en-CA" sz="2000" dirty="0" err="1"/>
              <a:t>Aerotechnical</a:t>
            </a:r>
            <a:r>
              <a:rPr lang="en-CA" sz="2000" dirty="0"/>
              <a:t> School</a:t>
            </a:r>
          </a:p>
          <a:p>
            <a:pPr lvl="1"/>
            <a:r>
              <a:rPr lang="en-CA" sz="2000" dirty="0"/>
              <a:t>Montreal Aerospace Trade School</a:t>
            </a:r>
          </a:p>
          <a:p>
            <a:pPr lvl="1"/>
            <a:r>
              <a:rPr lang="en-CA" sz="2000" dirty="0" err="1"/>
              <a:t>Ecole</a:t>
            </a:r>
            <a:r>
              <a:rPr lang="en-CA" sz="2000" dirty="0"/>
              <a:t> </a:t>
            </a:r>
            <a:r>
              <a:rPr lang="en-CA" sz="2000" dirty="0" err="1"/>
              <a:t>Polytechnique</a:t>
            </a:r>
            <a:r>
              <a:rPr lang="en-CA" sz="2000" dirty="0"/>
              <a:t> de Montreal</a:t>
            </a:r>
          </a:p>
          <a:p>
            <a:pPr lvl="1"/>
            <a:r>
              <a:rPr lang="en-CA" sz="2000" dirty="0"/>
              <a:t>University of </a:t>
            </a:r>
            <a:r>
              <a:rPr lang="en-CA" sz="2000" dirty="0" err="1"/>
              <a:t>Sherbrooke</a:t>
            </a:r>
            <a:endParaRPr lang="en-CA" sz="2000" dirty="0"/>
          </a:p>
          <a:p>
            <a:pPr lvl="1"/>
            <a:r>
              <a:rPr lang="en-CA" sz="2000" dirty="0"/>
              <a:t>Joint </a:t>
            </a:r>
            <a:r>
              <a:rPr lang="en-CA" sz="2000" dirty="0" smtClean="0"/>
              <a:t>graduate </a:t>
            </a:r>
            <a:r>
              <a:rPr lang="en-CA" sz="2000" dirty="0"/>
              <a:t>program in aerospace engineering by 6 universities</a:t>
            </a:r>
          </a:p>
          <a:p>
            <a:r>
              <a:rPr lang="en-CA" sz="2400" dirty="0"/>
              <a:t>Migrant </a:t>
            </a:r>
            <a:r>
              <a:rPr lang="en-CA" sz="2400" dirty="0" smtClean="0"/>
              <a:t>policy</a:t>
            </a:r>
          </a:p>
          <a:p>
            <a:pPr lvl="1"/>
            <a:r>
              <a:rPr lang="en-CA" sz="2000" dirty="0" smtClean="0"/>
              <a:t>Can bring in foreigners with expertise to work in the sector</a:t>
            </a:r>
            <a:endParaRPr lang="en-CA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39546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 dirty="0"/>
              <a:t>What </a:t>
            </a:r>
            <a:r>
              <a:rPr lang="en-CA" altLang="en-US" dirty="0" smtClean="0"/>
              <a:t>government can do</a:t>
            </a:r>
            <a:br>
              <a:rPr lang="en-CA" altLang="en-US" dirty="0" smtClean="0"/>
            </a:br>
            <a:r>
              <a:rPr lang="en-CA" altLang="en-US" dirty="0" smtClean="0"/>
              <a:t>to </a:t>
            </a:r>
            <a:r>
              <a:rPr lang="en-CA" altLang="en-US" dirty="0" smtClean="0"/>
              <a:t>get firms to train</a:t>
            </a:r>
            <a:endParaRPr lang="en-US" altLang="en-US" dirty="0"/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eaLnBrk="1" hangingPunct="1">
              <a:buNone/>
            </a:pPr>
            <a:r>
              <a:rPr lang="en-CA" altLang="en-US" dirty="0" smtClean="0"/>
              <a:t>Options</a:t>
            </a:r>
            <a:endParaRPr lang="en-CA" altLang="en-US" dirty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 smtClean="0"/>
              <a:t>Nothing – leave to firms to decide</a:t>
            </a:r>
          </a:p>
          <a:p>
            <a:pPr marL="1371600" lvl="2" indent="-514350" eaLnBrk="1" hangingPunct="1">
              <a:buFont typeface="Arial"/>
              <a:buChar char="•"/>
            </a:pPr>
            <a:r>
              <a:rPr lang="en-CA" altLang="en-US" dirty="0" smtClean="0"/>
              <a:t>Make them aware of benefits</a:t>
            </a:r>
            <a:endParaRPr lang="en-CA" altLang="en-US" dirty="0" smtClean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 smtClean="0"/>
              <a:t>Training </a:t>
            </a:r>
            <a:r>
              <a:rPr lang="en-CA" altLang="en-US" dirty="0" smtClean="0"/>
              <a:t>financial incentives</a:t>
            </a:r>
            <a:endParaRPr lang="en-CA" altLang="en-US" dirty="0" smtClean="0"/>
          </a:p>
          <a:p>
            <a:pPr marL="1200150" lvl="2" indent="-342900" eaLnBrk="1" hangingPunct="1">
              <a:buFont typeface="Arial"/>
              <a:buChar char="•"/>
            </a:pPr>
            <a:r>
              <a:rPr lang="en-CA" altLang="en-US" dirty="0" smtClean="0"/>
              <a:t>Subsidies to enterprises </a:t>
            </a:r>
            <a:r>
              <a:rPr lang="en-CA" altLang="en-US" dirty="0" smtClean="0"/>
              <a:t>from </a:t>
            </a:r>
            <a:r>
              <a:rPr lang="en-CA" altLang="en-US" dirty="0" smtClean="0"/>
              <a:t>government or other</a:t>
            </a:r>
          </a:p>
          <a:p>
            <a:pPr marL="1200150" lvl="2" indent="-342900" eaLnBrk="1" hangingPunct="1">
              <a:buFont typeface="Arial"/>
              <a:buChar char="•"/>
            </a:pPr>
            <a:r>
              <a:rPr lang="en-CA" altLang="en-US" dirty="0"/>
              <a:t>T</a:t>
            </a:r>
            <a:r>
              <a:rPr lang="en-CA" altLang="en-US" dirty="0" smtClean="0"/>
              <a:t>ax deductions</a:t>
            </a:r>
            <a:endParaRPr lang="en-CA" altLang="en-US" dirty="0"/>
          </a:p>
          <a:p>
            <a:pPr marL="971550" lvl="1" indent="-514350" eaLnBrk="1" hangingPunct="1">
              <a:buFont typeface="+mj-lt"/>
              <a:buAutoNum type="arabicPeriod"/>
            </a:pPr>
            <a:r>
              <a:rPr lang="en-CA" altLang="en-US" dirty="0" smtClean="0"/>
              <a:t>Training levy </a:t>
            </a:r>
            <a:r>
              <a:rPr lang="en-CA" altLang="en-US" dirty="0" smtClean="0"/>
              <a:t>system</a:t>
            </a:r>
          </a:p>
          <a:p>
            <a:pPr lvl="2" eaLnBrk="1" hangingPunct="1"/>
            <a:r>
              <a:rPr lang="en-CA" altLang="en-US" dirty="0" smtClean="0"/>
              <a:t>Explained in following slides</a:t>
            </a:r>
          </a:p>
          <a:p>
            <a:pPr lvl="2" eaLnBrk="1" hangingPunct="1"/>
            <a:r>
              <a:rPr lang="en-CA" altLang="en-US" dirty="0" smtClean="0"/>
              <a:t>Firms pay levy, then apply to use funds for training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system</a:t>
            </a:r>
            <a:endParaRPr lang="en-US" altLang="en-US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CA" altLang="en-US" dirty="0" smtClean="0"/>
              <a:t>Firm </a:t>
            </a:r>
            <a:r>
              <a:rPr lang="en-CA" altLang="en-US" dirty="0"/>
              <a:t>must pay the </a:t>
            </a:r>
            <a:r>
              <a:rPr lang="en-CA" altLang="en-US" dirty="0" smtClean="0"/>
              <a:t>levy</a:t>
            </a:r>
          </a:p>
          <a:p>
            <a:pPr lvl="1" eaLnBrk="1" hangingPunct="1"/>
            <a:r>
              <a:rPr lang="en-CA" altLang="en-US" dirty="0"/>
              <a:t>B</a:t>
            </a:r>
            <a:r>
              <a:rPr lang="en-CA" altLang="en-US" dirty="0" smtClean="0"/>
              <a:t>ased </a:t>
            </a:r>
            <a:r>
              <a:rPr lang="en-CA" altLang="en-US" dirty="0"/>
              <a:t>on the number of </a:t>
            </a:r>
            <a:r>
              <a:rPr lang="en-CA" altLang="en-US" dirty="0" smtClean="0"/>
              <a:t>its workers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Like a payroll tax</a:t>
            </a:r>
          </a:p>
          <a:p>
            <a:pPr lvl="1" eaLnBrk="1" hangingPunct="1"/>
            <a:r>
              <a:rPr lang="en-CA" altLang="en-US" dirty="0"/>
              <a:t>Money put </a:t>
            </a:r>
            <a:r>
              <a:rPr lang="en-CA" altLang="en-US" dirty="0" smtClean="0"/>
              <a:t>into a </a:t>
            </a:r>
            <a:r>
              <a:rPr lang="en-CA" altLang="en-US" dirty="0"/>
              <a:t>central </a:t>
            </a:r>
            <a:r>
              <a:rPr lang="en-CA" altLang="en-US" dirty="0" smtClean="0"/>
              <a:t>training or levy fund</a:t>
            </a:r>
            <a:endParaRPr lang="en-CA" altLang="en-US" dirty="0"/>
          </a:p>
          <a:p>
            <a:pPr lvl="1" eaLnBrk="1" hangingPunct="1"/>
            <a:r>
              <a:rPr lang="en-CA" altLang="en-US" dirty="0"/>
              <a:t>M</a:t>
            </a:r>
            <a:r>
              <a:rPr lang="en-CA" altLang="en-US" dirty="0" smtClean="0"/>
              <a:t>anaged </a:t>
            </a:r>
            <a:r>
              <a:rPr lang="en-CA" altLang="en-US" dirty="0"/>
              <a:t>by the government</a:t>
            </a:r>
          </a:p>
          <a:p>
            <a:pPr eaLnBrk="1" hangingPunct="1"/>
            <a:r>
              <a:rPr lang="en-CA" altLang="en-US" dirty="0"/>
              <a:t>Firms can then apply to </a:t>
            </a:r>
            <a:r>
              <a:rPr lang="en-CA" altLang="en-US" dirty="0" smtClean="0"/>
              <a:t>the fund</a:t>
            </a:r>
          </a:p>
          <a:p>
            <a:pPr lvl="1" eaLnBrk="1" hangingPunct="1"/>
            <a:r>
              <a:rPr lang="en-CA" altLang="en-US" dirty="0" smtClean="0"/>
              <a:t>T</a:t>
            </a:r>
            <a:r>
              <a:rPr lang="en-CA" altLang="en-US" dirty="0" smtClean="0"/>
              <a:t>o </a:t>
            </a:r>
            <a:r>
              <a:rPr lang="en-CA" altLang="en-US" dirty="0"/>
              <a:t>subsidize their training</a:t>
            </a:r>
          </a:p>
          <a:p>
            <a:pPr lvl="1" eaLnBrk="1" hangingPunct="1"/>
            <a:r>
              <a:rPr lang="en-CA" altLang="en-US" dirty="0"/>
              <a:t>Used in a large variety of countries, including UK, Singapore, Malaysia, Korea, etc.</a:t>
            </a:r>
            <a:endParaRPr lang="en-US" alt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altLang="en-US"/>
              <a:t>Training levy - problems</a:t>
            </a:r>
            <a:endParaRPr lang="en-US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030133"/>
          </a:xfrm>
        </p:spPr>
        <p:txBody>
          <a:bodyPr/>
          <a:lstStyle/>
          <a:p>
            <a:pPr eaLnBrk="1" hangingPunct="1">
              <a:defRPr/>
            </a:pPr>
            <a:r>
              <a:rPr lang="en-CA" sz="2400" dirty="0"/>
              <a:t>Training options may be limited</a:t>
            </a:r>
          </a:p>
          <a:p>
            <a:pPr lvl="1" eaLnBrk="1" hangingPunct="1">
              <a:defRPr/>
            </a:pPr>
            <a:r>
              <a:rPr lang="en-CA" sz="2400" dirty="0"/>
              <a:t>Sometimes must </a:t>
            </a:r>
            <a:r>
              <a:rPr lang="en-CA" sz="2400" dirty="0" smtClean="0"/>
              <a:t>train </a:t>
            </a:r>
            <a:r>
              <a:rPr lang="en-CA" sz="2400" dirty="0"/>
              <a:t>workers </a:t>
            </a:r>
            <a:r>
              <a:rPr lang="en-CA" sz="2400" dirty="0" smtClean="0"/>
              <a:t>at government institutes, </a:t>
            </a:r>
            <a:r>
              <a:rPr lang="en-CA" sz="2400" dirty="0"/>
              <a:t>which may not offer quality training</a:t>
            </a:r>
          </a:p>
          <a:p>
            <a:pPr lvl="1" eaLnBrk="1" hangingPunct="1">
              <a:defRPr/>
            </a:pPr>
            <a:r>
              <a:rPr lang="en-CA" sz="2400" dirty="0" smtClean="0"/>
              <a:t>Solutions: </a:t>
            </a:r>
            <a:r>
              <a:rPr lang="en-CA" sz="2400" dirty="0"/>
              <a:t>allow </a:t>
            </a:r>
            <a:r>
              <a:rPr lang="en-CA" sz="2400" dirty="0" smtClean="0"/>
              <a:t>firm to organize own training in-house </a:t>
            </a:r>
            <a:r>
              <a:rPr lang="en-CA" sz="2400" dirty="0"/>
              <a:t>or </a:t>
            </a:r>
            <a:r>
              <a:rPr lang="en-CA" sz="2400" dirty="0" smtClean="0"/>
              <a:t>send workers to </a:t>
            </a:r>
            <a:r>
              <a:rPr lang="en-CA" sz="2400" dirty="0" smtClean="0"/>
              <a:t>private training </a:t>
            </a:r>
            <a:r>
              <a:rPr lang="en-CA" sz="2400" dirty="0" smtClean="0"/>
              <a:t>providers</a:t>
            </a:r>
            <a:endParaRPr lang="en-CA" sz="2400" dirty="0"/>
          </a:p>
          <a:p>
            <a:pPr eaLnBrk="1" hangingPunct="1">
              <a:defRPr/>
            </a:pPr>
            <a:r>
              <a:rPr lang="en-CA" sz="2400" dirty="0" smtClean="0"/>
              <a:t>SMEs </a:t>
            </a:r>
            <a:r>
              <a:rPr lang="en-CA" sz="2400" dirty="0"/>
              <a:t>disadvantaged</a:t>
            </a:r>
          </a:p>
          <a:p>
            <a:pPr lvl="1" eaLnBrk="1" hangingPunct="1">
              <a:defRPr/>
            </a:pPr>
            <a:r>
              <a:rPr lang="en-CA" sz="2400" dirty="0"/>
              <a:t>Pay </a:t>
            </a:r>
            <a:r>
              <a:rPr lang="en-CA" sz="2400" dirty="0" smtClean="0"/>
              <a:t>in and they can </a:t>
            </a:r>
            <a:r>
              <a:rPr lang="en-CA" sz="2400" dirty="0"/>
              <a:t>apply for funds </a:t>
            </a:r>
            <a:r>
              <a:rPr lang="en-CA" sz="2400" dirty="0" smtClean="0"/>
              <a:t>- but </a:t>
            </a:r>
            <a:r>
              <a:rPr lang="en-CA" sz="2400" dirty="0" smtClean="0"/>
              <a:t>do </a:t>
            </a:r>
            <a:r>
              <a:rPr lang="en-CA" sz="2400" dirty="0"/>
              <a:t>not</a:t>
            </a:r>
          </a:p>
          <a:p>
            <a:pPr lvl="1" eaLnBrk="1" hangingPunct="1">
              <a:defRPr/>
            </a:pPr>
            <a:r>
              <a:rPr lang="en-CA" sz="2400" dirty="0"/>
              <a:t>Don’t understand, hard to apply, not relevant</a:t>
            </a:r>
          </a:p>
          <a:p>
            <a:pPr lvl="1" eaLnBrk="1" hangingPunct="1">
              <a:defRPr/>
            </a:pPr>
            <a:r>
              <a:rPr lang="en-CA" sz="2400" dirty="0"/>
              <a:t>Solutions: increase the amount </a:t>
            </a:r>
            <a:r>
              <a:rPr lang="en-CA" sz="2400" dirty="0" smtClean="0"/>
              <a:t>that can </a:t>
            </a:r>
            <a:r>
              <a:rPr lang="en-CA" sz="2400" dirty="0"/>
              <a:t>be subsidized (higher than contribution)</a:t>
            </a:r>
          </a:p>
          <a:p>
            <a:pPr lvl="1" eaLnBrk="1" hangingPunct="1">
              <a:defRPr/>
            </a:pPr>
            <a:endParaRPr lang="en-CA" dirty="0"/>
          </a:p>
          <a:p>
            <a:pPr lvl="1" eaLnBrk="1" hangingPunct="1">
              <a:defRPr/>
            </a:pPr>
            <a:endParaRPr lang="en-CA" dirty="0"/>
          </a:p>
          <a:p>
            <a:pPr marL="457200" lvl="1" indent="0" eaLnBrk="1" hangingPunct="1">
              <a:buFont typeface="Arial" panose="020B0604020202020204" pitchFamily="34" charset="0"/>
              <a:buNone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 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6307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2157</TotalTime>
  <Words>1064</Words>
  <Application>Microsoft Macintosh PowerPoint</Application>
  <PresentationFormat>On-screen Show (4:3)</PresentationFormat>
  <Paragraphs>260</Paragraphs>
  <Slides>27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28" baseType="lpstr">
      <vt:lpstr>Office Theme</vt:lpstr>
      <vt:lpstr>Lecture 6  Labour: Wages, Education and Skills</vt:lpstr>
      <vt:lpstr>1. Wages</vt:lpstr>
      <vt:lpstr>Low-cost labor</vt:lpstr>
      <vt:lpstr>Reasons for Offshoring</vt:lpstr>
      <vt:lpstr>PowerPoint Presentation</vt:lpstr>
      <vt:lpstr>Take 5</vt:lpstr>
      <vt:lpstr>Wages</vt:lpstr>
      <vt:lpstr>2. Education and training</vt:lpstr>
      <vt:lpstr>Education and training  </vt:lpstr>
      <vt:lpstr>Who should educate/train?</vt:lpstr>
      <vt:lpstr>Education and Training System</vt:lpstr>
      <vt:lpstr>Link to industry </vt:lpstr>
      <vt:lpstr>How to get skilled workers</vt:lpstr>
      <vt:lpstr>1 - Hiring</vt:lpstr>
      <vt:lpstr>Take 5</vt:lpstr>
      <vt:lpstr>2 - Training on-the-job</vt:lpstr>
      <vt:lpstr>3 - Training off-the-job  (but on-site)</vt:lpstr>
      <vt:lpstr>4 - Training off-site</vt:lpstr>
      <vt:lpstr>5 - Apprenticeships</vt:lpstr>
      <vt:lpstr>FDI Training</vt:lpstr>
      <vt:lpstr>Thai-Nichi Institute of Technology</vt:lpstr>
      <vt:lpstr>Skills-based immigration policy</vt:lpstr>
      <vt:lpstr>Case: Aerospace manufacturing Canada</vt:lpstr>
      <vt:lpstr>What government can do to get firms to train</vt:lpstr>
      <vt:lpstr>Training levy system</vt:lpstr>
      <vt:lpstr>Training levy - problems</vt:lpstr>
      <vt:lpstr>Thank you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Akiko Vandenberg</cp:lastModifiedBy>
  <cp:revision>160</cp:revision>
  <cp:lastPrinted>2017-09-15T07:33:06Z</cp:lastPrinted>
  <dcterms:created xsi:type="dcterms:W3CDTF">2016-07-28T03:22:09Z</dcterms:created>
  <dcterms:modified xsi:type="dcterms:W3CDTF">2018-09-17T13:57:15Z</dcterms:modified>
</cp:coreProperties>
</file>