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7"/>
  </p:notesMasterIdLst>
  <p:sldIdLst>
    <p:sldId id="257" r:id="rId2"/>
    <p:sldId id="494" r:id="rId3"/>
    <p:sldId id="495" r:id="rId4"/>
    <p:sldId id="496" r:id="rId5"/>
    <p:sldId id="498" r:id="rId6"/>
    <p:sldId id="499" r:id="rId7"/>
    <p:sldId id="500" r:id="rId8"/>
    <p:sldId id="529" r:id="rId9"/>
    <p:sldId id="530" r:id="rId10"/>
    <p:sldId id="503" r:id="rId11"/>
    <p:sldId id="504" r:id="rId12"/>
    <p:sldId id="522" r:id="rId13"/>
    <p:sldId id="505" r:id="rId14"/>
    <p:sldId id="506" r:id="rId15"/>
    <p:sldId id="507" r:id="rId16"/>
    <p:sldId id="508" r:id="rId17"/>
    <p:sldId id="531" r:id="rId18"/>
    <p:sldId id="526" r:id="rId19"/>
    <p:sldId id="509" r:id="rId20"/>
    <p:sldId id="523" r:id="rId21"/>
    <p:sldId id="511" r:id="rId22"/>
    <p:sldId id="524" r:id="rId23"/>
    <p:sldId id="525" r:id="rId24"/>
    <p:sldId id="512" r:id="rId25"/>
    <p:sldId id="472"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7/14/2016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79777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36772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95452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59292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01915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028092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76439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4893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8210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285010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34280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80883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17518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57275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80064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622210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403952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17203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03799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5308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7/14/2016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7/14/2016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7/14/2016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7/14/2016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7/14/2016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7/14/2016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7/14/2016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7/14/2016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34861" y="1658136"/>
            <a:ext cx="8902781" cy="1470025"/>
          </a:xfrm>
        </p:spPr>
        <p:txBody>
          <a:bodyPr>
            <a:normAutofit/>
          </a:bodyPr>
          <a:lstStyle/>
          <a:p>
            <a:r>
              <a:rPr lang="en-US" sz="3200" b="1" dirty="0"/>
              <a:t>MK 322 Retail Management</a:t>
            </a:r>
          </a:p>
          <a:p>
            <a:r>
              <a:rPr lang="en-US" sz="3200" b="1" dirty="0"/>
              <a:t>Chapter 14: Retail Pricing Part II</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Setting Retail Prices</a:t>
            </a:r>
          </a:p>
        </p:txBody>
      </p:sp>
      <p:pic>
        <p:nvPicPr>
          <p:cNvPr id="2" name="Picture 1"/>
          <p:cNvPicPr>
            <a:picLocks noChangeAspect="1"/>
          </p:cNvPicPr>
          <p:nvPr/>
        </p:nvPicPr>
        <p:blipFill>
          <a:blip r:embed="rId2"/>
          <a:stretch>
            <a:fillRect/>
          </a:stretch>
        </p:blipFill>
        <p:spPr>
          <a:xfrm>
            <a:off x="2203840" y="2898098"/>
            <a:ext cx="4809345" cy="3335311"/>
          </a:xfrm>
          <a:prstGeom prst="rect">
            <a:avLst/>
          </a:prstGeom>
        </p:spPr>
      </p:pic>
    </p:spTree>
    <p:extLst>
      <p:ext uri="{BB962C8B-B14F-4D97-AF65-F5344CB8AC3E}">
        <p14:creationId xmlns:p14="http://schemas.microsoft.com/office/powerpoint/2010/main" val="1863993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Setting Prices Based on Costs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Retail price = Cost of merchandise </a:t>
            </a:r>
            <a:r>
              <a:rPr lang="th-TH">
                <a:latin typeface="Arial" charset="0"/>
                <a:ea typeface="Arial" charset="0"/>
                <a:cs typeface="Arial" charset="0"/>
              </a:rPr>
              <a:t>+ </a:t>
            </a:r>
            <a:r>
              <a:rPr lang="en-US">
                <a:latin typeface="Arial" charset="0"/>
                <a:ea typeface="Arial" charset="0"/>
                <a:cs typeface="Arial" charset="0"/>
              </a:rPr>
              <a:t>Markup</a:t>
            </a:r>
          </a:p>
        </p:txBody>
      </p:sp>
      <p:pic>
        <p:nvPicPr>
          <p:cNvPr id="4" name="Picture 3"/>
          <p:cNvPicPr>
            <a:picLocks noChangeAspect="1"/>
          </p:cNvPicPr>
          <p:nvPr/>
        </p:nvPicPr>
        <p:blipFill>
          <a:blip r:embed="rId3"/>
          <a:stretch>
            <a:fillRect/>
          </a:stretch>
        </p:blipFill>
        <p:spPr>
          <a:xfrm>
            <a:off x="861934" y="2519414"/>
            <a:ext cx="7957279" cy="3530547"/>
          </a:xfrm>
          <a:prstGeom prst="rect">
            <a:avLst/>
          </a:prstGeom>
        </p:spPr>
      </p:pic>
    </p:spTree>
    <p:extLst>
      <p:ext uri="{BB962C8B-B14F-4D97-AF65-F5344CB8AC3E}">
        <p14:creationId xmlns:p14="http://schemas.microsoft.com/office/powerpoint/2010/main" val="197190143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Setting Prices Based on Costs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Picture 4"/>
          <p:cNvPicPr>
            <a:picLocks noChangeAspect="1"/>
          </p:cNvPicPr>
          <p:nvPr/>
        </p:nvPicPr>
        <p:blipFill>
          <a:blip r:embed="rId3"/>
          <a:stretch>
            <a:fillRect/>
          </a:stretch>
        </p:blipFill>
        <p:spPr>
          <a:xfrm>
            <a:off x="914400" y="1929359"/>
            <a:ext cx="7694951" cy="4547641"/>
          </a:xfrm>
          <a:prstGeom prst="rect">
            <a:avLst/>
          </a:prstGeom>
        </p:spPr>
      </p:pic>
    </p:spTree>
    <p:extLst>
      <p:ext uri="{BB962C8B-B14F-4D97-AF65-F5344CB8AC3E}">
        <p14:creationId xmlns:p14="http://schemas.microsoft.com/office/powerpoint/2010/main" val="408023565"/>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714531" y="387064"/>
            <a:ext cx="8429469" cy="1143000"/>
          </a:xfrm>
          <a:noFill/>
          <a:ln/>
        </p:spPr>
        <p:txBody>
          <a:bodyPr lIns="90488" tIns="44450" rIns="90488" bIns="44450"/>
          <a:lstStyle/>
          <a:p>
            <a:r>
              <a:rPr lang="en-US" dirty="0">
                <a:solidFill>
                  <a:schemeClr val="hlink"/>
                </a:solidFill>
              </a:rPr>
              <a:t>Profit Impact of Setting a Retail Price: The Use of Break-Even Analysis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517160" y="1689897"/>
            <a:ext cx="8109679" cy="4787103"/>
          </a:xfrm>
        </p:spPr>
      </p:pic>
    </p:spTree>
    <p:extLst>
      <p:ext uri="{BB962C8B-B14F-4D97-AF65-F5344CB8AC3E}">
        <p14:creationId xmlns:p14="http://schemas.microsoft.com/office/powerpoint/2010/main" val="109780681"/>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Markdowns</a:t>
            </a:r>
          </a:p>
        </p:txBody>
      </p:sp>
      <p:pic>
        <p:nvPicPr>
          <p:cNvPr id="2" name="Picture 1"/>
          <p:cNvPicPr>
            <a:picLocks noChangeAspect="1"/>
          </p:cNvPicPr>
          <p:nvPr/>
        </p:nvPicPr>
        <p:blipFill>
          <a:blip r:embed="rId2"/>
          <a:stretch>
            <a:fillRect/>
          </a:stretch>
        </p:blipFill>
        <p:spPr>
          <a:xfrm>
            <a:off x="1863434" y="2848131"/>
            <a:ext cx="5490157" cy="3589728"/>
          </a:xfrm>
          <a:prstGeom prst="rect">
            <a:avLst/>
          </a:prstGeom>
        </p:spPr>
      </p:pic>
    </p:spTree>
    <p:extLst>
      <p:ext uri="{BB962C8B-B14F-4D97-AF65-F5344CB8AC3E}">
        <p14:creationId xmlns:p14="http://schemas.microsoft.com/office/powerpoint/2010/main" val="1410122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Reasons for Taking Markdowns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2009216"/>
            <a:ext cx="7772400" cy="4572000"/>
          </a:xfrm>
        </p:spPr>
        <p:txBody>
          <a:bodyPr/>
          <a:lstStyle/>
          <a:p>
            <a:r>
              <a:rPr lang="en-US">
                <a:latin typeface="Arial" charset="0"/>
                <a:ea typeface="Arial" charset="0"/>
                <a:cs typeface="Arial" charset="0"/>
              </a:rPr>
              <a:t>Two reasons for taking markdows</a:t>
            </a:r>
          </a:p>
          <a:p>
            <a:pPr marL="0" indent="0">
              <a:buNone/>
            </a:pPr>
            <a:endParaRPr lang="en-US">
              <a:latin typeface="Arial" charset="0"/>
              <a:ea typeface="Arial" charset="0"/>
              <a:cs typeface="Arial" charset="0"/>
            </a:endParaRPr>
          </a:p>
          <a:p>
            <a:pPr marL="514350" indent="-514350">
              <a:buAutoNum type="arabicPeriod"/>
            </a:pPr>
            <a:r>
              <a:rPr lang="en-US">
                <a:latin typeface="Arial" charset="0"/>
                <a:ea typeface="Arial" charset="0"/>
                <a:cs typeface="Arial" charset="0"/>
              </a:rPr>
              <a:t>Clearance – to dispose of merchandise</a:t>
            </a:r>
          </a:p>
          <a:p>
            <a:pPr marL="514350" indent="-514350">
              <a:buAutoNum type="arabicPeriod"/>
            </a:pPr>
            <a:r>
              <a:rPr lang="en-US">
                <a:latin typeface="Arial" charset="0"/>
                <a:ea typeface="Arial" charset="0"/>
                <a:cs typeface="Arial" charset="0"/>
              </a:rPr>
              <a:t>Promotional- to generate sales</a:t>
            </a:r>
          </a:p>
        </p:txBody>
      </p:sp>
    </p:spTree>
    <p:extLst>
      <p:ext uri="{BB962C8B-B14F-4D97-AF65-F5344CB8AC3E}">
        <p14:creationId xmlns:p14="http://schemas.microsoft.com/office/powerpoint/2010/main" val="196522031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78632" y="76200"/>
            <a:ext cx="9243935" cy="1143000"/>
          </a:xfrm>
          <a:noFill/>
          <a:ln/>
        </p:spPr>
        <p:txBody>
          <a:bodyPr lIns="90488" tIns="44450" rIns="90488" bIns="44450"/>
          <a:lstStyle/>
          <a:p>
            <a:r>
              <a:rPr lang="en-US" dirty="0">
                <a:solidFill>
                  <a:schemeClr val="hlink"/>
                </a:solidFill>
              </a:rPr>
              <a:t>Markdowns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685800" y="1219200"/>
            <a:ext cx="6966857" cy="4572000"/>
          </a:xfrm>
        </p:spPr>
      </p:pic>
      <p:sp>
        <p:nvSpPr>
          <p:cNvPr id="5" name="TextBox 4"/>
          <p:cNvSpPr txBox="1"/>
          <p:nvPr/>
        </p:nvSpPr>
        <p:spPr>
          <a:xfrm>
            <a:off x="685800" y="5791200"/>
            <a:ext cx="7724219" cy="646331"/>
          </a:xfrm>
          <a:prstGeom prst="rect">
            <a:avLst/>
          </a:prstGeom>
          <a:noFill/>
        </p:spPr>
        <p:txBody>
          <a:bodyPr wrap="square" rtlCol="0">
            <a:spAutoFit/>
          </a:bodyPr>
          <a:lstStyle/>
          <a:p>
            <a:r>
              <a:rPr lang="en-US"/>
              <a:t>Pricing Optimization software recognizes when sales for winter coats are slower than expected and suggests both the timing and amount of markdowns.</a:t>
            </a:r>
          </a:p>
        </p:txBody>
      </p:sp>
    </p:spTree>
    <p:extLst>
      <p:ext uri="{BB962C8B-B14F-4D97-AF65-F5344CB8AC3E}">
        <p14:creationId xmlns:p14="http://schemas.microsoft.com/office/powerpoint/2010/main" val="585801568"/>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090534" y="70549"/>
            <a:ext cx="9243935" cy="1143000"/>
          </a:xfrm>
          <a:noFill/>
          <a:ln/>
        </p:spPr>
        <p:txBody>
          <a:bodyPr lIns="90488" tIns="44450" rIns="90488" bIns="44450"/>
          <a:lstStyle/>
          <a:p>
            <a:r>
              <a:rPr lang="en-US" dirty="0">
                <a:solidFill>
                  <a:schemeClr val="hlink"/>
                </a:solidFill>
              </a:rPr>
              <a:t>Markdowns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685800" y="1414013"/>
            <a:ext cx="7772400" cy="4639573"/>
          </a:xfrm>
        </p:spPr>
      </p:pic>
    </p:spTree>
    <p:extLst>
      <p:ext uri="{BB962C8B-B14F-4D97-AF65-F5344CB8AC3E}">
        <p14:creationId xmlns:p14="http://schemas.microsoft.com/office/powerpoint/2010/main" val="145814029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Pricing Techniques for Increasing Sales and Profits</a:t>
            </a:r>
          </a:p>
        </p:txBody>
      </p:sp>
      <p:pic>
        <p:nvPicPr>
          <p:cNvPr id="2" name="Picture 1"/>
          <p:cNvPicPr>
            <a:picLocks noChangeAspect="1"/>
          </p:cNvPicPr>
          <p:nvPr/>
        </p:nvPicPr>
        <p:blipFill>
          <a:blip r:embed="rId2"/>
          <a:stretch>
            <a:fillRect/>
          </a:stretch>
        </p:blipFill>
        <p:spPr>
          <a:xfrm>
            <a:off x="2806765" y="2757514"/>
            <a:ext cx="3603495" cy="3593110"/>
          </a:xfrm>
          <a:prstGeom prst="rect">
            <a:avLst/>
          </a:prstGeom>
        </p:spPr>
      </p:pic>
    </p:spTree>
    <p:extLst>
      <p:ext uri="{BB962C8B-B14F-4D97-AF65-F5344CB8AC3E}">
        <p14:creationId xmlns:p14="http://schemas.microsoft.com/office/powerpoint/2010/main" val="1070327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312295" y="149720"/>
            <a:ext cx="9343869"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Individualized Variable Pricing – retailers could maximize their profits if they charged each customer as much as the customer was willing to pay</a:t>
            </a:r>
          </a:p>
          <a:p>
            <a:r>
              <a:rPr lang="en-US">
                <a:solidFill>
                  <a:srgbClr val="FF0000"/>
                </a:solidFill>
                <a:latin typeface="Arial" charset="0"/>
                <a:ea typeface="Arial" charset="0"/>
                <a:cs typeface="Arial" charset="0"/>
              </a:rPr>
              <a:t>First-degree price- Charging each individual customer a different price based on their willingness to pay, ie, auction bidding</a:t>
            </a:r>
          </a:p>
          <a:p>
            <a:pPr marL="0" indent="0">
              <a:buNone/>
            </a:pPr>
            <a:r>
              <a:rPr lang="en-US">
                <a:latin typeface="Arial" charset="0"/>
                <a:ea typeface="Arial" charset="0"/>
                <a:cs typeface="Arial" charset="0"/>
              </a:rPr>
              <a:t>- legal, but difficult to assess customer's willingness to pay and retailer cannot change the posted prices</a:t>
            </a:r>
          </a:p>
        </p:txBody>
      </p:sp>
    </p:spTree>
    <p:extLst>
      <p:ext uri="{BB962C8B-B14F-4D97-AF65-F5344CB8AC3E}">
        <p14:creationId xmlns:p14="http://schemas.microsoft.com/office/powerpoint/2010/main" val="762973838"/>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312295" y="149720"/>
            <a:ext cx="9343869"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a:stretch>
            <a:fillRect/>
          </a:stretch>
        </p:blipFill>
        <p:spPr>
          <a:xfrm>
            <a:off x="1744870" y="1313110"/>
            <a:ext cx="5654260" cy="4572000"/>
          </a:xfrm>
        </p:spPr>
      </p:pic>
      <p:sp>
        <p:nvSpPr>
          <p:cNvPr id="2" name="TextBox 1"/>
          <p:cNvSpPr txBox="1"/>
          <p:nvPr/>
        </p:nvSpPr>
        <p:spPr>
          <a:xfrm>
            <a:off x="826125" y="5905500"/>
            <a:ext cx="7356006" cy="646331"/>
          </a:xfrm>
          <a:prstGeom prst="rect">
            <a:avLst/>
          </a:prstGeom>
          <a:noFill/>
        </p:spPr>
        <p:txBody>
          <a:bodyPr wrap="square" rtlCol="0">
            <a:spAutoFit/>
          </a:bodyPr>
          <a:lstStyle/>
          <a:p>
            <a:r>
              <a:rPr lang="en-US"/>
              <a:t>By selling on eBay Motors' online auction, this seller is using the first-degree price discrimination to get the highest price for Rolls Royce.</a:t>
            </a:r>
          </a:p>
        </p:txBody>
      </p:sp>
    </p:spTree>
    <p:extLst>
      <p:ext uri="{BB962C8B-B14F-4D97-AF65-F5344CB8AC3E}">
        <p14:creationId xmlns:p14="http://schemas.microsoft.com/office/powerpoint/2010/main" val="91166958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685800" y="1585209"/>
            <a:ext cx="7772400" cy="4572000"/>
          </a:xfrm>
        </p:spPr>
        <p:txBody>
          <a:bodyPr/>
          <a:lstStyle/>
          <a:p>
            <a:r>
              <a:rPr lang="en-US">
                <a:solidFill>
                  <a:srgbClr val="FF0000"/>
                </a:solidFill>
                <a:latin typeface="Arial" charset="0"/>
                <a:ea typeface="Arial" charset="0"/>
                <a:cs typeface="Arial" charset="0"/>
              </a:rPr>
              <a:t>Dynamic pricing or individualized pricing refers to the process of charging different prices for goods and services based on the type of customer, time of day, week or even season, and level of demand</a:t>
            </a:r>
          </a:p>
          <a:p>
            <a:r>
              <a:rPr lang="en-US">
                <a:latin typeface="Arial" charset="0"/>
                <a:ea typeface="Arial" charset="0"/>
                <a:cs typeface="Arial" charset="0"/>
              </a:rPr>
              <a:t>Retailers may also charge customers different prices based on their loyalty status derived from their CRM systems – ie, the platinum customers receive lower prices than the silver ones</a:t>
            </a:r>
          </a:p>
        </p:txBody>
      </p:sp>
      <p:sp>
        <p:nvSpPr>
          <p:cNvPr id="9" name="Rectangle 4"/>
          <p:cNvSpPr>
            <a:spLocks noGrp="1" noRot="1" noChangeArrowheads="1"/>
          </p:cNvSpPr>
          <p:nvPr>
            <p:ph type="title"/>
          </p:nvPr>
        </p:nvSpPr>
        <p:spPr>
          <a:xfrm>
            <a:off x="312294" y="0"/>
            <a:ext cx="8831706"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Tree>
    <p:extLst>
      <p:ext uri="{BB962C8B-B14F-4D97-AF65-F5344CB8AC3E}">
        <p14:creationId xmlns:p14="http://schemas.microsoft.com/office/powerpoint/2010/main" val="82928583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228600" y="0"/>
            <a:ext cx="9144000"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24559"/>
            <a:ext cx="7772400" cy="4572000"/>
          </a:xfrm>
        </p:spPr>
        <p:txBody>
          <a:bodyPr/>
          <a:lstStyle/>
          <a:p>
            <a:r>
              <a:rPr lang="en-US">
                <a:solidFill>
                  <a:srgbClr val="FF0000"/>
                </a:solidFill>
                <a:latin typeface="Arial" charset="0"/>
                <a:ea typeface="Arial" charset="0"/>
                <a:cs typeface="Arial" charset="0"/>
              </a:rPr>
              <a:t>Self-Selected Variable Pricing- an alternative approach for dynamic pricing is to offer the same multiple-price schedule to all customers which encourgages price-sensitive customers to take advantage of the lower price or also known as second-degree price discrimination</a:t>
            </a:r>
          </a:p>
          <a:p>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1212007550"/>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78632" y="76200"/>
            <a:ext cx="9243935"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Second-degree price discrimination is when retailers offer </a:t>
            </a:r>
          </a:p>
          <a:p>
            <a:endParaRPr lang="en-US">
              <a:latin typeface="Arial" charset="0"/>
              <a:ea typeface="Arial" charset="0"/>
              <a:cs typeface="Arial" charset="0"/>
            </a:endParaRPr>
          </a:p>
          <a:p>
            <a:pPr>
              <a:buFont typeface="Wingdings" charset="2"/>
              <a:buChar char="v"/>
            </a:pPr>
            <a:r>
              <a:rPr lang="en-US">
                <a:latin typeface="Arial" charset="0"/>
                <a:ea typeface="Arial" charset="0"/>
                <a:cs typeface="Arial" charset="0"/>
              </a:rPr>
              <a:t>Promotional and clearance markdowns, </a:t>
            </a:r>
          </a:p>
          <a:p>
            <a:pPr>
              <a:buFont typeface="Wingdings" charset="2"/>
              <a:buChar char="v"/>
            </a:pPr>
            <a:r>
              <a:rPr lang="en-US">
                <a:latin typeface="Arial" charset="0"/>
                <a:ea typeface="Arial" charset="0"/>
                <a:cs typeface="Arial" charset="0"/>
              </a:rPr>
              <a:t>Coupons (Issued in newspapers, on products,on the shelf, at cash register, over the internet and mobile, via mail, in flyers)</a:t>
            </a:r>
          </a:p>
          <a:p>
            <a:pPr>
              <a:buFont typeface="Wingdings" charset="2"/>
              <a:buChar char="v"/>
            </a:pPr>
            <a:r>
              <a:rPr lang="en-US">
                <a:latin typeface="Arial" charset="0"/>
                <a:ea typeface="Arial" charset="0"/>
                <a:cs typeface="Arial" charset="0"/>
              </a:rPr>
              <a:t>Price bundling (KFC family meal 299 bt.)</a:t>
            </a:r>
          </a:p>
          <a:p>
            <a:pPr>
              <a:buFont typeface="Wingdings" charset="2"/>
              <a:buChar char="v"/>
            </a:pPr>
            <a:r>
              <a:rPr lang="en-US">
                <a:latin typeface="Arial" charset="0"/>
                <a:ea typeface="Arial" charset="0"/>
                <a:cs typeface="Arial" charset="0"/>
              </a:rPr>
              <a:t>Multi-unit pricing (quantity discounts)</a:t>
            </a:r>
          </a:p>
          <a:p>
            <a:pPr>
              <a:buFont typeface="Wingdings" charset="2"/>
              <a:buChar char="v"/>
            </a:pPr>
            <a:endParaRPr lang="en-US">
              <a:latin typeface="Arial" charset="0"/>
              <a:ea typeface="Arial" charset="0"/>
              <a:cs typeface="Arial" charset="0"/>
            </a:endParaRPr>
          </a:p>
        </p:txBody>
      </p:sp>
    </p:spTree>
    <p:extLst>
      <p:ext uri="{BB962C8B-B14F-4D97-AF65-F5344CB8AC3E}">
        <p14:creationId xmlns:p14="http://schemas.microsoft.com/office/powerpoint/2010/main" val="123749583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768245" y="0"/>
            <a:ext cx="8981607" cy="1143000"/>
          </a:xfrm>
          <a:noFill/>
          <a:ln/>
        </p:spPr>
        <p:txBody>
          <a:bodyPr lIns="90488" tIns="44450" rIns="90488" bIns="44450"/>
          <a:lstStyle/>
          <a:p>
            <a:r>
              <a:rPr lang="en-US" dirty="0">
                <a:solidFill>
                  <a:schemeClr val="hlink"/>
                </a:solidFill>
              </a:rPr>
              <a:t>Coupons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7" name="Content Placeholder 6"/>
          <p:cNvPicPr>
            <a:picLocks noGrp="1" noChangeAspect="1"/>
          </p:cNvPicPr>
          <p:nvPr>
            <p:ph sz="quarter" idx="1"/>
          </p:nvPr>
        </p:nvPicPr>
        <p:blipFill>
          <a:blip r:embed="rId3"/>
          <a:stretch>
            <a:fillRect/>
          </a:stretch>
        </p:blipFill>
        <p:spPr>
          <a:xfrm>
            <a:off x="1346977" y="1143000"/>
            <a:ext cx="6450045" cy="4574498"/>
          </a:xfrm>
        </p:spPr>
      </p:pic>
      <p:sp>
        <p:nvSpPr>
          <p:cNvPr id="8" name="TextBox 7"/>
          <p:cNvSpPr txBox="1"/>
          <p:nvPr/>
        </p:nvSpPr>
        <p:spPr>
          <a:xfrm>
            <a:off x="1121402" y="5846164"/>
            <a:ext cx="6675619" cy="646331"/>
          </a:xfrm>
          <a:prstGeom prst="rect">
            <a:avLst/>
          </a:prstGeom>
          <a:noFill/>
        </p:spPr>
        <p:txBody>
          <a:bodyPr wrap="square" rtlCol="0">
            <a:spAutoFit/>
          </a:bodyPr>
          <a:lstStyle/>
          <a:p>
            <a:r>
              <a:rPr lang="en-US"/>
              <a:t>Extreme couponing causes havock on a retailer's supply chain when one customer buys all of a store's stock of a single SKU.</a:t>
            </a:r>
          </a:p>
        </p:txBody>
      </p:sp>
    </p:spTree>
    <p:extLst>
      <p:ext uri="{BB962C8B-B14F-4D97-AF65-F5344CB8AC3E}">
        <p14:creationId xmlns:p14="http://schemas.microsoft.com/office/powerpoint/2010/main" val="75916470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768245" y="0"/>
            <a:ext cx="8981607" cy="1143000"/>
          </a:xfrm>
          <a:noFill/>
          <a:ln/>
        </p:spPr>
        <p:txBody>
          <a:bodyPr lIns="90488" tIns="44450" rIns="90488" bIns="44450"/>
          <a:lstStyle/>
          <a:p>
            <a:r>
              <a:rPr lang="en-US" dirty="0">
                <a:solidFill>
                  <a:schemeClr val="hlink"/>
                </a:solidFill>
              </a:rPr>
              <a:t>Price Bundling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766996" y="1258129"/>
            <a:ext cx="7772400" cy="4351734"/>
          </a:xfrm>
        </p:spPr>
      </p:pic>
      <p:sp>
        <p:nvSpPr>
          <p:cNvPr id="4" name="TextBox 3"/>
          <p:cNvSpPr txBox="1"/>
          <p:nvPr/>
        </p:nvSpPr>
        <p:spPr>
          <a:xfrm>
            <a:off x="527153" y="5724992"/>
            <a:ext cx="8252086" cy="646331"/>
          </a:xfrm>
          <a:prstGeom prst="rect">
            <a:avLst/>
          </a:prstGeom>
          <a:noFill/>
        </p:spPr>
        <p:txBody>
          <a:bodyPr wrap="square" rtlCol="0">
            <a:spAutoFit/>
          </a:bodyPr>
          <a:lstStyle/>
          <a:p>
            <a:r>
              <a:rPr lang="en-US"/>
              <a:t>McDonald's uses price bundling when it combines a sandwich, French fries, and a soft drink in a value meal.</a:t>
            </a:r>
          </a:p>
        </p:txBody>
      </p:sp>
    </p:spTree>
    <p:extLst>
      <p:ext uri="{BB962C8B-B14F-4D97-AF65-F5344CB8AC3E}">
        <p14:creationId xmlns:p14="http://schemas.microsoft.com/office/powerpoint/2010/main" val="49645335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100198"/>
            <a:ext cx="9243935" cy="1143000"/>
          </a:xfrm>
          <a:noFill/>
          <a:ln/>
        </p:spPr>
        <p:txBody>
          <a:bodyPr lIns="90488" tIns="44450" rIns="90488" bIns="44450"/>
          <a:lstStyle/>
          <a:p>
            <a:r>
              <a:rPr lang="en-US" dirty="0">
                <a:solidFill>
                  <a:schemeClr val="hlink"/>
                </a:solidFill>
              </a:rPr>
              <a:t>Multi-Unit Pricing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Picture 3"/>
          <p:cNvPicPr>
            <a:picLocks noChangeAspect="1"/>
          </p:cNvPicPr>
          <p:nvPr/>
        </p:nvPicPr>
        <p:blipFill>
          <a:blip r:embed="rId3"/>
          <a:stretch>
            <a:fillRect/>
          </a:stretch>
        </p:blipFill>
        <p:spPr>
          <a:xfrm>
            <a:off x="685800" y="1361607"/>
            <a:ext cx="7789648" cy="3982087"/>
          </a:xfrm>
          <a:prstGeom prst="rect">
            <a:avLst/>
          </a:prstGeom>
        </p:spPr>
      </p:pic>
      <p:pic>
        <p:nvPicPr>
          <p:cNvPr id="5" name="Picture 4"/>
          <p:cNvPicPr>
            <a:picLocks noChangeAspect="1"/>
          </p:cNvPicPr>
          <p:nvPr/>
        </p:nvPicPr>
        <p:blipFill>
          <a:blip r:embed="rId4"/>
          <a:stretch>
            <a:fillRect/>
          </a:stretch>
        </p:blipFill>
        <p:spPr>
          <a:xfrm>
            <a:off x="668552" y="5610790"/>
            <a:ext cx="7806896" cy="904706"/>
          </a:xfrm>
          <a:prstGeom prst="rect">
            <a:avLst/>
          </a:prstGeom>
        </p:spPr>
      </p:pic>
    </p:spTree>
    <p:extLst>
      <p:ext uri="{BB962C8B-B14F-4D97-AF65-F5344CB8AC3E}">
        <p14:creationId xmlns:p14="http://schemas.microsoft.com/office/powerpoint/2010/main" val="319333454"/>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28665" y="0"/>
            <a:ext cx="9343869"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Third-degree price discrimination : retailers charge different prices to different demographic market segments</a:t>
            </a:r>
          </a:p>
          <a:p>
            <a:r>
              <a:rPr lang="en-US">
                <a:latin typeface="Arial" charset="0"/>
                <a:ea typeface="Arial" charset="0"/>
                <a:cs typeface="Arial" charset="0"/>
              </a:rPr>
              <a:t>For example movie theaters have discounts for students and seniors</a:t>
            </a:r>
          </a:p>
        </p:txBody>
      </p:sp>
    </p:spTree>
    <p:extLst>
      <p:ext uri="{BB962C8B-B14F-4D97-AF65-F5344CB8AC3E}">
        <p14:creationId xmlns:p14="http://schemas.microsoft.com/office/powerpoint/2010/main" val="36886735"/>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262536" y="456677"/>
            <a:ext cx="4309464" cy="4309464"/>
          </a:xfrm>
        </p:spPr>
      </p:pic>
      <p:pic>
        <p:nvPicPr>
          <p:cNvPr id="4" name="Picture 3"/>
          <p:cNvPicPr>
            <a:picLocks noChangeAspect="1"/>
          </p:cNvPicPr>
          <p:nvPr/>
        </p:nvPicPr>
        <p:blipFill>
          <a:blip r:embed="rId4"/>
          <a:stretch>
            <a:fillRect/>
          </a:stretch>
        </p:blipFill>
        <p:spPr>
          <a:xfrm>
            <a:off x="4848068" y="2611409"/>
            <a:ext cx="4146031" cy="3865591"/>
          </a:xfrm>
          <a:prstGeom prst="rect">
            <a:avLst/>
          </a:prstGeom>
        </p:spPr>
      </p:pic>
    </p:spTree>
    <p:extLst>
      <p:ext uri="{BB962C8B-B14F-4D97-AF65-F5344CB8AC3E}">
        <p14:creationId xmlns:p14="http://schemas.microsoft.com/office/powerpoint/2010/main" val="95009836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Leader Pricing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Leader Pricing or loss leader is the practice of pricing certain items lower than normal to increase traffic flow and boost sales of complementary products</a:t>
            </a:r>
          </a:p>
          <a:p>
            <a:endParaRPr lang="en-US">
              <a:solidFill>
                <a:srgbClr val="FF0000"/>
              </a:solidFill>
              <a:latin typeface="Arial" charset="0"/>
              <a:ea typeface="Arial" charset="0"/>
              <a:cs typeface="Arial" charset="0"/>
            </a:endParaRPr>
          </a:p>
          <a:p>
            <a:endParaRPr lang="en-US">
              <a:solidFill>
                <a:srgbClr val="FF0000"/>
              </a:solidFill>
              <a:latin typeface="Arial" charset="0"/>
              <a:ea typeface="Arial" charset="0"/>
              <a:cs typeface="Arial" charset="0"/>
            </a:endParaRPr>
          </a:p>
        </p:txBody>
      </p:sp>
      <p:pic>
        <p:nvPicPr>
          <p:cNvPr id="2" name="Picture 1"/>
          <p:cNvPicPr>
            <a:picLocks noChangeAspect="1"/>
          </p:cNvPicPr>
          <p:nvPr/>
        </p:nvPicPr>
        <p:blipFill>
          <a:blip r:embed="rId3"/>
          <a:stretch>
            <a:fillRect/>
          </a:stretch>
        </p:blipFill>
        <p:spPr>
          <a:xfrm>
            <a:off x="2139845" y="3589076"/>
            <a:ext cx="4497049" cy="2248525"/>
          </a:xfrm>
          <a:prstGeom prst="rect">
            <a:avLst/>
          </a:prstGeom>
        </p:spPr>
      </p:pic>
    </p:spTree>
    <p:extLst>
      <p:ext uri="{BB962C8B-B14F-4D97-AF65-F5344CB8AC3E}">
        <p14:creationId xmlns:p14="http://schemas.microsoft.com/office/powerpoint/2010/main" val="37443133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Price Lining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997440"/>
            <a:ext cx="7772400" cy="4572000"/>
          </a:xfrm>
        </p:spPr>
        <p:txBody>
          <a:bodyPr/>
          <a:lstStyle/>
          <a:p>
            <a:r>
              <a:rPr lang="en-US">
                <a:solidFill>
                  <a:srgbClr val="FF0000"/>
                </a:solidFill>
                <a:latin typeface="Arial" charset="0"/>
                <a:ea typeface="Arial" charset="0"/>
                <a:cs typeface="Arial" charset="0"/>
              </a:rPr>
              <a:t>Price Lining: Retailers frequently offer a limited number of predetermined price points within a merchandise category</a:t>
            </a:r>
          </a:p>
          <a:p>
            <a:r>
              <a:rPr lang="en-US">
                <a:latin typeface="Arial" charset="0"/>
                <a:ea typeface="Arial" charset="0"/>
                <a:cs typeface="Arial" charset="0"/>
              </a:rPr>
              <a:t>For example Kroger's vision for its store brands is to build loyalty among customers, with strong store brands that are exclusive to the retailer, it pursues a price lining store brand strategy to provide Kroger products to all customer segments</a:t>
            </a:r>
          </a:p>
        </p:txBody>
      </p:sp>
    </p:spTree>
    <p:extLst>
      <p:ext uri="{BB962C8B-B14F-4D97-AF65-F5344CB8AC3E}">
        <p14:creationId xmlns:p14="http://schemas.microsoft.com/office/powerpoint/2010/main" val="1827193036"/>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Price Lining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880226"/>
            <a:ext cx="7772400" cy="3403806"/>
          </a:xfrm>
        </p:spPr>
      </p:pic>
    </p:spTree>
    <p:extLst>
      <p:ext uri="{BB962C8B-B14F-4D97-AF65-F5344CB8AC3E}">
        <p14:creationId xmlns:p14="http://schemas.microsoft.com/office/powerpoint/2010/main" val="142265312"/>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Odd Pricing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solidFill>
                  <a:srgbClr val="FF0000"/>
                </a:solidFill>
                <a:latin typeface="Arial" charset="0"/>
                <a:ea typeface="Arial" charset="0"/>
                <a:cs typeface="Arial" charset="0"/>
              </a:rPr>
              <a:t>Odd pricing refers to the practice of using a price that ends in a 9.</a:t>
            </a:r>
          </a:p>
        </p:txBody>
      </p:sp>
      <p:pic>
        <p:nvPicPr>
          <p:cNvPr id="3" name="Picture 2"/>
          <p:cNvPicPr>
            <a:picLocks noChangeAspect="1"/>
          </p:cNvPicPr>
          <p:nvPr/>
        </p:nvPicPr>
        <p:blipFill>
          <a:blip r:embed="rId3"/>
          <a:stretch>
            <a:fillRect/>
          </a:stretch>
        </p:blipFill>
        <p:spPr>
          <a:xfrm>
            <a:off x="1113019" y="2548952"/>
            <a:ext cx="5716330" cy="3758784"/>
          </a:xfrm>
          <a:prstGeom prst="rect">
            <a:avLst/>
          </a:prstGeom>
        </p:spPr>
      </p:pic>
      <p:pic>
        <p:nvPicPr>
          <p:cNvPr id="4" name="Picture 3"/>
          <p:cNvPicPr>
            <a:picLocks noChangeAspect="1"/>
          </p:cNvPicPr>
          <p:nvPr/>
        </p:nvPicPr>
        <p:blipFill>
          <a:blip r:embed="rId4"/>
          <a:stretch>
            <a:fillRect/>
          </a:stretch>
        </p:blipFill>
        <p:spPr>
          <a:xfrm>
            <a:off x="6390846" y="5240361"/>
            <a:ext cx="1800486" cy="1465239"/>
          </a:xfrm>
          <a:prstGeom prst="rect">
            <a:avLst/>
          </a:prstGeom>
        </p:spPr>
      </p:pic>
    </p:spTree>
    <p:extLst>
      <p:ext uri="{BB962C8B-B14F-4D97-AF65-F5344CB8AC3E}">
        <p14:creationId xmlns:p14="http://schemas.microsoft.com/office/powerpoint/2010/main" val="2106688640"/>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2848</TotalTime>
  <Words>578</Words>
  <Application>Microsoft Office PowerPoint</Application>
  <PresentationFormat>On-screen Show (4:3)</PresentationFormat>
  <Paragraphs>72</Paragraphs>
  <Slides>25</Slides>
  <Notes>20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Equity</vt:lpstr>
      <vt:lpstr>MK 322 Retail Management Chapter 14: Retail Pricing Part II </vt:lpstr>
      <vt:lpstr>Setting Retail Prices</vt:lpstr>
      <vt:lpstr>Setting Prices Based on Costs</vt:lpstr>
      <vt:lpstr>Setting Prices Based on Costs</vt:lpstr>
      <vt:lpstr>Profit Impact of Setting a Retail Price: The Use of Break-Even Analysis</vt:lpstr>
      <vt:lpstr>Markdowns</vt:lpstr>
      <vt:lpstr>Reasons for Taking Markdowns</vt:lpstr>
      <vt:lpstr>Markdowns</vt:lpstr>
      <vt:lpstr>Markdowns</vt:lpstr>
      <vt:lpstr>Pricing Techniques for Increasing Sales and Profits</vt:lpstr>
      <vt:lpstr>Variable Pricing and Price Discrimination</vt:lpstr>
      <vt:lpstr>Variable Pricing and Price Discrimination</vt:lpstr>
      <vt:lpstr>Variable Pricing and Price Discrimination</vt:lpstr>
      <vt:lpstr>Variable Pricing and Price Discrimination</vt:lpstr>
      <vt:lpstr>Variable Pricing and Price Discrimination</vt:lpstr>
      <vt:lpstr>Coupons</vt:lpstr>
      <vt:lpstr>Price Bundling</vt:lpstr>
      <vt:lpstr>Multi-Unit Pricing</vt:lpstr>
      <vt:lpstr>Variable Pricing and Price Discrimination</vt:lpstr>
      <vt:lpstr>PowerPoint Presentation</vt:lpstr>
      <vt:lpstr>Leader Pricing</vt:lpstr>
      <vt:lpstr>Price Lining</vt:lpstr>
      <vt:lpstr>Price Lining</vt:lpstr>
      <vt:lpstr>Odd Pricing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1750</cp:revision>
  <dcterms:created xsi:type="dcterms:W3CDTF">2015-02-03T09:41:51Z</dcterms:created>
  <dcterms:modified xsi:type="dcterms:W3CDTF">2016-07-14T05:20:42Z</dcterms:modified>
</cp:coreProperties>
</file>