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644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45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62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858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481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1016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43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559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6663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704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6379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47EE2-1229-42D7-BDD2-81F0F69DD693}" type="datetimeFigureOut">
              <a:rPr lang="en-US" smtClean="0"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9EDA-0E66-43F4-9BD6-967A461908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559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en-US" dirty="0" smtClean="0"/>
              <a:t>What is an argument?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810000"/>
            <a:ext cx="4048125" cy="268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858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an argument?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/>
              <a:t>Sally: Abortion is morally wrong and those who think otherwise </a:t>
            </a:r>
            <a:r>
              <a:rPr lang="en-US" dirty="0" smtClean="0"/>
              <a:t>are seeking </a:t>
            </a:r>
            <a:r>
              <a:rPr lang="en-US" dirty="0"/>
              <a:t>to justify murder</a:t>
            </a:r>
            <a:r>
              <a:rPr lang="en-US" dirty="0" smtClean="0"/>
              <a:t>!</a:t>
            </a:r>
          </a:p>
          <a:p>
            <a:endParaRPr lang="en-US" dirty="0"/>
          </a:p>
          <a:p>
            <a:r>
              <a:rPr lang="en-US" dirty="0"/>
              <a:t>Bob: Abortion is not morally wrong and those who think so are </a:t>
            </a:r>
            <a:r>
              <a:rPr lang="en-US" dirty="0" smtClean="0"/>
              <a:t>right-wing bigots </a:t>
            </a:r>
            <a:r>
              <a:rPr lang="en-US" dirty="0"/>
              <a:t>who are seeking to impose their narrow-minded views on all </a:t>
            </a:r>
            <a:r>
              <a:rPr lang="en-US" dirty="0" smtClean="0"/>
              <a:t>the rest </a:t>
            </a:r>
            <a:r>
              <a:rPr lang="en-US" dirty="0"/>
              <a:t>of us!</a:t>
            </a:r>
          </a:p>
        </p:txBody>
      </p:sp>
    </p:spTree>
    <p:extLst>
      <p:ext uri="{BB962C8B-B14F-4D97-AF65-F5344CB8AC3E}">
        <p14:creationId xmlns:p14="http://schemas.microsoft.com/office/powerpoint/2010/main" val="162190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an argument?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/>
              <a:t>Sally: Abortion is morally wrong because it is wrong to take the life of </a:t>
            </a:r>
            <a:r>
              <a:rPr lang="en-US" dirty="0" smtClean="0"/>
              <a:t>an innocent </a:t>
            </a:r>
            <a:r>
              <a:rPr lang="en-US" dirty="0"/>
              <a:t>human being, and a fetus is an innocent human being</a:t>
            </a:r>
            <a:r>
              <a:rPr lang="en-US" dirty="0" smtClean="0"/>
              <a:t>.</a:t>
            </a:r>
            <a:br>
              <a:rPr lang="en-US" dirty="0" smtClean="0"/>
            </a:b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r>
              <a:rPr lang="en-US" i="1" dirty="0" smtClean="0">
                <a:solidFill>
                  <a:srgbClr val="FF0000"/>
                </a:solidFill>
              </a:rPr>
              <a:t>Sally </a:t>
            </a:r>
            <a:r>
              <a:rPr lang="en-US" i="1" dirty="0">
                <a:solidFill>
                  <a:srgbClr val="FF0000"/>
                </a:solidFill>
              </a:rPr>
              <a:t>has given us a reason for thinking that abortion is </a:t>
            </a:r>
            <a:r>
              <a:rPr lang="en-US" i="1" dirty="0" smtClean="0">
                <a:solidFill>
                  <a:srgbClr val="FF0000"/>
                </a:solidFill>
              </a:rPr>
              <a:t>morally wrong</a:t>
            </a:r>
            <a:r>
              <a:rPr lang="en-US" i="1" dirty="0">
                <a:solidFill>
                  <a:srgbClr val="FF0000"/>
                </a:solidFill>
              </a:rPr>
              <a:t>. The conclusion of the argument is the first four words, “abortion is</a:t>
            </a:r>
          </a:p>
          <a:p>
            <a:pPr marL="0" indent="0">
              <a:buNone/>
            </a:pPr>
            <a:r>
              <a:rPr lang="en-US" i="1" dirty="0">
                <a:solidFill>
                  <a:srgbClr val="FF0000"/>
                </a:solidFill>
              </a:rPr>
              <a:t>morally wrong.”</a:t>
            </a:r>
          </a:p>
        </p:txBody>
      </p:sp>
    </p:spTree>
    <p:extLst>
      <p:ext uri="{BB962C8B-B14F-4D97-AF65-F5344CB8AC3E}">
        <p14:creationId xmlns:p14="http://schemas.microsoft.com/office/powerpoint/2010/main" val="258082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an argument?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The </a:t>
            </a:r>
            <a:r>
              <a:rPr lang="en-US" dirty="0"/>
              <a:t>conclusion of </a:t>
            </a:r>
            <a:r>
              <a:rPr lang="en-US" dirty="0" smtClean="0"/>
              <a:t>Sally’s argument </a:t>
            </a:r>
            <a:r>
              <a:rPr lang="en-US" dirty="0"/>
              <a:t>is that abortion is morally wrong. But the reason for thinking </a:t>
            </a:r>
            <a:r>
              <a:rPr lang="en-US" dirty="0" smtClean="0"/>
              <a:t>the conclusion </a:t>
            </a:r>
            <a:r>
              <a:rPr lang="en-US" dirty="0"/>
              <a:t>is true is what we call the premise. So we have two parts of </a:t>
            </a:r>
            <a:r>
              <a:rPr lang="en-US" dirty="0" smtClean="0"/>
              <a:t>an argument</a:t>
            </a:r>
            <a:r>
              <a:rPr lang="en-US" dirty="0"/>
              <a:t>: </a:t>
            </a:r>
            <a:r>
              <a:rPr lang="en-US" i="1" dirty="0">
                <a:solidFill>
                  <a:srgbClr val="FF0000"/>
                </a:solidFill>
              </a:rPr>
              <a:t>the premise and the conclusion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77067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 Statement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/>
              <a:t>A statement is a type of sentence that can be true or false </a:t>
            </a:r>
            <a:r>
              <a:rPr lang="en-US" dirty="0" smtClean="0"/>
              <a:t>and </a:t>
            </a:r>
            <a:r>
              <a:rPr lang="en-US" dirty="0"/>
              <a:t>corresponds to the grammatical category of a “declarative sentence.” </a:t>
            </a:r>
            <a:endParaRPr lang="en-US" dirty="0" smtClean="0"/>
          </a:p>
          <a:p>
            <a:r>
              <a:rPr lang="en-US" dirty="0" smtClean="0"/>
              <a:t>For example</a:t>
            </a:r>
            <a:r>
              <a:rPr lang="en-US" dirty="0"/>
              <a:t>, the sentence,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en-US" i="1" dirty="0" smtClean="0">
                <a:solidFill>
                  <a:srgbClr val="0070C0"/>
                </a:solidFill>
              </a:rPr>
              <a:t>The </a:t>
            </a:r>
            <a:r>
              <a:rPr lang="en-US" i="1" dirty="0">
                <a:solidFill>
                  <a:srgbClr val="0070C0"/>
                </a:solidFill>
              </a:rPr>
              <a:t>Nile is a river in northeastern </a:t>
            </a:r>
            <a:r>
              <a:rPr lang="en-US" i="1" dirty="0" smtClean="0">
                <a:solidFill>
                  <a:srgbClr val="0070C0"/>
                </a:solidFill>
              </a:rPr>
              <a:t>Africa</a:t>
            </a:r>
          </a:p>
          <a:p>
            <a:pPr marL="0" indent="0">
              <a:buNone/>
            </a:pPr>
            <a:r>
              <a:rPr lang="en-US" dirty="0" smtClean="0"/>
              <a:t>    is a statement.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351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n argument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US" i="1" dirty="0">
                <a:solidFill>
                  <a:srgbClr val="00B050"/>
                </a:solidFill>
              </a:rPr>
              <a:t>Abortion is morally wrong </a:t>
            </a:r>
            <a:r>
              <a:rPr lang="en-US" i="1" dirty="0">
                <a:solidFill>
                  <a:srgbClr val="FF0000"/>
                </a:solidFill>
              </a:rPr>
              <a:t>because</a:t>
            </a:r>
            <a:r>
              <a:rPr lang="en-US" i="1" dirty="0">
                <a:solidFill>
                  <a:srgbClr val="00B050"/>
                </a:solidFill>
              </a:rPr>
              <a:t> it is wrong to take the life of </a:t>
            </a:r>
            <a:r>
              <a:rPr lang="en-US" i="1" dirty="0" smtClean="0">
                <a:solidFill>
                  <a:srgbClr val="00B050"/>
                </a:solidFill>
              </a:rPr>
              <a:t>an innocent </a:t>
            </a:r>
            <a:r>
              <a:rPr lang="en-US" i="1" dirty="0">
                <a:solidFill>
                  <a:srgbClr val="00B050"/>
                </a:solidFill>
              </a:rPr>
              <a:t>human being, and a fetus is an innocent human being</a:t>
            </a:r>
            <a:r>
              <a:rPr lang="en-US" i="1" dirty="0" smtClean="0">
                <a:solidFill>
                  <a:srgbClr val="00B050"/>
                </a:solidFill>
              </a:rPr>
              <a:t>.</a:t>
            </a:r>
          </a:p>
          <a:p>
            <a:endParaRPr lang="en-US" i="1" dirty="0">
              <a:solidFill>
                <a:srgbClr val="00B050"/>
              </a:solidFill>
            </a:endParaRPr>
          </a:p>
          <a:p>
            <a:r>
              <a:rPr lang="en-US" dirty="0"/>
              <a:t>We could capture the structure of that argument like this:</a:t>
            </a:r>
          </a:p>
          <a:p>
            <a:pPr marL="514350" indent="-514350">
              <a:buAutoNum type="arabicPeriod"/>
            </a:pPr>
            <a:r>
              <a:rPr lang="en-US" dirty="0" smtClean="0"/>
              <a:t>It </a:t>
            </a:r>
            <a:r>
              <a:rPr lang="en-US" dirty="0"/>
              <a:t>is morally wrong to take the life of an innocent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human </a:t>
            </a:r>
            <a:r>
              <a:rPr lang="en-US" dirty="0"/>
              <a:t>being</a:t>
            </a:r>
          </a:p>
          <a:p>
            <a:pPr marL="0" indent="0">
              <a:buNone/>
            </a:pPr>
            <a:r>
              <a:rPr lang="en-US" dirty="0"/>
              <a:t>2. </a:t>
            </a:r>
            <a:r>
              <a:rPr lang="en-US" dirty="0" smtClean="0"/>
              <a:t>  A </a:t>
            </a:r>
            <a:r>
              <a:rPr lang="en-US" dirty="0"/>
              <a:t>fetus is an innocent human being</a:t>
            </a:r>
          </a:p>
          <a:p>
            <a:pPr marL="0" indent="0">
              <a:buNone/>
            </a:pPr>
            <a:r>
              <a:rPr lang="en-US" dirty="0"/>
              <a:t>3. </a:t>
            </a:r>
            <a:r>
              <a:rPr lang="en-US" dirty="0" smtClean="0"/>
              <a:t> </a:t>
            </a:r>
            <a:r>
              <a:rPr lang="en-US" i="1" dirty="0" smtClean="0">
                <a:solidFill>
                  <a:srgbClr val="C00000"/>
                </a:solidFill>
              </a:rPr>
              <a:t>Therefore</a:t>
            </a:r>
            <a:r>
              <a:rPr lang="en-US" dirty="0"/>
              <a:t>, abortion is morally wrong</a:t>
            </a:r>
          </a:p>
        </p:txBody>
      </p:sp>
    </p:spTree>
    <p:extLst>
      <p:ext uri="{BB962C8B-B14F-4D97-AF65-F5344CB8AC3E}">
        <p14:creationId xmlns:p14="http://schemas.microsoft.com/office/powerpoint/2010/main" val="295331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</a:t>
            </a:r>
            <a:r>
              <a:rPr lang="en-US" dirty="0" smtClean="0"/>
              <a:t>n argument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/>
              <a:t>An argument is a set </a:t>
            </a:r>
            <a:r>
              <a:rPr lang="en-US" dirty="0" smtClean="0"/>
              <a:t>of statements</a:t>
            </a:r>
            <a:r>
              <a:rPr lang="en-US" dirty="0"/>
              <a:t>, some of which (the premises) attempt to provide a reason </a:t>
            </a:r>
            <a:r>
              <a:rPr lang="en-US" dirty="0" smtClean="0"/>
              <a:t>for thinking </a:t>
            </a:r>
            <a:r>
              <a:rPr lang="en-US" dirty="0"/>
              <a:t>that some other statement (the conclusion) is true.</a:t>
            </a:r>
          </a:p>
        </p:txBody>
      </p:sp>
    </p:spTree>
    <p:extLst>
      <p:ext uri="{BB962C8B-B14F-4D97-AF65-F5344CB8AC3E}">
        <p14:creationId xmlns:p14="http://schemas.microsoft.com/office/powerpoint/2010/main" val="388995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Identifying arguments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i="1" dirty="0">
                <a:solidFill>
                  <a:srgbClr val="00B050"/>
                </a:solidFill>
              </a:rPr>
              <a:t>Abortion is morally wrong </a:t>
            </a:r>
            <a:r>
              <a:rPr lang="en-US" i="1" dirty="0">
                <a:solidFill>
                  <a:srgbClr val="FF0000"/>
                </a:solidFill>
              </a:rPr>
              <a:t>because</a:t>
            </a:r>
            <a:r>
              <a:rPr lang="en-US" i="1" dirty="0">
                <a:solidFill>
                  <a:srgbClr val="00B050"/>
                </a:solidFill>
              </a:rPr>
              <a:t> it is wrong to take the life of an innocent human being, and a fetus is an innocent human being.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i="1" dirty="0">
                <a:solidFill>
                  <a:schemeClr val="accent2">
                    <a:lumMod val="50000"/>
                  </a:schemeClr>
                </a:solidFill>
              </a:rPr>
              <a:t>The word “because” here is a premise indicator. That is, “because” </a:t>
            </a:r>
            <a:r>
              <a:rPr lang="en-US" i="1" dirty="0" smtClean="0">
                <a:solidFill>
                  <a:schemeClr val="accent2">
                    <a:lumMod val="50000"/>
                  </a:schemeClr>
                </a:solidFill>
              </a:rPr>
              <a:t>indicates that </a:t>
            </a:r>
            <a:r>
              <a:rPr lang="en-US" i="1" dirty="0">
                <a:solidFill>
                  <a:schemeClr val="accent2">
                    <a:lumMod val="50000"/>
                  </a:schemeClr>
                </a:solidFill>
              </a:rPr>
              <a:t>what follows is a reason for thinking that abortion is morally wrong.</a:t>
            </a:r>
          </a:p>
        </p:txBody>
      </p:sp>
    </p:spTree>
    <p:extLst>
      <p:ext uri="{BB962C8B-B14F-4D97-AF65-F5344CB8AC3E}">
        <p14:creationId xmlns:p14="http://schemas.microsoft.com/office/powerpoint/2010/main" val="1499276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Identifying arguments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dirty="0"/>
              <a:t>I know that the student plagiarized </a:t>
            </a:r>
            <a:r>
              <a:rPr lang="en-US" i="1" dirty="0">
                <a:solidFill>
                  <a:srgbClr val="7030A0"/>
                </a:solidFill>
              </a:rPr>
              <a:t>since</a:t>
            </a:r>
            <a:r>
              <a:rPr lang="en-US" i="1" dirty="0"/>
              <a:t> </a:t>
            </a:r>
            <a:r>
              <a:rPr lang="en-US" dirty="0"/>
              <a:t>I found the exact </a:t>
            </a:r>
            <a:r>
              <a:rPr lang="en-US" dirty="0" smtClean="0"/>
              <a:t>same sentences </a:t>
            </a:r>
            <a:r>
              <a:rPr lang="en-US" dirty="0"/>
              <a:t>on a website and the website was published more than a </a:t>
            </a:r>
            <a:r>
              <a:rPr lang="en-US" dirty="0" smtClean="0"/>
              <a:t>year before </a:t>
            </a:r>
            <a:r>
              <a:rPr lang="en-US" dirty="0"/>
              <a:t>the </a:t>
            </a:r>
            <a:r>
              <a:rPr lang="en-US" dirty="0" smtClean="0"/>
              <a:t>student </a:t>
            </a:r>
            <a:r>
              <a:rPr lang="en-US" dirty="0"/>
              <a:t>wrote the paper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i="1" dirty="0" smtClean="0">
                <a:solidFill>
                  <a:srgbClr val="002060"/>
                </a:solidFill>
              </a:rPr>
              <a:t>The </a:t>
            </a:r>
            <a:r>
              <a:rPr lang="en-US" i="1" dirty="0">
                <a:solidFill>
                  <a:srgbClr val="002060"/>
                </a:solidFill>
              </a:rPr>
              <a:t>word “since” is a premise indicator because what follows </a:t>
            </a:r>
            <a:r>
              <a:rPr lang="en-US" i="1" dirty="0" smtClean="0">
                <a:solidFill>
                  <a:srgbClr val="002060"/>
                </a:solidFill>
              </a:rPr>
              <a:t>it is </a:t>
            </a:r>
            <a:r>
              <a:rPr lang="en-US" i="1" dirty="0">
                <a:solidFill>
                  <a:srgbClr val="002060"/>
                </a:solidFill>
              </a:rPr>
              <a:t>a statement that is clearly intended to be a reason for thinking that the</a:t>
            </a:r>
          </a:p>
          <a:p>
            <a:pPr marL="0" indent="0">
              <a:buNone/>
            </a:pPr>
            <a:r>
              <a:rPr lang="en-US" i="1" dirty="0">
                <a:solidFill>
                  <a:srgbClr val="002060"/>
                </a:solidFill>
              </a:rPr>
              <a:t>student plagiarized (i.e., a premise).</a:t>
            </a:r>
          </a:p>
        </p:txBody>
      </p:sp>
    </p:spTree>
    <p:extLst>
      <p:ext uri="{BB962C8B-B14F-4D97-AF65-F5344CB8AC3E}">
        <p14:creationId xmlns:p14="http://schemas.microsoft.com/office/powerpoint/2010/main" val="216719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143000"/>
          </a:xfrm>
        </p:spPr>
        <p:txBody>
          <a:bodyPr/>
          <a:lstStyle/>
          <a:p>
            <a:r>
              <a:rPr lang="en-US" dirty="0"/>
              <a:t>Identifying arguments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/>
              <a:t>Bob-the-arsonist has been dead for a year, </a:t>
            </a:r>
            <a:r>
              <a:rPr lang="en-US" i="1" dirty="0">
                <a:solidFill>
                  <a:srgbClr val="FF0000"/>
                </a:solidFill>
              </a:rPr>
              <a:t>so</a:t>
            </a:r>
            <a:r>
              <a:rPr lang="en-US" i="1" dirty="0"/>
              <a:t> </a:t>
            </a:r>
            <a:r>
              <a:rPr lang="en-US" dirty="0"/>
              <a:t>Bob-the-arsonist didn’t </a:t>
            </a:r>
            <a:r>
              <a:rPr lang="en-US" dirty="0" smtClean="0"/>
              <a:t>set the </a:t>
            </a:r>
            <a:r>
              <a:rPr lang="en-US" dirty="0"/>
              <a:t>fire at the East Lansing Starbucks last week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i="1" dirty="0" smtClean="0">
                <a:solidFill>
                  <a:srgbClr val="7030A0"/>
                </a:solidFill>
              </a:rPr>
              <a:t>The </a:t>
            </a:r>
            <a:r>
              <a:rPr lang="en-US" i="1" dirty="0">
                <a:solidFill>
                  <a:srgbClr val="7030A0"/>
                </a:solidFill>
              </a:rPr>
              <a:t>word “so” is a conclusion indicator because what follows </a:t>
            </a:r>
            <a:r>
              <a:rPr lang="en-US" i="1" dirty="0" smtClean="0">
                <a:solidFill>
                  <a:srgbClr val="7030A0"/>
                </a:solidFill>
              </a:rPr>
              <a:t>it is </a:t>
            </a:r>
            <a:r>
              <a:rPr lang="en-US" i="1" dirty="0">
                <a:solidFill>
                  <a:srgbClr val="7030A0"/>
                </a:solidFill>
              </a:rPr>
              <a:t>a statement that someone is trying to establish as true (i.e., a conclusion).</a:t>
            </a:r>
          </a:p>
        </p:txBody>
      </p:sp>
    </p:spTree>
    <p:extLst>
      <p:ext uri="{BB962C8B-B14F-4D97-AF65-F5344CB8AC3E}">
        <p14:creationId xmlns:p14="http://schemas.microsoft.com/office/powerpoint/2010/main" val="361681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Identifying arguments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US" dirty="0"/>
              <a:t>A poll administered by Gallup (a respected polling company) </a:t>
            </a:r>
            <a:r>
              <a:rPr lang="en-US" dirty="0" smtClean="0"/>
              <a:t>showed candidate </a:t>
            </a:r>
            <a:r>
              <a:rPr lang="en-US" dirty="0"/>
              <a:t>x to be substantially behind candidate y with only a week </a:t>
            </a:r>
            <a:r>
              <a:rPr lang="en-US" dirty="0" smtClean="0"/>
              <a:t>left before </a:t>
            </a:r>
            <a:r>
              <a:rPr lang="en-US" dirty="0"/>
              <a:t>the vote, </a:t>
            </a:r>
            <a:r>
              <a:rPr lang="en-US" i="1" dirty="0">
                <a:solidFill>
                  <a:srgbClr val="FF0000"/>
                </a:solidFill>
              </a:rPr>
              <a:t>therefore </a:t>
            </a:r>
            <a:r>
              <a:rPr lang="en-US" dirty="0"/>
              <a:t>candidate y will </a:t>
            </a:r>
            <a:r>
              <a:rPr lang="en-US" dirty="0" smtClean="0"/>
              <a:t>probably </a:t>
            </a:r>
            <a:r>
              <a:rPr lang="en-US" dirty="0"/>
              <a:t>not win the </a:t>
            </a:r>
            <a:r>
              <a:rPr lang="en-US" dirty="0" smtClean="0"/>
              <a:t>election.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i="1" dirty="0">
                <a:solidFill>
                  <a:schemeClr val="tx2">
                    <a:lumMod val="75000"/>
                  </a:schemeClr>
                </a:solidFill>
              </a:rPr>
              <a:t>T</a:t>
            </a:r>
            <a:r>
              <a:rPr lang="en-US" i="1" dirty="0" smtClean="0">
                <a:solidFill>
                  <a:schemeClr val="tx2">
                    <a:lumMod val="75000"/>
                  </a:schemeClr>
                </a:solidFill>
              </a:rPr>
              <a:t>he </a:t>
            </a:r>
            <a:r>
              <a:rPr lang="en-US" i="1" dirty="0">
                <a:solidFill>
                  <a:schemeClr val="tx2">
                    <a:lumMod val="75000"/>
                  </a:schemeClr>
                </a:solidFill>
              </a:rPr>
              <a:t>word “therefore” is a conclusion indicator because </a:t>
            </a:r>
            <a:r>
              <a:rPr lang="en-US" i="1" dirty="0" smtClean="0">
                <a:solidFill>
                  <a:schemeClr val="tx2">
                    <a:lumMod val="75000"/>
                  </a:schemeClr>
                </a:solidFill>
              </a:rPr>
              <a:t>what follows </a:t>
            </a:r>
            <a:r>
              <a:rPr lang="en-US" i="1" dirty="0">
                <a:solidFill>
                  <a:schemeClr val="tx2">
                    <a:lumMod val="75000"/>
                  </a:schemeClr>
                </a:solidFill>
              </a:rPr>
              <a:t>it is a statement that someone is trying to establish as true (i.e., </a:t>
            </a:r>
            <a:r>
              <a:rPr lang="en-US" i="1" dirty="0" smtClean="0">
                <a:solidFill>
                  <a:schemeClr val="tx2">
                    <a:lumMod val="75000"/>
                  </a:schemeClr>
                </a:solidFill>
              </a:rPr>
              <a:t>a conclusion</a:t>
            </a:r>
            <a:r>
              <a:rPr lang="en-US" i="1" dirty="0">
                <a:solidFill>
                  <a:schemeClr val="tx2">
                    <a:lumMod val="75000"/>
                  </a:schemeClr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458186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dirty="0"/>
              <a:t>P</a:t>
            </a:r>
            <a:r>
              <a:rPr lang="en-US" dirty="0" smtClean="0"/>
              <a:t>remise </a:t>
            </a:r>
            <a:r>
              <a:rPr lang="en-US" dirty="0"/>
              <a:t>and </a:t>
            </a:r>
            <a:r>
              <a:rPr lang="en-US" dirty="0" smtClean="0"/>
              <a:t>Conclusion Indicators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Refer to table 1 on p. 5 (in the handout).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</a:rPr>
              <a:t>Be careful!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I have been running competitively </a:t>
            </a:r>
            <a:r>
              <a:rPr lang="en-US" i="1" dirty="0"/>
              <a:t>since </a:t>
            </a:r>
            <a:r>
              <a:rPr lang="en-US" dirty="0"/>
              <a:t>1999.</a:t>
            </a:r>
          </a:p>
          <a:p>
            <a:r>
              <a:rPr lang="en-US" dirty="0"/>
              <a:t>I am </a:t>
            </a:r>
            <a:r>
              <a:rPr lang="en-US" i="1" dirty="0"/>
              <a:t>so </a:t>
            </a:r>
            <a:r>
              <a:rPr lang="en-US" dirty="0"/>
              <a:t>happy to have finally finished that class.</a:t>
            </a:r>
          </a:p>
        </p:txBody>
      </p:sp>
    </p:spTree>
    <p:extLst>
      <p:ext uri="{BB962C8B-B14F-4D97-AF65-F5344CB8AC3E}">
        <p14:creationId xmlns:p14="http://schemas.microsoft.com/office/powerpoint/2010/main" val="292273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Arguments vs. </a:t>
            </a:r>
            <a:r>
              <a:rPr lang="en-US" dirty="0" smtClean="0"/>
              <a:t>Explanations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Citing </a:t>
            </a:r>
            <a:r>
              <a:rPr lang="en-US" dirty="0"/>
              <a:t>evidence such as studies </a:t>
            </a:r>
            <a:r>
              <a:rPr lang="en-US" dirty="0" smtClean="0"/>
              <a:t>would </a:t>
            </a:r>
            <a:r>
              <a:rPr lang="en-US" dirty="0"/>
              <a:t>function as premises for a</a:t>
            </a:r>
            <a:r>
              <a:rPr lang="en-US" dirty="0" smtClean="0"/>
              <a:t> conclusion.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We know that obesity is on the rise in the U.S. </a:t>
            </a:r>
            <a:r>
              <a:rPr lang="en-US" i="1" dirty="0">
                <a:solidFill>
                  <a:srgbClr val="0070C0"/>
                </a:solidFill>
              </a:rPr>
              <a:t>because multiple </a:t>
            </a:r>
            <a:r>
              <a:rPr lang="en-US" i="1" dirty="0" smtClean="0">
                <a:solidFill>
                  <a:srgbClr val="0070C0"/>
                </a:solidFill>
              </a:rPr>
              <a:t>studies carried </a:t>
            </a:r>
            <a:r>
              <a:rPr lang="en-US" i="1" dirty="0">
                <a:solidFill>
                  <a:srgbClr val="0070C0"/>
                </a:solidFill>
              </a:rPr>
              <a:t>out by the CDC and NIH have consistently shown a rise in </a:t>
            </a:r>
            <a:r>
              <a:rPr lang="en-US" i="1" dirty="0" smtClean="0">
                <a:solidFill>
                  <a:srgbClr val="0070C0"/>
                </a:solidFill>
              </a:rPr>
              <a:t>obesity over </a:t>
            </a:r>
            <a:r>
              <a:rPr lang="en-US" i="1" dirty="0">
                <a:solidFill>
                  <a:srgbClr val="0070C0"/>
                </a:solidFill>
              </a:rPr>
              <a:t>the last four decades.</a:t>
            </a:r>
          </a:p>
        </p:txBody>
      </p:sp>
    </p:spTree>
    <p:extLst>
      <p:ext uri="{BB962C8B-B14F-4D97-AF65-F5344CB8AC3E}">
        <p14:creationId xmlns:p14="http://schemas.microsoft.com/office/powerpoint/2010/main" val="355202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Arguments vs. Explanations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dirty="0"/>
              <a:t>We could put this simple argument into </a:t>
            </a:r>
            <a:r>
              <a:rPr lang="en-US" dirty="0" smtClean="0"/>
              <a:t>standard </a:t>
            </a:r>
            <a:r>
              <a:rPr lang="en-US" dirty="0"/>
              <a:t>form like this</a:t>
            </a:r>
            <a:r>
              <a:rPr lang="en-US" dirty="0" smtClean="0"/>
              <a:t>: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i="1" dirty="0"/>
              <a:t>1. Multiple studies by the CDC and NIH have </a:t>
            </a: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     consistently </a:t>
            </a:r>
            <a:r>
              <a:rPr lang="en-US" i="1" dirty="0"/>
              <a:t>shown a rise </a:t>
            </a:r>
            <a:r>
              <a:rPr lang="en-US" i="1" dirty="0" smtClean="0"/>
              <a:t>in obesity </a:t>
            </a:r>
            <a:r>
              <a:rPr lang="en-US" i="1" dirty="0"/>
              <a:t>over the </a:t>
            </a: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     last </a:t>
            </a:r>
            <a:r>
              <a:rPr lang="en-US" i="1" dirty="0"/>
              <a:t>four decades.</a:t>
            </a:r>
          </a:p>
          <a:p>
            <a:pPr marL="0" indent="0">
              <a:buNone/>
            </a:pPr>
            <a:r>
              <a:rPr lang="en-US" i="1" dirty="0"/>
              <a:t>2. </a:t>
            </a:r>
            <a:r>
              <a:rPr lang="en-US" i="1" dirty="0">
                <a:solidFill>
                  <a:srgbClr val="C00000"/>
                </a:solidFill>
              </a:rPr>
              <a:t>Therefore</a:t>
            </a:r>
            <a:r>
              <a:rPr lang="en-US" i="1" dirty="0"/>
              <a:t>, obesity is on the rise in the U.S.</a:t>
            </a:r>
          </a:p>
        </p:txBody>
      </p:sp>
    </p:spTree>
    <p:extLst>
      <p:ext uri="{BB962C8B-B14F-4D97-AF65-F5344CB8AC3E}">
        <p14:creationId xmlns:p14="http://schemas.microsoft.com/office/powerpoint/2010/main" val="414292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An </a:t>
            </a:r>
            <a:r>
              <a:rPr lang="en-US" dirty="0"/>
              <a:t>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argument that attempts to show </a:t>
            </a:r>
            <a:r>
              <a:rPr lang="en-US" i="1" dirty="0"/>
              <a:t>why </a:t>
            </a:r>
            <a:r>
              <a:rPr lang="en-US" dirty="0"/>
              <a:t>its</a:t>
            </a:r>
          </a:p>
          <a:p>
            <a:pPr marL="0" indent="0">
              <a:buNone/>
            </a:pPr>
            <a:r>
              <a:rPr lang="en-US" dirty="0" smtClean="0"/>
              <a:t>    conclusion </a:t>
            </a:r>
            <a:r>
              <a:rPr lang="en-US" dirty="0"/>
              <a:t>is true is an </a:t>
            </a:r>
            <a:r>
              <a:rPr lang="en-US" dirty="0" smtClean="0"/>
              <a:t>explanation.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276600"/>
            <a:ext cx="3076575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375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 smtClean="0"/>
              <a:t>An explanation: example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reason that the rate of obesity is on the rise in the U.S. is that </a:t>
            </a:r>
            <a:r>
              <a:rPr lang="en-US" dirty="0" smtClean="0"/>
              <a:t>the foods </a:t>
            </a:r>
            <a:r>
              <a:rPr lang="en-US" dirty="0"/>
              <a:t>we most often consume over the past four decades </a:t>
            </a:r>
            <a:r>
              <a:rPr lang="en-US" dirty="0" smtClean="0"/>
              <a:t>have increasingly </a:t>
            </a:r>
            <a:r>
              <a:rPr lang="en-US" dirty="0"/>
              <a:t>contained high levels of sugar and low levels of dietary </a:t>
            </a:r>
            <a:r>
              <a:rPr lang="en-US" dirty="0" smtClean="0"/>
              <a:t>fiber. Since </a:t>
            </a:r>
            <a:r>
              <a:rPr lang="en-US" dirty="0"/>
              <a:t>eating foods high in sugar and low in fiber triggers the </a:t>
            </a:r>
            <a:r>
              <a:rPr lang="en-US" dirty="0" smtClean="0"/>
              <a:t>insulin system </a:t>
            </a:r>
            <a:r>
              <a:rPr lang="en-US" dirty="0"/>
              <a:t>to start storing those calories as fat, it follows that people </a:t>
            </a:r>
            <a:r>
              <a:rPr lang="en-US" dirty="0" smtClean="0"/>
              <a:t>who consume </a:t>
            </a:r>
            <a:r>
              <a:rPr lang="en-US" dirty="0"/>
              <a:t>foods high in sugar and low in fiber will tend to store more </a:t>
            </a:r>
            <a:r>
              <a:rPr lang="en-US" dirty="0" smtClean="0"/>
              <a:t>of the </a:t>
            </a:r>
            <a:r>
              <a:rPr lang="en-US" dirty="0"/>
              <a:t>calories consumed as fat.</a:t>
            </a:r>
          </a:p>
        </p:txBody>
      </p:sp>
    </p:spTree>
    <p:extLst>
      <p:ext uri="{BB962C8B-B14F-4D97-AF65-F5344CB8AC3E}">
        <p14:creationId xmlns:p14="http://schemas.microsoft.com/office/powerpoint/2010/main" val="351838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claim whose truth </a:t>
            </a:r>
            <a:r>
              <a:rPr lang="en-US" dirty="0" smtClean="0"/>
              <a:t>is being explained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/>
              <a:t>1. Over the past four decades, Americans have 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increasingly consumed foods </a:t>
            </a:r>
            <a:r>
              <a:rPr lang="en-US" dirty="0"/>
              <a:t>high in sugar and low in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fiber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2</a:t>
            </a:r>
            <a:r>
              <a:rPr lang="en-US" dirty="0"/>
              <a:t>. Consuming foods high in sugar and low in fat triggers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the insulin system </a:t>
            </a:r>
            <a:r>
              <a:rPr lang="en-US" dirty="0"/>
              <a:t>to start storing those calories as fat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3. When people store more calories as fat, they tend to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become </a:t>
            </a:r>
            <a:r>
              <a:rPr lang="en-US" dirty="0"/>
              <a:t>obese.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4</a:t>
            </a:r>
            <a:r>
              <a:rPr lang="en-US" dirty="0"/>
              <a:t>. </a:t>
            </a:r>
            <a:r>
              <a:rPr lang="en-US" i="1" dirty="0">
                <a:solidFill>
                  <a:srgbClr val="FF0000"/>
                </a:solidFill>
              </a:rPr>
              <a:t>Therefore</a:t>
            </a:r>
            <a:r>
              <a:rPr lang="en-US" dirty="0"/>
              <a:t>, the rate of obesity is on the rise in the U.S.</a:t>
            </a:r>
          </a:p>
        </p:txBody>
      </p:sp>
    </p:spTree>
    <p:extLst>
      <p:ext uri="{BB962C8B-B14F-4D97-AF65-F5344CB8AC3E}">
        <p14:creationId xmlns:p14="http://schemas.microsoft.com/office/powerpoint/2010/main" val="57597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/>
              <a:t>An 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Notice that in this </a:t>
            </a:r>
            <a:r>
              <a:rPr lang="en-US" dirty="0" smtClean="0"/>
              <a:t>explanation, </a:t>
            </a:r>
            <a:r>
              <a:rPr lang="en-US" dirty="0"/>
              <a:t>the premises (1-3) </a:t>
            </a:r>
            <a:r>
              <a:rPr lang="en-US" dirty="0" smtClean="0"/>
              <a:t>on the previous slide attempt </a:t>
            </a:r>
            <a:r>
              <a:rPr lang="en-US" dirty="0"/>
              <a:t>to give a reason </a:t>
            </a:r>
            <a:r>
              <a:rPr lang="en-US" dirty="0" smtClean="0"/>
              <a:t>for </a:t>
            </a:r>
            <a:r>
              <a:rPr lang="en-US" i="1" dirty="0" smtClean="0"/>
              <a:t>why </a:t>
            </a:r>
            <a:r>
              <a:rPr lang="en-US" dirty="0"/>
              <a:t>the conclusion is true, rather than a reason for thinking </a:t>
            </a:r>
            <a:r>
              <a:rPr lang="en-US" i="1" dirty="0"/>
              <a:t>that </a:t>
            </a:r>
            <a:r>
              <a:rPr lang="en-US" dirty="0"/>
              <a:t>the conclusion </a:t>
            </a:r>
            <a:r>
              <a:rPr lang="en-US" dirty="0" smtClean="0"/>
              <a:t>is true</a:t>
            </a:r>
            <a:r>
              <a:rPr lang="en-US" dirty="0"/>
              <a:t>. That is, in an explanation we assume that what we are trying to </a:t>
            </a:r>
            <a:r>
              <a:rPr lang="en-US" dirty="0" smtClean="0"/>
              <a:t>explain (i.e</a:t>
            </a:r>
            <a:r>
              <a:rPr lang="en-US" dirty="0"/>
              <a:t>., the conclusion) is true.</a:t>
            </a:r>
          </a:p>
        </p:txBody>
      </p:sp>
    </p:spTree>
    <p:extLst>
      <p:ext uri="{BB962C8B-B14F-4D97-AF65-F5344CB8AC3E}">
        <p14:creationId xmlns:p14="http://schemas.microsoft.com/office/powerpoint/2010/main" val="50008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/>
              <a:t>An 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premises are supposed to </a:t>
            </a:r>
            <a:r>
              <a:rPr lang="en-US" dirty="0" smtClean="0"/>
              <a:t>show why </a:t>
            </a:r>
            <a:r>
              <a:rPr lang="en-US" dirty="0"/>
              <a:t>we should </a:t>
            </a:r>
            <a:r>
              <a:rPr lang="en-US" i="1" dirty="0"/>
              <a:t>expect </a:t>
            </a:r>
            <a:r>
              <a:rPr lang="en-US" dirty="0"/>
              <a:t>or </a:t>
            </a:r>
            <a:r>
              <a:rPr lang="en-US" i="1" dirty="0"/>
              <a:t>predict </a:t>
            </a:r>
            <a:r>
              <a:rPr lang="en-US" dirty="0"/>
              <a:t>that the conclusion is true. Explanations </a:t>
            </a:r>
            <a:r>
              <a:rPr lang="en-US" dirty="0" smtClean="0"/>
              <a:t>often give </a:t>
            </a:r>
            <a:r>
              <a:rPr lang="en-US" dirty="0"/>
              <a:t>us an </a:t>
            </a:r>
            <a:r>
              <a:rPr lang="en-US" i="1" dirty="0"/>
              <a:t>understanding </a:t>
            </a:r>
            <a:r>
              <a:rPr lang="en-US" dirty="0"/>
              <a:t>of why the conclusion is true.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4038600"/>
            <a:ext cx="260032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5464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989</Words>
  <Application>Microsoft Office PowerPoint</Application>
  <PresentationFormat>On-screen Show (4:3)</PresentationFormat>
  <Paragraphs>82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What is an argument?</vt:lpstr>
      <vt:lpstr>What is an argument?</vt:lpstr>
      <vt:lpstr>What is an argument?</vt:lpstr>
      <vt:lpstr>What is an argument?</vt:lpstr>
      <vt:lpstr>A Statement</vt:lpstr>
      <vt:lpstr>An argument</vt:lpstr>
      <vt:lpstr>An argument</vt:lpstr>
      <vt:lpstr>Identifying arguments</vt:lpstr>
      <vt:lpstr>Identifying arguments</vt:lpstr>
      <vt:lpstr>Identifying arguments</vt:lpstr>
      <vt:lpstr>Identifying arguments</vt:lpstr>
      <vt:lpstr>Premise and Conclusion Indicators</vt:lpstr>
      <vt:lpstr>Arguments vs. Explanations</vt:lpstr>
      <vt:lpstr>Arguments vs. Explanations</vt:lpstr>
      <vt:lpstr>An explanation</vt:lpstr>
      <vt:lpstr>An explanation: example </vt:lpstr>
      <vt:lpstr>The claim whose truth is being explained</vt:lpstr>
      <vt:lpstr>An explanation</vt:lpstr>
      <vt:lpstr>An explanation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lecturer</dc:creator>
  <cp:lastModifiedBy>lecturer</cp:lastModifiedBy>
  <cp:revision>9</cp:revision>
  <dcterms:created xsi:type="dcterms:W3CDTF">2019-02-14T06:42:35Z</dcterms:created>
  <dcterms:modified xsi:type="dcterms:W3CDTF">2020-01-23T07:25:10Z</dcterms:modified>
</cp:coreProperties>
</file>