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29" r:id="rId1"/>
  </p:sldMasterIdLst>
  <p:notesMasterIdLst>
    <p:notesMasterId r:id="rId31"/>
  </p:notesMasterIdLst>
  <p:sldIdLst>
    <p:sldId id="453" r:id="rId2"/>
    <p:sldId id="258" r:id="rId3"/>
    <p:sldId id="415" r:id="rId4"/>
    <p:sldId id="418" r:id="rId5"/>
    <p:sldId id="421" r:id="rId6"/>
    <p:sldId id="416" r:id="rId7"/>
    <p:sldId id="449" r:id="rId8"/>
    <p:sldId id="430" r:id="rId9"/>
    <p:sldId id="431" r:id="rId10"/>
    <p:sldId id="432" r:id="rId11"/>
    <p:sldId id="433" r:id="rId12"/>
    <p:sldId id="435" r:id="rId13"/>
    <p:sldId id="452" r:id="rId14"/>
    <p:sldId id="436" r:id="rId15"/>
    <p:sldId id="437" r:id="rId16"/>
    <p:sldId id="438" r:id="rId17"/>
    <p:sldId id="434" r:id="rId18"/>
    <p:sldId id="440" r:id="rId19"/>
    <p:sldId id="451" r:id="rId20"/>
    <p:sldId id="442" r:id="rId21"/>
    <p:sldId id="443" r:id="rId22"/>
    <p:sldId id="444" r:id="rId23"/>
    <p:sldId id="445" r:id="rId24"/>
    <p:sldId id="447" r:id="rId25"/>
    <p:sldId id="417" r:id="rId26"/>
    <p:sldId id="423" r:id="rId27"/>
    <p:sldId id="424" r:id="rId28"/>
    <p:sldId id="425" r:id="rId29"/>
    <p:sldId id="426" r:id="rId30"/>
  </p:sldIdLst>
  <p:sldSz cx="9144000" cy="6858000" type="screen4x3"/>
  <p:notesSz cx="6858000" cy="9144000"/>
  <p:defaultTextStyle>
    <a:defPPr>
      <a:defRPr lang="en-US"/>
    </a:defPPr>
    <a:lvl1pPr algn="l" rtl="0" fontAlgn="base">
      <a:spcBef>
        <a:spcPct val="0"/>
      </a:spcBef>
      <a:spcAft>
        <a:spcPct val="0"/>
      </a:spcAft>
      <a:defRPr sz="2800" kern="1200">
        <a:solidFill>
          <a:schemeClr val="tx1"/>
        </a:solidFill>
        <a:latin typeface="Arial" charset="0"/>
        <a:ea typeface="+mn-ea"/>
        <a:cs typeface="Angsana New" charset="0"/>
      </a:defRPr>
    </a:lvl1pPr>
    <a:lvl2pPr marL="457200" algn="l" rtl="0" fontAlgn="base">
      <a:spcBef>
        <a:spcPct val="0"/>
      </a:spcBef>
      <a:spcAft>
        <a:spcPct val="0"/>
      </a:spcAft>
      <a:defRPr sz="2800" kern="1200">
        <a:solidFill>
          <a:schemeClr val="tx1"/>
        </a:solidFill>
        <a:latin typeface="Arial" charset="0"/>
        <a:ea typeface="+mn-ea"/>
        <a:cs typeface="Angsana New" charset="0"/>
      </a:defRPr>
    </a:lvl2pPr>
    <a:lvl3pPr marL="914400" algn="l" rtl="0" fontAlgn="base">
      <a:spcBef>
        <a:spcPct val="0"/>
      </a:spcBef>
      <a:spcAft>
        <a:spcPct val="0"/>
      </a:spcAft>
      <a:defRPr sz="2800" kern="1200">
        <a:solidFill>
          <a:schemeClr val="tx1"/>
        </a:solidFill>
        <a:latin typeface="Arial" charset="0"/>
        <a:ea typeface="+mn-ea"/>
        <a:cs typeface="Angsana New" charset="0"/>
      </a:defRPr>
    </a:lvl3pPr>
    <a:lvl4pPr marL="1371600" algn="l" rtl="0" fontAlgn="base">
      <a:spcBef>
        <a:spcPct val="0"/>
      </a:spcBef>
      <a:spcAft>
        <a:spcPct val="0"/>
      </a:spcAft>
      <a:defRPr sz="2800" kern="1200">
        <a:solidFill>
          <a:schemeClr val="tx1"/>
        </a:solidFill>
        <a:latin typeface="Arial" charset="0"/>
        <a:ea typeface="+mn-ea"/>
        <a:cs typeface="Angsana New" charset="0"/>
      </a:defRPr>
    </a:lvl4pPr>
    <a:lvl5pPr marL="1828800" algn="l" rtl="0" fontAlgn="base">
      <a:spcBef>
        <a:spcPct val="0"/>
      </a:spcBef>
      <a:spcAft>
        <a:spcPct val="0"/>
      </a:spcAft>
      <a:defRPr sz="2800" kern="1200">
        <a:solidFill>
          <a:schemeClr val="tx1"/>
        </a:solidFill>
        <a:latin typeface="Arial" charset="0"/>
        <a:ea typeface="+mn-ea"/>
        <a:cs typeface="Angsana New" charset="0"/>
      </a:defRPr>
    </a:lvl5pPr>
    <a:lvl6pPr marL="2286000" algn="l" defTabSz="914400" rtl="0" eaLnBrk="1" latinLnBrk="0" hangingPunct="1">
      <a:defRPr sz="2800" kern="1200">
        <a:solidFill>
          <a:schemeClr val="tx1"/>
        </a:solidFill>
        <a:latin typeface="Arial" charset="0"/>
        <a:ea typeface="+mn-ea"/>
        <a:cs typeface="Angsana New" charset="0"/>
      </a:defRPr>
    </a:lvl6pPr>
    <a:lvl7pPr marL="2743200" algn="l" defTabSz="914400" rtl="0" eaLnBrk="1" latinLnBrk="0" hangingPunct="1">
      <a:defRPr sz="2800" kern="1200">
        <a:solidFill>
          <a:schemeClr val="tx1"/>
        </a:solidFill>
        <a:latin typeface="Arial" charset="0"/>
        <a:ea typeface="+mn-ea"/>
        <a:cs typeface="Angsana New" charset="0"/>
      </a:defRPr>
    </a:lvl7pPr>
    <a:lvl8pPr marL="3200400" algn="l" defTabSz="914400" rtl="0" eaLnBrk="1" latinLnBrk="0" hangingPunct="1">
      <a:defRPr sz="2800" kern="1200">
        <a:solidFill>
          <a:schemeClr val="tx1"/>
        </a:solidFill>
        <a:latin typeface="Arial" charset="0"/>
        <a:ea typeface="+mn-ea"/>
        <a:cs typeface="Angsana New" charset="0"/>
      </a:defRPr>
    </a:lvl8pPr>
    <a:lvl9pPr marL="3657600" algn="l" defTabSz="914400" rtl="0" eaLnBrk="1" latinLnBrk="0" hangingPunct="1">
      <a:defRPr sz="2800" kern="1200">
        <a:solidFill>
          <a:schemeClr val="tx1"/>
        </a:solidFill>
        <a:latin typeface="Arial" charset="0"/>
        <a:ea typeface="+mn-ea"/>
        <a:cs typeface="Angsana New"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FFFF"/>
    <a:srgbClr val="33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8" autoAdjust="0"/>
    <p:restoredTop sz="94610" autoAdjust="0"/>
  </p:normalViewPr>
  <p:slideViewPr>
    <p:cSldViewPr>
      <p:cViewPr varScale="1">
        <p:scale>
          <a:sx n="70" d="100"/>
          <a:sy n="70" d="100"/>
        </p:scale>
        <p:origin x="516" y="72"/>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Lst>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_rels/viewProps.xml.rels><?xml version="1.0" encoding="UTF-8" standalone="yes"?>
<Relationships xmlns="http://schemas.openxmlformats.org/package/2006/relationships"><Relationship Id="rId8" Type="http://schemas.openxmlformats.org/officeDocument/2006/relationships/slide" Target="slides/slide27.xml"/><Relationship Id="rId3" Type="http://schemas.openxmlformats.org/officeDocument/2006/relationships/slide" Target="slides/slide4.xml"/><Relationship Id="rId7" Type="http://schemas.openxmlformats.org/officeDocument/2006/relationships/slide" Target="slides/slide26.xml"/><Relationship Id="rId2" Type="http://schemas.openxmlformats.org/officeDocument/2006/relationships/slide" Target="slides/slide3.xml"/><Relationship Id="rId1" Type="http://schemas.openxmlformats.org/officeDocument/2006/relationships/slide" Target="slides/slide2.xml"/><Relationship Id="rId6" Type="http://schemas.openxmlformats.org/officeDocument/2006/relationships/slide" Target="slides/slide25.xml"/><Relationship Id="rId5" Type="http://schemas.openxmlformats.org/officeDocument/2006/relationships/slide" Target="slides/slide6.xml"/><Relationship Id="rId10" Type="http://schemas.openxmlformats.org/officeDocument/2006/relationships/slide" Target="slides/slide29.xml"/><Relationship Id="rId4" Type="http://schemas.openxmlformats.org/officeDocument/2006/relationships/slide" Target="slides/slide5.xml"/><Relationship Id="rId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44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cs typeface="Angsana New" pitchFamily="18" charset="-34"/>
              </a:defRPr>
            </a:lvl1pPr>
          </a:lstStyle>
          <a:p>
            <a:pPr>
              <a:defRPr/>
            </a:pPr>
            <a:endParaRPr lang="th-TH"/>
          </a:p>
        </p:txBody>
      </p:sp>
      <p:sp>
        <p:nvSpPr>
          <p:cNvPr id="2344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cs typeface="Angsana New" pitchFamily="18" charset="-34"/>
              </a:defRPr>
            </a:lvl1pPr>
          </a:lstStyle>
          <a:p>
            <a:pPr>
              <a:defRPr/>
            </a:pPr>
            <a:endParaRPr lang="th-TH"/>
          </a:p>
        </p:txBody>
      </p:sp>
      <p:sp>
        <p:nvSpPr>
          <p:cNvPr id="4506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2345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2345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cs typeface="Angsana New" pitchFamily="18" charset="-34"/>
              </a:defRPr>
            </a:lvl1pPr>
          </a:lstStyle>
          <a:p>
            <a:pPr>
              <a:defRPr/>
            </a:pPr>
            <a:endParaRPr lang="th-TH"/>
          </a:p>
        </p:txBody>
      </p:sp>
      <p:sp>
        <p:nvSpPr>
          <p:cNvPr id="2345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charset="0"/>
              </a:defRPr>
            </a:lvl1pPr>
          </a:lstStyle>
          <a:p>
            <a:fld id="{EF37C91A-C467-AE4E-B81E-4AEB9CB280DA}" type="slidenum">
              <a:rPr lang="en-US" altLang="en-US"/>
              <a:pPr/>
              <a:t>‹#›</a:t>
            </a:fld>
            <a:endParaRPr lang="th-TH" altLang="en-US"/>
          </a:p>
        </p:txBody>
      </p:sp>
    </p:spTree>
    <p:extLst>
      <p:ext uri="{BB962C8B-B14F-4D97-AF65-F5344CB8AC3E}">
        <p14:creationId xmlns:p14="http://schemas.microsoft.com/office/powerpoint/2010/main" val="13378732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0"/>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fld id="{79BFBD92-3A83-044F-B9D0-354AB4BD736A}" type="slidenum">
              <a:rPr lang="en-US" altLang="en-US"/>
              <a:pPr/>
              <a:t>‹#›</a:t>
            </a:fld>
            <a:endParaRPr lang="th-TH" alt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634451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993979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fld id="{79BFBD92-3A83-044F-B9D0-354AB4BD736A}" type="slidenum">
              <a:rPr lang="en-US" altLang="en-US"/>
              <a:pPr/>
              <a:t>‹#›</a:t>
            </a:fld>
            <a:endParaRPr lang="th-TH" alt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07024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59" y="1845734"/>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p:txBody>
          <a:bodyPr/>
          <a:lstStyle/>
          <a:p>
            <a:pPr>
              <a:defRPr/>
            </a:pPr>
            <a:endParaRPr lang="th-TH" altLang="en-US"/>
          </a:p>
        </p:txBody>
      </p:sp>
      <p:sp>
        <p:nvSpPr>
          <p:cNvPr id="7" name="Slide Number Placeholder 6"/>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3285612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th-TH" altLang="en-US"/>
          </a:p>
        </p:txBody>
      </p:sp>
      <p:sp>
        <p:nvSpPr>
          <p:cNvPr id="8" name="Footer Placeholder 7"/>
          <p:cNvSpPr>
            <a:spLocks noGrp="1"/>
          </p:cNvSpPr>
          <p:nvPr>
            <p:ph type="ftr" sz="quarter" idx="11"/>
          </p:nvPr>
        </p:nvSpPr>
        <p:spPr/>
        <p:txBody>
          <a:bodyPr/>
          <a:lstStyle/>
          <a:p>
            <a:pPr>
              <a:defRPr/>
            </a:pPr>
            <a:endParaRPr lang="th-TH" altLang="en-US"/>
          </a:p>
        </p:txBody>
      </p:sp>
      <p:sp>
        <p:nvSpPr>
          <p:cNvPr id="9" name="Slide Number Placeholder 8"/>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7412492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endParaRPr lang="th-TH" altLang="en-US"/>
          </a:p>
        </p:txBody>
      </p:sp>
      <p:sp>
        <p:nvSpPr>
          <p:cNvPr id="4" name="Footer Placeholder 3"/>
          <p:cNvSpPr>
            <a:spLocks noGrp="1"/>
          </p:cNvSpPr>
          <p:nvPr>
            <p:ph type="ftr" sz="quarter" idx="11"/>
          </p:nvPr>
        </p:nvSpPr>
        <p:spPr/>
        <p:txBody>
          <a:bodyPr/>
          <a:lstStyle/>
          <a:p>
            <a:pPr>
              <a:defRPr/>
            </a:pPr>
            <a:endParaRPr lang="th-TH" altLang="en-US"/>
          </a:p>
        </p:txBody>
      </p:sp>
      <p:sp>
        <p:nvSpPr>
          <p:cNvPr id="5" name="Slide Number Placeholder 4"/>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4157643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a:defRPr/>
            </a:pPr>
            <a:endParaRPr lang="th-TH" altLang="en-US"/>
          </a:p>
        </p:txBody>
      </p:sp>
      <p:sp>
        <p:nvSpPr>
          <p:cNvPr id="8" name="Footer Placeholder 7"/>
          <p:cNvSpPr>
            <a:spLocks noGrp="1"/>
          </p:cNvSpPr>
          <p:nvPr>
            <p:ph type="ftr" sz="quarter" idx="11"/>
          </p:nvPr>
        </p:nvSpPr>
        <p:spPr/>
        <p:txBody>
          <a:bodyPr/>
          <a:lstStyle>
            <a:lvl1pPr>
              <a:defRPr>
                <a:solidFill>
                  <a:srgbClr val="FFFFFF"/>
                </a:solidFill>
              </a:defRPr>
            </a:lvl1pPr>
          </a:lstStyle>
          <a:p>
            <a:pPr>
              <a:defRPr/>
            </a:pPr>
            <a:endParaRPr lang="th-TH" altLang="en-US"/>
          </a:p>
        </p:txBody>
      </p:sp>
      <p:sp>
        <p:nvSpPr>
          <p:cNvPr id="9" name="Slide Number Placeholder 8"/>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6331259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pPr>
              <a:defRPr/>
            </a:pPr>
            <a:endParaRPr lang="th-TH" altLang="en-US"/>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pPr>
              <a:defRPr/>
            </a:pPr>
            <a:endParaRPr lang="th-TH" alt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655304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4948"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accent3"/>
          </a:solid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60" y="5907023"/>
            <a:ext cx="7584948"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th-TH" altLang="en-US"/>
          </a:p>
        </p:txBody>
      </p:sp>
      <p:sp>
        <p:nvSpPr>
          <p:cNvPr id="6" name="Footer Placeholder 5"/>
          <p:cNvSpPr>
            <a:spLocks noGrp="1"/>
          </p:cNvSpPr>
          <p:nvPr>
            <p:ph type="ftr" sz="quarter" idx="11"/>
          </p:nvPr>
        </p:nvSpPr>
        <p:spPr/>
        <p:txBody>
          <a:bodyPr/>
          <a:lstStyle/>
          <a:p>
            <a:pPr>
              <a:defRPr/>
            </a:pPr>
            <a:endParaRPr lang="th-TH" altLang="en-US"/>
          </a:p>
        </p:txBody>
      </p:sp>
      <p:sp>
        <p:nvSpPr>
          <p:cNvPr id="7" name="Slide Number Placeholder 6"/>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0783620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4163092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4778"/>
            <a:ext cx="5800725"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th-TH" altLang="en-US"/>
          </a:p>
        </p:txBody>
      </p:sp>
      <p:sp>
        <p:nvSpPr>
          <p:cNvPr id="5" name="Footer Placeholder 4"/>
          <p:cNvSpPr>
            <a:spLocks noGrp="1"/>
          </p:cNvSpPr>
          <p:nvPr>
            <p:ph type="ftr" sz="quarter" idx="11"/>
          </p:nvPr>
        </p:nvSpPr>
        <p:spPr/>
        <p:txBody>
          <a:bodyPr/>
          <a:lstStyle/>
          <a:p>
            <a:pPr>
              <a:defRPr/>
            </a:pPr>
            <a:endParaRPr lang="th-TH" altLang="en-US"/>
          </a:p>
        </p:txBody>
      </p:sp>
      <p:sp>
        <p:nvSpPr>
          <p:cNvPr id="6" name="Slide Number Placeholder 5"/>
          <p:cNvSpPr>
            <a:spLocks noGrp="1"/>
          </p:cNvSpPr>
          <p:nvPr>
            <p:ph type="sldNum" sz="quarter" idx="12"/>
          </p:nvPr>
        </p:nvSpPr>
        <p:spPr/>
        <p:txBody>
          <a:bodyPr/>
          <a:lstStyle/>
          <a:p>
            <a:fld id="{79BFBD92-3A83-044F-B9D0-354AB4BD736A}" type="slidenum">
              <a:rPr lang="en-US" altLang="en-US"/>
              <a:pPr/>
              <a:t>‹#›</a:t>
            </a:fld>
            <a:endParaRPr lang="th-TH" altLang="en-US"/>
          </a:p>
        </p:txBody>
      </p:sp>
    </p:spTree>
    <p:extLst>
      <p:ext uri="{BB962C8B-B14F-4D97-AF65-F5344CB8AC3E}">
        <p14:creationId xmlns:p14="http://schemas.microsoft.com/office/powerpoint/2010/main" val="12007709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a:xfrm>
            <a:off x="457200" y="6248400"/>
            <a:ext cx="2133600" cy="457200"/>
          </a:xfrm>
        </p:spPr>
        <p:txBody>
          <a:bodyPr/>
          <a:lstStyle>
            <a:lvl1pPr>
              <a:defRPr/>
            </a:lvl1pPr>
          </a:lstStyle>
          <a:p>
            <a:pPr>
              <a:defRPr/>
            </a:pPr>
            <a:endParaRPr lang="th-TH" altLang="en-US"/>
          </a:p>
        </p:txBody>
      </p:sp>
      <p:sp>
        <p:nvSpPr>
          <p:cNvPr id="6" name="ตัวยึดท้ายกระดาษ 5"/>
          <p:cNvSpPr>
            <a:spLocks noGrp="1"/>
          </p:cNvSpPr>
          <p:nvPr>
            <p:ph type="ftr" sz="quarter" idx="11"/>
          </p:nvPr>
        </p:nvSpPr>
        <p:spPr>
          <a:xfrm>
            <a:off x="3124200" y="6248400"/>
            <a:ext cx="2895600" cy="457200"/>
          </a:xfrm>
        </p:spPr>
        <p:txBody>
          <a:bodyPr/>
          <a:lstStyle>
            <a:lvl1pPr>
              <a:defRPr/>
            </a:lvl1pPr>
          </a:lstStyle>
          <a:p>
            <a:pPr>
              <a:defRPr/>
            </a:pPr>
            <a:endParaRPr lang="th-TH" altLang="en-US"/>
          </a:p>
        </p:txBody>
      </p:sp>
      <p:sp>
        <p:nvSpPr>
          <p:cNvPr id="7" name="ตัวยึดหมายเลขภาพนิ่ง 6"/>
          <p:cNvSpPr>
            <a:spLocks noGrp="1"/>
          </p:cNvSpPr>
          <p:nvPr>
            <p:ph type="sldNum" sz="quarter" idx="12"/>
          </p:nvPr>
        </p:nvSpPr>
        <p:spPr>
          <a:xfrm>
            <a:off x="6553200" y="6248400"/>
            <a:ext cx="2133600" cy="457200"/>
          </a:xfrm>
        </p:spPr>
        <p:txBody>
          <a:bodyPr/>
          <a:lstStyle>
            <a:lvl1pPr>
              <a:defRPr/>
            </a:lvl1pPr>
          </a:lstStyle>
          <a:p>
            <a:fld id="{5141B596-83B3-6746-8552-0504BA878907}" type="slidenum">
              <a:rPr lang="en-US" altLang="en-US"/>
              <a:pPr/>
              <a:t>‹#›</a:t>
            </a:fld>
            <a:endParaRPr lang="th-TH" altLang="en-US"/>
          </a:p>
        </p:txBody>
      </p:sp>
    </p:spTree>
    <p:extLst>
      <p:ext uri="{BB962C8B-B14F-4D97-AF65-F5344CB8AC3E}">
        <p14:creationId xmlns:p14="http://schemas.microsoft.com/office/powerpoint/2010/main" val="14540468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ชื่อเรื่อง ข้อความ และ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quarter" idx="2"/>
          </p:nvPr>
        </p:nvSpPr>
        <p:spPr>
          <a:xfrm>
            <a:off x="4648200" y="1719263"/>
            <a:ext cx="4038600" cy="2128837"/>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เนื้อหา 4"/>
          <p:cNvSpPr>
            <a:spLocks noGrp="1"/>
          </p:cNvSpPr>
          <p:nvPr>
            <p:ph sz="quarter" idx="3"/>
          </p:nvPr>
        </p:nvSpPr>
        <p:spPr>
          <a:xfrm>
            <a:off x="4648200" y="4000500"/>
            <a:ext cx="4038600" cy="2130425"/>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วันที่ 5"/>
          <p:cNvSpPr>
            <a:spLocks noGrp="1"/>
          </p:cNvSpPr>
          <p:nvPr>
            <p:ph type="dt" sz="half" idx="10"/>
          </p:nvPr>
        </p:nvSpPr>
        <p:spPr>
          <a:xfrm>
            <a:off x="457200" y="6248400"/>
            <a:ext cx="2133600" cy="457200"/>
          </a:xfrm>
        </p:spPr>
        <p:txBody>
          <a:bodyPr/>
          <a:lstStyle>
            <a:lvl1pPr>
              <a:defRPr/>
            </a:lvl1pPr>
          </a:lstStyle>
          <a:p>
            <a:pPr>
              <a:defRPr/>
            </a:pPr>
            <a:endParaRPr lang="th-TH" altLang="en-US"/>
          </a:p>
        </p:txBody>
      </p:sp>
      <p:sp>
        <p:nvSpPr>
          <p:cNvPr id="7" name="ตัวยึดท้ายกระดาษ 6"/>
          <p:cNvSpPr>
            <a:spLocks noGrp="1"/>
          </p:cNvSpPr>
          <p:nvPr>
            <p:ph type="ftr" sz="quarter" idx="11"/>
          </p:nvPr>
        </p:nvSpPr>
        <p:spPr>
          <a:xfrm>
            <a:off x="3124200" y="6248400"/>
            <a:ext cx="2895600" cy="457200"/>
          </a:xfrm>
        </p:spPr>
        <p:txBody>
          <a:bodyPr/>
          <a:lstStyle>
            <a:lvl1pPr>
              <a:defRPr/>
            </a:lvl1pPr>
          </a:lstStyle>
          <a:p>
            <a:pPr>
              <a:defRPr/>
            </a:pPr>
            <a:endParaRPr lang="th-TH" altLang="en-US"/>
          </a:p>
        </p:txBody>
      </p:sp>
      <p:sp>
        <p:nvSpPr>
          <p:cNvPr id="8" name="ตัวยึดหมายเลขภาพนิ่ง 7"/>
          <p:cNvSpPr>
            <a:spLocks noGrp="1"/>
          </p:cNvSpPr>
          <p:nvPr>
            <p:ph type="sldNum" sz="quarter" idx="12"/>
          </p:nvPr>
        </p:nvSpPr>
        <p:spPr>
          <a:xfrm>
            <a:off x="6553200" y="6248400"/>
            <a:ext cx="2133600" cy="457200"/>
          </a:xfrm>
        </p:spPr>
        <p:txBody>
          <a:bodyPr/>
          <a:lstStyle>
            <a:lvl1pPr>
              <a:defRPr/>
            </a:lvl1pPr>
          </a:lstStyle>
          <a:p>
            <a:fld id="{A4071969-8299-4740-B01E-4E710650F930}" type="slidenum">
              <a:rPr lang="en-US" altLang="en-US"/>
              <a:pPr/>
              <a:t>‹#›</a:t>
            </a:fld>
            <a:endParaRPr lang="th-TH" altLang="en-US"/>
          </a:p>
        </p:txBody>
      </p:sp>
    </p:spTree>
    <p:extLst>
      <p:ext uri="{BB962C8B-B14F-4D97-AF65-F5344CB8AC3E}">
        <p14:creationId xmlns:p14="http://schemas.microsoft.com/office/powerpoint/2010/main" val="1948282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9144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845734"/>
            <a:ext cx="75438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pPr>
              <a:defRPr/>
            </a:pPr>
            <a:endParaRPr lang="th-TH" altLang="en-US"/>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pPr>
              <a:defRPr/>
            </a:pPr>
            <a:endParaRPr lang="th-TH" altLang="en-US"/>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79BFBD92-3A83-044F-B9D0-354AB4BD736A}" type="slidenum">
              <a:rPr lang="en-US" altLang="en-US"/>
              <a:pPr/>
              <a:t>‹#›</a:t>
            </a:fld>
            <a:endParaRPr lang="th-TH" altLang="en-US"/>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73658330"/>
      </p:ext>
    </p:extLst>
  </p:cSld>
  <p:clrMap bg1="lt1" tx1="dk1" bg2="lt2" tx2="dk2" accent1="accent1" accent2="accent2" accent3="accent3" accent4="accent4" accent5="accent5" accent6="accent6" hlink="hlink" folHlink="folHlink"/>
  <p:sldLayoutIdLst>
    <p:sldLayoutId id="2147483730" r:id="rId1"/>
    <p:sldLayoutId id="2147483731" r:id="rId2"/>
    <p:sldLayoutId id="2147483732" r:id="rId3"/>
    <p:sldLayoutId id="2147483733" r:id="rId4"/>
    <p:sldLayoutId id="2147483734" r:id="rId5"/>
    <p:sldLayoutId id="2147483735" r:id="rId6"/>
    <p:sldLayoutId id="2147483736" r:id="rId7"/>
    <p:sldLayoutId id="2147483737" r:id="rId8"/>
    <p:sldLayoutId id="2147483738" r:id="rId9"/>
    <p:sldLayoutId id="2147483739" r:id="rId10"/>
    <p:sldLayoutId id="2147483740" r:id="rId11"/>
    <p:sldLayoutId id="2147483741" r:id="rId12"/>
    <p:sldLayoutId id="2147483742" r:id="rId13"/>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5"/>
          <p:cNvSpPr>
            <a:spLocks noChangeArrowheads="1"/>
          </p:cNvSpPr>
          <p:nvPr/>
        </p:nvSpPr>
        <p:spPr bwMode="auto">
          <a:xfrm>
            <a:off x="5292725" y="1447800"/>
            <a:ext cx="3455988" cy="51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defRPr sz="2800">
                <a:solidFill>
                  <a:schemeClr val="tx1"/>
                </a:solidFill>
                <a:latin typeface="Arial" charset="0"/>
                <a:cs typeface="Angsana New" charset="0"/>
              </a:defRPr>
            </a:lvl1pPr>
            <a:lvl2pPr marL="742950" indent="-285750" eaLnBrk="0" hangingPunct="0">
              <a:defRPr sz="2800">
                <a:solidFill>
                  <a:schemeClr val="tx1"/>
                </a:solidFill>
                <a:latin typeface="Arial" charset="0"/>
                <a:cs typeface="Angsana New" charset="0"/>
              </a:defRPr>
            </a:lvl2pPr>
            <a:lvl3pPr marL="1143000" indent="-228600" eaLnBrk="0" hangingPunct="0">
              <a:defRPr sz="2800">
                <a:solidFill>
                  <a:schemeClr val="tx1"/>
                </a:solidFill>
                <a:latin typeface="Arial" charset="0"/>
                <a:cs typeface="Angsana New" charset="0"/>
              </a:defRPr>
            </a:lvl3pPr>
            <a:lvl4pPr marL="1600200" indent="-228600" eaLnBrk="0" hangingPunct="0">
              <a:defRPr sz="2800">
                <a:solidFill>
                  <a:schemeClr val="tx1"/>
                </a:solidFill>
                <a:latin typeface="Arial" charset="0"/>
                <a:cs typeface="Angsana New" charset="0"/>
              </a:defRPr>
            </a:lvl4pPr>
            <a:lvl5pPr marL="2057400" indent="-228600" eaLnBrk="0" hangingPunct="0">
              <a:defRPr sz="2800">
                <a:solidFill>
                  <a:schemeClr val="tx1"/>
                </a:solidFill>
                <a:latin typeface="Arial" charset="0"/>
                <a:cs typeface="Angsana New" charset="0"/>
              </a:defRPr>
            </a:lvl5pPr>
            <a:lvl6pPr marL="2514600" indent="-228600" eaLnBrk="0" fontAlgn="base" hangingPunct="0">
              <a:spcBef>
                <a:spcPct val="0"/>
              </a:spcBef>
              <a:spcAft>
                <a:spcPct val="0"/>
              </a:spcAft>
              <a:defRPr sz="2800">
                <a:solidFill>
                  <a:schemeClr val="tx1"/>
                </a:solidFill>
                <a:latin typeface="Arial" charset="0"/>
                <a:cs typeface="Angsana New" charset="0"/>
              </a:defRPr>
            </a:lvl6pPr>
            <a:lvl7pPr marL="2971800" indent="-228600" eaLnBrk="0" fontAlgn="base" hangingPunct="0">
              <a:spcBef>
                <a:spcPct val="0"/>
              </a:spcBef>
              <a:spcAft>
                <a:spcPct val="0"/>
              </a:spcAft>
              <a:defRPr sz="2800">
                <a:solidFill>
                  <a:schemeClr val="tx1"/>
                </a:solidFill>
                <a:latin typeface="Arial" charset="0"/>
                <a:cs typeface="Angsana New" charset="0"/>
              </a:defRPr>
            </a:lvl7pPr>
            <a:lvl8pPr marL="3429000" indent="-228600" eaLnBrk="0" fontAlgn="base" hangingPunct="0">
              <a:spcBef>
                <a:spcPct val="0"/>
              </a:spcBef>
              <a:spcAft>
                <a:spcPct val="0"/>
              </a:spcAft>
              <a:defRPr sz="2800">
                <a:solidFill>
                  <a:schemeClr val="tx1"/>
                </a:solidFill>
                <a:latin typeface="Arial" charset="0"/>
                <a:cs typeface="Angsana New" charset="0"/>
              </a:defRPr>
            </a:lvl8pPr>
            <a:lvl9pPr marL="3886200" indent="-228600" eaLnBrk="0" fontAlgn="base" hangingPunct="0">
              <a:spcBef>
                <a:spcPct val="0"/>
              </a:spcBef>
              <a:spcAft>
                <a:spcPct val="0"/>
              </a:spcAft>
              <a:defRPr sz="2800">
                <a:solidFill>
                  <a:schemeClr val="tx1"/>
                </a:solidFill>
                <a:latin typeface="Arial" charset="0"/>
                <a:cs typeface="Angsana New" charset="0"/>
              </a:defRPr>
            </a:lvl9pPr>
          </a:lstStyle>
          <a:p>
            <a:pPr algn="ctr" eaLnBrk="1" hangingPunct="1">
              <a:spcBef>
                <a:spcPct val="50000"/>
              </a:spcBef>
            </a:pPr>
            <a:r>
              <a:rPr lang="en-US" altLang="en-US">
                <a:solidFill>
                  <a:schemeClr val="bg1"/>
                </a:solidFill>
                <a:latin typeface="Tahoma" charset="0"/>
              </a:rPr>
              <a:t>Introduction </a:t>
            </a:r>
            <a:endParaRPr lang="en-US" altLang="en-US" b="1">
              <a:solidFill>
                <a:schemeClr val="bg1"/>
              </a:solidFill>
            </a:endParaRPr>
          </a:p>
        </p:txBody>
      </p:sp>
      <p:sp>
        <p:nvSpPr>
          <p:cNvPr id="15363" name="Rectangle 6"/>
          <p:cNvSpPr>
            <a:spLocks noChangeArrowheads="1"/>
          </p:cNvSpPr>
          <p:nvPr/>
        </p:nvSpPr>
        <p:spPr bwMode="auto">
          <a:xfrm>
            <a:off x="5219700" y="333375"/>
            <a:ext cx="35179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nchor="ctr"/>
          <a:lstStyle>
            <a:lvl1pPr eaLnBrk="0" hangingPunct="0">
              <a:defRPr sz="2800">
                <a:solidFill>
                  <a:schemeClr val="tx1"/>
                </a:solidFill>
                <a:latin typeface="Arial" charset="0"/>
                <a:cs typeface="Angsana New" charset="0"/>
              </a:defRPr>
            </a:lvl1pPr>
            <a:lvl2pPr marL="742950" indent="-285750" eaLnBrk="0" hangingPunct="0">
              <a:defRPr sz="2800">
                <a:solidFill>
                  <a:schemeClr val="tx1"/>
                </a:solidFill>
                <a:latin typeface="Arial" charset="0"/>
                <a:cs typeface="Angsana New" charset="0"/>
              </a:defRPr>
            </a:lvl2pPr>
            <a:lvl3pPr marL="1143000" indent="-228600" eaLnBrk="0" hangingPunct="0">
              <a:defRPr sz="2800">
                <a:solidFill>
                  <a:schemeClr val="tx1"/>
                </a:solidFill>
                <a:latin typeface="Arial" charset="0"/>
                <a:cs typeface="Angsana New" charset="0"/>
              </a:defRPr>
            </a:lvl3pPr>
            <a:lvl4pPr marL="1600200" indent="-228600" eaLnBrk="0" hangingPunct="0">
              <a:defRPr sz="2800">
                <a:solidFill>
                  <a:schemeClr val="tx1"/>
                </a:solidFill>
                <a:latin typeface="Arial" charset="0"/>
                <a:cs typeface="Angsana New" charset="0"/>
              </a:defRPr>
            </a:lvl4pPr>
            <a:lvl5pPr marL="2057400" indent="-228600" eaLnBrk="0" hangingPunct="0">
              <a:defRPr sz="2800">
                <a:solidFill>
                  <a:schemeClr val="tx1"/>
                </a:solidFill>
                <a:latin typeface="Arial" charset="0"/>
                <a:cs typeface="Angsana New" charset="0"/>
              </a:defRPr>
            </a:lvl5pPr>
            <a:lvl6pPr marL="2514600" indent="-228600" eaLnBrk="0" fontAlgn="base" hangingPunct="0">
              <a:spcBef>
                <a:spcPct val="0"/>
              </a:spcBef>
              <a:spcAft>
                <a:spcPct val="0"/>
              </a:spcAft>
              <a:defRPr sz="2800">
                <a:solidFill>
                  <a:schemeClr val="tx1"/>
                </a:solidFill>
                <a:latin typeface="Arial" charset="0"/>
                <a:cs typeface="Angsana New" charset="0"/>
              </a:defRPr>
            </a:lvl6pPr>
            <a:lvl7pPr marL="2971800" indent="-228600" eaLnBrk="0" fontAlgn="base" hangingPunct="0">
              <a:spcBef>
                <a:spcPct val="0"/>
              </a:spcBef>
              <a:spcAft>
                <a:spcPct val="0"/>
              </a:spcAft>
              <a:defRPr sz="2800">
                <a:solidFill>
                  <a:schemeClr val="tx1"/>
                </a:solidFill>
                <a:latin typeface="Arial" charset="0"/>
                <a:cs typeface="Angsana New" charset="0"/>
              </a:defRPr>
            </a:lvl7pPr>
            <a:lvl8pPr marL="3429000" indent="-228600" eaLnBrk="0" fontAlgn="base" hangingPunct="0">
              <a:spcBef>
                <a:spcPct val="0"/>
              </a:spcBef>
              <a:spcAft>
                <a:spcPct val="0"/>
              </a:spcAft>
              <a:defRPr sz="2800">
                <a:solidFill>
                  <a:schemeClr val="tx1"/>
                </a:solidFill>
                <a:latin typeface="Arial" charset="0"/>
                <a:cs typeface="Angsana New" charset="0"/>
              </a:defRPr>
            </a:lvl8pPr>
            <a:lvl9pPr marL="3886200" indent="-228600" eaLnBrk="0" fontAlgn="base" hangingPunct="0">
              <a:spcBef>
                <a:spcPct val="0"/>
              </a:spcBef>
              <a:spcAft>
                <a:spcPct val="0"/>
              </a:spcAft>
              <a:defRPr sz="2800">
                <a:solidFill>
                  <a:schemeClr val="tx1"/>
                </a:solidFill>
                <a:latin typeface="Arial" charset="0"/>
                <a:cs typeface="Angsana New" charset="0"/>
              </a:defRPr>
            </a:lvl9pPr>
          </a:lstStyle>
          <a:p>
            <a:pPr algn="ctr" eaLnBrk="1" hangingPunct="1"/>
            <a:r>
              <a:rPr lang="en-US" altLang="en-US" sz="3200">
                <a:solidFill>
                  <a:schemeClr val="bg1"/>
                </a:solidFill>
                <a:latin typeface="Tahoma" charset="0"/>
              </a:rPr>
              <a:t>Chapter 1</a:t>
            </a:r>
            <a:endParaRPr lang="en-US" altLang="en-US" sz="3200" b="1">
              <a:solidFill>
                <a:srgbClr val="FFFFFF"/>
              </a:solidFill>
              <a:latin typeface="Tahoma" charset="0"/>
            </a:endParaRPr>
          </a:p>
        </p:txBody>
      </p:sp>
      <p:sp>
        <p:nvSpPr>
          <p:cNvPr id="15364" name="Rectangle 7"/>
          <p:cNvSpPr>
            <a:spLocks noChangeArrowheads="1"/>
          </p:cNvSpPr>
          <p:nvPr/>
        </p:nvSpPr>
        <p:spPr bwMode="auto">
          <a:xfrm>
            <a:off x="535781" y="3161207"/>
            <a:ext cx="7929562" cy="245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defRPr sz="2800">
                <a:solidFill>
                  <a:schemeClr val="tx1"/>
                </a:solidFill>
                <a:latin typeface="Arial" charset="0"/>
                <a:cs typeface="Angsana New" charset="0"/>
              </a:defRPr>
            </a:lvl1pPr>
            <a:lvl2pPr marL="742950" indent="-285750" eaLnBrk="0" hangingPunct="0">
              <a:defRPr sz="2800">
                <a:solidFill>
                  <a:schemeClr val="tx1"/>
                </a:solidFill>
                <a:latin typeface="Arial" charset="0"/>
                <a:cs typeface="Angsana New" charset="0"/>
              </a:defRPr>
            </a:lvl2pPr>
            <a:lvl3pPr marL="1143000" indent="-228600" eaLnBrk="0" hangingPunct="0">
              <a:defRPr sz="2800">
                <a:solidFill>
                  <a:schemeClr val="tx1"/>
                </a:solidFill>
                <a:latin typeface="Arial" charset="0"/>
                <a:cs typeface="Angsana New" charset="0"/>
              </a:defRPr>
            </a:lvl3pPr>
            <a:lvl4pPr marL="1600200" indent="-228600" eaLnBrk="0" hangingPunct="0">
              <a:defRPr sz="2800">
                <a:solidFill>
                  <a:schemeClr val="tx1"/>
                </a:solidFill>
                <a:latin typeface="Arial" charset="0"/>
                <a:cs typeface="Angsana New" charset="0"/>
              </a:defRPr>
            </a:lvl4pPr>
            <a:lvl5pPr marL="2057400" indent="-228600" eaLnBrk="0" hangingPunct="0">
              <a:defRPr sz="2800">
                <a:solidFill>
                  <a:schemeClr val="tx1"/>
                </a:solidFill>
                <a:latin typeface="Arial" charset="0"/>
                <a:cs typeface="Angsana New" charset="0"/>
              </a:defRPr>
            </a:lvl5pPr>
            <a:lvl6pPr marL="2514600" indent="-228600" eaLnBrk="0" fontAlgn="base" hangingPunct="0">
              <a:spcBef>
                <a:spcPct val="0"/>
              </a:spcBef>
              <a:spcAft>
                <a:spcPct val="0"/>
              </a:spcAft>
              <a:defRPr sz="2800">
                <a:solidFill>
                  <a:schemeClr val="tx1"/>
                </a:solidFill>
                <a:latin typeface="Arial" charset="0"/>
                <a:cs typeface="Angsana New" charset="0"/>
              </a:defRPr>
            </a:lvl6pPr>
            <a:lvl7pPr marL="2971800" indent="-228600" eaLnBrk="0" fontAlgn="base" hangingPunct="0">
              <a:spcBef>
                <a:spcPct val="0"/>
              </a:spcBef>
              <a:spcAft>
                <a:spcPct val="0"/>
              </a:spcAft>
              <a:defRPr sz="2800">
                <a:solidFill>
                  <a:schemeClr val="tx1"/>
                </a:solidFill>
                <a:latin typeface="Arial" charset="0"/>
                <a:cs typeface="Angsana New" charset="0"/>
              </a:defRPr>
            </a:lvl7pPr>
            <a:lvl8pPr marL="3429000" indent="-228600" eaLnBrk="0" fontAlgn="base" hangingPunct="0">
              <a:spcBef>
                <a:spcPct val="0"/>
              </a:spcBef>
              <a:spcAft>
                <a:spcPct val="0"/>
              </a:spcAft>
              <a:defRPr sz="2800">
                <a:solidFill>
                  <a:schemeClr val="tx1"/>
                </a:solidFill>
                <a:latin typeface="Arial" charset="0"/>
                <a:cs typeface="Angsana New" charset="0"/>
              </a:defRPr>
            </a:lvl8pPr>
            <a:lvl9pPr marL="3886200" indent="-228600" eaLnBrk="0" fontAlgn="base" hangingPunct="0">
              <a:spcBef>
                <a:spcPct val="0"/>
              </a:spcBef>
              <a:spcAft>
                <a:spcPct val="0"/>
              </a:spcAft>
              <a:defRPr sz="2800">
                <a:solidFill>
                  <a:schemeClr val="tx1"/>
                </a:solidFill>
                <a:latin typeface="Arial" charset="0"/>
                <a:cs typeface="Angsana New" charset="0"/>
              </a:defRPr>
            </a:lvl9pPr>
          </a:lstStyle>
          <a:p>
            <a:pPr algn="ctr" eaLnBrk="1" hangingPunct="1"/>
            <a:r>
              <a:rPr lang="en-US" altLang="en-US" sz="4000"/>
              <a:t>MK 312 Marketing</a:t>
            </a:r>
            <a:r>
              <a:rPr lang="th-TH" altLang="en-US" sz="4000"/>
              <a:t> </a:t>
            </a:r>
            <a:r>
              <a:rPr lang="en-US" altLang="en-US" sz="4000"/>
              <a:t>Planning</a:t>
            </a:r>
          </a:p>
          <a:p>
            <a:pPr algn="ctr" eaLnBrk="1" hangingPunct="1"/>
            <a:r>
              <a:rPr lang="en-US" altLang="en-US" sz="4000"/>
              <a:t>By </a:t>
            </a:r>
          </a:p>
          <a:p>
            <a:pPr algn="ctr" eaLnBrk="1" hangingPunct="1"/>
            <a:r>
              <a:rPr lang="en-US" altLang="en-US" sz="4000"/>
              <a:t>Ajarn Suwalya K.</a:t>
            </a:r>
            <a:endParaRPr lang="en-US" altLang="en-US" sz="3600"/>
          </a:p>
          <a:p>
            <a:pPr algn="ctr" eaLnBrk="1" hangingPunct="1">
              <a:lnSpc>
                <a:spcPct val="70000"/>
              </a:lnSpc>
              <a:spcBef>
                <a:spcPct val="50000"/>
              </a:spcBef>
            </a:pPr>
            <a:endParaRPr lang="en-US" altLang="en-US" b="1"/>
          </a:p>
        </p:txBody>
      </p:sp>
      <p:pic>
        <p:nvPicPr>
          <p:cNvPr id="15365"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29438" y="214313"/>
            <a:ext cx="1619250" cy="210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สี่เหลี่ยมผืนผ้า 6"/>
          <p:cNvSpPr/>
          <p:nvPr/>
        </p:nvSpPr>
        <p:spPr>
          <a:xfrm>
            <a:off x="2477697" y="649418"/>
            <a:ext cx="5000625" cy="1508125"/>
          </a:xfrm>
          <a:prstGeom prst="rect">
            <a:avLst/>
          </a:prstGeom>
        </p:spPr>
        <p:txBody>
          <a:bodyPr>
            <a:spAutoFit/>
          </a:bodyPr>
          <a:lstStyle/>
          <a:p>
            <a:pPr>
              <a:defRPr/>
            </a:pPr>
            <a:r>
              <a:rPr lang="en-US" sz="4400" b="1" dirty="0">
                <a:solidFill>
                  <a:srgbClr val="FF0000"/>
                </a:solidFill>
                <a:effectLst>
                  <a:outerShdw blurRad="38100" dist="38100" dir="2700000" algn="tl">
                    <a:srgbClr val="000000">
                      <a:alpha val="43137"/>
                    </a:srgbClr>
                  </a:outerShdw>
                </a:effectLst>
                <a:latin typeface="+mj-lt"/>
                <a:cs typeface="Arial" pitchFamily="34" charset="0"/>
              </a:rPr>
              <a:t>Chapter</a:t>
            </a:r>
            <a:r>
              <a:rPr lang="en-US" sz="4400" b="1" dirty="0">
                <a:solidFill>
                  <a:srgbClr val="FF0000"/>
                </a:solidFill>
                <a:latin typeface="+mj-lt"/>
                <a:cs typeface="Arial" pitchFamily="34" charset="0"/>
              </a:rPr>
              <a:t> 12</a:t>
            </a:r>
          </a:p>
          <a:p>
            <a:pPr>
              <a:defRPr/>
            </a:pPr>
            <a:r>
              <a:rPr lang="en-US" sz="1400" dirty="0">
                <a:solidFill>
                  <a:srgbClr val="FF0000"/>
                </a:solidFill>
                <a:latin typeface="Arial" pitchFamily="34" charset="0"/>
                <a:cs typeface="Angsana New" pitchFamily="18" charset="-34"/>
              </a:rPr>
              <a:t>ORGANIZING AND  IMPLEMENTING THE</a:t>
            </a:r>
          </a:p>
          <a:p>
            <a:pPr>
              <a:defRPr/>
            </a:pPr>
            <a:r>
              <a:rPr lang="en-US" sz="1400" dirty="0">
                <a:solidFill>
                  <a:srgbClr val="FF0000"/>
                </a:solidFill>
                <a:latin typeface="Arial" pitchFamily="34" charset="0"/>
                <a:cs typeface="Angsana New" pitchFamily="18" charset="-34"/>
              </a:rPr>
              <a:t>MARKETING PLAN</a:t>
            </a:r>
            <a:endParaRPr lang="th-TH" sz="1400" dirty="0">
              <a:solidFill>
                <a:srgbClr val="FF0000"/>
              </a:solidFill>
              <a:latin typeface="Arial" pitchFamily="34" charset="0"/>
              <a:cs typeface="Angsana New" pitchFamily="18" charset="-34"/>
            </a:endParaRPr>
          </a:p>
          <a:p>
            <a:pPr>
              <a:defRPr/>
            </a:pPr>
            <a:endParaRPr lang="th-TH" sz="2000" b="1" dirty="0">
              <a:solidFill>
                <a:srgbClr val="FF0000"/>
              </a:solidFill>
              <a:latin typeface="+mj-lt"/>
              <a:cs typeface="Angsana New" pitchFamily="18" charset="-34"/>
            </a:endParaRPr>
          </a:p>
        </p:txBody>
      </p:sp>
      <p:pic>
        <p:nvPicPr>
          <p:cNvPr id="8" name="Picture 7"/>
          <p:cNvPicPr>
            <a:picLocks noChangeAspect="1"/>
          </p:cNvPicPr>
          <p:nvPr/>
        </p:nvPicPr>
        <p:blipFill>
          <a:blip r:embed="rId3" cstate="print"/>
          <a:stretch>
            <a:fillRect/>
          </a:stretch>
        </p:blipFill>
        <p:spPr>
          <a:xfrm>
            <a:off x="323528" y="142191"/>
            <a:ext cx="1224136" cy="122413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295400" y="228600"/>
            <a:ext cx="6858000" cy="762000"/>
          </a:xfrm>
        </p:spPr>
        <p:txBody>
          <a:bodyPr/>
          <a:lstStyle/>
          <a:p>
            <a:pPr eaLnBrk="1" hangingPunct="1"/>
            <a:r>
              <a:rPr lang="en-GB" altLang="en-US" sz="3500"/>
              <a:t>Ch. 12 - Learning objectives</a:t>
            </a:r>
            <a:endParaRPr lang="en-US" altLang="en-US" sz="3500"/>
          </a:p>
        </p:txBody>
      </p:sp>
      <p:sp>
        <p:nvSpPr>
          <p:cNvPr id="6160" name="Rectangle 16"/>
          <p:cNvSpPr>
            <a:spLocks noChangeArrowheads="1"/>
          </p:cNvSpPr>
          <p:nvPr/>
        </p:nvSpPr>
        <p:spPr bwMode="auto">
          <a:xfrm>
            <a:off x="330643" y="1748909"/>
            <a:ext cx="8313685" cy="5109091"/>
          </a:xfrm>
          <a:prstGeom prst="rect">
            <a:avLst/>
          </a:prstGeom>
          <a:noFill/>
          <a:ln w="9525">
            <a:noFill/>
            <a:miter lim="800000"/>
            <a:headEnd/>
            <a:tailEnd/>
          </a:ln>
          <a:effectLst/>
        </p:spPr>
        <p:txBody>
          <a:bodyPr wrap="square">
            <a:spAutoFit/>
          </a:bodyPr>
          <a:lstStyle/>
          <a:p>
            <a:pPr eaLnBrk="0" hangingPunct="0">
              <a:spcBef>
                <a:spcPct val="50000"/>
              </a:spcBef>
              <a:defRPr/>
            </a:pPr>
            <a:r>
              <a:rPr lang="en-US" b="1" dirty="0">
                <a:solidFill>
                  <a:srgbClr val="333399"/>
                </a:solidFill>
                <a:effectLst>
                  <a:outerShdw blurRad="38100" dist="38100" dir="2700000" algn="tl">
                    <a:srgbClr val="C0C0C0"/>
                  </a:outerShdw>
                </a:effectLst>
                <a:ea typeface="Arial" charset="0"/>
                <a:cs typeface="Arial" charset="0"/>
              </a:rPr>
              <a:t>After studying this chapter you should be able to:</a:t>
            </a:r>
          </a:p>
          <a:p>
            <a:pPr eaLnBrk="0" hangingPunct="0">
              <a:spcBef>
                <a:spcPct val="50000"/>
              </a:spcBef>
              <a:defRPr/>
            </a:pPr>
            <a:r>
              <a:rPr lang="en-US" sz="2000" dirty="0">
                <a:solidFill>
                  <a:srgbClr val="FF3300"/>
                </a:solidFill>
                <a:ea typeface="Arial" charset="0"/>
                <a:cs typeface="Arial" charset="0"/>
              </a:rPr>
              <a:t>■</a:t>
            </a:r>
            <a:r>
              <a:rPr lang="da-DK" sz="2000" dirty="0">
                <a:solidFill>
                  <a:srgbClr val="FF3300"/>
                </a:solidFill>
                <a:ea typeface="Arial" charset="0"/>
                <a:cs typeface="Arial" charset="0"/>
              </a:rPr>
              <a:t> </a:t>
            </a:r>
            <a:r>
              <a:rPr lang="en-US" sz="2000" i="1" dirty="0">
                <a:solidFill>
                  <a:srgbClr val="FF3300"/>
                </a:solidFill>
                <a:effectLst>
                  <a:outerShdw blurRad="38100" dist="38100" dir="2700000" algn="tl">
                    <a:srgbClr val="C0C0C0"/>
                  </a:outerShdw>
                </a:effectLst>
                <a:ea typeface="Arial" charset="0"/>
                <a:cs typeface="Arial" charset="0"/>
              </a:rPr>
              <a:t>examine a typical conceptual framework for</a:t>
            </a:r>
            <a:r>
              <a:rPr lang="da-DK" sz="2000" i="1" dirty="0">
                <a:solidFill>
                  <a:srgbClr val="FF3300"/>
                </a:solidFill>
                <a:effectLst>
                  <a:outerShdw blurRad="38100" dist="38100" dir="2700000" algn="tl">
                    <a:srgbClr val="C0C0C0"/>
                  </a:outerShdw>
                </a:effectLst>
                <a:ea typeface="Arial" charset="0"/>
                <a:cs typeface="Arial" charset="0"/>
              </a:rPr>
              <a:t> </a:t>
            </a:r>
            <a:r>
              <a:rPr lang="en-US" sz="2000" i="1" dirty="0">
                <a:solidFill>
                  <a:srgbClr val="FF3300"/>
                </a:solidFill>
                <a:effectLst>
                  <a:outerShdw blurRad="38100" dist="38100" dir="2700000" algn="tl">
                    <a:srgbClr val="C0C0C0"/>
                  </a:outerShdw>
                </a:effectLst>
                <a:ea typeface="Arial" charset="0"/>
                <a:cs typeface="Arial" charset="0"/>
              </a:rPr>
              <a:t>a marketing plan</a:t>
            </a:r>
          </a:p>
          <a:p>
            <a:pPr eaLnBrk="0" hangingPunct="0">
              <a:spcBef>
                <a:spcPct val="50000"/>
              </a:spcBef>
              <a:defRPr/>
            </a:pPr>
            <a:r>
              <a:rPr lang="en-US" sz="2000" i="1" dirty="0">
                <a:solidFill>
                  <a:srgbClr val="FF3300"/>
                </a:solidFill>
                <a:effectLst>
                  <a:outerShdw blurRad="38100" dist="38100" dir="2700000" algn="tl">
                    <a:srgbClr val="C0C0C0"/>
                  </a:outerShdw>
                </a:effectLst>
                <a:ea typeface="Arial" charset="0"/>
                <a:cs typeface="Arial" charset="0"/>
              </a:rPr>
              <a:t>■ describe the structure of the marketing</a:t>
            </a:r>
            <a:r>
              <a:rPr lang="da-DK" sz="2000" i="1" dirty="0">
                <a:solidFill>
                  <a:srgbClr val="FF3300"/>
                </a:solidFill>
                <a:effectLst>
                  <a:outerShdw blurRad="38100" dist="38100" dir="2700000" algn="tl">
                    <a:srgbClr val="C0C0C0"/>
                  </a:outerShdw>
                </a:effectLst>
                <a:ea typeface="Arial" charset="0"/>
                <a:cs typeface="Arial" charset="0"/>
              </a:rPr>
              <a:t> </a:t>
            </a:r>
            <a:r>
              <a:rPr lang="en-US" sz="2000" i="1" dirty="0">
                <a:solidFill>
                  <a:srgbClr val="FF3300"/>
                </a:solidFill>
                <a:effectLst>
                  <a:outerShdw blurRad="38100" dist="38100" dir="2700000" algn="tl">
                    <a:srgbClr val="C0C0C0"/>
                  </a:outerShdw>
                </a:effectLst>
                <a:ea typeface="Arial" charset="0"/>
                <a:cs typeface="Arial" charset="0"/>
              </a:rPr>
              <a:t>planning process</a:t>
            </a:r>
          </a:p>
          <a:p>
            <a:pPr eaLnBrk="0" hangingPunct="0">
              <a:spcBef>
                <a:spcPct val="50000"/>
              </a:spcBef>
              <a:defRPr/>
            </a:pPr>
            <a:r>
              <a:rPr lang="en-US" sz="2000" i="1" dirty="0">
                <a:solidFill>
                  <a:srgbClr val="FF3300"/>
                </a:solidFill>
                <a:effectLst>
                  <a:outerShdw blurRad="38100" dist="38100" dir="2700000" algn="tl">
                    <a:srgbClr val="C0C0C0"/>
                  </a:outerShdw>
                </a:effectLst>
                <a:ea typeface="Arial" charset="0"/>
                <a:cs typeface="Arial" charset="0"/>
              </a:rPr>
              <a:t>■ explain the main contents of a marketing</a:t>
            </a:r>
            <a:r>
              <a:rPr lang="da-DK" sz="2000" i="1" dirty="0">
                <a:solidFill>
                  <a:srgbClr val="FF3300"/>
                </a:solidFill>
                <a:effectLst>
                  <a:outerShdw blurRad="38100" dist="38100" dir="2700000" algn="tl">
                    <a:srgbClr val="C0C0C0"/>
                  </a:outerShdw>
                </a:effectLst>
                <a:ea typeface="Arial" charset="0"/>
                <a:cs typeface="Arial" charset="0"/>
              </a:rPr>
              <a:t> </a:t>
            </a:r>
            <a:r>
              <a:rPr lang="en-US" sz="2000" i="1" dirty="0">
                <a:solidFill>
                  <a:srgbClr val="FF3300"/>
                </a:solidFill>
                <a:effectLst>
                  <a:outerShdw blurRad="38100" dist="38100" dir="2700000" algn="tl">
                    <a:srgbClr val="C0C0C0"/>
                  </a:outerShdw>
                </a:effectLst>
                <a:ea typeface="Arial" charset="0"/>
                <a:cs typeface="Arial" charset="0"/>
              </a:rPr>
              <a:t>plan</a:t>
            </a:r>
          </a:p>
          <a:p>
            <a:pPr eaLnBrk="0" hangingPunct="0">
              <a:spcBef>
                <a:spcPct val="50000"/>
              </a:spcBef>
              <a:defRPr/>
            </a:pPr>
            <a:r>
              <a:rPr lang="en-US" sz="2000" i="1" dirty="0">
                <a:solidFill>
                  <a:srgbClr val="FF3300"/>
                </a:solidFill>
                <a:effectLst>
                  <a:outerShdw blurRad="38100" dist="38100" dir="2700000" algn="tl">
                    <a:srgbClr val="C0C0C0"/>
                  </a:outerShdw>
                </a:effectLst>
                <a:ea typeface="Arial" charset="0"/>
                <a:cs typeface="Arial" charset="0"/>
              </a:rPr>
              <a:t>■ understand why the implementation part of</a:t>
            </a:r>
            <a:r>
              <a:rPr lang="da-DK" sz="2000" i="1" dirty="0">
                <a:solidFill>
                  <a:srgbClr val="FF3300"/>
                </a:solidFill>
                <a:effectLst>
                  <a:outerShdw blurRad="38100" dist="38100" dir="2700000" algn="tl">
                    <a:srgbClr val="C0C0C0"/>
                  </a:outerShdw>
                </a:effectLst>
                <a:ea typeface="Arial" charset="0"/>
                <a:cs typeface="Arial" charset="0"/>
              </a:rPr>
              <a:t> </a:t>
            </a:r>
            <a:r>
              <a:rPr lang="en-US" sz="2000" i="1" dirty="0">
                <a:solidFill>
                  <a:srgbClr val="FF3300"/>
                </a:solidFill>
                <a:effectLst>
                  <a:outerShdw blurRad="38100" dist="38100" dir="2700000" algn="tl">
                    <a:srgbClr val="C0C0C0"/>
                  </a:outerShdw>
                </a:effectLst>
                <a:ea typeface="Arial" charset="0"/>
                <a:cs typeface="Arial" charset="0"/>
              </a:rPr>
              <a:t>the marketing plan is so important</a:t>
            </a:r>
          </a:p>
          <a:p>
            <a:pPr eaLnBrk="0" hangingPunct="0">
              <a:spcBef>
                <a:spcPct val="50000"/>
              </a:spcBef>
              <a:defRPr/>
            </a:pPr>
            <a:r>
              <a:rPr lang="en-US" sz="2000" i="1" dirty="0">
                <a:solidFill>
                  <a:srgbClr val="FF3300"/>
                </a:solidFill>
                <a:effectLst>
                  <a:outerShdw blurRad="38100" dist="38100" dir="2700000" algn="tl">
                    <a:srgbClr val="C0C0C0"/>
                  </a:outerShdw>
                </a:effectLst>
                <a:ea typeface="Arial" charset="0"/>
                <a:cs typeface="Arial" charset="0"/>
              </a:rPr>
              <a:t>■ describe and evaluate the different ways of</a:t>
            </a:r>
            <a:r>
              <a:rPr lang="da-DK" sz="2000" i="1" dirty="0">
                <a:solidFill>
                  <a:srgbClr val="FF3300"/>
                </a:solidFill>
                <a:effectLst>
                  <a:outerShdw blurRad="38100" dist="38100" dir="2700000" algn="tl">
                    <a:srgbClr val="C0C0C0"/>
                  </a:outerShdw>
                </a:effectLst>
                <a:ea typeface="Arial" charset="0"/>
                <a:cs typeface="Arial" charset="0"/>
              </a:rPr>
              <a:t> </a:t>
            </a:r>
            <a:r>
              <a:rPr lang="en-US" sz="2000" i="1" dirty="0">
                <a:solidFill>
                  <a:srgbClr val="FF3300"/>
                </a:solidFill>
                <a:effectLst>
                  <a:outerShdw blurRad="38100" dist="38100" dir="2700000" algn="tl">
                    <a:srgbClr val="C0C0C0"/>
                  </a:outerShdw>
                </a:effectLst>
                <a:ea typeface="Arial" charset="0"/>
                <a:cs typeface="Arial" charset="0"/>
              </a:rPr>
              <a:t>organizing the marketing department as part</a:t>
            </a:r>
            <a:r>
              <a:rPr lang="da-DK" sz="2000" i="1" dirty="0">
                <a:solidFill>
                  <a:srgbClr val="FF3300"/>
                </a:solidFill>
                <a:effectLst>
                  <a:outerShdw blurRad="38100" dist="38100" dir="2700000" algn="tl">
                    <a:srgbClr val="C0C0C0"/>
                  </a:outerShdw>
                </a:effectLst>
                <a:ea typeface="Arial" charset="0"/>
                <a:cs typeface="Arial" charset="0"/>
              </a:rPr>
              <a:t> </a:t>
            </a:r>
            <a:r>
              <a:rPr lang="en-US" sz="2000" i="1" dirty="0">
                <a:solidFill>
                  <a:srgbClr val="FF3300"/>
                </a:solidFill>
                <a:effectLst>
                  <a:outerShdw blurRad="38100" dist="38100" dir="2700000" algn="tl">
                    <a:srgbClr val="C0C0C0"/>
                  </a:outerShdw>
                </a:effectLst>
                <a:ea typeface="Arial" charset="0"/>
                <a:cs typeface="Arial" charset="0"/>
              </a:rPr>
              <a:t>of the internationalization process of the</a:t>
            </a:r>
            <a:r>
              <a:rPr lang="da-DK" sz="2000" i="1" dirty="0">
                <a:solidFill>
                  <a:srgbClr val="FF3300"/>
                </a:solidFill>
                <a:effectLst>
                  <a:outerShdw blurRad="38100" dist="38100" dir="2700000" algn="tl">
                    <a:srgbClr val="C0C0C0"/>
                  </a:outerShdw>
                </a:effectLst>
                <a:ea typeface="Arial" charset="0"/>
                <a:cs typeface="Arial" charset="0"/>
              </a:rPr>
              <a:t> </a:t>
            </a:r>
            <a:r>
              <a:rPr lang="en-US" sz="2000" i="1" dirty="0">
                <a:solidFill>
                  <a:srgbClr val="FF3300"/>
                </a:solidFill>
                <a:effectLst>
                  <a:outerShdw blurRad="38100" dist="38100" dir="2700000" algn="tl">
                    <a:srgbClr val="C0C0C0"/>
                  </a:outerShdw>
                </a:effectLst>
                <a:ea typeface="Arial" charset="0"/>
                <a:cs typeface="Arial" charset="0"/>
              </a:rPr>
              <a:t>company</a:t>
            </a:r>
          </a:p>
          <a:p>
            <a:pPr eaLnBrk="0" hangingPunct="0">
              <a:spcBef>
                <a:spcPct val="50000"/>
              </a:spcBef>
              <a:defRPr/>
            </a:pPr>
            <a:r>
              <a:rPr lang="en-US" sz="2000" i="1" dirty="0">
                <a:solidFill>
                  <a:srgbClr val="FF3300"/>
                </a:solidFill>
                <a:effectLst>
                  <a:outerShdw blurRad="38100" dist="38100" dir="2700000" algn="tl">
                    <a:srgbClr val="C0C0C0"/>
                  </a:outerShdw>
                </a:effectLst>
                <a:ea typeface="Arial" charset="0"/>
                <a:cs typeface="Arial" charset="0"/>
              </a:rPr>
              <a:t>■ understand the important issues involved in</a:t>
            </a:r>
            <a:r>
              <a:rPr lang="da-DK" sz="2000" i="1" dirty="0">
                <a:solidFill>
                  <a:srgbClr val="FF3300"/>
                </a:solidFill>
                <a:effectLst>
                  <a:outerShdw blurRad="38100" dist="38100" dir="2700000" algn="tl">
                    <a:srgbClr val="C0C0C0"/>
                  </a:outerShdw>
                </a:effectLst>
                <a:ea typeface="Arial" charset="0"/>
                <a:cs typeface="Arial" charset="0"/>
              </a:rPr>
              <a:t> </a:t>
            </a:r>
            <a:r>
              <a:rPr lang="en-US" sz="2000" i="1" dirty="0">
                <a:solidFill>
                  <a:srgbClr val="FF3300"/>
                </a:solidFill>
                <a:effectLst>
                  <a:outerShdw blurRad="38100" dist="38100" dir="2700000" algn="tl">
                    <a:srgbClr val="C0C0C0"/>
                  </a:outerShdw>
                </a:effectLst>
                <a:ea typeface="Arial" charset="0"/>
                <a:cs typeface="Arial" charset="0"/>
              </a:rPr>
              <a:t>implementing the marketing plan.</a:t>
            </a:r>
          </a:p>
          <a:p>
            <a:pPr eaLnBrk="0" hangingPunct="0">
              <a:spcBef>
                <a:spcPct val="50000"/>
              </a:spcBef>
              <a:defRPr/>
            </a:pPr>
            <a:endParaRPr lang="en-US" sz="2000" i="1" dirty="0">
              <a:solidFill>
                <a:srgbClr val="FF3300"/>
              </a:solidFill>
              <a:effectLst>
                <a:outerShdw blurRad="38100" dist="38100" dir="2700000" algn="tl">
                  <a:srgbClr val="C0C0C0"/>
                </a:outerShdw>
              </a:effectLst>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7874" name="Rectangle 2"/>
          <p:cNvSpPr>
            <a:spLocks noGrp="1" noChangeArrowheads="1"/>
          </p:cNvSpPr>
          <p:nvPr>
            <p:ph type="title"/>
          </p:nvPr>
        </p:nvSpPr>
        <p:spPr>
          <a:xfrm>
            <a:off x="6500813" y="2428875"/>
            <a:ext cx="2071687" cy="762000"/>
          </a:xfrm>
        </p:spPr>
        <p:txBody>
          <a:bodyPr>
            <a:normAutofit fontScale="90000"/>
          </a:bodyPr>
          <a:lstStyle/>
          <a:p>
            <a:pPr eaLnBrk="1" fontAlgn="auto" hangingPunct="1">
              <a:spcAft>
                <a:spcPts val="0"/>
              </a:spcAft>
              <a:defRPr/>
            </a:pPr>
            <a:r>
              <a:rPr lang="da-DK" sz="1700" b="1" dirty="0">
                <a:solidFill>
                  <a:schemeClr val="accent3">
                    <a:shade val="75000"/>
                  </a:schemeClr>
                </a:solidFill>
              </a:rPr>
              <a:t>Main steps in the development of the international marketing plan (1)</a:t>
            </a:r>
            <a:endParaRPr lang="en-US" sz="1700" b="1" dirty="0">
              <a:solidFill>
                <a:schemeClr val="accent3">
                  <a:shade val="75000"/>
                </a:schemeClr>
              </a:solidFill>
            </a:endParaRPr>
          </a:p>
        </p:txBody>
      </p:sp>
      <p:pic>
        <p:nvPicPr>
          <p:cNvPr id="1741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063" y="0"/>
            <a:ext cx="5354637" cy="663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Rectangle 2"/>
          <p:cNvSpPr>
            <a:spLocks noGrp="1" noChangeArrowheads="1"/>
          </p:cNvSpPr>
          <p:nvPr>
            <p:ph type="title"/>
          </p:nvPr>
        </p:nvSpPr>
        <p:spPr>
          <a:xfrm>
            <a:off x="6215063" y="2571750"/>
            <a:ext cx="2528887" cy="762000"/>
          </a:xfrm>
        </p:spPr>
        <p:txBody>
          <a:bodyPr>
            <a:normAutofit fontScale="90000"/>
          </a:bodyPr>
          <a:lstStyle/>
          <a:p>
            <a:pPr eaLnBrk="1" fontAlgn="auto" hangingPunct="1">
              <a:spcAft>
                <a:spcPts val="0"/>
              </a:spcAft>
              <a:defRPr/>
            </a:pPr>
            <a:r>
              <a:rPr lang="en-GB" sz="1700" b="1" dirty="0">
                <a:solidFill>
                  <a:schemeClr val="accent3">
                    <a:shade val="75000"/>
                  </a:schemeClr>
                </a:solidFill>
              </a:rPr>
              <a:t>Main steps in the development of the international marketing plan (2)</a:t>
            </a:r>
          </a:p>
        </p:txBody>
      </p:sp>
      <p:pic>
        <p:nvPicPr>
          <p:cNvPr id="1843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53561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2"/>
          <p:cNvSpPr>
            <a:spLocks noGrp="1" noChangeArrowheads="1"/>
          </p:cNvSpPr>
          <p:nvPr>
            <p:ph type="title"/>
          </p:nvPr>
        </p:nvSpPr>
        <p:spPr>
          <a:xfrm>
            <a:off x="457200" y="152400"/>
            <a:ext cx="7848600" cy="762000"/>
          </a:xfrm>
        </p:spPr>
        <p:txBody>
          <a:bodyPr>
            <a:normAutofit fontScale="90000"/>
          </a:bodyPr>
          <a:lstStyle/>
          <a:p>
            <a:pPr eaLnBrk="1" fontAlgn="auto" hangingPunct="1">
              <a:spcAft>
                <a:spcPts val="0"/>
              </a:spcAft>
              <a:defRPr/>
            </a:pPr>
            <a:r>
              <a:rPr lang="en-GB" sz="2600">
                <a:solidFill>
                  <a:schemeClr val="accent3">
                    <a:shade val="75000"/>
                  </a:schemeClr>
                </a:solidFill>
              </a:rPr>
              <a:t>Effect of internet on International marketing planning</a:t>
            </a:r>
          </a:p>
        </p:txBody>
      </p:sp>
      <p:sp>
        <p:nvSpPr>
          <p:cNvPr id="214019" name="Rectangle 3"/>
          <p:cNvSpPr>
            <a:spLocks noChangeArrowheads="1"/>
          </p:cNvSpPr>
          <p:nvPr/>
        </p:nvSpPr>
        <p:spPr bwMode="auto">
          <a:xfrm>
            <a:off x="457200" y="1719732"/>
            <a:ext cx="8382000" cy="4575175"/>
          </a:xfrm>
          <a:prstGeom prst="rect">
            <a:avLst/>
          </a:prstGeom>
          <a:noFill/>
          <a:ln w="9525">
            <a:noFill/>
            <a:miter lim="800000"/>
            <a:headEnd/>
            <a:tailEnd/>
          </a:ln>
          <a:effectLst/>
        </p:spPr>
        <p:txBody>
          <a:bodyPr>
            <a:spAutoFit/>
          </a:bodyPr>
          <a:lstStyle/>
          <a:p>
            <a:pPr eaLnBrk="0" hangingPunct="0">
              <a:spcBef>
                <a:spcPct val="50000"/>
              </a:spcBef>
              <a:defRPr/>
            </a:pPr>
            <a:r>
              <a:rPr lang="en-GB" sz="2000" b="1">
                <a:solidFill>
                  <a:srgbClr val="333399"/>
                </a:solidFill>
                <a:effectLst>
                  <a:outerShdw blurRad="38100" dist="38100" dir="2700000" algn="tl">
                    <a:srgbClr val="C0C0C0"/>
                  </a:outerShdw>
                </a:effectLst>
                <a:ea typeface="Arial" charset="0"/>
                <a:cs typeface="Arial" charset="0"/>
              </a:rPr>
              <a:t>Evans and Wurster have argued that the Internet has made it possible for companies to reach a very wide audience, while at the same time doing so with richness of information through the enhanced volume, design and interactivity of content that is feasible on a website. Evans and Wurster identified three bases of competitive advantage:</a:t>
            </a:r>
          </a:p>
          <a:p>
            <a:pPr eaLnBrk="0" hangingPunct="0">
              <a:spcBef>
                <a:spcPct val="50000"/>
              </a:spcBef>
              <a:buFontTx/>
              <a:buChar char="•"/>
              <a:defRPr/>
            </a:pPr>
            <a:r>
              <a:rPr lang="en-GB" b="1" i="1">
                <a:solidFill>
                  <a:srgbClr val="FF3300"/>
                </a:solidFill>
                <a:effectLst>
                  <a:outerShdw blurRad="38100" dist="38100" dir="2700000" algn="tl">
                    <a:srgbClr val="C0C0C0"/>
                  </a:outerShdw>
                </a:effectLst>
                <a:ea typeface="Arial" charset="0"/>
                <a:cs typeface="Arial" charset="0"/>
              </a:rPr>
              <a:t>reach</a:t>
            </a:r>
            <a:r>
              <a:rPr lang="en-GB" sz="2400" b="1" i="1">
                <a:solidFill>
                  <a:srgbClr val="000000"/>
                </a:solidFill>
                <a:effectLst>
                  <a:outerShdw blurRad="38100" dist="38100" dir="2700000" algn="tl">
                    <a:srgbClr val="C0C0C0"/>
                  </a:outerShdw>
                </a:effectLst>
                <a:ea typeface="Arial" charset="0"/>
                <a:cs typeface="Arial" charset="0"/>
              </a:rPr>
              <a:t> </a:t>
            </a:r>
            <a:r>
              <a:rPr lang="en-GB" sz="2400" b="1">
                <a:solidFill>
                  <a:srgbClr val="000000"/>
                </a:solidFill>
                <a:effectLst>
                  <a:outerShdw blurRad="38100" dist="38100" dir="2700000" algn="tl">
                    <a:srgbClr val="C0C0C0"/>
                  </a:outerShdw>
                </a:effectLst>
                <a:ea typeface="Arial" charset="0"/>
                <a:cs typeface="Arial" charset="0"/>
              </a:rPr>
              <a:t>(referring to access and connection)</a:t>
            </a:r>
          </a:p>
          <a:p>
            <a:pPr eaLnBrk="0" hangingPunct="0">
              <a:spcBef>
                <a:spcPct val="50000"/>
              </a:spcBef>
              <a:buFontTx/>
              <a:buChar char="•"/>
              <a:defRPr/>
            </a:pPr>
            <a:r>
              <a:rPr lang="en-GB" b="1" i="1">
                <a:solidFill>
                  <a:srgbClr val="FF3300"/>
                </a:solidFill>
                <a:effectLst>
                  <a:outerShdw blurRad="38100" dist="38100" dir="2700000" algn="tl">
                    <a:srgbClr val="C0C0C0"/>
                  </a:outerShdw>
                </a:effectLst>
                <a:ea typeface="Arial" charset="0"/>
                <a:cs typeface="Arial" charset="0"/>
              </a:rPr>
              <a:t>richness</a:t>
            </a:r>
            <a:r>
              <a:rPr lang="en-GB" sz="2400" b="1" i="1">
                <a:effectLst>
                  <a:outerShdw blurRad="38100" dist="38100" dir="2700000" algn="tl">
                    <a:srgbClr val="C0C0C0"/>
                  </a:outerShdw>
                </a:effectLst>
                <a:ea typeface="Arial" charset="0"/>
                <a:cs typeface="Arial" charset="0"/>
              </a:rPr>
              <a:t> </a:t>
            </a:r>
            <a:r>
              <a:rPr lang="en-GB" sz="2400" b="1">
                <a:effectLst>
                  <a:outerShdw blurRad="38100" dist="38100" dir="2700000" algn="tl">
                    <a:srgbClr val="C0C0C0"/>
                  </a:outerShdw>
                </a:effectLst>
                <a:ea typeface="Arial" charset="0"/>
                <a:cs typeface="Arial" charset="0"/>
              </a:rPr>
              <a:t>(referring to detail and depth of information provided to customers)</a:t>
            </a:r>
          </a:p>
          <a:p>
            <a:pPr eaLnBrk="0" hangingPunct="0">
              <a:spcBef>
                <a:spcPct val="50000"/>
              </a:spcBef>
              <a:buFontTx/>
              <a:buChar char="•"/>
              <a:defRPr/>
            </a:pPr>
            <a:r>
              <a:rPr lang="en-GB" b="1" i="1">
                <a:solidFill>
                  <a:srgbClr val="FF3300"/>
                </a:solidFill>
                <a:effectLst>
                  <a:outerShdw blurRad="38100" dist="38100" dir="2700000" algn="tl">
                    <a:srgbClr val="C0C0C0"/>
                  </a:outerShdw>
                </a:effectLst>
                <a:ea typeface="Arial" charset="0"/>
                <a:cs typeface="Arial" charset="0"/>
              </a:rPr>
              <a:t>affiliation</a:t>
            </a:r>
            <a:r>
              <a:rPr lang="en-GB" sz="2400" b="1" i="1">
                <a:solidFill>
                  <a:srgbClr val="000000"/>
                </a:solidFill>
                <a:effectLst>
                  <a:outerShdw blurRad="38100" dist="38100" dir="2700000" algn="tl">
                    <a:srgbClr val="C0C0C0"/>
                  </a:outerShdw>
                </a:effectLst>
                <a:ea typeface="Arial" charset="0"/>
                <a:cs typeface="Arial" charset="0"/>
              </a:rPr>
              <a:t> </a:t>
            </a:r>
            <a:r>
              <a:rPr lang="en-GB" sz="2400" b="1">
                <a:solidFill>
                  <a:srgbClr val="000000"/>
                </a:solidFill>
                <a:effectLst>
                  <a:outerShdw blurRad="38100" dist="38100" dir="2700000" algn="tl">
                    <a:srgbClr val="C0C0C0"/>
                  </a:outerShdw>
                </a:effectLst>
                <a:ea typeface="Arial" charset="0"/>
                <a:cs typeface="Arial" charset="0"/>
              </a:rPr>
              <a:t>(referring to whose interests the business represents).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33400" y="0"/>
            <a:ext cx="7848600" cy="762000"/>
          </a:xfrm>
        </p:spPr>
        <p:txBody>
          <a:bodyPr/>
          <a:lstStyle/>
          <a:p>
            <a:pPr eaLnBrk="1" hangingPunct="1"/>
            <a:r>
              <a:rPr lang="en-GB" altLang="en-US" sz="3000"/>
              <a:t>Writing the marketing plan</a:t>
            </a:r>
          </a:p>
        </p:txBody>
      </p:sp>
      <p:pic>
        <p:nvPicPr>
          <p:cNvPr id="2048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304" y="1489882"/>
            <a:ext cx="8424862" cy="439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88300" y="-134001"/>
            <a:ext cx="7543800" cy="1295401"/>
          </a:xfrm>
        </p:spPr>
        <p:txBody>
          <a:bodyPr/>
          <a:lstStyle/>
          <a:p>
            <a:pPr eaLnBrk="1" hangingPunct="1"/>
            <a:r>
              <a:rPr lang="en-US" altLang="en-US"/>
              <a:t>I.Title Page</a:t>
            </a:r>
            <a:endParaRPr lang="th-TH" altLang="en-US"/>
          </a:p>
        </p:txBody>
      </p:sp>
      <p:sp>
        <p:nvSpPr>
          <p:cNvPr id="267267" name="Rectangle 3" descr="ผืนผ้าใบ"/>
          <p:cNvSpPr>
            <a:spLocks noGrp="1" noChangeArrowheads="1"/>
          </p:cNvSpPr>
          <p:nvPr>
            <p:ph type="body" sz="half" idx="1"/>
          </p:nvPr>
        </p:nvSpPr>
        <p:spPr>
          <a:xfrm>
            <a:off x="964499" y="1886262"/>
            <a:ext cx="7067732" cy="4134761"/>
          </a:xfrm>
          <a:blipFill dpi="0" rotWithShape="1">
            <a:blip r:embed="rId2">
              <a:alphaModFix amt="34000"/>
            </a:blip>
            <a:srcRect/>
            <a:tile tx="0" ty="0" sx="100000" sy="100000" flip="none" algn="tl"/>
          </a:blipFill>
        </p:spPr>
        <p:txBody>
          <a:bodyPr/>
          <a:lstStyle/>
          <a:p>
            <a:pPr eaLnBrk="1" hangingPunct="1"/>
            <a:r>
              <a:rPr lang="en-US" altLang="en-US" sz="2400" b="1">
                <a:effectLst>
                  <a:outerShdw blurRad="38100" dist="38100" dir="2700000" algn="tl">
                    <a:srgbClr val="C0C0C0"/>
                  </a:outerShdw>
                </a:effectLst>
              </a:rPr>
              <a:t>The title page is an identification document that provides the reader with the following essential information:</a:t>
            </a:r>
          </a:p>
          <a:p>
            <a:pPr lvl="1" eaLnBrk="1" hangingPunct="1"/>
            <a:r>
              <a:rPr lang="en-US" altLang="en-US" sz="2400" b="1">
                <a:solidFill>
                  <a:srgbClr val="FF3300"/>
                </a:solidFill>
                <a:effectLst>
                  <a:outerShdw blurRad="38100" dist="38100" dir="2700000" algn="tl">
                    <a:srgbClr val="C0C0C0"/>
                  </a:outerShdw>
                </a:effectLst>
              </a:rPr>
              <a:t>Legal name of business</a:t>
            </a:r>
          </a:p>
          <a:p>
            <a:pPr lvl="1" eaLnBrk="1" hangingPunct="1"/>
            <a:r>
              <a:rPr lang="en-US" altLang="en-US" sz="2400" b="1">
                <a:solidFill>
                  <a:srgbClr val="FF3300"/>
                </a:solidFill>
                <a:effectLst>
                  <a:outerShdw blurRad="38100" dist="38100" dir="2700000" algn="tl">
                    <a:srgbClr val="C0C0C0"/>
                  </a:outerShdw>
                </a:effectLst>
              </a:rPr>
              <a:t>Name of document (Marketing plan for…)</a:t>
            </a:r>
          </a:p>
          <a:p>
            <a:pPr lvl="1" eaLnBrk="1" hangingPunct="1"/>
            <a:r>
              <a:rPr lang="en-US" altLang="en-US" sz="2400" b="1">
                <a:solidFill>
                  <a:srgbClr val="FF3300"/>
                </a:solidFill>
                <a:effectLst>
                  <a:outerShdw blurRad="38100" dist="38100" dir="2700000" algn="tl">
                    <a:srgbClr val="C0C0C0"/>
                  </a:outerShdw>
                </a:effectLst>
              </a:rPr>
              <a:t>Date of preparation or modification of the document</a:t>
            </a:r>
          </a:p>
          <a:p>
            <a:pPr lvl="1" eaLnBrk="1" hangingPunct="1"/>
            <a:r>
              <a:rPr lang="en-US" altLang="en-US" sz="2400" b="1">
                <a:solidFill>
                  <a:srgbClr val="FF3300"/>
                </a:solidFill>
                <a:effectLst>
                  <a:outerShdw blurRad="38100" dist="38100" dir="2700000" algn="tl">
                    <a:srgbClr val="C0C0C0"/>
                  </a:outerShdw>
                </a:effectLst>
              </a:rPr>
              <a:t>Name, address, e-mail and phone number of the business or contact person</a:t>
            </a:r>
          </a:p>
          <a:p>
            <a:pPr lvl="1" eaLnBrk="1" hangingPunct="1"/>
            <a:r>
              <a:rPr lang="en-US" altLang="en-US" sz="2400" b="1">
                <a:solidFill>
                  <a:srgbClr val="FF3300"/>
                </a:solidFill>
                <a:effectLst>
                  <a:outerShdw blurRad="38100" dist="38100" dir="2700000" algn="tl">
                    <a:srgbClr val="C0C0C0"/>
                  </a:outerShdw>
                </a:effectLst>
              </a:rPr>
              <a:t>Name, address, e-mail and phone number of the individual or business who prepared the plan</a:t>
            </a:r>
          </a:p>
          <a:p>
            <a:pPr lvl="1" eaLnBrk="1" hangingPunct="1"/>
            <a:r>
              <a:rPr lang="en-US" altLang="en-US" sz="2400" b="1">
                <a:solidFill>
                  <a:srgbClr val="FF3300"/>
                </a:solidFill>
                <a:effectLst>
                  <a:outerShdw blurRad="38100" dist="38100" dir="2700000" algn="tl">
                    <a:srgbClr val="C0C0C0"/>
                  </a:outerShdw>
                </a:effectLst>
              </a:rPr>
              <a:t>The planning period</a:t>
            </a:r>
            <a:endParaRPr lang="th-TH" altLang="en-US" sz="2400" b="1">
              <a:solidFill>
                <a:srgbClr val="FF3300"/>
              </a:solidFill>
              <a:effectLst>
                <a:outerShdw blurRad="38100" dist="38100" dir="2700000" algn="tl">
                  <a:srgbClr val="C0C0C0"/>
                </a:outerShdw>
              </a:effectLs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500063" y="-214313"/>
            <a:ext cx="7543800" cy="1295401"/>
          </a:xfrm>
        </p:spPr>
        <p:txBody>
          <a:bodyPr/>
          <a:lstStyle/>
          <a:p>
            <a:pPr eaLnBrk="1" hangingPunct="1"/>
            <a:r>
              <a:rPr lang="en-US" altLang="en-US"/>
              <a:t>II.Table of contents</a:t>
            </a:r>
            <a:endParaRPr lang="th-TH" altLang="en-US"/>
          </a:p>
        </p:txBody>
      </p:sp>
      <p:sp>
        <p:nvSpPr>
          <p:cNvPr id="245763" name="Rectangle 3"/>
          <p:cNvSpPr>
            <a:spLocks noGrp="1" noChangeArrowheads="1"/>
          </p:cNvSpPr>
          <p:nvPr>
            <p:ph type="body" sz="half" idx="1"/>
          </p:nvPr>
        </p:nvSpPr>
        <p:spPr>
          <a:xfrm>
            <a:off x="323850" y="2133600"/>
            <a:ext cx="4038600" cy="4411663"/>
          </a:xfrm>
        </p:spPr>
        <p:txBody>
          <a:bodyPr>
            <a:normAutofit/>
          </a:bodyPr>
          <a:lstStyle/>
          <a:p>
            <a:pPr marL="274320" indent="-274320" eaLnBrk="1" fontAlgn="auto" hangingPunct="1">
              <a:spcAft>
                <a:spcPts val="0"/>
              </a:spcAft>
              <a:buFont typeface="Wingdings 2"/>
              <a:buChar char=""/>
              <a:defRPr/>
            </a:pPr>
            <a:r>
              <a:rPr lang="en-US" sz="2800" b="1" dirty="0">
                <a:solidFill>
                  <a:srgbClr val="FF3300"/>
                </a:solidFill>
                <a:effectLst>
                  <a:outerShdw blurRad="38100" dist="38100" dir="2700000" algn="tl">
                    <a:srgbClr val="C0C0C0"/>
                  </a:outerShdw>
                </a:effectLst>
              </a:rPr>
              <a:t>This is the list of subjects covered in the marketing plan and where in the document to find them.</a:t>
            </a:r>
            <a:endParaRPr lang="th-TH" sz="2800" b="1" dirty="0">
              <a:solidFill>
                <a:srgbClr val="FF3300"/>
              </a:solidFill>
              <a:effectLst>
                <a:outerShdw blurRad="38100" dist="38100" dir="2700000" algn="tl">
                  <a:srgbClr val="C0C0C0"/>
                </a:outerShdw>
              </a:effectLst>
            </a:endParaRPr>
          </a:p>
        </p:txBody>
      </p:sp>
      <p:pic>
        <p:nvPicPr>
          <p:cNvPr id="22532" name="Picture 7" descr="obj214"/>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rot="781733">
            <a:off x="4757738" y="1889125"/>
            <a:ext cx="3000375" cy="4413250"/>
          </a:xfrm>
          <a:noFill/>
          <a:ln w="57150">
            <a:solidFill>
              <a:srgbClr val="FF9900"/>
            </a:solid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500063" y="-285750"/>
            <a:ext cx="7543800" cy="1295400"/>
          </a:xfrm>
        </p:spPr>
        <p:txBody>
          <a:bodyPr/>
          <a:lstStyle/>
          <a:p>
            <a:pPr eaLnBrk="1" hangingPunct="1"/>
            <a:r>
              <a:rPr lang="en-US" altLang="en-US"/>
              <a:t>III.Executive Summary</a:t>
            </a:r>
            <a:endParaRPr lang="th-TH" altLang="en-US"/>
          </a:p>
        </p:txBody>
      </p:sp>
      <p:sp>
        <p:nvSpPr>
          <p:cNvPr id="246787" name="Rectangle 3" descr="หินอ่อนขาว"/>
          <p:cNvSpPr>
            <a:spLocks noGrp="1" noChangeArrowheads="1"/>
          </p:cNvSpPr>
          <p:nvPr>
            <p:ph type="body" sz="half" idx="1"/>
          </p:nvPr>
        </p:nvSpPr>
        <p:spPr>
          <a:xfrm>
            <a:off x="0" y="2286000"/>
            <a:ext cx="9144000" cy="1439863"/>
          </a:xfrm>
          <a:blipFill dpi="0" rotWithShape="1">
            <a:blip r:embed="rId2">
              <a:alphaModFix amt="34000"/>
            </a:blip>
            <a:srcRect/>
            <a:tile tx="0" ty="0" sx="100000" sy="100000" flip="none" algn="tl"/>
          </a:blipFill>
        </p:spPr>
        <p:txBody>
          <a:bodyPr/>
          <a:lstStyle/>
          <a:p>
            <a:pPr eaLnBrk="1" hangingPunct="1"/>
            <a:r>
              <a:rPr lang="en-US" altLang="en-US" sz="2600" b="1">
                <a:solidFill>
                  <a:srgbClr val="FF3300"/>
                </a:solidFill>
                <a:effectLst>
                  <a:outerShdw blurRad="38100" dist="38100" dir="2700000" algn="tl">
                    <a:srgbClr val="C0C0C0"/>
                  </a:outerShdw>
                </a:effectLst>
              </a:rPr>
              <a:t>This gives busy executives and managers a quick overview, in the form of a concise summary, or key points in the marketing plan</a:t>
            </a:r>
            <a:endParaRPr lang="th-TH" altLang="en-US" sz="2600" b="1">
              <a:solidFill>
                <a:srgbClr val="FF3300"/>
              </a:solidFill>
              <a:effectLst>
                <a:outerShdw blurRad="38100" dist="38100" dir="2700000" algn="tl">
                  <a:srgbClr val="C0C0C0"/>
                </a:outerShdw>
              </a:effectLst>
            </a:endParaRPr>
          </a:p>
        </p:txBody>
      </p:sp>
      <p:pic>
        <p:nvPicPr>
          <p:cNvPr id="246791" name="Picture 7" descr="obj273"/>
          <p:cNvPicPr>
            <a:picLocks noGrp="1" noChangeAspect="1" noChangeArrowheads="1"/>
          </p:cNvPicPr>
          <p:nvPr>
            <p:ph sz="half" idx="2"/>
          </p:nvPr>
        </p:nvPicPr>
        <p:blipFill>
          <a:blip r:embed="rId3">
            <a:lum bright="6000"/>
          </a:blip>
          <a:srcRect/>
          <a:stretch>
            <a:fillRect/>
          </a:stretch>
        </p:blipFill>
        <p:spPr>
          <a:xfrm>
            <a:off x="3143250" y="5072063"/>
            <a:ext cx="2620963" cy="1500187"/>
          </a:xfrm>
          <a:effectLst>
            <a:outerShdw blurRad="292100" dist="139700" dir="2700000" algn="tl" rotWithShape="0">
              <a:srgbClr val="333333">
                <a:alpha val="65000"/>
              </a:srgbClr>
            </a:outerShdw>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942975" y="212361"/>
            <a:ext cx="7543800" cy="1295401"/>
          </a:xfrm>
        </p:spPr>
        <p:txBody>
          <a:bodyPr/>
          <a:lstStyle/>
          <a:p>
            <a:pPr eaLnBrk="1" hangingPunct="1"/>
            <a:r>
              <a:rPr lang="en-US" altLang="en-US"/>
              <a:t>IV.Introduction and Problem statement</a:t>
            </a:r>
            <a:endParaRPr lang="th-TH" altLang="en-US"/>
          </a:p>
        </p:txBody>
      </p:sp>
      <p:sp>
        <p:nvSpPr>
          <p:cNvPr id="247811" name="Rectangle 3"/>
          <p:cNvSpPr>
            <a:spLocks noGrp="1" noChangeArrowheads="1"/>
          </p:cNvSpPr>
          <p:nvPr>
            <p:ph type="body" sz="half" idx="1"/>
          </p:nvPr>
        </p:nvSpPr>
        <p:spPr>
          <a:xfrm>
            <a:off x="1071563" y="2071688"/>
            <a:ext cx="7286625" cy="4411662"/>
          </a:xfrm>
        </p:spPr>
        <p:txBody>
          <a:bodyPr>
            <a:normAutofit/>
          </a:bodyPr>
          <a:lstStyle/>
          <a:p>
            <a:pPr marL="274320" indent="-274320" eaLnBrk="1" fontAlgn="auto" hangingPunct="1">
              <a:spcAft>
                <a:spcPts val="0"/>
              </a:spcAft>
              <a:buFont typeface="Wingdings 2"/>
              <a:buChar char=""/>
              <a:defRPr/>
            </a:pPr>
            <a:r>
              <a:rPr lang="en-US" sz="2600" b="1" dirty="0">
                <a:solidFill>
                  <a:srgbClr val="FF3300"/>
                </a:solidFill>
                <a:effectLst>
                  <a:outerShdw blurRad="38100" dist="38100" dir="2700000" algn="tl">
                    <a:srgbClr val="C0C0C0"/>
                  </a:outerShdw>
                </a:effectLst>
              </a:rPr>
              <a:t>The identification and clear presentation of the problem(s) or issue(s) facing the company is the most critical part of the introduction. Only a problem that has been properly defined can be </a:t>
            </a:r>
            <a:r>
              <a:rPr lang="en-US" sz="2600" b="1" dirty="0" err="1">
                <a:solidFill>
                  <a:srgbClr val="FF3300"/>
                </a:solidFill>
                <a:effectLst>
                  <a:outerShdw blurRad="38100" dist="38100" dir="2700000" algn="tl">
                    <a:srgbClr val="C0C0C0"/>
                  </a:outerShdw>
                </a:effectLst>
              </a:rPr>
              <a:t>adressed</a:t>
            </a:r>
            <a:r>
              <a:rPr lang="en-US" sz="2600" dirty="0">
                <a:solidFill>
                  <a:srgbClr val="FF3300"/>
                </a:solidFill>
                <a:effectLst>
                  <a:outerShdw blurRad="38100" dist="38100" dir="2700000" algn="tl">
                    <a:srgbClr val="C0C0C0"/>
                  </a:outerShdw>
                </a:effectLst>
              </a:rPr>
              <a:t>.</a:t>
            </a:r>
            <a:endParaRPr lang="th-TH" sz="2600" dirty="0">
              <a:solidFill>
                <a:srgbClr val="FF3300"/>
              </a:solidFill>
              <a:effectLst>
                <a:outerShdw blurRad="38100" dist="38100" dir="2700000" algn="tl">
                  <a:srgbClr val="C0C0C0"/>
                </a:outerShdw>
              </a:effectLs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323850" y="-242888"/>
            <a:ext cx="7543800" cy="1295401"/>
          </a:xfrm>
        </p:spPr>
        <p:txBody>
          <a:bodyPr/>
          <a:lstStyle/>
          <a:p>
            <a:pPr eaLnBrk="1" hangingPunct="1"/>
            <a:r>
              <a:rPr lang="en-US" altLang="en-US"/>
              <a:t>V.Situation analysis</a:t>
            </a:r>
            <a:endParaRPr lang="th-TH" altLang="en-US"/>
          </a:p>
        </p:txBody>
      </p:sp>
      <p:sp>
        <p:nvSpPr>
          <p:cNvPr id="248835" name="Rectangle 3" descr="สิ่งพิมพ์"/>
          <p:cNvSpPr>
            <a:spLocks noGrp="1" noChangeArrowheads="1"/>
          </p:cNvSpPr>
          <p:nvPr>
            <p:ph type="body" sz="half" idx="1"/>
          </p:nvPr>
        </p:nvSpPr>
        <p:spPr>
          <a:xfrm>
            <a:off x="1160463" y="1926861"/>
            <a:ext cx="6707187" cy="4411663"/>
          </a:xfrm>
          <a:blipFill dpi="0" rotWithShape="1">
            <a:blip r:embed="rId2">
              <a:alphaModFix amt="50000"/>
            </a:blip>
            <a:srcRect/>
            <a:tile tx="0" ty="0" sx="100000" sy="100000" flip="none" algn="tl"/>
          </a:blipFill>
          <a:ln w="57150">
            <a:solidFill>
              <a:srgbClr val="3366FF"/>
            </a:solidFill>
            <a:miter lim="800000"/>
            <a:headEnd/>
            <a:tailEnd/>
          </a:ln>
        </p:spPr>
        <p:txBody>
          <a:bodyPr/>
          <a:lstStyle/>
          <a:p>
            <a:pPr eaLnBrk="1" hangingPunct="1"/>
            <a:r>
              <a:rPr lang="en-US" altLang="en-US" sz="2000" b="1">
                <a:effectLst>
                  <a:outerShdw blurRad="38100" dist="38100" dir="2700000" algn="tl">
                    <a:srgbClr val="C0C0C0"/>
                  </a:outerShdw>
                </a:effectLst>
              </a:rPr>
              <a:t>Based on comprehensive audit of the market environment, competitors, the market, products and the company itself, this section provides a condensed view of the market (size, structure and dynamics), prior to a detailed analysis of the individual market segments, which form the heart of the marketing plan.</a:t>
            </a:r>
          </a:p>
          <a:p>
            <a:pPr eaLnBrk="1" hangingPunct="1"/>
            <a:r>
              <a:rPr lang="en-US" altLang="en-US" sz="2400" b="1">
                <a:solidFill>
                  <a:srgbClr val="FF3300"/>
                </a:solidFill>
                <a:effectLst>
                  <a:outerShdw blurRad="38100" dist="38100" dir="2700000" algn="tl">
                    <a:srgbClr val="C0C0C0"/>
                  </a:outerShdw>
                </a:effectLst>
              </a:rPr>
              <a:t>It is necessary to summarize the unit’s present position in the major markets, in the form of SWOT analysis for each major market segment, product or business group.  </a:t>
            </a:r>
            <a:endParaRPr lang="th-TH" altLang="en-US" sz="2400" b="1">
              <a:solidFill>
                <a:srgbClr val="FF3300"/>
              </a:solidFill>
              <a:effectLst>
                <a:outerShdw blurRad="38100" dist="38100" dir="2700000" algn="tl">
                  <a:srgbClr val="C0C0C0"/>
                </a:outerShdw>
              </a:effectLst>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62197" y="-283095"/>
            <a:ext cx="9829800" cy="1295400"/>
          </a:xfrm>
        </p:spPr>
        <p:txBody>
          <a:bodyPr/>
          <a:lstStyle/>
          <a:p>
            <a:pPr eaLnBrk="1" hangingPunct="1"/>
            <a:r>
              <a:rPr lang="en-US" altLang="en-US"/>
              <a:t>V.Situation analysis</a:t>
            </a:r>
            <a:endParaRPr lang="th-TH" altLang="en-US"/>
          </a:p>
        </p:txBody>
      </p:sp>
      <p:sp>
        <p:nvSpPr>
          <p:cNvPr id="250883" name="Rectangle 3"/>
          <p:cNvSpPr>
            <a:spLocks noGrp="1" noChangeArrowheads="1"/>
          </p:cNvSpPr>
          <p:nvPr>
            <p:ph type="body" sz="half" idx="1"/>
          </p:nvPr>
        </p:nvSpPr>
        <p:spPr>
          <a:xfrm>
            <a:off x="462197" y="2271166"/>
            <a:ext cx="8572500" cy="5445125"/>
          </a:xfrm>
        </p:spPr>
        <p:txBody>
          <a:bodyPr>
            <a:normAutofit/>
          </a:bodyPr>
          <a:lstStyle/>
          <a:p>
            <a:pPr marL="274320" indent="-274320" eaLnBrk="1" fontAlgn="auto" hangingPunct="1">
              <a:lnSpc>
                <a:spcPct val="80000"/>
              </a:lnSpc>
              <a:spcAft>
                <a:spcPts val="0"/>
              </a:spcAft>
              <a:buFont typeface="Wingdings 2"/>
              <a:buChar char=""/>
              <a:defRPr/>
            </a:pPr>
            <a:r>
              <a:rPr lang="en-US" sz="1900" b="1" dirty="0">
                <a:solidFill>
                  <a:srgbClr val="333399"/>
                </a:solidFill>
                <a:effectLst>
                  <a:outerShdw blurRad="38100" dist="38100" dir="2700000" algn="tl">
                    <a:srgbClr val="C0C0C0"/>
                  </a:outerShdw>
                </a:effectLst>
              </a:rPr>
              <a:t>SWOT includes the following issues:</a:t>
            </a:r>
          </a:p>
          <a:p>
            <a:pPr marL="274320" indent="-274320" eaLnBrk="1" fontAlgn="auto" hangingPunct="1">
              <a:lnSpc>
                <a:spcPct val="80000"/>
              </a:lnSpc>
              <a:spcAft>
                <a:spcPts val="0"/>
              </a:spcAft>
              <a:buFont typeface="Wingdings 2"/>
              <a:buChar char=""/>
              <a:defRPr/>
            </a:pPr>
            <a:endParaRPr lang="en-US" sz="1900" b="1" dirty="0">
              <a:solidFill>
                <a:srgbClr val="333399"/>
              </a:solidFill>
              <a:effectLst>
                <a:outerShdw blurRad="38100" dist="38100" dir="2700000" algn="tl">
                  <a:srgbClr val="C0C0C0"/>
                </a:outerShdw>
              </a:effectLst>
            </a:endParaRPr>
          </a:p>
          <a:p>
            <a:pPr marL="548640" lvl="1" indent="-274320" eaLnBrk="1" fontAlgn="auto" hangingPunct="1">
              <a:lnSpc>
                <a:spcPct val="80000"/>
              </a:lnSpc>
              <a:spcAft>
                <a:spcPts val="0"/>
              </a:spcAft>
              <a:buFont typeface="Wingdings"/>
              <a:buChar char=""/>
              <a:defRPr/>
            </a:pPr>
            <a:r>
              <a:rPr lang="en-US" b="1" u="sng" dirty="0">
                <a:effectLst>
                  <a:outerShdw blurRad="38100" dist="38100" dir="2700000" algn="tl">
                    <a:srgbClr val="C0C0C0"/>
                  </a:outerShdw>
                </a:effectLst>
              </a:rPr>
              <a:t>The firm and its market</a:t>
            </a:r>
          </a:p>
          <a:p>
            <a:pPr marL="822960" lvl="2" eaLnBrk="1" fontAlgn="auto" hangingPunct="1">
              <a:lnSpc>
                <a:spcPct val="80000"/>
              </a:lnSpc>
              <a:spcAft>
                <a:spcPts val="0"/>
              </a:spcAft>
              <a:buClr>
                <a:schemeClr val="accent3"/>
              </a:buClr>
              <a:buFont typeface="Wingdings 2"/>
              <a:buChar char=""/>
              <a:defRPr/>
            </a:pPr>
            <a:r>
              <a:rPr lang="en-US" sz="2400" b="1" dirty="0">
                <a:solidFill>
                  <a:srgbClr val="333399"/>
                </a:solidFill>
                <a:effectLst>
                  <a:outerShdw blurRad="38100" dist="38100" dir="2700000" algn="tl">
                    <a:srgbClr val="C0C0C0"/>
                  </a:outerShdw>
                </a:effectLst>
              </a:rPr>
              <a:t>Identification and evaluation of the competencies</a:t>
            </a:r>
            <a:r>
              <a:rPr lang="en-US" b="1" dirty="0">
                <a:solidFill>
                  <a:srgbClr val="FF3300"/>
                </a:solidFill>
                <a:effectLst>
                  <a:outerShdw blurRad="38100" dist="38100" dir="2700000" algn="tl">
                    <a:srgbClr val="C0C0C0"/>
                  </a:outerShdw>
                </a:effectLst>
              </a:rPr>
              <a:t> in the company (key personnel experience, skills, capabilities, and resources) in comparison with those of your competitors.</a:t>
            </a:r>
          </a:p>
          <a:p>
            <a:pPr marL="822960" lvl="2" eaLnBrk="1" fontAlgn="auto" hangingPunct="1">
              <a:lnSpc>
                <a:spcPct val="80000"/>
              </a:lnSpc>
              <a:spcAft>
                <a:spcPts val="0"/>
              </a:spcAft>
              <a:buClr>
                <a:schemeClr val="accent3"/>
              </a:buClr>
              <a:buFont typeface="Wingdings 2"/>
              <a:buChar char=""/>
              <a:defRPr/>
            </a:pPr>
            <a:r>
              <a:rPr lang="en-US" sz="2400" b="1" dirty="0">
                <a:solidFill>
                  <a:srgbClr val="333399"/>
                </a:solidFill>
                <a:effectLst>
                  <a:outerShdw blurRad="38100" dist="38100" dir="2700000" algn="tl">
                    <a:srgbClr val="C0C0C0"/>
                  </a:outerShdw>
                </a:effectLst>
              </a:rPr>
              <a:t>The structure</a:t>
            </a:r>
            <a:r>
              <a:rPr lang="en-US" b="1" dirty="0">
                <a:solidFill>
                  <a:srgbClr val="FF3300"/>
                </a:solidFill>
                <a:effectLst>
                  <a:outerShdw blurRad="38100" dist="38100" dir="2700000" algn="tl">
                    <a:srgbClr val="C0C0C0"/>
                  </a:outerShdw>
                </a:effectLst>
              </a:rPr>
              <a:t> of your marketing organization(lines of authority, functions and responsibilities).</a:t>
            </a:r>
          </a:p>
          <a:p>
            <a:pPr marL="822960" lvl="2" eaLnBrk="1" fontAlgn="auto" hangingPunct="1">
              <a:lnSpc>
                <a:spcPct val="80000"/>
              </a:lnSpc>
              <a:spcAft>
                <a:spcPts val="0"/>
              </a:spcAft>
              <a:buClr>
                <a:schemeClr val="accent3"/>
              </a:buClr>
              <a:buFont typeface="Wingdings 2"/>
              <a:buChar char=""/>
              <a:defRPr/>
            </a:pPr>
            <a:r>
              <a:rPr lang="en-US" sz="2400" b="1" dirty="0">
                <a:solidFill>
                  <a:srgbClr val="333399"/>
                </a:solidFill>
                <a:effectLst>
                  <a:outerShdw blurRad="38100" dist="38100" dir="2700000" algn="tl">
                    <a:srgbClr val="C0C0C0"/>
                  </a:outerShdw>
                </a:effectLst>
              </a:rPr>
              <a:t>Description</a:t>
            </a:r>
            <a:r>
              <a:rPr lang="en-US" b="1" dirty="0">
                <a:solidFill>
                  <a:srgbClr val="FF3300"/>
                </a:solidFill>
                <a:effectLst>
                  <a:outerShdw blurRad="38100" dist="38100" dir="2700000" algn="tl">
                    <a:srgbClr val="C0C0C0"/>
                  </a:outerShdw>
                </a:effectLst>
              </a:rPr>
              <a:t> of your total potential market (</a:t>
            </a:r>
            <a:r>
              <a:rPr lang="en-US" b="1" dirty="0" err="1">
                <a:solidFill>
                  <a:srgbClr val="FF3300"/>
                </a:solidFill>
                <a:effectLst>
                  <a:outerShdw blurRad="38100" dist="38100" dir="2700000" algn="tl">
                    <a:srgbClr val="C0C0C0"/>
                  </a:outerShdw>
                </a:effectLst>
              </a:rPr>
              <a:t>ie</a:t>
            </a:r>
            <a:r>
              <a:rPr lang="en-US" b="1" dirty="0">
                <a:solidFill>
                  <a:srgbClr val="FF3300"/>
                </a:solidFill>
                <a:effectLst>
                  <a:outerShdw blurRad="38100" dist="38100" dir="2700000" algn="tl">
                    <a:srgbClr val="C0C0C0"/>
                  </a:outerShdw>
                </a:effectLst>
              </a:rPr>
              <a:t>. potential customers)</a:t>
            </a:r>
          </a:p>
          <a:p>
            <a:pPr marL="822960" lvl="2" eaLnBrk="1" fontAlgn="auto" hangingPunct="1">
              <a:lnSpc>
                <a:spcPct val="80000"/>
              </a:lnSpc>
              <a:spcAft>
                <a:spcPts val="0"/>
              </a:spcAft>
              <a:buClr>
                <a:schemeClr val="accent3"/>
              </a:buClr>
              <a:buFont typeface="Wingdings 2"/>
              <a:buChar char=""/>
              <a:defRPr/>
            </a:pPr>
            <a:r>
              <a:rPr lang="en-US" b="1" dirty="0">
                <a:solidFill>
                  <a:srgbClr val="FF3300"/>
                </a:solidFill>
                <a:effectLst>
                  <a:outerShdw blurRad="38100" dist="38100" dir="2700000" algn="tl">
                    <a:srgbClr val="C0C0C0"/>
                  </a:outerShdw>
                </a:effectLst>
              </a:rPr>
              <a:t>How does your product/service </a:t>
            </a:r>
            <a:r>
              <a:rPr lang="en-US" sz="2400" b="1" dirty="0">
                <a:solidFill>
                  <a:srgbClr val="333399"/>
                </a:solidFill>
                <a:effectLst>
                  <a:outerShdw blurRad="38100" dist="38100" dir="2700000" algn="tl">
                    <a:srgbClr val="C0C0C0"/>
                  </a:outerShdw>
                </a:effectLst>
              </a:rPr>
              <a:t>satisfy the needs in this market?</a:t>
            </a:r>
          </a:p>
        </p:txBody>
      </p:sp>
      <p:sp>
        <p:nvSpPr>
          <p:cNvPr id="26628" name="Rectangle 4"/>
          <p:cNvSpPr>
            <a:spLocks noChangeArrowheads="1"/>
          </p:cNvSpPr>
          <p:nvPr/>
        </p:nvSpPr>
        <p:spPr bwMode="auto">
          <a:xfrm>
            <a:off x="855663" y="1741488"/>
            <a:ext cx="311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charset="0"/>
                <a:cs typeface="Angsana New" charset="0"/>
              </a:defRPr>
            </a:lvl1pPr>
            <a:lvl2pPr marL="742950" indent="-285750" eaLnBrk="0" hangingPunct="0">
              <a:defRPr sz="2800">
                <a:solidFill>
                  <a:schemeClr val="tx1"/>
                </a:solidFill>
                <a:latin typeface="Arial" charset="0"/>
                <a:cs typeface="Angsana New" charset="0"/>
              </a:defRPr>
            </a:lvl2pPr>
            <a:lvl3pPr marL="1143000" indent="-228600" eaLnBrk="0" hangingPunct="0">
              <a:defRPr sz="2800">
                <a:solidFill>
                  <a:schemeClr val="tx1"/>
                </a:solidFill>
                <a:latin typeface="Arial" charset="0"/>
                <a:cs typeface="Angsana New" charset="0"/>
              </a:defRPr>
            </a:lvl3pPr>
            <a:lvl4pPr marL="1600200" indent="-228600" eaLnBrk="0" hangingPunct="0">
              <a:defRPr sz="2800">
                <a:solidFill>
                  <a:schemeClr val="tx1"/>
                </a:solidFill>
                <a:latin typeface="Arial" charset="0"/>
                <a:cs typeface="Angsana New" charset="0"/>
              </a:defRPr>
            </a:lvl4pPr>
            <a:lvl5pPr marL="2057400" indent="-228600" eaLnBrk="0" hangingPunct="0">
              <a:defRPr sz="2800">
                <a:solidFill>
                  <a:schemeClr val="tx1"/>
                </a:solidFill>
                <a:latin typeface="Arial" charset="0"/>
                <a:cs typeface="Angsana New" charset="0"/>
              </a:defRPr>
            </a:lvl5pPr>
            <a:lvl6pPr marL="2514600" indent="-228600" eaLnBrk="0" fontAlgn="base" hangingPunct="0">
              <a:spcBef>
                <a:spcPct val="0"/>
              </a:spcBef>
              <a:spcAft>
                <a:spcPct val="0"/>
              </a:spcAft>
              <a:defRPr sz="2800">
                <a:solidFill>
                  <a:schemeClr val="tx1"/>
                </a:solidFill>
                <a:latin typeface="Arial" charset="0"/>
                <a:cs typeface="Angsana New" charset="0"/>
              </a:defRPr>
            </a:lvl6pPr>
            <a:lvl7pPr marL="2971800" indent="-228600" eaLnBrk="0" fontAlgn="base" hangingPunct="0">
              <a:spcBef>
                <a:spcPct val="0"/>
              </a:spcBef>
              <a:spcAft>
                <a:spcPct val="0"/>
              </a:spcAft>
              <a:defRPr sz="2800">
                <a:solidFill>
                  <a:schemeClr val="tx1"/>
                </a:solidFill>
                <a:latin typeface="Arial" charset="0"/>
                <a:cs typeface="Angsana New" charset="0"/>
              </a:defRPr>
            </a:lvl7pPr>
            <a:lvl8pPr marL="3429000" indent="-228600" eaLnBrk="0" fontAlgn="base" hangingPunct="0">
              <a:spcBef>
                <a:spcPct val="0"/>
              </a:spcBef>
              <a:spcAft>
                <a:spcPct val="0"/>
              </a:spcAft>
              <a:defRPr sz="2800">
                <a:solidFill>
                  <a:schemeClr val="tx1"/>
                </a:solidFill>
                <a:latin typeface="Arial" charset="0"/>
                <a:cs typeface="Angsana New" charset="0"/>
              </a:defRPr>
            </a:lvl8pPr>
            <a:lvl9pPr marL="3886200" indent="-228600" eaLnBrk="0" fontAlgn="base" hangingPunct="0">
              <a:spcBef>
                <a:spcPct val="0"/>
              </a:spcBef>
              <a:spcAft>
                <a:spcPct val="0"/>
              </a:spcAft>
              <a:defRPr sz="2800">
                <a:solidFill>
                  <a:schemeClr val="tx1"/>
                </a:solidFill>
                <a:latin typeface="Arial" charset="0"/>
                <a:cs typeface="Angsana New" charset="0"/>
              </a:defRPr>
            </a:lvl9pPr>
          </a:lstStyle>
          <a:p>
            <a:pPr eaLnBrk="1" hangingPunct="1"/>
            <a:r>
              <a:rPr lang="en-US" altLang="en-US" sz="1800"/>
              <a:t>o</a:t>
            </a:r>
            <a:endParaRPr lang="th-TH" altLang="en-US" sz="18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357188" y="-285750"/>
            <a:ext cx="7543800" cy="1295400"/>
          </a:xfrm>
        </p:spPr>
        <p:txBody>
          <a:bodyPr/>
          <a:lstStyle/>
          <a:p>
            <a:pPr eaLnBrk="1" hangingPunct="1"/>
            <a:r>
              <a:rPr lang="en-US" altLang="en-US"/>
              <a:t>V.Situation analysis</a:t>
            </a:r>
            <a:endParaRPr lang="th-TH" altLang="en-US"/>
          </a:p>
        </p:txBody>
      </p:sp>
      <p:sp>
        <p:nvSpPr>
          <p:cNvPr id="289795" name="Rectangle 3"/>
          <p:cNvSpPr>
            <a:spLocks noGrp="1" noChangeArrowheads="1"/>
          </p:cNvSpPr>
          <p:nvPr>
            <p:ph type="body" sz="half" idx="1"/>
          </p:nvPr>
        </p:nvSpPr>
        <p:spPr>
          <a:xfrm>
            <a:off x="-357188" y="1500188"/>
            <a:ext cx="5967413" cy="4411662"/>
          </a:xfrm>
        </p:spPr>
        <p:txBody>
          <a:bodyPr>
            <a:normAutofit fontScale="92500" lnSpcReduction="10000"/>
          </a:bodyPr>
          <a:lstStyle/>
          <a:p>
            <a:pPr marL="274320" indent="-274320" eaLnBrk="1" fontAlgn="auto" hangingPunct="1">
              <a:lnSpc>
                <a:spcPct val="90000"/>
              </a:lnSpc>
              <a:spcAft>
                <a:spcPts val="0"/>
              </a:spcAft>
              <a:buFont typeface="Wingdings 2"/>
              <a:buChar char=""/>
              <a:defRPr/>
            </a:pPr>
            <a:endParaRPr lang="en-US" sz="1900" dirty="0"/>
          </a:p>
          <a:p>
            <a:pPr marL="822960" lvl="2" eaLnBrk="1" fontAlgn="auto" hangingPunct="1">
              <a:lnSpc>
                <a:spcPct val="90000"/>
              </a:lnSpc>
              <a:spcAft>
                <a:spcPts val="0"/>
              </a:spcAft>
              <a:buClr>
                <a:schemeClr val="accent3"/>
              </a:buClr>
              <a:buFont typeface="Wingdings 2"/>
              <a:buChar char=""/>
              <a:defRPr/>
            </a:pPr>
            <a:endParaRPr lang="en-US" b="1" dirty="0">
              <a:solidFill>
                <a:srgbClr val="FF3300"/>
              </a:solidFill>
              <a:effectLst>
                <a:outerShdw blurRad="38100" dist="38100" dir="2700000" algn="tl">
                  <a:srgbClr val="C0C0C0"/>
                </a:outerShdw>
              </a:effectLst>
            </a:endParaRPr>
          </a:p>
          <a:p>
            <a:pPr marL="822960" lvl="2" eaLnBrk="1" fontAlgn="auto" hangingPunct="1">
              <a:lnSpc>
                <a:spcPct val="90000"/>
              </a:lnSpc>
              <a:spcAft>
                <a:spcPts val="0"/>
              </a:spcAft>
              <a:buClr>
                <a:schemeClr val="accent3"/>
              </a:buClr>
              <a:buFont typeface="Wingdings 2"/>
              <a:buChar char=""/>
              <a:defRPr/>
            </a:pPr>
            <a:r>
              <a:rPr lang="en-US" b="1" dirty="0">
                <a:solidFill>
                  <a:srgbClr val="FF3300"/>
                </a:solidFill>
                <a:effectLst>
                  <a:outerShdw blurRad="38100" dist="38100" dir="2700000" algn="tl">
                    <a:srgbClr val="C0C0C0"/>
                  </a:outerShdw>
                </a:effectLst>
              </a:rPr>
              <a:t>Describe the particular customers that you will </a:t>
            </a:r>
            <a:r>
              <a:rPr lang="en-US" sz="2400" b="1" dirty="0">
                <a:solidFill>
                  <a:srgbClr val="333399"/>
                </a:solidFill>
                <a:effectLst>
                  <a:outerShdw blurRad="38100" dist="38100" dir="2700000" algn="tl">
                    <a:srgbClr val="C0C0C0"/>
                  </a:outerShdw>
                </a:effectLst>
              </a:rPr>
              <a:t>target.</a:t>
            </a:r>
          </a:p>
          <a:p>
            <a:pPr marL="822960" lvl="2" eaLnBrk="1" fontAlgn="auto" hangingPunct="1">
              <a:lnSpc>
                <a:spcPct val="90000"/>
              </a:lnSpc>
              <a:spcAft>
                <a:spcPts val="0"/>
              </a:spcAft>
              <a:buClr>
                <a:schemeClr val="accent3"/>
              </a:buClr>
              <a:buFont typeface="Wingdings 2"/>
              <a:buChar char=""/>
              <a:defRPr/>
            </a:pPr>
            <a:r>
              <a:rPr lang="en-US" sz="2400" b="1" dirty="0">
                <a:solidFill>
                  <a:srgbClr val="333399"/>
                </a:solidFill>
                <a:effectLst>
                  <a:outerShdw blurRad="38100" dist="38100" dir="2700000" algn="tl">
                    <a:srgbClr val="C0C0C0"/>
                  </a:outerShdw>
                </a:effectLst>
              </a:rPr>
              <a:t>Size </a:t>
            </a:r>
            <a:r>
              <a:rPr lang="en-US" b="1" dirty="0">
                <a:solidFill>
                  <a:srgbClr val="FF3300"/>
                </a:solidFill>
                <a:effectLst>
                  <a:outerShdw blurRad="38100" dist="38100" dir="2700000" algn="tl">
                    <a:srgbClr val="C0C0C0"/>
                  </a:outerShdw>
                </a:effectLst>
              </a:rPr>
              <a:t>of (</a:t>
            </a:r>
            <a:r>
              <a:rPr lang="en-US" b="1" dirty="0" err="1">
                <a:solidFill>
                  <a:srgbClr val="FF3300"/>
                </a:solidFill>
                <a:effectLst>
                  <a:outerShdw blurRad="38100" dist="38100" dir="2700000" algn="tl">
                    <a:srgbClr val="C0C0C0"/>
                  </a:outerShdw>
                </a:effectLst>
              </a:rPr>
              <a:t>i</a:t>
            </a:r>
            <a:r>
              <a:rPr lang="en-US" b="1" dirty="0">
                <a:solidFill>
                  <a:srgbClr val="FF3300"/>
                </a:solidFill>
                <a:effectLst>
                  <a:outerShdw blurRad="38100" dist="38100" dir="2700000" algn="tl">
                    <a:srgbClr val="C0C0C0"/>
                  </a:outerShdw>
                </a:effectLst>
              </a:rPr>
              <a:t>) total potential market (number of potential customers) and (ii) your target market. Support estimates with factual data.</a:t>
            </a:r>
          </a:p>
          <a:p>
            <a:pPr marL="822960" lvl="2" eaLnBrk="1" fontAlgn="auto" hangingPunct="1">
              <a:lnSpc>
                <a:spcPct val="90000"/>
              </a:lnSpc>
              <a:spcAft>
                <a:spcPts val="0"/>
              </a:spcAft>
              <a:buClr>
                <a:schemeClr val="accent3"/>
              </a:buClr>
              <a:buFont typeface="Wingdings 2"/>
              <a:buChar char=""/>
              <a:defRPr/>
            </a:pPr>
            <a:r>
              <a:rPr lang="en-US" sz="2400" b="1" dirty="0">
                <a:solidFill>
                  <a:srgbClr val="333399"/>
                </a:solidFill>
                <a:effectLst>
                  <a:outerShdw blurRad="38100" dist="38100" dir="2700000" algn="tl">
                    <a:srgbClr val="C0C0C0"/>
                  </a:outerShdw>
                </a:effectLst>
              </a:rPr>
              <a:t>Growth potential</a:t>
            </a:r>
            <a:r>
              <a:rPr lang="en-US" b="1" dirty="0">
                <a:solidFill>
                  <a:srgbClr val="FF3300"/>
                </a:solidFill>
                <a:effectLst>
                  <a:outerShdw blurRad="38100" dist="38100" dir="2700000" algn="tl">
                    <a:srgbClr val="C0C0C0"/>
                  </a:outerShdw>
                </a:effectLst>
              </a:rPr>
              <a:t> of (</a:t>
            </a:r>
            <a:r>
              <a:rPr lang="en-US" b="1" dirty="0" err="1">
                <a:solidFill>
                  <a:srgbClr val="FF3300"/>
                </a:solidFill>
                <a:effectLst>
                  <a:outerShdw blurRad="38100" dist="38100" dir="2700000" algn="tl">
                    <a:srgbClr val="C0C0C0"/>
                  </a:outerShdw>
                </a:effectLst>
              </a:rPr>
              <a:t>i</a:t>
            </a:r>
            <a:r>
              <a:rPr lang="en-US" b="1" dirty="0">
                <a:solidFill>
                  <a:srgbClr val="FF3300"/>
                </a:solidFill>
                <a:effectLst>
                  <a:outerShdw blurRad="38100" dist="38100" dir="2700000" algn="tl">
                    <a:srgbClr val="C0C0C0"/>
                  </a:outerShdw>
                </a:effectLst>
              </a:rPr>
              <a:t>) total potential market, and (ii) your target market. Look at local, national and international markets. Support estimates with factual data.</a:t>
            </a:r>
          </a:p>
          <a:p>
            <a:pPr marL="822960" lvl="2" eaLnBrk="1" fontAlgn="auto" hangingPunct="1">
              <a:lnSpc>
                <a:spcPct val="90000"/>
              </a:lnSpc>
              <a:spcAft>
                <a:spcPts val="0"/>
              </a:spcAft>
              <a:buClr>
                <a:schemeClr val="accent3"/>
              </a:buClr>
              <a:buFont typeface="Wingdings 2"/>
              <a:buChar char=""/>
              <a:defRPr/>
            </a:pPr>
            <a:r>
              <a:rPr lang="en-US" b="1" dirty="0">
                <a:solidFill>
                  <a:srgbClr val="FF3300"/>
                </a:solidFill>
                <a:effectLst>
                  <a:outerShdw blurRad="38100" dist="38100" dir="2700000" algn="tl">
                    <a:srgbClr val="C0C0C0"/>
                  </a:outerShdw>
                </a:effectLst>
              </a:rPr>
              <a:t>Your </a:t>
            </a:r>
            <a:r>
              <a:rPr lang="en-US" sz="2400" b="1" dirty="0">
                <a:solidFill>
                  <a:srgbClr val="333399"/>
                </a:solidFill>
                <a:effectLst>
                  <a:outerShdw blurRad="38100" dist="38100" dir="2700000" algn="tl">
                    <a:srgbClr val="C0C0C0"/>
                  </a:outerShdw>
                </a:effectLst>
              </a:rPr>
              <a:t>current market share</a:t>
            </a:r>
            <a:r>
              <a:rPr lang="en-US" b="1" dirty="0">
                <a:solidFill>
                  <a:srgbClr val="FF3300"/>
                </a:solidFill>
                <a:effectLst>
                  <a:outerShdw blurRad="38100" dist="38100" dir="2700000" algn="tl">
                    <a:srgbClr val="C0C0C0"/>
                  </a:outerShdw>
                </a:effectLst>
              </a:rPr>
              <a:t> (firm’s sales divided by the total market sales in percent).</a:t>
            </a:r>
            <a:endParaRPr lang="th-TH" b="1" dirty="0">
              <a:solidFill>
                <a:srgbClr val="FF3300"/>
              </a:solidFill>
              <a:effectLst>
                <a:outerShdw blurRad="38100" dist="38100" dir="2700000" algn="tl">
                  <a:srgbClr val="C0C0C0"/>
                </a:outerShdw>
              </a:effectLst>
            </a:endParaRPr>
          </a:p>
        </p:txBody>
      </p:sp>
      <p:pic>
        <p:nvPicPr>
          <p:cNvPr id="289797" name="Picture 5" descr="biapp032"/>
          <p:cNvPicPr>
            <a:picLocks noGrp="1" noChangeAspect="1" noChangeArrowheads="1"/>
          </p:cNvPicPr>
          <p:nvPr>
            <p:ph sz="half" idx="2"/>
          </p:nvPr>
        </p:nvPicPr>
        <p:blipFill>
          <a:blip r:embed="rId2"/>
          <a:srcRect/>
          <a:stretch>
            <a:fillRect/>
          </a:stretch>
        </p:blipFill>
        <p:spPr>
          <a:xfrm>
            <a:off x="5857875" y="1571625"/>
            <a:ext cx="2705100" cy="4429125"/>
          </a:xfrm>
          <a:effectLst>
            <a:outerShdw blurRad="292100" dist="139700" dir="2700000" algn="tl" rotWithShape="0">
              <a:srgbClr val="333333">
                <a:alpha val="6500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68313" y="-387350"/>
            <a:ext cx="7605712" cy="1295400"/>
          </a:xfrm>
        </p:spPr>
        <p:txBody>
          <a:bodyPr/>
          <a:lstStyle/>
          <a:p>
            <a:pPr eaLnBrk="1" hangingPunct="1"/>
            <a:r>
              <a:rPr lang="en-US" altLang="en-US"/>
              <a:t>V.Situation analysis</a:t>
            </a:r>
            <a:endParaRPr lang="th-TH" altLang="en-US"/>
          </a:p>
        </p:txBody>
      </p:sp>
      <p:sp>
        <p:nvSpPr>
          <p:cNvPr id="251907" name="Rectangle 3" descr="ช่อดอกไม้"/>
          <p:cNvSpPr>
            <a:spLocks noGrp="1" noChangeArrowheads="1"/>
          </p:cNvSpPr>
          <p:nvPr>
            <p:ph type="body" sz="half" idx="1"/>
          </p:nvPr>
        </p:nvSpPr>
        <p:spPr>
          <a:xfrm>
            <a:off x="0" y="1214438"/>
            <a:ext cx="9144000" cy="5949950"/>
          </a:xfrm>
          <a:blipFill dpi="0" rotWithShape="1">
            <a:blip r:embed="rId2">
              <a:alphaModFix amt="59000"/>
            </a:blip>
            <a:srcRect/>
            <a:tile tx="0" ty="0" sx="100000" sy="100000" flip="none" algn="tl"/>
          </a:blipFill>
        </p:spPr>
        <p:txBody>
          <a:bodyPr/>
          <a:lstStyle/>
          <a:p>
            <a:pPr eaLnBrk="1" hangingPunct="1"/>
            <a:r>
              <a:rPr lang="en-US" altLang="en-US" sz="2600" b="1" i="1" u="sng">
                <a:effectLst>
                  <a:outerShdw blurRad="38100" dist="38100" dir="2700000" algn="tl">
                    <a:srgbClr val="C0C0C0"/>
                  </a:outerShdw>
                </a:effectLst>
              </a:rPr>
              <a:t>Competitive environment</a:t>
            </a:r>
          </a:p>
          <a:p>
            <a:pPr eaLnBrk="1" hangingPunct="1"/>
            <a:endParaRPr lang="en-US" altLang="en-US" sz="2600" b="1" i="1" u="sng">
              <a:effectLst>
                <a:outerShdw blurRad="38100" dist="38100" dir="2700000" algn="tl">
                  <a:srgbClr val="C0C0C0"/>
                </a:outerShdw>
              </a:effectLst>
            </a:endParaRPr>
          </a:p>
          <a:p>
            <a:pPr lvl="1" eaLnBrk="1" hangingPunct="1"/>
            <a:r>
              <a:rPr lang="en-US" altLang="en-US" sz="2300" b="1">
                <a:solidFill>
                  <a:srgbClr val="FF3300"/>
                </a:solidFill>
                <a:effectLst>
                  <a:outerShdw blurRad="38100" dist="38100" dir="2700000" algn="tl">
                    <a:srgbClr val="C0C0C0"/>
                  </a:outerShdw>
                </a:effectLst>
              </a:rPr>
              <a:t>Major competitors:name, location and market share.</a:t>
            </a:r>
          </a:p>
          <a:p>
            <a:pPr lvl="1" eaLnBrk="1" hangingPunct="1"/>
            <a:r>
              <a:rPr lang="en-US" altLang="en-US" sz="2300" b="1">
                <a:solidFill>
                  <a:srgbClr val="FF3300"/>
                </a:solidFill>
                <a:effectLst>
                  <a:outerShdw blurRad="38100" dist="38100" dir="2700000" algn="tl">
                    <a:srgbClr val="C0C0C0"/>
                  </a:outerShdw>
                </a:effectLst>
              </a:rPr>
              <a:t>Compare you product/service with that of your major competitors (brand name, quality, image, price,etc.).</a:t>
            </a:r>
          </a:p>
          <a:p>
            <a:pPr lvl="1" eaLnBrk="1" hangingPunct="1"/>
            <a:r>
              <a:rPr lang="en-US" altLang="en-US" sz="2300" b="1">
                <a:solidFill>
                  <a:srgbClr val="FF3300"/>
                </a:solidFill>
                <a:effectLst>
                  <a:outerShdw blurRad="38100" dist="38100" dir="2700000" algn="tl">
                    <a:srgbClr val="C0C0C0"/>
                  </a:outerShdw>
                </a:effectLst>
              </a:rPr>
              <a:t>Compare your firm with that of your major competitors (reputation, size, distribution channels, location,etc).</a:t>
            </a:r>
          </a:p>
          <a:p>
            <a:pPr lvl="1" eaLnBrk="1" hangingPunct="1"/>
            <a:r>
              <a:rPr lang="en-US" altLang="en-US" sz="2300" b="1">
                <a:solidFill>
                  <a:srgbClr val="FF3300"/>
                </a:solidFill>
                <a:effectLst>
                  <a:outerShdw blurRad="38100" dist="38100" dir="2700000" algn="tl">
                    <a:srgbClr val="C0C0C0"/>
                  </a:outerShdw>
                </a:effectLst>
              </a:rPr>
              <a:t>How easy is it for new competition to enter this market?</a:t>
            </a:r>
          </a:p>
          <a:p>
            <a:pPr lvl="1" eaLnBrk="1" hangingPunct="1"/>
            <a:r>
              <a:rPr lang="en-US" altLang="en-US" sz="2300" b="1">
                <a:solidFill>
                  <a:srgbClr val="FF3300"/>
                </a:solidFill>
                <a:effectLst>
                  <a:outerShdw blurRad="38100" dist="38100" dir="2700000" algn="tl">
                    <a:srgbClr val="C0C0C0"/>
                  </a:outerShdw>
                </a:effectLst>
              </a:rPr>
              <a:t>What have you learned from watching your competition?</a:t>
            </a:r>
          </a:p>
          <a:p>
            <a:pPr lvl="1" eaLnBrk="1" hangingPunct="1"/>
            <a:r>
              <a:rPr lang="en-US" altLang="en-US" sz="2300" b="1">
                <a:solidFill>
                  <a:srgbClr val="FF3300"/>
                </a:solidFill>
                <a:effectLst>
                  <a:outerShdw blurRad="38100" dist="38100" dir="2700000" algn="tl">
                    <a:srgbClr val="C0C0C0"/>
                  </a:outerShdw>
                </a:effectLst>
              </a:rPr>
              <a:t>Are competitors’ sales increasing, decreasing, steady? Why?</a:t>
            </a:r>
            <a:endParaRPr lang="th-TH" altLang="en-US" sz="2300" b="1">
              <a:solidFill>
                <a:srgbClr val="FF3300"/>
              </a:solidFill>
              <a:effectLst>
                <a:outerShdw blurRad="38100" dist="38100" dir="2700000" algn="tl">
                  <a:srgbClr val="C0C0C0"/>
                </a:outerShdw>
              </a:effectLst>
            </a:endParaRPr>
          </a:p>
        </p:txBody>
      </p:sp>
      <p:pic>
        <p:nvPicPr>
          <p:cNvPr id="251912" name="Picture 8" descr="obj003"/>
          <p:cNvPicPr>
            <a:picLocks noGrp="1" noChangeAspect="1" noChangeArrowheads="1"/>
          </p:cNvPicPr>
          <p:nvPr>
            <p:ph sz="half" idx="2"/>
          </p:nvPr>
        </p:nvPicPr>
        <p:blipFill>
          <a:blip r:embed="rId3">
            <a:lum bright="24000"/>
          </a:blip>
          <a:srcRect/>
          <a:stretch>
            <a:fillRect/>
          </a:stretch>
        </p:blipFill>
        <p:spPr>
          <a:xfrm>
            <a:off x="6618288" y="0"/>
            <a:ext cx="2525712" cy="1643063"/>
          </a:xfrm>
          <a:effectLst>
            <a:outerShdw blurRad="292100" dist="139700" dir="2700000" algn="tl" rotWithShape="0">
              <a:srgbClr val="333333">
                <a:alpha val="65000"/>
              </a:srgbClr>
            </a:outerShdw>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0" y="0"/>
            <a:ext cx="7543800" cy="1295400"/>
          </a:xfrm>
        </p:spPr>
        <p:txBody>
          <a:bodyPr/>
          <a:lstStyle/>
          <a:p>
            <a:pPr eaLnBrk="1" hangingPunct="1"/>
            <a:r>
              <a:rPr lang="en-US" altLang="en-US"/>
              <a:t>  V.Situation analysis</a:t>
            </a:r>
            <a:endParaRPr lang="th-TH" altLang="en-US"/>
          </a:p>
        </p:txBody>
      </p:sp>
      <p:sp>
        <p:nvSpPr>
          <p:cNvPr id="252931" name="Rectangle 3"/>
          <p:cNvSpPr>
            <a:spLocks noGrp="1" noChangeArrowheads="1"/>
          </p:cNvSpPr>
          <p:nvPr>
            <p:ph type="body" sz="half" idx="1"/>
          </p:nvPr>
        </p:nvSpPr>
        <p:spPr>
          <a:xfrm>
            <a:off x="5105400" y="2444256"/>
            <a:ext cx="4038600" cy="5688012"/>
          </a:xfrm>
        </p:spPr>
        <p:txBody>
          <a:bodyPr>
            <a:normAutofit/>
          </a:bodyPr>
          <a:lstStyle/>
          <a:p>
            <a:pPr marL="274320" indent="-274320" eaLnBrk="1" fontAlgn="auto" hangingPunct="1">
              <a:spcAft>
                <a:spcPts val="0"/>
              </a:spcAft>
              <a:buFont typeface="Wingdings 2"/>
              <a:buChar char=""/>
              <a:defRPr/>
            </a:pPr>
            <a:r>
              <a:rPr lang="en-US" sz="2800" b="1" i="1">
                <a:solidFill>
                  <a:srgbClr val="FF3300"/>
                </a:solidFill>
                <a:effectLst>
                  <a:outerShdw blurRad="38100" dist="38100" dir="2700000" algn="tl">
                    <a:srgbClr val="C0C0C0"/>
                  </a:outerShdw>
                </a:effectLst>
              </a:rPr>
              <a:t>Technological environment</a:t>
            </a:r>
          </a:p>
          <a:p>
            <a:pPr marL="548640" lvl="1" indent="-274320" eaLnBrk="1" fontAlgn="auto" hangingPunct="1">
              <a:spcAft>
                <a:spcPts val="0"/>
              </a:spcAft>
              <a:buFont typeface="Wingdings"/>
              <a:buChar char=""/>
              <a:defRPr/>
            </a:pPr>
            <a:r>
              <a:rPr lang="en-US" b="1">
                <a:solidFill>
                  <a:srgbClr val="333399"/>
                </a:solidFill>
                <a:effectLst>
                  <a:outerShdw blurRad="38100" dist="38100" dir="2700000" algn="tl">
                    <a:srgbClr val="C0C0C0"/>
                  </a:outerShdw>
                </a:effectLst>
              </a:rPr>
              <a:t>How is technology affecting this product/service?</a:t>
            </a:r>
          </a:p>
          <a:p>
            <a:pPr marL="548640" lvl="1" indent="-274320" eaLnBrk="1" fontAlgn="auto" hangingPunct="1">
              <a:spcAft>
                <a:spcPts val="0"/>
              </a:spcAft>
              <a:buFont typeface="Wingdings"/>
              <a:buChar char=""/>
              <a:defRPr/>
            </a:pPr>
            <a:r>
              <a:rPr lang="en-US" b="1">
                <a:solidFill>
                  <a:srgbClr val="333399"/>
                </a:solidFill>
                <a:effectLst>
                  <a:outerShdw blurRad="38100" dist="38100" dir="2700000" algn="tl">
                    <a:srgbClr val="C0C0C0"/>
                  </a:outerShdw>
                </a:effectLst>
              </a:rPr>
              <a:t>How soon can it be expected to become obsolete?</a:t>
            </a:r>
          </a:p>
          <a:p>
            <a:pPr marL="548640" lvl="1" indent="-274320" eaLnBrk="1" fontAlgn="auto" hangingPunct="1">
              <a:spcAft>
                <a:spcPts val="0"/>
              </a:spcAft>
              <a:buFont typeface="Wingdings"/>
              <a:buChar char=""/>
              <a:defRPr/>
            </a:pPr>
            <a:r>
              <a:rPr lang="en-US" b="1">
                <a:solidFill>
                  <a:srgbClr val="333399"/>
                </a:solidFill>
                <a:effectLst>
                  <a:outerShdw blurRad="38100" dist="38100" dir="2700000" algn="tl">
                    <a:srgbClr val="C0C0C0"/>
                  </a:outerShdw>
                </a:effectLst>
              </a:rPr>
              <a:t>Is your company equipped to adapt quickly to changes?</a:t>
            </a:r>
            <a:endParaRPr lang="th-TH" b="1">
              <a:solidFill>
                <a:srgbClr val="333399"/>
              </a:solidFill>
              <a:effectLst>
                <a:outerShdw blurRad="38100" dist="38100" dir="2700000" algn="tl">
                  <a:srgbClr val="C0C0C0"/>
                </a:outerShdw>
              </a:effectLst>
            </a:endParaRPr>
          </a:p>
        </p:txBody>
      </p:sp>
      <p:pic>
        <p:nvPicPr>
          <p:cNvPr id="29700" name="Picture 8" descr="obj164"/>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323850" y="1700213"/>
            <a:ext cx="4500563" cy="4248150"/>
          </a:xfrm>
          <a:noFill/>
          <a:ln w="57150">
            <a:solidFill>
              <a:srgbClr val="FF9900"/>
            </a:solidFill>
            <a:miter lim="800000"/>
            <a:headEnd/>
            <a:tailEnd/>
          </a:ln>
        </p:spPr>
      </p:pic>
      <p:sp>
        <p:nvSpPr>
          <p:cNvPr id="29701" name="Rectangle 4"/>
          <p:cNvSpPr>
            <a:spLocks noChangeArrowheads="1"/>
          </p:cNvSpPr>
          <p:nvPr/>
        </p:nvSpPr>
        <p:spPr bwMode="auto">
          <a:xfrm>
            <a:off x="855663" y="1741488"/>
            <a:ext cx="311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800">
                <a:solidFill>
                  <a:schemeClr val="tx1"/>
                </a:solidFill>
                <a:latin typeface="Arial" charset="0"/>
                <a:cs typeface="Angsana New" charset="0"/>
              </a:defRPr>
            </a:lvl1pPr>
            <a:lvl2pPr marL="742950" indent="-285750" eaLnBrk="0" hangingPunct="0">
              <a:defRPr sz="2800">
                <a:solidFill>
                  <a:schemeClr val="tx1"/>
                </a:solidFill>
                <a:latin typeface="Arial" charset="0"/>
                <a:cs typeface="Angsana New" charset="0"/>
              </a:defRPr>
            </a:lvl2pPr>
            <a:lvl3pPr marL="1143000" indent="-228600" eaLnBrk="0" hangingPunct="0">
              <a:defRPr sz="2800">
                <a:solidFill>
                  <a:schemeClr val="tx1"/>
                </a:solidFill>
                <a:latin typeface="Arial" charset="0"/>
                <a:cs typeface="Angsana New" charset="0"/>
              </a:defRPr>
            </a:lvl3pPr>
            <a:lvl4pPr marL="1600200" indent="-228600" eaLnBrk="0" hangingPunct="0">
              <a:defRPr sz="2800">
                <a:solidFill>
                  <a:schemeClr val="tx1"/>
                </a:solidFill>
                <a:latin typeface="Arial" charset="0"/>
                <a:cs typeface="Angsana New" charset="0"/>
              </a:defRPr>
            </a:lvl4pPr>
            <a:lvl5pPr marL="2057400" indent="-228600" eaLnBrk="0" hangingPunct="0">
              <a:defRPr sz="2800">
                <a:solidFill>
                  <a:schemeClr val="tx1"/>
                </a:solidFill>
                <a:latin typeface="Arial" charset="0"/>
                <a:cs typeface="Angsana New" charset="0"/>
              </a:defRPr>
            </a:lvl5pPr>
            <a:lvl6pPr marL="2514600" indent="-228600" eaLnBrk="0" fontAlgn="base" hangingPunct="0">
              <a:spcBef>
                <a:spcPct val="0"/>
              </a:spcBef>
              <a:spcAft>
                <a:spcPct val="0"/>
              </a:spcAft>
              <a:defRPr sz="2800">
                <a:solidFill>
                  <a:schemeClr val="tx1"/>
                </a:solidFill>
                <a:latin typeface="Arial" charset="0"/>
                <a:cs typeface="Angsana New" charset="0"/>
              </a:defRPr>
            </a:lvl6pPr>
            <a:lvl7pPr marL="2971800" indent="-228600" eaLnBrk="0" fontAlgn="base" hangingPunct="0">
              <a:spcBef>
                <a:spcPct val="0"/>
              </a:spcBef>
              <a:spcAft>
                <a:spcPct val="0"/>
              </a:spcAft>
              <a:defRPr sz="2800">
                <a:solidFill>
                  <a:schemeClr val="tx1"/>
                </a:solidFill>
                <a:latin typeface="Arial" charset="0"/>
                <a:cs typeface="Angsana New" charset="0"/>
              </a:defRPr>
            </a:lvl7pPr>
            <a:lvl8pPr marL="3429000" indent="-228600" eaLnBrk="0" fontAlgn="base" hangingPunct="0">
              <a:spcBef>
                <a:spcPct val="0"/>
              </a:spcBef>
              <a:spcAft>
                <a:spcPct val="0"/>
              </a:spcAft>
              <a:defRPr sz="2800">
                <a:solidFill>
                  <a:schemeClr val="tx1"/>
                </a:solidFill>
                <a:latin typeface="Arial" charset="0"/>
                <a:cs typeface="Angsana New" charset="0"/>
              </a:defRPr>
            </a:lvl8pPr>
            <a:lvl9pPr marL="3886200" indent="-228600" eaLnBrk="0" fontAlgn="base" hangingPunct="0">
              <a:spcBef>
                <a:spcPct val="0"/>
              </a:spcBef>
              <a:spcAft>
                <a:spcPct val="0"/>
              </a:spcAft>
              <a:defRPr sz="2800">
                <a:solidFill>
                  <a:schemeClr val="tx1"/>
                </a:solidFill>
                <a:latin typeface="Arial" charset="0"/>
                <a:cs typeface="Angsana New" charset="0"/>
              </a:defRPr>
            </a:lvl9pPr>
          </a:lstStyle>
          <a:p>
            <a:pPr eaLnBrk="1" hangingPunct="1"/>
            <a:r>
              <a:rPr lang="en-US" altLang="en-US" sz="1800"/>
              <a:t>o</a:t>
            </a:r>
            <a:endParaRPr lang="th-TH" altLang="en-US" sz="18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395288" y="-242888"/>
            <a:ext cx="7543800" cy="1295401"/>
          </a:xfrm>
        </p:spPr>
        <p:txBody>
          <a:bodyPr/>
          <a:lstStyle/>
          <a:p>
            <a:pPr eaLnBrk="1" hangingPunct="1"/>
            <a:r>
              <a:rPr lang="en-US" altLang="en-US"/>
              <a:t>V.Situation analysis</a:t>
            </a:r>
            <a:endParaRPr lang="th-TH" altLang="en-US"/>
          </a:p>
        </p:txBody>
      </p:sp>
      <p:sp>
        <p:nvSpPr>
          <p:cNvPr id="254979" name="Rectangle 3" descr="หินอ่อนขาว"/>
          <p:cNvSpPr>
            <a:spLocks noGrp="1" noChangeArrowheads="1"/>
          </p:cNvSpPr>
          <p:nvPr>
            <p:ph type="body" sz="half" idx="1"/>
          </p:nvPr>
        </p:nvSpPr>
        <p:spPr>
          <a:xfrm>
            <a:off x="395288" y="1802021"/>
            <a:ext cx="8249666" cy="4543815"/>
          </a:xfrm>
          <a:blipFill dpi="0" rotWithShape="1">
            <a:blip r:embed="rId2">
              <a:alphaModFix amt="35000"/>
            </a:blip>
            <a:srcRect/>
            <a:tile tx="0" ty="0" sx="100000" sy="100000" flip="none" algn="tl"/>
          </a:blipFill>
        </p:spPr>
        <p:txBody>
          <a:bodyPr/>
          <a:lstStyle/>
          <a:p>
            <a:pPr eaLnBrk="1" hangingPunct="1"/>
            <a:r>
              <a:rPr lang="en-US" altLang="en-US" sz="2800" b="1" u="sng">
                <a:solidFill>
                  <a:srgbClr val="FF3300"/>
                </a:solidFill>
                <a:effectLst>
                  <a:outerShdw blurRad="38100" dist="38100" dir="2700000" algn="tl">
                    <a:srgbClr val="C0C0C0"/>
                  </a:outerShdw>
                </a:effectLst>
              </a:rPr>
              <a:t>Socio-political environment</a:t>
            </a:r>
          </a:p>
          <a:p>
            <a:pPr eaLnBrk="1" hangingPunct="1"/>
            <a:endParaRPr lang="en-US" altLang="en-US" sz="2800" b="1" u="sng">
              <a:solidFill>
                <a:srgbClr val="FF3300"/>
              </a:solidFill>
              <a:effectLst>
                <a:outerShdw blurRad="38100" dist="38100" dir="2700000" algn="tl">
                  <a:srgbClr val="C0C0C0"/>
                </a:outerShdw>
              </a:effectLst>
            </a:endParaRPr>
          </a:p>
          <a:p>
            <a:pPr lvl="1" eaLnBrk="1" hangingPunct="1"/>
            <a:r>
              <a:rPr lang="en-US" altLang="en-US" sz="2800" b="1">
                <a:effectLst>
                  <a:outerShdw blurRad="38100" dist="38100" dir="2700000" algn="tl">
                    <a:srgbClr val="C0C0C0"/>
                  </a:outerShdw>
                </a:effectLst>
              </a:rPr>
              <a:t>Describe changing attitudes and trends.  </a:t>
            </a:r>
            <a:r>
              <a:rPr lang="en-US" altLang="en-US" sz="2800" b="1">
                <a:solidFill>
                  <a:srgbClr val="FF3300"/>
                </a:solidFill>
                <a:effectLst>
                  <a:outerShdw blurRad="38100" dist="38100" dir="2700000" algn="tl">
                    <a:srgbClr val="C0C0C0"/>
                  </a:outerShdw>
                </a:effectLst>
              </a:rPr>
              <a:t>How flexible and responsive is your firm?</a:t>
            </a:r>
          </a:p>
          <a:p>
            <a:pPr lvl="1" eaLnBrk="1" hangingPunct="1"/>
            <a:r>
              <a:rPr lang="en-US" altLang="en-US" sz="2800" b="1">
                <a:effectLst>
                  <a:outerShdw blurRad="38100" dist="38100" dir="2700000" algn="tl">
                    <a:srgbClr val="C0C0C0"/>
                  </a:outerShdw>
                </a:effectLst>
              </a:rPr>
              <a:t>New laws and regulations that may affect your business. What might be their financial impact?</a:t>
            </a:r>
          </a:p>
          <a:p>
            <a:pPr lvl="1" eaLnBrk="1" hangingPunct="1"/>
            <a:r>
              <a:rPr lang="en-US" altLang="en-US" sz="2800" b="1">
                <a:solidFill>
                  <a:srgbClr val="333399"/>
                </a:solidFill>
                <a:effectLst>
                  <a:outerShdw blurRad="38100" dist="38100" dir="2700000" algn="tl">
                    <a:srgbClr val="C0C0C0"/>
                  </a:outerShdw>
                </a:effectLst>
              </a:rPr>
              <a:t>Use SWOT analyses to assess the key issues that must be addressed.</a:t>
            </a:r>
            <a:r>
              <a:rPr lang="en-US" altLang="en-US" sz="2800" b="1">
                <a:effectLst>
                  <a:outerShdw blurRad="38100" dist="38100" dir="2700000" algn="tl">
                    <a:srgbClr val="C0C0C0"/>
                  </a:outerShdw>
                </a:effectLst>
              </a:rPr>
              <a:t> Summarize your internal and external assessment in form of a SWOT matrix using the key points from the situation analysis.</a:t>
            </a:r>
            <a:endParaRPr lang="th-TH" altLang="en-US" sz="2800" b="1">
              <a:effectLst>
                <a:outerShdw blurRad="38100" dist="38100" dir="2700000" algn="tl">
                  <a:srgbClr val="C0C0C0"/>
                </a:outerShdw>
              </a:effectLst>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514350" y="133350"/>
            <a:ext cx="7543800" cy="1295400"/>
          </a:xfrm>
        </p:spPr>
        <p:txBody>
          <a:bodyPr/>
          <a:lstStyle/>
          <a:p>
            <a:pPr eaLnBrk="1" hangingPunct="1"/>
            <a:r>
              <a:rPr lang="en-US" altLang="en-US"/>
              <a:t>VI. Marketing objectives and goals</a:t>
            </a:r>
            <a:endParaRPr lang="th-TH" altLang="en-US"/>
          </a:p>
        </p:txBody>
      </p:sp>
      <p:sp>
        <p:nvSpPr>
          <p:cNvPr id="249859" name="Rectangle 3" descr="หินอ่อนขาว"/>
          <p:cNvSpPr>
            <a:spLocks noGrp="1" noChangeArrowheads="1"/>
          </p:cNvSpPr>
          <p:nvPr>
            <p:ph type="body" sz="half" idx="1"/>
          </p:nvPr>
        </p:nvSpPr>
        <p:spPr>
          <a:xfrm>
            <a:off x="285750" y="3286125"/>
            <a:ext cx="8001000" cy="3162300"/>
          </a:xfrm>
          <a:blipFill dpi="0" rotWithShape="1">
            <a:blip r:embed="rId2">
              <a:alphaModFix amt="53000"/>
            </a:blip>
            <a:srcRect/>
            <a:tile tx="0" ty="0" sx="100000" sy="100000" flip="none" algn="tl"/>
          </a:blipFill>
        </p:spPr>
        <p:txBody>
          <a:bodyPr/>
          <a:lstStyle/>
          <a:p>
            <a:pPr eaLnBrk="1" hangingPunct="1">
              <a:lnSpc>
                <a:spcPct val="90000"/>
              </a:lnSpc>
            </a:pPr>
            <a:r>
              <a:rPr lang="en-US" altLang="en-US" sz="2000" b="1">
                <a:effectLst>
                  <a:outerShdw blurRad="38100" dist="38100" dir="2700000" algn="tl">
                    <a:srgbClr val="C0C0C0"/>
                  </a:outerShdw>
                </a:effectLst>
              </a:rPr>
              <a:t>This states precisely the marketing objectives and goals in terms of sales volume, market share, return on investment, or other objectives or goals for your marketing plan.</a:t>
            </a:r>
          </a:p>
          <a:p>
            <a:pPr eaLnBrk="1" hangingPunct="1">
              <a:lnSpc>
                <a:spcPct val="90000"/>
              </a:lnSpc>
            </a:pPr>
            <a:r>
              <a:rPr lang="en-US" altLang="en-US" sz="2000" b="1" u="sng">
                <a:solidFill>
                  <a:srgbClr val="FF3300"/>
                </a:solidFill>
              </a:rPr>
              <a:t>What is the difference between a goal and an objective?</a:t>
            </a:r>
          </a:p>
          <a:p>
            <a:pPr lvl="1" eaLnBrk="1" hangingPunct="1">
              <a:lnSpc>
                <a:spcPct val="90000"/>
              </a:lnSpc>
            </a:pPr>
            <a:r>
              <a:rPr lang="en-US" altLang="en-US" sz="1900" b="1">
                <a:solidFill>
                  <a:srgbClr val="FF3300"/>
                </a:solidFill>
              </a:rPr>
              <a:t>Goal more general and may not be quantified. ‘To establish our product as leader in the market place’</a:t>
            </a:r>
          </a:p>
          <a:p>
            <a:pPr lvl="1" eaLnBrk="1" hangingPunct="1">
              <a:lnSpc>
                <a:spcPct val="90000"/>
              </a:lnSpc>
            </a:pPr>
            <a:r>
              <a:rPr lang="en-US" altLang="en-US" sz="1900" b="1">
                <a:solidFill>
                  <a:srgbClr val="FF3300"/>
                </a:solidFill>
              </a:rPr>
              <a:t>Objectives are quantified ‘ To sell 50,000 units next year’.</a:t>
            </a:r>
          </a:p>
          <a:p>
            <a:pPr lvl="1" eaLnBrk="1" hangingPunct="1">
              <a:lnSpc>
                <a:spcPct val="90000"/>
              </a:lnSpc>
              <a:buFont typeface="Wingdings" charset="2"/>
              <a:buNone/>
            </a:pPr>
            <a:endParaRPr lang="th-TH" altLang="en-US" sz="1900" b="1">
              <a:solidFill>
                <a:srgbClr val="FF3300"/>
              </a:solidFill>
            </a:endParaRPr>
          </a:p>
        </p:txBody>
      </p:sp>
      <p:pic>
        <p:nvPicPr>
          <p:cNvPr id="249863" name="Picture 7" descr="stimg08"/>
          <p:cNvPicPr>
            <a:picLocks noGrp="1" noChangeAspect="1" noChangeArrowheads="1"/>
          </p:cNvPicPr>
          <p:nvPr>
            <p:ph sz="half" idx="2"/>
          </p:nvPr>
        </p:nvPicPr>
        <p:blipFill>
          <a:blip r:embed="rId3">
            <a:lum bright="36000"/>
          </a:blip>
          <a:srcRect/>
          <a:stretch>
            <a:fillRect/>
          </a:stretch>
        </p:blipFill>
        <p:spPr>
          <a:xfrm>
            <a:off x="5357813" y="1428750"/>
            <a:ext cx="2786062" cy="1658938"/>
          </a:xfrm>
          <a:effectLst>
            <a:outerShdw blurRad="292100" dist="139700" dir="2700000" algn="tl" rotWithShape="0">
              <a:srgbClr val="333333">
                <a:alpha val="65000"/>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179388" y="-387350"/>
            <a:ext cx="7543800" cy="1295400"/>
          </a:xfrm>
        </p:spPr>
        <p:txBody>
          <a:bodyPr/>
          <a:lstStyle/>
          <a:p>
            <a:pPr eaLnBrk="1" hangingPunct="1"/>
            <a:r>
              <a:rPr lang="en-US" altLang="en-US"/>
              <a:t>VII. Marketing strategies</a:t>
            </a:r>
            <a:endParaRPr lang="th-TH" altLang="en-US"/>
          </a:p>
        </p:txBody>
      </p:sp>
      <p:sp>
        <p:nvSpPr>
          <p:cNvPr id="258051" name="Rectangle 3"/>
          <p:cNvSpPr>
            <a:spLocks noGrp="1" noChangeArrowheads="1"/>
          </p:cNvSpPr>
          <p:nvPr>
            <p:ph type="body" sz="half" idx="1"/>
          </p:nvPr>
        </p:nvSpPr>
        <p:spPr>
          <a:xfrm>
            <a:off x="4787900" y="2344270"/>
            <a:ext cx="4356100" cy="5113337"/>
          </a:xfrm>
        </p:spPr>
        <p:txBody>
          <a:bodyPr>
            <a:normAutofit/>
          </a:bodyPr>
          <a:lstStyle/>
          <a:p>
            <a:pPr marL="274320" indent="-274320" eaLnBrk="1" fontAlgn="auto" hangingPunct="1">
              <a:spcAft>
                <a:spcPts val="0"/>
              </a:spcAft>
              <a:buFont typeface="Wingdings 2"/>
              <a:buChar char=""/>
              <a:defRPr/>
            </a:pPr>
            <a:r>
              <a:rPr lang="en-US" sz="2600" b="1" dirty="0">
                <a:solidFill>
                  <a:srgbClr val="FF3300"/>
                </a:solidFill>
                <a:effectLst>
                  <a:outerShdw blurRad="38100" dist="38100" dir="2700000" algn="tl">
                    <a:srgbClr val="C0C0C0"/>
                  </a:outerShdw>
                </a:effectLst>
              </a:rPr>
              <a:t>How will you reach your objectives and goals? That is what is covered in Chapter 5. Which strategic models from Chapter 5 should be used (new market penetration, penetration, market development, etc).</a:t>
            </a:r>
            <a:endParaRPr lang="th-TH" sz="2600" b="1" dirty="0">
              <a:solidFill>
                <a:srgbClr val="FF3300"/>
              </a:solidFill>
              <a:effectLst>
                <a:outerShdw blurRad="38100" dist="38100" dir="2700000" algn="tl">
                  <a:srgbClr val="C0C0C0"/>
                </a:outerShdw>
              </a:effectLst>
            </a:endParaRPr>
          </a:p>
        </p:txBody>
      </p:sp>
      <p:pic>
        <p:nvPicPr>
          <p:cNvPr id="32772" name="Picture 7" descr="Slife094"/>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rot="19514663">
            <a:off x="684213" y="1916113"/>
            <a:ext cx="3657600" cy="3014662"/>
          </a:xfrm>
          <a:noFill/>
          <a:ln w="57150">
            <a:solidFill>
              <a:srgbClr val="FF0000"/>
            </a:solid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20272" y="276225"/>
            <a:ext cx="7543800" cy="1295400"/>
          </a:xfrm>
        </p:spPr>
        <p:txBody>
          <a:bodyPr/>
          <a:lstStyle/>
          <a:p>
            <a:pPr eaLnBrk="1" hangingPunct="1"/>
            <a:r>
              <a:rPr lang="en-US" altLang="en-US"/>
              <a:t>VIII. Marketing programs/</a:t>
            </a:r>
            <a:br>
              <a:rPr lang="en-US" altLang="en-US"/>
            </a:br>
            <a:r>
              <a:rPr lang="en-US" altLang="en-US"/>
              <a:t>action plan </a:t>
            </a:r>
            <a:endParaRPr lang="th-TH" altLang="en-US"/>
          </a:p>
        </p:txBody>
      </p:sp>
      <p:sp>
        <p:nvSpPr>
          <p:cNvPr id="282627" name="Rectangle 3"/>
          <p:cNvSpPr>
            <a:spLocks noGrp="1" noChangeArrowheads="1"/>
          </p:cNvSpPr>
          <p:nvPr>
            <p:ph type="body" sz="half" idx="1"/>
          </p:nvPr>
        </p:nvSpPr>
        <p:spPr>
          <a:xfrm>
            <a:off x="698604" y="1923738"/>
            <a:ext cx="4310609" cy="3829362"/>
          </a:xfrm>
        </p:spPr>
        <p:txBody>
          <a:bodyPr>
            <a:noAutofit/>
          </a:bodyPr>
          <a:lstStyle/>
          <a:p>
            <a:pPr marL="274320" indent="-274320" eaLnBrk="1" fontAlgn="auto" hangingPunct="1">
              <a:lnSpc>
                <a:spcPct val="80000"/>
              </a:lnSpc>
              <a:spcAft>
                <a:spcPts val="0"/>
              </a:spcAft>
              <a:buFont typeface="Wingdings 2"/>
              <a:buChar char=""/>
              <a:defRPr/>
            </a:pPr>
            <a:r>
              <a:rPr lang="en-US" sz="1600" b="1" dirty="0">
                <a:solidFill>
                  <a:srgbClr val="FF3300"/>
                </a:solidFill>
                <a:effectLst>
                  <a:outerShdw blurRad="38100" dist="38100" dir="2700000" algn="tl">
                    <a:srgbClr val="C0C0C0"/>
                  </a:outerShdw>
                </a:effectLst>
              </a:rPr>
              <a:t>Marketing programs are the actionable means of achieving desired ends.  They outline what needs to be done, how it will be done, when it will be done, and who will do it.</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How will you implement the above strategy</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Product/service </a:t>
            </a:r>
            <a:r>
              <a:rPr lang="en-US" sz="1600" b="1" dirty="0" err="1">
                <a:solidFill>
                  <a:srgbClr val="333399"/>
                </a:solidFill>
                <a:effectLst>
                  <a:outerShdw blurRad="38100" dist="38100" dir="2700000" algn="tl">
                    <a:srgbClr val="C0C0C0"/>
                  </a:outerShdw>
                </a:effectLst>
              </a:rPr>
              <a:t>quality,branding</a:t>
            </a:r>
            <a:r>
              <a:rPr lang="en-US" sz="1600" b="1" dirty="0">
                <a:solidFill>
                  <a:srgbClr val="333399"/>
                </a:solidFill>
                <a:effectLst>
                  <a:outerShdw blurRad="38100" dist="38100" dir="2700000" algn="tl">
                    <a:srgbClr val="C0C0C0"/>
                  </a:outerShdw>
                </a:effectLst>
              </a:rPr>
              <a:t>, packaging, modifications, location of service, etc.</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Pricing: how will you price the product/service so that it will be competitive yet profitable?</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Promotion/advertising: how, where, </a:t>
            </a:r>
            <a:r>
              <a:rPr lang="en-US" sz="1600" b="1" dirty="0" err="1">
                <a:solidFill>
                  <a:srgbClr val="333399"/>
                </a:solidFill>
                <a:effectLst>
                  <a:outerShdw blurRad="38100" dist="38100" dir="2700000" algn="tl">
                    <a:srgbClr val="C0C0C0"/>
                  </a:outerShdw>
                </a:effectLst>
              </a:rPr>
              <a:t>when,etc</a:t>
            </a:r>
            <a:r>
              <a:rPr lang="en-US" sz="1600" b="1" dirty="0">
                <a:solidFill>
                  <a:srgbClr val="333399"/>
                </a:solidFill>
                <a:effectLst>
                  <a:outerShdw blurRad="38100" dist="38100" dir="2700000" algn="tl">
                    <a:srgbClr val="C0C0C0"/>
                  </a:outerShdw>
                </a:effectLst>
              </a:rPr>
              <a:t>.</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Selling methods: personal selling, mail order, etc. Include number of sales people, training required, etc.</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Distribution methods.</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Servicing the product.</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Necessary organizational development in the company.</a:t>
            </a:r>
          </a:p>
          <a:p>
            <a:pPr marL="548640" lvl="1" indent="-274320" eaLnBrk="1" fontAlgn="auto" hangingPunct="1">
              <a:lnSpc>
                <a:spcPct val="80000"/>
              </a:lnSpc>
              <a:spcAft>
                <a:spcPts val="0"/>
              </a:spcAft>
              <a:buFont typeface="Wingdings"/>
              <a:buChar char=""/>
              <a:defRPr/>
            </a:pPr>
            <a:r>
              <a:rPr lang="en-US" sz="1600" b="1" dirty="0">
                <a:solidFill>
                  <a:srgbClr val="333399"/>
                </a:solidFill>
                <a:effectLst>
                  <a:outerShdw blurRad="38100" dist="38100" dir="2700000" algn="tl">
                    <a:srgbClr val="C0C0C0"/>
                  </a:outerShdw>
                </a:effectLst>
              </a:rPr>
              <a:t>Other: add any other relevant information</a:t>
            </a:r>
            <a:r>
              <a:rPr lang="en-US" sz="1600" dirty="0"/>
              <a:t>.</a:t>
            </a:r>
            <a:endParaRPr lang="th-TH" sz="1600" dirty="0"/>
          </a:p>
        </p:txBody>
      </p:sp>
      <p:pic>
        <p:nvPicPr>
          <p:cNvPr id="33796" name="Picture 6" descr="obj272"/>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5500688" y="1571625"/>
            <a:ext cx="2862262" cy="4286250"/>
          </a:xfr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179388" y="-315913"/>
            <a:ext cx="7543800" cy="1295401"/>
          </a:xfrm>
        </p:spPr>
        <p:txBody>
          <a:bodyPr/>
          <a:lstStyle/>
          <a:p>
            <a:pPr eaLnBrk="1" hangingPunct="1"/>
            <a:r>
              <a:rPr lang="en-US" altLang="en-US"/>
              <a:t>IX Budgets</a:t>
            </a:r>
            <a:endParaRPr lang="th-TH" altLang="en-US"/>
          </a:p>
        </p:txBody>
      </p:sp>
      <p:sp>
        <p:nvSpPr>
          <p:cNvPr id="260099" name="Rectangle 3" descr="หินอ่อนขาว"/>
          <p:cNvSpPr>
            <a:spLocks noGrp="1" noChangeArrowheads="1"/>
          </p:cNvSpPr>
          <p:nvPr>
            <p:ph type="body" sz="half" idx="1"/>
          </p:nvPr>
        </p:nvSpPr>
        <p:spPr>
          <a:xfrm>
            <a:off x="500063" y="1857375"/>
            <a:ext cx="8429625" cy="4286250"/>
          </a:xfrm>
          <a:blipFill dpi="0" rotWithShape="1">
            <a:blip r:embed="rId2">
              <a:alphaModFix amt="34000"/>
            </a:blip>
            <a:srcRect/>
            <a:tile tx="0" ty="0" sx="100000" sy="100000" flip="none" algn="tl"/>
          </a:blipFill>
        </p:spPr>
        <p:txBody>
          <a:bodyPr/>
          <a:lstStyle/>
          <a:p>
            <a:pPr eaLnBrk="1" hangingPunct="1">
              <a:lnSpc>
                <a:spcPct val="90000"/>
              </a:lnSpc>
            </a:pPr>
            <a:r>
              <a:rPr lang="en-US" altLang="en-US" sz="2200" b="1">
                <a:solidFill>
                  <a:srgbClr val="FF3300"/>
                </a:solidFill>
                <a:effectLst>
                  <a:outerShdw blurRad="38100" dist="38100" dir="2700000" algn="tl">
                    <a:srgbClr val="C0C0C0"/>
                  </a:outerShdw>
                </a:effectLst>
              </a:rPr>
              <a:t>There are variety of ways of determining the marketing budget.  The ideal would clearly be to specify the strategy and tactics that are felt necessary to achieve the marketing objectives, and then to cost these to arrive to an overall budget.</a:t>
            </a:r>
          </a:p>
          <a:p>
            <a:pPr eaLnBrk="1" hangingPunct="1">
              <a:lnSpc>
                <a:spcPct val="90000"/>
              </a:lnSpc>
            </a:pPr>
            <a:endParaRPr lang="en-US" altLang="en-US" sz="2200"/>
          </a:p>
          <a:p>
            <a:pPr eaLnBrk="1" hangingPunct="1">
              <a:lnSpc>
                <a:spcPct val="90000"/>
              </a:lnSpc>
            </a:pPr>
            <a:endParaRPr lang="en-US" altLang="en-US" sz="2200"/>
          </a:p>
          <a:p>
            <a:pPr eaLnBrk="1" hangingPunct="1">
              <a:lnSpc>
                <a:spcPct val="90000"/>
              </a:lnSpc>
            </a:pPr>
            <a:r>
              <a:rPr lang="en-US" altLang="en-US" sz="2200" b="1" u="sng">
                <a:effectLst>
                  <a:outerShdw blurRad="38100" dist="38100" dir="2700000" algn="tl">
                    <a:srgbClr val="C0C0C0"/>
                  </a:outerShdw>
                </a:effectLst>
              </a:rPr>
              <a:t>Budgets tend to be set up by using following methods.</a:t>
            </a:r>
          </a:p>
          <a:p>
            <a:pPr lvl="1" eaLnBrk="1" hangingPunct="1">
              <a:lnSpc>
                <a:spcPct val="90000"/>
              </a:lnSpc>
            </a:pPr>
            <a:r>
              <a:rPr lang="en-US" altLang="en-US" sz="2000" b="1">
                <a:effectLst>
                  <a:outerShdw blurRad="38100" dist="38100" dir="2700000" algn="tl">
                    <a:srgbClr val="C0C0C0"/>
                  </a:outerShdw>
                </a:effectLst>
              </a:rPr>
              <a:t>Percentage of last year’s sales</a:t>
            </a:r>
          </a:p>
          <a:p>
            <a:pPr lvl="1" eaLnBrk="1" hangingPunct="1">
              <a:lnSpc>
                <a:spcPct val="90000"/>
              </a:lnSpc>
            </a:pPr>
            <a:r>
              <a:rPr lang="en-US" altLang="en-US" sz="2000" b="1">
                <a:effectLst>
                  <a:outerShdw blurRad="38100" dist="38100" dir="2700000" algn="tl">
                    <a:srgbClr val="C0C0C0"/>
                  </a:outerShdw>
                </a:effectLst>
              </a:rPr>
              <a:t>Competitor matching</a:t>
            </a:r>
          </a:p>
          <a:p>
            <a:pPr lvl="1" eaLnBrk="1" hangingPunct="1">
              <a:lnSpc>
                <a:spcPct val="90000"/>
              </a:lnSpc>
            </a:pPr>
            <a:r>
              <a:rPr lang="en-US" altLang="en-US" sz="2000" b="1">
                <a:effectLst>
                  <a:outerShdw blurRad="38100" dist="38100" dir="2700000" algn="tl">
                    <a:srgbClr val="C0C0C0"/>
                  </a:outerShdw>
                </a:effectLst>
              </a:rPr>
              <a:t>What can be afforded</a:t>
            </a:r>
            <a:br>
              <a:rPr lang="en-US" altLang="en-US" sz="2000" b="1">
                <a:effectLst>
                  <a:outerShdw blurRad="38100" dist="38100" dir="2700000" algn="tl">
                    <a:srgbClr val="C0C0C0"/>
                  </a:outerShdw>
                </a:effectLst>
              </a:rPr>
            </a:br>
            <a:endParaRPr lang="th-TH" altLang="en-US" sz="2000" b="1">
              <a:effectLst>
                <a:outerShdw blurRad="38100" dist="38100" dir="2700000" algn="tl">
                  <a:srgbClr val="C0C0C0"/>
                </a:outerShdw>
              </a:effectLst>
            </a:endParaRPr>
          </a:p>
        </p:txBody>
      </p:sp>
      <p:pic>
        <p:nvPicPr>
          <p:cNvPr id="34820" name="Picture 7" descr="obj286"/>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6429375" y="285750"/>
            <a:ext cx="2398713" cy="1428750"/>
          </a:xfr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468313" y="-387350"/>
            <a:ext cx="7543800" cy="1295400"/>
          </a:xfrm>
        </p:spPr>
        <p:txBody>
          <a:bodyPr/>
          <a:lstStyle/>
          <a:p>
            <a:pPr eaLnBrk="1" hangingPunct="1"/>
            <a:r>
              <a:rPr lang="en-US" altLang="en-US">
                <a:solidFill>
                  <a:srgbClr val="7B9899"/>
                </a:solidFill>
              </a:rPr>
              <a:t>X Implementation and Control</a:t>
            </a:r>
            <a:endParaRPr lang="th-TH" altLang="en-US">
              <a:solidFill>
                <a:srgbClr val="7B9899"/>
              </a:solidFill>
            </a:endParaRPr>
          </a:p>
        </p:txBody>
      </p:sp>
      <p:sp>
        <p:nvSpPr>
          <p:cNvPr id="261123" name="Rectangle 3" descr="ผ้ายีนส์"/>
          <p:cNvSpPr>
            <a:spLocks noGrp="1" noChangeArrowheads="1"/>
          </p:cNvSpPr>
          <p:nvPr>
            <p:ph idx="1"/>
          </p:nvPr>
        </p:nvSpPr>
        <p:spPr>
          <a:xfrm>
            <a:off x="457200" y="1412875"/>
            <a:ext cx="8074702" cy="4570699"/>
          </a:xfrm>
          <a:blipFill dpi="0" rotWithShape="1">
            <a:blip r:embed="rId2">
              <a:alphaModFix amt="31000"/>
            </a:blip>
            <a:srcRect/>
            <a:tile tx="0" ty="0" sx="100000" sy="100000" flip="none" algn="tl"/>
          </a:blipFill>
          <a:ln w="28575">
            <a:solidFill>
              <a:srgbClr val="FF0000"/>
            </a:solidFill>
            <a:miter lim="800000"/>
            <a:headEnd/>
            <a:tailEnd/>
          </a:ln>
        </p:spPr>
        <p:txBody>
          <a:bodyPr/>
          <a:lstStyle/>
          <a:p>
            <a:pPr eaLnBrk="1" hangingPunct="1"/>
            <a:r>
              <a:rPr lang="en-US" altLang="en-US" sz="2600" b="1" i="1">
                <a:solidFill>
                  <a:srgbClr val="FF3300"/>
                </a:solidFill>
                <a:effectLst>
                  <a:outerShdw blurRad="38100" dist="38100" dir="2700000" algn="tl">
                    <a:srgbClr val="C0C0C0"/>
                  </a:outerShdw>
                </a:effectLst>
              </a:rPr>
              <a:t>As soon as the plan has been implemented, the marketing management will then have to </a:t>
            </a:r>
            <a:r>
              <a:rPr lang="en-US" altLang="en-US" sz="2600" b="1" i="1" u="sng">
                <a:solidFill>
                  <a:srgbClr val="333399"/>
                </a:solidFill>
                <a:effectLst>
                  <a:outerShdw blurRad="38100" dist="38100" dir="2700000" algn="tl">
                    <a:srgbClr val="C0C0C0"/>
                  </a:outerShdw>
                </a:effectLst>
              </a:rPr>
              <a:t>take responsibility for monitoring the progress of the organization towards a goal specified.</a:t>
            </a:r>
          </a:p>
          <a:p>
            <a:pPr eaLnBrk="1" hangingPunct="1"/>
            <a:endParaRPr lang="en-US" altLang="en-US" sz="2600" b="1" i="1" u="sng">
              <a:solidFill>
                <a:srgbClr val="333399"/>
              </a:solidFill>
              <a:effectLst>
                <a:outerShdw blurRad="38100" dist="38100" dir="2700000" algn="tl">
                  <a:srgbClr val="C0C0C0"/>
                </a:outerShdw>
              </a:effectLst>
            </a:endParaRPr>
          </a:p>
          <a:p>
            <a:pPr eaLnBrk="1" hangingPunct="1"/>
            <a:r>
              <a:rPr lang="en-US" altLang="en-US" sz="2600" b="1" i="1">
                <a:solidFill>
                  <a:srgbClr val="FF3300"/>
                </a:solidFill>
                <a:effectLst>
                  <a:outerShdw blurRad="38100" dist="38100" dir="2700000" algn="tl">
                    <a:srgbClr val="C0C0C0"/>
                  </a:outerShdw>
                </a:effectLst>
              </a:rPr>
              <a:t>Managers will also need to concern themselves with the costs that have been incurred at each stage of implementation and monitor these against the budget</a:t>
            </a:r>
            <a:r>
              <a:rPr lang="en-US" altLang="en-US" sz="2600" b="1" i="1" u="sng">
                <a:solidFill>
                  <a:srgbClr val="FF3300"/>
                </a:solidFill>
                <a:effectLst>
                  <a:outerShdw blurRad="38100" dist="38100" dir="2700000" algn="tl">
                    <a:srgbClr val="C0C0C0"/>
                  </a:outerShdw>
                </a:effectLst>
              </a:rPr>
              <a:t>.</a:t>
            </a:r>
            <a:r>
              <a:rPr lang="en-US" altLang="en-US" sz="2600" b="1" i="1">
                <a:solidFill>
                  <a:srgbClr val="FF3300"/>
                </a:solidFill>
                <a:effectLst>
                  <a:outerShdw blurRad="38100" dist="38100" dir="2700000" algn="tl">
                    <a:srgbClr val="C0C0C0"/>
                  </a:outerShdw>
                </a:effectLst>
              </a:rPr>
              <a:t> Thus, control mechanisms need to be put into place to monitor.</a:t>
            </a:r>
            <a:endParaRPr lang="th-TH" altLang="en-US" sz="2600" b="1" i="1">
              <a:solidFill>
                <a:srgbClr val="FF3300"/>
              </a:solidFill>
              <a:effectLst>
                <a:outerShdw blurRad="38100" dist="38100" dir="2700000" algn="tl">
                  <a:srgbClr val="C0C0C0"/>
                </a:outerShdw>
              </a:effectLst>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250825" y="-387350"/>
            <a:ext cx="7543800" cy="1295400"/>
          </a:xfrm>
        </p:spPr>
        <p:txBody>
          <a:bodyPr/>
          <a:lstStyle/>
          <a:p>
            <a:pPr eaLnBrk="1" hangingPunct="1"/>
            <a:r>
              <a:rPr lang="en-US" altLang="en-US"/>
              <a:t>X Implementation and Control</a:t>
            </a:r>
            <a:endParaRPr lang="th-TH" altLang="en-US"/>
          </a:p>
        </p:txBody>
      </p:sp>
      <p:sp>
        <p:nvSpPr>
          <p:cNvPr id="262147" name="Rectangle 3" descr="เยื่อกระดาษสีน้ำเงิน"/>
          <p:cNvSpPr>
            <a:spLocks noGrp="1" noChangeArrowheads="1"/>
          </p:cNvSpPr>
          <p:nvPr>
            <p:ph type="body" sz="half" idx="1"/>
          </p:nvPr>
        </p:nvSpPr>
        <p:spPr>
          <a:xfrm>
            <a:off x="250825" y="1356852"/>
            <a:ext cx="5843588" cy="5138737"/>
          </a:xfrm>
          <a:blipFill dpi="0" rotWithShape="1">
            <a:blip r:embed="rId2">
              <a:alphaModFix amt="46000"/>
            </a:blip>
            <a:srcRect/>
            <a:tile tx="0" ty="0" sx="100000" sy="100000" flip="none" algn="tl"/>
          </a:blipFill>
          <a:ln w="28575">
            <a:solidFill>
              <a:srgbClr val="FF6600"/>
            </a:solidFill>
            <a:miter lim="800000"/>
            <a:headEnd/>
            <a:tailEnd/>
          </a:ln>
        </p:spPr>
        <p:txBody>
          <a:bodyPr/>
          <a:lstStyle/>
          <a:p>
            <a:pPr eaLnBrk="1" hangingPunct="1">
              <a:lnSpc>
                <a:spcPct val="80000"/>
              </a:lnSpc>
            </a:pPr>
            <a:r>
              <a:rPr lang="en-US" altLang="en-US" sz="2200" b="1">
                <a:solidFill>
                  <a:srgbClr val="FF3300"/>
                </a:solidFill>
                <a:effectLst>
                  <a:outerShdw blurRad="38100" dist="38100" dir="2700000" algn="tl">
                    <a:srgbClr val="C0C0C0"/>
                  </a:outerShdw>
                </a:effectLst>
              </a:rPr>
              <a:t>The actual sales achieved, against the budget.</a:t>
            </a:r>
          </a:p>
          <a:p>
            <a:pPr eaLnBrk="1" hangingPunct="1">
              <a:lnSpc>
                <a:spcPct val="80000"/>
              </a:lnSpc>
            </a:pPr>
            <a:r>
              <a:rPr lang="en-US" altLang="en-US" sz="2200" b="1">
                <a:solidFill>
                  <a:srgbClr val="FF3300"/>
                </a:solidFill>
                <a:effectLst>
                  <a:outerShdw blurRad="38100" dist="38100" dir="2700000" algn="tl">
                    <a:srgbClr val="C0C0C0"/>
                  </a:outerShdw>
                </a:effectLst>
              </a:rPr>
              <a:t>The actual costs incurred against those budgeted.</a:t>
            </a:r>
          </a:p>
          <a:p>
            <a:pPr eaLnBrk="1" hangingPunct="1">
              <a:lnSpc>
                <a:spcPct val="80000"/>
              </a:lnSpc>
            </a:pPr>
            <a:r>
              <a:rPr lang="en-US" altLang="en-US" sz="2200" b="1">
                <a:solidFill>
                  <a:srgbClr val="FF3300"/>
                </a:solidFill>
                <a:effectLst>
                  <a:outerShdw blurRad="38100" dist="38100" dir="2700000" algn="tl">
                    <a:srgbClr val="C0C0C0"/>
                  </a:outerShdw>
                </a:effectLst>
              </a:rPr>
              <a:t>The performance of individual services against budget.</a:t>
            </a:r>
          </a:p>
          <a:p>
            <a:pPr eaLnBrk="1" hangingPunct="1">
              <a:lnSpc>
                <a:spcPct val="80000"/>
              </a:lnSpc>
            </a:pPr>
            <a:r>
              <a:rPr lang="en-US" altLang="en-US" sz="2200" b="1">
                <a:solidFill>
                  <a:srgbClr val="FF3300"/>
                </a:solidFill>
                <a:effectLst>
                  <a:outerShdw blurRad="38100" dist="38100" dir="2700000" algn="tl">
                    <a:srgbClr val="C0C0C0"/>
                  </a:outerShdw>
                </a:effectLst>
              </a:rPr>
              <a:t>The overall strategic direction that the organization is taking – that is, will the overall corporate objectives be achieved in a manner commensurate with the organization’s mission?</a:t>
            </a:r>
          </a:p>
          <a:p>
            <a:pPr eaLnBrk="1" hangingPunct="1">
              <a:lnSpc>
                <a:spcPct val="80000"/>
              </a:lnSpc>
            </a:pPr>
            <a:endParaRPr lang="en-US" altLang="en-US" sz="2200" b="1">
              <a:solidFill>
                <a:srgbClr val="FF3300"/>
              </a:solidFill>
              <a:effectLst>
                <a:outerShdw blurRad="38100" dist="38100" dir="2700000" algn="tl">
                  <a:srgbClr val="C0C0C0"/>
                </a:outerShdw>
              </a:effectLst>
            </a:endParaRPr>
          </a:p>
          <a:p>
            <a:pPr eaLnBrk="1" hangingPunct="1">
              <a:lnSpc>
                <a:spcPct val="80000"/>
              </a:lnSpc>
              <a:buFont typeface="Wingdings" charset="2"/>
              <a:buNone/>
            </a:pPr>
            <a:r>
              <a:rPr lang="en-US" altLang="en-US" sz="2000" b="1" i="1">
                <a:effectLst>
                  <a:outerShdw blurRad="38100" dist="38100" dir="2700000" algn="tl">
                    <a:srgbClr val="C0C0C0"/>
                  </a:outerShdw>
                </a:effectLst>
              </a:rPr>
              <a:t>     If variances are detected in any of these areas, corrective action can be initiated, if necessary by utilizing resources allocated in the budget for contingency.</a:t>
            </a:r>
            <a:endParaRPr lang="th-TH" altLang="en-US" sz="2000" b="1" i="1">
              <a:effectLst>
                <a:outerShdw blurRad="38100" dist="38100" dir="2700000" algn="tl">
                  <a:srgbClr val="C0C0C0"/>
                </a:outerShdw>
              </a:effectLst>
            </a:endParaRPr>
          </a:p>
        </p:txBody>
      </p:sp>
      <p:pic>
        <p:nvPicPr>
          <p:cNvPr id="262151" name="Picture 7" descr="obj104"/>
          <p:cNvPicPr>
            <a:picLocks noGrp="1" noChangeAspect="1" noChangeArrowheads="1"/>
          </p:cNvPicPr>
          <p:nvPr>
            <p:ph sz="half" idx="2"/>
          </p:nvPr>
        </p:nvPicPr>
        <p:blipFill>
          <a:blip r:embed="rId3"/>
          <a:srcRect/>
          <a:stretch>
            <a:fillRect/>
          </a:stretch>
        </p:blipFill>
        <p:spPr>
          <a:xfrm rot="1298096">
            <a:off x="6348413" y="1601788"/>
            <a:ext cx="1830387" cy="2625725"/>
          </a:xfrm>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395288" y="0"/>
            <a:ext cx="7543800" cy="1295400"/>
          </a:xfrm>
        </p:spPr>
        <p:txBody>
          <a:bodyPr/>
          <a:lstStyle/>
          <a:p>
            <a:pPr eaLnBrk="1" hangingPunct="1"/>
            <a:r>
              <a:rPr lang="en-US" altLang="en-US"/>
              <a:t>XI Conclusion</a:t>
            </a:r>
            <a:endParaRPr lang="th-TH" altLang="en-US"/>
          </a:p>
        </p:txBody>
      </p:sp>
      <p:sp>
        <p:nvSpPr>
          <p:cNvPr id="263171" name="Rectangle 3"/>
          <p:cNvSpPr>
            <a:spLocks noGrp="1" noChangeArrowheads="1"/>
          </p:cNvSpPr>
          <p:nvPr>
            <p:ph type="body" sz="half" idx="1"/>
          </p:nvPr>
        </p:nvSpPr>
        <p:spPr>
          <a:xfrm>
            <a:off x="573062" y="2369149"/>
            <a:ext cx="7653338" cy="5138737"/>
          </a:xfrm>
        </p:spPr>
        <p:txBody>
          <a:bodyPr>
            <a:normAutofit/>
          </a:bodyPr>
          <a:lstStyle/>
          <a:p>
            <a:pPr marL="274320" indent="-274320" eaLnBrk="1" fontAlgn="auto" hangingPunct="1">
              <a:spcAft>
                <a:spcPts val="0"/>
              </a:spcAft>
              <a:buFont typeface="Wingdings 2"/>
              <a:buChar char=""/>
              <a:defRPr/>
            </a:pPr>
            <a:r>
              <a:rPr lang="en-US" sz="2600" b="1" dirty="0">
                <a:solidFill>
                  <a:srgbClr val="333399"/>
                </a:solidFill>
                <a:effectLst>
                  <a:outerShdw blurRad="38100" dist="38100" dir="2700000" algn="tl">
                    <a:srgbClr val="C0C0C0"/>
                  </a:outerShdw>
                </a:effectLst>
              </a:rPr>
              <a:t>This section briefly concludes the problems stated at the beginning of the report, based on the analysis in the marketing plan.</a:t>
            </a:r>
          </a:p>
          <a:p>
            <a:pPr marL="274320" indent="-274320" eaLnBrk="1" fontAlgn="auto" hangingPunct="1">
              <a:spcAft>
                <a:spcPts val="0"/>
              </a:spcAft>
              <a:buFont typeface="Wingdings 2"/>
              <a:buChar char=""/>
              <a:defRPr/>
            </a:pPr>
            <a:r>
              <a:rPr lang="en-US" sz="3200" b="1" dirty="0">
                <a:solidFill>
                  <a:srgbClr val="FF3300"/>
                </a:solidFill>
                <a:effectLst>
                  <a:outerShdw blurRad="38100" dist="38100" dir="2700000" algn="tl">
                    <a:srgbClr val="C0C0C0"/>
                  </a:outerShdw>
                </a:effectLst>
              </a:rPr>
              <a:t>The conclusion is not a summary.</a:t>
            </a:r>
            <a:r>
              <a:rPr lang="en-US" sz="2600" b="1" dirty="0">
                <a:solidFill>
                  <a:srgbClr val="333399"/>
                </a:solidFill>
                <a:effectLst>
                  <a:outerShdw blurRad="38100" dist="38100" dir="2700000" algn="tl">
                    <a:srgbClr val="C0C0C0"/>
                  </a:outerShdw>
                </a:effectLst>
              </a:rPr>
              <a:t>  The executive summary will normally also include the key results of the market analysis.</a:t>
            </a:r>
            <a:endParaRPr lang="th-TH" sz="2600" b="1" dirty="0">
              <a:solidFill>
                <a:srgbClr val="333399"/>
              </a:solidFill>
              <a:effectLst>
                <a:outerShdw blurRad="38100" dist="38100" dir="2700000" algn="tl">
                  <a:srgbClr val="C0C0C0"/>
                </a:outerShdw>
              </a:effectLst>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357188" y="-428625"/>
            <a:ext cx="7543800" cy="1652822"/>
          </a:xfrm>
        </p:spPr>
        <p:txBody>
          <a:bodyPr/>
          <a:lstStyle/>
          <a:p>
            <a:pPr eaLnBrk="1" hangingPunct="1"/>
            <a:r>
              <a:rPr lang="en-US" altLang="en-US"/>
              <a:t>Success of the Marketing plan </a:t>
            </a:r>
            <a:endParaRPr lang="th-TH" altLang="en-US"/>
          </a:p>
        </p:txBody>
      </p:sp>
      <p:sp>
        <p:nvSpPr>
          <p:cNvPr id="265219" name="Rectangle 3" descr="เยื่อกระดาษสีชมพู"/>
          <p:cNvSpPr>
            <a:spLocks noGrp="1" noChangeArrowheads="1"/>
          </p:cNvSpPr>
          <p:nvPr>
            <p:ph type="body" sz="half" idx="1"/>
          </p:nvPr>
        </p:nvSpPr>
        <p:spPr>
          <a:xfrm>
            <a:off x="212360" y="1876973"/>
            <a:ext cx="8806721" cy="3919225"/>
          </a:xfrm>
          <a:blipFill dpi="0" rotWithShape="1">
            <a:blip r:embed="rId2">
              <a:alphaModFix amt="16000"/>
            </a:blip>
            <a:srcRect/>
            <a:tile tx="0" ty="0" sx="100000" sy="100000" flip="none" algn="tl"/>
          </a:blipFill>
        </p:spPr>
        <p:txBody>
          <a:bodyPr/>
          <a:lstStyle/>
          <a:p>
            <a:pPr eaLnBrk="1" hangingPunct="1">
              <a:lnSpc>
                <a:spcPct val="90000"/>
              </a:lnSpc>
            </a:pPr>
            <a:r>
              <a:rPr lang="en-US" altLang="en-US" sz="2800" b="1" u="sng">
                <a:effectLst>
                  <a:outerShdw blurRad="38100" dist="38100" dir="2700000" algn="tl">
                    <a:srgbClr val="C0C0C0"/>
                  </a:outerShdw>
                </a:effectLst>
              </a:rPr>
              <a:t>Success of a marketing plan depends on three areas:</a:t>
            </a:r>
            <a:endParaRPr lang="en-US" altLang="en-US" sz="3200" b="1" u="sng">
              <a:effectLst>
                <a:outerShdw blurRad="38100" dist="38100" dir="2700000" algn="tl">
                  <a:srgbClr val="C0C0C0"/>
                </a:outerShdw>
              </a:effectLst>
            </a:endParaRPr>
          </a:p>
          <a:p>
            <a:pPr lvl="1" eaLnBrk="1" hangingPunct="1">
              <a:lnSpc>
                <a:spcPct val="90000"/>
              </a:lnSpc>
            </a:pPr>
            <a:r>
              <a:rPr lang="en-US" altLang="en-US" sz="2400" b="1">
                <a:solidFill>
                  <a:srgbClr val="333399"/>
                </a:solidFill>
                <a:effectLst>
                  <a:outerShdw blurRad="38100" dist="38100" dir="2700000" algn="tl">
                    <a:srgbClr val="C0C0C0"/>
                  </a:outerShdw>
                </a:effectLst>
              </a:rPr>
              <a:t>The </a:t>
            </a:r>
            <a:r>
              <a:rPr lang="en-US" altLang="en-US" sz="3600" b="1">
                <a:solidFill>
                  <a:srgbClr val="FF3300"/>
                </a:solidFill>
                <a:effectLst>
                  <a:outerShdw blurRad="38100" dist="38100" dir="2700000" algn="tl">
                    <a:srgbClr val="C0C0C0"/>
                  </a:outerShdw>
                </a:effectLst>
              </a:rPr>
              <a:t>process that is followed.</a:t>
            </a:r>
          </a:p>
          <a:p>
            <a:pPr lvl="1" eaLnBrk="1" hangingPunct="1">
              <a:lnSpc>
                <a:spcPct val="90000"/>
              </a:lnSpc>
            </a:pPr>
            <a:r>
              <a:rPr lang="en-US" altLang="en-US" sz="2400" b="1">
                <a:solidFill>
                  <a:srgbClr val="333399"/>
                </a:solidFill>
                <a:effectLst>
                  <a:outerShdw blurRad="38100" dist="38100" dir="2700000" algn="tl">
                    <a:srgbClr val="C0C0C0"/>
                  </a:outerShdw>
                </a:effectLst>
              </a:rPr>
              <a:t>The infrastructure that is established prior to and throughout the process.</a:t>
            </a:r>
          </a:p>
          <a:p>
            <a:pPr lvl="1" eaLnBrk="1" hangingPunct="1">
              <a:lnSpc>
                <a:spcPct val="90000"/>
              </a:lnSpc>
            </a:pPr>
            <a:r>
              <a:rPr lang="en-US" altLang="en-US" sz="2400" b="1">
                <a:solidFill>
                  <a:srgbClr val="333399"/>
                </a:solidFill>
                <a:effectLst>
                  <a:outerShdw blurRad="38100" dist="38100" dir="2700000" algn="tl">
                    <a:srgbClr val="C0C0C0"/>
                  </a:outerShdw>
                </a:effectLst>
              </a:rPr>
              <a:t>The </a:t>
            </a:r>
            <a:r>
              <a:rPr lang="en-US" altLang="en-US" sz="3200" b="1">
                <a:solidFill>
                  <a:srgbClr val="FF3300"/>
                </a:solidFill>
                <a:effectLst>
                  <a:outerShdw blurRad="38100" dist="38100" dir="2700000" algn="tl">
                    <a:srgbClr val="C0C0C0"/>
                  </a:outerShdw>
                </a:effectLst>
              </a:rPr>
              <a:t>implementation controls that are put to place</a:t>
            </a:r>
            <a:r>
              <a:rPr lang="en-US" altLang="en-US" sz="2400" b="1">
                <a:solidFill>
                  <a:srgbClr val="333399"/>
                </a:solidFill>
                <a:effectLst>
                  <a:outerShdw blurRad="38100" dist="38100" dir="2700000" algn="tl">
                    <a:srgbClr val="C0C0C0"/>
                  </a:outerShdw>
                </a:effectLst>
              </a:rPr>
              <a:t>; it is self-evident  that effective marketing planning must be based on a clearly structured and well-articulated process; those involved in planning must understand the expectations that are being placed upon them and be provided with clear guidance as to what they must do; however, putting the process in place is not enough on its own to ensure success.</a:t>
            </a:r>
            <a:endParaRPr lang="th-TH" altLang="en-US" sz="2400" b="1">
              <a:solidFill>
                <a:srgbClr val="333399"/>
              </a:solidFill>
              <a:effectLst>
                <a:outerShdw blurRad="38100" dist="38100" dir="2700000" algn="tl">
                  <a:srgbClr val="C0C0C0"/>
                </a:outerShdw>
              </a:effectLst>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533400" y="0"/>
            <a:ext cx="7848600" cy="762000"/>
          </a:xfrm>
        </p:spPr>
        <p:txBody>
          <a:bodyPr/>
          <a:lstStyle/>
          <a:p>
            <a:pPr eaLnBrk="1" hangingPunct="1"/>
            <a:r>
              <a:rPr lang="en-GB" altLang="en-US" sz="3000"/>
              <a:t>Organizational structures: Functional </a:t>
            </a:r>
          </a:p>
        </p:txBody>
      </p:sp>
      <p:pic>
        <p:nvPicPr>
          <p:cNvPr id="3993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313" y="2000250"/>
            <a:ext cx="8713787" cy="368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4"/>
          <p:cNvSpPr>
            <a:spLocks noGrp="1" noChangeArrowheads="1"/>
          </p:cNvSpPr>
          <p:nvPr>
            <p:ph type="title"/>
          </p:nvPr>
        </p:nvSpPr>
        <p:spPr>
          <a:xfrm>
            <a:off x="0" y="0"/>
            <a:ext cx="8610600" cy="762000"/>
          </a:xfrm>
          <a:noFill/>
        </p:spPr>
        <p:txBody>
          <a:bodyPr anchor="ctr"/>
          <a:lstStyle/>
          <a:p>
            <a:pPr eaLnBrk="1" hangingPunct="1"/>
            <a:r>
              <a:rPr lang="en-GB" altLang="en-US" sz="3000"/>
              <a:t>Organizational structures: Product</a:t>
            </a:r>
          </a:p>
        </p:txBody>
      </p:sp>
      <p:pic>
        <p:nvPicPr>
          <p:cNvPr id="4096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765175"/>
            <a:ext cx="6840538" cy="5648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4"/>
          <p:cNvSpPr>
            <a:spLocks noGrp="1" noChangeArrowheads="1"/>
          </p:cNvSpPr>
          <p:nvPr>
            <p:ph type="title"/>
          </p:nvPr>
        </p:nvSpPr>
        <p:spPr>
          <a:xfrm>
            <a:off x="533400" y="0"/>
            <a:ext cx="8610600" cy="762000"/>
          </a:xfrm>
          <a:noFill/>
        </p:spPr>
        <p:txBody>
          <a:bodyPr anchor="ctr"/>
          <a:lstStyle/>
          <a:p>
            <a:pPr eaLnBrk="1" hangingPunct="1"/>
            <a:r>
              <a:rPr lang="en-GB" altLang="en-US" sz="3000"/>
              <a:t>Organizational structures: Geographical</a:t>
            </a:r>
          </a:p>
        </p:txBody>
      </p:sp>
      <p:pic>
        <p:nvPicPr>
          <p:cNvPr id="41987"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43000"/>
            <a:ext cx="8713788" cy="512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4"/>
          <p:cNvSpPr>
            <a:spLocks noGrp="1" noChangeArrowheads="1"/>
          </p:cNvSpPr>
          <p:nvPr>
            <p:ph type="title"/>
          </p:nvPr>
        </p:nvSpPr>
        <p:spPr>
          <a:xfrm>
            <a:off x="533400" y="0"/>
            <a:ext cx="7848600" cy="762000"/>
          </a:xfrm>
          <a:noFill/>
        </p:spPr>
        <p:txBody>
          <a:bodyPr anchor="ctr"/>
          <a:lstStyle/>
          <a:p>
            <a:pPr eaLnBrk="1" hangingPunct="1"/>
            <a:r>
              <a:rPr lang="en-GB" altLang="en-US" sz="3000"/>
              <a:t>Organizational structures: Matrix </a:t>
            </a:r>
          </a:p>
        </p:txBody>
      </p:sp>
      <p:pic>
        <p:nvPicPr>
          <p:cNvPr id="4301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765175"/>
            <a:ext cx="6869112" cy="560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533400" y="0"/>
            <a:ext cx="7848600" cy="762000"/>
          </a:xfrm>
        </p:spPr>
        <p:txBody>
          <a:bodyPr/>
          <a:lstStyle/>
          <a:p>
            <a:pPr eaLnBrk="1" hangingPunct="1"/>
            <a:r>
              <a:rPr lang="en-GB" altLang="en-US" sz="3000"/>
              <a:t>Internal marketing framework</a:t>
            </a:r>
          </a:p>
        </p:txBody>
      </p:sp>
      <p:pic>
        <p:nvPicPr>
          <p:cNvPr id="4403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85938"/>
            <a:ext cx="8785225"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Retrospect_16x9</Template>
  <TotalTime>1138</TotalTime>
  <Words>1493</Words>
  <Application>Microsoft Office PowerPoint</Application>
  <PresentationFormat>On-screen Show (4:3)</PresentationFormat>
  <Paragraphs>128</Paragraphs>
  <Slides>29</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29</vt:i4>
      </vt:variant>
    </vt:vector>
  </HeadingPairs>
  <TitlesOfParts>
    <vt:vector size="39" baseType="lpstr">
      <vt:lpstr>Angsana New</vt:lpstr>
      <vt:lpstr>Arial</vt:lpstr>
      <vt:lpstr>Calibri</vt:lpstr>
      <vt:lpstr>Calibri Light</vt:lpstr>
      <vt:lpstr>Cordia New</vt:lpstr>
      <vt:lpstr>Tahoma</vt:lpstr>
      <vt:lpstr>Times New Roman</vt:lpstr>
      <vt:lpstr>Wingdings</vt:lpstr>
      <vt:lpstr>Wingdings 2</vt:lpstr>
      <vt:lpstr>Retrospect</vt:lpstr>
      <vt:lpstr>PowerPoint Presentation</vt:lpstr>
      <vt:lpstr>Ch. 12 - Learning objectives</vt:lpstr>
      <vt:lpstr>Main steps in the development of the international marketing plan (1)</vt:lpstr>
      <vt:lpstr>Main steps in the development of the international marketing plan (2)</vt:lpstr>
      <vt:lpstr>Effect of internet on International marketing planning</vt:lpstr>
      <vt:lpstr>Writing the marketing plan</vt:lpstr>
      <vt:lpstr>I.Title Page</vt:lpstr>
      <vt:lpstr>II.Table of contents</vt:lpstr>
      <vt:lpstr>III.Executive Summary</vt:lpstr>
      <vt:lpstr>IV.Introduction and Problem statement</vt:lpstr>
      <vt:lpstr>V.Situation analysis</vt:lpstr>
      <vt:lpstr>V.Situation analysis</vt:lpstr>
      <vt:lpstr>V.Situation analysis</vt:lpstr>
      <vt:lpstr>V.Situation analysis</vt:lpstr>
      <vt:lpstr>  V.Situation analysis</vt:lpstr>
      <vt:lpstr>V.Situation analysis</vt:lpstr>
      <vt:lpstr>VI. Marketing objectives and goals</vt:lpstr>
      <vt:lpstr>VII. Marketing strategies</vt:lpstr>
      <vt:lpstr>VIII. Marketing programs/ action plan </vt:lpstr>
      <vt:lpstr>IX Budgets</vt:lpstr>
      <vt:lpstr>X Implementation and Control</vt:lpstr>
      <vt:lpstr>X Implementation and Control</vt:lpstr>
      <vt:lpstr>XI Conclusion</vt:lpstr>
      <vt:lpstr>Success of the Marketing plan </vt:lpstr>
      <vt:lpstr>Organizational structures: Functional </vt:lpstr>
      <vt:lpstr>Organizational structures: Product</vt:lpstr>
      <vt:lpstr>Organizational structures: Geographical</vt:lpstr>
      <vt:lpstr>Organizational structures: Matrix </vt:lpstr>
      <vt:lpstr>Internal marketing framework</vt:lpstr>
    </vt:vector>
  </TitlesOfParts>
  <Company>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Lecturer</dc:creator>
  <cp:lastModifiedBy>Lecturer</cp:lastModifiedBy>
  <cp:revision>126</cp:revision>
  <cp:lastPrinted>2002-02-04T10:35:13Z</cp:lastPrinted>
  <dcterms:created xsi:type="dcterms:W3CDTF">2003-06-03T08:20:16Z</dcterms:created>
  <dcterms:modified xsi:type="dcterms:W3CDTF">2017-11-13T07:17:17Z</dcterms:modified>
</cp:coreProperties>
</file>