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1073" r:id="rId2"/>
    <p:sldId id="324" r:id="rId3"/>
    <p:sldId id="325" r:id="rId4"/>
    <p:sldId id="1074" r:id="rId5"/>
    <p:sldId id="327" r:id="rId6"/>
    <p:sldId id="328" r:id="rId7"/>
    <p:sldId id="329" r:id="rId8"/>
    <p:sldId id="331" r:id="rId9"/>
    <p:sldId id="333" r:id="rId10"/>
    <p:sldId id="334" r:id="rId11"/>
    <p:sldId id="342" r:id="rId12"/>
    <p:sldId id="343" r:id="rId13"/>
    <p:sldId id="344" r:id="rId14"/>
    <p:sldId id="346" r:id="rId15"/>
    <p:sldId id="1015" r:id="rId16"/>
    <p:sldId id="347" r:id="rId17"/>
    <p:sldId id="348" r:id="rId18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92" d="100"/>
          <a:sy n="92" d="100"/>
        </p:scale>
        <p:origin x="8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89C20-8CFC-43DC-AF4D-65DA9C88A2FC}" type="datetimeFigureOut">
              <a:rPr lang="th-TH" smtClean="0"/>
              <a:t>13/09/65</a:t>
            </a:fld>
            <a:endParaRPr lang="th-TH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D731C-68DF-4C2D-8109-66A3D850B6D6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04341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5" name="Rectangle 7">
            <a:extLst>
              <a:ext uri="{FF2B5EF4-FFF2-40B4-BE49-F238E27FC236}">
                <a16:creationId xmlns:a16="http://schemas.microsoft.com/office/drawing/2014/main" id="{9355E69A-34EB-F340-81CC-4AD0110A63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77781BA-EC03-944F-AD7F-B3785F809141}" type="slidenum">
              <a:rPr lang="en-US" altLang="en-US" smtClean="0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  <p:sp>
        <p:nvSpPr>
          <p:cNvPr id="333826" name="Rectangle 2">
            <a:extLst>
              <a:ext uri="{FF2B5EF4-FFF2-40B4-BE49-F238E27FC236}">
                <a16:creationId xmlns:a16="http://schemas.microsoft.com/office/drawing/2014/main" id="{8A2D0F80-832E-3E4B-9DB2-BE0304D6A1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3827" name="Rectangle 3">
            <a:extLst>
              <a:ext uri="{FF2B5EF4-FFF2-40B4-BE49-F238E27FC236}">
                <a16:creationId xmlns:a16="http://schemas.microsoft.com/office/drawing/2014/main" id="{1B0CFFDB-3CA4-1F46-9381-A1155F31AF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In 1989, Toyota introduced the Lexus name (L-E-X-U-S)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They were sued by Lexis (L-E-X-I-S), a company that provides searches of legal sources (now Lexis-Nexis, which those of you who go to law school will get to know quite well)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 court ruled for the car company, saying they were not infringing.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 first time I taught this class, I stumbled on an article that for the second time in a year, Toyota was suing a porn star who’s adopted the stage name “Lexus”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Taken together, these seem to suggest that Toyota believes that: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you are unlikely to mistake a luxury car for an online legal search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but you might mistake a luxury car for gay porn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(The CEO of </a:t>
            </a:r>
            <a:r>
              <a:rPr lang="en-US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EBoys</a:t>
            </a:r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Studios claims the actor took the name “in honor of the Greek god Lexus”, which would be a better story if there had been a Greek god Lexus.)</a:t>
            </a:r>
          </a:p>
          <a:p>
            <a:pPr eaLnBrk="1" hangingPunct="1"/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Of course, Lexus isn’t really claiming that people will be confused about whether they’re getting a car or gay porn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Obviously, trademark law prohibits someone else from selling a soft drink called Coca-Cola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Less obviously, it also prohibits someone else from selling, say, a clothing line or a sandwich meat called Coca-Cola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 legal doctrine here is “</a:t>
            </a:r>
            <a:r>
              <a:rPr lang="en-US" alt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dilution</a:t>
            </a:r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of the distinctive quality of a mark or trade name,” which can be claimed even in “the absence of competition between the parties or the absence of confusion as to the source of goods or services.”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That is, once you’ve established a brand name, people can’t use it in a way that hurts its image, even if it doesn’t create genuine confusion about whose products are whose.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 economic argument for trademark protection seemed pretty clear – reduce buyer uncertainty, increase seller incentives to maintain a reputation for quality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 argument against trademark dilution is a bit harder – seems more to be protecting vested interest</a:t>
            </a:r>
          </a:p>
          <a:p>
            <a:pPr eaLnBrk="1" hangingPunct="1"/>
            <a:r>
              <a:rPr lang="en-US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But I thought it was interesting</a:t>
            </a:r>
          </a:p>
        </p:txBody>
      </p:sp>
    </p:spTree>
    <p:extLst>
      <p:ext uri="{BB962C8B-B14F-4D97-AF65-F5344CB8AC3E}">
        <p14:creationId xmlns:p14="http://schemas.microsoft.com/office/powerpoint/2010/main" val="122000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600">
                <a:latin typeface="Century" panose="020406040505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800">
                <a:latin typeface="Century" panose="020406040505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800">
                <a:latin typeface="Century" panose="02040604050505020304" pitchFamily="18" charset="0"/>
              </a:defRPr>
            </a:lvl1pPr>
          </a:lstStyle>
          <a:p>
            <a:fld id="{E97FE776-DFB9-4ACB-8829-CADCE44A993C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8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87633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Century" panose="020406040505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atin typeface="Century" panose="02040604050505020304" pitchFamily="18" charset="0"/>
              </a:defRPr>
            </a:lvl1pPr>
            <a:lvl2pPr>
              <a:defRPr sz="2400">
                <a:latin typeface="Century" panose="02040604050505020304" pitchFamily="18" charset="0"/>
              </a:defRPr>
            </a:lvl2pPr>
            <a:lvl3pPr>
              <a:defRPr sz="2000">
                <a:latin typeface="Century" panose="02040604050505020304" pitchFamily="18" charset="0"/>
              </a:defRPr>
            </a:lvl3pPr>
            <a:lvl4pPr>
              <a:defRPr sz="1800">
                <a:latin typeface="Century" panose="02040604050505020304" pitchFamily="18" charset="0"/>
              </a:defRPr>
            </a:lvl4pPr>
            <a:lvl5pPr>
              <a:defRPr sz="1800">
                <a:latin typeface="Century" panose="020406040505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5CF3F653-517C-42EF-B32E-BA84D0B8D320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01841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Century" panose="020406040505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Century" panose="02040604050505020304" pitchFamily="18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BA7CF6D0-1899-471E-8841-F8188188E9EF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37879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>
                <a:latin typeface="Century" panose="020406040505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3200">
                <a:latin typeface="Century" panose="02040604050505020304" pitchFamily="18" charset="0"/>
              </a:defRPr>
            </a:lvl1pPr>
            <a:lvl2pPr>
              <a:defRPr sz="2800">
                <a:latin typeface="Century" panose="02040604050505020304" pitchFamily="18" charset="0"/>
              </a:defRPr>
            </a:lvl2pPr>
            <a:lvl3pPr>
              <a:defRPr sz="2400">
                <a:latin typeface="Century" panose="02040604050505020304" pitchFamily="18" charset="0"/>
              </a:defRPr>
            </a:lvl3pPr>
            <a:lvl4pPr>
              <a:defRPr sz="2000">
                <a:latin typeface="Century" panose="02040604050505020304" pitchFamily="18" charset="0"/>
              </a:defRPr>
            </a:lvl4pPr>
            <a:lvl5pPr>
              <a:defRPr sz="2000">
                <a:latin typeface="Century" panose="020406040505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3200">
                <a:latin typeface="Century" panose="02040604050505020304" pitchFamily="18" charset="0"/>
              </a:defRPr>
            </a:lvl1pPr>
            <a:lvl2pPr>
              <a:defRPr sz="2800">
                <a:latin typeface="Century" panose="02040604050505020304" pitchFamily="18" charset="0"/>
              </a:defRPr>
            </a:lvl2pPr>
            <a:lvl3pPr>
              <a:defRPr sz="2400">
                <a:latin typeface="Century" panose="02040604050505020304" pitchFamily="18" charset="0"/>
              </a:defRPr>
            </a:lvl3pPr>
            <a:lvl4pPr>
              <a:defRPr sz="2000">
                <a:latin typeface="Century" panose="02040604050505020304" pitchFamily="18" charset="0"/>
              </a:defRPr>
            </a:lvl4pPr>
            <a:lvl5pPr>
              <a:defRPr sz="2000">
                <a:latin typeface="Century" panose="020406040505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fld id="{3C75F124-730A-448C-A999-186E0E8A3E5A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5882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>
                <a:latin typeface="Century" panose="020406040505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800" b="1">
                <a:latin typeface="Century" panose="020406040505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sz="3200">
                <a:latin typeface="Century" panose="02040604050505020304" pitchFamily="18" charset="0"/>
              </a:defRPr>
            </a:lvl1pPr>
            <a:lvl2pPr>
              <a:defRPr sz="2800">
                <a:latin typeface="Century" panose="02040604050505020304" pitchFamily="18" charset="0"/>
              </a:defRPr>
            </a:lvl2pPr>
            <a:lvl3pPr>
              <a:defRPr sz="2400">
                <a:latin typeface="Century" panose="02040604050505020304" pitchFamily="18" charset="0"/>
              </a:defRPr>
            </a:lvl3pPr>
            <a:lvl4pPr>
              <a:defRPr sz="2000">
                <a:latin typeface="Century" panose="02040604050505020304" pitchFamily="18" charset="0"/>
              </a:defRPr>
            </a:lvl4pPr>
            <a:lvl5pPr>
              <a:defRPr sz="2000">
                <a:latin typeface="Century" panose="020406040505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800" b="1">
                <a:latin typeface="Century" panose="020406040505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sz="3200">
                <a:latin typeface="Century" panose="02040604050505020304" pitchFamily="18" charset="0"/>
              </a:defRPr>
            </a:lvl1pPr>
            <a:lvl2pPr>
              <a:defRPr sz="2800">
                <a:latin typeface="Century" panose="02040604050505020304" pitchFamily="18" charset="0"/>
              </a:defRPr>
            </a:lvl2pPr>
            <a:lvl3pPr>
              <a:defRPr sz="2400">
                <a:latin typeface="Century" panose="02040604050505020304" pitchFamily="18" charset="0"/>
              </a:defRPr>
            </a:lvl3pPr>
            <a:lvl4pPr>
              <a:defRPr sz="2000">
                <a:latin typeface="Century" panose="02040604050505020304" pitchFamily="18" charset="0"/>
              </a:defRPr>
            </a:lvl4pPr>
            <a:lvl5pPr>
              <a:defRPr sz="2000">
                <a:latin typeface="Century" panose="020406040505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fld id="{72E98BF5-5CD3-4375-9840-0D996A708C96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03196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Century" panose="020406040505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A12AB2DE-51EE-4A69-93BF-6770097FD32E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6307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600">
                <a:latin typeface="Adobe Arabic" panose="02040503050201020203" pitchFamily="18" charset="-78"/>
              </a:defRPr>
            </a:lvl1pPr>
          </a:lstStyle>
          <a:p>
            <a:fld id="{EBA183D7-F024-4092-ABB3-013F93C36735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latin typeface="Adobe Arabic" panose="02040503050201020203" pitchFamily="18" charset="-78"/>
              </a:defRPr>
            </a:lvl1pPr>
          </a:lstStyle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>
                <a:latin typeface="Adobe Arabic" panose="02040503050201020203" pitchFamily="18" charset="-78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7468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011F-0E6A-47AC-B9FB-7788FC15EDD9}" type="datetime1">
              <a:rPr lang="th-TH" smtClean="0"/>
              <a:t>13/09/65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687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DDA6E-F197-4D30-82D8-0DD2DF9B8DE2}" type="datetime1">
              <a:rPr lang="th-TH" smtClean="0"/>
              <a:t>13/09/65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5655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72C1F-52A8-461E-9995-296E4076863F}" type="datetime1">
              <a:rPr lang="th-TH" smtClean="0"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1828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0B3A0-9585-42D7-9052-EE671ECF4A50}" type="datetime1">
              <a:rPr lang="th-TH" smtClean="0"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19903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fld id="{8ED5BE4D-D1A4-4B5B-853C-8EA1C2D267BB}" type="datetime1">
              <a:rPr lang="th-TH" smtClean="0"/>
              <a:pPr/>
              <a:t>13/09/65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Century" panose="02040604050505020304" pitchFamily="18" charset="0"/>
              </a:defRPr>
            </a:lvl1pPr>
          </a:lstStyle>
          <a:p>
            <a:fld id="{8E5885F6-414B-4682-9832-904A955C4E9D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00493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Century" panose="02040604050505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entury" panose="020406040505050203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entury" panose="0204060405050502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ntury" panose="0204060405050502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ntury" panose="0204060405050502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ntury" panose="020406040505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Old economists can teach us new tricks | Financial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097" y="0"/>
            <a:ext cx="8420903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3535" y="1802586"/>
            <a:ext cx="2713435" cy="801875"/>
          </a:xfrm>
        </p:spPr>
        <p:txBody>
          <a:bodyPr>
            <a:noAutofit/>
          </a:bodyPr>
          <a:lstStyle/>
          <a:p>
            <a:pPr algn="l"/>
            <a:r>
              <a:rPr lang="en-US" sz="2400" b="1" dirty="0">
                <a:latin typeface="Bookman Old Style" panose="02050604050505020204" pitchFamily="18" charset="0"/>
                <a:cs typeface="Kanit" panose="00000500000000000000" pitchFamily="50" charset="-34"/>
              </a:rPr>
              <a:t>     </a:t>
            </a:r>
            <a:r>
              <a:rPr lang="en-US" sz="3000" b="1" dirty="0">
                <a:latin typeface="Bookman Old Style" panose="02050604050505020204" pitchFamily="18" charset="0"/>
                <a:cs typeface="Kanit" panose="00000500000000000000" pitchFamily="50" charset="-34"/>
              </a:rPr>
              <a:t>EE 403 </a:t>
            </a:r>
            <a:br>
              <a:rPr lang="en-US" sz="2400" b="1" dirty="0">
                <a:latin typeface="Bookman Old Style" panose="02050604050505020204" pitchFamily="18" charset="0"/>
                <a:cs typeface="Kanit" panose="00000500000000000000" pitchFamily="50" charset="-34"/>
              </a:rPr>
            </a:br>
            <a:endParaRPr lang="th-TH" sz="2400" b="1" dirty="0">
              <a:latin typeface="Bookman Old Style" panose="02050604050505020204" pitchFamily="18" charset="0"/>
              <a:cs typeface="Kanit" panose="00000500000000000000" pitchFamily="50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6826" y="5411463"/>
            <a:ext cx="3085785" cy="906209"/>
          </a:xfrm>
        </p:spPr>
        <p:txBody>
          <a:bodyPr>
            <a:noAutofit/>
          </a:bodyPr>
          <a:lstStyle/>
          <a:p>
            <a:r>
              <a:rPr lang="en-US" sz="1400" b="1" dirty="0">
                <a:latin typeface="Bookman Old Style" panose="02050604050505020204" pitchFamily="18" charset="0"/>
                <a:cs typeface="Adobe Arabic" panose="02040503050201020203" pitchFamily="18" charset="-78"/>
              </a:rPr>
              <a:t>Anin Aroonruengsawat, </a:t>
            </a:r>
            <a:r>
              <a:rPr lang="en-US" sz="1400" b="1" dirty="0" err="1">
                <a:latin typeface="Bookman Old Style" panose="02050604050505020204" pitchFamily="18" charset="0"/>
                <a:cs typeface="Adobe Arabic" panose="02040503050201020203" pitchFamily="18" charset="-78"/>
              </a:rPr>
              <a:t>Ph.D</a:t>
            </a:r>
            <a:endParaRPr lang="en-US" sz="1400" b="1" dirty="0">
              <a:latin typeface="Bookman Old Style" panose="02050604050505020204" pitchFamily="18" charset="0"/>
              <a:cs typeface="Adobe Arabic" panose="02040503050201020203" pitchFamily="18" charset="-78"/>
            </a:endParaRPr>
          </a:p>
          <a:p>
            <a:r>
              <a:rPr lang="en-US" sz="1400" b="1" dirty="0">
                <a:latin typeface="Bookman Old Style" panose="02050604050505020204" pitchFamily="18" charset="0"/>
                <a:cs typeface="Adobe Arabic" panose="02040503050201020203" pitchFamily="18" charset="-78"/>
              </a:rPr>
              <a:t>           2022</a:t>
            </a:r>
            <a:r>
              <a:rPr lang="th-TH" sz="1800" b="1" dirty="0">
                <a:solidFill>
                  <a:schemeClr val="bg1"/>
                </a:solidFill>
                <a:latin typeface="Century Gothic" panose="020B0502020202020204" pitchFamily="34" charset="0"/>
                <a:cs typeface="Adobe Arabic" panose="02040503050201020203" pitchFamily="18" charset="-78"/>
              </a:rPr>
              <a:t>/</a:t>
            </a:r>
            <a:r>
              <a:rPr lang="en-US" sz="1800" b="1" dirty="0">
                <a:solidFill>
                  <a:schemeClr val="bg1"/>
                </a:solidFill>
                <a:latin typeface="Century Gothic" panose="020B0502020202020204" pitchFamily="34" charset="0"/>
                <a:cs typeface="Adobe Arabic" panose="02040503050201020203" pitchFamily="18" charset="-78"/>
              </a:rPr>
              <a:t>20220</a:t>
            </a:r>
          </a:p>
        </p:txBody>
      </p:sp>
      <p:pic>
        <p:nvPicPr>
          <p:cNvPr id="1026" name="Picture 2" descr="ไฟล์:Emblem of Thammasat University.svg - วิกิพีเดีย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714" y="172596"/>
            <a:ext cx="962509" cy="93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-595747" y="2143211"/>
            <a:ext cx="4572001" cy="674051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Century" panose="02040604050505020304" pitchFamily="18" charset="0"/>
                <a:ea typeface="+mj-ea"/>
                <a:cs typeface="+mj-cs"/>
              </a:defRPr>
            </a:lvl1pPr>
          </a:lstStyle>
          <a:p>
            <a:pPr defTabSz="685800">
              <a:defRPr/>
            </a:pPr>
            <a:r>
              <a:rPr lang="en-US" sz="3600" b="1" dirty="0">
                <a:solidFill>
                  <a:prstClr val="black"/>
                </a:solidFill>
                <a:latin typeface="Bookman Old Style" panose="02050604050505020204" pitchFamily="18" charset="0"/>
                <a:cs typeface="Kanit" panose="00000500000000000000" pitchFamily="50" charset="-34"/>
              </a:rPr>
              <a:t>   L</a:t>
            </a:r>
            <a:r>
              <a:rPr lang="en-US" sz="2400" b="1" dirty="0">
                <a:solidFill>
                  <a:prstClr val="black"/>
                </a:solidFill>
                <a:latin typeface="Bookman Old Style" panose="02050604050505020204" pitchFamily="18" charset="0"/>
                <a:cs typeface="Kanit" panose="00000500000000000000" pitchFamily="50" charset="-34"/>
              </a:rPr>
              <a:t>aw  &amp;  </a:t>
            </a:r>
            <a:r>
              <a:rPr lang="en-US" sz="3600" b="1" dirty="0">
                <a:solidFill>
                  <a:prstClr val="black"/>
                </a:solidFill>
                <a:latin typeface="Bookman Old Style" panose="02050604050505020204" pitchFamily="18" charset="0"/>
                <a:cs typeface="Kanit" panose="00000500000000000000" pitchFamily="50" charset="-34"/>
              </a:rPr>
              <a:t>E</a:t>
            </a:r>
            <a:r>
              <a:rPr lang="en-US" sz="2400" b="1" dirty="0">
                <a:solidFill>
                  <a:prstClr val="black"/>
                </a:solidFill>
                <a:latin typeface="Bookman Old Style" panose="02050604050505020204" pitchFamily="18" charset="0"/>
                <a:cs typeface="Kanit" panose="00000500000000000000" pitchFamily="50" charset="-34"/>
              </a:rPr>
              <a:t>conomics     </a:t>
            </a:r>
            <a:endParaRPr lang="th-TH" sz="2400" b="1" dirty="0">
              <a:solidFill>
                <a:prstClr val="black"/>
              </a:solidFill>
              <a:latin typeface="Bookman Old Style" panose="02050604050505020204" pitchFamily="18" charset="0"/>
              <a:cs typeface="Kanit" panose="00000500000000000000" pitchFamily="50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1597" y="3473870"/>
            <a:ext cx="3376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Bookman Old Style" panose="02050604050505020204" pitchFamily="18" charset="0"/>
              </a:rPr>
              <a:t>Property Law : 3</a:t>
            </a:r>
            <a:endParaRPr lang="th-TH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307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Application of property law to information: Intellectual Property Right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1062855" cy="4351338"/>
          </a:xfrm>
        </p:spPr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Four principal areas of law create property in information.</a:t>
            </a:r>
          </a:p>
          <a:p>
            <a:pPr marL="0" indent="0">
              <a:buNone/>
            </a:pPr>
            <a:endParaRPr lang="en-US" dirty="0">
              <a:latin typeface="Bookman Old Style" panose="020506040505050202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Patent system : ownership rights to inventions, processes, and other technical improvements.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Copyright system : ownership right to authors, artists and composers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Trademark system: ownership for distinctive commercial marks or symbols that uniquely identify and individual’s organization’s output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>
                <a:latin typeface="Bookman Old Style" panose="02050604050505020204" pitchFamily="18" charset="0"/>
              </a:rPr>
              <a:t>Trade secrets : deals with business practices in which commercial enterprises have a property interest.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2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626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Innovation and information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8"/>
            <a:ext cx="10934700" cy="4351338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Innovation </a:t>
            </a:r>
            <a:r>
              <a:rPr lang="en-US" sz="24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lower cost/new product  higher consumer surplus</a:t>
            </a:r>
          </a:p>
          <a:p>
            <a:pPr>
              <a:lnSpc>
                <a:spcPct val="17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A company that innovates gains a competitive advantage, creates extraordinary profits. </a:t>
            </a:r>
          </a:p>
          <a:p>
            <a:pPr>
              <a:lnSpc>
                <a:spcPct val="17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When the innovation diffuses fully, the innovator loses its competitive advantage </a:t>
            </a:r>
            <a:r>
              <a:rPr lang="en-US" sz="2400" dirty="0">
                <a:latin typeface="Bookman Old Style" panose="02050604050505020204" pitchFamily="18" charset="0"/>
                <a:sym typeface="Wingdings" pitchFamily="2" charset="2"/>
              </a:rPr>
              <a:t> </a:t>
            </a:r>
            <a:r>
              <a:rPr lang="en-US" sz="2400" dirty="0">
                <a:latin typeface="Bookman Old Style" panose="02050604050505020204" pitchFamily="18" charset="0"/>
              </a:rPr>
              <a:t>profits fall. </a:t>
            </a:r>
          </a:p>
          <a:p>
            <a:pPr>
              <a:lnSpc>
                <a:spcPct val="17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Without legal intervention, competition can quickly destroy the profits from innovation </a:t>
            </a:r>
            <a:r>
              <a:rPr lang="en-US" sz="2400" dirty="0">
                <a:latin typeface="Bookman Old Style" panose="02050604050505020204" pitchFamily="18" charset="0"/>
                <a:sym typeface="Wingdings" pitchFamily="2" charset="2"/>
              </a:rPr>
              <a:t> </a:t>
            </a:r>
            <a:r>
              <a:rPr lang="en-US" sz="2400" dirty="0">
                <a:latin typeface="Bookman Old Style" panose="02050604050505020204" pitchFamily="18" charset="0"/>
              </a:rPr>
              <a:t>too little innovation. </a:t>
            </a: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endParaRPr lang="th-TH" sz="24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3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491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Bookman Old Style" panose="02050604050505020204" pitchFamily="18" charset="0"/>
              </a:rPr>
              <a:t>Innovation and information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3222"/>
            <a:ext cx="10934700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Information has two characteristics that make transactions in information different from transactions in private goods.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Bookman Old Style" panose="02050604050505020204" pitchFamily="18" charset="0"/>
              </a:rPr>
              <a:t>Credibility </a:t>
            </a:r>
            <a:r>
              <a:rPr lang="en-US" sz="2400" dirty="0">
                <a:latin typeface="Bookman Old Style" panose="02050604050505020204" pitchFamily="18" charset="0"/>
              </a:rPr>
              <a:t> and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Bookman Old Style" panose="02050604050505020204" pitchFamily="18" charset="0"/>
              </a:rPr>
              <a:t>Non-appropriability</a:t>
            </a:r>
            <a:r>
              <a:rPr lang="en-US" sz="2400" dirty="0">
                <a:latin typeface="Bookman Old Style" panose="02050604050505020204" pitchFamily="18" charset="0"/>
              </a:rPr>
              <a:t> : producers have difficulty selling information for more than a fraction of its value.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information is generally costly to produce and cheap to transmit.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popular music is costly to make and recordings are cheap to copy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reseller bears only the cost of transmission, not the cost of production </a:t>
            </a:r>
            <a:r>
              <a:rPr lang="en-US" sz="20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c</a:t>
            </a:r>
            <a:r>
              <a:rPr lang="en-US" sz="2000" dirty="0">
                <a:latin typeface="Bookman Old Style" panose="02050604050505020204" pitchFamily="18" charset="0"/>
              </a:rPr>
              <a:t>onsumers try to “free ride” by paying no more than the cost of transmission. 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4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447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Bookman Old Style" panose="02050604050505020204" pitchFamily="18" charset="0"/>
              </a:rPr>
              <a:t>Information is public good. 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934700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information use is </a:t>
            </a:r>
            <a:r>
              <a:rPr lang="en-US" sz="2400" b="1" i="1" dirty="0" err="1">
                <a:latin typeface="Bookman Old Style" panose="02050604050505020204" pitchFamily="18" charset="0"/>
              </a:rPr>
              <a:t>nonrivalrous</a:t>
            </a:r>
            <a:r>
              <a:rPr lang="en-US" sz="2400" b="1" i="1" dirty="0">
                <a:latin typeface="Bookman Old Style" panose="02050604050505020204" pitchFamily="18" charset="0"/>
              </a:rPr>
              <a:t> </a:t>
            </a:r>
            <a:r>
              <a:rPr lang="en-US" sz="2400" i="1" dirty="0">
                <a:latin typeface="Bookman Old Style" panose="020506040505050202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>
                <a:latin typeface="Bookman Old Style" panose="02050604050505020204" pitchFamily="18" charset="0"/>
                <a:sym typeface="Wingdings" panose="05000000000000000000" pitchFamily="2" charset="2"/>
              </a:rPr>
              <a:t>o</a:t>
            </a:r>
            <a:r>
              <a:rPr lang="en-US" sz="2400" dirty="0">
                <a:latin typeface="Bookman Old Style" panose="02050604050505020204" pitchFamily="18" charset="0"/>
              </a:rPr>
              <a:t>ne person’s use of an idea does not diminish its availability for others to use. </a:t>
            </a:r>
            <a:endParaRPr lang="en-US" sz="2400" i="1" dirty="0"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Excluding some people from learning about a new idea can be expensive, because the transmission of ideas is cheap.</a:t>
            </a:r>
            <a:br>
              <a:rPr lang="en-US" sz="2400" dirty="0">
                <a:latin typeface="Bookman Old Style" panose="02050604050505020204" pitchFamily="18" charset="0"/>
              </a:rPr>
            </a:br>
            <a:r>
              <a:rPr lang="en-US" sz="2400" dirty="0">
                <a:latin typeface="Bookman Old Style" panose="02050604050505020204" pitchFamily="18" charset="0"/>
                <a:sym typeface="Wingdings" panose="05000000000000000000" pitchFamily="2" charset="2"/>
              </a:rPr>
              <a:t></a:t>
            </a:r>
            <a:r>
              <a:rPr lang="en-US" sz="2400" b="1" dirty="0">
                <a:latin typeface="Bookman Old Style" panose="02050604050505020204" pitchFamily="18" charset="0"/>
                <a:sym typeface="Wingdings" panose="05000000000000000000" pitchFamily="2" charset="2"/>
              </a:rPr>
              <a:t> </a:t>
            </a:r>
            <a:r>
              <a:rPr lang="en-US" sz="2400" b="1" i="1" dirty="0">
                <a:latin typeface="Bookman Old Style" panose="02050604050505020204" pitchFamily="18" charset="0"/>
              </a:rPr>
              <a:t>nonexcludable</a:t>
            </a:r>
            <a:r>
              <a:rPr lang="en-US" sz="2400" dirty="0">
                <a:latin typeface="Bookman Old Style" panose="020506040505050202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Non-appropriability of information is essentially the same problem as non-excludability for public goods </a:t>
            </a:r>
            <a:r>
              <a:rPr lang="en-US" sz="24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>
                <a:latin typeface="Bookman Old Style" panose="02050604050505020204" pitchFamily="18" charset="0"/>
              </a:rPr>
              <a:t>private markets often undersupply public goods.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5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15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Bookman Old Style" panose="02050604050505020204" pitchFamily="18" charset="0"/>
              </a:rPr>
              <a:t>Market undersupplies creative works: Remedies</a:t>
            </a:r>
            <a:endParaRPr lang="th-TH" sz="32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745" y="1847850"/>
            <a:ext cx="11177155" cy="4351338"/>
          </a:xfrm>
        </p:spPr>
        <p:txBody>
          <a:bodyPr>
            <a:noAutofit/>
          </a:bodyPr>
          <a:lstStyle/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Supply or subsidize art and science </a:t>
            </a:r>
            <a:r>
              <a:rPr lang="en-US" sz="28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basic research funding</a:t>
            </a:r>
            <a:r>
              <a:rPr lang="en-US" sz="2800" dirty="0">
                <a:latin typeface="Bookman Old Style" panose="02050604050505020204" pitchFamily="18" charset="0"/>
              </a:rPr>
              <a:t>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Charitable contributions  </a:t>
            </a:r>
            <a:r>
              <a:rPr lang="en-US" sz="28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tax deduction incentive</a:t>
            </a:r>
            <a:endParaRPr lang="en-US" sz="2800" dirty="0">
              <a:latin typeface="Bookman Old Style" panose="02050604050505020204" pitchFamily="18" charset="0"/>
            </a:endParaRP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Trade secrets protection </a:t>
            </a:r>
            <a:r>
              <a:rPr lang="en-US" sz="2800" dirty="0">
                <a:latin typeface="Bookman Old Style" panose="02050604050505020204" pitchFamily="18" charset="0"/>
                <a:sym typeface="Wingdings" panose="05000000000000000000" pitchFamily="2" charset="2"/>
              </a:rPr>
              <a:t>  n</a:t>
            </a:r>
            <a:r>
              <a:rPr lang="en-US" sz="2800" dirty="0">
                <a:latin typeface="Bookman Old Style" panose="02050604050505020204" pitchFamily="18" charset="0"/>
              </a:rPr>
              <a:t>on-disclosure agreement (NDA)</a:t>
            </a:r>
            <a:r>
              <a:rPr lang="en-US" sz="2800" dirty="0">
                <a:latin typeface="Bookman Old Style" panose="02050604050505020204" pitchFamily="18" charset="0"/>
                <a:sym typeface="Wingdings" panose="05000000000000000000" pitchFamily="2" charset="2"/>
              </a:rPr>
              <a:t></a:t>
            </a:r>
            <a:r>
              <a:rPr lang="en-US" sz="2800" dirty="0">
                <a:latin typeface="Bookman Old Style" panose="02050604050505020204" pitchFamily="18" charset="0"/>
              </a:rPr>
              <a:t>the employee or contractor promises not to disclose any of the company’s secrets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Patents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Copyright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800" dirty="0">
                <a:latin typeface="Bookman Old Style" panose="02050604050505020204" pitchFamily="18" charset="0"/>
              </a:rPr>
              <a:t>Trademark</a:t>
            </a:r>
            <a:br>
              <a:rPr lang="en-US" sz="2800" dirty="0">
                <a:latin typeface="Bookman Old Style" panose="02050604050505020204" pitchFamily="18" charset="0"/>
              </a:rPr>
            </a:br>
            <a:br>
              <a:rPr lang="en-US" sz="2800" dirty="0">
                <a:latin typeface="Bookman Old Style" panose="02050604050505020204" pitchFamily="18" charset="0"/>
              </a:rPr>
            </a:br>
            <a:endParaRPr lang="th-TH" sz="28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6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932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Intellectual Property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253331"/>
            <a:ext cx="11021291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Patents and copyright may be temporary monopolies that can vary in breadth and duration.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The owner can disseminate it and charge fees for its use, such as licensing fees for patents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Narrowing the breadth or shortening the duration of intellectual property rights often decreases monopoly profits and increases dissemination. </a:t>
            </a:r>
            <a:br>
              <a:rPr lang="en-US" dirty="0">
                <a:latin typeface="Bookman Old Style" panose="02050604050505020204" pitchFamily="18" charset="0"/>
              </a:rPr>
            </a:br>
            <a:br>
              <a:rPr lang="en-US" dirty="0">
                <a:latin typeface="Bookman Old Style" panose="02050604050505020204" pitchFamily="18" charset="0"/>
              </a:rPr>
            </a:br>
            <a:br>
              <a:rPr lang="en-US" dirty="0">
                <a:latin typeface="Bookman Old Style" panose="02050604050505020204" pitchFamily="18" charset="0"/>
              </a:rPr>
            </a:b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7</a:t>
            </a:fld>
            <a:endParaRPr lang="th-TH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709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Bookman Old Style" panose="02050604050505020204" pitchFamily="18" charset="0"/>
              </a:rPr>
              <a:t>Patents:</a:t>
            </a:r>
            <a:endParaRPr lang="th-TH" sz="32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Patent office establishing that the invention is for a </a:t>
            </a:r>
            <a:r>
              <a:rPr lang="en-US" sz="2000" dirty="0">
                <a:solidFill>
                  <a:srgbClr val="FF0000"/>
                </a:solidFill>
                <a:latin typeface="Bookman Old Style" panose="02050604050505020204" pitchFamily="18" charset="0"/>
              </a:rPr>
              <a:t>“new and useful process, machine, manufacture, or composition of matter or [a] new and useful improvement thereof”</a:t>
            </a:r>
            <a:r>
              <a:rPr lang="en-US" sz="2000" dirty="0">
                <a:latin typeface="Bookman Old Style" panose="020506040505050202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The innovation must be </a:t>
            </a:r>
            <a:r>
              <a:rPr lang="en-US" sz="2000" dirty="0">
                <a:solidFill>
                  <a:srgbClr val="FF0000"/>
                </a:solidFill>
                <a:latin typeface="Bookman Old Style" panose="02050604050505020204" pitchFamily="18" charset="0"/>
              </a:rPr>
              <a:t>“non-obvious”, </a:t>
            </a:r>
            <a:r>
              <a:rPr lang="en-US" sz="2000" dirty="0">
                <a:latin typeface="Bookman Old Style" panose="02050604050505020204" pitchFamily="18" charset="0"/>
              </a:rPr>
              <a:t>must have </a:t>
            </a:r>
            <a:r>
              <a:rPr lang="en-US" sz="2000" dirty="0">
                <a:solidFill>
                  <a:srgbClr val="FF0000"/>
                </a:solidFill>
                <a:latin typeface="Bookman Old Style" panose="02050604050505020204" pitchFamily="18" charset="0"/>
              </a:rPr>
              <a:t>“practical utility and must not have been commercialized or known to the public for mare than a year before the date of application”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The successful applicant receives a 20-year monopoly on the use of the invention. 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No one can use the invention except by its owner’s consent. 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latin typeface="Bookman Old Style" panose="02050604050505020204" pitchFamily="18" charset="0"/>
              </a:rPr>
              <a:t>The holder may, at his or her discretion, </a:t>
            </a:r>
            <a:r>
              <a:rPr lang="en-US" sz="2000" i="1" dirty="0">
                <a:latin typeface="Bookman Old Style" panose="02050604050505020204" pitchFamily="18" charset="0"/>
              </a:rPr>
              <a:t>license </a:t>
            </a:r>
            <a:r>
              <a:rPr lang="en-US" sz="2000" dirty="0">
                <a:latin typeface="Bookman Old Style" panose="02050604050505020204" pitchFamily="18" charset="0"/>
              </a:rPr>
              <a:t>the use of the patent in exchange for the licensee’s payment of a fee known as a </a:t>
            </a:r>
            <a:r>
              <a:rPr lang="en-US" sz="2000" i="1" dirty="0">
                <a:latin typeface="Bookman Old Style" panose="02050604050505020204" pitchFamily="18" charset="0"/>
              </a:rPr>
              <a:t>royalty.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z="1100" smtClean="0">
                <a:latin typeface="Bookman Old Style" panose="02050604050505020204" pitchFamily="18" charset="0"/>
              </a:rPr>
              <a:pPr/>
              <a:t>8</a:t>
            </a:fld>
            <a:endParaRPr lang="th-TH" sz="11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689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Bookman Old Style" panose="02050604050505020204" pitchFamily="18" charset="0"/>
              </a:rPr>
              <a:t>Patents:</a:t>
            </a:r>
            <a:endParaRPr lang="th-TH" sz="32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Bookman Old Style" panose="02050604050505020204" pitchFamily="18" charset="0"/>
              </a:rPr>
              <a:t>information in the application is accessible to the public</a:t>
            </a:r>
            <a:r>
              <a:rPr lang="en-US" sz="2400" dirty="0">
                <a:latin typeface="Bookman Old Style" panose="020506040505050202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If the application fails, competitors will be able to freely use the invention described in the application.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If the application succeeds, competitors will have a precise description of the invention, so they can try to emulate it without trespassing on the patent (“engineer around the patent”). </a:t>
            </a:r>
            <a:endParaRPr lang="th-TH" sz="2400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For these reasons, some inventors prefer to rely on trade secrets protection and not apply for a patent.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z="1100" smtClean="0">
                <a:latin typeface="Bookman Old Style" panose="02050604050505020204" pitchFamily="18" charset="0"/>
              </a:rPr>
              <a:pPr/>
              <a:t>9</a:t>
            </a:fld>
            <a:endParaRPr lang="th-TH" sz="11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874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Bookman Old Style" panose="02050604050505020204" pitchFamily="18" charset="0"/>
              </a:rPr>
              <a:t>Patents: Broad or Narrow?</a:t>
            </a:r>
            <a:endParaRPr lang="th-TH" sz="32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3672"/>
            <a:ext cx="10515600" cy="355404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Patents create an exclusive property right in an invention with two dimensions: </a:t>
            </a:r>
            <a:r>
              <a:rPr lang="en-US" sz="2400" i="1" dirty="0">
                <a:latin typeface="Bookman Old Style" panose="02050604050505020204" pitchFamily="18" charset="0"/>
              </a:rPr>
              <a:t>duration </a:t>
            </a:r>
            <a:r>
              <a:rPr lang="en-US" sz="2400" dirty="0">
                <a:latin typeface="Bookman Old Style" panose="02050604050505020204" pitchFamily="18" charset="0"/>
              </a:rPr>
              <a:t>and </a:t>
            </a:r>
            <a:r>
              <a:rPr lang="en-US" sz="2400" i="1" dirty="0">
                <a:latin typeface="Bookman Old Style" panose="02050604050505020204" pitchFamily="18" charset="0"/>
              </a:rPr>
              <a:t>breadth</a:t>
            </a:r>
            <a:r>
              <a:rPr lang="en-US" sz="2400" dirty="0">
                <a:latin typeface="Bookman Old Style" panose="020506040505050202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“Duration” refers to the number of years between a patent’s registration and its expiration.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 “Breadth” refers to how similar another invention can be without infringing on the patent for the original invention. </a:t>
            </a: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r>
              <a:rPr lang="en-US" sz="2400" dirty="0">
                <a:latin typeface="Bookman Old Style" panose="02050604050505020204" pitchFamily="18" charset="0"/>
              </a:rPr>
              <a:t>.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z="1100" smtClean="0">
                <a:latin typeface="Bookman Old Style" panose="02050604050505020204" pitchFamily="18" charset="0"/>
              </a:rPr>
              <a:pPr/>
              <a:t>10</a:t>
            </a:fld>
            <a:endParaRPr lang="th-TH" sz="1100" dirty="0">
              <a:latin typeface="Bookman Old Style" panose="0205060405050502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4997097"/>
            <a:ext cx="10797540" cy="15944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ntury" panose="02040604050505020304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ntury" panose="020406040505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ntury" panose="020406040505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ntury" panose="020406040505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ntury" panose="02040604050505020304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2000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>The Rubik’s Cube is a popular puzzle in which each of the six sides of the cube are divided into a 3 × 3 grid. An American court ruled that the Rubik’s Cube did not infringe an earlier patent by </a:t>
            </a:r>
            <a:r>
              <a:rPr lang="en-US" sz="2000" i="1" dirty="0" err="1">
                <a:solidFill>
                  <a:srgbClr val="00B050"/>
                </a:solidFill>
                <a:latin typeface="Bookman Old Style" panose="02050604050505020204" pitchFamily="18" charset="0"/>
              </a:rPr>
              <a:t>Moleculon</a:t>
            </a:r>
            <a:r>
              <a:rPr lang="en-US" sz="2000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> for a similar game using a 2 × 2 grid </a:t>
            </a:r>
            <a:br>
              <a:rPr lang="en-US" sz="2400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n-US" sz="2400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>. </a:t>
            </a:r>
            <a:br>
              <a:rPr lang="en-US" sz="2400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br>
              <a:rPr lang="en-US" sz="2400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n-US" sz="2400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>.</a:t>
            </a:r>
            <a:r>
              <a:rPr lang="en-US" sz="2000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br>
              <a:rPr lang="en-US" sz="2000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br>
              <a:rPr lang="en-US" sz="2000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endParaRPr lang="th-TH" sz="2000" i="1" dirty="0">
              <a:solidFill>
                <a:srgbClr val="00B05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130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Efficient duration:  What is the optimal patent life?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9236"/>
            <a:ext cx="11022874" cy="435133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dirty="0"/>
              <a:t>patents create a temporary monopoly </a:t>
            </a:r>
          </a:p>
          <a:p>
            <a:pPr>
              <a:lnSpc>
                <a:spcPct val="120000"/>
              </a:lnSpc>
            </a:pPr>
            <a:r>
              <a:rPr lang="en-US" sz="2400" dirty="0"/>
              <a:t>balance between encouraging creativity and discouraging dissemination. </a:t>
            </a:r>
          </a:p>
          <a:p>
            <a:pPr>
              <a:lnSpc>
                <a:spcPct val="120000"/>
              </a:lnSpc>
            </a:pPr>
            <a:r>
              <a:rPr lang="en-US" sz="2400" dirty="0"/>
              <a:t>the current international default patent term </a:t>
            </a:r>
            <a:r>
              <a:rPr lang="en-US" sz="2400" dirty="0">
                <a:sym typeface="Wingdings" panose="05000000000000000000" pitchFamily="2" charset="2"/>
              </a:rPr>
              <a:t> 20 years</a:t>
            </a:r>
          </a:p>
          <a:p>
            <a:pPr>
              <a:lnSpc>
                <a:spcPct val="120000"/>
              </a:lnSpc>
            </a:pPr>
            <a:r>
              <a:rPr lang="en-US" sz="2400" dirty="0"/>
              <a:t>Germany has established a two-tiered patent system. Major inventions in Germany receive full-term patents, while minor inventions and improvements receive </a:t>
            </a:r>
            <a:r>
              <a:rPr lang="en-US" sz="2400" i="1" dirty="0"/>
              <a:t>petty patents </a:t>
            </a:r>
            <a:r>
              <a:rPr lang="en-US" sz="2400" dirty="0"/>
              <a:t>for a term of 3 years. </a:t>
            </a:r>
          </a:p>
          <a:p>
            <a:pPr>
              <a:lnSpc>
                <a:spcPct val="120000"/>
              </a:lnSpc>
            </a:pPr>
            <a:r>
              <a:rPr lang="en-US" sz="2400" dirty="0"/>
              <a:t>In addition,</a:t>
            </a:r>
            <a:r>
              <a:rPr lang="th-TH" sz="2400" dirty="0"/>
              <a:t> </a:t>
            </a:r>
            <a:r>
              <a:rPr lang="th-TH" sz="2400" dirty="0" err="1"/>
              <a:t>must</a:t>
            </a:r>
            <a:r>
              <a:rPr lang="th-TH" sz="2400" dirty="0"/>
              <a:t> </a:t>
            </a:r>
            <a:r>
              <a:rPr lang="en-US" sz="2400" dirty="0"/>
              <a:t>pay an annual fee to continue the patent. </a:t>
            </a: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endParaRPr lang="th-TH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pPr/>
              <a:t>11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00620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7915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Bookman Old Style" panose="02050604050505020204" pitchFamily="18" charset="0"/>
              </a:rPr>
              <a:t>Copyright</a:t>
            </a:r>
            <a:endParaRPr lang="th-TH" sz="3200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48532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Copyright grants writers, composers, and other artists property rights in their creations on demonstration that their works are </a:t>
            </a:r>
            <a:r>
              <a:rPr lang="en-US" sz="2400" i="1" dirty="0">
                <a:latin typeface="Bookman Old Style" panose="02050604050505020204" pitchFamily="18" charset="0"/>
              </a:rPr>
              <a:t>original expressions.</a:t>
            </a:r>
            <a:r>
              <a:rPr lang="en-US" sz="2400" dirty="0">
                <a:latin typeface="Bookman Old Style" panose="02050604050505020204" pitchFamily="18" charset="0"/>
              </a:rPr>
              <a:t> </a:t>
            </a:r>
            <a:endParaRPr lang="th-TH" sz="2400" dirty="0">
              <a:latin typeface="Bookman Old Style" panose="02050604050505020204" pitchFamily="18" charset="0"/>
            </a:endParaRPr>
          </a:p>
          <a:p>
            <a:r>
              <a:rPr lang="en-US" altLang="en-US" sz="2400" dirty="0">
                <a:latin typeface="Bookman Old Style" panose="02050604050505020204" pitchFamily="18" charset="0"/>
              </a:rPr>
              <a:t>Copyright law </a:t>
            </a:r>
            <a:r>
              <a:rPr lang="en-US" altLang="en-US" sz="2400" b="1" dirty="0">
                <a:solidFill>
                  <a:srgbClr val="0000FF"/>
                </a:solidFill>
                <a:latin typeface="Bookman Old Style" panose="02050604050505020204" pitchFamily="18" charset="0"/>
              </a:rPr>
              <a:t>automatically applies </a:t>
            </a:r>
            <a:r>
              <a:rPr lang="en-US" altLang="en-US" sz="2400" dirty="0">
                <a:latin typeface="Bookman Old Style" panose="02050604050505020204" pitchFamily="18" charset="0"/>
              </a:rPr>
              <a:t>to anything you’ve written/created</a:t>
            </a:r>
            <a:endParaRPr lang="en-US" sz="2400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A broad copyright forbids any unauthorized use, whereas a narrow copyright permits some unauthorized uses.</a:t>
            </a:r>
            <a:r>
              <a:rPr lang="th-TH" sz="2400" dirty="0">
                <a:latin typeface="Bookman Old Style" panose="02050604050505020204" pitchFamily="18" charset="0"/>
              </a:rPr>
              <a:t> </a:t>
            </a:r>
            <a:r>
              <a:rPr lang="en-US" sz="2400" dirty="0">
                <a:latin typeface="Bookman Old Style" panose="02050604050505020204" pitchFamily="18" charset="0"/>
              </a:rPr>
              <a:t>The law handles these uses through so-called </a:t>
            </a:r>
            <a:r>
              <a:rPr lang="en-US" sz="2400" i="1" dirty="0">
                <a:latin typeface="Bookman Old Style" panose="02050604050505020204" pitchFamily="18" charset="0"/>
              </a:rPr>
              <a:t>fair-use </a:t>
            </a:r>
            <a:r>
              <a:rPr lang="en-US" sz="2400" dirty="0">
                <a:latin typeface="Bookman Old Style" panose="02050604050505020204" pitchFamily="18" charset="0"/>
              </a:rPr>
              <a:t>exceptions.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For example, books are quoted in reviews, or photocopied or distributed electronically for educational purposes </a:t>
            </a: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r>
              <a:rPr lang="en-US" sz="2400" dirty="0">
                <a:latin typeface="Bookman Old Style" panose="02050604050505020204" pitchFamily="18" charset="0"/>
              </a:rPr>
              <a:t> </a:t>
            </a: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br>
              <a:rPr lang="en-US" sz="2400" dirty="0">
                <a:latin typeface="Bookman Old Style" panose="02050604050505020204" pitchFamily="18" charset="0"/>
              </a:rPr>
            </a:br>
            <a:endParaRPr lang="th-TH" sz="24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z="2400" smtClean="0">
                <a:latin typeface="Bookman Old Style" panose="02050604050505020204" pitchFamily="18" charset="0"/>
              </a:rPr>
              <a:pPr/>
              <a:t>12</a:t>
            </a:fld>
            <a:endParaRPr lang="th-TH" sz="24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499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477" y="136525"/>
            <a:ext cx="10515600" cy="1097915"/>
          </a:xfrm>
        </p:spPr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Copyright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477" y="1186338"/>
            <a:ext cx="11211046" cy="448532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the duration of a copyright until it now stands as the creator’s life plus 70 years 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endParaRPr lang="en-US" sz="2400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endParaRPr lang="en-US" sz="2400" dirty="0"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400" i="1" dirty="0">
                <a:latin typeface="Bookman Old Style" panose="02050604050505020204" pitchFamily="18" charset="0"/>
              </a:rPr>
              <a:t>tracing costs</a:t>
            </a:r>
            <a:r>
              <a:rPr lang="th-TH" sz="2400" dirty="0">
                <a:latin typeface="Bookman Old Style" panose="02050604050505020204" pitchFamily="18" charset="0"/>
              </a:rPr>
              <a:t>,   </a:t>
            </a:r>
            <a:r>
              <a:rPr lang="th-TH" sz="2400" dirty="0" err="1">
                <a:latin typeface="Bookman Old Style" panose="02050604050505020204" pitchFamily="18" charset="0"/>
              </a:rPr>
              <a:t>the</a:t>
            </a:r>
            <a:r>
              <a:rPr lang="th-TH" sz="2400" dirty="0">
                <a:latin typeface="Bookman Old Style" panose="02050604050505020204" pitchFamily="18" charset="0"/>
              </a:rPr>
              <a:t> c</a:t>
            </a:r>
            <a:r>
              <a:rPr lang="en-US" sz="2400" dirty="0" err="1">
                <a:latin typeface="Bookman Old Style" panose="02050604050505020204" pitchFamily="18" charset="0"/>
              </a:rPr>
              <a:t>osts</a:t>
            </a:r>
            <a:r>
              <a:rPr lang="en-US" sz="2400" dirty="0">
                <a:latin typeface="Bookman Old Style" panose="02050604050505020204" pitchFamily="18" charset="0"/>
              </a:rPr>
              <a:t> of searching among all novels to make</a:t>
            </a:r>
            <a:r>
              <a:rPr lang="th-TH" sz="2400" dirty="0">
                <a:latin typeface="Bookman Old Style" panose="02050604050505020204" pitchFamily="18" charset="0"/>
              </a:rPr>
              <a:t> </a:t>
            </a:r>
            <a:r>
              <a:rPr lang="en-US" sz="2400" dirty="0">
                <a:latin typeface="Bookman Old Style" panose="02050604050505020204" pitchFamily="18" charset="0"/>
              </a:rPr>
              <a:t>sure the idea does not, unintentionally, infringe copyright.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To limit these costs, creators are given limited duration and relatively </a:t>
            </a:r>
            <a:r>
              <a:rPr lang="en-US" sz="2400" dirty="0">
                <a:solidFill>
                  <a:srgbClr val="FF0000"/>
                </a:solidFill>
                <a:latin typeface="Bookman Old Style" panose="02050604050505020204" pitchFamily="18" charset="0"/>
              </a:rPr>
              <a:t>narrow breadth </a:t>
            </a:r>
            <a:r>
              <a:rPr lang="en-US" sz="2400" dirty="0">
                <a:latin typeface="Bookman Old Style" panose="02050604050505020204" pitchFamily="18" charset="0"/>
              </a:rPr>
              <a:t>for their creations.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Cheap encrypting will al- </a:t>
            </a:r>
            <a:r>
              <a:rPr lang="en-US" sz="2400" dirty="0" err="1">
                <a:latin typeface="Bookman Old Style" panose="02050604050505020204" pitchFamily="18" charset="0"/>
              </a:rPr>
              <a:t>legedly</a:t>
            </a:r>
            <a:r>
              <a:rPr lang="en-US" sz="2400" dirty="0">
                <a:latin typeface="Bookman Old Style" panose="02050604050505020204" pitchFamily="18" charset="0"/>
              </a:rPr>
              <a:t> enable producers of digital information to control who uses it without much need for law. 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13</a:t>
            </a:fld>
            <a:endParaRPr lang="th-TH" dirty="0"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A picture of Mickey Mouse steering a boat in the 1928 animation film Steamboat Willie">
            <a:extLst>
              <a:ext uri="{FF2B5EF4-FFF2-40B4-BE49-F238E27FC236}">
                <a16:creationId xmlns:a16="http://schemas.microsoft.com/office/drawing/2014/main" id="{443CBA1B-DA45-A162-F324-F62AA1867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986" y="1916397"/>
            <a:ext cx="3270614" cy="184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8700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 ข้อที่คุณต้องรู้เมื่อคิดออกแบบโลโก้บริษัทใหม่ในปี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236" y="2563866"/>
            <a:ext cx="3671063" cy="229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08" y="-170963"/>
            <a:ext cx="10515600" cy="1325563"/>
          </a:xfrm>
        </p:spPr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Trademark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132" y="601228"/>
            <a:ext cx="5314276" cy="435133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recognizable symbols for  products , Such symbols are trademarks or service</a:t>
            </a:r>
            <a:r>
              <a:rPr lang="th-TH" dirty="0">
                <a:latin typeface="Bookman Old Style" panose="02050604050505020204" pitchFamily="18" charset="0"/>
              </a:rPr>
              <a:t> </a:t>
            </a:r>
            <a:r>
              <a:rPr lang="en-US" dirty="0">
                <a:latin typeface="Bookman Old Style" panose="02050604050505020204" pitchFamily="18" charset="0"/>
              </a:rPr>
              <a:t>marks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Bookman Old Style" panose="02050604050505020204" pitchFamily="18" charset="0"/>
              </a:rPr>
              <a:t>As in the case of patents, the successful applicant must establish that the mark passes certain criteria, the most important of which is distinctiveness </a:t>
            </a:r>
            <a:br>
              <a:rPr lang="en-US" dirty="0">
                <a:latin typeface="Bookman Old Style" panose="02050604050505020204" pitchFamily="18" charset="0"/>
              </a:rPr>
            </a:br>
            <a:br>
              <a:rPr lang="en-US" dirty="0">
                <a:latin typeface="Bookman Old Style" panose="02050604050505020204" pitchFamily="18" charset="0"/>
              </a:rPr>
            </a:br>
            <a:br>
              <a:rPr lang="en-US" dirty="0">
                <a:latin typeface="Bookman Old Style" panose="02050604050505020204" pitchFamily="18" charset="0"/>
              </a:rPr>
            </a:b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14</a:t>
            </a:fld>
            <a:endParaRPr lang="th-TH" dirty="0">
              <a:latin typeface="Bookman Old Style" panose="0205060405050502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B71325-2EE4-9F16-5BC2-4BBF4E47D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0346" y="601228"/>
            <a:ext cx="5409510" cy="54604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097904-6396-CF2F-641E-85BDB5503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608" y="4405745"/>
            <a:ext cx="5510047" cy="216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11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1" name="Slide Number Placeholder 6">
            <a:extLst>
              <a:ext uri="{FF2B5EF4-FFF2-40B4-BE49-F238E27FC236}">
                <a16:creationId xmlns:a16="http://schemas.microsoft.com/office/drawing/2014/main" id="{B72F2121-B975-1746-9406-E8A4233F6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w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w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"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973E8FD-A77A-A046-BAA3-77D1819F575B}" type="slidenum">
              <a:rPr lang="en-US" altLang="en-US" sz="1200">
                <a:latin typeface="Bookman Old Style" panose="02050604050505020204" pitchFamily="18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 sz="1200">
              <a:latin typeface="Bookman Old Style" panose="02050604050505020204" pitchFamily="18" charset="0"/>
            </a:endParaRPr>
          </a:p>
        </p:txBody>
      </p:sp>
      <p:sp>
        <p:nvSpPr>
          <p:cNvPr id="332802" name="Rectangle 2">
            <a:extLst>
              <a:ext uri="{FF2B5EF4-FFF2-40B4-BE49-F238E27FC236}">
                <a16:creationId xmlns:a16="http://schemas.microsoft.com/office/drawing/2014/main" id="{A863F0E1-E8E5-C441-88D8-FE9413FBA7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4650"/>
            <a:ext cx="8389938" cy="1042988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Bookman Old Style" panose="02050604050505020204" pitchFamily="18" charset="0"/>
              </a:rPr>
              <a:t>Trademark</a:t>
            </a:r>
            <a:endParaRPr lang="en-US" altLang="en-US" b="1" dirty="0">
              <a:latin typeface="Bookman Old Style" panose="02050604050505020204" pitchFamily="18" charset="0"/>
            </a:endParaRPr>
          </a:p>
        </p:txBody>
      </p:sp>
      <p:pic>
        <p:nvPicPr>
          <p:cNvPr id="1464323" name="Picture 3">
            <a:extLst>
              <a:ext uri="{FF2B5EF4-FFF2-40B4-BE49-F238E27FC236}">
                <a16:creationId xmlns:a16="http://schemas.microsoft.com/office/drawing/2014/main" id="{A314D076-EC32-B747-BD8F-2B93931BF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862" y="1381127"/>
            <a:ext cx="3354387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64324" name="Picture 4">
            <a:extLst>
              <a:ext uri="{FF2B5EF4-FFF2-40B4-BE49-F238E27FC236}">
                <a16:creationId xmlns:a16="http://schemas.microsoft.com/office/drawing/2014/main" id="{FCE76346-2ADA-1142-978D-BF832AB85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1615284"/>
            <a:ext cx="38671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9018BF-6666-9640-8B5B-9F20A53EFC74}"/>
              </a:ext>
            </a:extLst>
          </p:cNvPr>
          <p:cNvSpPr txBox="1"/>
          <p:nvPr/>
        </p:nvSpPr>
        <p:spPr>
          <a:xfrm>
            <a:off x="520861" y="3588133"/>
            <a:ext cx="1108854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en-US" sz="2400" dirty="0">
                <a:latin typeface="Bookman Old Style" panose="02050604050505020204" pitchFamily="18" charset="0"/>
              </a:rPr>
              <a:t>In 1989, Toyota introduced the Lexus name (L-E-X-U-S). They were sued by Lexis (L-E-X-I-S), a company that provides searches of legal sources (now Lexis-Nexis, which those of you who go to law school will get to know quite well). The court ruled for the car company, saying they were not infringing.</a:t>
            </a:r>
          </a:p>
          <a:p>
            <a:endParaRPr lang="en-TH" sz="24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71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109" y="72088"/>
            <a:ext cx="10515600" cy="1325563"/>
          </a:xfrm>
        </p:spPr>
        <p:txBody>
          <a:bodyPr/>
          <a:lstStyle/>
          <a:p>
            <a:r>
              <a:rPr lang="en-US" dirty="0"/>
              <a:t>Trademark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358179"/>
            <a:ext cx="10792691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help to solve the problem of consumer ignorance about the quality of a product. The consumer can use the trademark as a signal of quality.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Lower consumer search costs and create an incentive for producers to supply goods of high quality.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Limits on the duration of patents and copyrights were justified as attempts to minimize the social costs of monopoly and tracing. However, trademarks encourage competition.</a:t>
            </a:r>
            <a:r>
              <a:rPr lang="th-TH" sz="2400" dirty="0"/>
              <a:t> </a:t>
            </a:r>
            <a:r>
              <a:rPr lang="en-US" sz="2400" dirty="0"/>
              <a:t>Perhaps this is why trademarks can last forever, until abandoned. 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 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endParaRPr lang="th-TH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/>
              <a:pPr/>
              <a:t>16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02962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418" y="68104"/>
            <a:ext cx="10515600" cy="1325563"/>
          </a:xfrm>
        </p:spPr>
        <p:txBody>
          <a:bodyPr/>
          <a:lstStyle/>
          <a:p>
            <a:r>
              <a:rPr lang="en-US" dirty="0">
                <a:latin typeface="Bookman Old Style" panose="02050604050505020204" pitchFamily="18" charset="0"/>
              </a:rPr>
              <a:t>Trademark</a:t>
            </a:r>
            <a:endParaRPr lang="th-TH" dirty="0">
              <a:latin typeface="Bookman Old Style" panose="0205060405050502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634" y="1103788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generic product names cannot be trademarks.  “camera”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Bookman Old Style" panose="02050604050505020204" pitchFamily="18" charset="0"/>
              </a:rPr>
              <a:t>Sometimes, however, a competitive product succeeds so far that its trademark becomes a generic name.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Bookman Old Style" panose="02050604050505020204" pitchFamily="18" charset="0"/>
              </a:rPr>
              <a:t>The trademark owner must protect the trademark by suing rivals who use the generic name to describe their products. Otherwise, the producer loses its property right in the generic name.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r>
              <a:rPr lang="en-US" sz="2000" dirty="0">
                <a:latin typeface="Bookman Old Style" panose="02050604050505020204" pitchFamily="18" charset="0"/>
              </a:rPr>
              <a:t> </a:t>
            </a: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br>
              <a:rPr lang="en-US" sz="2000" dirty="0">
                <a:latin typeface="Bookman Old Style" panose="02050604050505020204" pitchFamily="18" charset="0"/>
              </a:rPr>
            </a:br>
            <a:endParaRPr lang="th-TH" sz="2000" dirty="0">
              <a:latin typeface="Bookman Old Style" panose="0205060405050502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885F6-414B-4682-9832-904A955C4E9D}" type="slidenum">
              <a:rPr lang="th-TH" smtClean="0">
                <a:latin typeface="Bookman Old Style" panose="02050604050505020204" pitchFamily="18" charset="0"/>
              </a:rPr>
              <a:pPr/>
              <a:t>17</a:t>
            </a:fld>
            <a:endParaRPr lang="th-TH" dirty="0">
              <a:latin typeface="Bookman Old Style" panose="02050604050505020204" pitchFamily="18" charset="0"/>
            </a:endParaRPr>
          </a:p>
        </p:txBody>
      </p:sp>
      <p:pic>
        <p:nvPicPr>
          <p:cNvPr id="2052" name="Picture 4" descr="ตื๊อสุด ๆ ! Xerox เพิ่มราคาเสนอซื้อกิจการ HP Inc. เป็น $24 ต่อหุ้นจาก $22  ต่อหุ้น | #bearta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22" y="3238796"/>
            <a:ext cx="3297032" cy="167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นวัตกรรมล่าสุดสำหรับการซักผ้า ด้วยเม็ดเทอร์โบคลีน 3 สี  เพื่อผ้าขาวที่ขาวขึ้นและผ้าสีที่สดใสกว่าเดิม | Positioning Magaz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166" y="3020217"/>
            <a:ext cx="1371950" cy="211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cotch Tape Magic Tape, 12.7mm Wide x 32.9m, 1 Roll with Dispenser:  Amazon.ca: Office Produc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654" y="3076603"/>
            <a:ext cx="2392982" cy="189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0484" y="3238796"/>
            <a:ext cx="1078518" cy="181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68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1835</TotalTime>
  <Words>1673</Words>
  <Application>Microsoft Macintosh PowerPoint</Application>
  <PresentationFormat>Widescreen</PresentationFormat>
  <Paragraphs>128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Adobe Arabic</vt:lpstr>
      <vt:lpstr>Arial</vt:lpstr>
      <vt:lpstr>Bookman Old Style</vt:lpstr>
      <vt:lpstr>Calibri</vt:lpstr>
      <vt:lpstr>Century</vt:lpstr>
      <vt:lpstr>Century Gothic</vt:lpstr>
      <vt:lpstr>Office Theme</vt:lpstr>
      <vt:lpstr>     EE 403  </vt:lpstr>
      <vt:lpstr>Application of property law to information: Intellectual Property Right</vt:lpstr>
      <vt:lpstr>Innovation and information</vt:lpstr>
      <vt:lpstr>Innovation and information</vt:lpstr>
      <vt:lpstr>Information is public good. </vt:lpstr>
      <vt:lpstr>Market undersupplies creative works: Remedies</vt:lpstr>
      <vt:lpstr>Intellectual Property</vt:lpstr>
      <vt:lpstr>Patents:</vt:lpstr>
      <vt:lpstr>Patents:</vt:lpstr>
      <vt:lpstr>Patents: Broad or Narrow?</vt:lpstr>
      <vt:lpstr>Efficient duration:  What is the optimal patent life? </vt:lpstr>
      <vt:lpstr>Copyright</vt:lpstr>
      <vt:lpstr>Copyright</vt:lpstr>
      <vt:lpstr>Trademark</vt:lpstr>
      <vt:lpstr>Trademark</vt:lpstr>
      <vt:lpstr>Trademark</vt:lpstr>
      <vt:lpstr>Trademark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</dc:creator>
  <cp:lastModifiedBy>Anin  Aroonruengsawat</cp:lastModifiedBy>
  <cp:revision>155</cp:revision>
  <dcterms:created xsi:type="dcterms:W3CDTF">2020-08-07T03:07:06Z</dcterms:created>
  <dcterms:modified xsi:type="dcterms:W3CDTF">2022-09-13T02:59:52Z</dcterms:modified>
</cp:coreProperties>
</file>