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emf" ContentType="image/x-emf"/>
  <Default Extension="vml" ContentType="application/vnd.openxmlformats-officedocument.vmlDrawing"/>
  <Default Extension="xls" ContentType="application/vnd.ms-exce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embeddings/oleObject1.bin" ContentType="application/vnd.openxmlformats-officedocument.oleObject"/>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embeddings/Microsoft_Equation1.bin" ContentType="application/vnd.openxmlformats-officedocument.oleObject"/>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embeddings/Microsoft_Equation2.bin" ContentType="application/vnd.openxmlformats-officedocument.oleObject"/>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embeddings/Microsoft_Equation3.bin" ContentType="application/vnd.openxmlformats-officedocument.oleObject"/>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embeddings/Microsoft_Equation4.bin" ContentType="application/vnd.openxmlformats-officedocument.oleObject"/>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embeddings/Microsoft_Equation5.bin" ContentType="application/vnd.openxmlformats-officedocument.oleObject"/>
  <Override PartName="/ppt/notesSlides/notesSlide85.xml" ContentType="application/vnd.openxmlformats-officedocument.presentationml.notesSlide+xml"/>
  <Override PartName="/ppt/embeddings/Microsoft_Equation6.bin" ContentType="application/vnd.openxmlformats-officedocument.oleObject"/>
  <Override PartName="/ppt/notesSlides/notesSlide86.xml" ContentType="application/vnd.openxmlformats-officedocument.presentationml.notesSlide+xml"/>
  <Override PartName="/ppt/embeddings/Microsoft_Equation7.bin" ContentType="application/vnd.openxmlformats-officedocument.oleObject"/>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embeddings/Microsoft_Equation9.bin" ContentType="application/vnd.openxmlformats-officedocument.oleObject"/>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embeddings/Microsoft_Equation10.bin" ContentType="application/vnd.openxmlformats-officedocument.oleObject"/>
  <Override PartName="/ppt/notesSlides/notesSlide108.xml" ContentType="application/vnd.openxmlformats-officedocument.presentationml.notesSlide+xml"/>
  <Override PartName="/ppt/embeddings/Microsoft_Equation11.bin" ContentType="application/vnd.openxmlformats-officedocument.oleObject"/>
  <Override PartName="/ppt/notesSlides/notesSlide109.xml" ContentType="application/vnd.openxmlformats-officedocument.presentationml.notesSlide+xml"/>
  <Override PartName="/ppt/embeddings/oleObject2.bin" ContentType="application/vnd.openxmlformats-officedocument.oleObject"/>
  <Override PartName="/ppt/embeddings/oleObject3.bin" ContentType="application/vnd.openxmlformats-officedocument.oleObject"/>
  <Override PartName="/ppt/embeddings/Microsoft_Equation12.bin" ContentType="application/vnd.openxmlformats-officedocument.oleObject"/>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embeddings/Microsoft_Equation13.bin" ContentType="application/vnd.openxmlformats-officedocument.oleObject"/>
  <Override PartName="/ppt/notesSlides/notesSlide114.xml" ContentType="application/vnd.openxmlformats-officedocument.presentationml.notesSlide+xml"/>
  <Override PartName="/ppt/embeddings/oleObject4.bin" ContentType="application/vnd.openxmlformats-officedocument.oleObject"/>
  <Override PartName="/ppt/embeddings/Microsoft_Equation14.bin" ContentType="application/vnd.openxmlformats-officedocument.oleObject"/>
  <Override PartName="/ppt/notesSlides/notesSlide115.xml" ContentType="application/vnd.openxmlformats-officedocument.presentationml.notesSlide+xml"/>
  <Override PartName="/ppt/notesSlides/notesSlide116.xml" ContentType="application/vnd.openxmlformats-officedocument.presentationml.notesSlide+xml"/>
  <Override PartName="/ppt/embeddings/Microsoft_Equation15.bin" ContentType="application/vnd.openxmlformats-officedocument.oleObject"/>
  <Override PartName="/ppt/notesSlides/notesSlide117.xml" ContentType="application/vnd.openxmlformats-officedocument.presentationml.notesSlide+xml"/>
  <Override PartName="/ppt/notesSlides/notesSlide118.xml" ContentType="application/vnd.openxmlformats-officedocument.presentationml.notesSlide+xml"/>
  <Override PartName="/ppt/embeddings/oleObject5.bin" ContentType="application/vnd.openxmlformats-officedocument.oleObject"/>
  <Override PartName="/ppt/embeddings/Microsoft_Equation16.bin" ContentType="application/vnd.openxmlformats-officedocument.oleObject"/>
  <Override PartName="/ppt/notesSlides/notesSlide119.xml" ContentType="application/vnd.openxmlformats-officedocument.presentationml.notesSlide+xml"/>
  <Override PartName="/ppt/notesSlides/notesSlide120.xml" ContentType="application/vnd.openxmlformats-officedocument.presentationml.notesSlide+xml"/>
  <Override PartName="/ppt/embeddings/oleObject6.bin" ContentType="application/vnd.openxmlformats-officedocument.oleObject"/>
  <Override PartName="/ppt/embeddings/Microsoft_Equation17.bin" ContentType="application/vnd.openxmlformats-officedocument.oleObject"/>
  <Override PartName="/ppt/notesSlides/notesSlide121.xml" ContentType="application/vnd.openxmlformats-officedocument.presentationml.notesSlide+xml"/>
  <Override PartName="/ppt/embeddings/Microsoft_Equation18.bin" ContentType="application/vnd.openxmlformats-officedocument.oleObject"/>
  <Override PartName="/ppt/notesSlides/notesSlide122.xml" ContentType="application/vnd.openxmlformats-officedocument.presentationml.notesSlide+xml"/>
  <Override PartName="/ppt/embeddings/Microsoft_Equation19.bin" ContentType="application/vnd.openxmlformats-officedocument.oleObject"/>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embeddings/Microsoft_Equation20.bin" ContentType="application/vnd.openxmlformats-officedocument.oleObject"/>
  <Override PartName="/ppt/notesSlides/notesSlide126.xml" ContentType="application/vnd.openxmlformats-officedocument.presentationml.notesSlide+xml"/>
  <Override PartName="/ppt/embeddings/oleObject7.bin" ContentType="application/vnd.openxmlformats-officedocument.oleObject"/>
  <Override PartName="/ppt/embeddings/Microsoft_Equation21.bin" ContentType="application/vnd.openxmlformats-officedocument.oleObject"/>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embeddings/Microsoft_Equation22.bin" ContentType="application/vnd.openxmlformats-officedocument.oleObject"/>
  <Override PartName="/ppt/notesSlides/notesSlide136.xml" ContentType="application/vnd.openxmlformats-officedocument.presentationml.notesSlide+xml"/>
  <Override PartName="/ppt/notesSlides/notesSlide137.xml" ContentType="application/vnd.openxmlformats-officedocument.presentationml.notesSlide+xml"/>
  <Override PartName="/ppt/embeddings/Microsoft_Equation23.bin" ContentType="application/vnd.openxmlformats-officedocument.oleObject"/>
  <Override PartName="/ppt/notesSlides/notesSlide138.xml" ContentType="application/vnd.openxmlformats-officedocument.presentationml.notesSlide+xml"/>
  <Override PartName="/ppt/embeddings/Microsoft_Equation24.bin" ContentType="application/vnd.openxmlformats-officedocument.oleObject"/>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embeddings/Microsoft_Equation25.bin" ContentType="application/vnd.openxmlformats-officedocument.oleObject"/>
  <Override PartName="/ppt/notesSlides/notesSlide142.xml" ContentType="application/vnd.openxmlformats-officedocument.presentationml.notesSlide+xml"/>
  <Override PartName="/ppt/embeddings/Microsoft_Equation26.bin" ContentType="application/vnd.openxmlformats-officedocument.oleObject"/>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embeddings/Microsoft_Equation27.bin" ContentType="application/vnd.openxmlformats-officedocument.oleObject"/>
  <Override PartName="/ppt/notesSlides/notesSlide148.xml" ContentType="application/vnd.openxmlformats-officedocument.presentationml.notesSlide+xml"/>
  <Override PartName="/ppt/embeddings/Microsoft_Equation28.bin" ContentType="application/vnd.openxmlformats-officedocument.oleObject"/>
  <Override PartName="/ppt/notesSlides/notesSlide149.xml" ContentType="application/vnd.openxmlformats-officedocument.presentationml.notesSlide+xml"/>
  <Override PartName="/ppt/embeddings/Microsoft_Equation29.bin" ContentType="application/vnd.openxmlformats-officedocument.oleObject"/>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156.xml" ContentType="application/vnd.openxmlformats-officedocument.presentationml.notesSlide+xml"/>
  <Override PartName="/ppt/notesSlides/notesSlide1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25"/>
  </p:notesMasterIdLst>
  <p:handoutMasterIdLst>
    <p:handoutMasterId r:id="rId226"/>
  </p:handoutMasterIdLst>
  <p:sldIdLst>
    <p:sldId id="257" r:id="rId2"/>
    <p:sldId id="333" r:id="rId3"/>
    <p:sldId id="335" r:id="rId4"/>
    <p:sldId id="259" r:id="rId5"/>
    <p:sldId id="260" r:id="rId6"/>
    <p:sldId id="261" r:id="rId7"/>
    <p:sldId id="304" r:id="rId8"/>
    <p:sldId id="262" r:id="rId9"/>
    <p:sldId id="263" r:id="rId10"/>
    <p:sldId id="264" r:id="rId11"/>
    <p:sldId id="308" r:id="rId12"/>
    <p:sldId id="309" r:id="rId13"/>
    <p:sldId id="305" r:id="rId14"/>
    <p:sldId id="265" r:id="rId15"/>
    <p:sldId id="266" r:id="rId16"/>
    <p:sldId id="267" r:id="rId17"/>
    <p:sldId id="310" r:id="rId18"/>
    <p:sldId id="311" r:id="rId19"/>
    <p:sldId id="303" r:id="rId20"/>
    <p:sldId id="268" r:id="rId21"/>
    <p:sldId id="312" r:id="rId22"/>
    <p:sldId id="313" r:id="rId23"/>
    <p:sldId id="269" r:id="rId24"/>
    <p:sldId id="314" r:id="rId25"/>
    <p:sldId id="315" r:id="rId26"/>
    <p:sldId id="306" r:id="rId27"/>
    <p:sldId id="270" r:id="rId28"/>
    <p:sldId id="271" r:id="rId29"/>
    <p:sldId id="272" r:id="rId30"/>
    <p:sldId id="275" r:id="rId31"/>
    <p:sldId id="276" r:id="rId32"/>
    <p:sldId id="316" r:id="rId33"/>
    <p:sldId id="317" r:id="rId34"/>
    <p:sldId id="318" r:id="rId35"/>
    <p:sldId id="320" r:id="rId36"/>
    <p:sldId id="277" r:id="rId37"/>
    <p:sldId id="278" r:id="rId38"/>
    <p:sldId id="279" r:id="rId39"/>
    <p:sldId id="280" r:id="rId40"/>
    <p:sldId id="321" r:id="rId41"/>
    <p:sldId id="281" r:id="rId42"/>
    <p:sldId id="282" r:id="rId43"/>
    <p:sldId id="283" r:id="rId44"/>
    <p:sldId id="284" r:id="rId45"/>
    <p:sldId id="322" r:id="rId46"/>
    <p:sldId id="325" r:id="rId47"/>
    <p:sldId id="323" r:id="rId48"/>
    <p:sldId id="326" r:id="rId49"/>
    <p:sldId id="285" r:id="rId50"/>
    <p:sldId id="286" r:id="rId51"/>
    <p:sldId id="287" r:id="rId52"/>
    <p:sldId id="288" r:id="rId53"/>
    <p:sldId id="289" r:id="rId54"/>
    <p:sldId id="290" r:id="rId55"/>
    <p:sldId id="291" r:id="rId56"/>
    <p:sldId id="292" r:id="rId57"/>
    <p:sldId id="293" r:id="rId58"/>
    <p:sldId id="294" r:id="rId59"/>
    <p:sldId id="295" r:id="rId60"/>
    <p:sldId id="327" r:id="rId61"/>
    <p:sldId id="328" r:id="rId62"/>
    <p:sldId id="307" r:id="rId63"/>
    <p:sldId id="296" r:id="rId64"/>
    <p:sldId id="297" r:id="rId65"/>
    <p:sldId id="298" r:id="rId66"/>
    <p:sldId id="299" r:id="rId67"/>
    <p:sldId id="300" r:id="rId68"/>
    <p:sldId id="301" r:id="rId69"/>
    <p:sldId id="302" r:id="rId70"/>
    <p:sldId id="330" r:id="rId71"/>
    <p:sldId id="331" r:id="rId72"/>
    <p:sldId id="332" r:id="rId73"/>
    <p:sldId id="336" r:id="rId74"/>
    <p:sldId id="337" r:id="rId75"/>
    <p:sldId id="339" r:id="rId76"/>
    <p:sldId id="340" r:id="rId77"/>
    <p:sldId id="344" r:id="rId78"/>
    <p:sldId id="345" r:id="rId79"/>
    <p:sldId id="346" r:id="rId80"/>
    <p:sldId id="347" r:id="rId81"/>
    <p:sldId id="349" r:id="rId82"/>
    <p:sldId id="350" r:id="rId83"/>
    <p:sldId id="352" r:id="rId84"/>
    <p:sldId id="353" r:id="rId85"/>
    <p:sldId id="359" r:id="rId86"/>
    <p:sldId id="360" r:id="rId87"/>
    <p:sldId id="361" r:id="rId88"/>
    <p:sldId id="362" r:id="rId89"/>
    <p:sldId id="363" r:id="rId90"/>
    <p:sldId id="365" r:id="rId91"/>
    <p:sldId id="366" r:id="rId92"/>
    <p:sldId id="367" r:id="rId93"/>
    <p:sldId id="368" r:id="rId94"/>
    <p:sldId id="369" r:id="rId95"/>
    <p:sldId id="370" r:id="rId96"/>
    <p:sldId id="371" r:id="rId97"/>
    <p:sldId id="372" r:id="rId98"/>
    <p:sldId id="373" r:id="rId99"/>
    <p:sldId id="374" r:id="rId100"/>
    <p:sldId id="375" r:id="rId101"/>
    <p:sldId id="376" r:id="rId102"/>
    <p:sldId id="377" r:id="rId103"/>
    <p:sldId id="378" r:id="rId104"/>
    <p:sldId id="379" r:id="rId105"/>
    <p:sldId id="380" r:id="rId106"/>
    <p:sldId id="381" r:id="rId107"/>
    <p:sldId id="382" r:id="rId108"/>
    <p:sldId id="383" r:id="rId109"/>
    <p:sldId id="384" r:id="rId110"/>
    <p:sldId id="385" r:id="rId111"/>
    <p:sldId id="386" r:id="rId112"/>
    <p:sldId id="387" r:id="rId113"/>
    <p:sldId id="388" r:id="rId114"/>
    <p:sldId id="391" r:id="rId115"/>
    <p:sldId id="392" r:id="rId116"/>
    <p:sldId id="393" r:id="rId117"/>
    <p:sldId id="394" r:id="rId118"/>
    <p:sldId id="395" r:id="rId119"/>
    <p:sldId id="396" r:id="rId120"/>
    <p:sldId id="397" r:id="rId121"/>
    <p:sldId id="398" r:id="rId122"/>
    <p:sldId id="399" r:id="rId123"/>
    <p:sldId id="400" r:id="rId124"/>
    <p:sldId id="401" r:id="rId125"/>
    <p:sldId id="402" r:id="rId126"/>
    <p:sldId id="403" r:id="rId127"/>
    <p:sldId id="404" r:id="rId128"/>
    <p:sldId id="405" r:id="rId129"/>
    <p:sldId id="406" r:id="rId130"/>
    <p:sldId id="407" r:id="rId131"/>
    <p:sldId id="408" r:id="rId132"/>
    <p:sldId id="409" r:id="rId133"/>
    <p:sldId id="410" r:id="rId134"/>
    <p:sldId id="411" r:id="rId135"/>
    <p:sldId id="412" r:id="rId136"/>
    <p:sldId id="413" r:id="rId137"/>
    <p:sldId id="414" r:id="rId138"/>
    <p:sldId id="415" r:id="rId139"/>
    <p:sldId id="416" r:id="rId140"/>
    <p:sldId id="417" r:id="rId141"/>
    <p:sldId id="418" r:id="rId142"/>
    <p:sldId id="419" r:id="rId143"/>
    <p:sldId id="420" r:id="rId144"/>
    <p:sldId id="421" r:id="rId145"/>
    <p:sldId id="474" r:id="rId146"/>
    <p:sldId id="475" r:id="rId147"/>
    <p:sldId id="476" r:id="rId148"/>
    <p:sldId id="477" r:id="rId149"/>
    <p:sldId id="478" r:id="rId150"/>
    <p:sldId id="479" r:id="rId151"/>
    <p:sldId id="480" r:id="rId152"/>
    <p:sldId id="481" r:id="rId153"/>
    <p:sldId id="482" r:id="rId154"/>
    <p:sldId id="483" r:id="rId155"/>
    <p:sldId id="484" r:id="rId156"/>
    <p:sldId id="485" r:id="rId157"/>
    <p:sldId id="486" r:id="rId158"/>
    <p:sldId id="489" r:id="rId159"/>
    <p:sldId id="490" r:id="rId160"/>
    <p:sldId id="491" r:id="rId161"/>
    <p:sldId id="492" r:id="rId162"/>
    <p:sldId id="493" r:id="rId163"/>
    <p:sldId id="494" r:id="rId164"/>
    <p:sldId id="495" r:id="rId165"/>
    <p:sldId id="496" r:id="rId166"/>
    <p:sldId id="497" r:id="rId167"/>
    <p:sldId id="498" r:id="rId168"/>
    <p:sldId id="499" r:id="rId169"/>
    <p:sldId id="500" r:id="rId170"/>
    <p:sldId id="501" r:id="rId171"/>
    <p:sldId id="502" r:id="rId172"/>
    <p:sldId id="503" r:id="rId173"/>
    <p:sldId id="504" r:id="rId174"/>
    <p:sldId id="505" r:id="rId175"/>
    <p:sldId id="507" r:id="rId176"/>
    <p:sldId id="509" r:id="rId177"/>
    <p:sldId id="510" r:id="rId178"/>
    <p:sldId id="511" r:id="rId179"/>
    <p:sldId id="512" r:id="rId180"/>
    <p:sldId id="513" r:id="rId181"/>
    <p:sldId id="514" r:id="rId182"/>
    <p:sldId id="518" r:id="rId183"/>
    <p:sldId id="519" r:id="rId184"/>
    <p:sldId id="520" r:id="rId185"/>
    <p:sldId id="521" r:id="rId186"/>
    <p:sldId id="522" r:id="rId187"/>
    <p:sldId id="523" r:id="rId188"/>
    <p:sldId id="524" r:id="rId189"/>
    <p:sldId id="525" r:id="rId190"/>
    <p:sldId id="526" r:id="rId191"/>
    <p:sldId id="527" r:id="rId192"/>
    <p:sldId id="529" r:id="rId193"/>
    <p:sldId id="530" r:id="rId194"/>
    <p:sldId id="531" r:id="rId195"/>
    <p:sldId id="532" r:id="rId196"/>
    <p:sldId id="533" r:id="rId197"/>
    <p:sldId id="534" r:id="rId198"/>
    <p:sldId id="535" r:id="rId199"/>
    <p:sldId id="536" r:id="rId200"/>
    <p:sldId id="537" r:id="rId201"/>
    <p:sldId id="538" r:id="rId202"/>
    <p:sldId id="539" r:id="rId203"/>
    <p:sldId id="540" r:id="rId204"/>
    <p:sldId id="541" r:id="rId205"/>
    <p:sldId id="542" r:id="rId206"/>
    <p:sldId id="543" r:id="rId207"/>
    <p:sldId id="544" r:id="rId208"/>
    <p:sldId id="545" r:id="rId209"/>
    <p:sldId id="546" r:id="rId210"/>
    <p:sldId id="547" r:id="rId211"/>
    <p:sldId id="548" r:id="rId212"/>
    <p:sldId id="549" r:id="rId213"/>
    <p:sldId id="550" r:id="rId214"/>
    <p:sldId id="551" r:id="rId215"/>
    <p:sldId id="552" r:id="rId216"/>
    <p:sldId id="553" r:id="rId217"/>
    <p:sldId id="554" r:id="rId218"/>
    <p:sldId id="555" r:id="rId219"/>
    <p:sldId id="556" r:id="rId220"/>
    <p:sldId id="557" r:id="rId221"/>
    <p:sldId id="558" r:id="rId222"/>
    <p:sldId id="559" r:id="rId223"/>
    <p:sldId id="560" r:id="rId224"/>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00" autoAdjust="0"/>
    <p:restoredTop sz="79533" autoAdjust="0"/>
  </p:normalViewPr>
  <p:slideViewPr>
    <p:cSldViewPr snapToGrid="0">
      <p:cViewPr varScale="1">
        <p:scale>
          <a:sx n="98" d="100"/>
          <a:sy n="98" d="100"/>
        </p:scale>
        <p:origin x="-2784" y="-112"/>
      </p:cViewPr>
      <p:guideLst>
        <p:guide orient="horz" pos="2160"/>
        <p:guide pos="2880"/>
      </p:guideLst>
    </p:cSldViewPr>
  </p:slideViewPr>
  <p:notesTextViewPr>
    <p:cViewPr>
      <p:scale>
        <a:sx n="1" d="1"/>
        <a:sy n="1" d="1"/>
      </p:scale>
      <p:origin x="0" y="0"/>
    </p:cViewPr>
  </p:notesTextViewPr>
  <p:notesViewPr>
    <p:cSldViewPr snapToGrid="0">
      <p:cViewPr varScale="1">
        <p:scale>
          <a:sx n="54" d="100"/>
          <a:sy n="54" d="100"/>
        </p:scale>
        <p:origin x="1962" y="78"/>
      </p:cViewPr>
      <p:guideLst/>
    </p:cSldViewPr>
  </p:notesViewPr>
  <p:gridSpacing cx="72008" cy="72008"/>
</p:viewPr>
</file>

<file path=ppt/_rels/presentation.xml.rels><?xml version="1.0" encoding="UTF-8" standalone="yes"?>
<Relationships xmlns="http://schemas.openxmlformats.org/package/2006/relationships"><Relationship Id="rId142" Type="http://schemas.openxmlformats.org/officeDocument/2006/relationships/slide" Target="slides/slide141.xml"/><Relationship Id="rId143" Type="http://schemas.openxmlformats.org/officeDocument/2006/relationships/slide" Target="slides/slide142.xml"/><Relationship Id="rId144" Type="http://schemas.openxmlformats.org/officeDocument/2006/relationships/slide" Target="slides/slide143.xml"/><Relationship Id="rId145" Type="http://schemas.openxmlformats.org/officeDocument/2006/relationships/slide" Target="slides/slide144.xml"/><Relationship Id="rId146" Type="http://schemas.openxmlformats.org/officeDocument/2006/relationships/slide" Target="slides/slide145.xml"/><Relationship Id="rId147" Type="http://schemas.openxmlformats.org/officeDocument/2006/relationships/slide" Target="slides/slide146.xml"/><Relationship Id="rId148" Type="http://schemas.openxmlformats.org/officeDocument/2006/relationships/slide" Target="slides/slide147.xml"/><Relationship Id="rId149" Type="http://schemas.openxmlformats.org/officeDocument/2006/relationships/slide" Target="slides/slide148.xml"/><Relationship Id="rId180" Type="http://schemas.openxmlformats.org/officeDocument/2006/relationships/slide" Target="slides/slide179.xml"/><Relationship Id="rId181" Type="http://schemas.openxmlformats.org/officeDocument/2006/relationships/slide" Target="slides/slide180.xml"/><Relationship Id="rId182" Type="http://schemas.openxmlformats.org/officeDocument/2006/relationships/slide" Target="slides/slide181.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83" Type="http://schemas.openxmlformats.org/officeDocument/2006/relationships/slide" Target="slides/slide182.xml"/><Relationship Id="rId184" Type="http://schemas.openxmlformats.org/officeDocument/2006/relationships/slide" Target="slides/slide183.xml"/><Relationship Id="rId185" Type="http://schemas.openxmlformats.org/officeDocument/2006/relationships/slide" Target="slides/slide184.xml"/><Relationship Id="rId186" Type="http://schemas.openxmlformats.org/officeDocument/2006/relationships/slide" Target="slides/slide185.xml"/><Relationship Id="rId187" Type="http://schemas.openxmlformats.org/officeDocument/2006/relationships/slide" Target="slides/slide186.xml"/><Relationship Id="rId188" Type="http://schemas.openxmlformats.org/officeDocument/2006/relationships/slide" Target="slides/slide187.xml"/><Relationship Id="rId189" Type="http://schemas.openxmlformats.org/officeDocument/2006/relationships/slide" Target="slides/slide188.xml"/><Relationship Id="rId220" Type="http://schemas.openxmlformats.org/officeDocument/2006/relationships/slide" Target="slides/slide219.xml"/><Relationship Id="rId221" Type="http://schemas.openxmlformats.org/officeDocument/2006/relationships/slide" Target="slides/slide220.xml"/><Relationship Id="rId222" Type="http://schemas.openxmlformats.org/officeDocument/2006/relationships/slide" Target="slides/slide221.xml"/><Relationship Id="rId223" Type="http://schemas.openxmlformats.org/officeDocument/2006/relationships/slide" Target="slides/slide222.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slide" Target="slides/slide83.xml"/><Relationship Id="rId85" Type="http://schemas.openxmlformats.org/officeDocument/2006/relationships/slide" Target="slides/slide84.xml"/><Relationship Id="rId86" Type="http://schemas.openxmlformats.org/officeDocument/2006/relationships/slide" Target="slides/slide85.xml"/><Relationship Id="rId87" Type="http://schemas.openxmlformats.org/officeDocument/2006/relationships/slide" Target="slides/slide86.xml"/><Relationship Id="rId88" Type="http://schemas.openxmlformats.org/officeDocument/2006/relationships/slide" Target="slides/slide87.xml"/><Relationship Id="rId89" Type="http://schemas.openxmlformats.org/officeDocument/2006/relationships/slide" Target="slides/slide88.xml"/><Relationship Id="rId224" Type="http://schemas.openxmlformats.org/officeDocument/2006/relationships/slide" Target="slides/slide223.xml"/><Relationship Id="rId225" Type="http://schemas.openxmlformats.org/officeDocument/2006/relationships/notesMaster" Target="notesMasters/notesMaster1.xml"/><Relationship Id="rId226" Type="http://schemas.openxmlformats.org/officeDocument/2006/relationships/handoutMaster" Target="handoutMasters/handoutMaster1.xml"/><Relationship Id="rId227" Type="http://schemas.openxmlformats.org/officeDocument/2006/relationships/printerSettings" Target="printerSettings/printerSettings1.bin"/><Relationship Id="rId228" Type="http://schemas.openxmlformats.org/officeDocument/2006/relationships/presProps" Target="presProps.xml"/><Relationship Id="rId229" Type="http://schemas.openxmlformats.org/officeDocument/2006/relationships/viewProps" Target="viewProps.xml"/><Relationship Id="rId110" Type="http://schemas.openxmlformats.org/officeDocument/2006/relationships/slide" Target="slides/slide109.xml"/><Relationship Id="rId111" Type="http://schemas.openxmlformats.org/officeDocument/2006/relationships/slide" Target="slides/slide110.xml"/><Relationship Id="rId112" Type="http://schemas.openxmlformats.org/officeDocument/2006/relationships/slide" Target="slides/slide111.xml"/><Relationship Id="rId113" Type="http://schemas.openxmlformats.org/officeDocument/2006/relationships/slide" Target="slides/slide112.xml"/><Relationship Id="rId114" Type="http://schemas.openxmlformats.org/officeDocument/2006/relationships/slide" Target="slides/slide113.xml"/><Relationship Id="rId115" Type="http://schemas.openxmlformats.org/officeDocument/2006/relationships/slide" Target="slides/slide114.xml"/><Relationship Id="rId116" Type="http://schemas.openxmlformats.org/officeDocument/2006/relationships/slide" Target="slides/slide115.xml"/><Relationship Id="rId117" Type="http://schemas.openxmlformats.org/officeDocument/2006/relationships/slide" Target="slides/slide116.xml"/><Relationship Id="rId118" Type="http://schemas.openxmlformats.org/officeDocument/2006/relationships/slide" Target="slides/slide117.xml"/><Relationship Id="rId119" Type="http://schemas.openxmlformats.org/officeDocument/2006/relationships/slide" Target="slides/slide118.xml"/><Relationship Id="rId150" Type="http://schemas.openxmlformats.org/officeDocument/2006/relationships/slide" Target="slides/slide149.xml"/><Relationship Id="rId151" Type="http://schemas.openxmlformats.org/officeDocument/2006/relationships/slide" Target="slides/slide150.xml"/><Relationship Id="rId152" Type="http://schemas.openxmlformats.org/officeDocument/2006/relationships/slide" Target="slides/slide15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53" Type="http://schemas.openxmlformats.org/officeDocument/2006/relationships/slide" Target="slides/slide152.xml"/><Relationship Id="rId154" Type="http://schemas.openxmlformats.org/officeDocument/2006/relationships/slide" Target="slides/slide153.xml"/><Relationship Id="rId155" Type="http://schemas.openxmlformats.org/officeDocument/2006/relationships/slide" Target="slides/slide154.xml"/><Relationship Id="rId156" Type="http://schemas.openxmlformats.org/officeDocument/2006/relationships/slide" Target="slides/slide155.xml"/><Relationship Id="rId157" Type="http://schemas.openxmlformats.org/officeDocument/2006/relationships/slide" Target="slides/slide156.xml"/><Relationship Id="rId158" Type="http://schemas.openxmlformats.org/officeDocument/2006/relationships/slide" Target="slides/slide157.xml"/><Relationship Id="rId159" Type="http://schemas.openxmlformats.org/officeDocument/2006/relationships/slide" Target="slides/slide158.xml"/><Relationship Id="rId190" Type="http://schemas.openxmlformats.org/officeDocument/2006/relationships/slide" Target="slides/slide189.xml"/><Relationship Id="rId191" Type="http://schemas.openxmlformats.org/officeDocument/2006/relationships/slide" Target="slides/slide190.xml"/><Relationship Id="rId192" Type="http://schemas.openxmlformats.org/officeDocument/2006/relationships/slide" Target="slides/slide191.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193" Type="http://schemas.openxmlformats.org/officeDocument/2006/relationships/slide" Target="slides/slide192.xml"/><Relationship Id="rId194" Type="http://schemas.openxmlformats.org/officeDocument/2006/relationships/slide" Target="slides/slide193.xml"/><Relationship Id="rId195" Type="http://schemas.openxmlformats.org/officeDocument/2006/relationships/slide" Target="slides/slide194.xml"/><Relationship Id="rId196" Type="http://schemas.openxmlformats.org/officeDocument/2006/relationships/slide" Target="slides/slide195.xml"/><Relationship Id="rId197" Type="http://schemas.openxmlformats.org/officeDocument/2006/relationships/slide" Target="slides/slide196.xml"/><Relationship Id="rId198" Type="http://schemas.openxmlformats.org/officeDocument/2006/relationships/slide" Target="slides/slide197.xml"/><Relationship Id="rId199" Type="http://schemas.openxmlformats.org/officeDocument/2006/relationships/slide" Target="slides/slide198.xml"/><Relationship Id="rId230" Type="http://schemas.openxmlformats.org/officeDocument/2006/relationships/theme" Target="theme/theme1.xml"/><Relationship Id="rId231" Type="http://schemas.openxmlformats.org/officeDocument/2006/relationships/tableStyles" Target="tableStyles.xml"/><Relationship Id="rId90" Type="http://schemas.openxmlformats.org/officeDocument/2006/relationships/slide" Target="slides/slide89.xml"/><Relationship Id="rId91" Type="http://schemas.openxmlformats.org/officeDocument/2006/relationships/slide" Target="slides/slide90.xml"/><Relationship Id="rId92" Type="http://schemas.openxmlformats.org/officeDocument/2006/relationships/slide" Target="slides/slide91.xml"/><Relationship Id="rId93" Type="http://schemas.openxmlformats.org/officeDocument/2006/relationships/slide" Target="slides/slide92.xml"/><Relationship Id="rId94" Type="http://schemas.openxmlformats.org/officeDocument/2006/relationships/slide" Target="slides/slide93.xml"/><Relationship Id="rId95" Type="http://schemas.openxmlformats.org/officeDocument/2006/relationships/slide" Target="slides/slide94.xml"/><Relationship Id="rId96" Type="http://schemas.openxmlformats.org/officeDocument/2006/relationships/slide" Target="slides/slide95.xml"/><Relationship Id="rId97" Type="http://schemas.openxmlformats.org/officeDocument/2006/relationships/slide" Target="slides/slide96.xml"/><Relationship Id="rId98" Type="http://schemas.openxmlformats.org/officeDocument/2006/relationships/slide" Target="slides/slide97.xml"/><Relationship Id="rId99" Type="http://schemas.openxmlformats.org/officeDocument/2006/relationships/slide" Target="slides/slide98.xml"/><Relationship Id="rId120" Type="http://schemas.openxmlformats.org/officeDocument/2006/relationships/slide" Target="slides/slide119.xml"/><Relationship Id="rId121" Type="http://schemas.openxmlformats.org/officeDocument/2006/relationships/slide" Target="slides/slide120.xml"/><Relationship Id="rId122" Type="http://schemas.openxmlformats.org/officeDocument/2006/relationships/slide" Target="slides/slide121.xml"/><Relationship Id="rId123" Type="http://schemas.openxmlformats.org/officeDocument/2006/relationships/slide" Target="slides/slide122.xml"/><Relationship Id="rId124" Type="http://schemas.openxmlformats.org/officeDocument/2006/relationships/slide" Target="slides/slide123.xml"/><Relationship Id="rId125" Type="http://schemas.openxmlformats.org/officeDocument/2006/relationships/slide" Target="slides/slide124.xml"/><Relationship Id="rId126" Type="http://schemas.openxmlformats.org/officeDocument/2006/relationships/slide" Target="slides/slide125.xml"/><Relationship Id="rId127" Type="http://schemas.openxmlformats.org/officeDocument/2006/relationships/slide" Target="slides/slide126.xml"/><Relationship Id="rId128" Type="http://schemas.openxmlformats.org/officeDocument/2006/relationships/slide" Target="slides/slide127.xml"/><Relationship Id="rId129" Type="http://schemas.openxmlformats.org/officeDocument/2006/relationships/slide" Target="slides/slide128.xml"/><Relationship Id="rId160" Type="http://schemas.openxmlformats.org/officeDocument/2006/relationships/slide" Target="slides/slide159.xml"/><Relationship Id="rId161" Type="http://schemas.openxmlformats.org/officeDocument/2006/relationships/slide" Target="slides/slide160.xml"/><Relationship Id="rId162" Type="http://schemas.openxmlformats.org/officeDocument/2006/relationships/slide" Target="slides/slide16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63" Type="http://schemas.openxmlformats.org/officeDocument/2006/relationships/slide" Target="slides/slide162.xml"/><Relationship Id="rId164" Type="http://schemas.openxmlformats.org/officeDocument/2006/relationships/slide" Target="slides/slide163.xml"/><Relationship Id="rId165" Type="http://schemas.openxmlformats.org/officeDocument/2006/relationships/slide" Target="slides/slide164.xml"/><Relationship Id="rId166" Type="http://schemas.openxmlformats.org/officeDocument/2006/relationships/slide" Target="slides/slide165.xml"/><Relationship Id="rId167" Type="http://schemas.openxmlformats.org/officeDocument/2006/relationships/slide" Target="slides/slide166.xml"/><Relationship Id="rId168" Type="http://schemas.openxmlformats.org/officeDocument/2006/relationships/slide" Target="slides/slide167.xml"/><Relationship Id="rId169" Type="http://schemas.openxmlformats.org/officeDocument/2006/relationships/slide" Target="slides/slide168.xml"/><Relationship Id="rId200" Type="http://schemas.openxmlformats.org/officeDocument/2006/relationships/slide" Target="slides/slide199.xml"/><Relationship Id="rId201" Type="http://schemas.openxmlformats.org/officeDocument/2006/relationships/slide" Target="slides/slide200.xml"/><Relationship Id="rId202" Type="http://schemas.openxmlformats.org/officeDocument/2006/relationships/slide" Target="slides/slide201.xml"/><Relationship Id="rId203" Type="http://schemas.openxmlformats.org/officeDocument/2006/relationships/slide" Target="slides/slide202.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204" Type="http://schemas.openxmlformats.org/officeDocument/2006/relationships/slide" Target="slides/slide203.xml"/><Relationship Id="rId205" Type="http://schemas.openxmlformats.org/officeDocument/2006/relationships/slide" Target="slides/slide204.xml"/><Relationship Id="rId206" Type="http://schemas.openxmlformats.org/officeDocument/2006/relationships/slide" Target="slides/slide205.xml"/><Relationship Id="rId207" Type="http://schemas.openxmlformats.org/officeDocument/2006/relationships/slide" Target="slides/slide206.xml"/><Relationship Id="rId208" Type="http://schemas.openxmlformats.org/officeDocument/2006/relationships/slide" Target="slides/slide207.xml"/><Relationship Id="rId209" Type="http://schemas.openxmlformats.org/officeDocument/2006/relationships/slide" Target="slides/slide208.xml"/><Relationship Id="rId130" Type="http://schemas.openxmlformats.org/officeDocument/2006/relationships/slide" Target="slides/slide129.xml"/><Relationship Id="rId131" Type="http://schemas.openxmlformats.org/officeDocument/2006/relationships/slide" Target="slides/slide130.xml"/><Relationship Id="rId132" Type="http://schemas.openxmlformats.org/officeDocument/2006/relationships/slide" Target="slides/slide131.xml"/><Relationship Id="rId133" Type="http://schemas.openxmlformats.org/officeDocument/2006/relationships/slide" Target="slides/slide132.xml"/><Relationship Id="rId134" Type="http://schemas.openxmlformats.org/officeDocument/2006/relationships/slide" Target="slides/slide133.xml"/><Relationship Id="rId135" Type="http://schemas.openxmlformats.org/officeDocument/2006/relationships/slide" Target="slides/slide134.xml"/><Relationship Id="rId136" Type="http://schemas.openxmlformats.org/officeDocument/2006/relationships/slide" Target="slides/slide135.xml"/><Relationship Id="rId137" Type="http://schemas.openxmlformats.org/officeDocument/2006/relationships/slide" Target="slides/slide136.xml"/><Relationship Id="rId138" Type="http://schemas.openxmlformats.org/officeDocument/2006/relationships/slide" Target="slides/slide137.xml"/><Relationship Id="rId139" Type="http://schemas.openxmlformats.org/officeDocument/2006/relationships/slide" Target="slides/slide138.xml"/><Relationship Id="rId170" Type="http://schemas.openxmlformats.org/officeDocument/2006/relationships/slide" Target="slides/slide169.xml"/><Relationship Id="rId171" Type="http://schemas.openxmlformats.org/officeDocument/2006/relationships/slide" Target="slides/slide170.xml"/><Relationship Id="rId172" Type="http://schemas.openxmlformats.org/officeDocument/2006/relationships/slide" Target="slides/slide171.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173" Type="http://schemas.openxmlformats.org/officeDocument/2006/relationships/slide" Target="slides/slide172.xml"/><Relationship Id="rId174" Type="http://schemas.openxmlformats.org/officeDocument/2006/relationships/slide" Target="slides/slide173.xml"/><Relationship Id="rId175" Type="http://schemas.openxmlformats.org/officeDocument/2006/relationships/slide" Target="slides/slide174.xml"/><Relationship Id="rId176" Type="http://schemas.openxmlformats.org/officeDocument/2006/relationships/slide" Target="slides/slide175.xml"/><Relationship Id="rId177" Type="http://schemas.openxmlformats.org/officeDocument/2006/relationships/slide" Target="slides/slide176.xml"/><Relationship Id="rId178" Type="http://schemas.openxmlformats.org/officeDocument/2006/relationships/slide" Target="slides/slide177.xml"/><Relationship Id="rId179" Type="http://schemas.openxmlformats.org/officeDocument/2006/relationships/slide" Target="slides/slide178.xml"/><Relationship Id="rId210" Type="http://schemas.openxmlformats.org/officeDocument/2006/relationships/slide" Target="slides/slide209.xml"/><Relationship Id="rId211" Type="http://schemas.openxmlformats.org/officeDocument/2006/relationships/slide" Target="slides/slide210.xml"/><Relationship Id="rId212" Type="http://schemas.openxmlformats.org/officeDocument/2006/relationships/slide" Target="slides/slide211.xml"/><Relationship Id="rId213" Type="http://schemas.openxmlformats.org/officeDocument/2006/relationships/slide" Target="slides/slide212.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214" Type="http://schemas.openxmlformats.org/officeDocument/2006/relationships/slide" Target="slides/slide213.xml"/><Relationship Id="rId215" Type="http://schemas.openxmlformats.org/officeDocument/2006/relationships/slide" Target="slides/slide214.xml"/><Relationship Id="rId216" Type="http://schemas.openxmlformats.org/officeDocument/2006/relationships/slide" Target="slides/slide215.xml"/><Relationship Id="rId217" Type="http://schemas.openxmlformats.org/officeDocument/2006/relationships/slide" Target="slides/slide216.xml"/><Relationship Id="rId218" Type="http://schemas.openxmlformats.org/officeDocument/2006/relationships/slide" Target="slides/slide217.xml"/><Relationship Id="rId219" Type="http://schemas.openxmlformats.org/officeDocument/2006/relationships/slide" Target="slides/slide2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100" Type="http://schemas.openxmlformats.org/officeDocument/2006/relationships/slide" Target="slides/slide99.xml"/><Relationship Id="rId101" Type="http://schemas.openxmlformats.org/officeDocument/2006/relationships/slide" Target="slides/slide100.xml"/><Relationship Id="rId102" Type="http://schemas.openxmlformats.org/officeDocument/2006/relationships/slide" Target="slides/slide101.xml"/><Relationship Id="rId103" Type="http://schemas.openxmlformats.org/officeDocument/2006/relationships/slide" Target="slides/slide102.xml"/><Relationship Id="rId104" Type="http://schemas.openxmlformats.org/officeDocument/2006/relationships/slide" Target="slides/slide103.xml"/><Relationship Id="rId105" Type="http://schemas.openxmlformats.org/officeDocument/2006/relationships/slide" Target="slides/slide104.xml"/><Relationship Id="rId106" Type="http://schemas.openxmlformats.org/officeDocument/2006/relationships/slide" Target="slides/slide105.xml"/><Relationship Id="rId107" Type="http://schemas.openxmlformats.org/officeDocument/2006/relationships/slide" Target="slides/slide106.xml"/><Relationship Id="rId108" Type="http://schemas.openxmlformats.org/officeDocument/2006/relationships/slide" Target="slides/slide107.xml"/><Relationship Id="rId109" Type="http://schemas.openxmlformats.org/officeDocument/2006/relationships/slide" Target="slides/slide108.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40" Type="http://schemas.openxmlformats.org/officeDocument/2006/relationships/slide" Target="slides/slide139.xml"/><Relationship Id="rId141" Type="http://schemas.openxmlformats.org/officeDocument/2006/relationships/slide" Target="slides/slide140.xml"/></Relationships>
</file>

<file path=ppt/charts/_rels/chart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oleObject" Target="file:///\\ha1\HoustonShared\FFM13\Excel%20Figures%20for%20Text\Chapter%2006\Fig%206-4%20(3%20Yield%20Curves).xls" TargetMode="External"/><Relationship Id="rId3"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7154971281941"/>
          <c:y val="0.0962025316455696"/>
          <c:w val="0.704324529730716"/>
          <c:h val="0.617721518987342"/>
        </c:manualLayout>
      </c:layout>
      <c:scatterChart>
        <c:scatterStyle val="smoothMarker"/>
        <c:varyColors val="0"/>
        <c:ser>
          <c:idx val="0"/>
          <c:order val="0"/>
          <c:spPr>
            <a:ln w="25400">
              <a:solidFill>
                <a:srgbClr val="0000FF"/>
              </a:solidFill>
              <a:prstDash val="solid"/>
            </a:ln>
          </c:spPr>
          <c:marker>
            <c:symbol val="circle"/>
            <c:size val="4"/>
            <c:spPr>
              <a:solidFill>
                <a:srgbClr val="000000"/>
              </a:solidFill>
              <a:ln>
                <a:solidFill>
                  <a:srgbClr val="000000"/>
                </a:solidFill>
                <a:prstDash val="solid"/>
              </a:ln>
            </c:spPr>
          </c:marker>
          <c:xVal>
            <c:numRef>
              <c:f>Sheet1!$A$6:$A$9</c:f>
              <c:numCache>
                <c:formatCode>General</c:formatCode>
                <c:ptCount val="4"/>
                <c:pt idx="0">
                  <c:v>1.0</c:v>
                </c:pt>
                <c:pt idx="1">
                  <c:v>5.0</c:v>
                </c:pt>
                <c:pt idx="2">
                  <c:v>10.0</c:v>
                </c:pt>
                <c:pt idx="3">
                  <c:v>30.0</c:v>
                </c:pt>
              </c:numCache>
            </c:numRef>
          </c:xVal>
          <c:yVal>
            <c:numRef>
              <c:f>Sheet1!$B$6:$B$9</c:f>
              <c:numCache>
                <c:formatCode>0.0</c:formatCode>
                <c:ptCount val="4"/>
                <c:pt idx="0">
                  <c:v>14.0</c:v>
                </c:pt>
                <c:pt idx="1">
                  <c:v>13.5</c:v>
                </c:pt>
                <c:pt idx="2">
                  <c:v>12.8</c:v>
                </c:pt>
                <c:pt idx="3">
                  <c:v>12.3</c:v>
                </c:pt>
              </c:numCache>
            </c:numRef>
          </c:yVal>
          <c:smooth val="1"/>
        </c:ser>
        <c:ser>
          <c:idx val="1"/>
          <c:order val="1"/>
          <c:spPr>
            <a:ln w="25400">
              <a:solidFill>
                <a:srgbClr val="FF00FF"/>
              </a:solidFill>
              <a:prstDash val="solid"/>
            </a:ln>
          </c:spPr>
          <c:marker>
            <c:symbol val="circle"/>
            <c:size val="4"/>
            <c:spPr>
              <a:solidFill>
                <a:srgbClr val="000000"/>
              </a:solidFill>
              <a:ln>
                <a:solidFill>
                  <a:srgbClr val="000000"/>
                </a:solidFill>
                <a:prstDash val="solid"/>
              </a:ln>
            </c:spPr>
          </c:marker>
          <c:xVal>
            <c:numRef>
              <c:f>Sheet1!$A$6:$A$9</c:f>
              <c:numCache>
                <c:formatCode>General</c:formatCode>
                <c:ptCount val="4"/>
                <c:pt idx="0">
                  <c:v>1.0</c:v>
                </c:pt>
                <c:pt idx="1">
                  <c:v>5.0</c:v>
                </c:pt>
                <c:pt idx="2">
                  <c:v>10.0</c:v>
                </c:pt>
                <c:pt idx="3">
                  <c:v>30.0</c:v>
                </c:pt>
              </c:numCache>
            </c:numRef>
          </c:xVal>
          <c:yVal>
            <c:numRef>
              <c:f>Sheet1!$C$6:$C$9</c:f>
              <c:numCache>
                <c:formatCode>0.0</c:formatCode>
                <c:ptCount val="4"/>
                <c:pt idx="0">
                  <c:v>6.2</c:v>
                </c:pt>
                <c:pt idx="1">
                  <c:v>6.7</c:v>
                </c:pt>
                <c:pt idx="2">
                  <c:v>6.7</c:v>
                </c:pt>
                <c:pt idx="3">
                  <c:v>6.3</c:v>
                </c:pt>
              </c:numCache>
            </c:numRef>
          </c:yVal>
          <c:smooth val="1"/>
        </c:ser>
        <c:ser>
          <c:idx val="2"/>
          <c:order val="2"/>
          <c:spPr>
            <a:ln w="25400">
              <a:solidFill>
                <a:srgbClr val="339966"/>
              </a:solidFill>
              <a:prstDash val="solid"/>
            </a:ln>
          </c:spPr>
          <c:marker>
            <c:symbol val="circle"/>
            <c:size val="4"/>
            <c:spPr>
              <a:solidFill>
                <a:srgbClr val="000000"/>
              </a:solidFill>
              <a:ln>
                <a:solidFill>
                  <a:srgbClr val="000000"/>
                </a:solidFill>
                <a:prstDash val="solid"/>
              </a:ln>
            </c:spPr>
          </c:marker>
          <c:xVal>
            <c:numRef>
              <c:f>Sheet1!$A$6:$A$9</c:f>
              <c:numCache>
                <c:formatCode>General</c:formatCode>
                <c:ptCount val="4"/>
                <c:pt idx="0">
                  <c:v>1.0</c:v>
                </c:pt>
                <c:pt idx="1">
                  <c:v>5.0</c:v>
                </c:pt>
                <c:pt idx="2">
                  <c:v>10.0</c:v>
                </c:pt>
                <c:pt idx="3">
                  <c:v>30.0</c:v>
                </c:pt>
              </c:numCache>
            </c:numRef>
          </c:xVal>
          <c:yVal>
            <c:numRef>
              <c:f>Sheet1!$D$6:$D$9</c:f>
              <c:numCache>
                <c:formatCode>0.0</c:formatCode>
                <c:ptCount val="4"/>
                <c:pt idx="0">
                  <c:v>0.2</c:v>
                </c:pt>
                <c:pt idx="1">
                  <c:v>1.8</c:v>
                </c:pt>
                <c:pt idx="2">
                  <c:v>3.2</c:v>
                </c:pt>
                <c:pt idx="3">
                  <c:v>4.3</c:v>
                </c:pt>
              </c:numCache>
            </c:numRef>
          </c:yVal>
          <c:smooth val="1"/>
        </c:ser>
        <c:dLbls>
          <c:showLegendKey val="0"/>
          <c:showVal val="0"/>
          <c:showCatName val="0"/>
          <c:showSerName val="0"/>
          <c:showPercent val="0"/>
          <c:showBubbleSize val="0"/>
        </c:dLbls>
        <c:axId val="-2101327816"/>
        <c:axId val="-2101335288"/>
      </c:scatterChart>
      <c:valAx>
        <c:axId val="-2101327816"/>
        <c:scaling>
          <c:orientation val="minMax"/>
          <c:max val="30.0"/>
        </c:scaling>
        <c:delete val="0"/>
        <c:axPos val="b"/>
        <c:title>
          <c:tx>
            <c:rich>
              <a:bodyPr/>
              <a:lstStyle/>
              <a:p>
                <a:pPr>
                  <a:defRPr sz="1600" b="1" i="0" u="none" strike="noStrike" baseline="0">
                    <a:solidFill>
                      <a:srgbClr val="000000"/>
                    </a:solidFill>
                    <a:latin typeface="Arial"/>
                    <a:ea typeface="Arial"/>
                    <a:cs typeface="Arial"/>
                  </a:defRPr>
                </a:pPr>
                <a:r>
                  <a:rPr lang="en-US" sz="1600"/>
                  <a:t>Years to Maturity</a:t>
                </a:r>
              </a:p>
            </c:rich>
          </c:tx>
          <c:layout>
            <c:manualLayout>
              <c:xMode val="edge"/>
              <c:yMode val="edge"/>
              <c:x val="0.587812092469277"/>
              <c:y val="0.773160593287726"/>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1200" b="0" i="0" u="none" strike="noStrike" baseline="0">
                <a:solidFill>
                  <a:srgbClr val="000000"/>
                </a:solidFill>
                <a:latin typeface="Arial"/>
                <a:ea typeface="Arial"/>
                <a:cs typeface="Arial"/>
              </a:defRPr>
            </a:pPr>
            <a:endParaRPr lang="en-US"/>
          </a:p>
        </c:txPr>
        <c:crossAx val="-2101335288"/>
        <c:crosses val="autoZero"/>
        <c:crossBetween val="midCat"/>
      </c:valAx>
      <c:valAx>
        <c:axId val="-2101335288"/>
        <c:scaling>
          <c:orientation val="minMax"/>
        </c:scaling>
        <c:delete val="0"/>
        <c:axPos val="l"/>
        <c:title>
          <c:tx>
            <c:rich>
              <a:bodyPr rot="0" vert="horz"/>
              <a:lstStyle/>
              <a:p>
                <a:pPr algn="ctr">
                  <a:defRPr sz="1600" b="1" i="0" u="none" strike="noStrike" baseline="0">
                    <a:solidFill>
                      <a:srgbClr val="000000"/>
                    </a:solidFill>
                    <a:latin typeface="Arial"/>
                    <a:ea typeface="Arial"/>
                    <a:cs typeface="Arial"/>
                  </a:defRPr>
                </a:pPr>
                <a:r>
                  <a:rPr lang="en-US" sz="1600" dirty="0"/>
                  <a:t>Interest Rate (%)</a:t>
                </a:r>
              </a:p>
            </c:rich>
          </c:tx>
          <c:layout>
            <c:manualLayout>
              <c:xMode val="edge"/>
              <c:yMode val="edge"/>
              <c:x val="0.0963151886805613"/>
              <c:y val="0.000181324750914232"/>
            </c:manualLayout>
          </c:layout>
          <c:overlay val="0"/>
          <c:spPr>
            <a:noFill/>
            <a:ln w="25400">
              <a:noFill/>
            </a:ln>
          </c:spPr>
        </c:title>
        <c:numFmt formatCode="0" sourceLinked="0"/>
        <c:majorTickMark val="out"/>
        <c:minorTickMark val="none"/>
        <c:tickLblPos val="nextTo"/>
        <c:spPr>
          <a:ln w="3175">
            <a:solidFill>
              <a:srgbClr val="000000"/>
            </a:solidFill>
            <a:prstDash val="solid"/>
          </a:ln>
        </c:spPr>
        <c:txPr>
          <a:bodyPr rot="0" vert="horz"/>
          <a:lstStyle/>
          <a:p>
            <a:pPr>
              <a:defRPr sz="1200" b="0" i="0" u="none" strike="noStrike" baseline="0">
                <a:solidFill>
                  <a:srgbClr val="000000"/>
                </a:solidFill>
                <a:latin typeface="Arial"/>
                <a:ea typeface="Arial"/>
                <a:cs typeface="Arial"/>
              </a:defRPr>
            </a:pPr>
            <a:endParaRPr lang="en-US"/>
          </a:p>
        </c:txPr>
        <c:crossAx val="-2101327816"/>
        <c:crosses val="autoZero"/>
        <c:crossBetween val="midCat"/>
      </c:valAx>
      <c:spPr>
        <a:noFill/>
        <a:ln w="25400">
          <a:noFill/>
        </a:ln>
      </c:spPr>
    </c:plotArea>
    <c:plotVisOnly val="1"/>
    <c:dispBlanksAs val="gap"/>
    <c:showDLblsOverMax val="0"/>
  </c:chart>
  <c:spPr>
    <a:solidFill>
      <a:srgbClr val="FFFFFF"/>
    </a:solidFill>
    <a:ln w="9525">
      <a:noFill/>
    </a:ln>
  </c:spPr>
  <c:txPr>
    <a:bodyPr/>
    <a:lstStyle/>
    <a:p>
      <a:pPr>
        <a:defRPr sz="1475"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drawings/_rels/vmlDrawing1.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8.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33.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4.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35.wmf"/><Relationship Id="rId2" Type="http://schemas.openxmlformats.org/officeDocument/2006/relationships/image" Target="../media/image36.wmf"/><Relationship Id="rId3" Type="http://schemas.openxmlformats.org/officeDocument/2006/relationships/image" Target="../media/image37.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38.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39.wmf"/><Relationship Id="rId2" Type="http://schemas.openxmlformats.org/officeDocument/2006/relationships/image" Target="../media/image40.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41.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42.wmf"/><Relationship Id="rId2" Type="http://schemas.openxmlformats.org/officeDocument/2006/relationships/image" Target="../media/image43.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42.wmf"/><Relationship Id="rId2" Type="http://schemas.openxmlformats.org/officeDocument/2006/relationships/image" Target="../media/image44.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45.w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46.w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47.w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48.wmf"/><Relationship Id="rId2" Type="http://schemas.openxmlformats.org/officeDocument/2006/relationships/image" Target="../media/image49.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61.w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62.w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63.w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64.w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65.wmf"/></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66.wmf"/></Relationships>
</file>

<file path=ppt/drawings/_rels/vmlDrawing29.vml.rels><?xml version="1.0" encoding="UTF-8" standalone="yes"?>
<Relationships xmlns="http://schemas.openxmlformats.org/package/2006/relationships"><Relationship Id="rId1" Type="http://schemas.openxmlformats.org/officeDocument/2006/relationships/image" Target="../media/image67.wmf"/></Relationships>
</file>

<file path=ppt/drawings/_rels/vmlDrawing30.vml.rels><?xml version="1.0" encoding="UTF-8" standalone="yes"?>
<Relationships xmlns="http://schemas.openxmlformats.org/package/2006/relationships"><Relationship Id="rId1" Type="http://schemas.openxmlformats.org/officeDocument/2006/relationships/image" Target="../media/image68.wmf"/></Relationships>
</file>

<file path=ppt/drawings/drawing1.xml><?xml version="1.0" encoding="utf-8"?>
<c:userShapes xmlns:c="http://schemas.openxmlformats.org/drawingml/2006/chart">
  <cdr:relSizeAnchor xmlns:cdr="http://schemas.openxmlformats.org/drawingml/2006/chartDrawing">
    <cdr:from>
      <cdr:x>0.50799</cdr:x>
      <cdr:y>0.12992</cdr:y>
    </cdr:from>
    <cdr:to>
      <cdr:x>0.83052</cdr:x>
      <cdr:y>0.21984</cdr:y>
    </cdr:to>
    <cdr:sp macro="" textlink="">
      <cdr:nvSpPr>
        <cdr:cNvPr id="2049" name="Text Box 1"/>
        <cdr:cNvSpPr txBox="1">
          <a:spLocks xmlns:a="http://schemas.openxmlformats.org/drawingml/2006/main" noChangeArrowheads="1"/>
        </cdr:cNvSpPr>
      </cdr:nvSpPr>
      <cdr:spPr bwMode="auto">
        <a:xfrm xmlns:a="http://schemas.openxmlformats.org/drawingml/2006/main">
          <a:off x="1988667" y="501166"/>
          <a:ext cx="1262632" cy="3468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2860" rIns="0" bIns="0" anchor="t" upright="1"/>
        <a:lstStyle xmlns:a="http://schemas.openxmlformats.org/drawingml/2006/main"/>
        <a:p xmlns:a="http://schemas.openxmlformats.org/drawingml/2006/main">
          <a:pPr algn="l" rtl="0">
            <a:defRPr sz="1000"/>
          </a:pPr>
          <a:r>
            <a:rPr lang="en-US" sz="975" b="1" i="0" strike="noStrike">
              <a:solidFill>
                <a:srgbClr val="000000"/>
              </a:solidFill>
              <a:latin typeface="Arial"/>
              <a:cs typeface="Arial"/>
            </a:rPr>
            <a:t>Yield Curve for March 1980</a:t>
          </a:r>
        </a:p>
      </cdr:txBody>
    </cdr:sp>
  </cdr:relSizeAnchor>
  <cdr:relSizeAnchor xmlns:cdr="http://schemas.openxmlformats.org/drawingml/2006/chartDrawing">
    <cdr:from>
      <cdr:x>0.47139</cdr:x>
      <cdr:y>0.36712</cdr:y>
    </cdr:from>
    <cdr:to>
      <cdr:x>0.77042</cdr:x>
      <cdr:y>0.44948</cdr:y>
    </cdr:to>
    <cdr:sp macro="" textlink="">
      <cdr:nvSpPr>
        <cdr:cNvPr id="2050" name="Text Box 2"/>
        <cdr:cNvSpPr txBox="1">
          <a:spLocks xmlns:a="http://schemas.openxmlformats.org/drawingml/2006/main" noChangeArrowheads="1"/>
        </cdr:cNvSpPr>
      </cdr:nvSpPr>
      <cdr:spPr bwMode="auto">
        <a:xfrm xmlns:a="http://schemas.openxmlformats.org/drawingml/2006/main">
          <a:off x="1594835" y="1419721"/>
          <a:ext cx="1011702" cy="31849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2860" rIns="0" bIns="0" anchor="t" upright="1"/>
        <a:lstStyle xmlns:a="http://schemas.openxmlformats.org/drawingml/2006/main"/>
        <a:p xmlns:a="http://schemas.openxmlformats.org/drawingml/2006/main">
          <a:pPr algn="l" rtl="0">
            <a:defRPr sz="1000"/>
          </a:pPr>
          <a:r>
            <a:rPr lang="en-US" sz="975" b="1" i="0" strike="noStrike">
              <a:solidFill>
                <a:srgbClr val="000000"/>
              </a:solidFill>
              <a:latin typeface="Arial"/>
              <a:cs typeface="Arial"/>
            </a:rPr>
            <a:t>Yield Curve for February 2000</a:t>
          </a:r>
        </a:p>
      </cdr:txBody>
    </cdr:sp>
  </cdr:relSizeAnchor>
  <cdr:relSizeAnchor xmlns:cdr="http://schemas.openxmlformats.org/drawingml/2006/chartDrawing">
    <cdr:from>
      <cdr:x>0.45168</cdr:x>
      <cdr:y>0.58506</cdr:y>
    </cdr:from>
    <cdr:to>
      <cdr:x>0.73592</cdr:x>
      <cdr:y>0.6684</cdr:y>
    </cdr:to>
    <cdr:sp macro="" textlink="">
      <cdr:nvSpPr>
        <cdr:cNvPr id="2051" name="Text Box 3"/>
        <cdr:cNvSpPr txBox="1">
          <a:spLocks xmlns:a="http://schemas.openxmlformats.org/drawingml/2006/main" noChangeArrowheads="1"/>
        </cdr:cNvSpPr>
      </cdr:nvSpPr>
      <cdr:spPr bwMode="auto">
        <a:xfrm xmlns:a="http://schemas.openxmlformats.org/drawingml/2006/main">
          <a:off x="1768226" y="2256954"/>
          <a:ext cx="1112735" cy="32149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2860" rIns="0" bIns="0" anchor="t" upright="1"/>
        <a:lstStyle xmlns:a="http://schemas.openxmlformats.org/drawingml/2006/main"/>
        <a:p xmlns:a="http://schemas.openxmlformats.org/drawingml/2006/main">
          <a:pPr algn="l" rtl="0">
            <a:defRPr sz="1000"/>
          </a:pPr>
          <a:r>
            <a:rPr lang="en-US" sz="975" b="1" i="0" strike="noStrike">
              <a:solidFill>
                <a:srgbClr val="000000"/>
              </a:solidFill>
              <a:latin typeface="Arial"/>
              <a:cs typeface="Arial"/>
            </a:rPr>
            <a:t>Yield Curve for May 2011</a:t>
          </a:r>
        </a:p>
      </cdr:txBody>
    </cdr:sp>
  </cdr:relSizeAnchor>
  <cdr:relSizeAnchor xmlns:cdr="http://schemas.openxmlformats.org/drawingml/2006/chartDrawing">
    <cdr:from>
      <cdr:x>0.14649</cdr:x>
      <cdr:y>0.86529</cdr:y>
    </cdr:from>
    <cdr:to>
      <cdr:x>0.2239</cdr:x>
      <cdr:y>0.91061</cdr:y>
    </cdr:to>
    <cdr:sp macro="" textlink="">
      <cdr:nvSpPr>
        <cdr:cNvPr id="2052" name="Text Box 4"/>
        <cdr:cNvSpPr txBox="1">
          <a:spLocks xmlns:a="http://schemas.openxmlformats.org/drawingml/2006/main" noChangeArrowheads="1"/>
        </cdr:cNvSpPr>
      </cdr:nvSpPr>
      <cdr:spPr bwMode="auto">
        <a:xfrm xmlns:a="http://schemas.openxmlformats.org/drawingml/2006/main">
          <a:off x="1005034" y="3266950"/>
          <a:ext cx="529380" cy="1709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a:lstStyle xmlns:a="http://schemas.openxmlformats.org/drawingml/2006/main"/>
        <a:p xmlns:a="http://schemas.openxmlformats.org/drawingml/2006/main">
          <a:endParaRPr lang="en-US"/>
        </a:p>
      </cdr:txBody>
    </cdr:sp>
  </cdr:relSizeAnchor>
  <cdr:relSizeAnchor xmlns:cdr="http://schemas.openxmlformats.org/drawingml/2006/chartDrawing">
    <cdr:from>
      <cdr:x>0.19629</cdr:x>
      <cdr:y>0.85603</cdr:y>
    </cdr:from>
    <cdr:to>
      <cdr:x>0.35381</cdr:x>
      <cdr:y>0.8938</cdr:y>
    </cdr:to>
    <cdr:sp macro="" textlink="">
      <cdr:nvSpPr>
        <cdr:cNvPr id="2058" name="AutoShape 10"/>
        <cdr:cNvSpPr>
          <a:spLocks xmlns:a="http://schemas.openxmlformats.org/drawingml/2006/main"/>
        </cdr:cNvSpPr>
      </cdr:nvSpPr>
      <cdr:spPr bwMode="auto">
        <a:xfrm xmlns:a="http://schemas.openxmlformats.org/drawingml/2006/main" rot="-5400000">
          <a:off x="1813007" y="2764604"/>
          <a:ext cx="142471" cy="1077306"/>
        </a:xfrm>
        <a:prstGeom xmlns:a="http://schemas.openxmlformats.org/drawingml/2006/main" prst="leftBrace">
          <a:avLst>
            <a:gd name="adj1" fmla="val 63013"/>
            <a:gd name="adj2" fmla="val 50000"/>
          </a:avLst>
        </a:prstGeom>
        <a:noFill xmlns:a="http://schemas.openxmlformats.org/drawingml/2006/main"/>
        <a:ln xmlns:a="http://schemas.openxmlformats.org/drawingml/2006/main" w="9525">
          <a:solidFill>
            <a:srgbClr val="00B050"/>
          </a:solidFill>
          <a:round/>
          <a:headEnd/>
          <a:tailEnd/>
        </a:ln>
      </cdr:spPr>
      <cdr:txBody>
        <a:bodyPr xmlns:a="http://schemas.openxmlformats.org/drawingml/2006/main"/>
        <a:lstStyle xmlns:a="http://schemas.openxmlformats.org/drawingml/2006/main"/>
        <a:p xmlns:a="http://schemas.openxmlformats.org/drawingml/2006/main">
          <a:endParaRPr lang="en-US"/>
        </a:p>
      </cdr:txBody>
    </cdr:sp>
  </cdr:relSizeAnchor>
  <cdr:relSizeAnchor xmlns:cdr="http://schemas.openxmlformats.org/drawingml/2006/chartDrawing">
    <cdr:from>
      <cdr:x>0.3617</cdr:x>
      <cdr:y>0.85359</cdr:y>
    </cdr:from>
    <cdr:to>
      <cdr:x>0.82343</cdr:x>
      <cdr:y>0.89404</cdr:y>
    </cdr:to>
    <cdr:sp macro="" textlink="">
      <cdr:nvSpPr>
        <cdr:cNvPr id="2059" name="AutoShape 11"/>
        <cdr:cNvSpPr>
          <a:spLocks xmlns:a="http://schemas.openxmlformats.org/drawingml/2006/main"/>
        </cdr:cNvSpPr>
      </cdr:nvSpPr>
      <cdr:spPr bwMode="auto">
        <a:xfrm xmlns:a="http://schemas.openxmlformats.org/drawingml/2006/main" rot="-5400000">
          <a:off x="3979424" y="1720252"/>
          <a:ext cx="152581" cy="3157738"/>
        </a:xfrm>
        <a:prstGeom xmlns:a="http://schemas.openxmlformats.org/drawingml/2006/main" prst="leftBrace">
          <a:avLst>
            <a:gd name="adj1" fmla="val 172462"/>
            <a:gd name="adj2" fmla="val 50000"/>
          </a:avLst>
        </a:prstGeom>
        <a:noFill xmlns:a="http://schemas.openxmlformats.org/drawingml/2006/main"/>
        <a:ln xmlns:a="http://schemas.openxmlformats.org/drawingml/2006/main" w="9525">
          <a:solidFill>
            <a:srgbClr val="0070C0"/>
          </a:solidFill>
          <a:round/>
          <a:headEnd/>
          <a:tailEnd/>
        </a:ln>
      </cdr:spPr>
      <cdr:txBody>
        <a:bodyPr xmlns:a="http://schemas.openxmlformats.org/drawingml/2006/main"/>
        <a:lstStyle xmlns:a="http://schemas.openxmlformats.org/drawingml/2006/main"/>
        <a:p xmlns:a="http://schemas.openxmlformats.org/drawingml/2006/main">
          <a:endParaRPr lang="en-US">
            <a:solidFill>
              <a:srgbClr val="0070C0"/>
            </a:solidFill>
          </a:endParaRPr>
        </a:p>
      </cdr:txBody>
    </cdr:sp>
  </cdr:relSizeAnchor>
  <cdr:relSizeAnchor xmlns:cdr="http://schemas.openxmlformats.org/drawingml/2006/chartDrawing">
    <cdr:from>
      <cdr:x>0.11272</cdr:x>
      <cdr:y>0.85603</cdr:y>
    </cdr:from>
    <cdr:to>
      <cdr:x>0.19087</cdr:x>
      <cdr:y>0.8938</cdr:y>
    </cdr:to>
    <cdr:sp macro="" textlink="">
      <cdr:nvSpPr>
        <cdr:cNvPr id="2060" name="AutoShape 12"/>
        <cdr:cNvSpPr>
          <a:spLocks xmlns:a="http://schemas.openxmlformats.org/drawingml/2006/main"/>
        </cdr:cNvSpPr>
      </cdr:nvSpPr>
      <cdr:spPr bwMode="auto">
        <a:xfrm xmlns:a="http://schemas.openxmlformats.org/drawingml/2006/main" rot="-5400000">
          <a:off x="970045" y="3036038"/>
          <a:ext cx="142471" cy="534438"/>
        </a:xfrm>
        <a:prstGeom xmlns:a="http://schemas.openxmlformats.org/drawingml/2006/main" prst="leftBrace">
          <a:avLst>
            <a:gd name="adj1" fmla="val 31260"/>
            <a:gd name="adj2" fmla="val 50000"/>
          </a:avLst>
        </a:prstGeom>
        <a:noFill xmlns:a="http://schemas.openxmlformats.org/drawingml/2006/main"/>
        <a:ln xmlns:a="http://schemas.openxmlformats.org/drawingml/2006/main" w="9525">
          <a:solidFill>
            <a:srgbClr val="C00000"/>
          </a:solidFill>
          <a:round/>
          <a:headEnd/>
          <a:tailEnd/>
        </a:ln>
      </cdr:spPr>
      <cdr:txBody>
        <a:bodyPr xmlns:a="http://schemas.openxmlformats.org/drawingml/2006/main"/>
        <a:lstStyle xmlns:a="http://schemas.openxmlformats.org/drawingml/2006/main"/>
        <a:p xmlns:a="http://schemas.openxmlformats.org/drawingml/2006/main">
          <a:endParaRPr lang="en-US">
            <a:solidFill>
              <a:srgbClr val="C00000"/>
            </a:solidFill>
          </a:endParaRPr>
        </a:p>
      </cdr:txBody>
    </cdr:sp>
  </cdr:relSizeAnchor>
  <cdr:relSizeAnchor xmlns:cdr="http://schemas.openxmlformats.org/drawingml/2006/chartDrawing">
    <cdr:from>
      <cdr:x>0.06475</cdr:x>
      <cdr:y>0.89404</cdr:y>
    </cdr:from>
    <cdr:to>
      <cdr:x>0.2027</cdr:x>
      <cdr:y>0.99015</cdr:y>
    </cdr:to>
    <cdr:sp macro="" textlink="">
      <cdr:nvSpPr>
        <cdr:cNvPr id="2061" name="Text Box 13"/>
        <cdr:cNvSpPr txBox="1">
          <a:spLocks xmlns:a="http://schemas.openxmlformats.org/drawingml/2006/main" noChangeArrowheads="1"/>
        </cdr:cNvSpPr>
      </cdr:nvSpPr>
      <cdr:spPr bwMode="auto">
        <a:xfrm xmlns:a="http://schemas.openxmlformats.org/drawingml/2006/main">
          <a:off x="219075" y="3457386"/>
          <a:ext cx="466716" cy="37166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2860" rIns="27432" bIns="0" anchor="t" upright="1"/>
        <a:lstStyle xmlns:a="http://schemas.openxmlformats.org/drawingml/2006/main"/>
        <a:p xmlns:a="http://schemas.openxmlformats.org/drawingml/2006/main">
          <a:pPr algn="ctr" rtl="0">
            <a:defRPr sz="1000"/>
          </a:pPr>
          <a:r>
            <a:rPr lang="en-US" sz="1400" b="0" i="0" strike="noStrike" dirty="0">
              <a:solidFill>
                <a:srgbClr val="C00000"/>
              </a:solidFill>
              <a:latin typeface="Arial"/>
              <a:cs typeface="Arial"/>
            </a:rPr>
            <a:t>Short Term</a:t>
          </a:r>
        </a:p>
        <a:p xmlns:a="http://schemas.openxmlformats.org/drawingml/2006/main">
          <a:pPr algn="ctr" rtl="0">
            <a:defRPr sz="1000"/>
          </a:pPr>
          <a:endParaRPr lang="en-US" sz="1400" b="0" i="0" strike="noStrike" dirty="0">
            <a:solidFill>
              <a:srgbClr val="C00000"/>
            </a:solidFill>
            <a:latin typeface="Arial"/>
            <a:cs typeface="Arial"/>
          </a:endParaRPr>
        </a:p>
      </cdr:txBody>
    </cdr:sp>
  </cdr:relSizeAnchor>
  <cdr:relSizeAnchor xmlns:cdr="http://schemas.openxmlformats.org/drawingml/2006/chartDrawing">
    <cdr:from>
      <cdr:x>0.19485</cdr:x>
      <cdr:y>0.89404</cdr:y>
    </cdr:from>
    <cdr:to>
      <cdr:x>0.46958</cdr:x>
      <cdr:y>1</cdr:y>
    </cdr:to>
    <cdr:sp macro="" textlink="">
      <cdr:nvSpPr>
        <cdr:cNvPr id="2062" name="Text Box 14"/>
        <cdr:cNvSpPr txBox="1">
          <a:spLocks xmlns:a="http://schemas.openxmlformats.org/drawingml/2006/main" noChangeArrowheads="1"/>
        </cdr:cNvSpPr>
      </cdr:nvSpPr>
      <cdr:spPr bwMode="auto">
        <a:xfrm xmlns:a="http://schemas.openxmlformats.org/drawingml/2006/main">
          <a:off x="810121" y="4171288"/>
          <a:ext cx="1142223" cy="49437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2860" rIns="27432" bIns="0" anchor="t" upright="1"/>
        <a:lstStyle xmlns:a="http://schemas.openxmlformats.org/drawingml/2006/main"/>
        <a:p xmlns:a="http://schemas.openxmlformats.org/drawingml/2006/main">
          <a:pPr algn="l" rtl="0">
            <a:defRPr sz="1000"/>
          </a:pPr>
          <a:r>
            <a:rPr lang="en-US" sz="1400" b="0" i="0" strike="noStrike" dirty="0">
              <a:solidFill>
                <a:srgbClr val="00B050"/>
              </a:solidFill>
              <a:latin typeface="Arial"/>
              <a:cs typeface="Arial"/>
            </a:rPr>
            <a:t>Intermediate Term</a:t>
          </a:r>
        </a:p>
        <a:p xmlns:a="http://schemas.openxmlformats.org/drawingml/2006/main">
          <a:pPr algn="l" rtl="0">
            <a:defRPr sz="1000"/>
          </a:pPr>
          <a:endParaRPr lang="en-US" sz="1400" b="0" i="0" strike="noStrike" dirty="0">
            <a:solidFill>
              <a:srgbClr val="00B050"/>
            </a:solidFill>
            <a:latin typeface="Arial"/>
            <a:cs typeface="Arial"/>
          </a:endParaRPr>
        </a:p>
      </cdr:txBody>
    </cdr:sp>
  </cdr:relSizeAnchor>
  <cdr:relSizeAnchor xmlns:cdr="http://schemas.openxmlformats.org/drawingml/2006/chartDrawing">
    <cdr:from>
      <cdr:x>0.47574</cdr:x>
      <cdr:y>0.8998</cdr:y>
    </cdr:from>
    <cdr:to>
      <cdr:x>0.79624</cdr:x>
      <cdr:y>0.97646</cdr:y>
    </cdr:to>
    <cdr:sp macro="" textlink="">
      <cdr:nvSpPr>
        <cdr:cNvPr id="2063" name="Text Box 15"/>
        <cdr:cNvSpPr txBox="1">
          <a:spLocks xmlns:a="http://schemas.openxmlformats.org/drawingml/2006/main" noChangeArrowheads="1"/>
        </cdr:cNvSpPr>
      </cdr:nvSpPr>
      <cdr:spPr bwMode="auto">
        <a:xfrm xmlns:a="http://schemas.openxmlformats.org/drawingml/2006/main">
          <a:off x="1977983" y="4198182"/>
          <a:ext cx="1332514" cy="35763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2860" rIns="27432" bIns="0" anchor="t" upright="1"/>
        <a:lstStyle xmlns:a="http://schemas.openxmlformats.org/drawingml/2006/main"/>
        <a:p xmlns:a="http://schemas.openxmlformats.org/drawingml/2006/main">
          <a:pPr algn="ctr" rtl="0">
            <a:defRPr sz="1000"/>
          </a:pPr>
          <a:r>
            <a:rPr lang="en-US" sz="1600" b="0" i="0" strike="noStrike" dirty="0">
              <a:solidFill>
                <a:srgbClr val="0070C0"/>
              </a:solidFill>
              <a:latin typeface="Arial"/>
              <a:cs typeface="Arial"/>
            </a:rPr>
            <a:t>Long Term</a:t>
          </a:r>
        </a:p>
        <a:p xmlns:a="http://schemas.openxmlformats.org/drawingml/2006/main">
          <a:pPr algn="ctr" rtl="0">
            <a:defRPr sz="1000"/>
          </a:pPr>
          <a:endParaRPr lang="en-US" sz="1600" b="0" i="0" strike="noStrike" dirty="0">
            <a:solidFill>
              <a:srgbClr val="0070C0"/>
            </a:solidFill>
            <a:latin typeface="Arial"/>
            <a:cs typeface="Arial"/>
          </a:endParaRPr>
        </a:p>
      </cdr:txBody>
    </cdr:sp>
  </cdr:relSizeAnchor>
  <cdr:relSizeAnchor xmlns:cdr="http://schemas.openxmlformats.org/drawingml/2006/chartDrawing">
    <cdr:from>
      <cdr:x>0.13504</cdr:x>
      <cdr:y>0.10988</cdr:y>
    </cdr:from>
    <cdr:to>
      <cdr:x>0.84307</cdr:x>
      <cdr:y>0.49259</cdr:y>
    </cdr:to>
    <cdr:sp macro="" textlink="">
      <cdr:nvSpPr>
        <cdr:cNvPr id="12" name="Rectangle 11"/>
        <cdr:cNvSpPr/>
      </cdr:nvSpPr>
      <cdr:spPr>
        <a:xfrm xmlns:a="http://schemas.openxmlformats.org/drawingml/2006/main">
          <a:off x="528651" y="423876"/>
          <a:ext cx="2771778" cy="1476352"/>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79C3A1F-6478-4991-A728-B5E64A0A5DE3}" type="datetimeFigureOut">
              <a:rPr lang="th-TH" smtClean="0"/>
              <a:t>5/14/16 </a:t>
            </a:fld>
            <a:endParaRPr lang="th-TH"/>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By Burin Adulwattana</a:t>
            </a:r>
            <a:endParaRPr lang="th-TH"/>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508F531-0067-4A1E-AEE6-D0ED559F15A2}" type="slidenum">
              <a:rPr lang="th-TH" smtClean="0"/>
              <a:t>‹#›</a:t>
            </a:fld>
            <a:endParaRPr lang="th-TH"/>
          </a:p>
        </p:txBody>
      </p:sp>
    </p:spTree>
    <p:extLst>
      <p:ext uri="{BB962C8B-B14F-4D97-AF65-F5344CB8AC3E}">
        <p14:creationId xmlns:p14="http://schemas.microsoft.com/office/powerpoint/2010/main" val="219099689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DD911C-0C5C-471B-BABB-121F452E4586}" type="datetimeFigureOut">
              <a:rPr lang="th-TH" smtClean="0"/>
              <a:t>5/14/16 </a:t>
            </a:fld>
            <a:endParaRPr lang="th-TH"/>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By Burin Adulwattana</a:t>
            </a:r>
            <a:endParaRPr lang="th-T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D49903-40E4-41BF-98FD-64B4AD31B25F}" type="slidenum">
              <a:rPr lang="th-TH" smtClean="0"/>
              <a:t>‹#›</a:t>
            </a:fld>
            <a:endParaRPr lang="th-TH"/>
          </a:p>
        </p:txBody>
      </p:sp>
    </p:spTree>
    <p:extLst>
      <p:ext uri="{BB962C8B-B14F-4D97-AF65-F5344CB8AC3E}">
        <p14:creationId xmlns:p14="http://schemas.microsoft.com/office/powerpoint/2010/main" val="11618928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5.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6.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8.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9.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4.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5.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6.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7.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8.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9.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0.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3.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4.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5.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6.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7.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9.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0.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2.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3.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4.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5.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6.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7.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8.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9.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0.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2.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3.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4.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5.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6.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7.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8.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9.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0.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1.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2.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3.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4.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5.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6.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7.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8.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9.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0.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1.xml"/></Relationships>
</file>

<file path=ppt/notesSlides/_rels/notesSlide9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2.xml"/></Relationships>
</file>

<file path=ppt/notesSlides/_rels/notesSlide9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3.xml"/></Relationships>
</file>

<file path=ppt/notesSlides/_rels/notesSlide9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4.xml"/></Relationships>
</file>

<file path=ppt/notesSlides/_rels/notesSlide9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5.xml"/></Relationships>
</file>

<file path=ppt/notesSlides/_rels/notesSlide9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6.xml"/></Relationships>
</file>

<file path=ppt/notesSlides/_rels/notesSlide9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7.xml"/></Relationships>
</file>

<file path=ppt/notesSlides/_rels/notesSlide9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8.xml"/></Relationships>
</file>

<file path=ppt/notesSlides/_rels/notesSlide9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9.xml"/></Relationships>
</file>

<file path=ppt/notesSlides/_rels/notesSlide9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0.xml"/></Relationships>
</file>

<file path=ppt/notesSlides/_rels/notesSlide9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1.xml"/></Relationships>
</file>

<file path=ppt/notesSlides/_rels/notesSlide10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2.xml"/></Relationships>
</file>

<file path=ppt/notesSlides/_rels/notesSlide10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3.xml"/></Relationships>
</file>

<file path=ppt/notesSlides/_rels/notesSlide10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4.xml"/></Relationships>
</file>

<file path=ppt/notesSlides/_rels/notesSlide10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7.xml"/></Relationships>
</file>

<file path=ppt/notesSlides/_rels/notesSlide10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8.xml"/></Relationships>
</file>

<file path=ppt/notesSlides/_rels/notesSlide10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9.xml"/></Relationships>
</file>

<file path=ppt/notesSlides/_rels/notesSlide10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0.xml"/></Relationships>
</file>

<file path=ppt/notesSlides/_rels/notesSlide10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1.xml"/></Relationships>
</file>

<file path=ppt/notesSlides/_rels/notesSlide10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2.xml"/></Relationships>
</file>

<file path=ppt/notesSlides/_rels/notesSlide10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3.xml"/></Relationships>
</file>

<file path=ppt/notesSlides/_rels/notesSlide1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4.xml"/></Relationships>
</file>

<file path=ppt/notesSlides/_rels/notesSlide1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5.xml"/></Relationships>
</file>

<file path=ppt/notesSlides/_rels/notesSlide1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6.xml"/></Relationships>
</file>

<file path=ppt/notesSlides/_rels/notesSlide1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7.xml"/></Relationships>
</file>

<file path=ppt/notesSlides/_rels/notesSlide1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8.xml"/></Relationships>
</file>

<file path=ppt/notesSlides/_rels/notesSlide1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9.xml"/></Relationships>
</file>

<file path=ppt/notesSlides/_rels/notesSlide1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0.xml"/></Relationships>
</file>

<file path=ppt/notesSlides/_rels/notesSlide1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1.xml"/></Relationships>
</file>

<file path=ppt/notesSlides/_rels/notesSlide1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2.xml"/></Relationships>
</file>

<file path=ppt/notesSlides/_rels/notesSlide1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3.xml"/></Relationships>
</file>

<file path=ppt/notesSlides/_rels/notesSlide1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4.xml"/></Relationships>
</file>

<file path=ppt/notesSlides/_rels/notesSlide1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5.xml"/></Relationships>
</file>

<file path=ppt/notesSlides/_rels/notesSlide1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6.xml"/></Relationships>
</file>

<file path=ppt/notesSlides/_rels/notesSlide1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7.xml"/></Relationships>
</file>

<file path=ppt/notesSlides/_rels/notesSlide1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8.xml"/></Relationships>
</file>

<file path=ppt/notesSlides/_rels/notesSlide1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9.xml"/></Relationships>
</file>

<file path=ppt/notesSlides/_rels/notesSlide1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0.xml"/></Relationships>
</file>

<file path=ppt/notesSlides/_rels/notesSlide1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1.xml"/></Relationships>
</file>

<file path=ppt/notesSlides/_rels/notesSlide1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4.xml"/></Relationships>
</file>

<file path=ppt/notesSlides/_rels/notesSlide1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5.xml"/></Relationships>
</file>

<file path=ppt/notesSlides/_rels/notesSlide1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6.xml"/></Relationships>
</file>

<file path=ppt/notesSlides/_rels/notesSlide1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7.xml"/></Relationships>
</file>

<file path=ppt/notesSlides/_rels/notesSlide1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8.xml"/></Relationships>
</file>

<file path=ppt/notesSlides/_rels/notesSlide1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9.xml"/></Relationships>
</file>

<file path=ppt/notesSlides/_rels/notesSlide1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0.xml"/></Relationships>
</file>

<file path=ppt/notesSlides/_rels/notesSlide1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1.xml"/></Relationships>
</file>

<file path=ppt/notesSlides/_rels/notesSlide1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2.xml"/></Relationships>
</file>

<file path=ppt/notesSlides/_rels/notesSlide1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3.xml"/></Relationships>
</file>

<file path=ppt/notesSlides/_rels/notesSlide1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4.xml"/></Relationships>
</file>

<file path=ppt/notesSlides/_rels/notesSlide1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5.xml"/></Relationships>
</file>

<file path=ppt/notesSlides/_rels/notesSlide1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6.xml"/></Relationships>
</file>

<file path=ppt/notesSlides/_rels/notesSlide1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7.xml"/></Relationships>
</file>

<file path=ppt/notesSlides/_rels/notesSlide1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8.xml"/></Relationships>
</file>

<file path=ppt/notesSlides/_rels/notesSlide1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9.xml"/></Relationships>
</file>

<file path=ppt/notesSlides/_rels/notesSlide1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0.xml"/></Relationships>
</file>

<file path=ppt/notesSlides/_rels/notesSlide1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1.xml"/></Relationships>
</file>

<file path=ppt/notesSlides/_rels/notesSlide1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2.xml"/></Relationships>
</file>

<file path=ppt/notesSlides/_rels/notesSlide1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3.xml"/></Relationships>
</file>

<file path=ppt/notesSlides/_rels/notesSlide1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4.xml"/></Relationships>
</file>

<file path=ppt/notesSlides/_rels/notesSlide1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5.xml"/></Relationships>
</file>

<file path=ppt/notesSlides/_rels/notesSlide1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6.xml"/></Relationships>
</file>

<file path=ppt/notesSlides/_rels/notesSlide1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7.xml"/></Relationships>
</file>

<file path=ppt/notesSlides/_rels/notesSlide1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8.xml"/></Relationships>
</file>

<file path=ppt/notesSlides/_rels/notesSlide1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9.xml"/></Relationships>
</file>

<file path=ppt/notesSlides/_rels/notesSlide1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0.xml"/></Relationships>
</file>

<file path=ppt/notesSlides/_rels/notesSlide1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1.xml"/></Relationships>
</file>

<file path=ppt/notesSlides/_rels/notesSlide1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2.xml"/></Relationships>
</file>

<file path=ppt/notesSlides/_rels/notesSlide1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dirty="0" smtClean="0"/>
          </a:p>
        </p:txBody>
      </p:sp>
      <p:sp>
        <p:nvSpPr>
          <p:cNvPr id="3" name="Slide Number Placeholder 2"/>
          <p:cNvSpPr>
            <a:spLocks noGrp="1"/>
          </p:cNvSpPr>
          <p:nvPr>
            <p:ph type="sldNum" sz="quarter" idx="10"/>
          </p:nvPr>
        </p:nvSpPr>
        <p:spPr/>
        <p:txBody>
          <a:bodyPr/>
          <a:lstStyle/>
          <a:p>
            <a:fld id="{78D49903-40E4-41BF-98FD-64B4AD31B25F}" type="slidenum">
              <a:rPr lang="th-TH" smtClean="0"/>
              <a:t>1</a:t>
            </a:fld>
            <a:endParaRPr lang="th-TH"/>
          </a:p>
        </p:txBody>
      </p:sp>
    </p:spTree>
    <p:extLst>
      <p:ext uri="{BB962C8B-B14F-4D97-AF65-F5344CB8AC3E}">
        <p14:creationId xmlns:p14="http://schemas.microsoft.com/office/powerpoint/2010/main" val="23558901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4</a:t>
            </a:fld>
            <a:endParaRPr lang="th-TH"/>
          </a:p>
        </p:txBody>
      </p:sp>
    </p:spTree>
    <p:extLst>
      <p:ext uri="{BB962C8B-B14F-4D97-AF65-F5344CB8AC3E}">
        <p14:creationId xmlns:p14="http://schemas.microsoft.com/office/powerpoint/2010/main" val="15154807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5</a:t>
            </a:fld>
            <a:endParaRPr lang="th-TH"/>
          </a:p>
        </p:txBody>
      </p:sp>
    </p:spTree>
    <p:extLst>
      <p:ext uri="{BB962C8B-B14F-4D97-AF65-F5344CB8AC3E}">
        <p14:creationId xmlns:p14="http://schemas.microsoft.com/office/powerpoint/2010/main" val="36058993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6</a:t>
            </a:fld>
            <a:endParaRPr lang="th-TH"/>
          </a:p>
        </p:txBody>
      </p:sp>
    </p:spTree>
    <p:extLst>
      <p:ext uri="{BB962C8B-B14F-4D97-AF65-F5344CB8AC3E}">
        <p14:creationId xmlns:p14="http://schemas.microsoft.com/office/powerpoint/2010/main" val="2467017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8</a:t>
            </a:fld>
            <a:endParaRPr lang="th-TH"/>
          </a:p>
        </p:txBody>
      </p:sp>
    </p:spTree>
    <p:extLst>
      <p:ext uri="{BB962C8B-B14F-4D97-AF65-F5344CB8AC3E}">
        <p14:creationId xmlns:p14="http://schemas.microsoft.com/office/powerpoint/2010/main" val="36495162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dirty="0" smtClean="0"/>
          </a:p>
        </p:txBody>
      </p:sp>
      <p:sp>
        <p:nvSpPr>
          <p:cNvPr id="3" name="Slide Number Placeholder 2"/>
          <p:cNvSpPr>
            <a:spLocks noGrp="1"/>
          </p:cNvSpPr>
          <p:nvPr>
            <p:ph type="sldNum" sz="quarter" idx="10"/>
          </p:nvPr>
        </p:nvSpPr>
        <p:spPr/>
        <p:txBody>
          <a:bodyPr/>
          <a:lstStyle/>
          <a:p>
            <a:fld id="{78D49903-40E4-41BF-98FD-64B4AD31B25F}" type="slidenum">
              <a:rPr lang="th-TH" smtClean="0"/>
              <a:t>9</a:t>
            </a:fld>
            <a:endParaRPr lang="th-TH"/>
          </a:p>
        </p:txBody>
      </p:sp>
    </p:spTree>
    <p:extLst>
      <p:ext uri="{BB962C8B-B14F-4D97-AF65-F5344CB8AC3E}">
        <p14:creationId xmlns:p14="http://schemas.microsoft.com/office/powerpoint/2010/main" val="16517460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10</a:t>
            </a:fld>
            <a:endParaRPr lang="th-TH"/>
          </a:p>
        </p:txBody>
      </p:sp>
    </p:spTree>
    <p:extLst>
      <p:ext uri="{BB962C8B-B14F-4D97-AF65-F5344CB8AC3E}">
        <p14:creationId xmlns:p14="http://schemas.microsoft.com/office/powerpoint/2010/main" val="26930785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14</a:t>
            </a:fld>
            <a:endParaRPr lang="th-TH"/>
          </a:p>
        </p:txBody>
      </p:sp>
    </p:spTree>
    <p:extLst>
      <p:ext uri="{BB962C8B-B14F-4D97-AF65-F5344CB8AC3E}">
        <p14:creationId xmlns:p14="http://schemas.microsoft.com/office/powerpoint/2010/main" val="27598837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15</a:t>
            </a:fld>
            <a:endParaRPr lang="th-TH"/>
          </a:p>
        </p:txBody>
      </p:sp>
    </p:spTree>
    <p:extLst>
      <p:ext uri="{BB962C8B-B14F-4D97-AF65-F5344CB8AC3E}">
        <p14:creationId xmlns:p14="http://schemas.microsoft.com/office/powerpoint/2010/main" val="28511435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16</a:t>
            </a:fld>
            <a:endParaRPr lang="th-TH"/>
          </a:p>
        </p:txBody>
      </p:sp>
    </p:spTree>
    <p:extLst>
      <p:ext uri="{BB962C8B-B14F-4D97-AF65-F5344CB8AC3E}">
        <p14:creationId xmlns:p14="http://schemas.microsoft.com/office/powerpoint/2010/main" val="349197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78D49903-40E4-41BF-98FD-64B4AD31B25F}" type="slidenum">
              <a:rPr lang="th-TH" smtClean="0"/>
              <a:t>18</a:t>
            </a:fld>
            <a:endParaRPr lang="th-TH"/>
          </a:p>
        </p:txBody>
      </p:sp>
    </p:spTree>
    <p:extLst>
      <p:ext uri="{BB962C8B-B14F-4D97-AF65-F5344CB8AC3E}">
        <p14:creationId xmlns:p14="http://schemas.microsoft.com/office/powerpoint/2010/main" val="15905426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78D49903-40E4-41BF-98FD-64B4AD31B25F}" type="slidenum">
              <a:rPr lang="th-TH" smtClean="0"/>
              <a:t>19</a:t>
            </a:fld>
            <a:endParaRPr lang="th-TH"/>
          </a:p>
        </p:txBody>
      </p:sp>
    </p:spTree>
    <p:extLst>
      <p:ext uri="{BB962C8B-B14F-4D97-AF65-F5344CB8AC3E}">
        <p14:creationId xmlns:p14="http://schemas.microsoft.com/office/powerpoint/2010/main" val="17199043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20</a:t>
            </a:fld>
            <a:endParaRPr lang="th-TH"/>
          </a:p>
        </p:txBody>
      </p:sp>
    </p:spTree>
    <p:extLst>
      <p:ext uri="{BB962C8B-B14F-4D97-AF65-F5344CB8AC3E}">
        <p14:creationId xmlns:p14="http://schemas.microsoft.com/office/powerpoint/2010/main" val="844017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23</a:t>
            </a:fld>
            <a:endParaRPr lang="th-TH"/>
          </a:p>
        </p:txBody>
      </p:sp>
    </p:spTree>
    <p:extLst>
      <p:ext uri="{BB962C8B-B14F-4D97-AF65-F5344CB8AC3E}">
        <p14:creationId xmlns:p14="http://schemas.microsoft.com/office/powerpoint/2010/main" val="42478382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27</a:t>
            </a:fld>
            <a:endParaRPr lang="th-TH"/>
          </a:p>
        </p:txBody>
      </p:sp>
    </p:spTree>
    <p:extLst>
      <p:ext uri="{BB962C8B-B14F-4D97-AF65-F5344CB8AC3E}">
        <p14:creationId xmlns:p14="http://schemas.microsoft.com/office/powerpoint/2010/main" val="15458296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28</a:t>
            </a:fld>
            <a:endParaRPr lang="th-TH"/>
          </a:p>
        </p:txBody>
      </p:sp>
    </p:spTree>
    <p:extLst>
      <p:ext uri="{BB962C8B-B14F-4D97-AF65-F5344CB8AC3E}">
        <p14:creationId xmlns:p14="http://schemas.microsoft.com/office/powerpoint/2010/main" val="25688408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29</a:t>
            </a:fld>
            <a:endParaRPr lang="th-TH"/>
          </a:p>
        </p:txBody>
      </p:sp>
    </p:spTree>
    <p:extLst>
      <p:ext uri="{BB962C8B-B14F-4D97-AF65-F5344CB8AC3E}">
        <p14:creationId xmlns:p14="http://schemas.microsoft.com/office/powerpoint/2010/main" val="11437780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30</a:t>
            </a:fld>
            <a:endParaRPr lang="th-TH"/>
          </a:p>
        </p:txBody>
      </p:sp>
    </p:spTree>
    <p:extLst>
      <p:ext uri="{BB962C8B-B14F-4D97-AF65-F5344CB8AC3E}">
        <p14:creationId xmlns:p14="http://schemas.microsoft.com/office/powerpoint/2010/main" val="32762300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31</a:t>
            </a:fld>
            <a:endParaRPr lang="th-TH"/>
          </a:p>
        </p:txBody>
      </p:sp>
    </p:spTree>
    <p:extLst>
      <p:ext uri="{BB962C8B-B14F-4D97-AF65-F5344CB8AC3E}">
        <p14:creationId xmlns:p14="http://schemas.microsoft.com/office/powerpoint/2010/main" val="23890928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78D49903-40E4-41BF-98FD-64B4AD31B25F}" type="slidenum">
              <a:rPr lang="th-TH" smtClean="0"/>
              <a:t>35</a:t>
            </a:fld>
            <a:endParaRPr lang="th-TH"/>
          </a:p>
        </p:txBody>
      </p:sp>
    </p:spTree>
    <p:extLst>
      <p:ext uri="{BB962C8B-B14F-4D97-AF65-F5344CB8AC3E}">
        <p14:creationId xmlns:p14="http://schemas.microsoft.com/office/powerpoint/2010/main" val="18732186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36</a:t>
            </a:fld>
            <a:endParaRPr lang="th-TH"/>
          </a:p>
        </p:txBody>
      </p:sp>
    </p:spTree>
    <p:extLst>
      <p:ext uri="{BB962C8B-B14F-4D97-AF65-F5344CB8AC3E}">
        <p14:creationId xmlns:p14="http://schemas.microsoft.com/office/powerpoint/2010/main" val="40982935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37</a:t>
            </a:fld>
            <a:endParaRPr lang="th-TH"/>
          </a:p>
        </p:txBody>
      </p:sp>
    </p:spTree>
    <p:extLst>
      <p:ext uri="{BB962C8B-B14F-4D97-AF65-F5344CB8AC3E}">
        <p14:creationId xmlns:p14="http://schemas.microsoft.com/office/powerpoint/2010/main" val="29345893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38</a:t>
            </a:fld>
            <a:endParaRPr lang="th-TH"/>
          </a:p>
        </p:txBody>
      </p:sp>
    </p:spTree>
    <p:extLst>
      <p:ext uri="{BB962C8B-B14F-4D97-AF65-F5344CB8AC3E}">
        <p14:creationId xmlns:p14="http://schemas.microsoft.com/office/powerpoint/2010/main" val="17037664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39</a:t>
            </a:fld>
            <a:endParaRPr lang="th-TH"/>
          </a:p>
        </p:txBody>
      </p:sp>
    </p:spTree>
    <p:extLst>
      <p:ext uri="{BB962C8B-B14F-4D97-AF65-F5344CB8AC3E}">
        <p14:creationId xmlns:p14="http://schemas.microsoft.com/office/powerpoint/2010/main" val="6951227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dirty="0" smtClean="0"/>
          </a:p>
        </p:txBody>
      </p:sp>
      <p:sp>
        <p:nvSpPr>
          <p:cNvPr id="3" name="Slide Number Placeholder 2"/>
          <p:cNvSpPr>
            <a:spLocks noGrp="1"/>
          </p:cNvSpPr>
          <p:nvPr>
            <p:ph type="sldNum" sz="quarter" idx="10"/>
          </p:nvPr>
        </p:nvSpPr>
        <p:spPr/>
        <p:txBody>
          <a:bodyPr/>
          <a:lstStyle/>
          <a:p>
            <a:fld id="{78D49903-40E4-41BF-98FD-64B4AD31B25F}" type="slidenum">
              <a:rPr lang="th-TH" smtClean="0"/>
              <a:t>41</a:t>
            </a:fld>
            <a:endParaRPr lang="th-TH"/>
          </a:p>
        </p:txBody>
      </p:sp>
    </p:spTree>
    <p:extLst>
      <p:ext uri="{BB962C8B-B14F-4D97-AF65-F5344CB8AC3E}">
        <p14:creationId xmlns:p14="http://schemas.microsoft.com/office/powerpoint/2010/main" val="11505597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42</a:t>
            </a:fld>
            <a:endParaRPr lang="th-TH"/>
          </a:p>
        </p:txBody>
      </p:sp>
    </p:spTree>
    <p:extLst>
      <p:ext uri="{BB962C8B-B14F-4D97-AF65-F5344CB8AC3E}">
        <p14:creationId xmlns:p14="http://schemas.microsoft.com/office/powerpoint/2010/main" val="15117808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dirty="0" smtClean="0"/>
          </a:p>
        </p:txBody>
      </p:sp>
      <p:sp>
        <p:nvSpPr>
          <p:cNvPr id="3" name="Slide Number Placeholder 2"/>
          <p:cNvSpPr>
            <a:spLocks noGrp="1"/>
          </p:cNvSpPr>
          <p:nvPr>
            <p:ph type="sldNum" sz="quarter" idx="10"/>
          </p:nvPr>
        </p:nvSpPr>
        <p:spPr/>
        <p:txBody>
          <a:bodyPr/>
          <a:lstStyle/>
          <a:p>
            <a:fld id="{78D49903-40E4-41BF-98FD-64B4AD31B25F}" type="slidenum">
              <a:rPr lang="th-TH" smtClean="0"/>
              <a:t>43</a:t>
            </a:fld>
            <a:endParaRPr lang="th-TH"/>
          </a:p>
        </p:txBody>
      </p:sp>
    </p:spTree>
    <p:extLst>
      <p:ext uri="{BB962C8B-B14F-4D97-AF65-F5344CB8AC3E}">
        <p14:creationId xmlns:p14="http://schemas.microsoft.com/office/powerpoint/2010/main" val="38992680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44</a:t>
            </a:fld>
            <a:endParaRPr lang="th-TH"/>
          </a:p>
        </p:txBody>
      </p:sp>
    </p:spTree>
    <p:extLst>
      <p:ext uri="{BB962C8B-B14F-4D97-AF65-F5344CB8AC3E}">
        <p14:creationId xmlns:p14="http://schemas.microsoft.com/office/powerpoint/2010/main" val="537787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49</a:t>
            </a:fld>
            <a:endParaRPr lang="th-TH"/>
          </a:p>
        </p:txBody>
      </p:sp>
    </p:spTree>
    <p:extLst>
      <p:ext uri="{BB962C8B-B14F-4D97-AF65-F5344CB8AC3E}">
        <p14:creationId xmlns:p14="http://schemas.microsoft.com/office/powerpoint/2010/main" val="32869632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50</a:t>
            </a:fld>
            <a:endParaRPr lang="th-TH"/>
          </a:p>
        </p:txBody>
      </p:sp>
    </p:spTree>
    <p:extLst>
      <p:ext uri="{BB962C8B-B14F-4D97-AF65-F5344CB8AC3E}">
        <p14:creationId xmlns:p14="http://schemas.microsoft.com/office/powerpoint/2010/main" val="38260540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51</a:t>
            </a:fld>
            <a:endParaRPr lang="th-TH"/>
          </a:p>
        </p:txBody>
      </p:sp>
    </p:spTree>
    <p:extLst>
      <p:ext uri="{BB962C8B-B14F-4D97-AF65-F5344CB8AC3E}">
        <p14:creationId xmlns:p14="http://schemas.microsoft.com/office/powerpoint/2010/main" val="1178718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53</a:t>
            </a:fld>
            <a:endParaRPr lang="th-TH"/>
          </a:p>
        </p:txBody>
      </p:sp>
    </p:spTree>
    <p:extLst>
      <p:ext uri="{BB962C8B-B14F-4D97-AF65-F5344CB8AC3E}">
        <p14:creationId xmlns:p14="http://schemas.microsoft.com/office/powerpoint/2010/main" val="16293766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54</a:t>
            </a:fld>
            <a:endParaRPr lang="th-TH"/>
          </a:p>
        </p:txBody>
      </p:sp>
    </p:spTree>
    <p:extLst>
      <p:ext uri="{BB962C8B-B14F-4D97-AF65-F5344CB8AC3E}">
        <p14:creationId xmlns:p14="http://schemas.microsoft.com/office/powerpoint/2010/main" val="8260096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55</a:t>
            </a:fld>
            <a:endParaRPr lang="th-TH"/>
          </a:p>
        </p:txBody>
      </p:sp>
    </p:spTree>
    <p:extLst>
      <p:ext uri="{BB962C8B-B14F-4D97-AF65-F5344CB8AC3E}">
        <p14:creationId xmlns:p14="http://schemas.microsoft.com/office/powerpoint/2010/main" val="21951105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56</a:t>
            </a:fld>
            <a:endParaRPr lang="th-TH"/>
          </a:p>
        </p:txBody>
      </p:sp>
    </p:spTree>
    <p:extLst>
      <p:ext uri="{BB962C8B-B14F-4D97-AF65-F5344CB8AC3E}">
        <p14:creationId xmlns:p14="http://schemas.microsoft.com/office/powerpoint/2010/main" val="35253026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90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58</a:t>
            </a:fld>
            <a:endParaRPr lang="th-TH"/>
          </a:p>
        </p:txBody>
      </p:sp>
    </p:spTree>
    <p:extLst>
      <p:ext uri="{BB962C8B-B14F-4D97-AF65-F5344CB8AC3E}">
        <p14:creationId xmlns:p14="http://schemas.microsoft.com/office/powerpoint/2010/main" val="19780186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59</a:t>
            </a:fld>
            <a:endParaRPr lang="th-TH"/>
          </a:p>
        </p:txBody>
      </p:sp>
    </p:spTree>
    <p:extLst>
      <p:ext uri="{BB962C8B-B14F-4D97-AF65-F5344CB8AC3E}">
        <p14:creationId xmlns:p14="http://schemas.microsoft.com/office/powerpoint/2010/main" val="10589375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63</a:t>
            </a:fld>
            <a:endParaRPr lang="th-TH"/>
          </a:p>
        </p:txBody>
      </p:sp>
    </p:spTree>
    <p:extLst>
      <p:ext uri="{BB962C8B-B14F-4D97-AF65-F5344CB8AC3E}">
        <p14:creationId xmlns:p14="http://schemas.microsoft.com/office/powerpoint/2010/main" val="298878626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64</a:t>
            </a:fld>
            <a:endParaRPr lang="th-TH"/>
          </a:p>
        </p:txBody>
      </p:sp>
    </p:spTree>
    <p:extLst>
      <p:ext uri="{BB962C8B-B14F-4D97-AF65-F5344CB8AC3E}">
        <p14:creationId xmlns:p14="http://schemas.microsoft.com/office/powerpoint/2010/main" val="170522042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65</a:t>
            </a:fld>
            <a:endParaRPr lang="th-TH"/>
          </a:p>
        </p:txBody>
      </p:sp>
    </p:spTree>
    <p:extLst>
      <p:ext uri="{BB962C8B-B14F-4D97-AF65-F5344CB8AC3E}">
        <p14:creationId xmlns:p14="http://schemas.microsoft.com/office/powerpoint/2010/main" val="329809395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66</a:t>
            </a:fld>
            <a:endParaRPr lang="th-TH"/>
          </a:p>
        </p:txBody>
      </p:sp>
    </p:spTree>
    <p:extLst>
      <p:ext uri="{BB962C8B-B14F-4D97-AF65-F5344CB8AC3E}">
        <p14:creationId xmlns:p14="http://schemas.microsoft.com/office/powerpoint/2010/main" val="39743369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67</a:t>
            </a:fld>
            <a:endParaRPr lang="th-TH"/>
          </a:p>
        </p:txBody>
      </p:sp>
    </p:spTree>
    <p:extLst>
      <p:ext uri="{BB962C8B-B14F-4D97-AF65-F5344CB8AC3E}">
        <p14:creationId xmlns:p14="http://schemas.microsoft.com/office/powerpoint/2010/main" val="20494010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68</a:t>
            </a:fld>
            <a:endParaRPr lang="th-TH"/>
          </a:p>
        </p:txBody>
      </p:sp>
    </p:spTree>
    <p:extLst>
      <p:ext uri="{BB962C8B-B14F-4D97-AF65-F5344CB8AC3E}">
        <p14:creationId xmlns:p14="http://schemas.microsoft.com/office/powerpoint/2010/main" val="38895375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2"/>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
        <p:nvSpPr>
          <p:cNvPr id="3" name="Slide Number Placeholder 2"/>
          <p:cNvSpPr>
            <a:spLocks noGrp="1"/>
          </p:cNvSpPr>
          <p:nvPr>
            <p:ph type="sldNum" sz="quarter" idx="10"/>
          </p:nvPr>
        </p:nvSpPr>
        <p:spPr/>
        <p:txBody>
          <a:bodyPr/>
          <a:lstStyle/>
          <a:p>
            <a:fld id="{78D49903-40E4-41BF-98FD-64B4AD31B25F}" type="slidenum">
              <a:rPr lang="th-TH" smtClean="0"/>
              <a:t>69</a:t>
            </a:fld>
            <a:endParaRPr lang="th-TH"/>
          </a:p>
        </p:txBody>
      </p:sp>
    </p:spTree>
    <p:extLst>
      <p:ext uri="{BB962C8B-B14F-4D97-AF65-F5344CB8AC3E}">
        <p14:creationId xmlns:p14="http://schemas.microsoft.com/office/powerpoint/2010/main" val="371681834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566A8B2-4851-4E10-BDBA-193EA5243D84}" type="slidenum">
              <a:rPr lang="en-US" altLang="th-TH">
                <a:latin typeface="Calibri" panose="020F0502020204030204" pitchFamily="34" charset="0"/>
              </a:rPr>
              <a:pPr eaLnBrk="1" hangingPunct="1"/>
              <a:t>74</a:t>
            </a:fld>
            <a:endParaRPr lang="en-US" altLang="th-TH" dirty="0">
              <a:latin typeface="Calibri" panose="020F0502020204030204" pitchFamily="34" charset="0"/>
            </a:endParaRPr>
          </a:p>
        </p:txBody>
      </p:sp>
      <p:sp>
        <p:nvSpPr>
          <p:cNvPr id="2765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28058521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Ajarn</a:t>
            </a:r>
            <a:r>
              <a:rPr lang="en-US" dirty="0" smtClean="0"/>
              <a:t> </a:t>
            </a:r>
            <a:r>
              <a:rPr lang="en-US" dirty="0" err="1" smtClean="0"/>
              <a:t>ka</a:t>
            </a:r>
            <a:r>
              <a:rPr lang="en-US" dirty="0" smtClean="0"/>
              <a:t> I</a:t>
            </a:r>
            <a:r>
              <a:rPr lang="en-US" baseline="0" dirty="0" smtClean="0"/>
              <a:t> think the slides for this part are missing?? Or it will require only explanation like introduction of the chapter?</a:t>
            </a:r>
          </a:p>
          <a:p>
            <a:r>
              <a:rPr lang="en-US" baseline="0" dirty="0" smtClean="0"/>
              <a:t>But there is nothing to answering this objective</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a:t>
            </a:r>
            <a:r>
              <a:rPr lang="en-US" sz="1800" dirty="0" smtClean="0">
                <a:solidFill>
                  <a:srgbClr val="FF0000"/>
                </a:solidFill>
                <a:latin typeface="Times New Roman" panose="02020603050405020304" pitchFamily="18" charset="0"/>
                <a:cs typeface="Times New Roman" panose="02020603050405020304" pitchFamily="18" charset="0"/>
              </a:rPr>
              <a:t>List the various factors that influence the cost of money”</a:t>
            </a:r>
          </a:p>
        </p:txBody>
      </p:sp>
      <p:sp>
        <p:nvSpPr>
          <p:cNvPr id="4" name="Slide Number Placeholder 3"/>
          <p:cNvSpPr>
            <a:spLocks noGrp="1"/>
          </p:cNvSpPr>
          <p:nvPr>
            <p:ph type="sldNum" sz="quarter" idx="10"/>
          </p:nvPr>
        </p:nvSpPr>
        <p:spPr/>
        <p:txBody>
          <a:bodyPr/>
          <a:lstStyle/>
          <a:p>
            <a:fld id="{33FE8864-ACE8-4A9B-B867-8C6818DE9CF6}" type="slidenum">
              <a:rPr lang="th-TH" smtClean="0"/>
              <a:t>75</a:t>
            </a:fld>
            <a:endParaRPr lang="th-TH"/>
          </a:p>
        </p:txBody>
      </p:sp>
    </p:spTree>
    <p:extLst>
      <p:ext uri="{BB962C8B-B14F-4D97-AF65-F5344CB8AC3E}">
        <p14:creationId xmlns:p14="http://schemas.microsoft.com/office/powerpoint/2010/main" val="244845479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C0AB5B0-266B-4911-8666-CA76F2A3A96E}" type="slidenum">
              <a:rPr lang="en-US" altLang="th-TH">
                <a:latin typeface="Calibri" panose="020F0502020204030204" pitchFamily="34" charset="0"/>
              </a:rPr>
              <a:pPr eaLnBrk="1" hangingPunct="1"/>
              <a:t>76</a:t>
            </a:fld>
            <a:endParaRPr lang="en-US" altLang="th-TH">
              <a:latin typeface="Calibri" panose="020F0502020204030204" pitchFamily="34" charset="0"/>
            </a:endParaRPr>
          </a:p>
        </p:txBody>
      </p:sp>
      <p:sp>
        <p:nvSpPr>
          <p:cNvPr id="286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51960742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800" dirty="0" smtClean="0">
              <a:solidFill>
                <a:srgbClr val="FF00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33FE8864-ACE8-4A9B-B867-8C6818DE9CF6}" type="slidenum">
              <a:rPr lang="th-TH" smtClean="0"/>
              <a:t>77</a:t>
            </a:fld>
            <a:endParaRPr lang="th-TH"/>
          </a:p>
        </p:txBody>
      </p:sp>
    </p:spTree>
    <p:extLst>
      <p:ext uri="{BB962C8B-B14F-4D97-AF65-F5344CB8AC3E}">
        <p14:creationId xmlns:p14="http://schemas.microsoft.com/office/powerpoint/2010/main" val="208105621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9021C54D-4371-4F37-8950-80779346EB00}" type="slidenum">
              <a:rPr lang="en-US" altLang="th-TH">
                <a:latin typeface="Calibri" panose="020F0502020204030204" pitchFamily="34" charset="0"/>
              </a:rPr>
              <a:pPr eaLnBrk="1" hangingPunct="1"/>
              <a:t>78</a:t>
            </a:fld>
            <a:endParaRPr lang="en-US" altLang="th-TH">
              <a:latin typeface="Calibri" panose="020F0502020204030204" pitchFamily="34" charset="0"/>
            </a:endParaRPr>
          </a:p>
        </p:txBody>
      </p:sp>
      <p:sp>
        <p:nvSpPr>
          <p:cNvPr id="2969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255898842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27E31E9-F29F-4440-9016-937974ECCB41}" type="slidenum">
              <a:rPr lang="en-US" altLang="th-TH">
                <a:latin typeface="Calibri" panose="020F0502020204030204" pitchFamily="34" charset="0"/>
              </a:rPr>
              <a:pPr eaLnBrk="1" hangingPunct="1"/>
              <a:t>79</a:t>
            </a:fld>
            <a:endParaRPr lang="en-US" altLang="th-TH">
              <a:latin typeface="Calibri" panose="020F0502020204030204" pitchFamily="34" charset="0"/>
            </a:endParaRPr>
          </a:p>
        </p:txBody>
      </p:sp>
      <p:sp>
        <p:nvSpPr>
          <p:cNvPr id="307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dirty="0" smtClean="0"/>
          </a:p>
        </p:txBody>
      </p:sp>
    </p:spTree>
    <p:extLst>
      <p:ext uri="{BB962C8B-B14F-4D97-AF65-F5344CB8AC3E}">
        <p14:creationId xmlns:p14="http://schemas.microsoft.com/office/powerpoint/2010/main" val="212197896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462E8EA-DDB5-4601-BA1C-A12E8F5242FE}" type="slidenum">
              <a:rPr lang="en-US" altLang="th-TH">
                <a:latin typeface="Calibri" panose="020F0502020204030204" pitchFamily="34" charset="0"/>
              </a:rPr>
              <a:pPr eaLnBrk="1" hangingPunct="1"/>
              <a:t>80</a:t>
            </a:fld>
            <a:endParaRPr lang="en-US" altLang="th-TH">
              <a:latin typeface="Calibri" panose="020F0502020204030204" pitchFamily="34" charset="0"/>
            </a:endParaRPr>
          </a:p>
        </p:txBody>
      </p:sp>
      <p:sp>
        <p:nvSpPr>
          <p:cNvPr id="317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159528254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33FE8864-ACE8-4A9B-B867-8C6818DE9CF6}" type="slidenum">
              <a:rPr lang="th-TH" smtClean="0"/>
              <a:t>83</a:t>
            </a:fld>
            <a:endParaRPr lang="th-TH"/>
          </a:p>
        </p:txBody>
      </p:sp>
    </p:spTree>
    <p:extLst>
      <p:ext uri="{BB962C8B-B14F-4D97-AF65-F5344CB8AC3E}">
        <p14:creationId xmlns:p14="http://schemas.microsoft.com/office/powerpoint/2010/main" val="313937561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39DBF66-3ED9-43E0-8958-0EF074377AD9}" type="slidenum">
              <a:rPr lang="en-US" altLang="th-TH">
                <a:latin typeface="Calibri" panose="020F0502020204030204" pitchFamily="34" charset="0"/>
              </a:rPr>
              <a:pPr eaLnBrk="1" hangingPunct="1"/>
              <a:t>84</a:t>
            </a:fld>
            <a:endParaRPr lang="en-US" altLang="th-TH">
              <a:latin typeface="Calibri" panose="020F0502020204030204" pitchFamily="34" charset="0"/>
            </a:endParaRPr>
          </a:p>
        </p:txBody>
      </p:sp>
      <p:sp>
        <p:nvSpPr>
          <p:cNvPr id="327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220851309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08B4C85-8869-4149-85B0-0A6AE8A4A9A7}" type="slidenum">
              <a:rPr lang="en-US" altLang="th-TH">
                <a:latin typeface="Calibri" panose="020F0502020204030204" pitchFamily="34" charset="0"/>
              </a:rPr>
              <a:pPr eaLnBrk="1" hangingPunct="1"/>
              <a:t>85</a:t>
            </a:fld>
            <a:endParaRPr lang="en-US" altLang="th-TH">
              <a:latin typeface="Calibri" panose="020F0502020204030204" pitchFamily="34" charset="0"/>
            </a:endParaRPr>
          </a:p>
        </p:txBody>
      </p:sp>
      <p:sp>
        <p:nvSpPr>
          <p:cNvPr id="3891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159023281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CC5EF2C-B1F9-4F01-89A0-059C57272D69}" type="slidenum">
              <a:rPr lang="en-US" altLang="th-TH">
                <a:latin typeface="Calibri" panose="020F0502020204030204" pitchFamily="34" charset="0"/>
              </a:rPr>
              <a:pPr eaLnBrk="1" hangingPunct="1"/>
              <a:t>86</a:t>
            </a:fld>
            <a:endParaRPr lang="en-US" altLang="th-TH">
              <a:latin typeface="Calibri" panose="020F0502020204030204" pitchFamily="34" charset="0"/>
            </a:endParaRPr>
          </a:p>
        </p:txBody>
      </p:sp>
      <p:sp>
        <p:nvSpPr>
          <p:cNvPr id="399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390272601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CC5EF2C-B1F9-4F01-89A0-059C57272D69}" type="slidenum">
              <a:rPr lang="en-US" altLang="th-TH">
                <a:latin typeface="Calibri" panose="020F0502020204030204" pitchFamily="34" charset="0"/>
              </a:rPr>
              <a:pPr eaLnBrk="1" hangingPunct="1"/>
              <a:t>87</a:t>
            </a:fld>
            <a:endParaRPr lang="en-US" altLang="th-TH">
              <a:latin typeface="Calibri" panose="020F0502020204030204" pitchFamily="34" charset="0"/>
            </a:endParaRPr>
          </a:p>
        </p:txBody>
      </p:sp>
      <p:sp>
        <p:nvSpPr>
          <p:cNvPr id="399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295407193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977E990-C65C-4A80-A376-EC5336766EFD}" type="slidenum">
              <a:rPr lang="en-US" altLang="th-TH">
                <a:latin typeface="Calibri" panose="020F0502020204030204" pitchFamily="34" charset="0"/>
              </a:rPr>
              <a:pPr eaLnBrk="1" hangingPunct="1"/>
              <a:t>89</a:t>
            </a:fld>
            <a:endParaRPr lang="en-US" altLang="th-TH">
              <a:latin typeface="Calibri" panose="020F0502020204030204" pitchFamily="34" charset="0"/>
            </a:endParaRPr>
          </a:p>
        </p:txBody>
      </p:sp>
      <p:sp>
        <p:nvSpPr>
          <p:cNvPr id="409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30314630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800" dirty="0" smtClean="0">
              <a:solidFill>
                <a:srgbClr val="FF00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33FE8864-ACE8-4A9B-B867-8C6818DE9CF6}" type="slidenum">
              <a:rPr lang="th-TH" smtClean="0"/>
              <a:t>90</a:t>
            </a:fld>
            <a:endParaRPr lang="th-TH"/>
          </a:p>
        </p:txBody>
      </p:sp>
    </p:spTree>
    <p:extLst>
      <p:ext uri="{BB962C8B-B14F-4D97-AF65-F5344CB8AC3E}">
        <p14:creationId xmlns:p14="http://schemas.microsoft.com/office/powerpoint/2010/main" val="197994586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9AA93110-AA40-48C7-BF5C-9715F32CFDDF}" type="slidenum">
              <a:rPr lang="en-US" altLang="th-TH">
                <a:latin typeface="Calibri" panose="020F0502020204030204" pitchFamily="34" charset="0"/>
              </a:rPr>
              <a:pPr eaLnBrk="1" hangingPunct="1"/>
              <a:t>91</a:t>
            </a:fld>
            <a:endParaRPr lang="en-US" altLang="th-TH">
              <a:latin typeface="Calibri" panose="020F0502020204030204" pitchFamily="34" charset="0"/>
            </a:endParaRPr>
          </a:p>
        </p:txBody>
      </p:sp>
      <p:sp>
        <p:nvSpPr>
          <p:cNvPr id="419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299325617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288F9E3-D13C-467C-94A8-1F5DBABA4A01}" type="slidenum">
              <a:rPr lang="en-US" altLang="th-TH">
                <a:latin typeface="Calibri" panose="020F0502020204030204" pitchFamily="34" charset="0"/>
              </a:rPr>
              <a:pPr eaLnBrk="1" hangingPunct="1"/>
              <a:t>92</a:t>
            </a:fld>
            <a:endParaRPr lang="en-US" altLang="th-TH">
              <a:latin typeface="Calibri" panose="020F0502020204030204" pitchFamily="34" charset="0"/>
            </a:endParaRPr>
          </a:p>
        </p:txBody>
      </p:sp>
      <p:sp>
        <p:nvSpPr>
          <p:cNvPr id="430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287723679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5F62F54-C77A-4246-9E8E-9C2B89602364}" type="slidenum">
              <a:rPr lang="en-US" altLang="th-TH">
                <a:latin typeface="Calibri" panose="020F0502020204030204" pitchFamily="34" charset="0"/>
              </a:rPr>
              <a:pPr eaLnBrk="1" hangingPunct="1"/>
              <a:t>93</a:t>
            </a:fld>
            <a:endParaRPr lang="en-US" altLang="th-TH">
              <a:latin typeface="Calibri" panose="020F0502020204030204" pitchFamily="34" charset="0"/>
            </a:endParaRPr>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93415144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38CBB45-7E26-4E56-804F-30B0D9BB3F3A}" type="slidenum">
              <a:rPr lang="en-US" altLang="th-TH">
                <a:latin typeface="Calibri" panose="020F0502020204030204" pitchFamily="34" charset="0"/>
              </a:rPr>
              <a:pPr eaLnBrk="1" hangingPunct="1"/>
              <a:t>94</a:t>
            </a:fld>
            <a:endParaRPr lang="en-US" altLang="th-TH">
              <a:latin typeface="Calibri" panose="020F0502020204030204" pitchFamily="34" charset="0"/>
            </a:endParaRPr>
          </a:p>
        </p:txBody>
      </p:sp>
      <p:sp>
        <p:nvSpPr>
          <p:cNvPr id="4505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216269898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25EDDEA-2CD9-4DF1-AF74-9E1A0F4FE134}" type="slidenum">
              <a:rPr lang="en-US" altLang="th-TH">
                <a:latin typeface="Calibri" panose="020F0502020204030204" pitchFamily="34" charset="0"/>
              </a:rPr>
              <a:pPr eaLnBrk="1" hangingPunct="1"/>
              <a:t>95</a:t>
            </a:fld>
            <a:endParaRPr lang="en-US" altLang="th-TH">
              <a:latin typeface="Calibri" panose="020F0502020204030204" pitchFamily="34" charset="0"/>
            </a:endParaRPr>
          </a:p>
        </p:txBody>
      </p:sp>
      <p:sp>
        <p:nvSpPr>
          <p:cNvPr id="460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208768070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AC7B67D-342E-46FE-9F15-B8C25F9B36AF}" type="slidenum">
              <a:rPr lang="en-US" altLang="th-TH">
                <a:latin typeface="Calibri" panose="020F0502020204030204" pitchFamily="34" charset="0"/>
              </a:rPr>
              <a:pPr eaLnBrk="1" hangingPunct="1"/>
              <a:t>96</a:t>
            </a:fld>
            <a:endParaRPr lang="en-US" altLang="th-TH">
              <a:latin typeface="Calibri" panose="020F0502020204030204" pitchFamily="34" charset="0"/>
            </a:endParaRPr>
          </a:p>
        </p:txBody>
      </p:sp>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333875502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2C9992DE-BE82-4F69-949C-E5C51AFA8A66}" type="slidenum">
              <a:rPr lang="en-US" altLang="th-TH">
                <a:latin typeface="Calibri" panose="020F0502020204030204" pitchFamily="34" charset="0"/>
              </a:rPr>
              <a:pPr eaLnBrk="1" hangingPunct="1"/>
              <a:t>97</a:t>
            </a:fld>
            <a:endParaRPr lang="en-US" altLang="th-TH">
              <a:latin typeface="Calibri" panose="020F0502020204030204" pitchFamily="34" charset="0"/>
            </a:endParaRPr>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244774802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800" dirty="0" smtClean="0">
              <a:solidFill>
                <a:srgbClr val="FF00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33FE8864-ACE8-4A9B-B867-8C6818DE9CF6}" type="slidenum">
              <a:rPr lang="th-TH" smtClean="0"/>
              <a:t>98</a:t>
            </a:fld>
            <a:endParaRPr lang="th-TH"/>
          </a:p>
        </p:txBody>
      </p:sp>
    </p:spTree>
    <p:extLst>
      <p:ext uri="{BB962C8B-B14F-4D97-AF65-F5344CB8AC3E}">
        <p14:creationId xmlns:p14="http://schemas.microsoft.com/office/powerpoint/2010/main" val="377726385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7BD46F8E-AA52-6E4E-8DCF-5BA4CAD8898A}" type="slidenum">
              <a:rPr lang="en-US">
                <a:latin typeface="Calibri" charset="0"/>
              </a:rPr>
              <a:pPr eaLnBrk="1" hangingPunct="1"/>
              <a:t>109</a:t>
            </a:fld>
            <a:endParaRPr lang="en-US">
              <a:latin typeface="Calibri" charset="0"/>
            </a:endParaRPr>
          </a:p>
        </p:txBody>
      </p:sp>
      <p:sp>
        <p:nvSpPr>
          <p:cNvPr id="501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01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655E3795-F3C8-9D4E-85E3-C05BC7F6306F}" type="slidenum">
              <a:rPr lang="en-US">
                <a:latin typeface="Calibri" charset="0"/>
              </a:rPr>
              <a:pPr eaLnBrk="1" hangingPunct="1"/>
              <a:t>110</a:t>
            </a:fld>
            <a:endParaRPr lang="en-US">
              <a:latin typeface="Calibri" charset="0"/>
            </a:endParaRPr>
          </a:p>
        </p:txBody>
      </p:sp>
      <p:sp>
        <p:nvSpPr>
          <p:cNvPr id="512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12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62BDABB9-9E9B-324C-B8F0-EF8CD331BEAD}" type="slidenum">
              <a:rPr lang="en-US">
                <a:latin typeface="Calibri" charset="0"/>
              </a:rPr>
              <a:pPr eaLnBrk="1" hangingPunct="1"/>
              <a:t>111</a:t>
            </a:fld>
            <a:endParaRPr lang="en-US">
              <a:latin typeface="Calibri" charset="0"/>
            </a:endParaRPr>
          </a:p>
        </p:txBody>
      </p:sp>
      <p:sp>
        <p:nvSpPr>
          <p:cNvPr id="522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22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44AD9D61-2885-4046-A731-2CE0344FF199}" type="slidenum">
              <a:rPr lang="en-US">
                <a:latin typeface="Calibri" charset="0"/>
              </a:rPr>
              <a:pPr eaLnBrk="1" hangingPunct="1"/>
              <a:t>112</a:t>
            </a:fld>
            <a:endParaRPr lang="en-US">
              <a:latin typeface="Calibri" charset="0"/>
            </a:endParaRPr>
          </a:p>
        </p:txBody>
      </p:sp>
      <p:sp>
        <p:nvSpPr>
          <p:cNvPr id="5325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32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977C5EBF-3365-6C4C-BA4D-F8F7D1662D66}" type="slidenum">
              <a:rPr lang="en-US">
                <a:latin typeface="Calibri" charset="0"/>
              </a:rPr>
              <a:pPr eaLnBrk="1" hangingPunct="1"/>
              <a:t>113</a:t>
            </a:fld>
            <a:endParaRPr lang="en-US">
              <a:latin typeface="Calibri" charset="0"/>
            </a:endParaRPr>
          </a:p>
        </p:txBody>
      </p:sp>
      <p:sp>
        <p:nvSpPr>
          <p:cNvPr id="542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427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CE95BF86-CF2B-964E-9BCB-92BC3EA9F6AC}" type="slidenum">
              <a:rPr lang="en-US">
                <a:latin typeface="Calibri" charset="0"/>
              </a:rPr>
              <a:pPr eaLnBrk="1" hangingPunct="1"/>
              <a:t>114</a:t>
            </a:fld>
            <a:endParaRPr lang="en-US">
              <a:latin typeface="Calibri" charset="0"/>
            </a:endParaRPr>
          </a:p>
        </p:txBody>
      </p:sp>
      <p:sp>
        <p:nvSpPr>
          <p:cNvPr id="573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73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6DF585AC-EC0D-254B-BC9A-080B1CBA2063}" type="slidenum">
              <a:rPr lang="en-US">
                <a:latin typeface="Calibri" charset="0"/>
              </a:rPr>
              <a:pPr eaLnBrk="1" hangingPunct="1"/>
              <a:t>115</a:t>
            </a:fld>
            <a:endParaRPr lang="en-US">
              <a:latin typeface="Calibri" charset="0"/>
            </a:endParaRPr>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83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EBBCF5BF-43C9-9D43-B7B8-793807502D4A}" type="slidenum">
              <a:rPr lang="en-US">
                <a:latin typeface="Calibri" charset="0"/>
              </a:rPr>
              <a:pPr eaLnBrk="1" hangingPunct="1"/>
              <a:t>116</a:t>
            </a:fld>
            <a:endParaRPr lang="en-US">
              <a:latin typeface="Calibri" charset="0"/>
            </a:endParaRPr>
          </a:p>
        </p:txBody>
      </p:sp>
      <p:sp>
        <p:nvSpPr>
          <p:cNvPr id="593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93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D915EC3C-6F7A-F64E-944C-D07B93C4E6C4}" type="slidenum">
              <a:rPr lang="en-US">
                <a:latin typeface="Calibri" charset="0"/>
              </a:rPr>
              <a:pPr eaLnBrk="1" hangingPunct="1"/>
              <a:t>117</a:t>
            </a:fld>
            <a:endParaRPr lang="en-US">
              <a:latin typeface="Calibri" charset="0"/>
            </a:endParaRPr>
          </a:p>
        </p:txBody>
      </p:sp>
      <p:sp>
        <p:nvSpPr>
          <p:cNvPr id="604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04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0BB4D3B1-BD30-9542-96B4-DEE584C0FF54}" type="slidenum">
              <a:rPr lang="en-US">
                <a:latin typeface="Calibri" charset="0"/>
              </a:rPr>
              <a:pPr eaLnBrk="1" hangingPunct="1"/>
              <a:t>118</a:t>
            </a:fld>
            <a:endParaRPr lang="en-US">
              <a:latin typeface="Calibri" charset="0"/>
            </a:endParaRPr>
          </a:p>
        </p:txBody>
      </p:sp>
      <p:sp>
        <p:nvSpPr>
          <p:cNvPr id="614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14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7C05E2DF-C696-2842-B369-65BA1A6E4FC0}" type="slidenum">
              <a:rPr lang="en-US">
                <a:latin typeface="Calibri" charset="0"/>
              </a:rPr>
              <a:pPr eaLnBrk="1" hangingPunct="1"/>
              <a:t>119</a:t>
            </a:fld>
            <a:endParaRPr lang="en-US">
              <a:latin typeface="Calibri" charset="0"/>
            </a:endParaRPr>
          </a:p>
        </p:txBody>
      </p:sp>
      <p:sp>
        <p:nvSpPr>
          <p:cNvPr id="624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24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FFF195B7-3C49-EF4A-91A5-6852226111FE}" type="slidenum">
              <a:rPr lang="en-US">
                <a:latin typeface="Calibri" charset="0"/>
              </a:rPr>
              <a:pPr eaLnBrk="1" hangingPunct="1"/>
              <a:t>120</a:t>
            </a:fld>
            <a:endParaRPr lang="en-US">
              <a:latin typeface="Calibri" charset="0"/>
            </a:endParaRPr>
          </a:p>
        </p:txBody>
      </p:sp>
      <p:sp>
        <p:nvSpPr>
          <p:cNvPr id="634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34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52AD4D1C-9D6F-7344-A1CF-54B6655BF343}" type="slidenum">
              <a:rPr lang="en-US">
                <a:latin typeface="Calibri" charset="0"/>
              </a:rPr>
              <a:pPr eaLnBrk="1" hangingPunct="1"/>
              <a:t>121</a:t>
            </a:fld>
            <a:endParaRPr lang="en-US">
              <a:latin typeface="Calibri" charset="0"/>
            </a:endParaRPr>
          </a:p>
        </p:txBody>
      </p:sp>
      <p:sp>
        <p:nvSpPr>
          <p:cNvPr id="6451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45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B1745914-96E8-8F4C-AB7C-4272E8B1FD72}" type="slidenum">
              <a:rPr lang="en-US">
                <a:latin typeface="Calibri" charset="0"/>
              </a:rPr>
              <a:pPr eaLnBrk="1" hangingPunct="1"/>
              <a:t>122</a:t>
            </a:fld>
            <a:endParaRPr lang="en-US">
              <a:latin typeface="Calibri" charset="0"/>
            </a:endParaRPr>
          </a:p>
        </p:txBody>
      </p:sp>
      <p:sp>
        <p:nvSpPr>
          <p:cNvPr id="655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55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0568204A-4D74-BE4A-A851-4BC7E6D7E96F}" type="slidenum">
              <a:rPr lang="en-US">
                <a:latin typeface="Calibri" charset="0"/>
              </a:rPr>
              <a:pPr eaLnBrk="1" hangingPunct="1"/>
              <a:t>123</a:t>
            </a:fld>
            <a:endParaRPr lang="en-US">
              <a:latin typeface="Calibri" charset="0"/>
            </a:endParaRPr>
          </a:p>
        </p:txBody>
      </p:sp>
      <p:sp>
        <p:nvSpPr>
          <p:cNvPr id="665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65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9ADE3D59-B9DF-694E-B080-0883BF7DDAF5}" type="slidenum">
              <a:rPr lang="en-US">
                <a:latin typeface="Calibri" charset="0"/>
              </a:rPr>
              <a:pPr eaLnBrk="1" hangingPunct="1"/>
              <a:t>124</a:t>
            </a:fld>
            <a:endParaRPr lang="en-US">
              <a:latin typeface="Calibri" charset="0"/>
            </a:endParaRPr>
          </a:p>
        </p:txBody>
      </p:sp>
      <p:sp>
        <p:nvSpPr>
          <p:cNvPr id="675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75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DA1B3061-5DE2-2746-8EE3-CAB04C750D5C}" type="slidenum">
              <a:rPr lang="en-US">
                <a:latin typeface="Calibri" charset="0"/>
              </a:rPr>
              <a:pPr eaLnBrk="1" hangingPunct="1"/>
              <a:t>125</a:t>
            </a:fld>
            <a:endParaRPr lang="en-US">
              <a:latin typeface="Calibri" charset="0"/>
            </a:endParaRPr>
          </a:p>
        </p:txBody>
      </p:sp>
      <p:sp>
        <p:nvSpPr>
          <p:cNvPr id="686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86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B41D9C66-AA73-6849-9D56-AB17AE8AAD94}" type="slidenum">
              <a:rPr lang="en-US">
                <a:latin typeface="Calibri" charset="0"/>
              </a:rPr>
              <a:pPr eaLnBrk="1" hangingPunct="1"/>
              <a:t>126</a:t>
            </a:fld>
            <a:endParaRPr lang="en-US">
              <a:latin typeface="Calibri" charset="0"/>
            </a:endParaRPr>
          </a:p>
        </p:txBody>
      </p:sp>
      <p:sp>
        <p:nvSpPr>
          <p:cNvPr id="696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8EEADB4E-6D05-1047-8A84-B14A9C40BCF3}" type="slidenum">
              <a:rPr lang="en-US">
                <a:latin typeface="Calibri" charset="0"/>
              </a:rPr>
              <a:pPr eaLnBrk="1" hangingPunct="1"/>
              <a:t>127</a:t>
            </a:fld>
            <a:endParaRPr lang="en-US">
              <a:latin typeface="Calibri" charset="0"/>
            </a:endParaRPr>
          </a:p>
        </p:txBody>
      </p:sp>
      <p:sp>
        <p:nvSpPr>
          <p:cNvPr id="7065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06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5416E8BC-5F3B-2148-882D-0C699883D9FB}" type="slidenum">
              <a:rPr lang="en-US">
                <a:latin typeface="Calibri" charset="0"/>
              </a:rPr>
              <a:pPr eaLnBrk="1" hangingPunct="1"/>
              <a:t>128</a:t>
            </a:fld>
            <a:endParaRPr lang="en-US">
              <a:latin typeface="Calibri" charset="0"/>
            </a:endParaRPr>
          </a:p>
        </p:txBody>
      </p:sp>
      <p:sp>
        <p:nvSpPr>
          <p:cNvPr id="716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BF9E6686-C208-7340-B11F-E102567DBD32}" type="slidenum">
              <a:rPr lang="en-US">
                <a:latin typeface="Calibri" charset="0"/>
              </a:rPr>
              <a:pPr eaLnBrk="1" hangingPunct="1"/>
              <a:t>129</a:t>
            </a:fld>
            <a:endParaRPr lang="en-US">
              <a:latin typeface="Calibri" charset="0"/>
            </a:endParaRPr>
          </a:p>
        </p:txBody>
      </p:sp>
      <p:sp>
        <p:nvSpPr>
          <p:cNvPr id="727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27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41CFA50F-FAA6-E744-A486-77FB8BEF4150}" type="slidenum">
              <a:rPr lang="en-US">
                <a:latin typeface="Calibri" charset="0"/>
              </a:rPr>
              <a:pPr eaLnBrk="1" hangingPunct="1"/>
              <a:t>130</a:t>
            </a:fld>
            <a:endParaRPr lang="en-US">
              <a:latin typeface="Calibri" charset="0"/>
            </a:endParaRPr>
          </a:p>
        </p:txBody>
      </p:sp>
      <p:sp>
        <p:nvSpPr>
          <p:cNvPr id="737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37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11CAFC15-05F3-1440-8F79-C2C901F207A1}" type="slidenum">
              <a:rPr lang="en-US">
                <a:latin typeface="Calibri" charset="0"/>
              </a:rPr>
              <a:pPr eaLnBrk="1" hangingPunct="1"/>
              <a:t>131</a:t>
            </a:fld>
            <a:endParaRPr lang="en-US">
              <a:latin typeface="Calibri" charset="0"/>
            </a:endParaRPr>
          </a:p>
        </p:txBody>
      </p:sp>
      <p:sp>
        <p:nvSpPr>
          <p:cNvPr id="747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47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05515B27-C3CD-C24A-9CAD-103FD6B87379}" type="slidenum">
              <a:rPr lang="en-US">
                <a:latin typeface="Calibri" charset="0"/>
              </a:rPr>
              <a:pPr eaLnBrk="1" hangingPunct="1"/>
              <a:t>132</a:t>
            </a:fld>
            <a:endParaRPr lang="en-US">
              <a:latin typeface="Calibri" charset="0"/>
            </a:endParaRPr>
          </a:p>
        </p:txBody>
      </p:sp>
      <p:sp>
        <p:nvSpPr>
          <p:cNvPr id="757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57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FA54D07A-4956-7D4A-9219-FBF60297A6B4}" type="slidenum">
              <a:rPr lang="en-US">
                <a:latin typeface="Calibri" charset="0"/>
              </a:rPr>
              <a:pPr eaLnBrk="1" hangingPunct="1"/>
              <a:t>133</a:t>
            </a:fld>
            <a:endParaRPr lang="en-US">
              <a:latin typeface="Calibri" charset="0"/>
            </a:endParaRPr>
          </a:p>
        </p:txBody>
      </p:sp>
      <p:sp>
        <p:nvSpPr>
          <p:cNvPr id="768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68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9D6C9F63-CCDC-6C47-B07D-C9A336930666}" type="slidenum">
              <a:rPr lang="en-US">
                <a:latin typeface="Calibri" charset="0"/>
              </a:rPr>
              <a:pPr eaLnBrk="1" hangingPunct="1"/>
              <a:t>134</a:t>
            </a:fld>
            <a:endParaRPr lang="en-US">
              <a:latin typeface="Calibri" charset="0"/>
            </a:endParaRPr>
          </a:p>
        </p:txBody>
      </p:sp>
      <p:sp>
        <p:nvSpPr>
          <p:cNvPr id="778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78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14DC1A4E-9A09-C741-BCEB-3760799ECAF7}" type="slidenum">
              <a:rPr lang="en-US">
                <a:latin typeface="Calibri" charset="0"/>
              </a:rPr>
              <a:pPr eaLnBrk="1" hangingPunct="1"/>
              <a:t>135</a:t>
            </a:fld>
            <a:endParaRPr lang="en-US">
              <a:latin typeface="Calibri" charset="0"/>
            </a:endParaRPr>
          </a:p>
        </p:txBody>
      </p:sp>
      <p:sp>
        <p:nvSpPr>
          <p:cNvPr id="7885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88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837C30F9-314C-424D-8EB4-266CDD0B4070}" type="slidenum">
              <a:rPr lang="en-US">
                <a:latin typeface="Calibri" charset="0"/>
              </a:rPr>
              <a:pPr eaLnBrk="1" hangingPunct="1"/>
              <a:t>136</a:t>
            </a:fld>
            <a:endParaRPr lang="en-US">
              <a:latin typeface="Calibri" charset="0"/>
            </a:endParaRPr>
          </a:p>
        </p:txBody>
      </p:sp>
      <p:sp>
        <p:nvSpPr>
          <p:cNvPr id="798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987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6C1E915A-6F8A-3C4D-8471-55C569A1262A}" type="slidenum">
              <a:rPr lang="en-US">
                <a:latin typeface="Calibri" charset="0"/>
              </a:rPr>
              <a:pPr eaLnBrk="1" hangingPunct="1"/>
              <a:t>137</a:t>
            </a:fld>
            <a:endParaRPr lang="en-US">
              <a:latin typeface="Calibri" charset="0"/>
            </a:endParaRPr>
          </a:p>
        </p:txBody>
      </p:sp>
      <p:sp>
        <p:nvSpPr>
          <p:cNvPr id="8089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090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F616564D-554B-2849-930A-A2C1BE3B4B4E}" type="slidenum">
              <a:rPr lang="en-US">
                <a:latin typeface="Calibri" charset="0"/>
              </a:rPr>
              <a:pPr eaLnBrk="1" hangingPunct="1"/>
              <a:t>138</a:t>
            </a:fld>
            <a:endParaRPr lang="en-US">
              <a:latin typeface="Calibri" charset="0"/>
            </a:endParaRPr>
          </a:p>
        </p:txBody>
      </p:sp>
      <p:sp>
        <p:nvSpPr>
          <p:cNvPr id="819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19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5A0E012E-BCE3-724E-96E9-1B09E12B3EF0}" type="slidenum">
              <a:rPr lang="en-US">
                <a:latin typeface="Calibri" charset="0"/>
              </a:rPr>
              <a:pPr eaLnBrk="1" hangingPunct="1"/>
              <a:t>139</a:t>
            </a:fld>
            <a:endParaRPr lang="en-US">
              <a:latin typeface="Calibri" charset="0"/>
            </a:endParaRPr>
          </a:p>
        </p:txBody>
      </p:sp>
      <p:sp>
        <p:nvSpPr>
          <p:cNvPr id="829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29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0E7EA608-BC60-ED48-A5B6-A6792CA4DCEB}" type="slidenum">
              <a:rPr lang="en-US">
                <a:latin typeface="Calibri" charset="0"/>
              </a:rPr>
              <a:pPr eaLnBrk="1" hangingPunct="1"/>
              <a:t>140</a:t>
            </a:fld>
            <a:endParaRPr lang="en-US">
              <a:latin typeface="Calibri" charset="0"/>
            </a:endParaRPr>
          </a:p>
        </p:txBody>
      </p:sp>
      <p:sp>
        <p:nvSpPr>
          <p:cNvPr id="839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39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2B572C09-48D6-C449-B3E2-C41653D54583}" type="slidenum">
              <a:rPr lang="en-US">
                <a:latin typeface="Calibri" charset="0"/>
              </a:rPr>
              <a:pPr eaLnBrk="1" hangingPunct="1"/>
              <a:t>141</a:t>
            </a:fld>
            <a:endParaRPr lang="en-US">
              <a:latin typeface="Calibri" charset="0"/>
            </a:endParaRPr>
          </a:p>
        </p:txBody>
      </p:sp>
      <p:sp>
        <p:nvSpPr>
          <p:cNvPr id="849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49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3D9D3D73-652B-234A-B1F7-596A57BE57E6}" type="slidenum">
              <a:rPr lang="en-US">
                <a:latin typeface="Calibri" charset="0"/>
              </a:rPr>
              <a:pPr eaLnBrk="1" hangingPunct="1"/>
              <a:t>142</a:t>
            </a:fld>
            <a:endParaRPr lang="en-US">
              <a:latin typeface="Calibri" charset="0"/>
            </a:endParaRPr>
          </a:p>
        </p:txBody>
      </p:sp>
      <p:sp>
        <p:nvSpPr>
          <p:cNvPr id="860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60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26DCE5AE-FC07-E044-89C4-EF9D973E8017}" type="slidenum">
              <a:rPr lang="en-US">
                <a:latin typeface="Calibri" charset="0"/>
              </a:rPr>
              <a:pPr eaLnBrk="1" hangingPunct="1"/>
              <a:t>143</a:t>
            </a:fld>
            <a:endParaRPr lang="en-US">
              <a:latin typeface="Calibri" charset="0"/>
            </a:endParaRPr>
          </a:p>
        </p:txBody>
      </p:sp>
      <p:sp>
        <p:nvSpPr>
          <p:cNvPr id="870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70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34852" indent="-282635" eaLnBrk="0" hangingPunct="0">
              <a:defRPr>
                <a:solidFill>
                  <a:schemeClr val="tx1"/>
                </a:solidFill>
                <a:latin typeface="Arial" charset="0"/>
                <a:ea typeface="Arial" charset="0"/>
                <a:cs typeface="Arial" charset="0"/>
              </a:defRPr>
            </a:lvl2pPr>
            <a:lvl3pPr marL="1130541" indent="-226108" eaLnBrk="0" hangingPunct="0">
              <a:defRPr>
                <a:solidFill>
                  <a:schemeClr val="tx1"/>
                </a:solidFill>
                <a:latin typeface="Arial" charset="0"/>
                <a:ea typeface="Arial" charset="0"/>
                <a:cs typeface="Arial" charset="0"/>
              </a:defRPr>
            </a:lvl3pPr>
            <a:lvl4pPr marL="1582758" indent="-226108" eaLnBrk="0" hangingPunct="0">
              <a:defRPr>
                <a:solidFill>
                  <a:schemeClr val="tx1"/>
                </a:solidFill>
                <a:latin typeface="Arial" charset="0"/>
                <a:ea typeface="Arial" charset="0"/>
                <a:cs typeface="Arial" charset="0"/>
              </a:defRPr>
            </a:lvl4pPr>
            <a:lvl5pPr marL="2034974" indent="-226108" eaLnBrk="0" hangingPunct="0">
              <a:defRPr>
                <a:solidFill>
                  <a:schemeClr val="tx1"/>
                </a:solidFill>
                <a:latin typeface="Arial" charset="0"/>
                <a:ea typeface="Arial" charset="0"/>
                <a:cs typeface="Arial" charset="0"/>
              </a:defRPr>
            </a:lvl5pPr>
            <a:lvl6pPr marL="2487191" indent="-226108" eaLnBrk="0" fontAlgn="base" hangingPunct="0">
              <a:spcBef>
                <a:spcPct val="0"/>
              </a:spcBef>
              <a:spcAft>
                <a:spcPct val="0"/>
              </a:spcAft>
              <a:defRPr>
                <a:solidFill>
                  <a:schemeClr val="tx1"/>
                </a:solidFill>
                <a:latin typeface="Arial" charset="0"/>
                <a:ea typeface="Arial" charset="0"/>
                <a:cs typeface="Arial" charset="0"/>
              </a:defRPr>
            </a:lvl6pPr>
            <a:lvl7pPr marL="2939407" indent="-226108" eaLnBrk="0" fontAlgn="base" hangingPunct="0">
              <a:spcBef>
                <a:spcPct val="0"/>
              </a:spcBef>
              <a:spcAft>
                <a:spcPct val="0"/>
              </a:spcAft>
              <a:defRPr>
                <a:solidFill>
                  <a:schemeClr val="tx1"/>
                </a:solidFill>
                <a:latin typeface="Arial" charset="0"/>
                <a:ea typeface="Arial" charset="0"/>
                <a:cs typeface="Arial" charset="0"/>
              </a:defRPr>
            </a:lvl7pPr>
            <a:lvl8pPr marL="3391624" indent="-226108" eaLnBrk="0" fontAlgn="base" hangingPunct="0">
              <a:spcBef>
                <a:spcPct val="0"/>
              </a:spcBef>
              <a:spcAft>
                <a:spcPct val="0"/>
              </a:spcAft>
              <a:defRPr>
                <a:solidFill>
                  <a:schemeClr val="tx1"/>
                </a:solidFill>
                <a:latin typeface="Arial" charset="0"/>
                <a:ea typeface="Arial" charset="0"/>
                <a:cs typeface="Arial" charset="0"/>
              </a:defRPr>
            </a:lvl8pPr>
            <a:lvl9pPr marL="3843840" indent="-226108"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31950024-3696-3D47-8CA3-0BB34EBF9A38}" type="slidenum">
              <a:rPr lang="en-US">
                <a:latin typeface="Calibri" charset="0"/>
              </a:rPr>
              <a:pPr eaLnBrk="1" hangingPunct="1"/>
              <a:t>144</a:t>
            </a:fld>
            <a:endParaRPr lang="en-US">
              <a:latin typeface="Calibri" charset="0"/>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80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ndParaRPr>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A558152-839E-47EB-9E39-FB13828209F4}" type="slidenum">
              <a:rPr lang="en-US" altLang="th-TH">
                <a:latin typeface="Calibri" panose="020F0502020204030204" pitchFamily="34" charset="0"/>
              </a:rPr>
              <a:pPr eaLnBrk="1" hangingPunct="1"/>
              <a:t>157</a:t>
            </a:fld>
            <a:endParaRPr lang="en-US" altLang="th-TH">
              <a:latin typeface="Calibri" panose="020F0502020204030204" pitchFamily="34" charset="0"/>
            </a:endParaRPr>
          </a:p>
        </p:txBody>
      </p:sp>
      <p:sp>
        <p:nvSpPr>
          <p:cNvPr id="368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val="1124870493"/>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8ABB2F2-14F5-4F7E-BA2A-8147D5CC04D3}" type="slidenum">
              <a:rPr lang="en-US" altLang="th-TH">
                <a:latin typeface="Calibri" panose="020F0502020204030204" pitchFamily="34" charset="0"/>
              </a:rPr>
              <a:pPr eaLnBrk="1" hangingPunct="1"/>
              <a:t>158</a:t>
            </a:fld>
            <a:endParaRPr lang="en-US" altLang="th-TH">
              <a:latin typeface="Calibri" panose="020F0502020204030204" pitchFamily="34" charset="0"/>
            </a:endParaRPr>
          </a:p>
        </p:txBody>
      </p:sp>
      <p:sp>
        <p:nvSpPr>
          <p:cNvPr id="3891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4225388157"/>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927F189-F795-47EE-B411-4B81904C64D8}" type="slidenum">
              <a:rPr lang="en-US" altLang="th-TH">
                <a:latin typeface="Calibri" panose="020F0502020204030204" pitchFamily="34" charset="0"/>
              </a:rPr>
              <a:pPr eaLnBrk="1" hangingPunct="1"/>
              <a:t>159</a:t>
            </a:fld>
            <a:endParaRPr lang="en-US" altLang="th-TH">
              <a:latin typeface="Calibri" panose="020F0502020204030204" pitchFamily="34" charset="0"/>
            </a:endParaRPr>
          </a:p>
        </p:txBody>
      </p:sp>
      <p:sp>
        <p:nvSpPr>
          <p:cNvPr id="399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3706486140"/>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2595FC13-CFCE-4DEE-A3F7-AB7F1FBE601A}" type="slidenum">
              <a:rPr lang="en-US" altLang="th-TH">
                <a:latin typeface="Calibri" panose="020F0502020204030204" pitchFamily="34" charset="0"/>
              </a:rPr>
              <a:pPr eaLnBrk="1" hangingPunct="1"/>
              <a:t>160</a:t>
            </a:fld>
            <a:endParaRPr lang="en-US" altLang="th-TH">
              <a:latin typeface="Calibri" panose="020F0502020204030204" pitchFamily="34" charset="0"/>
            </a:endParaRPr>
          </a:p>
        </p:txBody>
      </p:sp>
      <p:sp>
        <p:nvSpPr>
          <p:cNvPr id="409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2690291119"/>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F609AF6-555F-43DA-B5F1-54A83532DDEE}" type="slidenum">
              <a:rPr lang="en-US" altLang="th-TH">
                <a:latin typeface="Calibri" panose="020F0502020204030204" pitchFamily="34" charset="0"/>
              </a:rPr>
              <a:pPr eaLnBrk="1" hangingPunct="1"/>
              <a:t>161</a:t>
            </a:fld>
            <a:endParaRPr lang="en-US" altLang="th-TH">
              <a:latin typeface="Calibri" panose="020F0502020204030204" pitchFamily="34" charset="0"/>
            </a:endParaRPr>
          </a:p>
        </p:txBody>
      </p:sp>
      <p:sp>
        <p:nvSpPr>
          <p:cNvPr id="419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2570037916"/>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E4BC360-AFF9-4562-BE50-EC22D5F53FDE}" type="slidenum">
              <a:rPr lang="en-US" altLang="th-TH">
                <a:latin typeface="Calibri" panose="020F0502020204030204" pitchFamily="34" charset="0"/>
              </a:rPr>
              <a:pPr eaLnBrk="1" hangingPunct="1"/>
              <a:t>162</a:t>
            </a:fld>
            <a:endParaRPr lang="en-US" altLang="th-TH">
              <a:latin typeface="Calibri" panose="020F0502020204030204" pitchFamily="34" charset="0"/>
            </a:endParaRPr>
          </a:p>
        </p:txBody>
      </p:sp>
      <p:sp>
        <p:nvSpPr>
          <p:cNvPr id="430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2304722409"/>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C808760-3ED7-4A74-99E6-F6BA2F3A1AEE}" type="slidenum">
              <a:rPr lang="en-US" altLang="th-TH">
                <a:latin typeface="Calibri" panose="020F0502020204030204" pitchFamily="34" charset="0"/>
              </a:rPr>
              <a:pPr eaLnBrk="1" hangingPunct="1"/>
              <a:t>163</a:t>
            </a:fld>
            <a:endParaRPr lang="en-US" altLang="th-TH">
              <a:latin typeface="Calibri" panose="020F0502020204030204" pitchFamily="34" charset="0"/>
            </a:endParaRPr>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575320116"/>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CEA71B8-AC7A-40F5-B97E-D6284CDBA736}" type="slidenum">
              <a:rPr lang="en-US" altLang="th-TH">
                <a:latin typeface="Calibri" panose="020F0502020204030204" pitchFamily="34" charset="0"/>
              </a:rPr>
              <a:pPr eaLnBrk="1" hangingPunct="1"/>
              <a:t>164</a:t>
            </a:fld>
            <a:endParaRPr lang="en-US" altLang="th-TH">
              <a:latin typeface="Calibri" panose="020F0502020204030204" pitchFamily="34" charset="0"/>
            </a:endParaRPr>
          </a:p>
        </p:txBody>
      </p:sp>
      <p:sp>
        <p:nvSpPr>
          <p:cNvPr id="4505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2095271791"/>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B1305AE-63FF-4CB6-84AA-0465B59143A0}" type="slidenum">
              <a:rPr lang="en-US" altLang="th-TH">
                <a:latin typeface="Calibri" panose="020F0502020204030204" pitchFamily="34" charset="0"/>
              </a:rPr>
              <a:pPr eaLnBrk="1" hangingPunct="1"/>
              <a:t>165</a:t>
            </a:fld>
            <a:endParaRPr lang="en-US" altLang="th-TH">
              <a:latin typeface="Calibri" panose="020F0502020204030204" pitchFamily="34" charset="0"/>
            </a:endParaRPr>
          </a:p>
        </p:txBody>
      </p:sp>
      <p:sp>
        <p:nvSpPr>
          <p:cNvPr id="460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780354533"/>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2DE1879-F5D1-451D-87F6-C59281C84C28}" type="slidenum">
              <a:rPr lang="en-US" altLang="th-TH">
                <a:latin typeface="Calibri" panose="020F0502020204030204" pitchFamily="34" charset="0"/>
              </a:rPr>
              <a:pPr eaLnBrk="1" hangingPunct="1"/>
              <a:t>166</a:t>
            </a:fld>
            <a:endParaRPr lang="en-US" altLang="th-TH">
              <a:latin typeface="Calibri" panose="020F0502020204030204" pitchFamily="34" charset="0"/>
            </a:endParaRPr>
          </a:p>
        </p:txBody>
      </p:sp>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4277996471"/>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F9C0C02-ADC4-446C-AA74-47DBA28EFFFA}" type="slidenum">
              <a:rPr lang="en-US" altLang="th-TH">
                <a:latin typeface="Calibri" panose="020F0502020204030204" pitchFamily="34" charset="0"/>
              </a:rPr>
              <a:pPr eaLnBrk="1" hangingPunct="1"/>
              <a:t>167</a:t>
            </a:fld>
            <a:endParaRPr lang="en-US" altLang="th-TH">
              <a:latin typeface="Calibri" panose="020F0502020204030204" pitchFamily="34" charset="0"/>
            </a:endParaRPr>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3384584285"/>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18F21F7-A3A6-4CA9-8395-E28A1AF5AF9A}" type="slidenum">
              <a:rPr lang="en-US" altLang="th-TH">
                <a:latin typeface="Calibri" panose="020F0502020204030204" pitchFamily="34" charset="0"/>
              </a:rPr>
              <a:pPr eaLnBrk="1" hangingPunct="1"/>
              <a:t>168</a:t>
            </a:fld>
            <a:endParaRPr lang="en-US" altLang="th-TH">
              <a:latin typeface="Calibri" panose="020F0502020204030204" pitchFamily="34" charset="0"/>
            </a:endParaRPr>
          </a:p>
        </p:txBody>
      </p:sp>
      <p:sp>
        <p:nvSpPr>
          <p:cNvPr id="491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4194119433"/>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D9E0DF6-5ADA-4C5D-9C95-5D7B66E27661}" type="slidenum">
              <a:rPr lang="en-US" altLang="th-TH">
                <a:latin typeface="Calibri" panose="020F0502020204030204" pitchFamily="34" charset="0"/>
              </a:rPr>
              <a:pPr eaLnBrk="1" hangingPunct="1"/>
              <a:t>169</a:t>
            </a:fld>
            <a:endParaRPr lang="en-US" altLang="th-TH">
              <a:latin typeface="Calibri" panose="020F0502020204030204" pitchFamily="34" charset="0"/>
            </a:endParaRPr>
          </a:p>
        </p:txBody>
      </p:sp>
      <p:sp>
        <p:nvSpPr>
          <p:cNvPr id="501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3629347119"/>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9D27F474-B779-4C0E-A2A7-0F7EDC56AE7B}" type="slidenum">
              <a:rPr lang="en-US" altLang="th-TH">
                <a:latin typeface="Calibri" panose="020F0502020204030204" pitchFamily="34" charset="0"/>
              </a:rPr>
              <a:pPr eaLnBrk="1" hangingPunct="1"/>
              <a:t>170</a:t>
            </a:fld>
            <a:endParaRPr lang="en-US" altLang="th-TH">
              <a:latin typeface="Calibri" panose="020F0502020204030204" pitchFamily="34" charset="0"/>
            </a:endParaRPr>
          </a:p>
        </p:txBody>
      </p:sp>
      <p:sp>
        <p:nvSpPr>
          <p:cNvPr id="512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1680428613"/>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B836CEC-C157-4F8B-A12E-6F1F9E234E69}" type="slidenum">
              <a:rPr lang="en-US" altLang="th-TH">
                <a:latin typeface="Calibri" panose="020F0502020204030204" pitchFamily="34" charset="0"/>
              </a:rPr>
              <a:pPr eaLnBrk="1" hangingPunct="1"/>
              <a:t>171</a:t>
            </a:fld>
            <a:endParaRPr lang="en-US" altLang="th-TH">
              <a:latin typeface="Calibri" panose="020F0502020204030204" pitchFamily="34" charset="0"/>
            </a:endParaRPr>
          </a:p>
        </p:txBody>
      </p:sp>
      <p:sp>
        <p:nvSpPr>
          <p:cNvPr id="522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1624415419"/>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6284E31-07EA-4BC9-91F6-8238645CF31D}" type="slidenum">
              <a:rPr lang="en-US" altLang="th-TH">
                <a:latin typeface="Calibri" panose="020F0502020204030204" pitchFamily="34" charset="0"/>
              </a:rPr>
              <a:pPr eaLnBrk="1" hangingPunct="1"/>
              <a:t>172</a:t>
            </a:fld>
            <a:endParaRPr lang="en-US" altLang="th-TH">
              <a:latin typeface="Calibri" panose="020F0502020204030204" pitchFamily="34" charset="0"/>
            </a:endParaRPr>
          </a:p>
        </p:txBody>
      </p:sp>
      <p:sp>
        <p:nvSpPr>
          <p:cNvPr id="5325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567400186"/>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382ECF4-44A8-47DD-BAC0-76A6A92FD8E5}" type="slidenum">
              <a:rPr lang="en-US" altLang="th-TH">
                <a:latin typeface="Calibri" panose="020F0502020204030204" pitchFamily="34" charset="0"/>
              </a:rPr>
              <a:pPr eaLnBrk="1" hangingPunct="1"/>
              <a:t>173</a:t>
            </a:fld>
            <a:endParaRPr lang="en-US" altLang="th-TH">
              <a:latin typeface="Calibri" panose="020F0502020204030204" pitchFamily="34" charset="0"/>
            </a:endParaRPr>
          </a:p>
        </p:txBody>
      </p:sp>
      <p:sp>
        <p:nvSpPr>
          <p:cNvPr id="542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2426685642"/>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D45C33D-9C46-4FA8-8162-405334F2ED72}" type="slidenum">
              <a:rPr lang="en-US" altLang="th-TH">
                <a:latin typeface="Calibri" panose="020F0502020204030204" pitchFamily="34" charset="0"/>
              </a:rPr>
              <a:pPr eaLnBrk="1" hangingPunct="1"/>
              <a:t>174</a:t>
            </a:fld>
            <a:endParaRPr lang="en-US" altLang="th-TH">
              <a:latin typeface="Calibri" panose="020F0502020204030204" pitchFamily="34" charset="0"/>
            </a:endParaRPr>
          </a:p>
        </p:txBody>
      </p:sp>
      <p:sp>
        <p:nvSpPr>
          <p:cNvPr id="5529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30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1566930038"/>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68C9069-3367-4069-A03A-8ABBDA782F8A}" type="slidenum">
              <a:rPr lang="en-US" altLang="th-TH">
                <a:latin typeface="Calibri" panose="020F0502020204030204" pitchFamily="34" charset="0"/>
              </a:rPr>
              <a:pPr eaLnBrk="1" hangingPunct="1"/>
              <a:t>175</a:t>
            </a:fld>
            <a:endParaRPr lang="en-US" altLang="th-TH">
              <a:latin typeface="Calibri" panose="020F0502020204030204" pitchFamily="34" charset="0"/>
            </a:endParaRPr>
          </a:p>
        </p:txBody>
      </p:sp>
      <p:sp>
        <p:nvSpPr>
          <p:cNvPr id="573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702160774"/>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66FCAD3-07A1-4220-90DC-CAE4EA22F430}" type="slidenum">
              <a:rPr lang="en-US" altLang="th-TH">
                <a:latin typeface="Calibri" panose="020F0502020204030204" pitchFamily="34" charset="0"/>
              </a:rPr>
              <a:pPr eaLnBrk="1" hangingPunct="1"/>
              <a:t>176</a:t>
            </a:fld>
            <a:endParaRPr lang="en-US" altLang="th-TH">
              <a:latin typeface="Calibri" panose="020F0502020204030204" pitchFamily="34" charset="0"/>
            </a:endParaRPr>
          </a:p>
        </p:txBody>
      </p:sp>
      <p:sp>
        <p:nvSpPr>
          <p:cNvPr id="593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4065989079"/>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08075FE-FEAD-4A24-980D-01865F6193DB}" type="slidenum">
              <a:rPr lang="en-US" altLang="th-TH">
                <a:latin typeface="Calibri" panose="020F0502020204030204" pitchFamily="34" charset="0"/>
              </a:rPr>
              <a:pPr eaLnBrk="1" hangingPunct="1"/>
              <a:t>177</a:t>
            </a:fld>
            <a:endParaRPr lang="en-US" altLang="th-TH">
              <a:latin typeface="Calibri" panose="020F0502020204030204" pitchFamily="34" charset="0"/>
            </a:endParaRPr>
          </a:p>
        </p:txBody>
      </p:sp>
      <p:sp>
        <p:nvSpPr>
          <p:cNvPr id="604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3949275287"/>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3325FFD-B52E-4471-881D-DF06F80ECD24}" type="slidenum">
              <a:rPr lang="en-US" altLang="th-TH">
                <a:latin typeface="Calibri" panose="020F0502020204030204" pitchFamily="34" charset="0"/>
              </a:rPr>
              <a:pPr eaLnBrk="1" hangingPunct="1"/>
              <a:t>178</a:t>
            </a:fld>
            <a:endParaRPr lang="en-US" altLang="th-TH">
              <a:latin typeface="Calibri" panose="020F0502020204030204" pitchFamily="34" charset="0"/>
            </a:endParaRPr>
          </a:p>
        </p:txBody>
      </p:sp>
      <p:sp>
        <p:nvSpPr>
          <p:cNvPr id="614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794705587"/>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81A829A-5BC0-488B-ADBF-FA12741DCAF3}" type="slidenum">
              <a:rPr lang="en-US" altLang="th-TH">
                <a:latin typeface="Calibri" panose="020F0502020204030204" pitchFamily="34" charset="0"/>
              </a:rPr>
              <a:pPr eaLnBrk="1" hangingPunct="1"/>
              <a:t>179</a:t>
            </a:fld>
            <a:endParaRPr lang="en-US" altLang="th-TH">
              <a:latin typeface="Calibri" panose="020F0502020204030204" pitchFamily="34" charset="0"/>
            </a:endParaRPr>
          </a:p>
        </p:txBody>
      </p:sp>
      <p:sp>
        <p:nvSpPr>
          <p:cNvPr id="624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2108070744"/>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D8EEE3F-B5AF-4A70-B372-1B13FEA91472}" type="slidenum">
              <a:rPr lang="en-US" altLang="th-TH">
                <a:latin typeface="Calibri" panose="020F0502020204030204" pitchFamily="34" charset="0"/>
              </a:rPr>
              <a:pPr eaLnBrk="1" hangingPunct="1"/>
              <a:t>180</a:t>
            </a:fld>
            <a:endParaRPr lang="en-US" altLang="th-TH">
              <a:latin typeface="Calibri" panose="020F0502020204030204" pitchFamily="34" charset="0"/>
            </a:endParaRPr>
          </a:p>
        </p:txBody>
      </p:sp>
      <p:sp>
        <p:nvSpPr>
          <p:cNvPr id="634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424547115"/>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CBA19D8-DFB1-447D-9BC5-221576C9FEFD}" type="slidenum">
              <a:rPr lang="en-US" altLang="th-TH">
                <a:latin typeface="Calibri" panose="020F0502020204030204" pitchFamily="34" charset="0"/>
              </a:rPr>
              <a:pPr eaLnBrk="1" hangingPunct="1"/>
              <a:t>181</a:t>
            </a:fld>
            <a:endParaRPr lang="en-US" altLang="th-TH">
              <a:latin typeface="Calibri" panose="020F0502020204030204" pitchFamily="34" charset="0"/>
            </a:endParaRPr>
          </a:p>
        </p:txBody>
      </p:sp>
      <p:sp>
        <p:nvSpPr>
          <p:cNvPr id="6451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3757197414"/>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bwMode="auto">
          <a:noFill/>
          <a:ln>
            <a:miter lim="800000"/>
            <a:headEnd/>
            <a:tailEnd/>
          </a:ln>
        </p:spPr>
        <p:txBody>
          <a:bodyPr/>
          <a:lstStyle/>
          <a:p>
            <a:fld id="{8E634132-3BE9-47A0-AB64-67E0D44C2EDA}" type="slidenum">
              <a:rPr lang="en-US"/>
              <a:pPr/>
              <a:t>194</a:t>
            </a:fld>
            <a:endParaRPr lang="en-US"/>
          </a:p>
        </p:txBody>
      </p:sp>
      <p:sp>
        <p:nvSpPr>
          <p:cNvPr id="5632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632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th-TH" smtClean="0"/>
          </a:p>
        </p:txBody>
      </p:sp>
    </p:spTree>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bwMode="auto">
          <a:noFill/>
          <a:ln>
            <a:miter lim="800000"/>
            <a:headEnd/>
            <a:tailEnd/>
          </a:ln>
        </p:spPr>
        <p:txBody>
          <a:bodyPr/>
          <a:lstStyle/>
          <a:p>
            <a:fld id="{F868D6DA-9E03-4936-8A9B-5E10A0A64D82}" type="slidenum">
              <a:rPr lang="en-US"/>
              <a:pPr/>
              <a:t>195</a:t>
            </a:fld>
            <a:endParaRPr lang="en-US"/>
          </a:p>
        </p:txBody>
      </p:sp>
      <p:sp>
        <p:nvSpPr>
          <p:cNvPr id="5734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734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bwMode="auto">
          <a:noFill/>
          <a:ln>
            <a:miter lim="800000"/>
            <a:headEnd/>
            <a:tailEnd/>
          </a:ln>
        </p:spPr>
        <p:txBody>
          <a:bodyPr/>
          <a:lstStyle/>
          <a:p>
            <a:fld id="{D087D0D5-6FEA-4447-B7B8-FBBDB79EFCFF}" type="slidenum">
              <a:rPr lang="en-US"/>
              <a:pPr/>
              <a:t>196</a:t>
            </a:fld>
            <a:endParaRPr lang="en-US"/>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837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bwMode="auto">
          <a:noFill/>
          <a:ln>
            <a:miter lim="800000"/>
            <a:headEnd/>
            <a:tailEnd/>
          </a:ln>
        </p:spPr>
        <p:txBody>
          <a:bodyPr/>
          <a:lstStyle/>
          <a:p>
            <a:fld id="{B9F47777-EDAC-411E-B2FB-0CF220A5647B}" type="slidenum">
              <a:rPr lang="en-US"/>
              <a:pPr/>
              <a:t>197</a:t>
            </a:fld>
            <a:endParaRPr lang="en-US"/>
          </a:p>
        </p:txBody>
      </p:sp>
      <p:sp>
        <p:nvSpPr>
          <p:cNvPr id="5939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939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bwMode="auto">
          <a:noFill/>
          <a:ln>
            <a:miter lim="800000"/>
            <a:headEnd/>
            <a:tailEnd/>
          </a:ln>
        </p:spPr>
        <p:txBody>
          <a:bodyPr/>
          <a:lstStyle/>
          <a:p>
            <a:fld id="{E612253C-51A5-4183-9438-0185E06B0752}" type="slidenum">
              <a:rPr lang="en-US"/>
              <a:pPr/>
              <a:t>198</a:t>
            </a:fld>
            <a:endParaRPr lang="en-US"/>
          </a:p>
        </p:txBody>
      </p:sp>
      <p:sp>
        <p:nvSpPr>
          <p:cNvPr id="6041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042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bwMode="auto">
          <a:noFill/>
          <a:ln>
            <a:miter lim="800000"/>
            <a:headEnd/>
            <a:tailEnd/>
          </a:ln>
        </p:spPr>
        <p:txBody>
          <a:bodyPr/>
          <a:lstStyle/>
          <a:p>
            <a:fld id="{E01835D7-407B-412C-AF42-EB6358ED9C38}" type="slidenum">
              <a:rPr lang="en-US"/>
              <a:pPr/>
              <a:t>199</a:t>
            </a:fld>
            <a:endParaRPr lang="en-US"/>
          </a:p>
        </p:txBody>
      </p:sp>
      <p:sp>
        <p:nvSpPr>
          <p:cNvPr id="6144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144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bwMode="auto">
          <a:noFill/>
          <a:ln>
            <a:miter lim="800000"/>
            <a:headEnd/>
            <a:tailEnd/>
          </a:ln>
        </p:spPr>
        <p:txBody>
          <a:bodyPr/>
          <a:lstStyle/>
          <a:p>
            <a:fld id="{600DAB7F-D675-49AB-A4E3-80839B0BD407}" type="slidenum">
              <a:rPr lang="en-US"/>
              <a:pPr/>
              <a:t>200</a:t>
            </a:fld>
            <a:endParaRPr lang="en-US"/>
          </a:p>
        </p:txBody>
      </p:sp>
      <p:sp>
        <p:nvSpPr>
          <p:cNvPr id="624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24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bwMode="auto">
          <a:noFill/>
          <a:ln>
            <a:miter lim="800000"/>
            <a:headEnd/>
            <a:tailEnd/>
          </a:ln>
        </p:spPr>
        <p:txBody>
          <a:bodyPr/>
          <a:lstStyle/>
          <a:p>
            <a:fld id="{1D12FED3-DF0F-4F75-970E-2D93A30AD60F}" type="slidenum">
              <a:rPr lang="en-US"/>
              <a:pPr/>
              <a:t>201</a:t>
            </a:fld>
            <a:endParaRPr lang="en-US"/>
          </a:p>
        </p:txBody>
      </p:sp>
      <p:sp>
        <p:nvSpPr>
          <p:cNvPr id="6349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349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bwMode="auto">
          <a:noFill/>
          <a:ln>
            <a:miter lim="800000"/>
            <a:headEnd/>
            <a:tailEnd/>
          </a:ln>
        </p:spPr>
        <p:txBody>
          <a:bodyPr/>
          <a:lstStyle/>
          <a:p>
            <a:fld id="{CB84E449-9FC9-47B8-8380-20FD20A932F8}" type="slidenum">
              <a:rPr lang="en-US"/>
              <a:pPr/>
              <a:t>202</a:t>
            </a:fld>
            <a:endParaRPr lang="en-US"/>
          </a:p>
        </p:txBody>
      </p:sp>
      <p:sp>
        <p:nvSpPr>
          <p:cNvPr id="6451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451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bwMode="auto">
          <a:noFill/>
          <a:ln>
            <a:miter lim="800000"/>
            <a:headEnd/>
            <a:tailEnd/>
          </a:ln>
        </p:spPr>
        <p:txBody>
          <a:bodyPr/>
          <a:lstStyle/>
          <a:p>
            <a:fld id="{8D45ABA8-5ACB-47D2-B3C9-796B5889E799}" type="slidenum">
              <a:rPr lang="en-US"/>
              <a:pPr/>
              <a:t>203</a:t>
            </a:fld>
            <a:endParaRPr lang="en-US"/>
          </a:p>
        </p:txBody>
      </p:sp>
      <p:sp>
        <p:nvSpPr>
          <p:cNvPr id="6553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554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bwMode="auto">
          <a:noFill/>
          <a:ln>
            <a:miter lim="800000"/>
            <a:headEnd/>
            <a:tailEnd/>
          </a:ln>
        </p:spPr>
        <p:txBody>
          <a:bodyPr/>
          <a:lstStyle/>
          <a:p>
            <a:fld id="{BD49B174-F6E3-42BC-A776-AF1EB5476087}" type="slidenum">
              <a:rPr lang="en-US"/>
              <a:pPr/>
              <a:t>204</a:t>
            </a:fld>
            <a:endParaRPr lang="en-US"/>
          </a:p>
        </p:txBody>
      </p:sp>
      <p:sp>
        <p:nvSpPr>
          <p:cNvPr id="6656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656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bwMode="auto">
          <a:noFill/>
          <a:ln>
            <a:miter lim="800000"/>
            <a:headEnd/>
            <a:tailEnd/>
          </a:ln>
        </p:spPr>
        <p:txBody>
          <a:bodyPr/>
          <a:lstStyle/>
          <a:p>
            <a:fld id="{59BFD443-6A59-4C17-982E-97E0423B19FB}" type="slidenum">
              <a:rPr lang="en-US"/>
              <a:pPr/>
              <a:t>205</a:t>
            </a:fld>
            <a:endParaRPr lang="en-US"/>
          </a:p>
        </p:txBody>
      </p:sp>
      <p:sp>
        <p:nvSpPr>
          <p:cNvPr id="6758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758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bwMode="auto">
          <a:noFill/>
          <a:ln>
            <a:miter lim="800000"/>
            <a:headEnd/>
            <a:tailEnd/>
          </a:ln>
        </p:spPr>
        <p:txBody>
          <a:bodyPr/>
          <a:lstStyle/>
          <a:p>
            <a:fld id="{DC317EC7-E4D1-43CE-A0C1-367A4D8E9AE7}" type="slidenum">
              <a:rPr lang="en-US"/>
              <a:pPr/>
              <a:t>206</a:t>
            </a:fld>
            <a:endParaRPr lang="en-US"/>
          </a:p>
        </p:txBody>
      </p:sp>
      <p:sp>
        <p:nvSpPr>
          <p:cNvPr id="6861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861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bwMode="auto">
          <a:noFill/>
          <a:ln>
            <a:miter lim="800000"/>
            <a:headEnd/>
            <a:tailEnd/>
          </a:ln>
        </p:spPr>
        <p:txBody>
          <a:bodyPr/>
          <a:lstStyle/>
          <a:p>
            <a:fld id="{BBAB0F8C-9735-4F69-A0F5-E3AAC72F8DBF}" type="slidenum">
              <a:rPr lang="en-US"/>
              <a:pPr/>
              <a:t>207</a:t>
            </a:fld>
            <a:endParaRPr lang="en-US"/>
          </a:p>
        </p:txBody>
      </p:sp>
      <p:sp>
        <p:nvSpPr>
          <p:cNvPr id="6963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963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bwMode="auto">
          <a:noFill/>
          <a:ln>
            <a:miter lim="800000"/>
            <a:headEnd/>
            <a:tailEnd/>
          </a:ln>
        </p:spPr>
        <p:txBody>
          <a:bodyPr/>
          <a:lstStyle/>
          <a:p>
            <a:fld id="{848EE942-6C3F-4F96-A450-5C43E050AF9F}" type="slidenum">
              <a:rPr lang="en-US"/>
              <a:pPr/>
              <a:t>208</a:t>
            </a:fld>
            <a:endParaRPr lang="en-US"/>
          </a:p>
        </p:txBody>
      </p:sp>
      <p:sp>
        <p:nvSpPr>
          <p:cNvPr id="7065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066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ln>
            <a:miter lim="800000"/>
            <a:headEnd/>
            <a:tailEnd/>
          </a:ln>
        </p:spPr>
        <p:txBody>
          <a:bodyPr/>
          <a:lstStyle/>
          <a:p>
            <a:fld id="{B34884EB-F541-4765-ADB5-AC2E215AD1CB}" type="slidenum">
              <a:rPr lang="en-US"/>
              <a:pPr/>
              <a:t>209</a:t>
            </a:fld>
            <a:endParaRPr lang="en-US"/>
          </a:p>
        </p:txBody>
      </p:sp>
      <p:sp>
        <p:nvSpPr>
          <p:cNvPr id="7168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168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bwMode="auto">
          <a:noFill/>
          <a:ln>
            <a:miter lim="800000"/>
            <a:headEnd/>
            <a:tailEnd/>
          </a:ln>
        </p:spPr>
        <p:txBody>
          <a:bodyPr/>
          <a:lstStyle/>
          <a:p>
            <a:fld id="{78CA794D-F6BA-46B6-B0B4-4DE39EC1B0B3}" type="slidenum">
              <a:rPr lang="en-US"/>
              <a:pPr/>
              <a:t>210</a:t>
            </a:fld>
            <a:endParaRPr lang="en-US"/>
          </a:p>
        </p:txBody>
      </p:sp>
      <p:sp>
        <p:nvSpPr>
          <p:cNvPr id="7270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270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bwMode="auto">
          <a:noFill/>
          <a:ln>
            <a:miter lim="800000"/>
            <a:headEnd/>
            <a:tailEnd/>
          </a:ln>
        </p:spPr>
        <p:txBody>
          <a:bodyPr/>
          <a:lstStyle/>
          <a:p>
            <a:fld id="{9B91709E-EFC4-4266-9178-279AD4061648}" type="slidenum">
              <a:rPr lang="en-US"/>
              <a:pPr/>
              <a:t>211</a:t>
            </a:fld>
            <a:endParaRPr lang="en-US"/>
          </a:p>
        </p:txBody>
      </p:sp>
      <p:sp>
        <p:nvSpPr>
          <p:cNvPr id="737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373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bwMode="auto">
          <a:noFill/>
          <a:ln>
            <a:miter lim="800000"/>
            <a:headEnd/>
            <a:tailEnd/>
          </a:ln>
        </p:spPr>
        <p:txBody>
          <a:bodyPr/>
          <a:lstStyle/>
          <a:p>
            <a:fld id="{7B8EFCCE-4FC2-4ACB-B71F-80AF1100C526}" type="slidenum">
              <a:rPr lang="en-US"/>
              <a:pPr/>
              <a:t>212</a:t>
            </a:fld>
            <a:endParaRPr lang="en-US"/>
          </a:p>
        </p:txBody>
      </p:sp>
      <p:sp>
        <p:nvSpPr>
          <p:cNvPr id="747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475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bwMode="auto">
          <a:noFill/>
          <a:ln>
            <a:miter lim="800000"/>
            <a:headEnd/>
            <a:tailEnd/>
          </a:ln>
        </p:spPr>
        <p:txBody>
          <a:bodyPr/>
          <a:lstStyle/>
          <a:p>
            <a:fld id="{13B109D3-E2E2-42F1-A916-684047F21F3F}" type="slidenum">
              <a:rPr lang="en-US"/>
              <a:pPr/>
              <a:t>213</a:t>
            </a:fld>
            <a:endParaRPr lang="en-US"/>
          </a:p>
        </p:txBody>
      </p:sp>
      <p:sp>
        <p:nvSpPr>
          <p:cNvPr id="757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578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bwMode="auto">
          <a:noFill/>
          <a:ln>
            <a:miter lim="800000"/>
            <a:headEnd/>
            <a:tailEnd/>
          </a:ln>
        </p:spPr>
        <p:txBody>
          <a:bodyPr/>
          <a:lstStyle/>
          <a:p>
            <a:fld id="{875FA344-D067-43AD-97E4-5C3B894FCAE5}" type="slidenum">
              <a:rPr lang="en-US"/>
              <a:pPr/>
              <a:t>214</a:t>
            </a:fld>
            <a:endParaRPr lang="en-US"/>
          </a:p>
        </p:txBody>
      </p:sp>
      <p:sp>
        <p:nvSpPr>
          <p:cNvPr id="7680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680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bwMode="auto">
          <a:noFill/>
          <a:ln>
            <a:miter lim="800000"/>
            <a:headEnd/>
            <a:tailEnd/>
          </a:ln>
        </p:spPr>
        <p:txBody>
          <a:bodyPr/>
          <a:lstStyle/>
          <a:p>
            <a:fld id="{AF351387-4FA5-4485-90ED-F707F235E4CE}" type="slidenum">
              <a:rPr lang="en-US"/>
              <a:pPr/>
              <a:t>215</a:t>
            </a:fld>
            <a:endParaRPr lang="en-US"/>
          </a:p>
        </p:txBody>
      </p:sp>
      <p:sp>
        <p:nvSpPr>
          <p:cNvPr id="778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782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bwMode="auto">
          <a:noFill/>
          <a:ln>
            <a:miter lim="800000"/>
            <a:headEnd/>
            <a:tailEnd/>
          </a:ln>
        </p:spPr>
        <p:txBody>
          <a:bodyPr/>
          <a:lstStyle/>
          <a:p>
            <a:fld id="{1298F584-0401-40E2-B583-58283F3969A7}" type="slidenum">
              <a:rPr lang="en-US"/>
              <a:pPr/>
              <a:t>216</a:t>
            </a:fld>
            <a:endParaRPr lang="en-US"/>
          </a:p>
        </p:txBody>
      </p:sp>
      <p:sp>
        <p:nvSpPr>
          <p:cNvPr id="7885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885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bwMode="auto">
          <a:noFill/>
          <a:ln>
            <a:miter lim="800000"/>
            <a:headEnd/>
            <a:tailEnd/>
          </a:ln>
        </p:spPr>
        <p:txBody>
          <a:bodyPr/>
          <a:lstStyle/>
          <a:p>
            <a:fld id="{97234B72-BB90-4277-84A9-BFFB37C43867}" type="slidenum">
              <a:rPr lang="en-US"/>
              <a:pPr/>
              <a:t>217</a:t>
            </a:fld>
            <a:endParaRPr lang="en-US"/>
          </a:p>
        </p:txBody>
      </p:sp>
      <p:sp>
        <p:nvSpPr>
          <p:cNvPr id="7987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987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bwMode="auto">
          <a:noFill/>
          <a:ln>
            <a:miter lim="800000"/>
            <a:headEnd/>
            <a:tailEnd/>
          </a:ln>
        </p:spPr>
        <p:txBody>
          <a:bodyPr/>
          <a:lstStyle/>
          <a:p>
            <a:fld id="{3DD3ADE0-838F-4423-A795-D9749C0A428F}" type="slidenum">
              <a:rPr lang="en-US"/>
              <a:pPr/>
              <a:t>218</a:t>
            </a:fld>
            <a:endParaRPr lang="en-US"/>
          </a:p>
        </p:txBody>
      </p:sp>
      <p:sp>
        <p:nvSpPr>
          <p:cNvPr id="8089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090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bwMode="auto">
          <a:noFill/>
          <a:ln>
            <a:miter lim="800000"/>
            <a:headEnd/>
            <a:tailEnd/>
          </a:ln>
        </p:spPr>
        <p:txBody>
          <a:bodyPr/>
          <a:lstStyle/>
          <a:p>
            <a:fld id="{FA219AD5-520A-48FC-8E65-9EE0FA6FADFC}" type="slidenum">
              <a:rPr lang="en-US"/>
              <a:pPr/>
              <a:t>219</a:t>
            </a:fld>
            <a:endParaRPr lang="en-US"/>
          </a:p>
        </p:txBody>
      </p:sp>
      <p:sp>
        <p:nvSpPr>
          <p:cNvPr id="8192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192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p:spPr>
      </p:sp>
      <p:sp>
        <p:nvSpPr>
          <p:cNvPr id="8294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th-TH" smtClean="0"/>
          </a:p>
        </p:txBody>
      </p:sp>
      <p:sp>
        <p:nvSpPr>
          <p:cNvPr id="82948" name="Slide Number Placeholder 3"/>
          <p:cNvSpPr>
            <a:spLocks noGrp="1"/>
          </p:cNvSpPr>
          <p:nvPr>
            <p:ph type="sldNum" sz="quarter" idx="5"/>
          </p:nvPr>
        </p:nvSpPr>
        <p:spPr bwMode="auto">
          <a:noFill/>
          <a:ln>
            <a:miter lim="800000"/>
            <a:headEnd/>
            <a:tailEnd/>
          </a:ln>
        </p:spPr>
        <p:txBody>
          <a:bodyPr/>
          <a:lstStyle/>
          <a:p>
            <a:fld id="{FD9057A9-CC90-4779-8B60-E1A9D919FA9C}" type="slidenum">
              <a:rPr lang="en-US"/>
              <a:pPr/>
              <a:t>220</a:t>
            </a:fld>
            <a:endParaRPr lang="en-US"/>
          </a:p>
        </p:txBody>
      </p:sp>
    </p:spTree>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bwMode="auto">
          <a:noFill/>
          <a:ln>
            <a:miter lim="800000"/>
            <a:headEnd/>
            <a:tailEnd/>
          </a:ln>
        </p:spPr>
        <p:txBody>
          <a:bodyPr/>
          <a:lstStyle/>
          <a:p>
            <a:fld id="{C5112E26-4DBF-4512-8FEF-9B442212D625}" type="slidenum">
              <a:rPr lang="en-US"/>
              <a:pPr/>
              <a:t>221</a:t>
            </a:fld>
            <a:endParaRPr lang="en-US"/>
          </a:p>
        </p:txBody>
      </p:sp>
      <p:sp>
        <p:nvSpPr>
          <p:cNvPr id="839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397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bwMode="auto">
          <a:noFill/>
          <a:ln>
            <a:miter lim="800000"/>
            <a:headEnd/>
            <a:tailEnd/>
          </a:ln>
        </p:spPr>
        <p:txBody>
          <a:bodyPr/>
          <a:lstStyle/>
          <a:p>
            <a:fld id="{2616BABF-5E0C-46DB-8F12-E3840C8E1628}" type="slidenum">
              <a:rPr lang="en-US"/>
              <a:pPr/>
              <a:t>222</a:t>
            </a:fld>
            <a:endParaRPr lang="en-US"/>
          </a:p>
        </p:txBody>
      </p:sp>
      <p:sp>
        <p:nvSpPr>
          <p:cNvPr id="8499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499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bwMode="auto">
          <a:noFill/>
          <a:ln>
            <a:miter lim="800000"/>
            <a:headEnd/>
            <a:tailEnd/>
          </a:ln>
        </p:spPr>
        <p:txBody>
          <a:bodyPr/>
          <a:lstStyle/>
          <a:p>
            <a:fld id="{B8397128-ADDD-4096-93CE-BF5A0E1FD56D}" type="slidenum">
              <a:rPr lang="en-US"/>
              <a:pPr/>
              <a:t>223</a:t>
            </a:fld>
            <a:endParaRPr lang="en-US"/>
          </a:p>
        </p:txBody>
      </p:sp>
      <p:sp>
        <p:nvSpPr>
          <p:cNvPr id="8601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602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th-TH"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A9B4058-89A0-4A29-98E1-78888D10C820}" type="slidenum">
              <a:rPr lang="th-TH" smtClean="0"/>
              <a:t>‹#›</a:t>
            </a:fld>
            <a:endParaRPr lang="th-TH"/>
          </a:p>
        </p:txBody>
      </p:sp>
    </p:spTree>
    <p:extLst>
      <p:ext uri="{BB962C8B-B14F-4D97-AF65-F5344CB8AC3E}">
        <p14:creationId xmlns:p14="http://schemas.microsoft.com/office/powerpoint/2010/main" val="3293743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867189" y="1829010"/>
            <a:ext cx="7886700" cy="435133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sz="2400">
                <a:solidFill>
                  <a:schemeClr val="tx1"/>
                </a:solidFill>
              </a:defRPr>
            </a:lvl1pPr>
          </a:lstStyle>
          <a:p>
            <a:fld id="{BA9B4058-89A0-4A29-98E1-78888D10C820}" type="slidenum">
              <a:rPr lang="th-TH" smtClean="0"/>
              <a:pPr/>
              <a:t>‹#›</a:t>
            </a:fld>
            <a:endParaRPr lang="th-TH" dirty="0"/>
          </a:p>
        </p:txBody>
      </p:sp>
    </p:spTree>
    <p:extLst>
      <p:ext uri="{BB962C8B-B14F-4D97-AF65-F5344CB8AC3E}">
        <p14:creationId xmlns:p14="http://schemas.microsoft.com/office/powerpoint/2010/main" val="3503726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A9B4058-89A0-4A29-98E1-78888D10C820}" type="slidenum">
              <a:rPr lang="th-TH" smtClean="0"/>
              <a:t>‹#›</a:t>
            </a:fld>
            <a:endParaRPr lang="th-TH"/>
          </a:p>
        </p:txBody>
      </p:sp>
    </p:spTree>
    <p:extLst>
      <p:ext uri="{BB962C8B-B14F-4D97-AF65-F5344CB8AC3E}">
        <p14:creationId xmlns:p14="http://schemas.microsoft.com/office/powerpoint/2010/main" val="3490075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A9B4058-89A0-4A29-98E1-78888D10C820}" type="slidenum">
              <a:rPr lang="th-TH" smtClean="0"/>
              <a:t>‹#›</a:t>
            </a:fld>
            <a:endParaRPr lang="th-TH"/>
          </a:p>
        </p:txBody>
      </p:sp>
    </p:spTree>
    <p:extLst>
      <p:ext uri="{BB962C8B-B14F-4D97-AF65-F5344CB8AC3E}">
        <p14:creationId xmlns:p14="http://schemas.microsoft.com/office/powerpoint/2010/main" val="1912832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BA9B4058-89A0-4A29-98E1-78888D10C820}" type="slidenum">
              <a:rPr lang="th-TH" smtClean="0"/>
              <a:t>‹#›</a:t>
            </a:fld>
            <a:endParaRPr lang="th-TH"/>
          </a:p>
        </p:txBody>
      </p:sp>
    </p:spTree>
    <p:extLst>
      <p:ext uri="{BB962C8B-B14F-4D97-AF65-F5344CB8AC3E}">
        <p14:creationId xmlns:p14="http://schemas.microsoft.com/office/powerpoint/2010/main" val="2794469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BA9B4058-89A0-4A29-98E1-78888D10C820}" type="slidenum">
              <a:rPr lang="th-TH" smtClean="0"/>
              <a:t>‹#›</a:t>
            </a:fld>
            <a:endParaRPr lang="th-TH"/>
          </a:p>
        </p:txBody>
      </p:sp>
    </p:spTree>
    <p:extLst>
      <p:ext uri="{BB962C8B-B14F-4D97-AF65-F5344CB8AC3E}">
        <p14:creationId xmlns:p14="http://schemas.microsoft.com/office/powerpoint/2010/main" val="7302755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BA9B4058-89A0-4A29-98E1-78888D10C820}" type="slidenum">
              <a:rPr lang="th-TH" smtClean="0"/>
              <a:t>‹#›</a:t>
            </a:fld>
            <a:endParaRPr lang="th-TH"/>
          </a:p>
        </p:txBody>
      </p:sp>
    </p:spTree>
    <p:extLst>
      <p:ext uri="{BB962C8B-B14F-4D97-AF65-F5344CB8AC3E}">
        <p14:creationId xmlns:p14="http://schemas.microsoft.com/office/powerpoint/2010/main" val="36915503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A9B4058-89A0-4A29-98E1-78888D10C820}" type="slidenum">
              <a:rPr lang="th-TH" smtClean="0"/>
              <a:t>‹#›</a:t>
            </a:fld>
            <a:endParaRPr lang="th-TH"/>
          </a:p>
        </p:txBody>
      </p:sp>
    </p:spTree>
    <p:extLst>
      <p:ext uri="{BB962C8B-B14F-4D97-AF65-F5344CB8AC3E}">
        <p14:creationId xmlns:p14="http://schemas.microsoft.com/office/powerpoint/2010/main" val="845320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A9B4058-89A0-4A29-98E1-78888D10C820}" type="slidenum">
              <a:rPr lang="th-TH" smtClean="0"/>
              <a:t>‹#›</a:t>
            </a:fld>
            <a:endParaRPr lang="th-TH"/>
          </a:p>
        </p:txBody>
      </p:sp>
    </p:spTree>
    <p:extLst>
      <p:ext uri="{BB962C8B-B14F-4D97-AF65-F5344CB8AC3E}">
        <p14:creationId xmlns:p14="http://schemas.microsoft.com/office/powerpoint/2010/main" val="3874438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A9B4058-89A0-4A29-98E1-78888D10C820}" type="slidenum">
              <a:rPr lang="th-TH" smtClean="0"/>
              <a:t>‹#›</a:t>
            </a:fld>
            <a:endParaRPr lang="th-TH"/>
          </a:p>
        </p:txBody>
      </p:sp>
    </p:spTree>
    <p:extLst>
      <p:ext uri="{BB962C8B-B14F-4D97-AF65-F5344CB8AC3E}">
        <p14:creationId xmlns:p14="http://schemas.microsoft.com/office/powerpoint/2010/main" val="3143021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A9B4058-89A0-4A29-98E1-78888D10C820}" type="slidenum">
              <a:rPr lang="th-TH" smtClean="0"/>
              <a:t>‹#›</a:t>
            </a:fld>
            <a:endParaRPr lang="th-TH"/>
          </a:p>
        </p:txBody>
      </p:sp>
    </p:spTree>
    <p:extLst>
      <p:ext uri="{BB962C8B-B14F-4D97-AF65-F5344CB8AC3E}">
        <p14:creationId xmlns:p14="http://schemas.microsoft.com/office/powerpoint/2010/main" val="2293913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5" name="TextBox 4"/>
          <p:cNvSpPr txBox="1"/>
          <p:nvPr userDrawn="1"/>
        </p:nvSpPr>
        <p:spPr>
          <a:xfrm>
            <a:off x="914400" y="685800"/>
            <a:ext cx="7315200" cy="415498"/>
          </a:xfrm>
          <a:prstGeom prst="rect">
            <a:avLst/>
          </a:prstGeom>
          <a:solidFill>
            <a:schemeClr val="accent1"/>
          </a:solidFill>
          <a:ln>
            <a:solidFill>
              <a:schemeClr val="accent1"/>
            </a:solidFill>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sz="2100" smtClean="0">
              <a:latin typeface="Calibri" pitchFamily="34" charset="0"/>
            </a:endParaRPr>
          </a:p>
        </p:txBody>
      </p:sp>
      <p:sp>
        <p:nvSpPr>
          <p:cNvPr id="10" name="Title 1"/>
          <p:cNvSpPr>
            <a:spLocks noGrp="1"/>
          </p:cNvSpPr>
          <p:nvPr>
            <p:ph type="ctrTitle"/>
          </p:nvPr>
        </p:nvSpPr>
        <p:spPr>
          <a:xfrm>
            <a:off x="685800" y="1597031"/>
            <a:ext cx="7772400" cy="1470025"/>
          </a:xfrm>
        </p:spPr>
        <p:txBody>
          <a:bodyPr>
            <a:normAutofit/>
          </a:bodyPr>
          <a:lstStyle>
            <a:lvl1pPr>
              <a:defRPr sz="3000" b="1">
                <a:solidFill>
                  <a:schemeClr val="accent5"/>
                </a:solidFill>
              </a:defRPr>
            </a:lvl1pPr>
          </a:lstStyle>
          <a:p>
            <a:r>
              <a:rPr lang="en-US" dirty="0" smtClean="0"/>
              <a:t>Click to edit Master title style</a:t>
            </a:r>
            <a:endParaRPr lang="en-US" dirty="0"/>
          </a:p>
        </p:txBody>
      </p:sp>
      <p:sp>
        <p:nvSpPr>
          <p:cNvPr id="11" name="Content Placeholder 2"/>
          <p:cNvSpPr>
            <a:spLocks noGrp="1"/>
          </p:cNvSpPr>
          <p:nvPr>
            <p:ph idx="1"/>
          </p:nvPr>
        </p:nvSpPr>
        <p:spPr>
          <a:xfrm>
            <a:off x="904877" y="3419475"/>
            <a:ext cx="7315201" cy="2706688"/>
          </a:xfrm>
        </p:spPr>
        <p:txBody>
          <a:bodyPr/>
          <a:lstStyle>
            <a:lvl1pPr algn="ctr">
              <a:spcAft>
                <a:spcPts val="450"/>
              </a:spcAft>
              <a:buNone/>
              <a:defRPr sz="2400"/>
            </a:lvl1pPr>
            <a:lvl2pPr>
              <a:spcAft>
                <a:spcPts val="450"/>
              </a:spcAft>
              <a:defRPr sz="1950"/>
            </a:lvl2pPr>
            <a:lvl5pPr marL="1028675" indent="-171446">
              <a:defRPr/>
            </a:lvl5pPr>
          </a:lstStyle>
          <a:p>
            <a:pPr lvl="0"/>
            <a:r>
              <a:rPr lang="en-US" dirty="0" smtClean="0"/>
              <a:t>Click to edit Master text styles</a:t>
            </a:r>
          </a:p>
          <a:p>
            <a:pPr lvl="1"/>
            <a:endParaRPr lang="en-US" dirty="0" smtClean="0"/>
          </a:p>
        </p:txBody>
      </p:sp>
      <p:sp>
        <p:nvSpPr>
          <p:cNvPr id="23" name="Text Placeholder 22"/>
          <p:cNvSpPr>
            <a:spLocks noGrp="1"/>
          </p:cNvSpPr>
          <p:nvPr>
            <p:ph type="body" sz="quarter" idx="11"/>
          </p:nvPr>
        </p:nvSpPr>
        <p:spPr>
          <a:xfrm>
            <a:off x="914400" y="685800"/>
            <a:ext cx="7315200" cy="457200"/>
          </a:xfrm>
          <a:solidFill>
            <a:schemeClr val="accent1">
              <a:lumMod val="60000"/>
              <a:lumOff val="40000"/>
            </a:schemeClr>
          </a:solidFill>
        </p:spPr>
        <p:txBody>
          <a:bodyPr/>
          <a:lstStyle>
            <a:lvl1pPr algn="ctr">
              <a:buNone/>
              <a:defRPr>
                <a:solidFill>
                  <a:srgbClr val="000000"/>
                </a:solidFill>
              </a:defRPr>
            </a:lvl1pPr>
          </a:lstStyle>
          <a:p>
            <a:pPr lvl="0"/>
            <a:r>
              <a:rPr lang="en-US" dirty="0" smtClean="0"/>
              <a:t>Click to edit Master text styles</a:t>
            </a:r>
          </a:p>
        </p:txBody>
      </p:sp>
      <p:sp>
        <p:nvSpPr>
          <p:cNvPr id="6" name="Slide Number Placeholder 6"/>
          <p:cNvSpPr>
            <a:spLocks noGrp="1"/>
          </p:cNvSpPr>
          <p:nvPr>
            <p:ph type="sldNum" sz="quarter" idx="12"/>
          </p:nvPr>
        </p:nvSpPr>
        <p:spPr/>
        <p:txBody>
          <a:bodyPr/>
          <a:lstStyle>
            <a:lvl1pPr>
              <a:defRPr smtClean="0"/>
            </a:lvl1pPr>
          </a:lstStyle>
          <a:p>
            <a:pPr>
              <a:defRPr/>
            </a:pPr>
            <a:fld id="{B9DBB47E-3405-44D4-97A0-05A2ADF45993}" type="slidenum">
              <a:rPr lang="en-US" altLang="th-TH" sz="2400" smtClean="0">
                <a:solidFill>
                  <a:schemeClr val="tx1"/>
                </a:solidFill>
              </a:rPr>
              <a:pPr>
                <a:defRPr/>
              </a:pPr>
              <a:t>‹#›</a:t>
            </a:fld>
            <a:endParaRPr lang="en-US" altLang="th-TH" dirty="0">
              <a:solidFill>
                <a:schemeClr val="tx1"/>
              </a:solidFill>
            </a:endParaRPr>
          </a:p>
        </p:txBody>
      </p:sp>
    </p:spTree>
    <p:extLst>
      <p:ext uri="{BB962C8B-B14F-4D97-AF65-F5344CB8AC3E}">
        <p14:creationId xmlns:p14="http://schemas.microsoft.com/office/powerpoint/2010/main" val="17405861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Section Header">
    <p:spTree>
      <p:nvGrpSpPr>
        <p:cNvPr id="1" name=""/>
        <p:cNvGrpSpPr/>
        <p:nvPr/>
      </p:nvGrpSpPr>
      <p:grpSpPr>
        <a:xfrm>
          <a:off x="0" y="0"/>
          <a:ext cx="0" cy="0"/>
          <a:chOff x="0" y="0"/>
          <a:chExt cx="0" cy="0"/>
        </a:xfrm>
      </p:grpSpPr>
      <p:sp>
        <p:nvSpPr>
          <p:cNvPr id="5" name="TextBox 4"/>
          <p:cNvSpPr txBox="1"/>
          <p:nvPr userDrawn="1"/>
        </p:nvSpPr>
        <p:spPr>
          <a:xfrm>
            <a:off x="914400" y="685800"/>
            <a:ext cx="7315200" cy="457200"/>
          </a:xfrm>
          <a:prstGeom prst="rect">
            <a:avLst/>
          </a:prstGeom>
          <a:solidFill>
            <a:schemeClr val="accent1"/>
          </a:solidFill>
          <a:ln>
            <a:solidFill>
              <a:schemeClr val="accent1"/>
            </a:solidFill>
          </a:ln>
        </p:spPr>
        <p:txBody>
          <a:bodyPr>
            <a:spAutoFit/>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endParaRPr lang="en-US" sz="2800">
              <a:latin typeface="Calibri" charset="0"/>
            </a:endParaRPr>
          </a:p>
        </p:txBody>
      </p:sp>
      <p:sp>
        <p:nvSpPr>
          <p:cNvPr id="10" name="Title 1"/>
          <p:cNvSpPr>
            <a:spLocks noGrp="1"/>
          </p:cNvSpPr>
          <p:nvPr>
            <p:ph type="ctrTitle"/>
          </p:nvPr>
        </p:nvSpPr>
        <p:spPr>
          <a:xfrm>
            <a:off x="685800" y="1597025"/>
            <a:ext cx="7772400" cy="1470025"/>
          </a:xfrm>
        </p:spPr>
        <p:txBody>
          <a:bodyPr>
            <a:normAutofit/>
          </a:bodyPr>
          <a:lstStyle>
            <a:lvl1pPr>
              <a:defRPr sz="4000" b="1">
                <a:solidFill>
                  <a:schemeClr val="accent5"/>
                </a:solidFill>
              </a:defRPr>
            </a:lvl1pPr>
          </a:lstStyle>
          <a:p>
            <a:r>
              <a:rPr lang="en-US" dirty="0" smtClean="0"/>
              <a:t>Click to edit Master title style</a:t>
            </a:r>
            <a:endParaRPr lang="en-US" dirty="0"/>
          </a:p>
        </p:txBody>
      </p:sp>
      <p:sp>
        <p:nvSpPr>
          <p:cNvPr id="11" name="Content Placeholder 2"/>
          <p:cNvSpPr>
            <a:spLocks noGrp="1"/>
          </p:cNvSpPr>
          <p:nvPr>
            <p:ph idx="1"/>
          </p:nvPr>
        </p:nvSpPr>
        <p:spPr>
          <a:xfrm>
            <a:off x="904874" y="3419475"/>
            <a:ext cx="7315201" cy="2706688"/>
          </a:xfrm>
        </p:spPr>
        <p:txBody>
          <a:bodyPr/>
          <a:lstStyle>
            <a:lvl1pPr algn="ctr">
              <a:spcAft>
                <a:spcPts val="600"/>
              </a:spcAft>
              <a:buNone/>
              <a:defRPr sz="3200">
                <a:solidFill>
                  <a:schemeClr val="tx1"/>
                </a:solidFill>
              </a:defRPr>
            </a:lvl1pPr>
            <a:lvl2pPr>
              <a:spcAft>
                <a:spcPts val="600"/>
              </a:spcAft>
              <a:defRPr sz="2600"/>
            </a:lvl2pPr>
            <a:lvl5pPr marL="1371600" indent="-228600">
              <a:defRPr/>
            </a:lvl5pPr>
          </a:lstStyle>
          <a:p>
            <a:pPr lvl="0"/>
            <a:r>
              <a:rPr lang="en-US" dirty="0" smtClean="0"/>
              <a:t>Click to edit Master text styles</a:t>
            </a:r>
          </a:p>
          <a:p>
            <a:pPr lvl="1"/>
            <a:endParaRPr lang="en-US" dirty="0" smtClean="0"/>
          </a:p>
        </p:txBody>
      </p:sp>
      <p:sp>
        <p:nvSpPr>
          <p:cNvPr id="23" name="Text Placeholder 22"/>
          <p:cNvSpPr>
            <a:spLocks noGrp="1"/>
          </p:cNvSpPr>
          <p:nvPr>
            <p:ph type="body" sz="quarter" idx="11"/>
          </p:nvPr>
        </p:nvSpPr>
        <p:spPr>
          <a:xfrm>
            <a:off x="914400" y="685800"/>
            <a:ext cx="7315200" cy="457200"/>
          </a:xfrm>
          <a:solidFill>
            <a:schemeClr val="accent1">
              <a:lumMod val="60000"/>
              <a:lumOff val="40000"/>
            </a:schemeClr>
          </a:solidFill>
        </p:spPr>
        <p:txBody>
          <a:bodyPr/>
          <a:lstStyle>
            <a:lvl1pPr algn="ctr">
              <a:buNone/>
              <a:defRPr>
                <a:solidFill>
                  <a:srgbClr val="000000"/>
                </a:solidFill>
              </a:defRPr>
            </a:lvl1pPr>
          </a:lstStyle>
          <a:p>
            <a:pPr lvl="0"/>
            <a:r>
              <a:rPr lang="en-US" dirty="0" smtClean="0"/>
              <a:t>Click to edit Master text styles</a:t>
            </a:r>
          </a:p>
        </p:txBody>
      </p:sp>
      <p:sp>
        <p:nvSpPr>
          <p:cNvPr id="6" name="Slide Number Placeholder 6"/>
          <p:cNvSpPr>
            <a:spLocks noGrp="1"/>
          </p:cNvSpPr>
          <p:nvPr>
            <p:ph type="sldNum" sz="quarter" idx="12"/>
          </p:nvPr>
        </p:nvSpPr>
        <p:spPr/>
        <p:txBody>
          <a:bodyPr/>
          <a:lstStyle>
            <a:lvl1pPr>
              <a:defRPr/>
            </a:lvl1pPr>
          </a:lstStyle>
          <a:p>
            <a:r>
              <a:rPr lang="en-US"/>
              <a:t>9-</a:t>
            </a:r>
            <a:fld id="{CF32120D-0B83-6F49-81C6-BD11D74480EB}" type="slidenum">
              <a:rPr lang="en-US"/>
              <a:pPr/>
              <a:t>‹#›</a:t>
            </a:fld>
            <a:endParaRPr lang="en-US"/>
          </a:p>
        </p:txBody>
      </p:sp>
    </p:spTree>
    <p:extLst>
      <p:ext uri="{BB962C8B-B14F-4D97-AF65-F5344CB8AC3E}">
        <p14:creationId xmlns:p14="http://schemas.microsoft.com/office/powerpoint/2010/main" val="223588210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5"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10000" b="-1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th-TH"/>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9B4058-89A0-4A29-98E1-78888D10C820}" type="slidenum">
              <a:rPr lang="th-TH" smtClean="0"/>
              <a:t>‹#›</a:t>
            </a:fld>
            <a:endParaRPr lang="th-TH" dirty="0"/>
          </a:p>
        </p:txBody>
      </p:sp>
    </p:spTree>
    <p:extLst>
      <p:ext uri="{BB962C8B-B14F-4D97-AF65-F5344CB8AC3E}">
        <p14:creationId xmlns:p14="http://schemas.microsoft.com/office/powerpoint/2010/main" val="283174811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online-calculators.co.uk/interest/loanrepayment.php" TargetMode="External"/><Relationship Id="rId3" Type="http://schemas.openxmlformats.org/officeDocument/2006/relationships/hyperlink" Target="http://www.theguardian.com/money/loan-repayment-calculator-interest-rates"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9.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33.xml"/><Relationship Id="rId4" Type="http://schemas.openxmlformats.org/officeDocument/2006/relationships/oleObject" Target="../embeddings/oleObject1.bin"/><Relationship Id="rId5" Type="http://schemas.openxmlformats.org/officeDocument/2006/relationships/image" Target="../media/image12.wmf"/><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5.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2.xml"/><Relationship Id="rId3" Type="http://schemas.openxmlformats.org/officeDocument/2006/relationships/image" Target="../media/image16.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 Id="rId3" Type="http://schemas.openxmlformats.org/officeDocument/2006/relationships/chart" Target="../charts/char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s>
</file>

<file path=ppt/slides/_rels/slide87.xml.rels><?xml version="1.0" encoding="UTF-8" standalone="yes"?>
<Relationships xmlns="http://schemas.openxmlformats.org/package/2006/relationships"><Relationship Id="rId3" Type="http://schemas.openxmlformats.org/officeDocument/2006/relationships/notesSlide" Target="../notesSlides/notesSlide56.xml"/><Relationship Id="rId4" Type="http://schemas.openxmlformats.org/officeDocument/2006/relationships/oleObject" Target="../embeddings/Microsoft_Equation1.bin"/><Relationship Id="rId5" Type="http://schemas.openxmlformats.org/officeDocument/2006/relationships/image" Target="../media/image17.wmf"/><Relationship Id="rId1" Type="http://schemas.openxmlformats.org/officeDocument/2006/relationships/vmlDrawing" Target="../drawings/vmlDrawing2.vml"/><Relationship Id="rId2"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89.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20.png"/><Relationship Id="rId1" Type="http://schemas.openxmlformats.org/officeDocument/2006/relationships/slideLayout" Target="../slideLayouts/slideLayout2.xml"/><Relationship Id="rId2" Type="http://schemas.openxmlformats.org/officeDocument/2006/relationships/notesSlide" Target="../notesSlides/notesSlide5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3.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4.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5.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6.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8.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9.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0.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1.xml"/></Relationships>
</file>

<file path=ppt/slides/_rels/slide114.xml.rels><?xml version="1.0" encoding="UTF-8" standalone="yes"?>
<Relationships xmlns="http://schemas.openxmlformats.org/package/2006/relationships"><Relationship Id="rId3" Type="http://schemas.openxmlformats.org/officeDocument/2006/relationships/notesSlide" Target="../notesSlides/notesSlide72.xml"/><Relationship Id="rId4" Type="http://schemas.openxmlformats.org/officeDocument/2006/relationships/oleObject" Target="../embeddings/Microsoft_Equation2.bin"/><Relationship Id="rId5" Type="http://schemas.openxmlformats.org/officeDocument/2006/relationships/image" Target="../media/image22.wmf"/><Relationship Id="rId1" Type="http://schemas.openxmlformats.org/officeDocument/2006/relationships/vmlDrawing" Target="../drawings/vmlDrawing3.vml"/><Relationship Id="rId2"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3.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4.xml"/></Relationships>
</file>

<file path=ppt/slides/_rels/slide117.xml.rels><?xml version="1.0" encoding="UTF-8" standalone="yes"?>
<Relationships xmlns="http://schemas.openxmlformats.org/package/2006/relationships"><Relationship Id="rId3" Type="http://schemas.openxmlformats.org/officeDocument/2006/relationships/notesSlide" Target="../notesSlides/notesSlide75.xml"/><Relationship Id="rId4" Type="http://schemas.openxmlformats.org/officeDocument/2006/relationships/oleObject" Target="../embeddings/Microsoft_Equation3.bin"/><Relationship Id="rId5" Type="http://schemas.openxmlformats.org/officeDocument/2006/relationships/image" Target="../media/image23.wmf"/><Relationship Id="rId1" Type="http://schemas.openxmlformats.org/officeDocument/2006/relationships/vmlDrawing" Target="../drawings/vmlDrawing4.vml"/><Relationship Id="rId2"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6.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8.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9.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0.xml"/></Relationships>
</file>

<file path=ppt/slides/_rels/slide123.xml.rels><?xml version="1.0" encoding="UTF-8" standalone="yes"?>
<Relationships xmlns="http://schemas.openxmlformats.org/package/2006/relationships"><Relationship Id="rId3" Type="http://schemas.openxmlformats.org/officeDocument/2006/relationships/notesSlide" Target="../notesSlides/notesSlide81.xml"/><Relationship Id="rId4" Type="http://schemas.openxmlformats.org/officeDocument/2006/relationships/oleObject" Target="../embeddings/Microsoft_Equation4.bin"/><Relationship Id="rId5" Type="http://schemas.openxmlformats.org/officeDocument/2006/relationships/image" Target="../media/image24.wmf"/><Relationship Id="rId1" Type="http://schemas.openxmlformats.org/officeDocument/2006/relationships/vmlDrawing" Target="../drawings/vmlDrawing5.vml"/><Relationship Id="rId2"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3.xml"/></Relationships>
</file>

<file path=ppt/slides/_rels/slide126.xml.rels><?xml version="1.0" encoding="UTF-8" standalone="yes"?>
<Relationships xmlns="http://schemas.openxmlformats.org/package/2006/relationships"><Relationship Id="rId3" Type="http://schemas.openxmlformats.org/officeDocument/2006/relationships/notesSlide" Target="../notesSlides/notesSlide84.xml"/><Relationship Id="rId4" Type="http://schemas.openxmlformats.org/officeDocument/2006/relationships/oleObject" Target="../embeddings/Microsoft_Equation5.bin"/><Relationship Id="rId5" Type="http://schemas.openxmlformats.org/officeDocument/2006/relationships/image" Target="../media/image25.wmf"/><Relationship Id="rId1" Type="http://schemas.openxmlformats.org/officeDocument/2006/relationships/vmlDrawing" Target="../drawings/vmlDrawing6.vml"/><Relationship Id="rId2"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notesSlide" Target="../notesSlides/notesSlide85.xml"/><Relationship Id="rId4" Type="http://schemas.openxmlformats.org/officeDocument/2006/relationships/oleObject" Target="../embeddings/Microsoft_Equation6.bin"/><Relationship Id="rId5" Type="http://schemas.openxmlformats.org/officeDocument/2006/relationships/image" Target="../media/image26.wmf"/><Relationship Id="rId1" Type="http://schemas.openxmlformats.org/officeDocument/2006/relationships/vmlDrawing" Target="../drawings/vmlDrawing7.vml"/><Relationship Id="rId2"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3" Type="http://schemas.openxmlformats.org/officeDocument/2006/relationships/notesSlide" Target="../notesSlides/notesSlide86.xml"/><Relationship Id="rId4" Type="http://schemas.openxmlformats.org/officeDocument/2006/relationships/oleObject" Target="../embeddings/Microsoft_Equation7.bin"/><Relationship Id="rId5" Type="http://schemas.openxmlformats.org/officeDocument/2006/relationships/image" Target="../media/image27.wmf"/><Relationship Id="rId1" Type="http://schemas.openxmlformats.org/officeDocument/2006/relationships/vmlDrawing" Target="../drawings/vmlDrawing8.vml"/><Relationship Id="rId2"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7.xml"/></Relationships>
</file>

<file path=ppt/slides/_rels/slide130.xml.rels><?xml version="1.0" encoding="UTF-8" standalone="yes"?>
<Relationships xmlns="http://schemas.openxmlformats.org/package/2006/relationships"><Relationship Id="rId3" Type="http://schemas.openxmlformats.org/officeDocument/2006/relationships/notesSlide" Target="../notesSlides/notesSlide88.xml"/><Relationship Id="rId4" Type="http://schemas.openxmlformats.org/officeDocument/2006/relationships/oleObject" Target="../embeddings/Microsoft_Excel_97_-_2004_Worksheet8.xls"/><Relationship Id="rId5" Type="http://schemas.openxmlformats.org/officeDocument/2006/relationships/image" Target="../media/image28.emf"/><Relationship Id="rId1" Type="http://schemas.openxmlformats.org/officeDocument/2006/relationships/vmlDrawing" Target="../drawings/vmlDrawing9.vml"/><Relationship Id="rId2"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9.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0.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3.xml"/></Relationships>
</file>

<file path=ppt/slides/_rels/slide136.xml.rels><?xml version="1.0" encoding="UTF-8" standalone="yes"?>
<Relationships xmlns="http://schemas.openxmlformats.org/package/2006/relationships"><Relationship Id="rId3" Type="http://schemas.openxmlformats.org/officeDocument/2006/relationships/notesSlide" Target="../notesSlides/notesSlide94.xml"/><Relationship Id="rId4" Type="http://schemas.openxmlformats.org/officeDocument/2006/relationships/oleObject" Target="../embeddings/Microsoft_Equation9.bin"/><Relationship Id="rId5" Type="http://schemas.openxmlformats.org/officeDocument/2006/relationships/image" Target="../media/image29.wmf"/><Relationship Id="rId1" Type="http://schemas.openxmlformats.org/officeDocument/2006/relationships/vmlDrawing" Target="../drawings/vmlDrawing10.vml"/><Relationship Id="rId2"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5.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6.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8.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9.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0.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png"/></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png"/></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png"/></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3.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4.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5.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6.xml"/></Relationships>
</file>

<file path=ppt/slides/_rels/slide161.xml.rels><?xml version="1.0" encoding="UTF-8" standalone="yes"?>
<Relationships xmlns="http://schemas.openxmlformats.org/package/2006/relationships"><Relationship Id="rId3" Type="http://schemas.openxmlformats.org/officeDocument/2006/relationships/notesSlide" Target="../notesSlides/notesSlide107.xml"/><Relationship Id="rId4" Type="http://schemas.openxmlformats.org/officeDocument/2006/relationships/oleObject" Target="../embeddings/Microsoft_Equation10.bin"/><Relationship Id="rId5" Type="http://schemas.openxmlformats.org/officeDocument/2006/relationships/image" Target="../media/image33.wmf"/><Relationship Id="rId1" Type="http://schemas.openxmlformats.org/officeDocument/2006/relationships/vmlDrawing" Target="../drawings/vmlDrawing11.vml"/><Relationship Id="rId2"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3" Type="http://schemas.openxmlformats.org/officeDocument/2006/relationships/notesSlide" Target="../notesSlides/notesSlide108.xml"/><Relationship Id="rId4" Type="http://schemas.openxmlformats.org/officeDocument/2006/relationships/oleObject" Target="../embeddings/Microsoft_Equation11.bin"/><Relationship Id="rId5" Type="http://schemas.openxmlformats.org/officeDocument/2006/relationships/image" Target="../media/image34.wmf"/><Relationship Id="rId1" Type="http://schemas.openxmlformats.org/officeDocument/2006/relationships/vmlDrawing" Target="../drawings/vmlDrawing12.vml"/><Relationship Id="rId2"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3" Type="http://schemas.openxmlformats.org/officeDocument/2006/relationships/notesSlide" Target="../notesSlides/notesSlide109.xml"/><Relationship Id="rId4" Type="http://schemas.openxmlformats.org/officeDocument/2006/relationships/oleObject" Target="../embeddings/oleObject2.bin"/><Relationship Id="rId5" Type="http://schemas.openxmlformats.org/officeDocument/2006/relationships/image" Target="../media/image35.wmf"/><Relationship Id="rId6" Type="http://schemas.openxmlformats.org/officeDocument/2006/relationships/oleObject" Target="../embeddings/oleObject3.bin"/><Relationship Id="rId7" Type="http://schemas.openxmlformats.org/officeDocument/2006/relationships/image" Target="../media/image36.wmf"/><Relationship Id="rId8" Type="http://schemas.openxmlformats.org/officeDocument/2006/relationships/oleObject" Target="../embeddings/Microsoft_Equation12.bin"/><Relationship Id="rId9" Type="http://schemas.openxmlformats.org/officeDocument/2006/relationships/image" Target="../media/image37.wmf"/><Relationship Id="rId1" Type="http://schemas.openxmlformats.org/officeDocument/2006/relationships/vmlDrawing" Target="../drawings/vmlDrawing13.vml"/><Relationship Id="rId2"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0.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2.xml"/></Relationships>
</file>

<file path=ppt/slides/_rels/slide167.xml.rels><?xml version="1.0" encoding="UTF-8" standalone="yes"?>
<Relationships xmlns="http://schemas.openxmlformats.org/package/2006/relationships"><Relationship Id="rId3" Type="http://schemas.openxmlformats.org/officeDocument/2006/relationships/notesSlide" Target="../notesSlides/notesSlide113.xml"/><Relationship Id="rId4" Type="http://schemas.openxmlformats.org/officeDocument/2006/relationships/oleObject" Target="../embeddings/Microsoft_Equation13.bin"/><Relationship Id="rId5" Type="http://schemas.openxmlformats.org/officeDocument/2006/relationships/image" Target="../media/image38.wmf"/><Relationship Id="rId1" Type="http://schemas.openxmlformats.org/officeDocument/2006/relationships/vmlDrawing" Target="../drawings/vmlDrawing14.vml"/><Relationship Id="rId2"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3" Type="http://schemas.openxmlformats.org/officeDocument/2006/relationships/notesSlide" Target="../notesSlides/notesSlide114.xml"/><Relationship Id="rId4" Type="http://schemas.openxmlformats.org/officeDocument/2006/relationships/oleObject" Target="../embeddings/oleObject4.bin"/><Relationship Id="rId5" Type="http://schemas.openxmlformats.org/officeDocument/2006/relationships/image" Target="../media/image39.wmf"/><Relationship Id="rId6" Type="http://schemas.openxmlformats.org/officeDocument/2006/relationships/oleObject" Target="../embeddings/Microsoft_Equation14.bin"/><Relationship Id="rId7" Type="http://schemas.openxmlformats.org/officeDocument/2006/relationships/image" Target="../media/image40.wmf"/><Relationship Id="rId1" Type="http://schemas.openxmlformats.org/officeDocument/2006/relationships/vmlDrawing" Target="../drawings/vmlDrawing15.vml"/><Relationship Id="rId2"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5.xml"/></Relationships>
</file>

<file path=ppt/slides/_rels/slide170.xml.rels><?xml version="1.0" encoding="UTF-8" standalone="yes"?>
<Relationships xmlns="http://schemas.openxmlformats.org/package/2006/relationships"><Relationship Id="rId3" Type="http://schemas.openxmlformats.org/officeDocument/2006/relationships/notesSlide" Target="../notesSlides/notesSlide116.xml"/><Relationship Id="rId4" Type="http://schemas.openxmlformats.org/officeDocument/2006/relationships/oleObject" Target="../embeddings/Microsoft_Equation15.bin"/><Relationship Id="rId5" Type="http://schemas.openxmlformats.org/officeDocument/2006/relationships/image" Target="../media/image41.wmf"/><Relationship Id="rId1" Type="http://schemas.openxmlformats.org/officeDocument/2006/relationships/vmlDrawing" Target="../drawings/vmlDrawing16.vml"/><Relationship Id="rId2"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7.xml"/></Relationships>
</file>

<file path=ppt/slides/_rels/slide172.xml.rels><?xml version="1.0" encoding="UTF-8" standalone="yes"?>
<Relationships xmlns="http://schemas.openxmlformats.org/package/2006/relationships"><Relationship Id="rId3" Type="http://schemas.openxmlformats.org/officeDocument/2006/relationships/notesSlide" Target="../notesSlides/notesSlide118.xml"/><Relationship Id="rId4" Type="http://schemas.openxmlformats.org/officeDocument/2006/relationships/oleObject" Target="../embeddings/oleObject5.bin"/><Relationship Id="rId5" Type="http://schemas.openxmlformats.org/officeDocument/2006/relationships/image" Target="../media/image42.wmf"/><Relationship Id="rId6" Type="http://schemas.openxmlformats.org/officeDocument/2006/relationships/oleObject" Target="../embeddings/Microsoft_Equation16.bin"/><Relationship Id="rId7" Type="http://schemas.openxmlformats.org/officeDocument/2006/relationships/image" Target="../media/image43.wmf"/><Relationship Id="rId1" Type="http://schemas.openxmlformats.org/officeDocument/2006/relationships/vmlDrawing" Target="../drawings/vmlDrawing17.vml"/><Relationship Id="rId2"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9.xml"/></Relationships>
</file>

<file path=ppt/slides/_rels/slide174.xml.rels><?xml version="1.0" encoding="UTF-8" standalone="yes"?>
<Relationships xmlns="http://schemas.openxmlformats.org/package/2006/relationships"><Relationship Id="rId3" Type="http://schemas.openxmlformats.org/officeDocument/2006/relationships/notesSlide" Target="../notesSlides/notesSlide120.xml"/><Relationship Id="rId4" Type="http://schemas.openxmlformats.org/officeDocument/2006/relationships/oleObject" Target="../embeddings/oleObject6.bin"/><Relationship Id="rId5" Type="http://schemas.openxmlformats.org/officeDocument/2006/relationships/image" Target="../media/image42.wmf"/><Relationship Id="rId6" Type="http://schemas.openxmlformats.org/officeDocument/2006/relationships/oleObject" Target="../embeddings/Microsoft_Equation17.bin"/><Relationship Id="rId7" Type="http://schemas.openxmlformats.org/officeDocument/2006/relationships/image" Target="../media/image44.wmf"/><Relationship Id="rId1" Type="http://schemas.openxmlformats.org/officeDocument/2006/relationships/vmlDrawing" Target="../drawings/vmlDrawing18.vml"/><Relationship Id="rId2"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3" Type="http://schemas.openxmlformats.org/officeDocument/2006/relationships/notesSlide" Target="../notesSlides/notesSlide121.xml"/><Relationship Id="rId4" Type="http://schemas.openxmlformats.org/officeDocument/2006/relationships/oleObject" Target="../embeddings/Microsoft_Equation18.bin"/><Relationship Id="rId5" Type="http://schemas.openxmlformats.org/officeDocument/2006/relationships/image" Target="../media/image45.wmf"/><Relationship Id="rId1" Type="http://schemas.openxmlformats.org/officeDocument/2006/relationships/vmlDrawing" Target="../drawings/vmlDrawing19.vml"/><Relationship Id="rId2"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3" Type="http://schemas.openxmlformats.org/officeDocument/2006/relationships/notesSlide" Target="../notesSlides/notesSlide122.xml"/><Relationship Id="rId4" Type="http://schemas.openxmlformats.org/officeDocument/2006/relationships/oleObject" Target="../embeddings/Microsoft_Equation19.bin"/><Relationship Id="rId5" Type="http://schemas.openxmlformats.org/officeDocument/2006/relationships/image" Target="../media/image46.wmf"/><Relationship Id="rId1" Type="http://schemas.openxmlformats.org/officeDocument/2006/relationships/vmlDrawing" Target="../drawings/vmlDrawing20.vml"/><Relationship Id="rId2"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3.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4.xml"/></Relationships>
</file>

<file path=ppt/slides/_rels/slide179.xml.rels><?xml version="1.0" encoding="UTF-8" standalone="yes"?>
<Relationships xmlns="http://schemas.openxmlformats.org/package/2006/relationships"><Relationship Id="rId3" Type="http://schemas.openxmlformats.org/officeDocument/2006/relationships/notesSlide" Target="../notesSlides/notesSlide125.xml"/><Relationship Id="rId4" Type="http://schemas.openxmlformats.org/officeDocument/2006/relationships/oleObject" Target="../embeddings/Microsoft_Equation20.bin"/><Relationship Id="rId5" Type="http://schemas.openxmlformats.org/officeDocument/2006/relationships/image" Target="../media/image47.wmf"/><Relationship Id="rId1" Type="http://schemas.openxmlformats.org/officeDocument/2006/relationships/vmlDrawing" Target="../drawings/vmlDrawing21.vml"/><Relationship Id="rId2"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3" Type="http://schemas.openxmlformats.org/officeDocument/2006/relationships/notesSlide" Target="../notesSlides/notesSlide126.xml"/><Relationship Id="rId4" Type="http://schemas.openxmlformats.org/officeDocument/2006/relationships/oleObject" Target="../embeddings/oleObject7.bin"/><Relationship Id="rId5" Type="http://schemas.openxmlformats.org/officeDocument/2006/relationships/image" Target="../media/image48.wmf"/><Relationship Id="rId6" Type="http://schemas.openxmlformats.org/officeDocument/2006/relationships/oleObject" Target="../embeddings/Microsoft_Equation21.bin"/><Relationship Id="rId7" Type="http://schemas.openxmlformats.org/officeDocument/2006/relationships/image" Target="../media/image49.wmf"/><Relationship Id="rId1" Type="http://schemas.openxmlformats.org/officeDocument/2006/relationships/vmlDrawing" Target="../drawings/vmlDrawing22.vml"/><Relationship Id="rId2"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7.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0.png"/></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0.png"/></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1.png"/></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2.png"/><Relationship Id="rId3" Type="http://schemas.openxmlformats.org/officeDocument/2006/relationships/image" Target="../media/image53.png"/></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png"/></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4.png"/></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5.png"/><Relationship Id="rId3" Type="http://schemas.openxmlformats.org/officeDocument/2006/relationships/image" Target="../media/image56.png"/></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7.png"/></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8.png"/><Relationship Id="rId3" Type="http://schemas.openxmlformats.org/officeDocument/2006/relationships/image" Target="../media/image59.png"/></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8.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9.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0.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1.xml"/><Relationship Id="rId3" Type="http://schemas.openxmlformats.org/officeDocument/2006/relationships/image" Target="../media/image60.emf"/></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3.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4.xml"/></Relationships>
</file>

<file path=ppt/slides/_rels/slide201.xml.rels><?xml version="1.0" encoding="UTF-8" standalone="yes"?>
<Relationships xmlns="http://schemas.openxmlformats.org/package/2006/relationships"><Relationship Id="rId3" Type="http://schemas.openxmlformats.org/officeDocument/2006/relationships/notesSlide" Target="../notesSlides/notesSlide135.xml"/><Relationship Id="rId4" Type="http://schemas.openxmlformats.org/officeDocument/2006/relationships/oleObject" Target="../embeddings/Microsoft_Equation22.bin"/><Relationship Id="rId5" Type="http://schemas.openxmlformats.org/officeDocument/2006/relationships/image" Target="../media/image61.wmf"/><Relationship Id="rId1" Type="http://schemas.openxmlformats.org/officeDocument/2006/relationships/vmlDrawing" Target="../drawings/vmlDrawing23.vml"/><Relationship Id="rId2"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6.xml"/></Relationships>
</file>

<file path=ppt/slides/_rels/slide203.xml.rels><?xml version="1.0" encoding="UTF-8" standalone="yes"?>
<Relationships xmlns="http://schemas.openxmlformats.org/package/2006/relationships"><Relationship Id="rId3" Type="http://schemas.openxmlformats.org/officeDocument/2006/relationships/notesSlide" Target="../notesSlides/notesSlide137.xml"/><Relationship Id="rId4" Type="http://schemas.openxmlformats.org/officeDocument/2006/relationships/oleObject" Target="../embeddings/Microsoft_Equation23.bin"/><Relationship Id="rId5" Type="http://schemas.openxmlformats.org/officeDocument/2006/relationships/image" Target="../media/image62.wmf"/><Relationship Id="rId1" Type="http://schemas.openxmlformats.org/officeDocument/2006/relationships/vmlDrawing" Target="../drawings/vmlDrawing24.vml"/><Relationship Id="rId2"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3" Type="http://schemas.openxmlformats.org/officeDocument/2006/relationships/notesSlide" Target="../notesSlides/notesSlide138.xml"/><Relationship Id="rId4" Type="http://schemas.openxmlformats.org/officeDocument/2006/relationships/oleObject" Target="../embeddings/Microsoft_Equation24.bin"/><Relationship Id="rId5" Type="http://schemas.openxmlformats.org/officeDocument/2006/relationships/image" Target="../media/image63.wmf"/><Relationship Id="rId1" Type="http://schemas.openxmlformats.org/officeDocument/2006/relationships/vmlDrawing" Target="../drawings/vmlDrawing25.vml"/><Relationship Id="rId2"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9.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0.xml"/></Relationships>
</file>

<file path=ppt/slides/_rels/slide207.xml.rels><?xml version="1.0" encoding="UTF-8" standalone="yes"?>
<Relationships xmlns="http://schemas.openxmlformats.org/package/2006/relationships"><Relationship Id="rId3" Type="http://schemas.openxmlformats.org/officeDocument/2006/relationships/notesSlide" Target="../notesSlides/notesSlide141.xml"/><Relationship Id="rId4" Type="http://schemas.openxmlformats.org/officeDocument/2006/relationships/oleObject" Target="../embeddings/Microsoft_Equation25.bin"/><Relationship Id="rId5" Type="http://schemas.openxmlformats.org/officeDocument/2006/relationships/image" Target="../media/image64.wmf"/><Relationship Id="rId1" Type="http://schemas.openxmlformats.org/officeDocument/2006/relationships/vmlDrawing" Target="../drawings/vmlDrawing26.vml"/><Relationship Id="rId2"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3" Type="http://schemas.openxmlformats.org/officeDocument/2006/relationships/notesSlide" Target="../notesSlides/notesSlide142.xml"/><Relationship Id="rId4" Type="http://schemas.openxmlformats.org/officeDocument/2006/relationships/oleObject" Target="../embeddings/Microsoft_Equation26.bin"/><Relationship Id="rId5" Type="http://schemas.openxmlformats.org/officeDocument/2006/relationships/image" Target="../media/image65.wmf"/><Relationship Id="rId1" Type="http://schemas.openxmlformats.org/officeDocument/2006/relationships/vmlDrawing" Target="../drawings/vmlDrawing27.vml"/><Relationship Id="rId2"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3.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4.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5.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6.xml"/></Relationships>
</file>

<file path=ppt/slides/_rels/slide213.xml.rels><?xml version="1.0" encoding="UTF-8" standalone="yes"?>
<Relationships xmlns="http://schemas.openxmlformats.org/package/2006/relationships"><Relationship Id="rId3" Type="http://schemas.openxmlformats.org/officeDocument/2006/relationships/notesSlide" Target="../notesSlides/notesSlide147.xml"/><Relationship Id="rId4" Type="http://schemas.openxmlformats.org/officeDocument/2006/relationships/oleObject" Target="../embeddings/Microsoft_Equation27.bin"/><Relationship Id="rId5" Type="http://schemas.openxmlformats.org/officeDocument/2006/relationships/image" Target="../media/image66.wmf"/><Relationship Id="rId1" Type="http://schemas.openxmlformats.org/officeDocument/2006/relationships/vmlDrawing" Target="../drawings/vmlDrawing28.vml"/><Relationship Id="rId2"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3" Type="http://schemas.openxmlformats.org/officeDocument/2006/relationships/notesSlide" Target="../notesSlides/notesSlide148.xml"/><Relationship Id="rId4" Type="http://schemas.openxmlformats.org/officeDocument/2006/relationships/oleObject" Target="../embeddings/Microsoft_Equation28.bin"/><Relationship Id="rId5" Type="http://schemas.openxmlformats.org/officeDocument/2006/relationships/image" Target="../media/image67.wmf"/><Relationship Id="rId1" Type="http://schemas.openxmlformats.org/officeDocument/2006/relationships/vmlDrawing" Target="../drawings/vmlDrawing29.vml"/><Relationship Id="rId2"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3" Type="http://schemas.openxmlformats.org/officeDocument/2006/relationships/notesSlide" Target="../notesSlides/notesSlide149.xml"/><Relationship Id="rId4" Type="http://schemas.openxmlformats.org/officeDocument/2006/relationships/oleObject" Target="../embeddings/Microsoft_Equation29.bin"/><Relationship Id="rId5" Type="http://schemas.openxmlformats.org/officeDocument/2006/relationships/image" Target="../media/image68.wmf"/><Relationship Id="rId1" Type="http://schemas.openxmlformats.org/officeDocument/2006/relationships/vmlDrawing" Target="../drawings/vmlDrawing30.vml"/><Relationship Id="rId2"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0.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2.xml"/><Relationship Id="rId3" Type="http://schemas.openxmlformats.org/officeDocument/2006/relationships/image" Target="../media/image69.png"/></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3.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4.xml"/><Relationship Id="rId3" Type="http://schemas.openxmlformats.org/officeDocument/2006/relationships/image" Target="../media/image70.png"/></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5.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6.xml"/><Relationship Id="rId3" Type="http://schemas.openxmlformats.org/officeDocument/2006/relationships/image" Target="../media/image71.png"/></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685800" y="1494693"/>
            <a:ext cx="7829550" cy="1572364"/>
          </a:xfrm>
        </p:spPr>
        <p:txBody>
          <a:bodyPr>
            <a:normAutofit/>
          </a:bodyPr>
          <a:lstStyle/>
          <a:p>
            <a:pPr algn="ctr" eaLnBrk="1" hangingPunct="1">
              <a:defRPr/>
            </a:pPr>
            <a:r>
              <a:rPr lang="en-US" sz="4400" dirty="0" smtClean="0">
                <a:solidFill>
                  <a:schemeClr val="tx1"/>
                </a:solidFill>
                <a:latin typeface="Georgia" panose="02040502050405020303" pitchFamily="18" charset="0"/>
              </a:rPr>
              <a:t>Time Value of Money</a:t>
            </a:r>
          </a:p>
        </p:txBody>
      </p:sp>
      <p:sp>
        <p:nvSpPr>
          <p:cNvPr id="6147" name="Content Placeholder 3"/>
          <p:cNvSpPr>
            <a:spLocks noGrp="1"/>
          </p:cNvSpPr>
          <p:nvPr>
            <p:ph idx="1"/>
          </p:nvPr>
        </p:nvSpPr>
        <p:spPr>
          <a:xfrm>
            <a:off x="1639766" y="2785368"/>
            <a:ext cx="5486400" cy="2701031"/>
          </a:xfrm>
        </p:spPr>
        <p:txBody>
          <a:bodyPr>
            <a:noAutofit/>
          </a:bodyPr>
          <a:lstStyle/>
          <a:p>
            <a:pPr marL="347654" indent="-347654" algn="l">
              <a:buFont typeface="Arial" panose="020B0604020202020204" pitchFamily="34" charset="0"/>
              <a:buChar char="•"/>
            </a:pPr>
            <a:r>
              <a:rPr lang="en-US" altLang="th-TH" sz="2800" dirty="0" smtClean="0">
                <a:latin typeface="Georgia" panose="02040502050405020303" pitchFamily="18" charset="0"/>
              </a:rPr>
              <a:t>Future Value</a:t>
            </a:r>
          </a:p>
          <a:p>
            <a:pPr marL="347654" indent="-347654" algn="l">
              <a:buFont typeface="Arial" panose="020B0604020202020204" pitchFamily="34" charset="0"/>
              <a:buChar char="•"/>
            </a:pPr>
            <a:r>
              <a:rPr lang="en-US" altLang="th-TH" sz="2800" dirty="0" smtClean="0">
                <a:latin typeface="Georgia" panose="02040502050405020303" pitchFamily="18" charset="0"/>
              </a:rPr>
              <a:t>Present Value</a:t>
            </a:r>
          </a:p>
          <a:p>
            <a:pPr marL="347654" indent="-347654" algn="l">
              <a:buFont typeface="Arial" panose="020B0604020202020204" pitchFamily="34" charset="0"/>
              <a:buChar char="•"/>
            </a:pPr>
            <a:r>
              <a:rPr lang="en-US" altLang="th-TH" sz="2800" dirty="0" smtClean="0">
                <a:latin typeface="Georgia" panose="02040502050405020303" pitchFamily="18" charset="0"/>
              </a:rPr>
              <a:t>Annuities</a:t>
            </a:r>
          </a:p>
          <a:p>
            <a:pPr marL="347654" indent="-347654" algn="l">
              <a:buFont typeface="Arial" panose="020B0604020202020204" pitchFamily="34" charset="0"/>
              <a:buChar char="•"/>
            </a:pPr>
            <a:r>
              <a:rPr lang="en-US" altLang="th-TH" sz="2800" dirty="0" smtClean="0">
                <a:latin typeface="Georgia" panose="02040502050405020303" pitchFamily="18" charset="0"/>
              </a:rPr>
              <a:t>Rates of Return</a:t>
            </a:r>
          </a:p>
          <a:p>
            <a:pPr marL="347654" indent="-347654" algn="l">
              <a:buFont typeface="Arial" panose="020B0604020202020204" pitchFamily="34" charset="0"/>
              <a:buChar char="•"/>
            </a:pPr>
            <a:r>
              <a:rPr lang="en-US" altLang="th-TH" sz="2800" dirty="0" smtClean="0">
                <a:latin typeface="Georgia" panose="02040502050405020303" pitchFamily="18" charset="0"/>
              </a:rPr>
              <a:t>Amortization</a:t>
            </a:r>
          </a:p>
          <a:p>
            <a:pPr marL="347654" indent="-347654" algn="l">
              <a:buFont typeface="Arial" panose="020B0604020202020204" pitchFamily="34" charset="0"/>
              <a:buChar char="•"/>
            </a:pPr>
            <a:endParaRPr lang="en-US" altLang="th-TH" sz="2800" dirty="0" smtClean="0">
              <a:latin typeface="Georgia" panose="02040502050405020303" pitchFamily="18" charset="0"/>
            </a:endParaRPr>
          </a:p>
        </p:txBody>
      </p:sp>
      <p:sp>
        <p:nvSpPr>
          <p:cNvPr id="2" name="Rectangle 3"/>
          <p:cNvSpPr>
            <a:spLocks noGrp="1" noChangeArrowheads="1"/>
          </p:cNvSpPr>
          <p:nvPr>
            <p:ph type="body" sz="quarter" idx="11"/>
          </p:nvPr>
        </p:nvSpPr>
        <p:spPr>
          <a:xfrm>
            <a:off x="562708" y="571913"/>
            <a:ext cx="8581292" cy="910708"/>
          </a:xfrm>
        </p:spPr>
        <p:txBody>
          <a:bodyPr anchor="ctr">
            <a:noAutofit/>
          </a:bodyPr>
          <a:lstStyle/>
          <a:p>
            <a:pPr eaLnBrk="1" hangingPunct="1">
              <a:buFont typeface="Wingdings" pitchFamily="2" charset="2"/>
              <a:buNone/>
              <a:defRPr/>
            </a:pPr>
            <a:r>
              <a:rPr lang="en-US" sz="4000" dirty="0">
                <a:latin typeface="Georgia" panose="02040502050405020303" pitchFamily="18" charset="0"/>
              </a:rPr>
              <a:t>Chapter 5</a:t>
            </a:r>
          </a:p>
        </p:txBody>
      </p:sp>
      <p:sp>
        <p:nvSpPr>
          <p:cNvPr id="7" name="Slide Number Placeholder 6"/>
          <p:cNvSpPr>
            <a:spLocks noGrp="1"/>
          </p:cNvSpPr>
          <p:nvPr>
            <p:ph type="sldNum" sz="quarter" idx="12"/>
          </p:nvPr>
        </p:nvSpPr>
        <p:spPr/>
        <p:txBody>
          <a:bodyPr/>
          <a:lstStyle/>
          <a:p>
            <a:pPr>
              <a:defRPr/>
            </a:pPr>
            <a:fld id="{B9DBB47E-3405-44D4-97A0-05A2ADF45993}" type="slidenum">
              <a:rPr lang="en-US" altLang="th-TH" sz="2000" smtClean="0">
                <a:solidFill>
                  <a:schemeClr val="tx1"/>
                </a:solidFill>
                <a:latin typeface="Georgia" panose="02040502050405020303" pitchFamily="18" charset="0"/>
              </a:rPr>
              <a:pPr>
                <a:defRPr/>
              </a:pPr>
              <a:t>1</a:t>
            </a:fld>
            <a:endParaRPr lang="en-US" altLang="th-TH" sz="1100" dirty="0">
              <a:solidFill>
                <a:schemeClr val="tx1"/>
              </a:solidFill>
              <a:latin typeface="Georgia" panose="02040502050405020303" pitchFamily="18" charset="0"/>
            </a:endParaRPr>
          </a:p>
        </p:txBody>
      </p:sp>
    </p:spTree>
    <p:extLst>
      <p:ext uri="{BB962C8B-B14F-4D97-AF65-F5344CB8AC3E}">
        <p14:creationId xmlns:p14="http://schemas.microsoft.com/office/powerpoint/2010/main" val="662818919"/>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Need Cash , Sir?</a:t>
            </a:r>
            <a:endParaRPr lang="en-US" dirty="0"/>
          </a:p>
        </p:txBody>
      </p:sp>
      <p:sp>
        <p:nvSpPr>
          <p:cNvPr id="3" name="Content Placeholder 2"/>
          <p:cNvSpPr>
            <a:spLocks noGrp="1"/>
          </p:cNvSpPr>
          <p:nvPr>
            <p:ph idx="1"/>
          </p:nvPr>
        </p:nvSpPr>
        <p:spPr/>
        <p:txBody>
          <a:bodyPr/>
          <a:lstStyle/>
          <a:p>
            <a:r>
              <a:rPr lang="ro-RO" dirty="0" smtClean="0">
                <a:hlinkClick r:id="rId2"/>
              </a:rPr>
              <a:t>loan calculator</a:t>
            </a:r>
            <a:endParaRPr lang="ro-RO" dirty="0" smtClean="0"/>
          </a:p>
          <a:p>
            <a:endParaRPr lang="ro-RO" dirty="0"/>
          </a:p>
          <a:p>
            <a:endParaRPr lang="ro-RO" dirty="0" smtClean="0"/>
          </a:p>
          <a:p>
            <a:endParaRPr lang="ro-RO" dirty="0"/>
          </a:p>
          <a:p>
            <a:r>
              <a:rPr lang="en-US" dirty="0" smtClean="0">
                <a:hlinkClick r:id="rId3"/>
              </a:rPr>
              <a:t>The Guardian Calculator</a:t>
            </a:r>
            <a:endParaRPr lang="en-US" dirty="0"/>
          </a:p>
        </p:txBody>
      </p:sp>
      <p:sp>
        <p:nvSpPr>
          <p:cNvPr id="4" name="Slide Number Placeholder 3"/>
          <p:cNvSpPr>
            <a:spLocks noGrp="1"/>
          </p:cNvSpPr>
          <p:nvPr>
            <p:ph type="sldNum" sz="quarter" idx="12"/>
          </p:nvPr>
        </p:nvSpPr>
        <p:spPr/>
        <p:txBody>
          <a:bodyPr/>
          <a:lstStyle/>
          <a:p>
            <a:fld id="{BA9B4058-89A0-4A29-98E1-78888D10C820}" type="slidenum">
              <a:rPr lang="th-TH" smtClean="0"/>
              <a:pPr/>
              <a:t>2</a:t>
            </a:fld>
            <a:endParaRPr lang="th-TH" dirty="0"/>
          </a:p>
        </p:txBody>
      </p:sp>
    </p:spTree>
    <p:extLst>
      <p:ext uri="{BB962C8B-B14F-4D97-AF65-F5344CB8AC3E}">
        <p14:creationId xmlns:p14="http://schemas.microsoft.com/office/powerpoint/2010/main" val="36160258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Slide Number Placeholder 3"/>
          <p:cNvSpPr>
            <a:spLocks noGrp="1"/>
          </p:cNvSpPr>
          <p:nvPr>
            <p:ph type="sldNum" sz="quarter" idx="12"/>
          </p:nvPr>
        </p:nvSpPr>
        <p:spPr/>
        <p:txBody>
          <a:bodyPr/>
          <a:lstStyle/>
          <a:p>
            <a:fld id="{BA9B4058-89A0-4A29-98E1-78888D10C820}" type="slidenum">
              <a:rPr lang="th-TH" smtClean="0"/>
              <a:pPr/>
              <a:t>3</a:t>
            </a:fld>
            <a:endParaRPr lang="th-TH" dirty="0"/>
          </a:p>
        </p:txBody>
      </p:sp>
      <p:pic>
        <p:nvPicPr>
          <p:cNvPr id="7" name="Picture 6"/>
          <p:cNvPicPr>
            <a:picLocks noChangeAspect="1"/>
          </p:cNvPicPr>
          <p:nvPr/>
        </p:nvPicPr>
        <p:blipFill>
          <a:blip r:embed="rId2"/>
          <a:stretch>
            <a:fillRect/>
          </a:stretch>
        </p:blipFill>
        <p:spPr>
          <a:xfrm>
            <a:off x="1175514" y="1501284"/>
            <a:ext cx="6851269" cy="4600852"/>
          </a:xfrm>
          <a:prstGeom prst="rect">
            <a:avLst/>
          </a:prstGeom>
        </p:spPr>
      </p:pic>
    </p:spTree>
    <p:extLst>
      <p:ext uri="{BB962C8B-B14F-4D97-AF65-F5344CB8AC3E}">
        <p14:creationId xmlns:p14="http://schemas.microsoft.com/office/powerpoint/2010/main" val="2233733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altLang="th-TH" dirty="0" smtClean="0">
                <a:latin typeface="Georgia" panose="02040502050405020303" pitchFamily="18" charset="0"/>
              </a:rPr>
              <a:t>Time Lines</a:t>
            </a:r>
          </a:p>
        </p:txBody>
      </p:sp>
      <p:sp>
        <p:nvSpPr>
          <p:cNvPr id="19459" name="Rectangle 6"/>
          <p:cNvSpPr>
            <a:spLocks noGrp="1" noChangeArrowheads="1"/>
          </p:cNvSpPr>
          <p:nvPr>
            <p:ph idx="1"/>
          </p:nvPr>
        </p:nvSpPr>
        <p:spPr>
          <a:xfrm>
            <a:off x="861646" y="3595460"/>
            <a:ext cx="7653703" cy="2576740"/>
          </a:xfrm>
        </p:spPr>
        <p:txBody>
          <a:bodyPr>
            <a:noAutofit/>
          </a:bodyPr>
          <a:lstStyle/>
          <a:p>
            <a:pPr eaLnBrk="1" hangingPunct="1">
              <a:lnSpc>
                <a:spcPct val="110000"/>
              </a:lnSpc>
              <a:buFont typeface="Arial" charset="0"/>
              <a:buChar char="•"/>
              <a:defRPr/>
            </a:pPr>
            <a:r>
              <a:rPr lang="en-US" dirty="0" smtClean="0">
                <a:latin typeface="Georgia" panose="02040502050405020303" pitchFamily="18" charset="0"/>
              </a:rPr>
              <a:t>Show the timing of cash flows.</a:t>
            </a:r>
          </a:p>
          <a:p>
            <a:pPr eaLnBrk="1" hangingPunct="1">
              <a:lnSpc>
                <a:spcPct val="110000"/>
              </a:lnSpc>
              <a:buFont typeface="Arial" charset="0"/>
              <a:buChar char="•"/>
              <a:defRPr/>
            </a:pPr>
            <a:r>
              <a:rPr lang="en-US" dirty="0" smtClean="0">
                <a:latin typeface="Georgia" panose="02040502050405020303" pitchFamily="18" charset="0"/>
              </a:rPr>
              <a:t>Tick marks occur at the end of periods, so Time 0 is today; Time 1 is the end of the first period (year, month, etc.) or the beginning of the second period.</a:t>
            </a:r>
          </a:p>
        </p:txBody>
      </p:sp>
      <p:grpSp>
        <p:nvGrpSpPr>
          <p:cNvPr id="10245" name="Group 19"/>
          <p:cNvGrpSpPr>
            <a:grpSpLocks/>
          </p:cNvGrpSpPr>
          <p:nvPr/>
        </p:nvGrpSpPr>
        <p:grpSpPr bwMode="auto">
          <a:xfrm>
            <a:off x="1723292" y="1690689"/>
            <a:ext cx="6483319" cy="1407801"/>
            <a:chOff x="971555" y="2219293"/>
            <a:chExt cx="7268985" cy="1388783"/>
          </a:xfrm>
        </p:grpSpPr>
        <p:sp>
          <p:nvSpPr>
            <p:cNvPr id="19460" name="Rectangle 22"/>
            <p:cNvSpPr>
              <a:spLocks noChangeArrowheads="1"/>
            </p:cNvSpPr>
            <p:nvPr/>
          </p:nvSpPr>
          <p:spPr bwMode="auto">
            <a:xfrm>
              <a:off x="971555" y="3114219"/>
              <a:ext cx="821347" cy="493857"/>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CF</a:t>
              </a:r>
              <a:r>
                <a:rPr lang="en-US" baseline="-25000" dirty="0">
                  <a:latin typeface="Georgia" panose="02040502050405020303" pitchFamily="18" charset="0"/>
                  <a:cs typeface="Arial" charset="0"/>
                </a:rPr>
                <a:t>0</a:t>
              </a:r>
            </a:p>
          </p:txBody>
        </p:sp>
        <p:sp>
          <p:nvSpPr>
            <p:cNvPr id="19461" name="Rectangle 23"/>
            <p:cNvSpPr>
              <a:spLocks noChangeArrowheads="1"/>
            </p:cNvSpPr>
            <p:nvPr/>
          </p:nvSpPr>
          <p:spPr bwMode="auto">
            <a:xfrm>
              <a:off x="3172277" y="3114219"/>
              <a:ext cx="771024" cy="493857"/>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CF</a:t>
              </a:r>
              <a:r>
                <a:rPr lang="en-US" baseline="-25000" dirty="0">
                  <a:latin typeface="Georgia" panose="02040502050405020303" pitchFamily="18" charset="0"/>
                  <a:cs typeface="Arial" charset="0"/>
                </a:rPr>
                <a:t>1</a:t>
              </a:r>
            </a:p>
          </p:txBody>
        </p:sp>
        <p:sp>
          <p:nvSpPr>
            <p:cNvPr id="19462" name="Rectangle 24"/>
            <p:cNvSpPr>
              <a:spLocks noChangeArrowheads="1"/>
            </p:cNvSpPr>
            <p:nvPr/>
          </p:nvSpPr>
          <p:spPr bwMode="auto">
            <a:xfrm>
              <a:off x="7437166" y="3114219"/>
              <a:ext cx="803374" cy="493857"/>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CF</a:t>
              </a:r>
              <a:r>
                <a:rPr lang="en-US" baseline="-25000" dirty="0">
                  <a:latin typeface="Georgia" panose="02040502050405020303" pitchFamily="18" charset="0"/>
                  <a:cs typeface="Arial" charset="0"/>
                </a:rPr>
                <a:t>3</a:t>
              </a:r>
            </a:p>
          </p:txBody>
        </p:sp>
        <p:sp>
          <p:nvSpPr>
            <p:cNvPr id="19463" name="Line 25"/>
            <p:cNvSpPr>
              <a:spLocks noChangeShapeType="1"/>
            </p:cNvSpPr>
            <p:nvPr/>
          </p:nvSpPr>
          <p:spPr bwMode="auto">
            <a:xfrm>
              <a:off x="1244660" y="2722291"/>
              <a:ext cx="1588" cy="274508"/>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Georgia" panose="02040502050405020303" pitchFamily="18" charset="0"/>
                <a:cs typeface="Arial" charset="0"/>
              </a:endParaRPr>
            </a:p>
          </p:txBody>
        </p:sp>
        <p:sp>
          <p:nvSpPr>
            <p:cNvPr id="19464" name="Line 26"/>
            <p:cNvSpPr>
              <a:spLocks noChangeShapeType="1"/>
            </p:cNvSpPr>
            <p:nvPr/>
          </p:nvSpPr>
          <p:spPr bwMode="auto">
            <a:xfrm>
              <a:off x="3454909" y="2722291"/>
              <a:ext cx="1588" cy="274508"/>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Georgia" panose="02040502050405020303" pitchFamily="18" charset="0"/>
                <a:cs typeface="Arial" charset="0"/>
              </a:endParaRPr>
            </a:p>
          </p:txBody>
        </p:sp>
        <p:sp>
          <p:nvSpPr>
            <p:cNvPr id="19465" name="Line 27"/>
            <p:cNvSpPr>
              <a:spLocks noChangeShapeType="1"/>
            </p:cNvSpPr>
            <p:nvPr/>
          </p:nvSpPr>
          <p:spPr bwMode="auto">
            <a:xfrm>
              <a:off x="5436511" y="2722291"/>
              <a:ext cx="1588" cy="274508"/>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Georgia" panose="02040502050405020303" pitchFamily="18" charset="0"/>
                <a:cs typeface="Arial" charset="0"/>
              </a:endParaRPr>
            </a:p>
          </p:txBody>
        </p:sp>
        <p:sp>
          <p:nvSpPr>
            <p:cNvPr id="19466" name="Line 28"/>
            <p:cNvSpPr>
              <a:spLocks noChangeShapeType="1"/>
            </p:cNvSpPr>
            <p:nvPr/>
          </p:nvSpPr>
          <p:spPr bwMode="auto">
            <a:xfrm>
              <a:off x="7722974" y="2722291"/>
              <a:ext cx="1588" cy="274508"/>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Georgia" panose="02040502050405020303" pitchFamily="18" charset="0"/>
                <a:cs typeface="Arial" charset="0"/>
              </a:endParaRPr>
            </a:p>
          </p:txBody>
        </p:sp>
        <p:sp>
          <p:nvSpPr>
            <p:cNvPr id="19467" name="Line 29"/>
            <p:cNvSpPr>
              <a:spLocks noChangeShapeType="1"/>
            </p:cNvSpPr>
            <p:nvPr/>
          </p:nvSpPr>
          <p:spPr bwMode="auto">
            <a:xfrm>
              <a:off x="1246249" y="2860339"/>
              <a:ext cx="6476726" cy="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Georgia" panose="02040502050405020303" pitchFamily="18" charset="0"/>
                <a:cs typeface="Arial" charset="0"/>
              </a:endParaRPr>
            </a:p>
          </p:txBody>
        </p:sp>
        <p:sp>
          <p:nvSpPr>
            <p:cNvPr id="19468" name="Rectangle 30"/>
            <p:cNvSpPr>
              <a:spLocks noChangeArrowheads="1"/>
            </p:cNvSpPr>
            <p:nvPr/>
          </p:nvSpPr>
          <p:spPr bwMode="auto">
            <a:xfrm>
              <a:off x="5153877" y="3114219"/>
              <a:ext cx="805172" cy="493857"/>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CF</a:t>
              </a:r>
              <a:r>
                <a:rPr lang="en-US" baseline="-25000" dirty="0">
                  <a:latin typeface="Georgia" panose="02040502050405020303" pitchFamily="18" charset="0"/>
                  <a:cs typeface="Arial" charset="0"/>
                </a:rPr>
                <a:t>2</a:t>
              </a:r>
            </a:p>
          </p:txBody>
        </p:sp>
        <p:sp>
          <p:nvSpPr>
            <p:cNvPr id="19469" name="Rectangle 31"/>
            <p:cNvSpPr>
              <a:spLocks noChangeArrowheads="1"/>
            </p:cNvSpPr>
            <p:nvPr/>
          </p:nvSpPr>
          <p:spPr bwMode="auto">
            <a:xfrm>
              <a:off x="1095405" y="2219293"/>
              <a:ext cx="402586" cy="493857"/>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0</a:t>
              </a:r>
            </a:p>
          </p:txBody>
        </p:sp>
        <p:sp>
          <p:nvSpPr>
            <p:cNvPr id="19470" name="Rectangle 32"/>
            <p:cNvSpPr>
              <a:spLocks noChangeArrowheads="1"/>
            </p:cNvSpPr>
            <p:nvPr/>
          </p:nvSpPr>
          <p:spPr bwMode="auto">
            <a:xfrm>
              <a:off x="3305652" y="2219293"/>
              <a:ext cx="328898" cy="493857"/>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1</a:t>
              </a:r>
            </a:p>
          </p:txBody>
        </p:sp>
        <p:sp>
          <p:nvSpPr>
            <p:cNvPr id="19471" name="Rectangle 33"/>
            <p:cNvSpPr>
              <a:spLocks noChangeArrowheads="1"/>
            </p:cNvSpPr>
            <p:nvPr/>
          </p:nvSpPr>
          <p:spPr bwMode="auto">
            <a:xfrm>
              <a:off x="5287258" y="2219293"/>
              <a:ext cx="381019" cy="493857"/>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2</a:t>
              </a:r>
            </a:p>
          </p:txBody>
        </p:sp>
        <p:sp>
          <p:nvSpPr>
            <p:cNvPr id="19472" name="Rectangle 34"/>
            <p:cNvSpPr>
              <a:spLocks noChangeArrowheads="1"/>
            </p:cNvSpPr>
            <p:nvPr/>
          </p:nvSpPr>
          <p:spPr bwMode="auto">
            <a:xfrm>
              <a:off x="7573719" y="2219293"/>
              <a:ext cx="379221" cy="493857"/>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3</a:t>
              </a:r>
            </a:p>
          </p:txBody>
        </p:sp>
        <p:sp>
          <p:nvSpPr>
            <p:cNvPr id="19473" name="Rectangle 35"/>
            <p:cNvSpPr>
              <a:spLocks noChangeArrowheads="1"/>
            </p:cNvSpPr>
            <p:nvPr/>
          </p:nvSpPr>
          <p:spPr bwMode="auto">
            <a:xfrm>
              <a:off x="1886140" y="2517602"/>
              <a:ext cx="573325" cy="433133"/>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I%</a:t>
              </a:r>
            </a:p>
          </p:txBody>
        </p:sp>
      </p:gr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4</a:t>
            </a:fld>
            <a:endParaRPr lang="th-TH" dirty="0">
              <a:latin typeface="Georgia" panose="02040502050405020303" pitchFamily="18" charset="0"/>
            </a:endParaRPr>
          </a:p>
        </p:txBody>
      </p:sp>
    </p:spTree>
    <p:extLst>
      <p:ext uri="{BB962C8B-B14F-4D97-AF65-F5344CB8AC3E}">
        <p14:creationId xmlns:p14="http://schemas.microsoft.com/office/powerpoint/2010/main" val="2874575448"/>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altLang="th-TH" dirty="0" smtClean="0">
                <a:latin typeface="Georgia" panose="02040502050405020303" pitchFamily="18" charset="0"/>
              </a:rPr>
              <a:t>Drawing Time Lines</a:t>
            </a:r>
          </a:p>
        </p:txBody>
      </p:sp>
      <p:grpSp>
        <p:nvGrpSpPr>
          <p:cNvPr id="2" name="Group 49"/>
          <p:cNvGrpSpPr>
            <a:grpSpLocks/>
          </p:cNvGrpSpPr>
          <p:nvPr/>
        </p:nvGrpSpPr>
        <p:grpSpPr bwMode="auto">
          <a:xfrm>
            <a:off x="854918" y="3843090"/>
            <a:ext cx="6631732" cy="2195709"/>
            <a:chOff x="-105" y="2442"/>
            <a:chExt cx="5241" cy="1479"/>
          </a:xfrm>
        </p:grpSpPr>
        <p:sp>
          <p:nvSpPr>
            <p:cNvPr id="20495" name="Rectangle 5"/>
            <p:cNvSpPr>
              <a:spLocks noChangeArrowheads="1"/>
            </p:cNvSpPr>
            <p:nvPr/>
          </p:nvSpPr>
          <p:spPr bwMode="auto">
            <a:xfrm>
              <a:off x="1930" y="3625"/>
              <a:ext cx="514" cy="296"/>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100</a:t>
              </a:r>
            </a:p>
          </p:txBody>
        </p:sp>
        <p:sp>
          <p:nvSpPr>
            <p:cNvPr id="20496" name="Rectangle 6"/>
            <p:cNvSpPr>
              <a:spLocks noChangeArrowheads="1"/>
            </p:cNvSpPr>
            <p:nvPr/>
          </p:nvSpPr>
          <p:spPr bwMode="auto">
            <a:xfrm>
              <a:off x="4622" y="3625"/>
              <a:ext cx="514" cy="296"/>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100</a:t>
              </a:r>
            </a:p>
          </p:txBody>
        </p:sp>
        <p:grpSp>
          <p:nvGrpSpPr>
            <p:cNvPr id="12306" name="Group 7"/>
            <p:cNvGrpSpPr>
              <a:grpSpLocks/>
            </p:cNvGrpSpPr>
            <p:nvPr/>
          </p:nvGrpSpPr>
          <p:grpSpPr bwMode="auto">
            <a:xfrm>
              <a:off x="730" y="3380"/>
              <a:ext cx="4080" cy="173"/>
              <a:chOff x="768" y="2287"/>
              <a:chExt cx="4080" cy="173"/>
            </a:xfrm>
          </p:grpSpPr>
          <p:sp>
            <p:nvSpPr>
              <p:cNvPr id="20505" name="Line 8"/>
              <p:cNvSpPr>
                <a:spLocks noChangeShapeType="1"/>
              </p:cNvSpPr>
              <p:nvPr/>
            </p:nvSpPr>
            <p:spPr bwMode="auto">
              <a:xfrm>
                <a:off x="768" y="2287"/>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400" dirty="0">
                  <a:latin typeface="Georgia" panose="02040502050405020303" pitchFamily="18" charset="0"/>
                  <a:cs typeface="Arial" charset="0"/>
                </a:endParaRPr>
              </a:p>
            </p:txBody>
          </p:sp>
          <p:sp>
            <p:nvSpPr>
              <p:cNvPr id="20506" name="Line 9"/>
              <p:cNvSpPr>
                <a:spLocks noChangeShapeType="1"/>
              </p:cNvSpPr>
              <p:nvPr/>
            </p:nvSpPr>
            <p:spPr bwMode="auto">
              <a:xfrm>
                <a:off x="2160" y="2287"/>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400" dirty="0">
                  <a:latin typeface="Georgia" panose="02040502050405020303" pitchFamily="18" charset="0"/>
                  <a:cs typeface="Arial" charset="0"/>
                </a:endParaRPr>
              </a:p>
            </p:txBody>
          </p:sp>
          <p:sp>
            <p:nvSpPr>
              <p:cNvPr id="20507" name="Line 10"/>
              <p:cNvSpPr>
                <a:spLocks noChangeShapeType="1"/>
              </p:cNvSpPr>
              <p:nvPr/>
            </p:nvSpPr>
            <p:spPr bwMode="auto">
              <a:xfrm>
                <a:off x="3408" y="2287"/>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400" dirty="0">
                  <a:latin typeface="Georgia" panose="02040502050405020303" pitchFamily="18" charset="0"/>
                  <a:cs typeface="Arial" charset="0"/>
                </a:endParaRPr>
              </a:p>
            </p:txBody>
          </p:sp>
          <p:sp>
            <p:nvSpPr>
              <p:cNvPr id="20508" name="Line 11"/>
              <p:cNvSpPr>
                <a:spLocks noChangeShapeType="1"/>
              </p:cNvSpPr>
              <p:nvPr/>
            </p:nvSpPr>
            <p:spPr bwMode="auto">
              <a:xfrm>
                <a:off x="4848" y="2287"/>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400" dirty="0">
                  <a:latin typeface="Georgia" panose="02040502050405020303" pitchFamily="18" charset="0"/>
                  <a:cs typeface="Arial" charset="0"/>
                </a:endParaRPr>
              </a:p>
            </p:txBody>
          </p:sp>
          <p:sp>
            <p:nvSpPr>
              <p:cNvPr id="20509" name="Line 12"/>
              <p:cNvSpPr>
                <a:spLocks noChangeShapeType="1"/>
              </p:cNvSpPr>
              <p:nvPr/>
            </p:nvSpPr>
            <p:spPr bwMode="auto">
              <a:xfrm flipV="1">
                <a:off x="769" y="2365"/>
                <a:ext cx="4079" cy="8"/>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400" dirty="0">
                  <a:latin typeface="Georgia" panose="02040502050405020303" pitchFamily="18" charset="0"/>
                  <a:cs typeface="Arial" charset="0"/>
                </a:endParaRPr>
              </a:p>
            </p:txBody>
          </p:sp>
        </p:grpSp>
        <p:sp>
          <p:nvSpPr>
            <p:cNvPr id="20498" name="Rectangle 13"/>
            <p:cNvSpPr>
              <a:spLocks noChangeArrowheads="1"/>
            </p:cNvSpPr>
            <p:nvPr/>
          </p:nvSpPr>
          <p:spPr bwMode="auto">
            <a:xfrm>
              <a:off x="3178" y="3625"/>
              <a:ext cx="514" cy="296"/>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100</a:t>
              </a:r>
            </a:p>
          </p:txBody>
        </p:sp>
        <p:sp>
          <p:nvSpPr>
            <p:cNvPr id="20499" name="Rectangle 14"/>
            <p:cNvSpPr>
              <a:spLocks noChangeArrowheads="1"/>
            </p:cNvSpPr>
            <p:nvPr/>
          </p:nvSpPr>
          <p:spPr bwMode="auto">
            <a:xfrm>
              <a:off x="634" y="3109"/>
              <a:ext cx="260" cy="296"/>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0</a:t>
              </a:r>
            </a:p>
          </p:txBody>
        </p:sp>
        <p:sp>
          <p:nvSpPr>
            <p:cNvPr id="20500" name="Rectangle 15"/>
            <p:cNvSpPr>
              <a:spLocks noChangeArrowheads="1"/>
            </p:cNvSpPr>
            <p:nvPr/>
          </p:nvSpPr>
          <p:spPr bwMode="auto">
            <a:xfrm>
              <a:off x="2019" y="3109"/>
              <a:ext cx="215" cy="296"/>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1</a:t>
              </a:r>
            </a:p>
          </p:txBody>
        </p:sp>
        <p:sp>
          <p:nvSpPr>
            <p:cNvPr id="20501" name="Rectangle 16"/>
            <p:cNvSpPr>
              <a:spLocks noChangeArrowheads="1"/>
            </p:cNvSpPr>
            <p:nvPr/>
          </p:nvSpPr>
          <p:spPr bwMode="auto">
            <a:xfrm>
              <a:off x="3273" y="3109"/>
              <a:ext cx="246" cy="296"/>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2</a:t>
              </a:r>
            </a:p>
          </p:txBody>
        </p:sp>
        <p:sp>
          <p:nvSpPr>
            <p:cNvPr id="20502" name="Rectangle 17"/>
            <p:cNvSpPr>
              <a:spLocks noChangeArrowheads="1"/>
            </p:cNvSpPr>
            <p:nvPr/>
          </p:nvSpPr>
          <p:spPr bwMode="auto">
            <a:xfrm>
              <a:off x="4705" y="3109"/>
              <a:ext cx="244" cy="296"/>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3</a:t>
              </a:r>
            </a:p>
          </p:txBody>
        </p:sp>
        <p:sp>
          <p:nvSpPr>
            <p:cNvPr id="20503" name="Rectangle 18"/>
            <p:cNvSpPr>
              <a:spLocks noChangeArrowheads="1"/>
            </p:cNvSpPr>
            <p:nvPr/>
          </p:nvSpPr>
          <p:spPr bwMode="auto">
            <a:xfrm>
              <a:off x="1244" y="3207"/>
              <a:ext cx="494" cy="296"/>
            </a:xfrm>
            <a:prstGeom prst="rect">
              <a:avLst/>
            </a:prstGeom>
            <a:noFill/>
            <a:ln w="9525">
              <a:noFill/>
              <a:miter lim="800000"/>
              <a:headEnd/>
              <a:tailEnd/>
            </a:ln>
          </p:spPr>
          <p:txBody>
            <a:bodyPr wrap="square" lIns="69056" tIns="34529" rIns="69056" bIns="34529">
              <a:spAutoFit/>
            </a:bodyPr>
            <a:lstStyle/>
            <a:p>
              <a:pPr eaLnBrk="1" hangingPunct="1">
                <a:defRPr/>
              </a:pPr>
              <a:r>
                <a:rPr lang="en-US" sz="2400" dirty="0">
                  <a:latin typeface="Georgia" panose="02040502050405020303" pitchFamily="18" charset="0"/>
                  <a:cs typeface="Arial" charset="0"/>
                </a:rPr>
                <a:t>I%</a:t>
              </a:r>
            </a:p>
          </p:txBody>
        </p:sp>
        <p:sp>
          <p:nvSpPr>
            <p:cNvPr id="20504" name="Text Box 44"/>
            <p:cNvSpPr txBox="1">
              <a:spLocks noChangeArrowheads="1"/>
            </p:cNvSpPr>
            <p:nvPr/>
          </p:nvSpPr>
          <p:spPr bwMode="auto">
            <a:xfrm>
              <a:off x="-105" y="2442"/>
              <a:ext cx="4805" cy="352"/>
            </a:xfrm>
            <a:prstGeom prst="rect">
              <a:avLst/>
            </a:prstGeom>
            <a:noFill/>
            <a:ln w="9525">
              <a:noFill/>
              <a:miter lim="800000"/>
              <a:headEnd/>
              <a:tailEnd/>
            </a:ln>
          </p:spPr>
          <p:txBody>
            <a:bodyPr wrap="square">
              <a:spAutoFit/>
            </a:bodyPr>
            <a:lstStyle/>
            <a:p>
              <a:pPr eaLnBrk="1" hangingPunct="1">
                <a:spcBef>
                  <a:spcPct val="50000"/>
                </a:spcBef>
                <a:defRPr/>
              </a:pPr>
              <a:r>
                <a:rPr lang="en-US" dirty="0">
                  <a:latin typeface="Georgia" panose="02040502050405020303" pitchFamily="18" charset="0"/>
                  <a:cs typeface="Arial" charset="0"/>
                </a:rPr>
                <a:t>3-year $100 ordinary annuity</a:t>
              </a:r>
            </a:p>
          </p:txBody>
        </p:sp>
      </p:grpSp>
      <p:grpSp>
        <p:nvGrpSpPr>
          <p:cNvPr id="12293" name="Group 31"/>
          <p:cNvGrpSpPr>
            <a:grpSpLocks/>
          </p:cNvGrpSpPr>
          <p:nvPr/>
        </p:nvGrpSpPr>
        <p:grpSpPr bwMode="auto">
          <a:xfrm>
            <a:off x="828022" y="1691231"/>
            <a:ext cx="6130436" cy="2136777"/>
            <a:chOff x="-137294" y="1694517"/>
            <a:chExt cx="6550040" cy="1973648"/>
          </a:xfrm>
        </p:grpSpPr>
        <p:sp>
          <p:nvSpPr>
            <p:cNvPr id="20485" name="Rectangle 35"/>
            <p:cNvSpPr>
              <a:spLocks noChangeArrowheads="1"/>
            </p:cNvSpPr>
            <p:nvPr/>
          </p:nvSpPr>
          <p:spPr bwMode="auto">
            <a:xfrm>
              <a:off x="5363689" y="3205764"/>
              <a:ext cx="782714" cy="462401"/>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100</a:t>
              </a:r>
            </a:p>
          </p:txBody>
        </p:sp>
        <p:sp>
          <p:nvSpPr>
            <p:cNvPr id="20486" name="Rectangle 36"/>
            <p:cNvSpPr>
              <a:spLocks noChangeArrowheads="1"/>
            </p:cNvSpPr>
            <p:nvPr/>
          </p:nvSpPr>
          <p:spPr bwMode="auto">
            <a:xfrm>
              <a:off x="958705" y="2394665"/>
              <a:ext cx="383650" cy="462401"/>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0</a:t>
              </a:r>
            </a:p>
          </p:txBody>
        </p:sp>
        <p:sp>
          <p:nvSpPr>
            <p:cNvPr id="20487" name="Rectangle 37"/>
            <p:cNvSpPr>
              <a:spLocks noChangeArrowheads="1"/>
            </p:cNvSpPr>
            <p:nvPr/>
          </p:nvSpPr>
          <p:spPr bwMode="auto">
            <a:xfrm>
              <a:off x="3240435" y="2394665"/>
              <a:ext cx="313428" cy="462401"/>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1</a:t>
              </a:r>
            </a:p>
          </p:txBody>
        </p:sp>
        <p:sp>
          <p:nvSpPr>
            <p:cNvPr id="20488" name="Rectangle 38"/>
            <p:cNvSpPr>
              <a:spLocks noChangeArrowheads="1"/>
            </p:cNvSpPr>
            <p:nvPr/>
          </p:nvSpPr>
          <p:spPr bwMode="auto">
            <a:xfrm>
              <a:off x="5522163" y="2394665"/>
              <a:ext cx="363097" cy="462401"/>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2</a:t>
              </a:r>
            </a:p>
          </p:txBody>
        </p:sp>
        <p:sp>
          <p:nvSpPr>
            <p:cNvPr id="20489" name="Line 39"/>
            <p:cNvSpPr>
              <a:spLocks noChangeShapeType="1"/>
            </p:cNvSpPr>
            <p:nvPr/>
          </p:nvSpPr>
          <p:spPr bwMode="auto">
            <a:xfrm flipH="1">
              <a:off x="1137632" y="2962911"/>
              <a:ext cx="4548123" cy="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Georgia" panose="02040502050405020303" pitchFamily="18" charset="0"/>
                <a:cs typeface="Arial" charset="0"/>
              </a:endParaRPr>
            </a:p>
          </p:txBody>
        </p:sp>
        <p:sp>
          <p:nvSpPr>
            <p:cNvPr id="20490" name="Rectangle 40"/>
            <p:cNvSpPr>
              <a:spLocks noChangeArrowheads="1"/>
            </p:cNvSpPr>
            <p:nvPr/>
          </p:nvSpPr>
          <p:spPr bwMode="auto">
            <a:xfrm>
              <a:off x="1761315" y="2623234"/>
              <a:ext cx="546357" cy="405544"/>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I%</a:t>
              </a:r>
            </a:p>
          </p:txBody>
        </p:sp>
        <p:sp>
          <p:nvSpPr>
            <p:cNvPr id="20491" name="Line 41"/>
            <p:cNvSpPr>
              <a:spLocks noChangeShapeType="1"/>
            </p:cNvSpPr>
            <p:nvPr/>
          </p:nvSpPr>
          <p:spPr bwMode="auto">
            <a:xfrm>
              <a:off x="1130816" y="2824817"/>
              <a:ext cx="0" cy="27460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Georgia" panose="02040502050405020303" pitchFamily="18" charset="0"/>
                <a:cs typeface="Arial" charset="0"/>
              </a:endParaRPr>
            </a:p>
          </p:txBody>
        </p:sp>
        <p:sp>
          <p:nvSpPr>
            <p:cNvPr id="20492" name="Line 42"/>
            <p:cNvSpPr>
              <a:spLocks noChangeShapeType="1"/>
            </p:cNvSpPr>
            <p:nvPr/>
          </p:nvSpPr>
          <p:spPr bwMode="auto">
            <a:xfrm>
              <a:off x="5689163" y="2824817"/>
              <a:ext cx="0" cy="27460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Georgia" panose="02040502050405020303" pitchFamily="18" charset="0"/>
                <a:cs typeface="Arial" charset="0"/>
              </a:endParaRPr>
            </a:p>
          </p:txBody>
        </p:sp>
        <p:sp>
          <p:nvSpPr>
            <p:cNvPr id="20493" name="Line 43"/>
            <p:cNvSpPr>
              <a:spLocks noChangeShapeType="1"/>
            </p:cNvSpPr>
            <p:nvPr/>
          </p:nvSpPr>
          <p:spPr bwMode="auto">
            <a:xfrm>
              <a:off x="3412545" y="2824817"/>
              <a:ext cx="0" cy="27460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Georgia" panose="02040502050405020303" pitchFamily="18" charset="0"/>
                <a:cs typeface="Arial" charset="0"/>
              </a:endParaRPr>
            </a:p>
          </p:txBody>
        </p:sp>
        <p:sp>
          <p:nvSpPr>
            <p:cNvPr id="20494" name="Text Box 46"/>
            <p:cNvSpPr txBox="1">
              <a:spLocks noChangeArrowheads="1"/>
            </p:cNvSpPr>
            <p:nvPr/>
          </p:nvSpPr>
          <p:spPr bwMode="auto">
            <a:xfrm>
              <a:off x="-137294" y="1694517"/>
              <a:ext cx="6550040" cy="483276"/>
            </a:xfrm>
            <a:prstGeom prst="rect">
              <a:avLst/>
            </a:prstGeom>
            <a:noFill/>
            <a:ln w="9525">
              <a:noFill/>
              <a:miter lim="800000"/>
              <a:headEnd/>
              <a:tailEnd/>
            </a:ln>
          </p:spPr>
          <p:txBody>
            <a:bodyPr wrap="square">
              <a:spAutoFit/>
            </a:bodyPr>
            <a:lstStyle/>
            <a:p>
              <a:pPr eaLnBrk="1" hangingPunct="1">
                <a:spcBef>
                  <a:spcPct val="50000"/>
                </a:spcBef>
                <a:defRPr/>
              </a:pPr>
              <a:r>
                <a:rPr lang="en-US" dirty="0">
                  <a:latin typeface="Georgia" panose="02040502050405020303" pitchFamily="18" charset="0"/>
                  <a:cs typeface="Arial" charset="0"/>
                </a:rPr>
                <a:t>$100 lump sum due in 2 years</a:t>
              </a:r>
            </a:p>
          </p:txBody>
        </p:sp>
      </p:gr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5</a:t>
            </a:fld>
            <a:endParaRPr lang="th-TH" dirty="0">
              <a:latin typeface="Georgia" panose="02040502050405020303" pitchFamily="18" charset="0"/>
            </a:endParaRPr>
          </a:p>
        </p:txBody>
      </p:sp>
    </p:spTree>
    <p:extLst>
      <p:ext uri="{BB962C8B-B14F-4D97-AF65-F5344CB8AC3E}">
        <p14:creationId xmlns:p14="http://schemas.microsoft.com/office/powerpoint/2010/main" val="200434864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altLang="th-TH" dirty="0" smtClean="0">
                <a:latin typeface="Georgia" panose="02040502050405020303" pitchFamily="18" charset="0"/>
              </a:rPr>
              <a:t>Drawing Time Lines</a:t>
            </a:r>
          </a:p>
        </p:txBody>
      </p:sp>
      <p:grpSp>
        <p:nvGrpSpPr>
          <p:cNvPr id="14340" name="Group 20"/>
          <p:cNvGrpSpPr>
            <a:grpSpLocks/>
          </p:cNvGrpSpPr>
          <p:nvPr/>
        </p:nvGrpSpPr>
        <p:grpSpPr bwMode="auto">
          <a:xfrm>
            <a:off x="937294" y="1950472"/>
            <a:ext cx="7308655" cy="2577210"/>
            <a:chOff x="156" y="1408"/>
            <a:chExt cx="4890" cy="1222"/>
          </a:xfrm>
        </p:grpSpPr>
        <p:sp>
          <p:nvSpPr>
            <p:cNvPr id="21508" name="Rectangle 4"/>
            <p:cNvSpPr>
              <a:spLocks noChangeArrowheads="1"/>
            </p:cNvSpPr>
            <p:nvPr/>
          </p:nvSpPr>
          <p:spPr bwMode="auto">
            <a:xfrm>
              <a:off x="1948" y="2422"/>
              <a:ext cx="435" cy="208"/>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100</a:t>
              </a:r>
            </a:p>
          </p:txBody>
        </p:sp>
        <p:sp>
          <p:nvSpPr>
            <p:cNvPr id="21509" name="Rectangle 5"/>
            <p:cNvSpPr>
              <a:spLocks noChangeArrowheads="1"/>
            </p:cNvSpPr>
            <p:nvPr/>
          </p:nvSpPr>
          <p:spPr bwMode="auto">
            <a:xfrm>
              <a:off x="4668" y="2422"/>
              <a:ext cx="378" cy="208"/>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 50</a:t>
              </a:r>
            </a:p>
          </p:txBody>
        </p:sp>
        <p:grpSp>
          <p:nvGrpSpPr>
            <p:cNvPr id="14343" name="Group 6"/>
            <p:cNvGrpSpPr>
              <a:grpSpLocks/>
            </p:cNvGrpSpPr>
            <p:nvPr/>
          </p:nvGrpSpPr>
          <p:grpSpPr bwMode="auto">
            <a:xfrm>
              <a:off x="748" y="2190"/>
              <a:ext cx="4080" cy="173"/>
              <a:chOff x="768" y="2322"/>
              <a:chExt cx="4080" cy="173"/>
            </a:xfrm>
          </p:grpSpPr>
          <p:sp>
            <p:nvSpPr>
              <p:cNvPr id="21519" name="Line 7"/>
              <p:cNvSpPr>
                <a:spLocks noChangeShapeType="1"/>
              </p:cNvSpPr>
              <p:nvPr/>
            </p:nvSpPr>
            <p:spPr bwMode="auto">
              <a:xfrm>
                <a:off x="768" y="2322"/>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175" dirty="0">
                  <a:latin typeface="Georgia" panose="02040502050405020303" pitchFamily="18" charset="0"/>
                  <a:cs typeface="Arial" charset="0"/>
                </a:endParaRPr>
              </a:p>
            </p:txBody>
          </p:sp>
          <p:sp>
            <p:nvSpPr>
              <p:cNvPr id="21520" name="Line 8"/>
              <p:cNvSpPr>
                <a:spLocks noChangeShapeType="1"/>
              </p:cNvSpPr>
              <p:nvPr/>
            </p:nvSpPr>
            <p:spPr bwMode="auto">
              <a:xfrm>
                <a:off x="2160" y="2322"/>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175" dirty="0">
                  <a:latin typeface="Georgia" panose="02040502050405020303" pitchFamily="18" charset="0"/>
                  <a:cs typeface="Arial" charset="0"/>
                </a:endParaRPr>
              </a:p>
            </p:txBody>
          </p:sp>
          <p:sp>
            <p:nvSpPr>
              <p:cNvPr id="21521" name="Line 9"/>
              <p:cNvSpPr>
                <a:spLocks noChangeShapeType="1"/>
              </p:cNvSpPr>
              <p:nvPr/>
            </p:nvSpPr>
            <p:spPr bwMode="auto">
              <a:xfrm>
                <a:off x="3408" y="2322"/>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175" dirty="0">
                  <a:latin typeface="Georgia" panose="02040502050405020303" pitchFamily="18" charset="0"/>
                  <a:cs typeface="Arial" charset="0"/>
                </a:endParaRPr>
              </a:p>
            </p:txBody>
          </p:sp>
          <p:sp>
            <p:nvSpPr>
              <p:cNvPr id="21522" name="Line 10"/>
              <p:cNvSpPr>
                <a:spLocks noChangeShapeType="1"/>
              </p:cNvSpPr>
              <p:nvPr/>
            </p:nvSpPr>
            <p:spPr bwMode="auto">
              <a:xfrm>
                <a:off x="4848" y="2322"/>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175" dirty="0">
                  <a:latin typeface="Georgia" panose="02040502050405020303" pitchFamily="18" charset="0"/>
                  <a:cs typeface="Arial" charset="0"/>
                </a:endParaRPr>
              </a:p>
            </p:txBody>
          </p:sp>
          <p:sp>
            <p:nvSpPr>
              <p:cNvPr id="21523" name="Line 11"/>
              <p:cNvSpPr>
                <a:spLocks noChangeShapeType="1"/>
              </p:cNvSpPr>
              <p:nvPr/>
            </p:nvSpPr>
            <p:spPr bwMode="auto">
              <a:xfrm>
                <a:off x="769" y="2408"/>
                <a:ext cx="4079" cy="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175" dirty="0">
                  <a:latin typeface="Georgia" panose="02040502050405020303" pitchFamily="18" charset="0"/>
                  <a:cs typeface="Arial" charset="0"/>
                </a:endParaRPr>
              </a:p>
            </p:txBody>
          </p:sp>
        </p:grpSp>
        <p:sp>
          <p:nvSpPr>
            <p:cNvPr id="21511" name="Rectangle 12"/>
            <p:cNvSpPr>
              <a:spLocks noChangeArrowheads="1"/>
            </p:cNvSpPr>
            <p:nvPr/>
          </p:nvSpPr>
          <p:spPr bwMode="auto">
            <a:xfrm>
              <a:off x="3226" y="2422"/>
              <a:ext cx="354" cy="208"/>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 75</a:t>
              </a:r>
            </a:p>
          </p:txBody>
        </p:sp>
        <p:sp>
          <p:nvSpPr>
            <p:cNvPr id="21512" name="Rectangle 13"/>
            <p:cNvSpPr>
              <a:spLocks noChangeArrowheads="1"/>
            </p:cNvSpPr>
            <p:nvPr/>
          </p:nvSpPr>
          <p:spPr bwMode="auto">
            <a:xfrm>
              <a:off x="654" y="1872"/>
              <a:ext cx="220" cy="208"/>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0</a:t>
              </a:r>
            </a:p>
          </p:txBody>
        </p:sp>
        <p:sp>
          <p:nvSpPr>
            <p:cNvPr id="21513" name="Rectangle 14"/>
            <p:cNvSpPr>
              <a:spLocks noChangeArrowheads="1"/>
            </p:cNvSpPr>
            <p:nvPr/>
          </p:nvSpPr>
          <p:spPr bwMode="auto">
            <a:xfrm>
              <a:off x="2049" y="1872"/>
              <a:ext cx="182" cy="208"/>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1</a:t>
              </a:r>
            </a:p>
          </p:txBody>
        </p:sp>
        <p:sp>
          <p:nvSpPr>
            <p:cNvPr id="21514" name="Rectangle 15"/>
            <p:cNvSpPr>
              <a:spLocks noChangeArrowheads="1"/>
            </p:cNvSpPr>
            <p:nvPr/>
          </p:nvSpPr>
          <p:spPr bwMode="auto">
            <a:xfrm>
              <a:off x="3285" y="1872"/>
              <a:ext cx="208" cy="208"/>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2</a:t>
              </a:r>
            </a:p>
          </p:txBody>
        </p:sp>
        <p:sp>
          <p:nvSpPr>
            <p:cNvPr id="21515" name="Rectangle 16"/>
            <p:cNvSpPr>
              <a:spLocks noChangeArrowheads="1"/>
            </p:cNvSpPr>
            <p:nvPr/>
          </p:nvSpPr>
          <p:spPr bwMode="auto">
            <a:xfrm>
              <a:off x="4733" y="1872"/>
              <a:ext cx="207" cy="208"/>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3</a:t>
              </a:r>
            </a:p>
          </p:txBody>
        </p:sp>
        <p:sp>
          <p:nvSpPr>
            <p:cNvPr id="21516" name="Rectangle 17"/>
            <p:cNvSpPr>
              <a:spLocks noChangeArrowheads="1"/>
            </p:cNvSpPr>
            <p:nvPr/>
          </p:nvSpPr>
          <p:spPr bwMode="auto">
            <a:xfrm>
              <a:off x="1044" y="2073"/>
              <a:ext cx="300" cy="179"/>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Georgia" panose="02040502050405020303" pitchFamily="18" charset="0"/>
                  <a:cs typeface="Arial" charset="0"/>
                </a:rPr>
                <a:t>I%</a:t>
              </a:r>
            </a:p>
          </p:txBody>
        </p:sp>
        <p:sp>
          <p:nvSpPr>
            <p:cNvPr id="21517" name="Rectangle 18"/>
            <p:cNvSpPr>
              <a:spLocks noChangeArrowheads="1"/>
            </p:cNvSpPr>
            <p:nvPr/>
          </p:nvSpPr>
          <p:spPr bwMode="auto">
            <a:xfrm>
              <a:off x="576" y="2422"/>
              <a:ext cx="405" cy="208"/>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-50</a:t>
              </a:r>
            </a:p>
          </p:txBody>
        </p:sp>
        <p:sp>
          <p:nvSpPr>
            <p:cNvPr id="21518" name="Text Box 19"/>
            <p:cNvSpPr txBox="1">
              <a:spLocks noChangeArrowheads="1"/>
            </p:cNvSpPr>
            <p:nvPr/>
          </p:nvSpPr>
          <p:spPr bwMode="auto">
            <a:xfrm>
              <a:off x="156" y="1408"/>
              <a:ext cx="3168" cy="248"/>
            </a:xfrm>
            <a:prstGeom prst="rect">
              <a:avLst/>
            </a:prstGeom>
            <a:noFill/>
            <a:ln w="9525">
              <a:noFill/>
              <a:miter lim="800000"/>
              <a:headEnd/>
              <a:tailEnd/>
            </a:ln>
          </p:spPr>
          <p:txBody>
            <a:bodyPr>
              <a:spAutoFit/>
            </a:bodyPr>
            <a:lstStyle/>
            <a:p>
              <a:pPr eaLnBrk="1" hangingPunct="1">
                <a:spcBef>
                  <a:spcPct val="50000"/>
                </a:spcBef>
                <a:defRPr/>
              </a:pPr>
              <a:r>
                <a:rPr lang="en-US" dirty="0">
                  <a:latin typeface="Georgia" panose="02040502050405020303" pitchFamily="18" charset="0"/>
                  <a:cs typeface="Arial" charset="0"/>
                </a:rPr>
                <a:t>Uneven cash flow stream</a:t>
              </a:r>
            </a:p>
          </p:txBody>
        </p:sp>
      </p:gr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6</a:t>
            </a:fld>
            <a:endParaRPr lang="th-TH" dirty="0">
              <a:latin typeface="Georgia" panose="02040502050405020303" pitchFamily="18" charset="0"/>
            </a:endParaRPr>
          </a:p>
        </p:txBody>
      </p:sp>
    </p:spTree>
    <p:extLst>
      <p:ext uri="{BB962C8B-B14F-4D97-AF65-F5344CB8AC3E}">
        <p14:creationId xmlns:p14="http://schemas.microsoft.com/office/powerpoint/2010/main" val="2640524825"/>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123" y="2633541"/>
            <a:ext cx="8598876" cy="1325563"/>
          </a:xfrm>
          <a:solidFill>
            <a:srgbClr val="0070C0"/>
          </a:solidFill>
        </p:spPr>
        <p:txBody>
          <a:bodyPr>
            <a:normAutofit/>
          </a:bodyPr>
          <a:lstStyle/>
          <a:p>
            <a:pPr algn="ctr"/>
            <a:r>
              <a:rPr lang="en-US" sz="5400" dirty="0" smtClean="0">
                <a:solidFill>
                  <a:schemeClr val="bg1"/>
                </a:solidFill>
                <a:latin typeface="Georgia" panose="02040502050405020303" pitchFamily="18" charset="0"/>
              </a:rPr>
              <a:t>Future Value</a:t>
            </a:r>
            <a:endParaRPr lang="th-TH" sz="5400" dirty="0">
              <a:solidFill>
                <a:schemeClr val="bg1"/>
              </a:solidFill>
              <a:latin typeface="Georgia" panose="02040502050405020303"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7</a:t>
            </a:fld>
            <a:endParaRPr lang="th-TH" dirty="0">
              <a:latin typeface="Georgia" panose="02040502050405020303" pitchFamily="18" charset="0"/>
            </a:endParaRPr>
          </a:p>
        </p:txBody>
      </p:sp>
    </p:spTree>
    <p:extLst>
      <p:ext uri="{BB962C8B-B14F-4D97-AF65-F5344CB8AC3E}">
        <p14:creationId xmlns:p14="http://schemas.microsoft.com/office/powerpoint/2010/main" val="329316236"/>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fontScale="90000"/>
          </a:bodyPr>
          <a:lstStyle/>
          <a:p>
            <a:pPr eaLnBrk="1" hangingPunct="1">
              <a:defRPr/>
            </a:pPr>
            <a:r>
              <a:rPr lang="en-US" sz="3600" dirty="0">
                <a:latin typeface="Georgia" panose="02040502050405020303" pitchFamily="18" charset="0"/>
              </a:rPr>
              <a:t>What is the future value (FV) of an initial $100 after 3 years, if I/YR = 10%?</a:t>
            </a:r>
          </a:p>
        </p:txBody>
      </p:sp>
      <p:sp>
        <p:nvSpPr>
          <p:cNvPr id="22531" name="Rectangle 3"/>
          <p:cNvSpPr>
            <a:spLocks noGrp="1" noChangeArrowheads="1"/>
          </p:cNvSpPr>
          <p:nvPr>
            <p:ph idx="1"/>
          </p:nvPr>
        </p:nvSpPr>
        <p:spPr>
          <a:xfrm>
            <a:off x="984738" y="1846384"/>
            <a:ext cx="7530611" cy="3868615"/>
          </a:xfrm>
        </p:spPr>
        <p:txBody>
          <a:bodyPr>
            <a:normAutofit/>
          </a:bodyPr>
          <a:lstStyle/>
          <a:p>
            <a:pPr eaLnBrk="1" hangingPunct="1">
              <a:buFont typeface="Arial" charset="0"/>
              <a:buChar char="•"/>
              <a:defRPr/>
            </a:pPr>
            <a:r>
              <a:rPr lang="en-US" dirty="0" smtClean="0">
                <a:latin typeface="Georgia" panose="02040502050405020303" pitchFamily="18" charset="0"/>
              </a:rPr>
              <a:t>Finding the FV of a cash flow or series of cash flows is called compounding.</a:t>
            </a:r>
          </a:p>
          <a:p>
            <a:pPr eaLnBrk="1" hangingPunct="1">
              <a:buFont typeface="Arial" charset="0"/>
              <a:buChar char="•"/>
              <a:defRPr/>
            </a:pPr>
            <a:r>
              <a:rPr lang="en-US" dirty="0" smtClean="0">
                <a:latin typeface="Georgia" panose="02040502050405020303" pitchFamily="18" charset="0"/>
              </a:rPr>
              <a:t>FV can be solved by using the step-by-step, financial calculator, and spreadsheet methods.</a:t>
            </a:r>
          </a:p>
        </p:txBody>
      </p:sp>
      <p:grpSp>
        <p:nvGrpSpPr>
          <p:cNvPr id="2" name="Group 20"/>
          <p:cNvGrpSpPr>
            <a:grpSpLocks/>
          </p:cNvGrpSpPr>
          <p:nvPr/>
        </p:nvGrpSpPr>
        <p:grpSpPr bwMode="auto">
          <a:xfrm>
            <a:off x="1526494" y="4070435"/>
            <a:ext cx="6683925" cy="1512772"/>
            <a:chOff x="566" y="3048"/>
            <a:chExt cx="4723" cy="792"/>
          </a:xfrm>
        </p:grpSpPr>
        <p:sp>
          <p:nvSpPr>
            <p:cNvPr id="22533" name="Rectangle 6"/>
            <p:cNvSpPr>
              <a:spLocks noChangeArrowheads="1"/>
            </p:cNvSpPr>
            <p:nvPr/>
          </p:nvSpPr>
          <p:spPr bwMode="auto">
            <a:xfrm>
              <a:off x="4567" y="3610"/>
              <a:ext cx="722" cy="230"/>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FV = ?</a:t>
              </a:r>
            </a:p>
          </p:txBody>
        </p:sp>
        <p:grpSp>
          <p:nvGrpSpPr>
            <p:cNvPr id="16391" name="Group 7"/>
            <p:cNvGrpSpPr>
              <a:grpSpLocks/>
            </p:cNvGrpSpPr>
            <p:nvPr/>
          </p:nvGrpSpPr>
          <p:grpSpPr bwMode="auto">
            <a:xfrm>
              <a:off x="756" y="3371"/>
              <a:ext cx="4080" cy="173"/>
              <a:chOff x="754" y="2027"/>
              <a:chExt cx="4080" cy="173"/>
            </a:xfrm>
          </p:grpSpPr>
          <p:sp>
            <p:nvSpPr>
              <p:cNvPr id="22541" name="Line 8"/>
              <p:cNvSpPr>
                <a:spLocks noChangeShapeType="1"/>
              </p:cNvSpPr>
              <p:nvPr/>
            </p:nvSpPr>
            <p:spPr bwMode="auto">
              <a:xfrm>
                <a:off x="754" y="2027"/>
                <a:ext cx="0" cy="173"/>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3200" dirty="0">
                  <a:latin typeface="Georgia" panose="02040502050405020303" pitchFamily="18" charset="0"/>
                  <a:cs typeface="Arial" charset="0"/>
                </a:endParaRPr>
              </a:p>
            </p:txBody>
          </p:sp>
          <p:sp>
            <p:nvSpPr>
              <p:cNvPr id="22542" name="Line 9"/>
              <p:cNvSpPr>
                <a:spLocks noChangeShapeType="1"/>
              </p:cNvSpPr>
              <p:nvPr/>
            </p:nvSpPr>
            <p:spPr bwMode="auto">
              <a:xfrm>
                <a:off x="2146" y="2027"/>
                <a:ext cx="0" cy="173"/>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3200" dirty="0">
                  <a:latin typeface="Georgia" panose="02040502050405020303" pitchFamily="18" charset="0"/>
                  <a:cs typeface="Arial" charset="0"/>
                </a:endParaRPr>
              </a:p>
            </p:txBody>
          </p:sp>
          <p:sp>
            <p:nvSpPr>
              <p:cNvPr id="22543" name="Line 10"/>
              <p:cNvSpPr>
                <a:spLocks noChangeShapeType="1"/>
              </p:cNvSpPr>
              <p:nvPr/>
            </p:nvSpPr>
            <p:spPr bwMode="auto">
              <a:xfrm>
                <a:off x="3394" y="2027"/>
                <a:ext cx="0" cy="173"/>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3200" dirty="0">
                  <a:latin typeface="Georgia" panose="02040502050405020303" pitchFamily="18" charset="0"/>
                  <a:cs typeface="Arial" charset="0"/>
                </a:endParaRPr>
              </a:p>
            </p:txBody>
          </p:sp>
          <p:sp>
            <p:nvSpPr>
              <p:cNvPr id="22544" name="Line 11"/>
              <p:cNvSpPr>
                <a:spLocks noChangeShapeType="1"/>
              </p:cNvSpPr>
              <p:nvPr/>
            </p:nvSpPr>
            <p:spPr bwMode="auto">
              <a:xfrm>
                <a:off x="4834" y="2027"/>
                <a:ext cx="0" cy="173"/>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3200" dirty="0">
                  <a:latin typeface="Georgia" panose="02040502050405020303" pitchFamily="18" charset="0"/>
                  <a:cs typeface="Arial" charset="0"/>
                </a:endParaRPr>
              </a:p>
            </p:txBody>
          </p:sp>
          <p:sp>
            <p:nvSpPr>
              <p:cNvPr id="22545" name="Line 12"/>
              <p:cNvSpPr>
                <a:spLocks noChangeShapeType="1"/>
              </p:cNvSpPr>
              <p:nvPr/>
            </p:nvSpPr>
            <p:spPr bwMode="auto">
              <a:xfrm>
                <a:off x="755" y="2113"/>
                <a:ext cx="4079" cy="0"/>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3200" dirty="0">
                  <a:latin typeface="Georgia" panose="02040502050405020303" pitchFamily="18" charset="0"/>
                  <a:cs typeface="Arial" charset="0"/>
                </a:endParaRPr>
              </a:p>
            </p:txBody>
          </p:sp>
        </p:grpSp>
        <p:sp>
          <p:nvSpPr>
            <p:cNvPr id="22535" name="Rectangle 14"/>
            <p:cNvSpPr>
              <a:spLocks noChangeArrowheads="1"/>
            </p:cNvSpPr>
            <p:nvPr/>
          </p:nvSpPr>
          <p:spPr bwMode="auto">
            <a:xfrm>
              <a:off x="654" y="3048"/>
              <a:ext cx="232" cy="230"/>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0</a:t>
              </a:r>
            </a:p>
          </p:txBody>
        </p:sp>
        <p:sp>
          <p:nvSpPr>
            <p:cNvPr id="22536" name="Rectangle 15"/>
            <p:cNvSpPr>
              <a:spLocks noChangeArrowheads="1"/>
            </p:cNvSpPr>
            <p:nvPr/>
          </p:nvSpPr>
          <p:spPr bwMode="auto">
            <a:xfrm>
              <a:off x="2048" y="3048"/>
              <a:ext cx="193" cy="230"/>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1</a:t>
              </a:r>
            </a:p>
          </p:txBody>
        </p:sp>
        <p:sp>
          <p:nvSpPr>
            <p:cNvPr id="22537" name="Rectangle 16"/>
            <p:cNvSpPr>
              <a:spLocks noChangeArrowheads="1"/>
            </p:cNvSpPr>
            <p:nvPr/>
          </p:nvSpPr>
          <p:spPr bwMode="auto">
            <a:xfrm>
              <a:off x="3296" y="3048"/>
              <a:ext cx="220" cy="230"/>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2</a:t>
              </a:r>
            </a:p>
          </p:txBody>
        </p:sp>
        <p:sp>
          <p:nvSpPr>
            <p:cNvPr id="22538" name="Rectangle 17"/>
            <p:cNvSpPr>
              <a:spLocks noChangeArrowheads="1"/>
            </p:cNvSpPr>
            <p:nvPr/>
          </p:nvSpPr>
          <p:spPr bwMode="auto">
            <a:xfrm>
              <a:off x="4736" y="3048"/>
              <a:ext cx="219" cy="230"/>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3</a:t>
              </a:r>
            </a:p>
          </p:txBody>
        </p:sp>
        <p:sp>
          <p:nvSpPr>
            <p:cNvPr id="22539" name="Rectangle 18"/>
            <p:cNvSpPr>
              <a:spLocks noChangeArrowheads="1"/>
            </p:cNvSpPr>
            <p:nvPr/>
          </p:nvSpPr>
          <p:spPr bwMode="auto">
            <a:xfrm>
              <a:off x="1026" y="3247"/>
              <a:ext cx="436" cy="198"/>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Georgia" panose="02040502050405020303" pitchFamily="18" charset="0"/>
                  <a:cs typeface="Arial" charset="0"/>
                </a:rPr>
                <a:t>10%</a:t>
              </a:r>
            </a:p>
          </p:txBody>
        </p:sp>
        <p:sp>
          <p:nvSpPr>
            <p:cNvPr id="22540" name="Rectangle 19"/>
            <p:cNvSpPr>
              <a:spLocks noChangeArrowheads="1"/>
            </p:cNvSpPr>
            <p:nvPr/>
          </p:nvSpPr>
          <p:spPr bwMode="auto">
            <a:xfrm>
              <a:off x="566" y="3610"/>
              <a:ext cx="460" cy="230"/>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100</a:t>
              </a:r>
            </a:p>
          </p:txBody>
        </p:sp>
      </p:gr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8</a:t>
            </a:fld>
            <a:endParaRPr lang="th-TH" dirty="0">
              <a:latin typeface="Georgia" panose="02040502050405020303" pitchFamily="18" charset="0"/>
            </a:endParaRPr>
          </a:p>
        </p:txBody>
      </p:sp>
    </p:spTree>
    <p:extLst>
      <p:ext uri="{BB962C8B-B14F-4D97-AF65-F5344CB8AC3E}">
        <p14:creationId xmlns:p14="http://schemas.microsoft.com/office/powerpoint/2010/main" val="244211429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2531">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68214" y="365126"/>
            <a:ext cx="8813439" cy="1949494"/>
          </a:xfrm>
        </p:spPr>
        <p:txBody>
          <a:bodyPr>
            <a:noAutofit/>
          </a:bodyPr>
          <a:lstStyle/>
          <a:p>
            <a:pPr eaLnBrk="1" hangingPunct="1">
              <a:defRPr/>
            </a:pPr>
            <a:r>
              <a:rPr lang="en-US" dirty="0">
                <a:latin typeface="Georgia" panose="02040502050405020303" pitchFamily="18" charset="0"/>
              </a:rPr>
              <a:t>Solving for FV:</a:t>
            </a:r>
            <a:br>
              <a:rPr lang="en-US" dirty="0">
                <a:latin typeface="Georgia" panose="02040502050405020303" pitchFamily="18" charset="0"/>
              </a:rPr>
            </a:br>
            <a:r>
              <a:rPr lang="en-US" dirty="0">
                <a:latin typeface="Georgia" panose="02040502050405020303" pitchFamily="18" charset="0"/>
              </a:rPr>
              <a:t>The Step-by-Step and Formula Methods</a:t>
            </a:r>
          </a:p>
        </p:txBody>
      </p:sp>
      <p:sp>
        <p:nvSpPr>
          <p:cNvPr id="36867" name="Rectangle 3"/>
          <p:cNvSpPr>
            <a:spLocks noGrp="1" noChangeArrowheads="1"/>
          </p:cNvSpPr>
          <p:nvPr>
            <p:ph idx="1"/>
          </p:nvPr>
        </p:nvSpPr>
        <p:spPr>
          <a:xfrm>
            <a:off x="1002324" y="2292016"/>
            <a:ext cx="7631722" cy="4337384"/>
          </a:xfrm>
        </p:spPr>
        <p:txBody>
          <a:bodyPr>
            <a:normAutofit fontScale="92500"/>
          </a:bodyPr>
          <a:lstStyle/>
          <a:p>
            <a:pPr>
              <a:lnSpc>
                <a:spcPct val="100000"/>
              </a:lnSpc>
              <a:spcBef>
                <a:spcPct val="0"/>
              </a:spcBef>
              <a:spcAft>
                <a:spcPts val="450"/>
              </a:spcAft>
            </a:pPr>
            <a:r>
              <a:rPr lang="en-US" altLang="th-TH" dirty="0" smtClean="0">
                <a:latin typeface="Times New Roman" panose="02020603050405020304" pitchFamily="18" charset="0"/>
                <a:cs typeface="Times New Roman" panose="02020603050405020304" pitchFamily="18" charset="0"/>
              </a:rPr>
              <a:t>After 1 year:</a:t>
            </a:r>
          </a:p>
          <a:p>
            <a:pPr marL="685783" lvl="1" indent="-2381">
              <a:lnSpc>
                <a:spcPct val="100000"/>
              </a:lnSpc>
              <a:spcBef>
                <a:spcPct val="0"/>
              </a:spcBef>
              <a:spcAft>
                <a:spcPts val="1350"/>
              </a:spcAft>
              <a:buNone/>
            </a:pPr>
            <a:r>
              <a:rPr lang="en-US" altLang="th-TH" sz="2800" dirty="0">
                <a:latin typeface="Times New Roman" panose="02020603050405020304" pitchFamily="18" charset="0"/>
                <a:cs typeface="Times New Roman" panose="02020603050405020304" pitchFamily="18" charset="0"/>
              </a:rPr>
              <a:t>FV</a:t>
            </a:r>
            <a:r>
              <a:rPr lang="en-US" altLang="th-TH" sz="2800" baseline="-25000" dirty="0">
                <a:latin typeface="Times New Roman" panose="02020603050405020304" pitchFamily="18" charset="0"/>
                <a:cs typeface="Times New Roman" panose="02020603050405020304" pitchFamily="18" charset="0"/>
              </a:rPr>
              <a:t>1</a:t>
            </a:r>
            <a:r>
              <a:rPr lang="en-US" altLang="th-TH" sz="2800" dirty="0">
                <a:latin typeface="Times New Roman" panose="02020603050405020304" pitchFamily="18" charset="0"/>
                <a:cs typeface="Times New Roman" panose="02020603050405020304" pitchFamily="18" charset="0"/>
              </a:rPr>
              <a:t>	= PV(1 + I) = $100(1.10) = $110.00</a:t>
            </a:r>
          </a:p>
          <a:p>
            <a:pPr>
              <a:lnSpc>
                <a:spcPct val="100000"/>
              </a:lnSpc>
              <a:spcBef>
                <a:spcPct val="0"/>
              </a:spcBef>
              <a:spcAft>
                <a:spcPts val="450"/>
              </a:spcAft>
            </a:pPr>
            <a:r>
              <a:rPr lang="en-US" altLang="th-TH" dirty="0" smtClean="0">
                <a:latin typeface="Times New Roman" panose="02020603050405020304" pitchFamily="18" charset="0"/>
                <a:cs typeface="Times New Roman" panose="02020603050405020304" pitchFamily="18" charset="0"/>
              </a:rPr>
              <a:t>After 2 years:</a:t>
            </a:r>
          </a:p>
          <a:p>
            <a:pPr marL="685783" lvl="1" indent="-2381">
              <a:lnSpc>
                <a:spcPct val="100000"/>
              </a:lnSpc>
              <a:spcBef>
                <a:spcPct val="0"/>
              </a:spcBef>
              <a:spcAft>
                <a:spcPts val="1350"/>
              </a:spcAft>
              <a:buNone/>
            </a:pPr>
            <a:r>
              <a:rPr lang="en-US" altLang="th-TH" sz="2800" dirty="0">
                <a:latin typeface="Times New Roman" panose="02020603050405020304" pitchFamily="18" charset="0"/>
                <a:cs typeface="Times New Roman" panose="02020603050405020304" pitchFamily="18" charset="0"/>
              </a:rPr>
              <a:t>FV</a:t>
            </a:r>
            <a:r>
              <a:rPr lang="en-US" altLang="th-TH" sz="2800" baseline="-25000" dirty="0">
                <a:latin typeface="Times New Roman" panose="02020603050405020304" pitchFamily="18" charset="0"/>
                <a:cs typeface="Times New Roman" panose="02020603050405020304" pitchFamily="18" charset="0"/>
              </a:rPr>
              <a:t>2</a:t>
            </a:r>
            <a:r>
              <a:rPr lang="en-US" altLang="th-TH" sz="2800" dirty="0">
                <a:latin typeface="Times New Roman" panose="02020603050405020304" pitchFamily="18" charset="0"/>
                <a:cs typeface="Times New Roman" panose="02020603050405020304" pitchFamily="18" charset="0"/>
              </a:rPr>
              <a:t>	= PV(1 + I)</a:t>
            </a:r>
            <a:r>
              <a:rPr lang="en-US" altLang="th-TH" sz="2800" baseline="30000" dirty="0">
                <a:latin typeface="Times New Roman" panose="02020603050405020304" pitchFamily="18" charset="0"/>
                <a:cs typeface="Times New Roman" panose="02020603050405020304" pitchFamily="18" charset="0"/>
              </a:rPr>
              <a:t>2 </a:t>
            </a:r>
            <a:r>
              <a:rPr lang="en-US" altLang="th-TH" sz="2800" dirty="0">
                <a:latin typeface="Times New Roman" panose="02020603050405020304" pitchFamily="18" charset="0"/>
                <a:cs typeface="Times New Roman" panose="02020603050405020304" pitchFamily="18" charset="0"/>
              </a:rPr>
              <a:t>= $100(1.10)</a:t>
            </a:r>
            <a:r>
              <a:rPr lang="en-US" altLang="th-TH" sz="2800" baseline="30000" dirty="0">
                <a:latin typeface="Times New Roman" panose="02020603050405020304" pitchFamily="18" charset="0"/>
                <a:cs typeface="Times New Roman" panose="02020603050405020304" pitchFamily="18" charset="0"/>
              </a:rPr>
              <a:t>2</a:t>
            </a:r>
            <a:r>
              <a:rPr lang="en-US" altLang="th-TH" sz="2800" dirty="0">
                <a:latin typeface="Times New Roman" panose="02020603050405020304" pitchFamily="18" charset="0"/>
                <a:cs typeface="Times New Roman" panose="02020603050405020304" pitchFamily="18" charset="0"/>
              </a:rPr>
              <a:t> = $121.00</a:t>
            </a:r>
          </a:p>
          <a:p>
            <a:pPr>
              <a:lnSpc>
                <a:spcPct val="100000"/>
              </a:lnSpc>
              <a:spcBef>
                <a:spcPct val="0"/>
              </a:spcBef>
              <a:spcAft>
                <a:spcPts val="450"/>
              </a:spcAft>
            </a:pPr>
            <a:r>
              <a:rPr lang="en-US" altLang="th-TH" dirty="0" smtClean="0">
                <a:latin typeface="Times New Roman" panose="02020603050405020304" pitchFamily="18" charset="0"/>
                <a:cs typeface="Times New Roman" panose="02020603050405020304" pitchFamily="18" charset="0"/>
              </a:rPr>
              <a:t>After 3 years:</a:t>
            </a:r>
          </a:p>
          <a:p>
            <a:pPr marL="685783" lvl="1" indent="-2381">
              <a:lnSpc>
                <a:spcPct val="100000"/>
              </a:lnSpc>
              <a:spcBef>
                <a:spcPct val="0"/>
              </a:spcBef>
              <a:spcAft>
                <a:spcPts val="1350"/>
              </a:spcAft>
              <a:buNone/>
            </a:pPr>
            <a:r>
              <a:rPr lang="en-US" altLang="th-TH" sz="3000" dirty="0">
                <a:latin typeface="Times New Roman" panose="02020603050405020304" pitchFamily="18" charset="0"/>
                <a:cs typeface="Times New Roman" panose="02020603050405020304" pitchFamily="18" charset="0"/>
              </a:rPr>
              <a:t>FV</a:t>
            </a:r>
            <a:r>
              <a:rPr lang="en-US" altLang="th-TH" sz="3000" baseline="-25000" dirty="0">
                <a:latin typeface="Times New Roman" panose="02020603050405020304" pitchFamily="18" charset="0"/>
                <a:cs typeface="Times New Roman" panose="02020603050405020304" pitchFamily="18" charset="0"/>
              </a:rPr>
              <a:t>3</a:t>
            </a:r>
            <a:r>
              <a:rPr lang="en-US" altLang="th-TH" sz="3000" dirty="0">
                <a:latin typeface="Times New Roman" panose="02020603050405020304" pitchFamily="18" charset="0"/>
                <a:cs typeface="Times New Roman" panose="02020603050405020304" pitchFamily="18" charset="0"/>
              </a:rPr>
              <a:t>	= PV(1 + I)</a:t>
            </a:r>
            <a:r>
              <a:rPr lang="en-US" altLang="th-TH" sz="3000" baseline="30000" dirty="0">
                <a:latin typeface="Times New Roman" panose="02020603050405020304" pitchFamily="18" charset="0"/>
                <a:cs typeface="Times New Roman" panose="02020603050405020304" pitchFamily="18" charset="0"/>
              </a:rPr>
              <a:t>3 </a:t>
            </a:r>
            <a:r>
              <a:rPr lang="en-US" altLang="th-TH" sz="3000" dirty="0">
                <a:latin typeface="Times New Roman" panose="02020603050405020304" pitchFamily="18" charset="0"/>
                <a:cs typeface="Times New Roman" panose="02020603050405020304" pitchFamily="18" charset="0"/>
              </a:rPr>
              <a:t>= $100(1.10)</a:t>
            </a:r>
            <a:r>
              <a:rPr lang="en-US" altLang="th-TH" sz="3000" baseline="30000" dirty="0">
                <a:latin typeface="Times New Roman" panose="02020603050405020304" pitchFamily="18" charset="0"/>
                <a:cs typeface="Times New Roman" panose="02020603050405020304" pitchFamily="18" charset="0"/>
              </a:rPr>
              <a:t>3</a:t>
            </a:r>
            <a:r>
              <a:rPr lang="en-US" altLang="th-TH" sz="3000" dirty="0">
                <a:latin typeface="Times New Roman" panose="02020603050405020304" pitchFamily="18" charset="0"/>
                <a:cs typeface="Times New Roman" panose="02020603050405020304" pitchFamily="18" charset="0"/>
              </a:rPr>
              <a:t> = $133.10</a:t>
            </a:r>
          </a:p>
          <a:p>
            <a:pPr>
              <a:lnSpc>
                <a:spcPct val="100000"/>
              </a:lnSpc>
              <a:spcBef>
                <a:spcPct val="0"/>
              </a:spcBef>
              <a:spcAft>
                <a:spcPts val="450"/>
              </a:spcAft>
            </a:pPr>
            <a:r>
              <a:rPr lang="en-US" altLang="th-TH" dirty="0" smtClean="0">
                <a:latin typeface="Times New Roman" panose="02020603050405020304" pitchFamily="18" charset="0"/>
                <a:cs typeface="Times New Roman" panose="02020603050405020304" pitchFamily="18" charset="0"/>
              </a:rPr>
              <a:t>After N years (general case):</a:t>
            </a:r>
          </a:p>
          <a:p>
            <a:pPr marL="685783" lvl="1" indent="-2381">
              <a:lnSpc>
                <a:spcPct val="100000"/>
              </a:lnSpc>
              <a:spcBef>
                <a:spcPct val="0"/>
              </a:spcBef>
              <a:buNone/>
            </a:pPr>
            <a:r>
              <a:rPr lang="en-US" altLang="th-TH" sz="3000" dirty="0">
                <a:latin typeface="Times New Roman" panose="02020603050405020304" pitchFamily="18" charset="0"/>
                <a:cs typeface="Times New Roman" panose="02020603050405020304" pitchFamily="18" charset="0"/>
              </a:rPr>
              <a:t>FV</a:t>
            </a:r>
            <a:r>
              <a:rPr lang="en-US" altLang="th-TH" sz="3000" baseline="-25000" dirty="0">
                <a:latin typeface="Times New Roman" panose="02020603050405020304" pitchFamily="18" charset="0"/>
                <a:cs typeface="Times New Roman" panose="02020603050405020304" pitchFamily="18" charset="0"/>
              </a:rPr>
              <a:t>N</a:t>
            </a:r>
            <a:r>
              <a:rPr lang="en-US" altLang="th-TH" sz="3000" dirty="0">
                <a:latin typeface="Times New Roman" panose="02020603050405020304" pitchFamily="18" charset="0"/>
                <a:cs typeface="Times New Roman" panose="02020603050405020304" pitchFamily="18" charset="0"/>
              </a:rPr>
              <a:t>	= PV(1 + I)</a:t>
            </a:r>
            <a:r>
              <a:rPr lang="en-US" altLang="th-TH" sz="3000" baseline="30000" dirty="0">
                <a:latin typeface="Times New Roman" panose="02020603050405020304" pitchFamily="18" charset="0"/>
                <a:cs typeface="Times New Roman" panose="02020603050405020304" pitchFamily="18" charset="0"/>
              </a:rPr>
              <a:t>N</a:t>
            </a:r>
            <a:endParaRPr lang="en-US" altLang="th-TH" sz="3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a:xfrm>
            <a:off x="6457950" y="6356351"/>
            <a:ext cx="2203360" cy="407907"/>
          </a:xfrm>
        </p:spPr>
        <p:txBody>
          <a:bodyPr/>
          <a:lstStyle/>
          <a:p>
            <a:fld id="{BA9B4058-89A0-4A29-98E1-78888D10C820}" type="slidenum">
              <a:rPr lang="th-TH" smtClean="0">
                <a:latin typeface="Georgia" panose="02040502050405020303" pitchFamily="18" charset="0"/>
              </a:rPr>
              <a:pPr/>
              <a:t>9</a:t>
            </a:fld>
            <a:endParaRPr lang="th-TH" dirty="0">
              <a:latin typeface="Georgia" panose="02040502050405020303" pitchFamily="18" charset="0"/>
            </a:endParaRPr>
          </a:p>
        </p:txBody>
      </p:sp>
    </p:spTree>
    <p:extLst>
      <p:ext uri="{BB962C8B-B14F-4D97-AF65-F5344CB8AC3E}">
        <p14:creationId xmlns:p14="http://schemas.microsoft.com/office/powerpoint/2010/main" val="246300042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867">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686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867">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867">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6867">
                                            <p:txEl>
                                              <p:pRg st="5" end="5"/>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6867">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86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a:bodyPr>
          <a:lstStyle/>
          <a:p>
            <a:pPr eaLnBrk="1" hangingPunct="1">
              <a:defRPr/>
            </a:pPr>
            <a:r>
              <a:rPr lang="en-US" dirty="0" smtClean="0">
                <a:latin typeface="Georgia" panose="02040502050405020303" pitchFamily="18" charset="0"/>
              </a:rPr>
              <a:t>Solving for FV:</a:t>
            </a:r>
            <a:br>
              <a:rPr lang="en-US" dirty="0" smtClean="0">
                <a:latin typeface="Georgia" panose="02040502050405020303" pitchFamily="18" charset="0"/>
              </a:rPr>
            </a:br>
            <a:r>
              <a:rPr lang="en-US" dirty="0" smtClean="0">
                <a:latin typeface="Georgia" panose="02040502050405020303" pitchFamily="18" charset="0"/>
              </a:rPr>
              <a:t>Calculator and Excel Methods</a:t>
            </a:r>
          </a:p>
        </p:txBody>
      </p:sp>
      <p:sp>
        <p:nvSpPr>
          <p:cNvPr id="20483" name="Rectangle 3"/>
          <p:cNvSpPr>
            <a:spLocks noGrp="1" noChangeArrowheads="1"/>
          </p:cNvSpPr>
          <p:nvPr>
            <p:ph idx="1"/>
          </p:nvPr>
        </p:nvSpPr>
        <p:spPr>
          <a:xfrm>
            <a:off x="1019908" y="1899137"/>
            <a:ext cx="7227277" cy="4290647"/>
          </a:xfrm>
        </p:spPr>
        <p:txBody>
          <a:bodyPr>
            <a:normAutofit lnSpcReduction="10000"/>
          </a:bodyPr>
          <a:lstStyle/>
          <a:p>
            <a:pPr eaLnBrk="1" hangingPunct="1">
              <a:lnSpc>
                <a:spcPct val="100000"/>
              </a:lnSpc>
              <a:spcBef>
                <a:spcPct val="0"/>
              </a:spcBef>
            </a:pPr>
            <a:r>
              <a:rPr lang="en-US" altLang="th-TH" dirty="0" smtClean="0">
                <a:latin typeface="Georgia" panose="02040502050405020303" pitchFamily="18" charset="0"/>
              </a:rPr>
              <a:t>Solves the general FV equation.</a:t>
            </a:r>
          </a:p>
          <a:p>
            <a:pPr eaLnBrk="1" hangingPunct="1">
              <a:lnSpc>
                <a:spcPct val="100000"/>
              </a:lnSpc>
              <a:spcBef>
                <a:spcPct val="0"/>
              </a:spcBef>
            </a:pPr>
            <a:r>
              <a:rPr lang="en-US" altLang="th-TH" dirty="0" smtClean="0">
                <a:latin typeface="Georgia" panose="02040502050405020303" pitchFamily="18" charset="0"/>
              </a:rPr>
              <a:t>Requires </a:t>
            </a:r>
            <a:r>
              <a:rPr lang="en-US" altLang="th-TH" sz="2400" dirty="0" smtClean="0">
                <a:latin typeface="Times New Roman" panose="02020603050405020304" pitchFamily="18" charset="0"/>
                <a:cs typeface="Times New Roman" panose="02020603050405020304" pitchFamily="18" charset="0"/>
              </a:rPr>
              <a:t>4 </a:t>
            </a:r>
            <a:r>
              <a:rPr lang="en-US" altLang="th-TH" dirty="0" smtClean="0">
                <a:latin typeface="Georgia" panose="02040502050405020303" pitchFamily="18" charset="0"/>
              </a:rPr>
              <a:t>inputs into calculator, and will solve for the fifth. (Set to P/YR = 1 and END mode.)</a:t>
            </a:r>
          </a:p>
          <a:p>
            <a:pPr eaLnBrk="1" hangingPunct="1">
              <a:lnSpc>
                <a:spcPct val="100000"/>
              </a:lnSpc>
              <a:spcBef>
                <a:spcPct val="0"/>
              </a:spcBef>
            </a:pPr>
            <a:endParaRPr lang="en-US" altLang="th-TH" dirty="0" smtClean="0">
              <a:latin typeface="Georgia" panose="02040502050405020303" pitchFamily="18" charset="0"/>
            </a:endParaRPr>
          </a:p>
          <a:p>
            <a:pPr eaLnBrk="1" hangingPunct="1">
              <a:lnSpc>
                <a:spcPct val="100000"/>
              </a:lnSpc>
              <a:spcBef>
                <a:spcPct val="0"/>
              </a:spcBef>
            </a:pPr>
            <a:endParaRPr lang="en-US" altLang="th-TH" dirty="0" smtClean="0">
              <a:latin typeface="Georgia" panose="02040502050405020303" pitchFamily="18" charset="0"/>
            </a:endParaRPr>
          </a:p>
          <a:p>
            <a:pPr eaLnBrk="1" hangingPunct="1">
              <a:lnSpc>
                <a:spcPct val="100000"/>
              </a:lnSpc>
              <a:spcBef>
                <a:spcPct val="0"/>
              </a:spcBef>
            </a:pPr>
            <a:endParaRPr lang="en-US" altLang="th-TH" dirty="0" smtClean="0">
              <a:latin typeface="Georgia" panose="02040502050405020303" pitchFamily="18" charset="0"/>
            </a:endParaRPr>
          </a:p>
          <a:p>
            <a:pPr eaLnBrk="1" hangingPunct="1">
              <a:lnSpc>
                <a:spcPct val="100000"/>
              </a:lnSpc>
              <a:spcBef>
                <a:spcPct val="0"/>
              </a:spcBef>
              <a:buFont typeface="Wingdings" panose="05000000000000000000" pitchFamily="2" charset="2"/>
              <a:buNone/>
            </a:pPr>
            <a:endParaRPr lang="en-US" altLang="th-TH" dirty="0" smtClean="0">
              <a:latin typeface="Georgia" panose="02040502050405020303" pitchFamily="18" charset="0"/>
            </a:endParaRPr>
          </a:p>
          <a:p>
            <a:pPr eaLnBrk="1" hangingPunct="1">
              <a:lnSpc>
                <a:spcPct val="100000"/>
              </a:lnSpc>
              <a:spcBef>
                <a:spcPct val="0"/>
              </a:spcBef>
              <a:buFont typeface="Wingdings" panose="05000000000000000000" pitchFamily="2" charset="2"/>
              <a:buNone/>
            </a:pPr>
            <a:endParaRPr lang="en-US" altLang="th-TH" dirty="0" smtClean="0">
              <a:latin typeface="Georgia" panose="02040502050405020303" pitchFamily="18" charset="0"/>
            </a:endParaRPr>
          </a:p>
          <a:p>
            <a:pPr eaLnBrk="1" hangingPunct="1">
              <a:lnSpc>
                <a:spcPct val="100000"/>
              </a:lnSpc>
              <a:spcBef>
                <a:spcPct val="0"/>
              </a:spcBef>
              <a:buFont typeface="Wingdings" panose="05000000000000000000" pitchFamily="2" charset="2"/>
              <a:buNone/>
            </a:pPr>
            <a:r>
              <a:rPr lang="en-US" altLang="th-TH" dirty="0" smtClean="0">
                <a:latin typeface="Georgia" panose="02040502050405020303" pitchFamily="18" charset="0"/>
              </a:rPr>
              <a:t>Excel:  =FV(</a:t>
            </a:r>
            <a:r>
              <a:rPr lang="en-US" altLang="th-TH" dirty="0" err="1" smtClean="0">
                <a:latin typeface="Georgia" panose="02040502050405020303" pitchFamily="18" charset="0"/>
              </a:rPr>
              <a:t>rate,nper,pmt,pv,type</a:t>
            </a:r>
            <a:r>
              <a:rPr lang="en-US" altLang="th-TH" dirty="0" smtClean="0">
                <a:latin typeface="Georgia" panose="02040502050405020303" pitchFamily="18" charset="0"/>
              </a:rPr>
              <a:t>)</a:t>
            </a:r>
          </a:p>
        </p:txBody>
      </p:sp>
      <p:grpSp>
        <p:nvGrpSpPr>
          <p:cNvPr id="20485" name="Group 37"/>
          <p:cNvGrpSpPr>
            <a:grpSpLocks/>
          </p:cNvGrpSpPr>
          <p:nvPr/>
        </p:nvGrpSpPr>
        <p:grpSpPr bwMode="auto">
          <a:xfrm>
            <a:off x="2045438" y="3530113"/>
            <a:ext cx="5568700" cy="1762855"/>
            <a:chOff x="1581150" y="3375025"/>
            <a:chExt cx="5983288" cy="1420813"/>
          </a:xfrm>
        </p:grpSpPr>
        <p:grpSp>
          <p:nvGrpSpPr>
            <p:cNvPr id="20486" name="Group 34"/>
            <p:cNvGrpSpPr>
              <a:grpSpLocks/>
            </p:cNvGrpSpPr>
            <p:nvPr/>
          </p:nvGrpSpPr>
          <p:grpSpPr bwMode="auto">
            <a:xfrm>
              <a:off x="1581150" y="3375025"/>
              <a:ext cx="5983288" cy="1420813"/>
              <a:chOff x="1581150" y="3375025"/>
              <a:chExt cx="5983288" cy="1420813"/>
            </a:xfrm>
          </p:grpSpPr>
          <p:grpSp>
            <p:nvGrpSpPr>
              <p:cNvPr id="20488" name="Group 20"/>
              <p:cNvGrpSpPr>
                <a:grpSpLocks/>
              </p:cNvGrpSpPr>
              <p:nvPr/>
            </p:nvGrpSpPr>
            <p:grpSpPr bwMode="auto">
              <a:xfrm>
                <a:off x="1581150" y="3375025"/>
                <a:ext cx="5983288" cy="1420813"/>
                <a:chOff x="1581150" y="3119438"/>
                <a:chExt cx="5983288" cy="1420812"/>
              </a:xfrm>
            </p:grpSpPr>
            <p:sp>
              <p:nvSpPr>
                <p:cNvPr id="20490"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1500">
                    <a:solidFill>
                      <a:srgbClr val="000000"/>
                    </a:solidFill>
                    <a:latin typeface="Times New Roman" panose="02020603050405020304" pitchFamily="18" charset="0"/>
                  </a:endParaRPr>
                </a:p>
              </p:txBody>
            </p:sp>
            <p:sp>
              <p:nvSpPr>
                <p:cNvPr id="22"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500" b="1" dirty="0">
                      <a:latin typeface="Times New Roman" panose="02020603050405020304" pitchFamily="18" charset="0"/>
                      <a:cs typeface="Times New Roman" panose="02020603050405020304" pitchFamily="18" charset="0"/>
                    </a:rPr>
                    <a:t>INPUTS</a:t>
                  </a:r>
                </a:p>
              </p:txBody>
            </p:sp>
            <p:sp>
              <p:nvSpPr>
                <p:cNvPr id="23"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500" b="1" dirty="0">
                      <a:latin typeface="Times New Roman" panose="02020603050405020304" pitchFamily="18" charset="0"/>
                      <a:cs typeface="Times New Roman" panose="02020603050405020304" pitchFamily="18" charset="0"/>
                    </a:rPr>
                    <a:t>OUTPUT</a:t>
                  </a:r>
                </a:p>
              </p:txBody>
            </p:sp>
            <p:sp>
              <p:nvSpPr>
                <p:cNvPr id="24"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500" b="1" dirty="0">
                      <a:latin typeface="Times New Roman" panose="02020603050405020304" pitchFamily="18" charset="0"/>
                      <a:cs typeface="Times New Roman" panose="02020603050405020304" pitchFamily="18" charset="0"/>
                    </a:rPr>
                    <a:t>N</a:t>
                  </a:r>
                </a:p>
              </p:txBody>
            </p:sp>
            <p:sp>
              <p:nvSpPr>
                <p:cNvPr id="25"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500" b="1" spc="-75" dirty="0">
                      <a:latin typeface="Times New Roman" panose="02020603050405020304" pitchFamily="18" charset="0"/>
                      <a:cs typeface="Times New Roman" panose="02020603050405020304" pitchFamily="18" charset="0"/>
                    </a:rPr>
                    <a:t>I/YR</a:t>
                  </a:r>
                </a:p>
              </p:txBody>
            </p:sp>
            <p:sp>
              <p:nvSpPr>
                <p:cNvPr id="26"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500" b="1" dirty="0">
                      <a:latin typeface="Times New Roman" panose="02020603050405020304" pitchFamily="18" charset="0"/>
                      <a:cs typeface="Times New Roman" panose="02020603050405020304" pitchFamily="18" charset="0"/>
                    </a:rPr>
                    <a:t>PMT</a:t>
                  </a:r>
                </a:p>
              </p:txBody>
            </p:sp>
            <p:sp>
              <p:nvSpPr>
                <p:cNvPr id="27"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500" b="1" dirty="0">
                      <a:latin typeface="Times New Roman" panose="02020603050405020304" pitchFamily="18" charset="0"/>
                      <a:cs typeface="Times New Roman" panose="02020603050405020304" pitchFamily="18" charset="0"/>
                    </a:rPr>
                    <a:t>PV</a:t>
                  </a:r>
                </a:p>
              </p:txBody>
            </p:sp>
            <p:sp>
              <p:nvSpPr>
                <p:cNvPr id="28"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500" b="1" dirty="0">
                      <a:latin typeface="Times New Roman" panose="02020603050405020304" pitchFamily="18" charset="0"/>
                      <a:cs typeface="Times New Roman" panose="02020603050405020304" pitchFamily="18" charset="0"/>
                    </a:rPr>
                    <a:t>FV</a:t>
                  </a:r>
                </a:p>
              </p:txBody>
            </p:sp>
            <p:sp>
              <p:nvSpPr>
                <p:cNvPr id="29"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500" b="1" dirty="0">
                      <a:latin typeface="Times New Roman" panose="02020603050405020304" pitchFamily="18" charset="0"/>
                      <a:cs typeface="Times New Roman" panose="02020603050405020304" pitchFamily="18" charset="0"/>
                    </a:rPr>
                    <a:t>3</a:t>
                  </a:r>
                </a:p>
              </p:txBody>
            </p:sp>
            <p:sp>
              <p:nvSpPr>
                <p:cNvPr id="31"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500" b="1" spc="-15" dirty="0">
                      <a:latin typeface="Times New Roman" panose="02020603050405020304" pitchFamily="18" charset="0"/>
                      <a:cs typeface="Times New Roman" panose="02020603050405020304" pitchFamily="18" charset="0"/>
                    </a:rPr>
                    <a:t>0</a:t>
                  </a:r>
                </a:p>
              </p:txBody>
            </p:sp>
            <p:sp>
              <p:nvSpPr>
                <p:cNvPr id="32" name="AutoShape 15"/>
                <p:cNvSpPr>
                  <a:spLocks noChangeArrowheads="1"/>
                </p:cNvSpPr>
                <p:nvPr/>
              </p:nvSpPr>
              <p:spPr bwMode="auto">
                <a:xfrm>
                  <a:off x="4006850" y="3216276"/>
                  <a:ext cx="641350"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500" b="1" dirty="0">
                      <a:latin typeface="Times New Roman" panose="02020603050405020304" pitchFamily="18" charset="0"/>
                      <a:cs typeface="Times New Roman" panose="02020603050405020304" pitchFamily="18" charset="0"/>
                    </a:rPr>
                    <a:t>10</a:t>
                  </a:r>
                </a:p>
              </p:txBody>
            </p:sp>
          </p:grpSp>
          <p:sp>
            <p:nvSpPr>
              <p:cNvPr id="34" name="AutoShape 16"/>
              <p:cNvSpPr>
                <a:spLocks noChangeArrowheads="1"/>
              </p:cNvSpPr>
              <p:nvPr/>
            </p:nvSpPr>
            <p:spPr bwMode="auto">
              <a:xfrm>
                <a:off x="4884738" y="3471863"/>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500" b="1" dirty="0">
                    <a:latin typeface="Times New Roman" panose="02020603050405020304" pitchFamily="18" charset="0"/>
                    <a:cs typeface="Times New Roman" panose="02020603050405020304" pitchFamily="18" charset="0"/>
                  </a:rPr>
                  <a:t>-100</a:t>
                </a:r>
              </a:p>
            </p:txBody>
          </p:sp>
        </p:grpSp>
        <p:sp>
          <p:nvSpPr>
            <p:cNvPr id="36" name="AutoShape 15"/>
            <p:cNvSpPr>
              <a:spLocks noChangeArrowheads="1"/>
            </p:cNvSpPr>
            <p:nvPr/>
          </p:nvSpPr>
          <p:spPr bwMode="auto">
            <a:xfrm>
              <a:off x="6542088" y="4332288"/>
              <a:ext cx="822325"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500" b="1" dirty="0">
                  <a:latin typeface="Times New Roman" panose="02020603050405020304" pitchFamily="18" charset="0"/>
                  <a:cs typeface="Times New Roman" panose="02020603050405020304" pitchFamily="18" charset="0"/>
                </a:rPr>
                <a:t>133.10</a:t>
              </a:r>
            </a:p>
          </p:txBody>
        </p:sp>
      </p:gr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10</a:t>
            </a:fld>
            <a:endParaRPr lang="th-TH" dirty="0">
              <a:latin typeface="Georgia" panose="02040502050405020303" pitchFamily="18" charset="0"/>
            </a:endParaRPr>
          </a:p>
        </p:txBody>
      </p:sp>
    </p:spTree>
    <p:extLst>
      <p:ext uri="{BB962C8B-B14F-4D97-AF65-F5344CB8AC3E}">
        <p14:creationId xmlns:p14="http://schemas.microsoft.com/office/powerpoint/2010/main" val="3580568470"/>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Example</a:t>
            </a:r>
            <a:endParaRPr lang="th-TH" dirty="0">
              <a:solidFill>
                <a:srgbClr val="FF0000"/>
              </a:solidFill>
              <a:latin typeface="Georgia" panose="02040502050405020303" pitchFamily="18" charset="0"/>
            </a:endParaRPr>
          </a:p>
        </p:txBody>
      </p:sp>
      <p:sp>
        <p:nvSpPr>
          <p:cNvPr id="3" name="Content Placeholder 2"/>
          <p:cNvSpPr>
            <a:spLocks noGrp="1"/>
          </p:cNvSpPr>
          <p:nvPr>
            <p:ph idx="1"/>
          </p:nvPr>
        </p:nvSpPr>
        <p:spPr/>
        <p:txBody>
          <a:bodyPr/>
          <a:lstStyle/>
          <a:p>
            <a:pPr>
              <a:lnSpc>
                <a:spcPct val="150000"/>
              </a:lnSpc>
            </a:pPr>
            <a:r>
              <a:rPr lang="en-US" dirty="0" smtClean="0">
                <a:solidFill>
                  <a:srgbClr val="FF0000"/>
                </a:solidFill>
                <a:latin typeface="Georgia" panose="02040502050405020303" pitchFamily="18" charset="0"/>
              </a:rPr>
              <a:t>If you deposit $10,000 in a bank account that pays 10% interest annually, how much will be in your account after 5 years?</a:t>
            </a:r>
            <a:endParaRPr lang="th-TH" dirty="0">
              <a:solidFill>
                <a:srgbClr val="FF0000"/>
              </a:solidFill>
              <a:latin typeface="Georgia" panose="02040502050405020303"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latin typeface="Georgia" panose="02040502050405020303" pitchFamily="18" charset="0"/>
              </a:rPr>
              <a:pPr/>
              <a:t>11</a:t>
            </a:fld>
            <a:endParaRPr lang="th-TH" dirty="0">
              <a:solidFill>
                <a:srgbClr val="FF0000"/>
              </a:solidFill>
              <a:latin typeface="Georgia" panose="02040502050405020303" pitchFamily="18" charset="0"/>
            </a:endParaRPr>
          </a:p>
        </p:txBody>
      </p:sp>
    </p:spTree>
    <p:extLst>
      <p:ext uri="{BB962C8B-B14F-4D97-AF65-F5344CB8AC3E}">
        <p14:creationId xmlns:p14="http://schemas.microsoft.com/office/powerpoint/2010/main" val="3796834236"/>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Solution</a:t>
            </a:r>
            <a:endParaRPr lang="th-TH" dirty="0">
              <a:solidFill>
                <a:srgbClr val="FF0000"/>
              </a:solidFill>
              <a:latin typeface="Georgia" panose="02040502050405020303"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rPr>
              <a:pPr/>
              <a:t>12</a:t>
            </a:fld>
            <a:endParaRPr lang="th-TH" dirty="0">
              <a:solidFill>
                <a:srgbClr val="FF0000"/>
              </a:solidFill>
            </a:endParaRPr>
          </a:p>
        </p:txBody>
      </p:sp>
      <p:sp>
        <p:nvSpPr>
          <p:cNvPr id="6" name="TextBox 5"/>
          <p:cNvSpPr txBox="1"/>
          <p:nvPr/>
        </p:nvSpPr>
        <p:spPr>
          <a:xfrm>
            <a:off x="948470" y="4294513"/>
            <a:ext cx="7664694" cy="1384995"/>
          </a:xfrm>
          <a:prstGeom prst="rect">
            <a:avLst/>
          </a:prstGeom>
          <a:noFill/>
        </p:spPr>
        <p:txBody>
          <a:bodyPr wrap="square" rtlCol="0">
            <a:spAutoFit/>
          </a:bodyPr>
          <a:lstStyle/>
          <a:p>
            <a:r>
              <a:rPr lang="en-US" dirty="0" smtClean="0">
                <a:solidFill>
                  <a:srgbClr val="FF0000"/>
                </a:solidFill>
                <a:latin typeface="Times New Roman" panose="02020603050405020304" pitchFamily="18" charset="0"/>
                <a:cs typeface="Times New Roman" panose="02020603050405020304" pitchFamily="18" charset="0"/>
              </a:rPr>
              <a:t>	Alternatively, with a financial calculator enter the following: N= 5, I/YR= 10, PV= -10000, and PMT= 0. Solve for FV= $16,105.10</a:t>
            </a:r>
            <a:endParaRPr lang="th-TH" dirty="0">
              <a:solidFill>
                <a:srgbClr val="FF0000"/>
              </a:solidFill>
              <a:latin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1570892" y="1690689"/>
            <a:ext cx="6419850" cy="2419350"/>
          </a:xfrm>
          <a:prstGeom prst="rect">
            <a:avLst/>
          </a:prstGeom>
        </p:spPr>
      </p:pic>
    </p:spTree>
    <p:extLst>
      <p:ext uri="{BB962C8B-B14F-4D97-AF65-F5344CB8AC3E}">
        <p14:creationId xmlns:p14="http://schemas.microsoft.com/office/powerpoint/2010/main" val="2388888413"/>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123" y="2633541"/>
            <a:ext cx="8598876" cy="1325563"/>
          </a:xfrm>
          <a:solidFill>
            <a:srgbClr val="0070C0"/>
          </a:solidFill>
        </p:spPr>
        <p:txBody>
          <a:bodyPr>
            <a:normAutofit/>
          </a:bodyPr>
          <a:lstStyle/>
          <a:p>
            <a:pPr algn="ctr"/>
            <a:r>
              <a:rPr lang="en-US" sz="5400" dirty="0" smtClean="0">
                <a:solidFill>
                  <a:schemeClr val="bg1"/>
                </a:solidFill>
                <a:latin typeface="Georgia" panose="02040502050405020303" pitchFamily="18" charset="0"/>
              </a:rPr>
              <a:t>Present Value</a:t>
            </a:r>
            <a:endParaRPr lang="th-TH" sz="5400" dirty="0">
              <a:solidFill>
                <a:schemeClr val="bg1"/>
              </a:solidFill>
              <a:latin typeface="Georgia" panose="02040502050405020303"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13</a:t>
            </a:fld>
            <a:endParaRPr lang="th-TH" dirty="0">
              <a:latin typeface="Georgia" panose="02040502050405020303" pitchFamily="18" charset="0"/>
            </a:endParaRPr>
          </a:p>
        </p:txBody>
      </p:sp>
    </p:spTree>
    <p:extLst>
      <p:ext uri="{BB962C8B-B14F-4D97-AF65-F5344CB8AC3E}">
        <p14:creationId xmlns:p14="http://schemas.microsoft.com/office/powerpoint/2010/main" val="2817575824"/>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2"/>
          <p:cNvSpPr>
            <a:spLocks noGrp="1" noChangeArrowheads="1"/>
          </p:cNvSpPr>
          <p:nvPr>
            <p:ph type="title"/>
          </p:nvPr>
        </p:nvSpPr>
        <p:spPr>
          <a:xfrm>
            <a:off x="628650" y="365126"/>
            <a:ext cx="7741627" cy="1325563"/>
          </a:xfrm>
        </p:spPr>
        <p:txBody>
          <a:bodyPr>
            <a:noAutofit/>
          </a:bodyPr>
          <a:lstStyle/>
          <a:p>
            <a:pPr eaLnBrk="1" hangingPunct="1">
              <a:defRPr/>
            </a:pPr>
            <a:r>
              <a:rPr lang="en-US" sz="4000" dirty="0">
                <a:latin typeface="Georgia" panose="02040502050405020303" pitchFamily="18" charset="0"/>
              </a:rPr>
              <a:t>What is the present value (PV) of $100 due in </a:t>
            </a:r>
            <a:r>
              <a:rPr lang="en-US" sz="4000" dirty="0" smtClean="0">
                <a:latin typeface="Georgia" panose="02040502050405020303" pitchFamily="18" charset="0"/>
              </a:rPr>
              <a:t>3 </a:t>
            </a:r>
            <a:r>
              <a:rPr lang="en-US" sz="4000" dirty="0">
                <a:latin typeface="Georgia" panose="02040502050405020303" pitchFamily="18" charset="0"/>
              </a:rPr>
              <a:t>years, if I/YR = 10%?</a:t>
            </a:r>
          </a:p>
        </p:txBody>
      </p:sp>
      <p:sp>
        <p:nvSpPr>
          <p:cNvPr id="25605" name="Rectangle 3"/>
          <p:cNvSpPr>
            <a:spLocks noGrp="1" noChangeArrowheads="1"/>
          </p:cNvSpPr>
          <p:nvPr>
            <p:ph idx="1"/>
          </p:nvPr>
        </p:nvSpPr>
        <p:spPr>
          <a:xfrm>
            <a:off x="859448" y="2069441"/>
            <a:ext cx="7280030" cy="2856037"/>
          </a:xfrm>
        </p:spPr>
        <p:txBody>
          <a:bodyPr>
            <a:noAutofit/>
          </a:bodyPr>
          <a:lstStyle/>
          <a:p>
            <a:pPr eaLnBrk="1" hangingPunct="1">
              <a:buFont typeface="Arial" charset="0"/>
              <a:buChar char="•"/>
              <a:defRPr/>
            </a:pPr>
            <a:r>
              <a:rPr lang="en-US" dirty="0" smtClean="0">
                <a:latin typeface="Georgia" panose="02040502050405020303" pitchFamily="18" charset="0"/>
              </a:rPr>
              <a:t>Finding the PV of a cash flow or series of cash flows is called discounting (the reverse of compounding).</a:t>
            </a:r>
          </a:p>
          <a:p>
            <a:pPr eaLnBrk="1" hangingPunct="1">
              <a:buFont typeface="Arial" charset="0"/>
              <a:buChar char="•"/>
              <a:defRPr/>
            </a:pPr>
            <a:r>
              <a:rPr lang="en-US" dirty="0" smtClean="0">
                <a:latin typeface="Georgia" panose="02040502050405020303" pitchFamily="18" charset="0"/>
              </a:rPr>
              <a:t>The PV shows the value of cash flows in terms of today’s purchasing power.</a:t>
            </a:r>
          </a:p>
        </p:txBody>
      </p:sp>
      <p:grpSp>
        <p:nvGrpSpPr>
          <p:cNvPr id="2" name="Group 18"/>
          <p:cNvGrpSpPr>
            <a:grpSpLocks/>
          </p:cNvGrpSpPr>
          <p:nvPr/>
        </p:nvGrpSpPr>
        <p:grpSpPr bwMode="auto">
          <a:xfrm>
            <a:off x="1598093" y="4348298"/>
            <a:ext cx="6347350" cy="1479524"/>
            <a:chOff x="935038" y="4062413"/>
            <a:chExt cx="7400556" cy="1453732"/>
          </a:xfrm>
        </p:grpSpPr>
        <p:sp>
          <p:nvSpPr>
            <p:cNvPr id="14338" name="Rectangle 4"/>
            <p:cNvSpPr>
              <a:spLocks noChangeArrowheads="1"/>
            </p:cNvSpPr>
            <p:nvPr/>
          </p:nvSpPr>
          <p:spPr bwMode="auto">
            <a:xfrm>
              <a:off x="935038" y="5024252"/>
              <a:ext cx="1368098" cy="491893"/>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PV = ?</a:t>
              </a:r>
            </a:p>
          </p:txBody>
        </p:sp>
        <p:sp>
          <p:nvSpPr>
            <p:cNvPr id="14339" name="Rectangle 16"/>
            <p:cNvSpPr>
              <a:spLocks noChangeArrowheads="1"/>
            </p:cNvSpPr>
            <p:nvPr/>
          </p:nvSpPr>
          <p:spPr bwMode="auto">
            <a:xfrm>
              <a:off x="7545013" y="5024249"/>
              <a:ext cx="790581" cy="491893"/>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100</a:t>
              </a:r>
            </a:p>
          </p:txBody>
        </p:sp>
        <p:grpSp>
          <p:nvGrpSpPr>
            <p:cNvPr id="22536" name="Group 5"/>
            <p:cNvGrpSpPr>
              <a:grpSpLocks/>
            </p:cNvGrpSpPr>
            <p:nvPr/>
          </p:nvGrpSpPr>
          <p:grpSpPr bwMode="auto">
            <a:xfrm>
              <a:off x="1373188" y="4641858"/>
              <a:ext cx="6477000" cy="274638"/>
              <a:chOff x="754" y="2027"/>
              <a:chExt cx="4080" cy="173"/>
            </a:xfrm>
          </p:grpSpPr>
          <p:sp>
            <p:nvSpPr>
              <p:cNvPr id="14349" name="Line 6"/>
              <p:cNvSpPr>
                <a:spLocks noChangeShapeType="1"/>
              </p:cNvSpPr>
              <p:nvPr/>
            </p:nvSpPr>
            <p:spPr bwMode="auto">
              <a:xfrm>
                <a:off x="754" y="2027"/>
                <a:ext cx="0" cy="173"/>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3600" dirty="0">
                  <a:latin typeface="Georgia" panose="02040502050405020303" pitchFamily="18" charset="0"/>
                  <a:cs typeface="Arial" charset="0"/>
                </a:endParaRPr>
              </a:p>
            </p:txBody>
          </p:sp>
          <p:sp>
            <p:nvSpPr>
              <p:cNvPr id="14350" name="Line 7"/>
              <p:cNvSpPr>
                <a:spLocks noChangeShapeType="1"/>
              </p:cNvSpPr>
              <p:nvPr/>
            </p:nvSpPr>
            <p:spPr bwMode="auto">
              <a:xfrm>
                <a:off x="2146" y="2027"/>
                <a:ext cx="0" cy="173"/>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3600" dirty="0">
                  <a:latin typeface="Georgia" panose="02040502050405020303" pitchFamily="18" charset="0"/>
                  <a:cs typeface="Arial" charset="0"/>
                </a:endParaRPr>
              </a:p>
            </p:txBody>
          </p:sp>
          <p:sp>
            <p:nvSpPr>
              <p:cNvPr id="14351" name="Line 8"/>
              <p:cNvSpPr>
                <a:spLocks noChangeShapeType="1"/>
              </p:cNvSpPr>
              <p:nvPr/>
            </p:nvSpPr>
            <p:spPr bwMode="auto">
              <a:xfrm>
                <a:off x="3394" y="2027"/>
                <a:ext cx="0" cy="173"/>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3600" dirty="0">
                  <a:latin typeface="Georgia" panose="02040502050405020303" pitchFamily="18" charset="0"/>
                  <a:cs typeface="Arial" charset="0"/>
                </a:endParaRPr>
              </a:p>
            </p:txBody>
          </p:sp>
          <p:sp>
            <p:nvSpPr>
              <p:cNvPr id="14352" name="Line 9"/>
              <p:cNvSpPr>
                <a:spLocks noChangeShapeType="1"/>
              </p:cNvSpPr>
              <p:nvPr/>
            </p:nvSpPr>
            <p:spPr bwMode="auto">
              <a:xfrm>
                <a:off x="4834" y="2027"/>
                <a:ext cx="0" cy="173"/>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3600" dirty="0">
                  <a:latin typeface="Georgia" panose="02040502050405020303" pitchFamily="18" charset="0"/>
                  <a:cs typeface="Arial" charset="0"/>
                </a:endParaRPr>
              </a:p>
            </p:txBody>
          </p:sp>
          <p:sp>
            <p:nvSpPr>
              <p:cNvPr id="14353" name="Line 10"/>
              <p:cNvSpPr>
                <a:spLocks noChangeShapeType="1"/>
              </p:cNvSpPr>
              <p:nvPr/>
            </p:nvSpPr>
            <p:spPr bwMode="auto">
              <a:xfrm>
                <a:off x="755" y="2113"/>
                <a:ext cx="4079" cy="0"/>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3600" dirty="0">
                  <a:latin typeface="Georgia" panose="02040502050405020303" pitchFamily="18" charset="0"/>
                  <a:cs typeface="Arial" charset="0"/>
                </a:endParaRPr>
              </a:p>
            </p:txBody>
          </p:sp>
        </p:grpSp>
        <p:sp>
          <p:nvSpPr>
            <p:cNvPr id="14343" name="Rectangle 11"/>
            <p:cNvSpPr>
              <a:spLocks noChangeArrowheads="1"/>
            </p:cNvSpPr>
            <p:nvPr/>
          </p:nvSpPr>
          <p:spPr bwMode="auto">
            <a:xfrm>
              <a:off x="1220772" y="4062413"/>
              <a:ext cx="418653" cy="491893"/>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0</a:t>
              </a:r>
            </a:p>
          </p:txBody>
        </p:sp>
        <p:sp>
          <p:nvSpPr>
            <p:cNvPr id="3" name="Rectangle 12"/>
            <p:cNvSpPr>
              <a:spLocks noChangeArrowheads="1"/>
            </p:cNvSpPr>
            <p:nvPr/>
          </p:nvSpPr>
          <p:spPr bwMode="auto">
            <a:xfrm>
              <a:off x="3433621" y="4062413"/>
              <a:ext cx="342024" cy="491893"/>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1</a:t>
              </a:r>
            </a:p>
          </p:txBody>
        </p:sp>
        <p:sp>
          <p:nvSpPr>
            <p:cNvPr id="14345" name="Rectangle 13"/>
            <p:cNvSpPr>
              <a:spLocks noChangeArrowheads="1"/>
            </p:cNvSpPr>
            <p:nvPr/>
          </p:nvSpPr>
          <p:spPr bwMode="auto">
            <a:xfrm>
              <a:off x="5414707" y="4062413"/>
              <a:ext cx="396226" cy="491893"/>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2</a:t>
              </a:r>
            </a:p>
          </p:txBody>
        </p:sp>
        <p:sp>
          <p:nvSpPr>
            <p:cNvPr id="14346" name="Rectangle 14"/>
            <p:cNvSpPr>
              <a:spLocks noChangeArrowheads="1"/>
            </p:cNvSpPr>
            <p:nvPr/>
          </p:nvSpPr>
          <p:spPr bwMode="auto">
            <a:xfrm>
              <a:off x="7700578" y="4062413"/>
              <a:ext cx="394355" cy="491893"/>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3</a:t>
              </a:r>
            </a:p>
          </p:txBody>
        </p:sp>
        <p:sp>
          <p:nvSpPr>
            <p:cNvPr id="14347" name="Rectangle 15"/>
            <p:cNvSpPr>
              <a:spLocks noChangeArrowheads="1"/>
            </p:cNvSpPr>
            <p:nvPr/>
          </p:nvSpPr>
          <p:spPr bwMode="auto">
            <a:xfrm>
              <a:off x="1954668" y="4346973"/>
              <a:ext cx="831699" cy="431410"/>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Times New Roman" panose="02020603050405020304" pitchFamily="18" charset="0"/>
                  <a:cs typeface="Times New Roman" panose="02020603050405020304" pitchFamily="18" charset="0"/>
                </a:rPr>
                <a:t>10%</a:t>
              </a:r>
            </a:p>
          </p:txBody>
        </p:sp>
      </p:grpSp>
      <p:sp>
        <p:nvSpPr>
          <p:cNvPr id="5" name="Slide Number Placeholder 4"/>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14</a:t>
            </a:fld>
            <a:endParaRPr lang="th-TH" dirty="0">
              <a:latin typeface="Georgia" panose="02040502050405020303" pitchFamily="18" charset="0"/>
            </a:endParaRPr>
          </a:p>
        </p:txBody>
      </p:sp>
    </p:spTree>
    <p:extLst>
      <p:ext uri="{BB962C8B-B14F-4D97-AF65-F5344CB8AC3E}">
        <p14:creationId xmlns:p14="http://schemas.microsoft.com/office/powerpoint/2010/main" val="138202249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560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5605">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normAutofit/>
          </a:bodyPr>
          <a:lstStyle/>
          <a:p>
            <a:pPr eaLnBrk="1" hangingPunct="1">
              <a:defRPr/>
            </a:pPr>
            <a:r>
              <a:rPr lang="en-US" smtClean="0">
                <a:latin typeface="Georgia" panose="02040502050405020303" pitchFamily="18" charset="0"/>
              </a:rPr>
              <a:t>Solving for PV:</a:t>
            </a:r>
            <a:br>
              <a:rPr lang="en-US" smtClean="0">
                <a:latin typeface="Georgia" panose="02040502050405020303" pitchFamily="18" charset="0"/>
              </a:rPr>
            </a:br>
            <a:r>
              <a:rPr lang="en-US" smtClean="0">
                <a:latin typeface="Georgia" panose="02040502050405020303" pitchFamily="18" charset="0"/>
              </a:rPr>
              <a:t>The Formula Method</a:t>
            </a:r>
          </a:p>
        </p:txBody>
      </p:sp>
      <p:sp>
        <p:nvSpPr>
          <p:cNvPr id="39939" name="Rectangle 3"/>
          <p:cNvSpPr>
            <a:spLocks noGrp="1" noChangeArrowheads="1"/>
          </p:cNvSpPr>
          <p:nvPr>
            <p:ph idx="1"/>
          </p:nvPr>
        </p:nvSpPr>
        <p:spPr>
          <a:xfrm>
            <a:off x="1160585" y="1951892"/>
            <a:ext cx="7121769" cy="3855045"/>
          </a:xfrm>
        </p:spPr>
        <p:txBody>
          <a:bodyPr>
            <a:normAutofit/>
          </a:bodyPr>
          <a:lstStyle/>
          <a:p>
            <a:pPr eaLnBrk="1" hangingPunct="1">
              <a:lnSpc>
                <a:spcPct val="150000"/>
              </a:lnSpc>
              <a:spcBef>
                <a:spcPct val="0"/>
              </a:spcBef>
            </a:pPr>
            <a:r>
              <a:rPr lang="en-US" altLang="th-TH" dirty="0" smtClean="0">
                <a:latin typeface="Georgia" panose="02040502050405020303" pitchFamily="18" charset="0"/>
              </a:rPr>
              <a:t>Solve the general FV equation for PV:</a:t>
            </a:r>
          </a:p>
          <a:p>
            <a:pPr marL="342892" lvl="1" indent="0">
              <a:lnSpc>
                <a:spcPct val="150000"/>
              </a:lnSpc>
              <a:spcBef>
                <a:spcPct val="0"/>
              </a:spcBef>
              <a:buNone/>
            </a:pPr>
            <a:r>
              <a:rPr lang="en-US" altLang="th-TH" sz="3600" dirty="0" smtClean="0">
                <a:latin typeface="Times New Roman" panose="02020603050405020304" pitchFamily="18" charset="0"/>
                <a:cs typeface="Times New Roman" panose="02020603050405020304" pitchFamily="18" charset="0"/>
              </a:rPr>
              <a:t>	</a:t>
            </a:r>
            <a:r>
              <a:rPr lang="en-US" altLang="th-TH" sz="2800" dirty="0">
                <a:latin typeface="Times New Roman" panose="02020603050405020304" pitchFamily="18" charset="0"/>
                <a:cs typeface="Times New Roman" panose="02020603050405020304" pitchFamily="18" charset="0"/>
              </a:rPr>
              <a:t>PV	= FV</a:t>
            </a:r>
            <a:r>
              <a:rPr lang="en-US" altLang="th-TH" sz="2800" baseline="-25000" dirty="0">
                <a:latin typeface="Times New Roman" panose="02020603050405020304" pitchFamily="18" charset="0"/>
                <a:cs typeface="Times New Roman" panose="02020603050405020304" pitchFamily="18" charset="0"/>
              </a:rPr>
              <a:t>N </a:t>
            </a:r>
            <a:r>
              <a:rPr lang="en-US" altLang="th-TH" sz="2800" dirty="0">
                <a:latin typeface="Times New Roman" panose="02020603050405020304" pitchFamily="18" charset="0"/>
                <a:cs typeface="Times New Roman" panose="02020603050405020304" pitchFamily="18" charset="0"/>
              </a:rPr>
              <a:t>/(1 + I)</a:t>
            </a:r>
            <a:r>
              <a:rPr lang="en-US" altLang="th-TH" sz="2800" baseline="30000" dirty="0">
                <a:latin typeface="Times New Roman" panose="02020603050405020304" pitchFamily="18" charset="0"/>
                <a:cs typeface="Times New Roman" panose="02020603050405020304" pitchFamily="18" charset="0"/>
              </a:rPr>
              <a:t>N</a:t>
            </a:r>
          </a:p>
          <a:p>
            <a:pPr marL="342892" lvl="1" indent="0" algn="ctr">
              <a:lnSpc>
                <a:spcPct val="100000"/>
              </a:lnSpc>
              <a:spcBef>
                <a:spcPct val="0"/>
              </a:spcBef>
              <a:buNone/>
            </a:pPr>
            <a:endParaRPr lang="en-US" altLang="th-TH" sz="2800" baseline="30000" dirty="0">
              <a:latin typeface="Times New Roman" panose="02020603050405020304" pitchFamily="18" charset="0"/>
              <a:cs typeface="Times New Roman" panose="02020603050405020304" pitchFamily="18" charset="0"/>
            </a:endParaRPr>
          </a:p>
          <a:p>
            <a:pPr marL="342892" lvl="1" indent="0">
              <a:lnSpc>
                <a:spcPct val="150000"/>
              </a:lnSpc>
              <a:spcBef>
                <a:spcPct val="0"/>
              </a:spcBef>
              <a:buNone/>
            </a:pPr>
            <a:r>
              <a:rPr lang="en-US" altLang="th-TH" sz="2800" dirty="0">
                <a:latin typeface="Times New Roman" panose="02020603050405020304" pitchFamily="18" charset="0"/>
                <a:cs typeface="Times New Roman" panose="02020603050405020304" pitchFamily="18" charset="0"/>
              </a:rPr>
              <a:t>	PV	= FV</a:t>
            </a:r>
            <a:r>
              <a:rPr lang="en-US" altLang="th-TH" sz="2800" baseline="-25000" dirty="0">
                <a:latin typeface="Times New Roman" panose="02020603050405020304" pitchFamily="18" charset="0"/>
                <a:cs typeface="Times New Roman" panose="02020603050405020304" pitchFamily="18" charset="0"/>
              </a:rPr>
              <a:t>3 </a:t>
            </a:r>
            <a:r>
              <a:rPr lang="en-US" altLang="th-TH" sz="2800" dirty="0">
                <a:latin typeface="Times New Roman" panose="02020603050405020304" pitchFamily="18" charset="0"/>
                <a:cs typeface="Times New Roman" panose="02020603050405020304" pitchFamily="18" charset="0"/>
              </a:rPr>
              <a:t>/(1 + I)</a:t>
            </a:r>
            <a:r>
              <a:rPr lang="en-US" altLang="th-TH" sz="2800" baseline="30000" dirty="0">
                <a:latin typeface="Times New Roman" panose="02020603050405020304" pitchFamily="18" charset="0"/>
                <a:cs typeface="Times New Roman" panose="02020603050405020304" pitchFamily="18" charset="0"/>
              </a:rPr>
              <a:t>3</a:t>
            </a:r>
            <a:endParaRPr lang="en-US" altLang="th-TH" sz="2800" dirty="0">
              <a:latin typeface="Times New Roman" panose="02020603050405020304" pitchFamily="18" charset="0"/>
              <a:cs typeface="Times New Roman" panose="02020603050405020304" pitchFamily="18" charset="0"/>
            </a:endParaRPr>
          </a:p>
          <a:p>
            <a:pPr marL="342892" lvl="1" indent="0">
              <a:lnSpc>
                <a:spcPct val="150000"/>
              </a:lnSpc>
              <a:spcBef>
                <a:spcPct val="0"/>
              </a:spcBef>
              <a:buNone/>
            </a:pPr>
            <a:r>
              <a:rPr lang="en-US" altLang="th-TH" sz="2800" dirty="0">
                <a:latin typeface="Times New Roman" panose="02020603050405020304" pitchFamily="18" charset="0"/>
                <a:cs typeface="Times New Roman" panose="02020603050405020304" pitchFamily="18" charset="0"/>
              </a:rPr>
              <a:t>		= $100/(1.10)</a:t>
            </a:r>
            <a:r>
              <a:rPr lang="en-US" altLang="th-TH" sz="2800" baseline="30000" dirty="0">
                <a:latin typeface="Times New Roman" panose="02020603050405020304" pitchFamily="18" charset="0"/>
                <a:cs typeface="Times New Roman" panose="02020603050405020304" pitchFamily="18" charset="0"/>
              </a:rPr>
              <a:t>3</a:t>
            </a:r>
            <a:endParaRPr lang="en-US" altLang="th-TH" sz="2800" dirty="0">
              <a:latin typeface="Times New Roman" panose="02020603050405020304" pitchFamily="18" charset="0"/>
              <a:cs typeface="Times New Roman" panose="02020603050405020304" pitchFamily="18" charset="0"/>
            </a:endParaRPr>
          </a:p>
          <a:p>
            <a:pPr marL="342892" lvl="1" indent="0">
              <a:lnSpc>
                <a:spcPct val="150000"/>
              </a:lnSpc>
              <a:spcBef>
                <a:spcPct val="0"/>
              </a:spcBef>
              <a:buNone/>
            </a:pPr>
            <a:r>
              <a:rPr lang="en-US" altLang="th-TH" sz="2800" dirty="0">
                <a:latin typeface="Times New Roman" panose="02020603050405020304" pitchFamily="18" charset="0"/>
                <a:cs typeface="Times New Roman" panose="02020603050405020304" pitchFamily="18" charset="0"/>
              </a:rPr>
              <a:t>		= $75.13</a:t>
            </a:r>
          </a:p>
        </p:txBody>
      </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15</a:t>
            </a:fld>
            <a:endParaRPr lang="th-TH" dirty="0">
              <a:latin typeface="Georgia" panose="02040502050405020303" pitchFamily="18" charset="0"/>
            </a:endParaRPr>
          </a:p>
        </p:txBody>
      </p:sp>
    </p:spTree>
    <p:extLst>
      <p:ext uri="{BB962C8B-B14F-4D97-AF65-F5344CB8AC3E}">
        <p14:creationId xmlns:p14="http://schemas.microsoft.com/office/powerpoint/2010/main" val="243365754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9939">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9939">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993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eaLnBrk="1" hangingPunct="1">
              <a:defRPr/>
            </a:pPr>
            <a:r>
              <a:rPr lang="en-US" smtClean="0">
                <a:latin typeface="Georgia" panose="02040502050405020303" pitchFamily="18" charset="0"/>
              </a:rPr>
              <a:t>Solving for PV:</a:t>
            </a:r>
            <a:br>
              <a:rPr lang="en-US" smtClean="0">
                <a:latin typeface="Georgia" panose="02040502050405020303" pitchFamily="18" charset="0"/>
              </a:rPr>
            </a:br>
            <a:r>
              <a:rPr lang="en-US" smtClean="0">
                <a:latin typeface="Georgia" panose="02040502050405020303" pitchFamily="18" charset="0"/>
              </a:rPr>
              <a:t>Calculator and Excel Methods</a:t>
            </a:r>
          </a:p>
        </p:txBody>
      </p:sp>
      <p:sp>
        <p:nvSpPr>
          <p:cNvPr id="26627" name="Rectangle 3"/>
          <p:cNvSpPr>
            <a:spLocks noGrp="1" noChangeArrowheads="1"/>
          </p:cNvSpPr>
          <p:nvPr>
            <p:ph idx="1"/>
          </p:nvPr>
        </p:nvSpPr>
        <p:spPr>
          <a:xfrm>
            <a:off x="1019908" y="1899137"/>
            <a:ext cx="7332784" cy="4308231"/>
          </a:xfrm>
        </p:spPr>
        <p:txBody>
          <a:bodyPr>
            <a:noAutofit/>
          </a:bodyPr>
          <a:lstStyle/>
          <a:p>
            <a:pPr eaLnBrk="1" hangingPunct="1">
              <a:lnSpc>
                <a:spcPct val="120000"/>
              </a:lnSpc>
              <a:spcBef>
                <a:spcPct val="0"/>
              </a:spcBef>
            </a:pPr>
            <a:r>
              <a:rPr lang="en-US" altLang="th-TH" dirty="0" smtClean="0">
                <a:latin typeface="Georgia" panose="02040502050405020303" pitchFamily="18" charset="0"/>
              </a:rPr>
              <a:t>Solves the general FV equation for PV.</a:t>
            </a:r>
          </a:p>
          <a:p>
            <a:pPr eaLnBrk="1" hangingPunct="1">
              <a:lnSpc>
                <a:spcPct val="120000"/>
              </a:lnSpc>
              <a:spcBef>
                <a:spcPct val="0"/>
              </a:spcBef>
            </a:pPr>
            <a:r>
              <a:rPr lang="en-US" altLang="th-TH" dirty="0" smtClean="0">
                <a:latin typeface="Georgia" panose="02040502050405020303" pitchFamily="18" charset="0"/>
              </a:rPr>
              <a:t>Exactly like solving for FV, except we have different input information and are solving for a different variable.</a:t>
            </a:r>
          </a:p>
          <a:p>
            <a:pPr eaLnBrk="1" hangingPunct="1">
              <a:lnSpc>
                <a:spcPct val="120000"/>
              </a:lnSpc>
              <a:spcBef>
                <a:spcPct val="0"/>
              </a:spcBef>
              <a:buFont typeface="Wingdings" panose="05000000000000000000" pitchFamily="2" charset="2"/>
              <a:buNone/>
            </a:pPr>
            <a:endParaRPr lang="en-US" altLang="th-TH" dirty="0">
              <a:latin typeface="Georgia" panose="02040502050405020303" pitchFamily="18" charset="0"/>
            </a:endParaRPr>
          </a:p>
          <a:p>
            <a:pPr eaLnBrk="1" hangingPunct="1">
              <a:lnSpc>
                <a:spcPct val="120000"/>
              </a:lnSpc>
              <a:spcBef>
                <a:spcPct val="0"/>
              </a:spcBef>
              <a:buFont typeface="Wingdings" panose="05000000000000000000" pitchFamily="2" charset="2"/>
              <a:buNone/>
            </a:pPr>
            <a:endParaRPr lang="en-US" altLang="th-TH" dirty="0" smtClean="0">
              <a:latin typeface="Georgia" panose="02040502050405020303" pitchFamily="18" charset="0"/>
            </a:endParaRPr>
          </a:p>
          <a:p>
            <a:pPr eaLnBrk="1" hangingPunct="1">
              <a:lnSpc>
                <a:spcPct val="120000"/>
              </a:lnSpc>
              <a:spcBef>
                <a:spcPct val="0"/>
              </a:spcBef>
              <a:buFont typeface="Wingdings" panose="05000000000000000000" pitchFamily="2" charset="2"/>
              <a:buNone/>
            </a:pPr>
            <a:endParaRPr lang="en-US" altLang="th-TH" dirty="0">
              <a:latin typeface="Georgia" panose="02040502050405020303" pitchFamily="18" charset="0"/>
            </a:endParaRPr>
          </a:p>
          <a:p>
            <a:pPr eaLnBrk="1" hangingPunct="1">
              <a:lnSpc>
                <a:spcPct val="120000"/>
              </a:lnSpc>
              <a:spcBef>
                <a:spcPct val="0"/>
              </a:spcBef>
              <a:buFont typeface="Wingdings" panose="05000000000000000000" pitchFamily="2" charset="2"/>
              <a:buNone/>
            </a:pPr>
            <a:r>
              <a:rPr lang="en-US" altLang="th-TH" dirty="0" smtClean="0">
                <a:latin typeface="Georgia" panose="02040502050405020303" pitchFamily="18" charset="0"/>
              </a:rPr>
              <a:t>Excel:  =PV(</a:t>
            </a:r>
            <a:r>
              <a:rPr lang="en-US" altLang="th-TH" dirty="0" err="1" smtClean="0">
                <a:latin typeface="Georgia" panose="02040502050405020303" pitchFamily="18" charset="0"/>
              </a:rPr>
              <a:t>rate,nper,pmt,fv,type</a:t>
            </a:r>
            <a:r>
              <a:rPr lang="en-US" altLang="th-TH" dirty="0" smtClean="0">
                <a:latin typeface="Georgia" panose="02040502050405020303" pitchFamily="18" charset="0"/>
              </a:rPr>
              <a:t>)</a:t>
            </a:r>
          </a:p>
        </p:txBody>
      </p:sp>
      <p:grpSp>
        <p:nvGrpSpPr>
          <p:cNvPr id="26630" name="Group 20"/>
          <p:cNvGrpSpPr>
            <a:grpSpLocks/>
          </p:cNvGrpSpPr>
          <p:nvPr/>
        </p:nvGrpSpPr>
        <p:grpSpPr bwMode="auto">
          <a:xfrm>
            <a:off x="2022231" y="4149970"/>
            <a:ext cx="5426549" cy="1244982"/>
            <a:chOff x="1581150" y="3375025"/>
            <a:chExt cx="5983288" cy="1420813"/>
          </a:xfrm>
        </p:grpSpPr>
        <p:grpSp>
          <p:nvGrpSpPr>
            <p:cNvPr id="26631" name="Group 49"/>
            <p:cNvGrpSpPr>
              <a:grpSpLocks/>
            </p:cNvGrpSpPr>
            <p:nvPr/>
          </p:nvGrpSpPr>
          <p:grpSpPr bwMode="auto">
            <a:xfrm>
              <a:off x="1581150" y="3375025"/>
              <a:ext cx="5983288" cy="1420813"/>
              <a:chOff x="1581150" y="3375025"/>
              <a:chExt cx="5983288" cy="1420813"/>
            </a:xfrm>
          </p:grpSpPr>
          <p:grpSp>
            <p:nvGrpSpPr>
              <p:cNvPr id="26633" name="Group 20"/>
              <p:cNvGrpSpPr>
                <a:grpSpLocks/>
              </p:cNvGrpSpPr>
              <p:nvPr/>
            </p:nvGrpSpPr>
            <p:grpSpPr bwMode="auto">
              <a:xfrm>
                <a:off x="1581150" y="3375025"/>
                <a:ext cx="5983288" cy="1420813"/>
                <a:chOff x="1581150" y="3119438"/>
                <a:chExt cx="5983288" cy="1420812"/>
              </a:xfrm>
            </p:grpSpPr>
            <p:sp>
              <p:nvSpPr>
                <p:cNvPr id="26635"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1600">
                    <a:solidFill>
                      <a:srgbClr val="000000"/>
                    </a:solidFill>
                    <a:latin typeface="Times New Roman" panose="02020603050405020304" pitchFamily="18" charset="0"/>
                  </a:endParaRPr>
                </a:p>
              </p:txBody>
            </p:sp>
            <p:sp>
              <p:nvSpPr>
                <p:cNvPr id="39"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600" b="1" dirty="0">
                      <a:latin typeface="Times New Roman" panose="02020603050405020304" pitchFamily="18" charset="0"/>
                      <a:cs typeface="Times New Roman" panose="02020603050405020304" pitchFamily="18" charset="0"/>
                    </a:rPr>
                    <a:t>INPUTS</a:t>
                  </a:r>
                </a:p>
              </p:txBody>
            </p:sp>
            <p:sp>
              <p:nvSpPr>
                <p:cNvPr id="40"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600" b="1" dirty="0">
                      <a:latin typeface="Times New Roman" panose="02020603050405020304" pitchFamily="18" charset="0"/>
                      <a:cs typeface="Times New Roman" panose="02020603050405020304" pitchFamily="18" charset="0"/>
                    </a:rPr>
                    <a:t>OUTPUT</a:t>
                  </a:r>
                </a:p>
              </p:txBody>
            </p:sp>
            <p:sp>
              <p:nvSpPr>
                <p:cNvPr id="41"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600" b="1" dirty="0">
                      <a:latin typeface="Times New Roman" panose="02020603050405020304" pitchFamily="18" charset="0"/>
                      <a:cs typeface="Times New Roman" panose="02020603050405020304" pitchFamily="18" charset="0"/>
                    </a:rPr>
                    <a:t>N</a:t>
                  </a:r>
                </a:p>
              </p:txBody>
            </p:sp>
            <p:sp>
              <p:nvSpPr>
                <p:cNvPr id="42"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600" b="1" spc="-75" dirty="0">
                      <a:latin typeface="Times New Roman" panose="02020603050405020304" pitchFamily="18" charset="0"/>
                      <a:cs typeface="Times New Roman" panose="02020603050405020304" pitchFamily="18" charset="0"/>
                    </a:rPr>
                    <a:t>I/YR</a:t>
                  </a:r>
                </a:p>
              </p:txBody>
            </p:sp>
            <p:sp>
              <p:nvSpPr>
                <p:cNvPr id="43"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600" b="1" dirty="0">
                      <a:latin typeface="Times New Roman" panose="02020603050405020304" pitchFamily="18" charset="0"/>
                      <a:cs typeface="Times New Roman" panose="02020603050405020304" pitchFamily="18" charset="0"/>
                    </a:rPr>
                    <a:t>PMT</a:t>
                  </a:r>
                </a:p>
              </p:txBody>
            </p:sp>
            <p:sp>
              <p:nvSpPr>
                <p:cNvPr id="44"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600" b="1" dirty="0">
                      <a:latin typeface="Times New Roman" panose="02020603050405020304" pitchFamily="18" charset="0"/>
                      <a:cs typeface="Times New Roman" panose="02020603050405020304" pitchFamily="18" charset="0"/>
                    </a:rPr>
                    <a:t>PV</a:t>
                  </a:r>
                </a:p>
              </p:txBody>
            </p:sp>
            <p:sp>
              <p:nvSpPr>
                <p:cNvPr id="45"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600" b="1" dirty="0">
                      <a:latin typeface="Times New Roman" panose="02020603050405020304" pitchFamily="18" charset="0"/>
                      <a:cs typeface="Times New Roman" panose="02020603050405020304" pitchFamily="18" charset="0"/>
                    </a:rPr>
                    <a:t>FV</a:t>
                  </a:r>
                </a:p>
              </p:txBody>
            </p:sp>
            <p:sp>
              <p:nvSpPr>
                <p:cNvPr id="46"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600" b="1" dirty="0">
                      <a:latin typeface="Times New Roman" panose="02020603050405020304" pitchFamily="18" charset="0"/>
                      <a:cs typeface="Times New Roman" panose="02020603050405020304" pitchFamily="18" charset="0"/>
                    </a:rPr>
                    <a:t>3</a:t>
                  </a:r>
                </a:p>
              </p:txBody>
            </p:sp>
            <p:sp>
              <p:nvSpPr>
                <p:cNvPr id="47"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600" b="1" spc="-15" dirty="0">
                      <a:latin typeface="Times New Roman" panose="02020603050405020304" pitchFamily="18" charset="0"/>
                      <a:cs typeface="Times New Roman" panose="02020603050405020304" pitchFamily="18" charset="0"/>
                    </a:rPr>
                    <a:t>0</a:t>
                  </a:r>
                </a:p>
              </p:txBody>
            </p:sp>
            <p:sp>
              <p:nvSpPr>
                <p:cNvPr id="48" name="AutoShape 15"/>
                <p:cNvSpPr>
                  <a:spLocks noChangeArrowheads="1"/>
                </p:cNvSpPr>
                <p:nvPr/>
              </p:nvSpPr>
              <p:spPr bwMode="auto">
                <a:xfrm>
                  <a:off x="4006850" y="3216276"/>
                  <a:ext cx="641350"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600" b="1" dirty="0">
                      <a:latin typeface="Times New Roman" panose="02020603050405020304" pitchFamily="18" charset="0"/>
                      <a:cs typeface="Times New Roman" panose="02020603050405020304" pitchFamily="18" charset="0"/>
                    </a:rPr>
                    <a:t>10</a:t>
                  </a:r>
                </a:p>
              </p:txBody>
            </p:sp>
          </p:grpSp>
          <p:sp>
            <p:nvSpPr>
              <p:cNvPr id="31" name="AutoShape 15"/>
              <p:cNvSpPr>
                <a:spLocks noChangeArrowheads="1"/>
              </p:cNvSpPr>
              <p:nvPr/>
            </p:nvSpPr>
            <p:spPr bwMode="auto">
              <a:xfrm>
                <a:off x="4837113" y="4332288"/>
                <a:ext cx="731837"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600" b="1" dirty="0">
                    <a:latin typeface="Times New Roman" panose="02020603050405020304" pitchFamily="18" charset="0"/>
                    <a:cs typeface="Times New Roman" panose="02020603050405020304" pitchFamily="18" charset="0"/>
                  </a:rPr>
                  <a:t>-75.13</a:t>
                </a:r>
              </a:p>
            </p:txBody>
          </p:sp>
        </p:grpSp>
        <p:sp>
          <p:nvSpPr>
            <p:cNvPr id="20" name="AutoShape 15"/>
            <p:cNvSpPr>
              <a:spLocks noChangeArrowheads="1"/>
            </p:cNvSpPr>
            <p:nvPr/>
          </p:nvSpPr>
          <p:spPr bwMode="auto">
            <a:xfrm>
              <a:off x="6630988" y="3471863"/>
              <a:ext cx="641350"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600" b="1" dirty="0">
                  <a:latin typeface="Times New Roman" panose="02020603050405020304" pitchFamily="18" charset="0"/>
                  <a:cs typeface="Times New Roman" panose="02020603050405020304" pitchFamily="18" charset="0"/>
                </a:rPr>
                <a:t>100</a:t>
              </a:r>
            </a:p>
          </p:txBody>
        </p:sp>
      </p:gr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16</a:t>
            </a:fld>
            <a:endParaRPr lang="th-TH" dirty="0">
              <a:latin typeface="Georgia" panose="02040502050405020303" pitchFamily="18" charset="0"/>
            </a:endParaRPr>
          </a:p>
        </p:txBody>
      </p:sp>
    </p:spTree>
    <p:extLst>
      <p:ext uri="{BB962C8B-B14F-4D97-AF65-F5344CB8AC3E}">
        <p14:creationId xmlns:p14="http://schemas.microsoft.com/office/powerpoint/2010/main" val="2028182712"/>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Example</a:t>
            </a:r>
            <a:endParaRPr lang="th-TH" dirty="0">
              <a:solidFill>
                <a:srgbClr val="FF0000"/>
              </a:solidFill>
              <a:latin typeface="Georgia" panose="02040502050405020303" pitchFamily="18" charset="0"/>
            </a:endParaRPr>
          </a:p>
        </p:txBody>
      </p:sp>
      <p:sp>
        <p:nvSpPr>
          <p:cNvPr id="3" name="Content Placeholder 2"/>
          <p:cNvSpPr>
            <a:spLocks noGrp="1"/>
          </p:cNvSpPr>
          <p:nvPr>
            <p:ph idx="1"/>
          </p:nvPr>
        </p:nvSpPr>
        <p:spPr/>
        <p:txBody>
          <a:bodyPr/>
          <a:lstStyle/>
          <a:p>
            <a:pPr>
              <a:lnSpc>
                <a:spcPct val="150000"/>
              </a:lnSpc>
            </a:pPr>
            <a:r>
              <a:rPr lang="en-US" dirty="0" smtClean="0">
                <a:solidFill>
                  <a:srgbClr val="FF0000"/>
                </a:solidFill>
                <a:latin typeface="Georgia" panose="02040502050405020303" pitchFamily="18" charset="0"/>
              </a:rPr>
              <a:t>What is the present value of a security that will pay $5000 in 20 years if securities of equal risk pay 7% annually</a:t>
            </a:r>
            <a:endParaRPr lang="th-TH" dirty="0">
              <a:solidFill>
                <a:srgbClr val="FF0000"/>
              </a:solidFill>
              <a:latin typeface="Georgia" panose="02040502050405020303"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latin typeface="Georgia" panose="02040502050405020303" pitchFamily="18" charset="0"/>
              </a:rPr>
              <a:pPr/>
              <a:t>17</a:t>
            </a:fld>
            <a:endParaRPr lang="th-TH" dirty="0">
              <a:solidFill>
                <a:srgbClr val="FF0000"/>
              </a:solidFill>
              <a:latin typeface="Georgia" panose="02040502050405020303" pitchFamily="18" charset="0"/>
            </a:endParaRPr>
          </a:p>
        </p:txBody>
      </p:sp>
    </p:spTree>
    <p:extLst>
      <p:ext uri="{BB962C8B-B14F-4D97-AF65-F5344CB8AC3E}">
        <p14:creationId xmlns:p14="http://schemas.microsoft.com/office/powerpoint/2010/main" val="31351250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Solution</a:t>
            </a:r>
            <a:endParaRPr lang="th-TH" dirty="0">
              <a:solidFill>
                <a:srgbClr val="FF0000"/>
              </a:solidFill>
              <a:latin typeface="Georgia" panose="02040502050405020303" pitchFamily="18" charset="0"/>
            </a:endParaRPr>
          </a:p>
        </p:txBody>
      </p:sp>
      <p:sp>
        <p:nvSpPr>
          <p:cNvPr id="3" name="Content Placeholder 2"/>
          <p:cNvSpPr>
            <a:spLocks noGrp="1"/>
          </p:cNvSpPr>
          <p:nvPr>
            <p:ph idx="1"/>
          </p:nvPr>
        </p:nvSpPr>
        <p:spPr>
          <a:xfrm>
            <a:off x="1081868" y="3679737"/>
            <a:ext cx="7457342" cy="1397333"/>
          </a:xfrm>
        </p:spPr>
        <p:txBody>
          <a:bodyPr/>
          <a:lstStyle/>
          <a:p>
            <a:pPr marL="0" indent="0">
              <a:buNone/>
            </a:pPr>
            <a:r>
              <a:rPr lang="en-US" dirty="0" smtClean="0">
                <a:solidFill>
                  <a:srgbClr val="FF0000"/>
                </a:solidFill>
                <a:latin typeface="Georgia" panose="02040502050405020303" pitchFamily="18" charset="0"/>
              </a:rPr>
              <a:t>	With </a:t>
            </a:r>
            <a:r>
              <a:rPr lang="en-US" dirty="0">
                <a:solidFill>
                  <a:srgbClr val="FF0000"/>
                </a:solidFill>
                <a:latin typeface="Georgia" panose="02040502050405020303" pitchFamily="18" charset="0"/>
              </a:rPr>
              <a:t>a financial calculator enter the following</a:t>
            </a:r>
            <a:r>
              <a:rPr lang="en-US" dirty="0">
                <a:solidFill>
                  <a:srgbClr val="FF0000"/>
                </a:solidFill>
                <a:latin typeface="Times New Roman" panose="02020603050405020304" pitchFamily="18" charset="0"/>
                <a:cs typeface="Times New Roman" panose="02020603050405020304" pitchFamily="18" charset="0"/>
              </a:rPr>
              <a:t>: N = 20, I/YR = 7, PMT = 0, and </a:t>
            </a:r>
            <a:endParaRPr lang="en-US" dirty="0" smtClean="0">
              <a:solidFill>
                <a:srgbClr val="FF0000"/>
              </a:solidFill>
              <a:latin typeface="Times New Roman" panose="02020603050405020304" pitchFamily="18" charset="0"/>
              <a:cs typeface="Times New Roman" panose="02020603050405020304" pitchFamily="18" charset="0"/>
            </a:endParaRPr>
          </a:p>
          <a:p>
            <a:pPr marL="0" indent="0">
              <a:buNone/>
            </a:pPr>
            <a:r>
              <a:rPr lang="en-US" dirty="0" smtClean="0">
                <a:solidFill>
                  <a:srgbClr val="FF0000"/>
                </a:solidFill>
                <a:latin typeface="Times New Roman" panose="02020603050405020304" pitchFamily="18" charset="0"/>
                <a:cs typeface="Times New Roman" panose="02020603050405020304" pitchFamily="18" charset="0"/>
              </a:rPr>
              <a:t>FV </a:t>
            </a:r>
            <a:r>
              <a:rPr lang="en-US" dirty="0">
                <a:solidFill>
                  <a:srgbClr val="FF0000"/>
                </a:solidFill>
                <a:latin typeface="Times New Roman" panose="02020603050405020304" pitchFamily="18" charset="0"/>
                <a:cs typeface="Times New Roman" panose="02020603050405020304" pitchFamily="18" charset="0"/>
              </a:rPr>
              <a:t>= 5000. </a:t>
            </a:r>
            <a:r>
              <a:rPr lang="en-US" dirty="0" smtClean="0">
                <a:solidFill>
                  <a:srgbClr val="FF0000"/>
                </a:solidFill>
                <a:latin typeface="Times New Roman" panose="02020603050405020304" pitchFamily="18" charset="0"/>
                <a:cs typeface="Times New Roman" panose="02020603050405020304" pitchFamily="18" charset="0"/>
              </a:rPr>
              <a:t>Solve for </a:t>
            </a:r>
            <a:r>
              <a:rPr lang="en-US" dirty="0">
                <a:solidFill>
                  <a:srgbClr val="FF0000"/>
                </a:solidFill>
                <a:latin typeface="Times New Roman" panose="02020603050405020304" pitchFamily="18" charset="0"/>
                <a:cs typeface="Times New Roman" panose="02020603050405020304" pitchFamily="18" charset="0"/>
              </a:rPr>
              <a:t>PV = $1,292.10.</a:t>
            </a:r>
            <a:endParaRPr lang="th-TH" dirty="0">
              <a:solidFill>
                <a:srgbClr val="FF0000"/>
              </a:solidFill>
              <a:latin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latin typeface="Georgia" panose="02040502050405020303" pitchFamily="18" charset="0"/>
              </a:rPr>
              <a:pPr/>
              <a:t>18</a:t>
            </a:fld>
            <a:endParaRPr lang="th-TH" dirty="0">
              <a:solidFill>
                <a:srgbClr val="FF0000"/>
              </a:solidFill>
              <a:latin typeface="Georgia" panose="02040502050405020303" pitchFamily="18" charset="0"/>
            </a:endParaRPr>
          </a:p>
        </p:txBody>
      </p:sp>
      <p:pic>
        <p:nvPicPr>
          <p:cNvPr id="5" name="Picture 4"/>
          <p:cNvPicPr>
            <a:picLocks noChangeAspect="1"/>
          </p:cNvPicPr>
          <p:nvPr/>
        </p:nvPicPr>
        <p:blipFill>
          <a:blip r:embed="rId3"/>
          <a:stretch>
            <a:fillRect/>
          </a:stretch>
        </p:blipFill>
        <p:spPr>
          <a:xfrm>
            <a:off x="1876839" y="1690689"/>
            <a:ext cx="5867400" cy="1543050"/>
          </a:xfrm>
          <a:prstGeom prst="rect">
            <a:avLst/>
          </a:prstGeom>
        </p:spPr>
      </p:pic>
    </p:spTree>
    <p:extLst>
      <p:ext uri="{BB962C8B-B14F-4D97-AF65-F5344CB8AC3E}">
        <p14:creationId xmlns:p14="http://schemas.microsoft.com/office/powerpoint/2010/main" val="41127070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solidFill>
                  <a:srgbClr val="FF0000"/>
                </a:solidFill>
                <a:latin typeface="Georgia" panose="02040502050405020303" pitchFamily="18" charset="0"/>
              </a:rPr>
              <a:t>Future value</a:t>
            </a:r>
            <a:endParaRPr lang="th-TH" u="sng" dirty="0">
              <a:solidFill>
                <a:srgbClr val="FF0000"/>
              </a:solidFill>
              <a:latin typeface="Georgia" panose="02040502050405020303" pitchFamily="18" charset="0"/>
            </a:endParaRPr>
          </a:p>
        </p:txBody>
      </p:sp>
      <p:sp>
        <p:nvSpPr>
          <p:cNvPr id="3" name="Content Placeholder 2"/>
          <p:cNvSpPr>
            <a:spLocks noGrp="1"/>
          </p:cNvSpPr>
          <p:nvPr>
            <p:ph idx="1"/>
          </p:nvPr>
        </p:nvSpPr>
        <p:spPr>
          <a:xfrm>
            <a:off x="1978269" y="1715210"/>
            <a:ext cx="5416062" cy="1002113"/>
          </a:xfrm>
        </p:spPr>
        <p:txBody>
          <a:bodyPr anchor="ctr">
            <a:normAutofit/>
          </a:bodyPr>
          <a:lstStyle/>
          <a:p>
            <a:pPr marL="0" lvl="1" indent="0" algn="ctr">
              <a:spcBef>
                <a:spcPts val="1000"/>
              </a:spcBef>
              <a:buNone/>
            </a:pPr>
            <a:r>
              <a:rPr lang="en-US" altLang="th-TH" sz="4000" dirty="0">
                <a:solidFill>
                  <a:srgbClr val="FF0000"/>
                </a:solidFill>
                <a:latin typeface="Times New Roman" panose="02020603050405020304" pitchFamily="18" charset="0"/>
                <a:cs typeface="Times New Roman" panose="02020603050405020304" pitchFamily="18" charset="0"/>
              </a:rPr>
              <a:t>FV</a:t>
            </a:r>
            <a:r>
              <a:rPr lang="en-US" altLang="th-TH" sz="4000" baseline="-25000" dirty="0">
                <a:solidFill>
                  <a:srgbClr val="FF0000"/>
                </a:solidFill>
                <a:latin typeface="Times New Roman" panose="02020603050405020304" pitchFamily="18" charset="0"/>
                <a:cs typeface="Times New Roman" panose="02020603050405020304" pitchFamily="18" charset="0"/>
              </a:rPr>
              <a:t>N</a:t>
            </a:r>
            <a:r>
              <a:rPr lang="en-US" altLang="th-TH" sz="4000" dirty="0">
                <a:solidFill>
                  <a:srgbClr val="FF0000"/>
                </a:solidFill>
                <a:latin typeface="Times New Roman" panose="02020603050405020304" pitchFamily="18" charset="0"/>
                <a:cs typeface="Times New Roman" panose="02020603050405020304" pitchFamily="18" charset="0"/>
              </a:rPr>
              <a:t>	= PV(1 + </a:t>
            </a:r>
            <a:r>
              <a:rPr lang="en-US" altLang="th-TH" sz="4000" dirty="0" smtClean="0">
                <a:solidFill>
                  <a:srgbClr val="FF0000"/>
                </a:solidFill>
                <a:latin typeface="Times New Roman" panose="02020603050405020304" pitchFamily="18" charset="0"/>
                <a:cs typeface="Times New Roman" panose="02020603050405020304" pitchFamily="18" charset="0"/>
              </a:rPr>
              <a:t>I)</a:t>
            </a:r>
            <a:r>
              <a:rPr lang="en-US" altLang="th-TH" sz="4000" baseline="30000" dirty="0" smtClean="0">
                <a:solidFill>
                  <a:srgbClr val="FF0000"/>
                </a:solidFill>
                <a:latin typeface="Times New Roman" panose="02020603050405020304" pitchFamily="18" charset="0"/>
                <a:cs typeface="Times New Roman" panose="02020603050405020304" pitchFamily="18" charset="0"/>
              </a:rPr>
              <a:t>N</a:t>
            </a:r>
            <a:endParaRPr lang="en-US" altLang="th-TH" sz="4000" dirty="0">
              <a:solidFill>
                <a:srgbClr val="FF00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latin typeface="Georgia" panose="02040502050405020303" pitchFamily="18" charset="0"/>
              </a:rPr>
              <a:pPr/>
              <a:t>19</a:t>
            </a:fld>
            <a:endParaRPr lang="th-TH" dirty="0">
              <a:solidFill>
                <a:srgbClr val="FF0000"/>
              </a:solidFill>
              <a:latin typeface="Georgia" panose="02040502050405020303" pitchFamily="18" charset="0"/>
            </a:endParaRPr>
          </a:p>
        </p:txBody>
      </p:sp>
      <p:sp>
        <p:nvSpPr>
          <p:cNvPr id="5" name="Rectangle 4"/>
          <p:cNvSpPr/>
          <p:nvPr/>
        </p:nvSpPr>
        <p:spPr>
          <a:xfrm>
            <a:off x="1916723" y="1621528"/>
            <a:ext cx="5539154" cy="1140434"/>
          </a:xfrm>
          <a:prstGeom prst="rect">
            <a:avLst/>
          </a:prstGeom>
          <a:no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solidFill>
                <a:srgbClr val="FF0000"/>
              </a:solidFill>
              <a:latin typeface="Georgia" panose="02040502050405020303" pitchFamily="18" charset="0"/>
            </a:endParaRPr>
          </a:p>
        </p:txBody>
      </p:sp>
      <p:sp>
        <p:nvSpPr>
          <p:cNvPr id="7" name="Title 1"/>
          <p:cNvSpPr txBox="1">
            <a:spLocks/>
          </p:cNvSpPr>
          <p:nvPr/>
        </p:nvSpPr>
        <p:spPr>
          <a:xfrm>
            <a:off x="628650" y="2831123"/>
            <a:ext cx="78867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u="sng" dirty="0" smtClean="0">
                <a:solidFill>
                  <a:srgbClr val="FF0000"/>
                </a:solidFill>
                <a:latin typeface="Georgia" panose="02040502050405020303" pitchFamily="18" charset="0"/>
              </a:rPr>
              <a:t>Present value</a:t>
            </a:r>
            <a:endParaRPr lang="th-TH" u="sng" dirty="0">
              <a:solidFill>
                <a:srgbClr val="FF0000"/>
              </a:solidFill>
              <a:latin typeface="Georgia" panose="02040502050405020303" pitchFamily="18" charset="0"/>
            </a:endParaRPr>
          </a:p>
        </p:txBody>
      </p:sp>
      <p:sp>
        <p:nvSpPr>
          <p:cNvPr id="8" name="Content Placeholder 2"/>
          <p:cNvSpPr txBox="1">
            <a:spLocks/>
          </p:cNvSpPr>
          <p:nvPr/>
        </p:nvSpPr>
        <p:spPr>
          <a:xfrm>
            <a:off x="2039815" y="4529731"/>
            <a:ext cx="5416062" cy="100211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th-TH" dirty="0">
              <a:solidFill>
                <a:srgbClr val="FF0000"/>
              </a:solidFill>
              <a:latin typeface="Georgia" panose="02040502050405020303" pitchFamily="18" charset="0"/>
            </a:endParaRPr>
          </a:p>
        </p:txBody>
      </p:sp>
      <p:sp>
        <p:nvSpPr>
          <p:cNvPr id="9" name="Rectangle 8"/>
          <p:cNvSpPr/>
          <p:nvPr/>
        </p:nvSpPr>
        <p:spPr>
          <a:xfrm>
            <a:off x="1947496" y="4384286"/>
            <a:ext cx="5539154" cy="1140434"/>
          </a:xfrm>
          <a:prstGeom prst="rect">
            <a:avLst/>
          </a:prstGeom>
          <a:no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solidFill>
                <a:srgbClr val="FF0000"/>
              </a:solidFill>
              <a:latin typeface="Georgia" panose="02040502050405020303" pitchFamily="18" charset="0"/>
            </a:endParaRPr>
          </a:p>
        </p:txBody>
      </p:sp>
      <p:sp>
        <p:nvSpPr>
          <p:cNvPr id="11" name="Rectangle 10"/>
          <p:cNvSpPr/>
          <p:nvPr/>
        </p:nvSpPr>
        <p:spPr>
          <a:xfrm>
            <a:off x="2101362" y="4627250"/>
            <a:ext cx="5446834" cy="707886"/>
          </a:xfrm>
          <a:prstGeom prst="rect">
            <a:avLst/>
          </a:prstGeom>
        </p:spPr>
        <p:txBody>
          <a:bodyPr wrap="square">
            <a:spAutoFit/>
          </a:bodyPr>
          <a:lstStyle/>
          <a:p>
            <a:pPr algn="ctr"/>
            <a:r>
              <a:rPr lang="en-US" altLang="th-TH" sz="4000" dirty="0">
                <a:solidFill>
                  <a:srgbClr val="FF0000"/>
                </a:solidFill>
                <a:latin typeface="Georgia" panose="02040502050405020303" pitchFamily="18" charset="0"/>
              </a:rPr>
              <a:t>PV	= FV</a:t>
            </a:r>
            <a:r>
              <a:rPr lang="en-US" altLang="th-TH" sz="4000" baseline="-25000" dirty="0">
                <a:solidFill>
                  <a:srgbClr val="FF0000"/>
                </a:solidFill>
                <a:latin typeface="Georgia" panose="02040502050405020303" pitchFamily="18" charset="0"/>
              </a:rPr>
              <a:t>N </a:t>
            </a:r>
            <a:r>
              <a:rPr lang="en-US" altLang="th-TH" sz="4000" dirty="0">
                <a:solidFill>
                  <a:srgbClr val="FF0000"/>
                </a:solidFill>
                <a:latin typeface="Georgia" panose="02040502050405020303" pitchFamily="18" charset="0"/>
              </a:rPr>
              <a:t>/(1 + I)</a:t>
            </a:r>
            <a:r>
              <a:rPr lang="en-US" altLang="th-TH" sz="4000" baseline="30000" dirty="0">
                <a:solidFill>
                  <a:srgbClr val="FF0000"/>
                </a:solidFill>
                <a:latin typeface="Georgia" panose="02040502050405020303" pitchFamily="18" charset="0"/>
              </a:rPr>
              <a:t>N</a:t>
            </a:r>
            <a:endParaRPr lang="th-TH" sz="4000" dirty="0">
              <a:solidFill>
                <a:srgbClr val="FF0000"/>
              </a:solidFill>
              <a:latin typeface="Georgia" panose="02040502050405020303" pitchFamily="18" charset="0"/>
            </a:endParaRPr>
          </a:p>
        </p:txBody>
      </p:sp>
    </p:spTree>
    <p:extLst>
      <p:ext uri="{BB962C8B-B14F-4D97-AF65-F5344CB8AC3E}">
        <p14:creationId xmlns:p14="http://schemas.microsoft.com/office/powerpoint/2010/main" val="3834966135"/>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28649" y="452752"/>
            <a:ext cx="8040565" cy="1325563"/>
          </a:xfrm>
        </p:spPr>
        <p:txBody>
          <a:bodyPr>
            <a:normAutofit fontScale="90000"/>
          </a:bodyPr>
          <a:lstStyle/>
          <a:p>
            <a:pPr eaLnBrk="1" hangingPunct="1">
              <a:defRPr/>
            </a:pPr>
            <a:r>
              <a:rPr lang="en-US" dirty="0" smtClean="0">
                <a:latin typeface="Georgia" panose="02040502050405020303" pitchFamily="18" charset="0"/>
              </a:rPr>
              <a:t>Solving for I:  What annual interest rate would cause $100 to grow to $125.97 in 3 years?</a:t>
            </a:r>
          </a:p>
        </p:txBody>
      </p:sp>
      <p:sp>
        <p:nvSpPr>
          <p:cNvPr id="14339" name="Rectangle 3"/>
          <p:cNvSpPr>
            <a:spLocks noGrp="1" noChangeArrowheads="1"/>
          </p:cNvSpPr>
          <p:nvPr>
            <p:ph idx="1"/>
          </p:nvPr>
        </p:nvSpPr>
        <p:spPr>
          <a:xfrm>
            <a:off x="949569" y="2110154"/>
            <a:ext cx="7227277" cy="3711785"/>
          </a:xfrm>
        </p:spPr>
        <p:txBody>
          <a:bodyPr wrap="square">
            <a:spAutoFit/>
          </a:bodyPr>
          <a:lstStyle/>
          <a:p>
            <a:pPr eaLnBrk="1" hangingPunct="1">
              <a:lnSpc>
                <a:spcPct val="100000"/>
              </a:lnSpc>
              <a:spcBef>
                <a:spcPct val="0"/>
              </a:spcBef>
            </a:pPr>
            <a:r>
              <a:rPr lang="en-US" altLang="th-TH" dirty="0" smtClean="0">
                <a:latin typeface="Georgia" panose="02040502050405020303" pitchFamily="18" charset="0"/>
              </a:rPr>
              <a:t>Solves the general FV equation for I/YR.</a:t>
            </a:r>
          </a:p>
          <a:p>
            <a:pPr eaLnBrk="1" hangingPunct="1">
              <a:lnSpc>
                <a:spcPct val="100000"/>
              </a:lnSpc>
              <a:spcBef>
                <a:spcPct val="0"/>
              </a:spcBef>
            </a:pPr>
            <a:r>
              <a:rPr lang="en-US" altLang="th-TH" dirty="0" smtClean="0">
                <a:latin typeface="Georgia" panose="02040502050405020303" pitchFamily="18" charset="0"/>
              </a:rPr>
              <a:t>Hard to solve without a financial calculator or spreadsheet.</a:t>
            </a: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buFont typeface="Wingdings" panose="05000000000000000000" pitchFamily="2" charset="2"/>
              <a:buNone/>
            </a:pPr>
            <a:endParaRPr lang="en-US" altLang="th-TH" dirty="0">
              <a:latin typeface="Georgia" panose="02040502050405020303" pitchFamily="18" charset="0"/>
            </a:endParaRPr>
          </a:p>
          <a:p>
            <a:pPr eaLnBrk="1" hangingPunct="1">
              <a:spcBef>
                <a:spcPct val="0"/>
              </a:spcBef>
              <a:buFont typeface="Wingdings" panose="05000000000000000000" pitchFamily="2" charset="2"/>
              <a:buNone/>
            </a:pPr>
            <a:r>
              <a:rPr lang="en-US" altLang="th-TH" dirty="0" smtClean="0">
                <a:latin typeface="Georgia" panose="02040502050405020303" pitchFamily="18" charset="0"/>
              </a:rPr>
              <a:t>Excel:  =RATE(</a:t>
            </a:r>
            <a:r>
              <a:rPr lang="en-US" altLang="th-TH" dirty="0" err="1" smtClean="0">
                <a:latin typeface="Georgia" panose="02040502050405020303" pitchFamily="18" charset="0"/>
              </a:rPr>
              <a:t>nper,pmt,pv,fv,type,guess</a:t>
            </a:r>
            <a:r>
              <a:rPr lang="en-US" altLang="th-TH" dirty="0" smtClean="0">
                <a:latin typeface="Georgia" panose="02040502050405020303" pitchFamily="18" charset="0"/>
              </a:rPr>
              <a:t>)</a:t>
            </a:r>
          </a:p>
        </p:txBody>
      </p:sp>
      <p:grpSp>
        <p:nvGrpSpPr>
          <p:cNvPr id="2" name="Group 19"/>
          <p:cNvGrpSpPr>
            <a:grpSpLocks/>
          </p:cNvGrpSpPr>
          <p:nvPr/>
        </p:nvGrpSpPr>
        <p:grpSpPr bwMode="auto">
          <a:xfrm>
            <a:off x="1718049" y="3604847"/>
            <a:ext cx="6089521" cy="1547446"/>
            <a:chOff x="1581150" y="3375025"/>
            <a:chExt cx="5983288" cy="1420813"/>
          </a:xfrm>
        </p:grpSpPr>
        <p:grpSp>
          <p:nvGrpSpPr>
            <p:cNvPr id="28678" name="Group 34"/>
            <p:cNvGrpSpPr>
              <a:grpSpLocks/>
            </p:cNvGrpSpPr>
            <p:nvPr/>
          </p:nvGrpSpPr>
          <p:grpSpPr bwMode="auto">
            <a:xfrm>
              <a:off x="1581150" y="3375025"/>
              <a:ext cx="5983288" cy="1420813"/>
              <a:chOff x="1581150" y="3375025"/>
              <a:chExt cx="5983288" cy="1420813"/>
            </a:xfrm>
          </p:grpSpPr>
          <p:grpSp>
            <p:nvGrpSpPr>
              <p:cNvPr id="28680" name="Group 20"/>
              <p:cNvGrpSpPr>
                <a:grpSpLocks/>
              </p:cNvGrpSpPr>
              <p:nvPr/>
            </p:nvGrpSpPr>
            <p:grpSpPr bwMode="auto">
              <a:xfrm>
                <a:off x="1581150" y="3375025"/>
                <a:ext cx="5983288" cy="1420813"/>
                <a:chOff x="1581150" y="3119438"/>
                <a:chExt cx="5983288" cy="1420812"/>
              </a:xfrm>
            </p:grpSpPr>
            <p:sp>
              <p:nvSpPr>
                <p:cNvPr id="28682"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1800">
                    <a:solidFill>
                      <a:srgbClr val="000000"/>
                    </a:solidFill>
                    <a:latin typeface="Times New Roman" panose="02020603050405020304" pitchFamily="18" charset="0"/>
                  </a:endParaRPr>
                </a:p>
              </p:txBody>
            </p:sp>
            <p:sp>
              <p:nvSpPr>
                <p:cNvPr id="39"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INPUTS</a:t>
                  </a:r>
                </a:p>
              </p:txBody>
            </p:sp>
            <p:sp>
              <p:nvSpPr>
                <p:cNvPr id="40"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OUTPUT</a:t>
                  </a:r>
                </a:p>
              </p:txBody>
            </p:sp>
            <p:sp>
              <p:nvSpPr>
                <p:cNvPr id="41"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N</a:t>
                  </a:r>
                </a:p>
              </p:txBody>
            </p:sp>
            <p:sp>
              <p:nvSpPr>
                <p:cNvPr id="42"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spc="-75" dirty="0">
                      <a:latin typeface="Times New Roman" panose="02020603050405020304" pitchFamily="18" charset="0"/>
                      <a:cs typeface="Times New Roman" panose="02020603050405020304" pitchFamily="18" charset="0"/>
                    </a:rPr>
                    <a:t>I/YR</a:t>
                  </a:r>
                </a:p>
              </p:txBody>
            </p:sp>
            <p:sp>
              <p:nvSpPr>
                <p:cNvPr id="43"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PMT</a:t>
                  </a:r>
                </a:p>
              </p:txBody>
            </p:sp>
            <p:sp>
              <p:nvSpPr>
                <p:cNvPr id="44"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PV</a:t>
                  </a:r>
                </a:p>
              </p:txBody>
            </p:sp>
            <p:sp>
              <p:nvSpPr>
                <p:cNvPr id="45"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FV</a:t>
                  </a:r>
                </a:p>
              </p:txBody>
            </p:sp>
            <p:sp>
              <p:nvSpPr>
                <p:cNvPr id="46"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3</a:t>
                  </a:r>
                </a:p>
              </p:txBody>
            </p:sp>
            <p:sp>
              <p:nvSpPr>
                <p:cNvPr id="47"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spc="-15" dirty="0">
                      <a:latin typeface="Times New Roman" panose="02020603050405020304" pitchFamily="18" charset="0"/>
                      <a:cs typeface="Times New Roman" panose="02020603050405020304" pitchFamily="18" charset="0"/>
                    </a:rPr>
                    <a:t>0</a:t>
                  </a:r>
                </a:p>
              </p:txBody>
            </p:sp>
            <p:sp>
              <p:nvSpPr>
                <p:cNvPr id="48" name="AutoShape 15"/>
                <p:cNvSpPr>
                  <a:spLocks noChangeArrowheads="1"/>
                </p:cNvSpPr>
                <p:nvPr/>
              </p:nvSpPr>
              <p:spPr bwMode="auto">
                <a:xfrm>
                  <a:off x="4006850" y="4076700"/>
                  <a:ext cx="641350"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8</a:t>
                  </a:r>
                </a:p>
              </p:txBody>
            </p:sp>
          </p:grpSp>
          <p:sp>
            <p:nvSpPr>
              <p:cNvPr id="37" name="AutoShape 16"/>
              <p:cNvSpPr>
                <a:spLocks noChangeArrowheads="1"/>
              </p:cNvSpPr>
              <p:nvPr/>
            </p:nvSpPr>
            <p:spPr bwMode="auto">
              <a:xfrm>
                <a:off x="4884738" y="3471863"/>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-100</a:t>
                </a:r>
              </a:p>
            </p:txBody>
          </p:sp>
        </p:grpSp>
        <p:sp>
          <p:nvSpPr>
            <p:cNvPr id="35" name="AutoShape 15"/>
            <p:cNvSpPr>
              <a:spLocks noChangeArrowheads="1"/>
            </p:cNvSpPr>
            <p:nvPr/>
          </p:nvSpPr>
          <p:spPr bwMode="auto">
            <a:xfrm>
              <a:off x="6542088" y="3471863"/>
              <a:ext cx="822325"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125.97</a:t>
              </a:r>
            </a:p>
          </p:txBody>
        </p:sp>
      </p:gr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20</a:t>
            </a:fld>
            <a:endParaRPr lang="th-TH" dirty="0">
              <a:latin typeface="Georgia" panose="02040502050405020303" pitchFamily="18" charset="0"/>
            </a:endParaRPr>
          </a:p>
        </p:txBody>
      </p:sp>
    </p:spTree>
    <p:extLst>
      <p:ext uri="{BB962C8B-B14F-4D97-AF65-F5344CB8AC3E}">
        <p14:creationId xmlns:p14="http://schemas.microsoft.com/office/powerpoint/2010/main" val="101727522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433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Example</a:t>
            </a:r>
            <a:endParaRPr lang="th-TH" dirty="0">
              <a:solidFill>
                <a:srgbClr val="FF0000"/>
              </a:solidFill>
              <a:latin typeface="Georgia" panose="02040502050405020303" pitchFamily="18" charset="0"/>
            </a:endParaRPr>
          </a:p>
        </p:txBody>
      </p:sp>
      <p:sp>
        <p:nvSpPr>
          <p:cNvPr id="3" name="Content Placeholder 2"/>
          <p:cNvSpPr>
            <a:spLocks noGrp="1"/>
          </p:cNvSpPr>
          <p:nvPr>
            <p:ph idx="1"/>
          </p:nvPr>
        </p:nvSpPr>
        <p:spPr/>
        <p:txBody>
          <a:bodyPr/>
          <a:lstStyle/>
          <a:p>
            <a:pPr>
              <a:lnSpc>
                <a:spcPct val="100000"/>
              </a:lnSpc>
            </a:pPr>
            <a:r>
              <a:rPr lang="en-US" dirty="0" smtClean="0">
                <a:solidFill>
                  <a:srgbClr val="FF0000"/>
                </a:solidFill>
                <a:latin typeface="Georgia" panose="02040502050405020303" pitchFamily="18" charset="0"/>
              </a:rPr>
              <a:t>Your parents will retire in 18 years. They currently have $250,000, and they think they will need $1,000,000 at retirement. What annual interest rate must they earn to reach their goal, assuming they don’t save any additional funds?</a:t>
            </a:r>
            <a:endParaRPr lang="th-TH" dirty="0">
              <a:solidFill>
                <a:srgbClr val="FF0000"/>
              </a:solidFill>
              <a:latin typeface="Georgia" panose="02040502050405020303"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latin typeface="Georgia" panose="02040502050405020303" pitchFamily="18" charset="0"/>
              </a:rPr>
              <a:pPr/>
              <a:t>21</a:t>
            </a:fld>
            <a:endParaRPr lang="th-TH" dirty="0">
              <a:solidFill>
                <a:srgbClr val="FF0000"/>
              </a:solidFill>
              <a:latin typeface="Georgia" panose="02040502050405020303" pitchFamily="18" charset="0"/>
            </a:endParaRPr>
          </a:p>
        </p:txBody>
      </p:sp>
    </p:spTree>
    <p:extLst>
      <p:ext uri="{BB962C8B-B14F-4D97-AF65-F5344CB8AC3E}">
        <p14:creationId xmlns:p14="http://schemas.microsoft.com/office/powerpoint/2010/main" val="16277791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Solution</a:t>
            </a:r>
            <a:endParaRPr lang="th-TH" dirty="0">
              <a:solidFill>
                <a:srgbClr val="FF0000"/>
              </a:solidFill>
              <a:latin typeface="Georgia" panose="02040502050405020303" pitchFamily="18" charset="0"/>
            </a:endParaRPr>
          </a:p>
        </p:txBody>
      </p:sp>
      <p:sp>
        <p:nvSpPr>
          <p:cNvPr id="3" name="Content Placeholder 2"/>
          <p:cNvSpPr>
            <a:spLocks noGrp="1"/>
          </p:cNvSpPr>
          <p:nvPr>
            <p:ph idx="1"/>
          </p:nvPr>
        </p:nvSpPr>
        <p:spPr>
          <a:xfrm>
            <a:off x="867189" y="3429000"/>
            <a:ext cx="7886700" cy="2751347"/>
          </a:xfrm>
        </p:spPr>
        <p:txBody>
          <a:bodyPr/>
          <a:lstStyle/>
          <a:p>
            <a:pPr marL="0" indent="0">
              <a:lnSpc>
                <a:spcPct val="100000"/>
              </a:lnSpc>
              <a:buNone/>
            </a:pPr>
            <a:r>
              <a:rPr lang="en-US" dirty="0" smtClean="0">
                <a:solidFill>
                  <a:srgbClr val="FF0000"/>
                </a:solidFill>
                <a:latin typeface="Times New Roman" panose="02020603050405020304" pitchFamily="18" charset="0"/>
                <a:cs typeface="Times New Roman" panose="02020603050405020304" pitchFamily="18" charset="0"/>
              </a:rPr>
              <a:t>	With </a:t>
            </a:r>
            <a:r>
              <a:rPr lang="en-US" dirty="0">
                <a:solidFill>
                  <a:srgbClr val="FF0000"/>
                </a:solidFill>
                <a:latin typeface="Times New Roman" panose="02020603050405020304" pitchFamily="18" charset="0"/>
                <a:cs typeface="Times New Roman" panose="02020603050405020304" pitchFamily="18" charset="0"/>
              </a:rPr>
              <a:t>a financial calculator enter the following: N = 18, PV = -250000, PMT = 0, and FV </a:t>
            </a:r>
            <a:r>
              <a:rPr lang="en-US" dirty="0" smtClean="0">
                <a:solidFill>
                  <a:srgbClr val="FF0000"/>
                </a:solidFill>
                <a:latin typeface="Times New Roman" panose="02020603050405020304" pitchFamily="18" charset="0"/>
                <a:cs typeface="Times New Roman" panose="02020603050405020304" pitchFamily="18" charset="0"/>
              </a:rPr>
              <a:t>=1000000</a:t>
            </a:r>
            <a:r>
              <a:rPr lang="en-US" dirty="0">
                <a:solidFill>
                  <a:srgbClr val="FF0000"/>
                </a:solidFill>
                <a:latin typeface="Times New Roman" panose="02020603050405020304" pitchFamily="18" charset="0"/>
                <a:cs typeface="Times New Roman" panose="02020603050405020304" pitchFamily="18" charset="0"/>
              </a:rPr>
              <a:t>. Solve for I/YR = 8.01% ≈ 8%.</a:t>
            </a:r>
            <a:endParaRPr lang="th-TH" dirty="0">
              <a:solidFill>
                <a:srgbClr val="FF0000"/>
              </a:solidFill>
              <a:latin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latin typeface="Georgia" panose="02040502050405020303" pitchFamily="18" charset="0"/>
              </a:rPr>
              <a:pPr/>
              <a:t>22</a:t>
            </a:fld>
            <a:endParaRPr lang="th-TH" dirty="0">
              <a:solidFill>
                <a:srgbClr val="FF0000"/>
              </a:solidFill>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1687024" y="1728424"/>
            <a:ext cx="6543675" cy="1285875"/>
          </a:xfrm>
          <a:prstGeom prst="rect">
            <a:avLst/>
          </a:prstGeom>
        </p:spPr>
      </p:pic>
    </p:spTree>
    <p:extLst>
      <p:ext uri="{BB962C8B-B14F-4D97-AF65-F5344CB8AC3E}">
        <p14:creationId xmlns:p14="http://schemas.microsoft.com/office/powerpoint/2010/main" val="4957324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28649" y="365126"/>
            <a:ext cx="8075735" cy="1325563"/>
          </a:xfrm>
        </p:spPr>
        <p:txBody>
          <a:bodyPr>
            <a:noAutofit/>
          </a:bodyPr>
          <a:lstStyle/>
          <a:p>
            <a:pPr eaLnBrk="1" hangingPunct="1">
              <a:defRPr/>
            </a:pPr>
            <a:r>
              <a:rPr lang="en-US" sz="4000" dirty="0">
                <a:latin typeface="Georgia" panose="02040502050405020303" pitchFamily="18" charset="0"/>
              </a:rPr>
              <a:t>Solving for N:  If sales grow at 20% per year, how long before sales double?</a:t>
            </a:r>
          </a:p>
        </p:txBody>
      </p:sp>
      <p:sp>
        <p:nvSpPr>
          <p:cNvPr id="15363" name="Rectangle 3"/>
          <p:cNvSpPr>
            <a:spLocks noGrp="1" noChangeArrowheads="1"/>
          </p:cNvSpPr>
          <p:nvPr>
            <p:ph idx="1"/>
          </p:nvPr>
        </p:nvSpPr>
        <p:spPr>
          <a:xfrm>
            <a:off x="1055077" y="1899138"/>
            <a:ext cx="7139354" cy="4009293"/>
          </a:xfrm>
        </p:spPr>
        <p:txBody>
          <a:bodyPr>
            <a:noAutofit/>
          </a:bodyPr>
          <a:lstStyle/>
          <a:p>
            <a:pPr eaLnBrk="1" hangingPunct="1">
              <a:lnSpc>
                <a:spcPct val="110000"/>
              </a:lnSpc>
              <a:spcBef>
                <a:spcPct val="0"/>
              </a:spcBef>
            </a:pPr>
            <a:r>
              <a:rPr lang="en-US" altLang="th-TH" dirty="0" smtClean="0">
                <a:latin typeface="Georgia" panose="02040502050405020303" pitchFamily="18" charset="0"/>
              </a:rPr>
              <a:t>Solves the general FV equation for N.</a:t>
            </a:r>
          </a:p>
          <a:p>
            <a:pPr eaLnBrk="1" hangingPunct="1">
              <a:lnSpc>
                <a:spcPct val="110000"/>
              </a:lnSpc>
              <a:spcBef>
                <a:spcPct val="0"/>
              </a:spcBef>
            </a:pPr>
            <a:r>
              <a:rPr lang="en-US" altLang="th-TH" dirty="0" smtClean="0">
                <a:latin typeface="Georgia" panose="02040502050405020303" pitchFamily="18" charset="0"/>
              </a:rPr>
              <a:t>Hard to solve without a financial calculator or spreadsheet.</a:t>
            </a:r>
          </a:p>
          <a:p>
            <a:pPr eaLnBrk="1" hangingPunct="1">
              <a:lnSpc>
                <a:spcPct val="110000"/>
              </a:lnSpc>
              <a:spcBef>
                <a:spcPct val="0"/>
              </a:spcBef>
            </a:pPr>
            <a:endParaRPr lang="en-US" altLang="th-TH" dirty="0" smtClean="0">
              <a:latin typeface="Georgia" panose="02040502050405020303" pitchFamily="18" charset="0"/>
            </a:endParaRPr>
          </a:p>
          <a:p>
            <a:pPr marL="0" indent="0" eaLnBrk="1" hangingPunct="1">
              <a:lnSpc>
                <a:spcPct val="110000"/>
              </a:lnSpc>
              <a:spcBef>
                <a:spcPct val="0"/>
              </a:spcBef>
              <a:buNone/>
            </a:pPr>
            <a:endParaRPr lang="en-US" altLang="th-TH" dirty="0" smtClean="0">
              <a:latin typeface="Georgia" panose="02040502050405020303" pitchFamily="18" charset="0"/>
            </a:endParaRPr>
          </a:p>
          <a:p>
            <a:pPr marL="0" indent="0">
              <a:lnSpc>
                <a:spcPct val="110000"/>
              </a:lnSpc>
              <a:spcBef>
                <a:spcPct val="0"/>
              </a:spcBef>
              <a:buNone/>
            </a:pPr>
            <a:endParaRPr lang="en-US" altLang="th-TH" dirty="0" smtClean="0">
              <a:latin typeface="Georgia" panose="02040502050405020303" pitchFamily="18" charset="0"/>
            </a:endParaRPr>
          </a:p>
          <a:p>
            <a:pPr marL="0" indent="0">
              <a:lnSpc>
                <a:spcPct val="110000"/>
              </a:lnSpc>
              <a:spcBef>
                <a:spcPct val="0"/>
              </a:spcBef>
              <a:buNone/>
            </a:pPr>
            <a:endParaRPr lang="en-US" altLang="th-TH" dirty="0" smtClean="0">
              <a:latin typeface="Georgia" panose="02040502050405020303" pitchFamily="18" charset="0"/>
            </a:endParaRPr>
          </a:p>
          <a:p>
            <a:pPr eaLnBrk="1" hangingPunct="1">
              <a:lnSpc>
                <a:spcPct val="110000"/>
              </a:lnSpc>
              <a:spcBef>
                <a:spcPct val="0"/>
              </a:spcBef>
              <a:buFont typeface="Wingdings" panose="05000000000000000000" pitchFamily="2" charset="2"/>
              <a:buNone/>
            </a:pPr>
            <a:r>
              <a:rPr lang="en-US" altLang="th-TH" dirty="0" smtClean="0">
                <a:latin typeface="Georgia" panose="02040502050405020303" pitchFamily="18" charset="0"/>
              </a:rPr>
              <a:t>EXCEL:  =NPER(</a:t>
            </a:r>
            <a:r>
              <a:rPr lang="en-US" altLang="th-TH" dirty="0" err="1" smtClean="0">
                <a:latin typeface="Georgia" panose="02040502050405020303" pitchFamily="18" charset="0"/>
              </a:rPr>
              <a:t>rate,pmt,pv,fv,type</a:t>
            </a:r>
            <a:r>
              <a:rPr lang="en-US" altLang="th-TH" dirty="0" smtClean="0">
                <a:latin typeface="Georgia" panose="02040502050405020303" pitchFamily="18" charset="0"/>
              </a:rPr>
              <a:t>)</a:t>
            </a:r>
          </a:p>
        </p:txBody>
      </p:sp>
      <p:grpSp>
        <p:nvGrpSpPr>
          <p:cNvPr id="2" name="Group 19"/>
          <p:cNvGrpSpPr>
            <a:grpSpLocks/>
          </p:cNvGrpSpPr>
          <p:nvPr/>
        </p:nvGrpSpPr>
        <p:grpSpPr bwMode="auto">
          <a:xfrm>
            <a:off x="1602902" y="3450417"/>
            <a:ext cx="5883748" cy="1684289"/>
            <a:chOff x="1581150" y="3375025"/>
            <a:chExt cx="5983288" cy="1420813"/>
          </a:xfrm>
        </p:grpSpPr>
        <p:grpSp>
          <p:nvGrpSpPr>
            <p:cNvPr id="30726" name="Group 34"/>
            <p:cNvGrpSpPr>
              <a:grpSpLocks/>
            </p:cNvGrpSpPr>
            <p:nvPr/>
          </p:nvGrpSpPr>
          <p:grpSpPr bwMode="auto">
            <a:xfrm>
              <a:off x="1581150" y="3375025"/>
              <a:ext cx="5983288" cy="1420813"/>
              <a:chOff x="1581150" y="3375025"/>
              <a:chExt cx="5983288" cy="1420813"/>
            </a:xfrm>
          </p:grpSpPr>
          <p:grpSp>
            <p:nvGrpSpPr>
              <p:cNvPr id="30728" name="Group 20"/>
              <p:cNvGrpSpPr>
                <a:grpSpLocks/>
              </p:cNvGrpSpPr>
              <p:nvPr/>
            </p:nvGrpSpPr>
            <p:grpSpPr bwMode="auto">
              <a:xfrm>
                <a:off x="1581150" y="3375025"/>
                <a:ext cx="5983288" cy="1420813"/>
                <a:chOff x="1581150" y="3119438"/>
                <a:chExt cx="5983288" cy="1420812"/>
              </a:xfrm>
            </p:grpSpPr>
            <p:sp>
              <p:nvSpPr>
                <p:cNvPr id="30730"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1800">
                    <a:solidFill>
                      <a:srgbClr val="000000"/>
                    </a:solidFill>
                    <a:latin typeface="Georgia" panose="02040502050405020303" pitchFamily="18" charset="0"/>
                  </a:endParaRPr>
                </a:p>
              </p:txBody>
            </p:sp>
            <p:sp>
              <p:nvSpPr>
                <p:cNvPr id="39"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Georgia" panose="02040502050405020303" pitchFamily="18" charset="0"/>
                      <a:cs typeface="Arial" charset="0"/>
                    </a:rPr>
                    <a:t>INPUTS</a:t>
                  </a:r>
                </a:p>
              </p:txBody>
            </p:sp>
            <p:sp>
              <p:nvSpPr>
                <p:cNvPr id="40"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Georgia" panose="02040502050405020303" pitchFamily="18" charset="0"/>
                      <a:cs typeface="Arial" charset="0"/>
                    </a:rPr>
                    <a:t>OUTPUT</a:t>
                  </a:r>
                </a:p>
              </p:txBody>
            </p:sp>
            <p:sp>
              <p:nvSpPr>
                <p:cNvPr id="41"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Georgia" panose="02040502050405020303" pitchFamily="18" charset="0"/>
                      <a:cs typeface="Arial" charset="0"/>
                    </a:rPr>
                    <a:t>N</a:t>
                  </a:r>
                </a:p>
              </p:txBody>
            </p:sp>
            <p:sp>
              <p:nvSpPr>
                <p:cNvPr id="42"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spc="-75" dirty="0">
                      <a:latin typeface="Georgia" panose="02040502050405020303" pitchFamily="18" charset="0"/>
                      <a:cs typeface="Arial" charset="0"/>
                    </a:rPr>
                    <a:t>I/YR</a:t>
                  </a:r>
                </a:p>
              </p:txBody>
            </p:sp>
            <p:sp>
              <p:nvSpPr>
                <p:cNvPr id="43"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Georgia" panose="02040502050405020303" pitchFamily="18" charset="0"/>
                      <a:cs typeface="Arial" charset="0"/>
                    </a:rPr>
                    <a:t>PMT</a:t>
                  </a:r>
                </a:p>
              </p:txBody>
            </p:sp>
            <p:sp>
              <p:nvSpPr>
                <p:cNvPr id="44"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Georgia" panose="02040502050405020303" pitchFamily="18" charset="0"/>
                      <a:cs typeface="Arial" charset="0"/>
                    </a:rPr>
                    <a:t>PV</a:t>
                  </a:r>
                </a:p>
              </p:txBody>
            </p:sp>
            <p:sp>
              <p:nvSpPr>
                <p:cNvPr id="45"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Georgia" panose="02040502050405020303" pitchFamily="18" charset="0"/>
                      <a:cs typeface="Arial" charset="0"/>
                    </a:rPr>
                    <a:t>FV</a:t>
                  </a:r>
                </a:p>
              </p:txBody>
            </p:sp>
            <p:sp>
              <p:nvSpPr>
                <p:cNvPr id="46" name="AutoShape 12"/>
                <p:cNvSpPr>
                  <a:spLocks noChangeArrowheads="1"/>
                </p:cNvSpPr>
                <p:nvPr/>
              </p:nvSpPr>
              <p:spPr bwMode="auto">
                <a:xfrm>
                  <a:off x="3141663" y="4078287"/>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Georgia" panose="02040502050405020303" pitchFamily="18" charset="0"/>
                      <a:cs typeface="Arial" charset="0"/>
                    </a:rPr>
                    <a:t>3.8</a:t>
                  </a:r>
                </a:p>
              </p:txBody>
            </p:sp>
            <p:sp>
              <p:nvSpPr>
                <p:cNvPr id="47"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spc="-15" dirty="0">
                      <a:latin typeface="Georgia" panose="02040502050405020303" pitchFamily="18" charset="0"/>
                      <a:cs typeface="Arial" charset="0"/>
                    </a:rPr>
                    <a:t>0</a:t>
                  </a:r>
                </a:p>
              </p:txBody>
            </p:sp>
            <p:sp>
              <p:nvSpPr>
                <p:cNvPr id="48" name="AutoShape 15"/>
                <p:cNvSpPr>
                  <a:spLocks noChangeArrowheads="1"/>
                </p:cNvSpPr>
                <p:nvPr/>
              </p:nvSpPr>
              <p:spPr bwMode="auto">
                <a:xfrm>
                  <a:off x="4006850" y="3216276"/>
                  <a:ext cx="641350"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Georgia" panose="02040502050405020303" pitchFamily="18" charset="0"/>
                      <a:cs typeface="Arial" charset="0"/>
                    </a:rPr>
                    <a:t>20</a:t>
                  </a:r>
                </a:p>
              </p:txBody>
            </p:sp>
          </p:grpSp>
          <p:sp>
            <p:nvSpPr>
              <p:cNvPr id="37" name="AutoShape 16"/>
              <p:cNvSpPr>
                <a:spLocks noChangeArrowheads="1"/>
              </p:cNvSpPr>
              <p:nvPr/>
            </p:nvSpPr>
            <p:spPr bwMode="auto">
              <a:xfrm>
                <a:off x="4884738" y="3471863"/>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Georgia" panose="02040502050405020303" pitchFamily="18" charset="0"/>
                    <a:cs typeface="Arial" charset="0"/>
                  </a:rPr>
                  <a:t>-1</a:t>
                </a:r>
              </a:p>
            </p:txBody>
          </p:sp>
        </p:grpSp>
        <p:sp>
          <p:nvSpPr>
            <p:cNvPr id="35" name="AutoShape 15"/>
            <p:cNvSpPr>
              <a:spLocks noChangeArrowheads="1"/>
            </p:cNvSpPr>
            <p:nvPr/>
          </p:nvSpPr>
          <p:spPr bwMode="auto">
            <a:xfrm>
              <a:off x="6637338" y="3471863"/>
              <a:ext cx="639762"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Georgia" panose="02040502050405020303" pitchFamily="18" charset="0"/>
                  <a:cs typeface="Arial" charset="0"/>
                </a:rPr>
                <a:t>2</a:t>
              </a:r>
            </a:p>
          </p:txBody>
        </p:sp>
      </p:grpSp>
      <p:sp>
        <p:nvSpPr>
          <p:cNvPr id="5" name="Slide Number Placeholder 4"/>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23</a:t>
            </a:fld>
            <a:endParaRPr lang="th-TH" dirty="0">
              <a:latin typeface="Georgia" panose="02040502050405020303" pitchFamily="18" charset="0"/>
            </a:endParaRPr>
          </a:p>
        </p:txBody>
      </p:sp>
    </p:spTree>
    <p:extLst>
      <p:ext uri="{BB962C8B-B14F-4D97-AF65-F5344CB8AC3E}">
        <p14:creationId xmlns:p14="http://schemas.microsoft.com/office/powerpoint/2010/main" val="343750602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536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Example</a:t>
            </a:r>
            <a:endParaRPr lang="th-TH" dirty="0">
              <a:solidFill>
                <a:srgbClr val="FF0000"/>
              </a:solidFill>
              <a:latin typeface="Georgia" panose="02040502050405020303" pitchFamily="18" charset="0"/>
            </a:endParaRPr>
          </a:p>
        </p:txBody>
      </p:sp>
      <p:sp>
        <p:nvSpPr>
          <p:cNvPr id="3" name="Content Placeholder 2"/>
          <p:cNvSpPr>
            <a:spLocks noGrp="1"/>
          </p:cNvSpPr>
          <p:nvPr>
            <p:ph idx="1"/>
          </p:nvPr>
        </p:nvSpPr>
        <p:spPr/>
        <p:txBody>
          <a:bodyPr/>
          <a:lstStyle/>
          <a:p>
            <a:pPr>
              <a:lnSpc>
                <a:spcPct val="100000"/>
              </a:lnSpc>
            </a:pPr>
            <a:r>
              <a:rPr lang="en-US" dirty="0" smtClean="0">
                <a:solidFill>
                  <a:srgbClr val="FF0000"/>
                </a:solidFill>
                <a:latin typeface="Georgia" panose="02040502050405020303" pitchFamily="18" charset="0"/>
              </a:rPr>
              <a:t>If you deposit money today in an account that pays 6.5% annual interest, how long will it take to double your money</a:t>
            </a:r>
            <a:endParaRPr lang="th-TH" dirty="0">
              <a:solidFill>
                <a:srgbClr val="FF0000"/>
              </a:solidFill>
              <a:latin typeface="Georgia" panose="02040502050405020303"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latin typeface="Georgia" panose="02040502050405020303" pitchFamily="18" charset="0"/>
              </a:rPr>
              <a:pPr/>
              <a:t>24</a:t>
            </a:fld>
            <a:endParaRPr lang="th-TH" dirty="0">
              <a:solidFill>
                <a:srgbClr val="FF0000"/>
              </a:solidFill>
              <a:latin typeface="Georgia" panose="02040502050405020303" pitchFamily="18" charset="0"/>
            </a:endParaRPr>
          </a:p>
        </p:txBody>
      </p:sp>
    </p:spTree>
    <p:extLst>
      <p:ext uri="{BB962C8B-B14F-4D97-AF65-F5344CB8AC3E}">
        <p14:creationId xmlns:p14="http://schemas.microsoft.com/office/powerpoint/2010/main" val="16578876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Solution</a:t>
            </a:r>
            <a:endParaRPr lang="th-TH" dirty="0">
              <a:solidFill>
                <a:srgbClr val="FF0000"/>
              </a:solidFill>
              <a:latin typeface="Georgia" panose="02040502050405020303" pitchFamily="18" charset="0"/>
            </a:endParaRPr>
          </a:p>
        </p:txBody>
      </p:sp>
      <p:sp>
        <p:nvSpPr>
          <p:cNvPr id="3" name="Content Placeholder 2"/>
          <p:cNvSpPr>
            <a:spLocks noGrp="1"/>
          </p:cNvSpPr>
          <p:nvPr>
            <p:ph idx="1"/>
          </p:nvPr>
        </p:nvSpPr>
        <p:spPr>
          <a:xfrm>
            <a:off x="867189" y="3640014"/>
            <a:ext cx="7886700" cy="2540333"/>
          </a:xfrm>
        </p:spPr>
        <p:txBody>
          <a:bodyPr/>
          <a:lstStyle/>
          <a:p>
            <a:pPr marL="0" indent="0">
              <a:lnSpc>
                <a:spcPct val="100000"/>
              </a:lnSpc>
              <a:buNone/>
            </a:pPr>
            <a:r>
              <a:rPr lang="en-US" dirty="0" smtClean="0">
                <a:solidFill>
                  <a:srgbClr val="FF0000"/>
                </a:solidFill>
                <a:latin typeface="Georgia" panose="02040502050405020303" pitchFamily="18" charset="0"/>
              </a:rPr>
              <a:t>	</a:t>
            </a:r>
            <a:r>
              <a:rPr lang="en-US" dirty="0" smtClean="0">
                <a:solidFill>
                  <a:srgbClr val="FF0000"/>
                </a:solidFill>
                <a:latin typeface="Times New Roman" panose="02020603050405020304" pitchFamily="18" charset="0"/>
                <a:cs typeface="Times New Roman" panose="02020603050405020304" pitchFamily="18" charset="0"/>
              </a:rPr>
              <a:t>With </a:t>
            </a:r>
            <a:r>
              <a:rPr lang="en-US" dirty="0">
                <a:solidFill>
                  <a:srgbClr val="FF0000"/>
                </a:solidFill>
                <a:latin typeface="Times New Roman" panose="02020603050405020304" pitchFamily="18" charset="0"/>
                <a:cs typeface="Times New Roman" panose="02020603050405020304" pitchFamily="18" charset="0"/>
              </a:rPr>
              <a:t>a financial calculator enter the following: I/YR = 6.5, PV = -1, PMT = 0, and FV = 2. </a:t>
            </a:r>
            <a:r>
              <a:rPr lang="en-US" dirty="0" smtClean="0">
                <a:solidFill>
                  <a:srgbClr val="FF0000"/>
                </a:solidFill>
                <a:latin typeface="Times New Roman" panose="02020603050405020304" pitchFamily="18" charset="0"/>
                <a:cs typeface="Times New Roman" panose="02020603050405020304" pitchFamily="18" charset="0"/>
              </a:rPr>
              <a:t>Solve for </a:t>
            </a:r>
            <a:r>
              <a:rPr lang="en-US" dirty="0">
                <a:solidFill>
                  <a:srgbClr val="FF0000"/>
                </a:solidFill>
                <a:latin typeface="Times New Roman" panose="02020603050405020304" pitchFamily="18" charset="0"/>
                <a:cs typeface="Times New Roman" panose="02020603050405020304" pitchFamily="18" charset="0"/>
              </a:rPr>
              <a:t>N = 11.01 ≈ 11 years.</a:t>
            </a:r>
            <a:endParaRPr lang="th-TH" dirty="0">
              <a:solidFill>
                <a:srgbClr val="FF0000"/>
              </a:solidFill>
              <a:latin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latin typeface="Georgia" panose="02040502050405020303" pitchFamily="18" charset="0"/>
              </a:rPr>
              <a:pPr/>
              <a:t>25</a:t>
            </a:fld>
            <a:endParaRPr lang="th-TH" dirty="0">
              <a:solidFill>
                <a:srgbClr val="FF0000"/>
              </a:solidFill>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1919287" y="1597110"/>
            <a:ext cx="5305425" cy="1866900"/>
          </a:xfrm>
          <a:prstGeom prst="rect">
            <a:avLst/>
          </a:prstGeom>
        </p:spPr>
      </p:pic>
    </p:spTree>
    <p:extLst>
      <p:ext uri="{BB962C8B-B14F-4D97-AF65-F5344CB8AC3E}">
        <p14:creationId xmlns:p14="http://schemas.microsoft.com/office/powerpoint/2010/main" val="27638604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123" y="2633541"/>
            <a:ext cx="8598876" cy="1325563"/>
          </a:xfrm>
          <a:solidFill>
            <a:srgbClr val="0070C0"/>
          </a:solidFill>
        </p:spPr>
        <p:txBody>
          <a:bodyPr>
            <a:normAutofit/>
          </a:bodyPr>
          <a:lstStyle/>
          <a:p>
            <a:pPr algn="ctr"/>
            <a:r>
              <a:rPr lang="en-US" sz="5400" dirty="0" smtClean="0">
                <a:solidFill>
                  <a:schemeClr val="bg1"/>
                </a:solidFill>
                <a:latin typeface="Georgia" panose="02040502050405020303" pitchFamily="18" charset="0"/>
              </a:rPr>
              <a:t>Annuity</a:t>
            </a:r>
            <a:endParaRPr lang="th-TH" sz="5400" dirty="0">
              <a:solidFill>
                <a:schemeClr val="bg1"/>
              </a:solidFill>
              <a:latin typeface="Georgia" panose="02040502050405020303"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26</a:t>
            </a:fld>
            <a:endParaRPr lang="th-TH" dirty="0">
              <a:latin typeface="Georgia" panose="02040502050405020303" pitchFamily="18" charset="0"/>
            </a:endParaRPr>
          </a:p>
        </p:txBody>
      </p:sp>
    </p:spTree>
    <p:extLst>
      <p:ext uri="{BB962C8B-B14F-4D97-AF65-F5344CB8AC3E}">
        <p14:creationId xmlns:p14="http://schemas.microsoft.com/office/powerpoint/2010/main" val="499613632"/>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pPr eaLnBrk="1" hangingPunct="1">
              <a:defRPr/>
            </a:pPr>
            <a:r>
              <a:rPr lang="en-US" sz="4000" dirty="0">
                <a:latin typeface="Georgia" panose="02040502050405020303" pitchFamily="18" charset="0"/>
              </a:rPr>
              <a:t>What is the difference between an </a:t>
            </a:r>
            <a:r>
              <a:rPr lang="en-US" sz="4000" dirty="0">
                <a:solidFill>
                  <a:srgbClr val="C00000"/>
                </a:solidFill>
                <a:latin typeface="Georgia" panose="02040502050405020303" pitchFamily="18" charset="0"/>
              </a:rPr>
              <a:t>ordinary annuity </a:t>
            </a:r>
            <a:r>
              <a:rPr lang="en-US" sz="4000" dirty="0">
                <a:latin typeface="Georgia" panose="02040502050405020303" pitchFamily="18" charset="0"/>
              </a:rPr>
              <a:t>and an </a:t>
            </a:r>
            <a:r>
              <a:rPr lang="en-US" sz="4000" dirty="0">
                <a:solidFill>
                  <a:srgbClr val="C00000"/>
                </a:solidFill>
                <a:latin typeface="Georgia" panose="02040502050405020303" pitchFamily="18" charset="0"/>
              </a:rPr>
              <a:t>annuity due</a:t>
            </a:r>
            <a:r>
              <a:rPr lang="en-US" sz="4000" dirty="0">
                <a:latin typeface="Georgia" panose="02040502050405020303" pitchFamily="18" charset="0"/>
              </a:rPr>
              <a:t>?</a:t>
            </a:r>
          </a:p>
        </p:txBody>
      </p:sp>
      <p:grpSp>
        <p:nvGrpSpPr>
          <p:cNvPr id="2" name="Group 41"/>
          <p:cNvGrpSpPr>
            <a:grpSpLocks/>
          </p:cNvGrpSpPr>
          <p:nvPr/>
        </p:nvGrpSpPr>
        <p:grpSpPr bwMode="auto">
          <a:xfrm>
            <a:off x="1328743" y="1907382"/>
            <a:ext cx="6677616" cy="1876707"/>
            <a:chOff x="336" y="1296"/>
            <a:chExt cx="4984" cy="1270"/>
          </a:xfrm>
        </p:grpSpPr>
        <p:sp>
          <p:nvSpPr>
            <p:cNvPr id="19481" name="Rectangle 5"/>
            <p:cNvSpPr>
              <a:spLocks noChangeArrowheads="1"/>
            </p:cNvSpPr>
            <p:nvPr/>
          </p:nvSpPr>
          <p:spPr bwMode="auto">
            <a:xfrm>
              <a:off x="336" y="1296"/>
              <a:ext cx="2498" cy="380"/>
            </a:xfrm>
            <a:prstGeom prst="rect">
              <a:avLst/>
            </a:prstGeom>
            <a:noFill/>
            <a:ln w="9525">
              <a:noFill/>
              <a:miter lim="800000"/>
              <a:headEnd/>
              <a:tailEnd/>
            </a:ln>
          </p:spPr>
          <p:txBody>
            <a:bodyPr wrap="none" lIns="69056" tIns="34529" rIns="69056" bIns="34529">
              <a:spAutoFit/>
            </a:bodyPr>
            <a:lstStyle/>
            <a:p>
              <a:pPr eaLnBrk="1" hangingPunct="1">
                <a:defRPr/>
              </a:pPr>
              <a:r>
                <a:rPr lang="en-US" sz="3200" dirty="0">
                  <a:latin typeface="Georgia" panose="02040502050405020303" pitchFamily="18" charset="0"/>
                  <a:cs typeface="Arial" charset="0"/>
                </a:rPr>
                <a:t>Ordinary Annuity</a:t>
              </a:r>
            </a:p>
          </p:txBody>
        </p:sp>
        <p:sp>
          <p:nvSpPr>
            <p:cNvPr id="19482" name="Rectangle 6"/>
            <p:cNvSpPr>
              <a:spLocks noChangeArrowheads="1"/>
            </p:cNvSpPr>
            <p:nvPr/>
          </p:nvSpPr>
          <p:spPr bwMode="auto">
            <a:xfrm>
              <a:off x="1951" y="2227"/>
              <a:ext cx="683" cy="3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PMT</a:t>
              </a:r>
            </a:p>
          </p:txBody>
        </p:sp>
        <p:sp>
          <p:nvSpPr>
            <p:cNvPr id="19483" name="Rectangle 7"/>
            <p:cNvSpPr>
              <a:spLocks noChangeArrowheads="1"/>
            </p:cNvSpPr>
            <p:nvPr/>
          </p:nvSpPr>
          <p:spPr bwMode="auto">
            <a:xfrm>
              <a:off x="4637" y="2227"/>
              <a:ext cx="683" cy="3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PMT</a:t>
              </a:r>
            </a:p>
          </p:txBody>
        </p:sp>
        <p:grpSp>
          <p:nvGrpSpPr>
            <p:cNvPr id="32796" name="Group 8"/>
            <p:cNvGrpSpPr>
              <a:grpSpLocks/>
            </p:cNvGrpSpPr>
            <p:nvPr/>
          </p:nvGrpSpPr>
          <p:grpSpPr bwMode="auto">
            <a:xfrm>
              <a:off x="779" y="1984"/>
              <a:ext cx="4080" cy="173"/>
              <a:chOff x="779" y="1984"/>
              <a:chExt cx="4080" cy="173"/>
            </a:xfrm>
          </p:grpSpPr>
          <p:sp>
            <p:nvSpPr>
              <p:cNvPr id="19491" name="Line 9"/>
              <p:cNvSpPr>
                <a:spLocks noChangeShapeType="1"/>
              </p:cNvSpPr>
              <p:nvPr/>
            </p:nvSpPr>
            <p:spPr bwMode="auto">
              <a:xfrm>
                <a:off x="779" y="1984"/>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Georgia" panose="02040502050405020303" pitchFamily="18" charset="0"/>
                  <a:cs typeface="Arial" charset="0"/>
                </a:endParaRPr>
              </a:p>
            </p:txBody>
          </p:sp>
          <p:sp>
            <p:nvSpPr>
              <p:cNvPr id="19492" name="Line 10"/>
              <p:cNvSpPr>
                <a:spLocks noChangeShapeType="1"/>
              </p:cNvSpPr>
              <p:nvPr/>
            </p:nvSpPr>
            <p:spPr bwMode="auto">
              <a:xfrm>
                <a:off x="2171" y="1984"/>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Georgia" panose="02040502050405020303" pitchFamily="18" charset="0"/>
                  <a:cs typeface="Arial" charset="0"/>
                </a:endParaRPr>
              </a:p>
            </p:txBody>
          </p:sp>
          <p:sp>
            <p:nvSpPr>
              <p:cNvPr id="19493" name="Line 11"/>
              <p:cNvSpPr>
                <a:spLocks noChangeShapeType="1"/>
              </p:cNvSpPr>
              <p:nvPr/>
            </p:nvSpPr>
            <p:spPr bwMode="auto">
              <a:xfrm>
                <a:off x="3419" y="1984"/>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Georgia" panose="02040502050405020303" pitchFamily="18" charset="0"/>
                  <a:cs typeface="Arial" charset="0"/>
                </a:endParaRPr>
              </a:p>
            </p:txBody>
          </p:sp>
          <p:sp>
            <p:nvSpPr>
              <p:cNvPr id="19494" name="Line 12"/>
              <p:cNvSpPr>
                <a:spLocks noChangeShapeType="1"/>
              </p:cNvSpPr>
              <p:nvPr/>
            </p:nvSpPr>
            <p:spPr bwMode="auto">
              <a:xfrm>
                <a:off x="4859" y="1984"/>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Georgia" panose="02040502050405020303" pitchFamily="18" charset="0"/>
                  <a:cs typeface="Arial" charset="0"/>
                </a:endParaRPr>
              </a:p>
            </p:txBody>
          </p:sp>
          <p:sp>
            <p:nvSpPr>
              <p:cNvPr id="19495" name="Line 13"/>
              <p:cNvSpPr>
                <a:spLocks noChangeShapeType="1"/>
              </p:cNvSpPr>
              <p:nvPr/>
            </p:nvSpPr>
            <p:spPr bwMode="auto">
              <a:xfrm>
                <a:off x="780" y="2070"/>
                <a:ext cx="4079" cy="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Georgia" panose="02040502050405020303" pitchFamily="18" charset="0"/>
                  <a:cs typeface="Arial" charset="0"/>
                </a:endParaRPr>
              </a:p>
            </p:txBody>
          </p:sp>
        </p:grpSp>
        <p:sp>
          <p:nvSpPr>
            <p:cNvPr id="19485" name="Rectangle 14"/>
            <p:cNvSpPr>
              <a:spLocks noChangeArrowheads="1"/>
            </p:cNvSpPr>
            <p:nvPr/>
          </p:nvSpPr>
          <p:spPr bwMode="auto">
            <a:xfrm>
              <a:off x="3199" y="2227"/>
              <a:ext cx="683" cy="3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PMT</a:t>
              </a:r>
            </a:p>
          </p:txBody>
        </p:sp>
        <p:sp>
          <p:nvSpPr>
            <p:cNvPr id="19486" name="Rectangle 15"/>
            <p:cNvSpPr>
              <a:spLocks noChangeArrowheads="1"/>
            </p:cNvSpPr>
            <p:nvPr/>
          </p:nvSpPr>
          <p:spPr bwMode="auto">
            <a:xfrm>
              <a:off x="673" y="1719"/>
              <a:ext cx="268" cy="3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0</a:t>
              </a:r>
            </a:p>
          </p:txBody>
        </p:sp>
        <p:sp>
          <p:nvSpPr>
            <p:cNvPr id="19487" name="Rectangle 16"/>
            <p:cNvSpPr>
              <a:spLocks noChangeArrowheads="1"/>
            </p:cNvSpPr>
            <p:nvPr/>
          </p:nvSpPr>
          <p:spPr bwMode="auto">
            <a:xfrm>
              <a:off x="2065" y="1719"/>
              <a:ext cx="219" cy="3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1</a:t>
              </a:r>
            </a:p>
          </p:txBody>
        </p:sp>
        <p:sp>
          <p:nvSpPr>
            <p:cNvPr id="19488" name="Rectangle 17"/>
            <p:cNvSpPr>
              <a:spLocks noChangeArrowheads="1"/>
            </p:cNvSpPr>
            <p:nvPr/>
          </p:nvSpPr>
          <p:spPr bwMode="auto">
            <a:xfrm>
              <a:off x="3313" y="1719"/>
              <a:ext cx="254" cy="3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2</a:t>
              </a:r>
            </a:p>
          </p:txBody>
        </p:sp>
        <p:sp>
          <p:nvSpPr>
            <p:cNvPr id="19489" name="Rectangle 18"/>
            <p:cNvSpPr>
              <a:spLocks noChangeArrowheads="1"/>
            </p:cNvSpPr>
            <p:nvPr/>
          </p:nvSpPr>
          <p:spPr bwMode="auto">
            <a:xfrm>
              <a:off x="4753" y="1719"/>
              <a:ext cx="252" cy="3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3</a:t>
              </a:r>
            </a:p>
          </p:txBody>
        </p:sp>
        <p:sp>
          <p:nvSpPr>
            <p:cNvPr id="19490" name="Rectangle 19"/>
            <p:cNvSpPr>
              <a:spLocks noChangeArrowheads="1"/>
            </p:cNvSpPr>
            <p:nvPr/>
          </p:nvSpPr>
          <p:spPr bwMode="auto">
            <a:xfrm>
              <a:off x="1334" y="1782"/>
              <a:ext cx="382" cy="297"/>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I%</a:t>
              </a:r>
            </a:p>
          </p:txBody>
        </p:sp>
      </p:grpSp>
      <p:grpSp>
        <p:nvGrpSpPr>
          <p:cNvPr id="4" name="Group 42"/>
          <p:cNvGrpSpPr>
            <a:grpSpLocks/>
          </p:cNvGrpSpPr>
          <p:nvPr/>
        </p:nvGrpSpPr>
        <p:grpSpPr bwMode="auto">
          <a:xfrm>
            <a:off x="1425183" y="3625456"/>
            <a:ext cx="6437789" cy="2228405"/>
            <a:chOff x="336" y="2424"/>
            <a:chExt cx="4805" cy="1508"/>
          </a:xfrm>
        </p:grpSpPr>
        <p:sp>
          <p:nvSpPr>
            <p:cNvPr id="19462" name="Rectangle 21"/>
            <p:cNvSpPr>
              <a:spLocks noChangeArrowheads="1"/>
            </p:cNvSpPr>
            <p:nvPr/>
          </p:nvSpPr>
          <p:spPr bwMode="auto">
            <a:xfrm>
              <a:off x="1951" y="3424"/>
              <a:ext cx="683" cy="3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PMT</a:t>
              </a:r>
            </a:p>
          </p:txBody>
        </p:sp>
        <p:sp>
          <p:nvSpPr>
            <p:cNvPr id="32775" name="Rectangle 22"/>
            <p:cNvSpPr>
              <a:spLocks noChangeArrowheads="1"/>
            </p:cNvSpPr>
            <p:nvPr/>
          </p:nvSpPr>
          <p:spPr bwMode="auto">
            <a:xfrm>
              <a:off x="4705" y="3644"/>
              <a:ext cx="4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3200">
                <a:latin typeface="Georgia" panose="02040502050405020303" pitchFamily="18" charset="0"/>
              </a:endParaRPr>
            </a:p>
          </p:txBody>
        </p:sp>
        <p:grpSp>
          <p:nvGrpSpPr>
            <p:cNvPr id="32776" name="Group 23"/>
            <p:cNvGrpSpPr>
              <a:grpSpLocks/>
            </p:cNvGrpSpPr>
            <p:nvPr/>
          </p:nvGrpSpPr>
          <p:grpSpPr bwMode="auto">
            <a:xfrm>
              <a:off x="779" y="3189"/>
              <a:ext cx="4080" cy="173"/>
              <a:chOff x="779" y="3189"/>
              <a:chExt cx="4080" cy="173"/>
            </a:xfrm>
          </p:grpSpPr>
          <p:sp>
            <p:nvSpPr>
              <p:cNvPr id="19476" name="Line 24"/>
              <p:cNvSpPr>
                <a:spLocks noChangeShapeType="1"/>
              </p:cNvSpPr>
              <p:nvPr/>
            </p:nvSpPr>
            <p:spPr bwMode="auto">
              <a:xfrm>
                <a:off x="779" y="318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200" dirty="0">
                  <a:latin typeface="Georgia" panose="02040502050405020303" pitchFamily="18" charset="0"/>
                  <a:cs typeface="Arial" charset="0"/>
                </a:endParaRPr>
              </a:p>
            </p:txBody>
          </p:sp>
          <p:sp>
            <p:nvSpPr>
              <p:cNvPr id="19477" name="Line 25"/>
              <p:cNvSpPr>
                <a:spLocks noChangeShapeType="1"/>
              </p:cNvSpPr>
              <p:nvPr/>
            </p:nvSpPr>
            <p:spPr bwMode="auto">
              <a:xfrm>
                <a:off x="2171" y="318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200" dirty="0">
                  <a:latin typeface="Georgia" panose="02040502050405020303" pitchFamily="18" charset="0"/>
                  <a:cs typeface="Arial" charset="0"/>
                </a:endParaRPr>
              </a:p>
            </p:txBody>
          </p:sp>
          <p:sp>
            <p:nvSpPr>
              <p:cNvPr id="19478" name="Line 26"/>
              <p:cNvSpPr>
                <a:spLocks noChangeShapeType="1"/>
              </p:cNvSpPr>
              <p:nvPr/>
            </p:nvSpPr>
            <p:spPr bwMode="auto">
              <a:xfrm>
                <a:off x="3419" y="318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200" dirty="0">
                  <a:latin typeface="Georgia" panose="02040502050405020303" pitchFamily="18" charset="0"/>
                  <a:cs typeface="Arial" charset="0"/>
                </a:endParaRPr>
              </a:p>
            </p:txBody>
          </p:sp>
          <p:sp>
            <p:nvSpPr>
              <p:cNvPr id="19479" name="Line 27"/>
              <p:cNvSpPr>
                <a:spLocks noChangeShapeType="1"/>
              </p:cNvSpPr>
              <p:nvPr/>
            </p:nvSpPr>
            <p:spPr bwMode="auto">
              <a:xfrm>
                <a:off x="4859" y="318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200" dirty="0">
                  <a:latin typeface="Georgia" panose="02040502050405020303" pitchFamily="18" charset="0"/>
                  <a:cs typeface="Arial" charset="0"/>
                </a:endParaRPr>
              </a:p>
            </p:txBody>
          </p:sp>
          <p:sp>
            <p:nvSpPr>
              <p:cNvPr id="19480" name="Line 28"/>
              <p:cNvSpPr>
                <a:spLocks noChangeShapeType="1"/>
              </p:cNvSpPr>
              <p:nvPr/>
            </p:nvSpPr>
            <p:spPr bwMode="auto">
              <a:xfrm>
                <a:off x="780" y="3275"/>
                <a:ext cx="4079" cy="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200" dirty="0">
                  <a:latin typeface="Georgia" panose="02040502050405020303" pitchFamily="18" charset="0"/>
                  <a:cs typeface="Arial" charset="0"/>
                </a:endParaRPr>
              </a:p>
            </p:txBody>
          </p:sp>
        </p:grpSp>
        <p:sp>
          <p:nvSpPr>
            <p:cNvPr id="19465" name="Rectangle 29"/>
            <p:cNvSpPr>
              <a:spLocks noChangeArrowheads="1"/>
            </p:cNvSpPr>
            <p:nvPr/>
          </p:nvSpPr>
          <p:spPr bwMode="auto">
            <a:xfrm>
              <a:off x="3199" y="3424"/>
              <a:ext cx="683" cy="3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PMT</a:t>
              </a:r>
            </a:p>
          </p:txBody>
        </p:sp>
        <p:sp>
          <p:nvSpPr>
            <p:cNvPr id="19466" name="Rectangle 30"/>
            <p:cNvSpPr>
              <a:spLocks noChangeArrowheads="1"/>
            </p:cNvSpPr>
            <p:nvPr/>
          </p:nvSpPr>
          <p:spPr bwMode="auto">
            <a:xfrm>
              <a:off x="673" y="2906"/>
              <a:ext cx="268" cy="3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0</a:t>
              </a:r>
            </a:p>
          </p:txBody>
        </p:sp>
        <p:sp>
          <p:nvSpPr>
            <p:cNvPr id="19467" name="Rectangle 31"/>
            <p:cNvSpPr>
              <a:spLocks noChangeArrowheads="1"/>
            </p:cNvSpPr>
            <p:nvPr/>
          </p:nvSpPr>
          <p:spPr bwMode="auto">
            <a:xfrm>
              <a:off x="2065" y="2906"/>
              <a:ext cx="219" cy="3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1</a:t>
              </a:r>
            </a:p>
          </p:txBody>
        </p:sp>
        <p:sp>
          <p:nvSpPr>
            <p:cNvPr id="19468" name="Rectangle 32"/>
            <p:cNvSpPr>
              <a:spLocks noChangeArrowheads="1"/>
            </p:cNvSpPr>
            <p:nvPr/>
          </p:nvSpPr>
          <p:spPr bwMode="auto">
            <a:xfrm>
              <a:off x="3313" y="2906"/>
              <a:ext cx="254" cy="3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2</a:t>
              </a:r>
            </a:p>
          </p:txBody>
        </p:sp>
        <p:sp>
          <p:nvSpPr>
            <p:cNvPr id="19469" name="Rectangle 33"/>
            <p:cNvSpPr>
              <a:spLocks noChangeArrowheads="1"/>
            </p:cNvSpPr>
            <p:nvPr/>
          </p:nvSpPr>
          <p:spPr bwMode="auto">
            <a:xfrm>
              <a:off x="4753" y="2906"/>
              <a:ext cx="252" cy="3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3</a:t>
              </a:r>
            </a:p>
          </p:txBody>
        </p:sp>
        <p:sp>
          <p:nvSpPr>
            <p:cNvPr id="19470" name="Rectangle 34"/>
            <p:cNvSpPr>
              <a:spLocks noChangeArrowheads="1"/>
            </p:cNvSpPr>
            <p:nvPr/>
          </p:nvSpPr>
          <p:spPr bwMode="auto">
            <a:xfrm>
              <a:off x="1322" y="2978"/>
              <a:ext cx="382" cy="297"/>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Arial" charset="0"/>
                </a:rPr>
                <a:t>I%</a:t>
              </a:r>
            </a:p>
          </p:txBody>
        </p:sp>
        <p:sp>
          <p:nvSpPr>
            <p:cNvPr id="19471" name="Rectangle 35"/>
            <p:cNvSpPr>
              <a:spLocks noChangeArrowheads="1"/>
            </p:cNvSpPr>
            <p:nvPr/>
          </p:nvSpPr>
          <p:spPr bwMode="auto">
            <a:xfrm>
              <a:off x="559" y="3424"/>
              <a:ext cx="683" cy="3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Arial" charset="0"/>
                </a:rPr>
                <a:t>PMT</a:t>
              </a:r>
            </a:p>
          </p:txBody>
        </p:sp>
        <p:sp>
          <p:nvSpPr>
            <p:cNvPr id="19472" name="Line 36"/>
            <p:cNvSpPr>
              <a:spLocks noChangeShapeType="1"/>
            </p:cNvSpPr>
            <p:nvPr/>
          </p:nvSpPr>
          <p:spPr bwMode="auto">
            <a:xfrm flipH="1">
              <a:off x="827" y="2424"/>
              <a:ext cx="1385" cy="807"/>
            </a:xfrm>
            <a:prstGeom prst="line">
              <a:avLst/>
            </a:prstGeom>
            <a:noFill/>
            <a:ln w="31750">
              <a:solidFill>
                <a:schemeClr val="accent6"/>
              </a:solidFill>
              <a:round/>
              <a:headEnd type="none" w="sm" len="sm"/>
              <a:tailEnd type="stealth" w="med" len="lg"/>
            </a:ln>
          </p:spPr>
          <p:txBody>
            <a:bodyPr wrap="none" anchor="ctr"/>
            <a:lstStyle/>
            <a:p>
              <a:pPr eaLnBrk="1" hangingPunct="1">
                <a:defRPr/>
              </a:pPr>
              <a:endParaRPr lang="en-US" sz="3200" dirty="0">
                <a:latin typeface="Georgia" panose="02040502050405020303" pitchFamily="18" charset="0"/>
                <a:cs typeface="Arial" charset="0"/>
              </a:endParaRPr>
            </a:p>
          </p:txBody>
        </p:sp>
        <p:sp>
          <p:nvSpPr>
            <p:cNvPr id="19473" name="Line 37"/>
            <p:cNvSpPr>
              <a:spLocks noChangeShapeType="1"/>
            </p:cNvSpPr>
            <p:nvPr/>
          </p:nvSpPr>
          <p:spPr bwMode="auto">
            <a:xfrm flipH="1">
              <a:off x="2246" y="2424"/>
              <a:ext cx="1199" cy="785"/>
            </a:xfrm>
            <a:prstGeom prst="line">
              <a:avLst/>
            </a:prstGeom>
            <a:noFill/>
            <a:ln w="31750">
              <a:solidFill>
                <a:schemeClr val="accent6"/>
              </a:solidFill>
              <a:round/>
              <a:headEnd type="none" w="sm" len="sm"/>
              <a:tailEnd type="stealth" w="med" len="lg"/>
            </a:ln>
          </p:spPr>
          <p:txBody>
            <a:bodyPr wrap="none" anchor="ctr"/>
            <a:lstStyle/>
            <a:p>
              <a:pPr eaLnBrk="1" hangingPunct="1">
                <a:defRPr/>
              </a:pPr>
              <a:endParaRPr lang="en-US" sz="3200" dirty="0">
                <a:latin typeface="Georgia" panose="02040502050405020303" pitchFamily="18" charset="0"/>
                <a:cs typeface="Arial" charset="0"/>
              </a:endParaRPr>
            </a:p>
          </p:txBody>
        </p:sp>
        <p:sp>
          <p:nvSpPr>
            <p:cNvPr id="19474" name="Line 38"/>
            <p:cNvSpPr>
              <a:spLocks noChangeShapeType="1"/>
            </p:cNvSpPr>
            <p:nvPr/>
          </p:nvSpPr>
          <p:spPr bwMode="auto">
            <a:xfrm flipH="1">
              <a:off x="3489" y="2424"/>
              <a:ext cx="1385" cy="796"/>
            </a:xfrm>
            <a:prstGeom prst="line">
              <a:avLst/>
            </a:prstGeom>
            <a:noFill/>
            <a:ln w="31750">
              <a:solidFill>
                <a:schemeClr val="accent6"/>
              </a:solidFill>
              <a:round/>
              <a:headEnd type="none" w="sm" len="sm"/>
              <a:tailEnd type="stealth" w="med" len="lg"/>
            </a:ln>
          </p:spPr>
          <p:txBody>
            <a:bodyPr wrap="none" anchor="ctr"/>
            <a:lstStyle/>
            <a:p>
              <a:pPr eaLnBrk="1" hangingPunct="1">
                <a:defRPr/>
              </a:pPr>
              <a:endParaRPr lang="en-US" sz="3200" dirty="0">
                <a:latin typeface="Georgia" panose="02040502050405020303" pitchFamily="18" charset="0"/>
                <a:cs typeface="Arial" charset="0"/>
              </a:endParaRPr>
            </a:p>
          </p:txBody>
        </p:sp>
        <p:sp>
          <p:nvSpPr>
            <p:cNvPr id="19475" name="Rectangle 39"/>
            <p:cNvSpPr>
              <a:spLocks noChangeArrowheads="1"/>
            </p:cNvSpPr>
            <p:nvPr/>
          </p:nvSpPr>
          <p:spPr bwMode="auto">
            <a:xfrm>
              <a:off x="336" y="2544"/>
              <a:ext cx="1821" cy="380"/>
            </a:xfrm>
            <a:prstGeom prst="rect">
              <a:avLst/>
            </a:prstGeom>
            <a:noFill/>
            <a:ln w="9525">
              <a:noFill/>
              <a:miter lim="800000"/>
              <a:headEnd/>
              <a:tailEnd/>
            </a:ln>
          </p:spPr>
          <p:txBody>
            <a:bodyPr wrap="none" lIns="69056" tIns="34529" rIns="69056" bIns="34529">
              <a:spAutoFit/>
            </a:bodyPr>
            <a:lstStyle/>
            <a:p>
              <a:pPr eaLnBrk="1" hangingPunct="1">
                <a:defRPr/>
              </a:pPr>
              <a:r>
                <a:rPr lang="en-US" sz="3200" dirty="0">
                  <a:latin typeface="Georgia" panose="02040502050405020303" pitchFamily="18" charset="0"/>
                  <a:cs typeface="Arial" charset="0"/>
                </a:rPr>
                <a:t>Annuity Due</a:t>
              </a:r>
            </a:p>
          </p:txBody>
        </p:sp>
      </p:grpSp>
      <p:sp>
        <p:nvSpPr>
          <p:cNvPr id="5" name="Slide Number Placeholder 4"/>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27</a:t>
            </a:fld>
            <a:endParaRPr lang="th-TH" dirty="0">
              <a:latin typeface="Georgia" panose="02040502050405020303" pitchFamily="18" charset="0"/>
            </a:endParaRPr>
          </a:p>
        </p:txBody>
      </p:sp>
      <p:sp>
        <p:nvSpPr>
          <p:cNvPr id="3" name="TextBox 2"/>
          <p:cNvSpPr txBox="1"/>
          <p:nvPr/>
        </p:nvSpPr>
        <p:spPr>
          <a:xfrm>
            <a:off x="2889796" y="5999535"/>
            <a:ext cx="5301626" cy="523220"/>
          </a:xfrm>
          <a:prstGeom prst="rect">
            <a:avLst/>
          </a:prstGeom>
          <a:noFill/>
        </p:spPr>
        <p:txBody>
          <a:bodyPr wrap="none" rtlCol="0">
            <a:spAutoFit/>
          </a:bodyPr>
          <a:lstStyle/>
          <a:p>
            <a:r>
              <a:rPr lang="en-US" dirty="0" smtClean="0">
                <a:solidFill>
                  <a:srgbClr val="FF0000"/>
                </a:solidFill>
              </a:rPr>
              <a:t>NO NEED TO  KNOW ANNUITY DUE</a:t>
            </a:r>
            <a:endParaRPr lang="en-US" dirty="0">
              <a:solidFill>
                <a:srgbClr val="FF0000"/>
              </a:solidFill>
            </a:endParaRPr>
          </a:p>
        </p:txBody>
      </p:sp>
    </p:spTree>
    <p:extLst>
      <p:ext uri="{BB962C8B-B14F-4D97-AF65-F5344CB8AC3E}">
        <p14:creationId xmlns:p14="http://schemas.microsoft.com/office/powerpoint/2010/main" val="411510006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noAutofit/>
          </a:bodyPr>
          <a:lstStyle/>
          <a:p>
            <a:pPr eaLnBrk="1" hangingPunct="1">
              <a:defRPr/>
            </a:pPr>
            <a:r>
              <a:rPr lang="en-US" sz="4000" dirty="0">
                <a:latin typeface="Georgia" panose="02040502050405020303" pitchFamily="18" charset="0"/>
              </a:rPr>
              <a:t>Solving for </a:t>
            </a:r>
            <a:r>
              <a:rPr lang="en-US" sz="4000" dirty="0" smtClean="0">
                <a:latin typeface="Georgia" panose="02040502050405020303" pitchFamily="18" charset="0"/>
              </a:rPr>
              <a:t>FV: 3-Year </a:t>
            </a:r>
            <a:r>
              <a:rPr lang="en-US" sz="4000" dirty="0">
                <a:solidFill>
                  <a:srgbClr val="C00000"/>
                </a:solidFill>
                <a:latin typeface="Georgia" panose="02040502050405020303" pitchFamily="18" charset="0"/>
              </a:rPr>
              <a:t>Ordinary Annuity</a:t>
            </a:r>
            <a:r>
              <a:rPr lang="en-US" sz="4000" dirty="0">
                <a:latin typeface="Georgia" panose="02040502050405020303" pitchFamily="18" charset="0"/>
              </a:rPr>
              <a:t> of $100 at 10%</a:t>
            </a:r>
          </a:p>
        </p:txBody>
      </p:sp>
      <p:sp>
        <p:nvSpPr>
          <p:cNvPr id="34819" name="Rectangle 3"/>
          <p:cNvSpPr>
            <a:spLocks noGrp="1" noChangeArrowheads="1"/>
          </p:cNvSpPr>
          <p:nvPr>
            <p:ph idx="1"/>
          </p:nvPr>
        </p:nvSpPr>
        <p:spPr>
          <a:xfrm>
            <a:off x="1037492" y="1690689"/>
            <a:ext cx="7477857" cy="4235326"/>
          </a:xfrm>
        </p:spPr>
        <p:txBody>
          <a:bodyPr>
            <a:normAutofit/>
          </a:bodyPr>
          <a:lstStyle/>
          <a:p>
            <a:pPr eaLnBrk="1" hangingPunct="1">
              <a:spcBef>
                <a:spcPct val="0"/>
              </a:spcBef>
            </a:pPr>
            <a:r>
              <a:rPr lang="en-US" altLang="th-TH" dirty="0" smtClean="0">
                <a:latin typeface="Georgia" panose="02040502050405020303" pitchFamily="18" charset="0"/>
              </a:rPr>
              <a:t>$100 payments occur at the end of each period, but there is no PV.</a:t>
            </a: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sz="1500" dirty="0">
              <a:latin typeface="Georgia" panose="02040502050405020303" pitchFamily="18" charset="0"/>
            </a:endParaRPr>
          </a:p>
          <a:p>
            <a:pPr eaLnBrk="1" hangingPunct="1">
              <a:spcBef>
                <a:spcPct val="0"/>
              </a:spcBef>
              <a:buFont typeface="Wingdings" panose="05000000000000000000" pitchFamily="2" charset="2"/>
              <a:buNone/>
            </a:pPr>
            <a:r>
              <a:rPr lang="en-US" altLang="th-TH" dirty="0" smtClean="0">
                <a:latin typeface="Georgia" panose="02040502050405020303" pitchFamily="18" charset="0"/>
              </a:rPr>
              <a:t>Excel:  =FV(</a:t>
            </a:r>
            <a:r>
              <a:rPr lang="en-US" altLang="th-TH" dirty="0" err="1" smtClean="0">
                <a:latin typeface="Georgia" panose="02040502050405020303" pitchFamily="18" charset="0"/>
              </a:rPr>
              <a:t>rate,nper,pmt,pv,type</a:t>
            </a:r>
            <a:r>
              <a:rPr lang="en-US" altLang="th-TH" dirty="0" smtClean="0">
                <a:latin typeface="Georgia" panose="02040502050405020303" pitchFamily="18" charset="0"/>
              </a:rPr>
              <a:t>)</a:t>
            </a:r>
          </a:p>
          <a:p>
            <a:pPr eaLnBrk="1" hangingPunct="1">
              <a:spcBef>
                <a:spcPct val="0"/>
              </a:spcBef>
              <a:buFont typeface="Wingdings" panose="05000000000000000000" pitchFamily="2" charset="2"/>
              <a:buNone/>
            </a:pPr>
            <a:r>
              <a:rPr lang="en-US" altLang="th-TH" dirty="0" smtClean="0">
                <a:latin typeface="Georgia" panose="02040502050405020303" pitchFamily="18" charset="0"/>
              </a:rPr>
              <a:t>Here type = 0.</a:t>
            </a:r>
          </a:p>
        </p:txBody>
      </p:sp>
      <p:grpSp>
        <p:nvGrpSpPr>
          <p:cNvPr id="34821" name="Group 19"/>
          <p:cNvGrpSpPr>
            <a:grpSpLocks/>
          </p:cNvGrpSpPr>
          <p:nvPr/>
        </p:nvGrpSpPr>
        <p:grpSpPr bwMode="auto">
          <a:xfrm>
            <a:off x="1559787" y="2883877"/>
            <a:ext cx="6024425" cy="1445682"/>
            <a:chOff x="1581150" y="3375025"/>
            <a:chExt cx="5983288" cy="1420813"/>
          </a:xfrm>
        </p:grpSpPr>
        <p:grpSp>
          <p:nvGrpSpPr>
            <p:cNvPr id="34822" name="Group 34"/>
            <p:cNvGrpSpPr>
              <a:grpSpLocks/>
            </p:cNvGrpSpPr>
            <p:nvPr/>
          </p:nvGrpSpPr>
          <p:grpSpPr bwMode="auto">
            <a:xfrm>
              <a:off x="1581150" y="3375025"/>
              <a:ext cx="5983288" cy="1420813"/>
              <a:chOff x="1581150" y="3375025"/>
              <a:chExt cx="5983288" cy="1420813"/>
            </a:xfrm>
          </p:grpSpPr>
          <p:grpSp>
            <p:nvGrpSpPr>
              <p:cNvPr id="34824" name="Group 20"/>
              <p:cNvGrpSpPr>
                <a:grpSpLocks/>
              </p:cNvGrpSpPr>
              <p:nvPr/>
            </p:nvGrpSpPr>
            <p:grpSpPr bwMode="auto">
              <a:xfrm>
                <a:off x="1581150" y="3375025"/>
                <a:ext cx="5983288" cy="1420813"/>
                <a:chOff x="1581150" y="3119438"/>
                <a:chExt cx="5983288" cy="1420812"/>
              </a:xfrm>
            </p:grpSpPr>
            <p:sp>
              <p:nvSpPr>
                <p:cNvPr id="34826"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dirty="0">
                    <a:solidFill>
                      <a:srgbClr val="000000"/>
                    </a:solidFill>
                    <a:latin typeface="Times New Roman" panose="02020603050405020304" pitchFamily="18" charset="0"/>
                  </a:endParaRPr>
                </a:p>
              </p:txBody>
            </p:sp>
            <p:sp>
              <p:nvSpPr>
                <p:cNvPr id="38"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INPUTS</a:t>
                  </a:r>
                </a:p>
              </p:txBody>
            </p:sp>
            <p:sp>
              <p:nvSpPr>
                <p:cNvPr id="39"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OUTPUT</a:t>
                  </a:r>
                </a:p>
              </p:txBody>
            </p:sp>
            <p:sp>
              <p:nvSpPr>
                <p:cNvPr id="40"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N</a:t>
                  </a:r>
                </a:p>
              </p:txBody>
            </p:sp>
            <p:sp>
              <p:nvSpPr>
                <p:cNvPr id="41"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spc="-75" dirty="0">
                      <a:latin typeface="Times New Roman" panose="02020603050405020304" pitchFamily="18" charset="0"/>
                      <a:cs typeface="Times New Roman" panose="02020603050405020304" pitchFamily="18" charset="0"/>
                    </a:rPr>
                    <a:t>I/YR</a:t>
                  </a:r>
                </a:p>
              </p:txBody>
            </p:sp>
            <p:sp>
              <p:nvSpPr>
                <p:cNvPr id="42"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PMT</a:t>
                  </a:r>
                </a:p>
              </p:txBody>
            </p:sp>
            <p:sp>
              <p:nvSpPr>
                <p:cNvPr id="43"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PV</a:t>
                  </a:r>
                </a:p>
              </p:txBody>
            </p:sp>
            <p:sp>
              <p:nvSpPr>
                <p:cNvPr id="44"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FV</a:t>
                  </a:r>
                </a:p>
              </p:txBody>
            </p:sp>
            <p:sp>
              <p:nvSpPr>
                <p:cNvPr id="45"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3</a:t>
                  </a:r>
                </a:p>
              </p:txBody>
            </p:sp>
            <p:sp>
              <p:nvSpPr>
                <p:cNvPr id="46"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spc="-15" dirty="0">
                      <a:latin typeface="Times New Roman" panose="02020603050405020304" pitchFamily="18" charset="0"/>
                      <a:cs typeface="Times New Roman" panose="02020603050405020304" pitchFamily="18" charset="0"/>
                    </a:rPr>
                    <a:t>-100</a:t>
                  </a:r>
                </a:p>
              </p:txBody>
            </p:sp>
            <p:sp>
              <p:nvSpPr>
                <p:cNvPr id="47" name="AutoShape 15"/>
                <p:cNvSpPr>
                  <a:spLocks noChangeArrowheads="1"/>
                </p:cNvSpPr>
                <p:nvPr/>
              </p:nvSpPr>
              <p:spPr bwMode="auto">
                <a:xfrm>
                  <a:off x="4006850" y="3216276"/>
                  <a:ext cx="641350"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10</a:t>
                  </a:r>
                </a:p>
              </p:txBody>
            </p:sp>
          </p:grpSp>
          <p:sp>
            <p:nvSpPr>
              <p:cNvPr id="36" name="AutoShape 16"/>
              <p:cNvSpPr>
                <a:spLocks noChangeArrowheads="1"/>
              </p:cNvSpPr>
              <p:nvPr/>
            </p:nvSpPr>
            <p:spPr bwMode="auto">
              <a:xfrm>
                <a:off x="4884738" y="3471863"/>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0</a:t>
                </a:r>
              </a:p>
            </p:txBody>
          </p:sp>
        </p:grpSp>
        <p:sp>
          <p:nvSpPr>
            <p:cNvPr id="34" name="AutoShape 15"/>
            <p:cNvSpPr>
              <a:spLocks noChangeArrowheads="1"/>
            </p:cNvSpPr>
            <p:nvPr/>
          </p:nvSpPr>
          <p:spPr bwMode="auto">
            <a:xfrm>
              <a:off x="6637338" y="4330700"/>
              <a:ext cx="639762" cy="366713"/>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331</a:t>
              </a:r>
            </a:p>
          </p:txBody>
        </p:sp>
      </p:gr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28</a:t>
            </a:fld>
            <a:endParaRPr lang="th-TH" dirty="0">
              <a:latin typeface="Georgia" panose="02040502050405020303" pitchFamily="18" charset="0"/>
            </a:endParaRPr>
          </a:p>
        </p:txBody>
      </p:sp>
    </p:spTree>
    <p:extLst>
      <p:ext uri="{BB962C8B-B14F-4D97-AF65-F5344CB8AC3E}">
        <p14:creationId xmlns:p14="http://schemas.microsoft.com/office/powerpoint/2010/main" val="3560102574"/>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Autofit/>
          </a:bodyPr>
          <a:lstStyle/>
          <a:p>
            <a:pPr eaLnBrk="1" hangingPunct="1">
              <a:defRPr/>
            </a:pPr>
            <a:r>
              <a:rPr lang="en-US" sz="4000" dirty="0">
                <a:latin typeface="Georgia" panose="02040502050405020303" pitchFamily="18" charset="0"/>
              </a:rPr>
              <a:t>Solving for </a:t>
            </a:r>
            <a:r>
              <a:rPr lang="en-US" sz="4000" dirty="0" smtClean="0">
                <a:latin typeface="Georgia" panose="02040502050405020303" pitchFamily="18" charset="0"/>
              </a:rPr>
              <a:t>PV: 3-year </a:t>
            </a:r>
            <a:r>
              <a:rPr lang="en-US" sz="4000" dirty="0">
                <a:solidFill>
                  <a:srgbClr val="C00000"/>
                </a:solidFill>
                <a:latin typeface="Georgia" panose="02040502050405020303" pitchFamily="18" charset="0"/>
              </a:rPr>
              <a:t>Ordinary Annuity</a:t>
            </a:r>
            <a:r>
              <a:rPr lang="en-US" sz="4000" dirty="0">
                <a:latin typeface="Georgia" panose="02040502050405020303" pitchFamily="18" charset="0"/>
              </a:rPr>
              <a:t> of $100 at 10%</a:t>
            </a:r>
          </a:p>
        </p:txBody>
      </p:sp>
      <p:sp>
        <p:nvSpPr>
          <p:cNvPr id="36867" name="Rectangle 3"/>
          <p:cNvSpPr>
            <a:spLocks noGrp="1" noChangeArrowheads="1"/>
          </p:cNvSpPr>
          <p:nvPr>
            <p:ph idx="1"/>
          </p:nvPr>
        </p:nvSpPr>
        <p:spPr>
          <a:xfrm>
            <a:off x="1072662" y="1899138"/>
            <a:ext cx="7315199" cy="4009293"/>
          </a:xfrm>
        </p:spPr>
        <p:txBody>
          <a:bodyPr>
            <a:normAutofit/>
          </a:bodyPr>
          <a:lstStyle/>
          <a:p>
            <a:pPr eaLnBrk="1" hangingPunct="1">
              <a:spcBef>
                <a:spcPct val="0"/>
              </a:spcBef>
            </a:pPr>
            <a:r>
              <a:rPr lang="en-US" altLang="th-TH" dirty="0" smtClean="0">
                <a:latin typeface="Georgia" panose="02040502050405020303" pitchFamily="18" charset="0"/>
              </a:rPr>
              <a:t>$100 payments still occur at the end of each period, but now there is no FV.</a:t>
            </a: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buFont typeface="Wingdings" panose="05000000000000000000" pitchFamily="2" charset="2"/>
              <a:buNone/>
            </a:pPr>
            <a:r>
              <a:rPr lang="en-US" altLang="th-TH" dirty="0" smtClean="0">
                <a:latin typeface="Georgia" panose="02040502050405020303" pitchFamily="18" charset="0"/>
              </a:rPr>
              <a:t>Excel:  =PV(</a:t>
            </a:r>
            <a:r>
              <a:rPr lang="en-US" altLang="th-TH" dirty="0" err="1" smtClean="0">
                <a:latin typeface="Georgia" panose="02040502050405020303" pitchFamily="18" charset="0"/>
              </a:rPr>
              <a:t>rate,nper,pmt,fv,type</a:t>
            </a:r>
            <a:r>
              <a:rPr lang="en-US" altLang="th-TH" dirty="0" smtClean="0">
                <a:latin typeface="Georgia" panose="02040502050405020303" pitchFamily="18" charset="0"/>
              </a:rPr>
              <a:t>)</a:t>
            </a:r>
          </a:p>
          <a:p>
            <a:pPr eaLnBrk="1" hangingPunct="1">
              <a:spcBef>
                <a:spcPct val="0"/>
              </a:spcBef>
              <a:buFont typeface="Wingdings" panose="05000000000000000000" pitchFamily="2" charset="2"/>
              <a:buNone/>
            </a:pPr>
            <a:r>
              <a:rPr lang="en-US" altLang="th-TH" dirty="0" smtClean="0">
                <a:latin typeface="Georgia" panose="02040502050405020303" pitchFamily="18" charset="0"/>
              </a:rPr>
              <a:t>Here type = 0.</a:t>
            </a:r>
          </a:p>
        </p:txBody>
      </p:sp>
      <p:grpSp>
        <p:nvGrpSpPr>
          <p:cNvPr id="36869" name="Group 19"/>
          <p:cNvGrpSpPr>
            <a:grpSpLocks/>
          </p:cNvGrpSpPr>
          <p:nvPr/>
        </p:nvGrpSpPr>
        <p:grpSpPr bwMode="auto">
          <a:xfrm>
            <a:off x="1524617" y="2915194"/>
            <a:ext cx="6411287" cy="1428206"/>
            <a:chOff x="1581150" y="3375025"/>
            <a:chExt cx="5983288" cy="1420813"/>
          </a:xfrm>
        </p:grpSpPr>
        <p:grpSp>
          <p:nvGrpSpPr>
            <p:cNvPr id="36870" name="Group 34"/>
            <p:cNvGrpSpPr>
              <a:grpSpLocks/>
            </p:cNvGrpSpPr>
            <p:nvPr/>
          </p:nvGrpSpPr>
          <p:grpSpPr bwMode="auto">
            <a:xfrm>
              <a:off x="1581150" y="3375025"/>
              <a:ext cx="5983288" cy="1420813"/>
              <a:chOff x="1581150" y="3375025"/>
              <a:chExt cx="5983288" cy="1420813"/>
            </a:xfrm>
          </p:grpSpPr>
          <p:grpSp>
            <p:nvGrpSpPr>
              <p:cNvPr id="36872" name="Group 20"/>
              <p:cNvGrpSpPr>
                <a:grpSpLocks/>
              </p:cNvGrpSpPr>
              <p:nvPr/>
            </p:nvGrpSpPr>
            <p:grpSpPr bwMode="auto">
              <a:xfrm>
                <a:off x="1581150" y="3375025"/>
                <a:ext cx="5983288" cy="1420813"/>
                <a:chOff x="1581150" y="3119438"/>
                <a:chExt cx="5983288" cy="1420812"/>
              </a:xfrm>
            </p:grpSpPr>
            <p:sp>
              <p:nvSpPr>
                <p:cNvPr id="36874"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1800">
                    <a:solidFill>
                      <a:srgbClr val="000000"/>
                    </a:solidFill>
                    <a:latin typeface="Times New Roman" panose="02020603050405020304" pitchFamily="18" charset="0"/>
                  </a:endParaRPr>
                </a:p>
              </p:txBody>
            </p:sp>
            <p:sp>
              <p:nvSpPr>
                <p:cNvPr id="38"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INPUTS</a:t>
                  </a:r>
                </a:p>
              </p:txBody>
            </p:sp>
            <p:sp>
              <p:nvSpPr>
                <p:cNvPr id="39"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OUTPUT</a:t>
                  </a:r>
                </a:p>
              </p:txBody>
            </p:sp>
            <p:sp>
              <p:nvSpPr>
                <p:cNvPr id="40"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N</a:t>
                  </a:r>
                </a:p>
              </p:txBody>
            </p:sp>
            <p:sp>
              <p:nvSpPr>
                <p:cNvPr id="41"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spc="-75" dirty="0">
                      <a:latin typeface="Times New Roman" panose="02020603050405020304" pitchFamily="18" charset="0"/>
                      <a:cs typeface="Times New Roman" panose="02020603050405020304" pitchFamily="18" charset="0"/>
                    </a:rPr>
                    <a:t>I/YR</a:t>
                  </a:r>
                </a:p>
              </p:txBody>
            </p:sp>
            <p:sp>
              <p:nvSpPr>
                <p:cNvPr id="42"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PMT</a:t>
                  </a:r>
                </a:p>
              </p:txBody>
            </p:sp>
            <p:sp>
              <p:nvSpPr>
                <p:cNvPr id="43"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PV</a:t>
                  </a:r>
                </a:p>
              </p:txBody>
            </p:sp>
            <p:sp>
              <p:nvSpPr>
                <p:cNvPr id="44"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FV</a:t>
                  </a:r>
                </a:p>
              </p:txBody>
            </p:sp>
            <p:sp>
              <p:nvSpPr>
                <p:cNvPr id="45"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3</a:t>
                  </a:r>
                </a:p>
              </p:txBody>
            </p:sp>
            <p:sp>
              <p:nvSpPr>
                <p:cNvPr id="46"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spc="-15" dirty="0">
                      <a:latin typeface="Times New Roman" panose="02020603050405020304" pitchFamily="18" charset="0"/>
                      <a:cs typeface="Times New Roman" panose="02020603050405020304" pitchFamily="18" charset="0"/>
                    </a:rPr>
                    <a:t>100</a:t>
                  </a:r>
                </a:p>
              </p:txBody>
            </p:sp>
            <p:sp>
              <p:nvSpPr>
                <p:cNvPr id="47" name="AutoShape 15"/>
                <p:cNvSpPr>
                  <a:spLocks noChangeArrowheads="1"/>
                </p:cNvSpPr>
                <p:nvPr/>
              </p:nvSpPr>
              <p:spPr bwMode="auto">
                <a:xfrm>
                  <a:off x="4006850" y="3216276"/>
                  <a:ext cx="641350"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10</a:t>
                  </a:r>
                </a:p>
              </p:txBody>
            </p:sp>
          </p:grpSp>
          <p:sp>
            <p:nvSpPr>
              <p:cNvPr id="36" name="AutoShape 16"/>
              <p:cNvSpPr>
                <a:spLocks noChangeArrowheads="1"/>
              </p:cNvSpPr>
              <p:nvPr/>
            </p:nvSpPr>
            <p:spPr bwMode="auto">
              <a:xfrm>
                <a:off x="4799013" y="4332288"/>
                <a:ext cx="822325"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-248.69</a:t>
                </a:r>
              </a:p>
            </p:txBody>
          </p:sp>
        </p:grpSp>
        <p:sp>
          <p:nvSpPr>
            <p:cNvPr id="34" name="AutoShape 15"/>
            <p:cNvSpPr>
              <a:spLocks noChangeArrowheads="1"/>
            </p:cNvSpPr>
            <p:nvPr/>
          </p:nvSpPr>
          <p:spPr bwMode="auto">
            <a:xfrm>
              <a:off x="6637338" y="3471863"/>
              <a:ext cx="639762"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0</a:t>
              </a:r>
            </a:p>
          </p:txBody>
        </p:sp>
      </p:gr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29</a:t>
            </a:fld>
            <a:endParaRPr lang="th-TH" dirty="0">
              <a:latin typeface="Georgia" panose="02040502050405020303" pitchFamily="18" charset="0"/>
            </a:endParaRPr>
          </a:p>
        </p:txBody>
      </p:sp>
    </p:spTree>
    <p:extLst>
      <p:ext uri="{BB962C8B-B14F-4D97-AF65-F5344CB8AC3E}">
        <p14:creationId xmlns:p14="http://schemas.microsoft.com/office/powerpoint/2010/main" val="769087329"/>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normAutofit fontScale="90000"/>
          </a:bodyPr>
          <a:lstStyle/>
          <a:p>
            <a:pPr eaLnBrk="1" hangingPunct="1">
              <a:defRPr/>
            </a:pPr>
            <a:r>
              <a:rPr lang="en-US" sz="4000" dirty="0">
                <a:latin typeface="Georgia" panose="02040502050405020303" pitchFamily="18" charset="0"/>
              </a:rPr>
              <a:t>What is the present value of a 5-year $100 </a:t>
            </a:r>
            <a:r>
              <a:rPr lang="en-US" sz="4000" dirty="0">
                <a:solidFill>
                  <a:srgbClr val="C00000"/>
                </a:solidFill>
                <a:latin typeface="Georgia" panose="02040502050405020303" pitchFamily="18" charset="0"/>
              </a:rPr>
              <a:t>ordinary annuity </a:t>
            </a:r>
            <a:r>
              <a:rPr lang="en-US" sz="4000" dirty="0">
                <a:latin typeface="Georgia" panose="02040502050405020303" pitchFamily="18" charset="0"/>
              </a:rPr>
              <a:t>at 10%?</a:t>
            </a:r>
          </a:p>
        </p:txBody>
      </p:sp>
      <p:sp>
        <p:nvSpPr>
          <p:cNvPr id="21507" name="Rectangle 3"/>
          <p:cNvSpPr>
            <a:spLocks noGrp="1" noChangeArrowheads="1"/>
          </p:cNvSpPr>
          <p:nvPr>
            <p:ph idx="1"/>
          </p:nvPr>
        </p:nvSpPr>
        <p:spPr>
          <a:xfrm>
            <a:off x="931986" y="1934308"/>
            <a:ext cx="6998676" cy="3690205"/>
          </a:xfrm>
        </p:spPr>
        <p:txBody>
          <a:bodyPr>
            <a:normAutofit/>
          </a:bodyPr>
          <a:lstStyle/>
          <a:p>
            <a:pPr eaLnBrk="1" hangingPunct="1">
              <a:buFont typeface="Arial" charset="0"/>
              <a:buChar char="•"/>
              <a:defRPr/>
            </a:pPr>
            <a:r>
              <a:rPr lang="en-US" dirty="0" smtClean="0">
                <a:latin typeface="Georgia" panose="02040502050405020303" pitchFamily="18" charset="0"/>
              </a:rPr>
              <a:t>Be sure your financial calculator is set back to END mode and solve for PV:</a:t>
            </a:r>
          </a:p>
          <a:p>
            <a:pPr eaLnBrk="1" hangingPunct="1">
              <a:buFont typeface="Arial" charset="0"/>
              <a:buChar char="•"/>
              <a:defRPr/>
            </a:pPr>
            <a:endParaRPr lang="en-US" dirty="0" smtClean="0">
              <a:latin typeface="Georgia" panose="02040502050405020303" pitchFamily="18" charset="0"/>
            </a:endParaRPr>
          </a:p>
          <a:p>
            <a:pPr lvl="1" eaLnBrk="1" hangingPunct="1">
              <a:lnSpc>
                <a:spcPct val="150000"/>
              </a:lnSpc>
              <a:buFont typeface="Arial" charset="0"/>
              <a:buChar char="–"/>
              <a:defRPr/>
            </a:pPr>
            <a:r>
              <a:rPr lang="en-US" sz="2800" dirty="0" smtClean="0">
                <a:latin typeface="Times New Roman" panose="02020603050405020304" pitchFamily="18" charset="0"/>
                <a:cs typeface="Times New Roman" panose="02020603050405020304" pitchFamily="18" charset="0"/>
              </a:rPr>
              <a:t>N = 5, I/YR = 10, PMT = -100, FV = 0.</a:t>
            </a:r>
          </a:p>
          <a:p>
            <a:pPr lvl="1" eaLnBrk="1" hangingPunct="1">
              <a:lnSpc>
                <a:spcPct val="150000"/>
              </a:lnSpc>
              <a:buFont typeface="Arial" charset="0"/>
              <a:buChar char="–"/>
              <a:defRPr/>
            </a:pPr>
            <a:r>
              <a:rPr lang="en-US" sz="2800" dirty="0" smtClean="0">
                <a:latin typeface="Times New Roman" panose="02020603050405020304" pitchFamily="18" charset="0"/>
                <a:cs typeface="Times New Roman" panose="02020603050405020304" pitchFamily="18" charset="0"/>
              </a:rPr>
              <a:t>PV = $379.08.</a:t>
            </a:r>
          </a:p>
        </p:txBody>
      </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30</a:t>
            </a:fld>
            <a:endParaRPr lang="th-TH" dirty="0">
              <a:latin typeface="Georgia" panose="02040502050405020303" pitchFamily="18" charset="0"/>
            </a:endParaRPr>
          </a:p>
        </p:txBody>
      </p:sp>
    </p:spTree>
    <p:extLst>
      <p:ext uri="{BB962C8B-B14F-4D97-AF65-F5344CB8AC3E}">
        <p14:creationId xmlns:p14="http://schemas.microsoft.com/office/powerpoint/2010/main" val="210535344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150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150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normAutofit/>
          </a:bodyPr>
          <a:lstStyle/>
          <a:p>
            <a:pPr eaLnBrk="1" hangingPunct="1">
              <a:defRPr/>
            </a:pPr>
            <a:r>
              <a:rPr lang="en-US" sz="4000" dirty="0">
                <a:latin typeface="Georgia" panose="02040502050405020303" pitchFamily="18" charset="0"/>
              </a:rPr>
              <a:t>What if it were a 10-year annuity?  A 25-year annuity?  A perpetuity?</a:t>
            </a:r>
          </a:p>
        </p:txBody>
      </p:sp>
      <p:sp>
        <p:nvSpPr>
          <p:cNvPr id="90115" name="Rectangle 3"/>
          <p:cNvSpPr>
            <a:spLocks noGrp="1" noChangeArrowheads="1"/>
          </p:cNvSpPr>
          <p:nvPr>
            <p:ph idx="1"/>
          </p:nvPr>
        </p:nvSpPr>
        <p:spPr>
          <a:xfrm>
            <a:off x="1424354" y="2057400"/>
            <a:ext cx="6523892" cy="4026877"/>
          </a:xfrm>
        </p:spPr>
        <p:txBody>
          <a:bodyPr>
            <a:normAutofit/>
          </a:bodyPr>
          <a:lstStyle/>
          <a:p>
            <a:pPr eaLnBrk="1" hangingPunct="1">
              <a:buFont typeface="Arial" charset="0"/>
              <a:buChar char="•"/>
              <a:defRPr/>
            </a:pPr>
            <a:r>
              <a:rPr lang="en-US" dirty="0" smtClean="0">
                <a:latin typeface="Times New Roman" panose="02020603050405020304" pitchFamily="18" charset="0"/>
                <a:cs typeface="Times New Roman" panose="02020603050405020304" pitchFamily="18" charset="0"/>
              </a:rPr>
              <a:t>10-year annuity</a:t>
            </a:r>
          </a:p>
          <a:p>
            <a:pPr lvl="1" eaLnBrk="1" hangingPunct="1">
              <a:buFont typeface="Arial" charset="0"/>
              <a:buChar char="–"/>
              <a:defRPr/>
            </a:pPr>
            <a:r>
              <a:rPr lang="en-US" sz="2800" dirty="0" smtClean="0">
                <a:latin typeface="Times New Roman" panose="02020603050405020304" pitchFamily="18" charset="0"/>
                <a:cs typeface="Times New Roman" panose="02020603050405020304" pitchFamily="18" charset="0"/>
              </a:rPr>
              <a:t>N = 10, I/YR = 10, PMT = -100, FV = 0; solve for PV = $614.46.</a:t>
            </a:r>
          </a:p>
          <a:p>
            <a:pPr eaLnBrk="1" hangingPunct="1">
              <a:buFont typeface="Arial" charset="0"/>
              <a:buChar char="•"/>
              <a:defRPr/>
            </a:pPr>
            <a:r>
              <a:rPr lang="en-US" dirty="0" smtClean="0">
                <a:latin typeface="Times New Roman" panose="02020603050405020304" pitchFamily="18" charset="0"/>
                <a:cs typeface="Times New Roman" panose="02020603050405020304" pitchFamily="18" charset="0"/>
              </a:rPr>
              <a:t>25-year annuity</a:t>
            </a:r>
          </a:p>
          <a:p>
            <a:pPr lvl="1" eaLnBrk="1" hangingPunct="1">
              <a:buFont typeface="Arial" charset="0"/>
              <a:buChar char="–"/>
              <a:defRPr/>
            </a:pPr>
            <a:r>
              <a:rPr lang="en-US" sz="2800" dirty="0" smtClean="0">
                <a:latin typeface="Times New Roman" panose="02020603050405020304" pitchFamily="18" charset="0"/>
                <a:cs typeface="Times New Roman" panose="02020603050405020304" pitchFamily="18" charset="0"/>
              </a:rPr>
              <a:t>N = 25, I/YR = 10, PMT = -100, FV = 0; solve for PV = $907.70.</a:t>
            </a:r>
          </a:p>
          <a:p>
            <a:pPr eaLnBrk="1" hangingPunct="1">
              <a:buFont typeface="Arial" charset="0"/>
              <a:buChar char="•"/>
              <a:defRPr/>
            </a:pPr>
            <a:r>
              <a:rPr lang="en-US" dirty="0" smtClean="0">
                <a:latin typeface="Times New Roman" panose="02020603050405020304" pitchFamily="18" charset="0"/>
                <a:cs typeface="Times New Roman" panose="02020603050405020304" pitchFamily="18" charset="0"/>
              </a:rPr>
              <a:t>Perpetuity</a:t>
            </a:r>
          </a:p>
          <a:p>
            <a:pPr lvl="1" eaLnBrk="1" hangingPunct="1">
              <a:buFont typeface="Arial" charset="0"/>
              <a:buChar char="–"/>
              <a:defRPr/>
            </a:pPr>
            <a:r>
              <a:rPr lang="en-US" sz="2800" dirty="0" smtClean="0">
                <a:latin typeface="Times New Roman" panose="02020603050405020304" pitchFamily="18" charset="0"/>
                <a:cs typeface="Times New Roman" panose="02020603050405020304" pitchFamily="18" charset="0"/>
              </a:rPr>
              <a:t>PV = PMT/I = $100/0.1 = $1,000. </a:t>
            </a:r>
          </a:p>
        </p:txBody>
      </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31</a:t>
            </a:fld>
            <a:endParaRPr lang="th-TH" dirty="0">
              <a:latin typeface="Georgia" panose="02040502050405020303" pitchFamily="18" charset="0"/>
            </a:endParaRPr>
          </a:p>
        </p:txBody>
      </p:sp>
    </p:spTree>
    <p:extLst>
      <p:ext uri="{BB962C8B-B14F-4D97-AF65-F5344CB8AC3E}">
        <p14:creationId xmlns:p14="http://schemas.microsoft.com/office/powerpoint/2010/main" val="199220765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011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0115">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90115">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0115">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90115">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01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smtClean="0">
                <a:solidFill>
                  <a:srgbClr val="FF0000"/>
                </a:solidFill>
                <a:latin typeface="Georgia" panose="02040502050405020303" pitchFamily="18" charset="0"/>
              </a:rPr>
              <a:t>Example</a:t>
            </a:r>
            <a:endParaRPr lang="th-TH" dirty="0">
              <a:solidFill>
                <a:srgbClr val="FF0000"/>
              </a:solidFill>
              <a:latin typeface="Georgia" panose="02040502050405020303" pitchFamily="18" charset="0"/>
            </a:endParaRPr>
          </a:p>
        </p:txBody>
      </p:sp>
      <p:sp>
        <p:nvSpPr>
          <p:cNvPr id="3" name="Content Placeholder 2"/>
          <p:cNvSpPr>
            <a:spLocks noGrp="1"/>
          </p:cNvSpPr>
          <p:nvPr>
            <p:ph idx="1"/>
          </p:nvPr>
        </p:nvSpPr>
        <p:spPr/>
        <p:txBody>
          <a:bodyPr/>
          <a:lstStyle/>
          <a:p>
            <a:pPr>
              <a:lnSpc>
                <a:spcPct val="100000"/>
              </a:lnSpc>
            </a:pPr>
            <a:r>
              <a:rPr lang="en-US" dirty="0" smtClean="0">
                <a:solidFill>
                  <a:srgbClr val="FF0000"/>
                </a:solidFill>
                <a:latin typeface="Georgia" panose="02040502050405020303" pitchFamily="18" charset="0"/>
              </a:rPr>
              <a:t>Find the future values of these ordinary annuities. Compound occurs once a year.</a:t>
            </a:r>
          </a:p>
          <a:p>
            <a:pPr marL="914400" lvl="1" indent="-457200">
              <a:lnSpc>
                <a:spcPct val="100000"/>
              </a:lnSpc>
              <a:buAutoNum type="alphaLcPeriod"/>
            </a:pPr>
            <a:r>
              <a:rPr lang="en-US" dirty="0" smtClean="0">
                <a:solidFill>
                  <a:srgbClr val="FF0000"/>
                </a:solidFill>
                <a:latin typeface="Georgia" panose="02040502050405020303" pitchFamily="18" charset="0"/>
              </a:rPr>
              <a:t>$400 per year for 10 years at 10%</a:t>
            </a:r>
          </a:p>
          <a:p>
            <a:pPr marL="914400" lvl="1" indent="-457200">
              <a:lnSpc>
                <a:spcPct val="100000"/>
              </a:lnSpc>
              <a:buAutoNum type="alphaLcPeriod"/>
            </a:pPr>
            <a:r>
              <a:rPr lang="en-US" dirty="0" smtClean="0">
                <a:solidFill>
                  <a:srgbClr val="FF0000"/>
                </a:solidFill>
                <a:latin typeface="Georgia" panose="02040502050405020303" pitchFamily="18" charset="0"/>
              </a:rPr>
              <a:t>$400 per year for 5 years at 0</a:t>
            </a:r>
            <a:r>
              <a:rPr lang="en-US" dirty="0" smtClean="0">
                <a:solidFill>
                  <a:srgbClr val="FF0000"/>
                </a:solidFill>
                <a:latin typeface="Georgia" panose="02040502050405020303" pitchFamily="18" charset="0"/>
              </a:rPr>
              <a:t>%</a:t>
            </a:r>
            <a:endParaRPr lang="en-US" dirty="0" smtClean="0">
              <a:solidFill>
                <a:srgbClr val="FF0000"/>
              </a:solidFill>
              <a:latin typeface="Georgia" panose="02040502050405020303"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latin typeface="Georgia" panose="02040502050405020303" pitchFamily="18" charset="0"/>
              </a:rPr>
              <a:pPr/>
              <a:t>32</a:t>
            </a:fld>
            <a:endParaRPr lang="th-TH" dirty="0">
              <a:solidFill>
                <a:srgbClr val="FF0000"/>
              </a:solidFill>
              <a:latin typeface="Georgia" panose="02040502050405020303" pitchFamily="18" charset="0"/>
            </a:endParaRPr>
          </a:p>
        </p:txBody>
      </p:sp>
    </p:spTree>
    <p:extLst>
      <p:ext uri="{BB962C8B-B14F-4D97-AF65-F5344CB8AC3E}">
        <p14:creationId xmlns:p14="http://schemas.microsoft.com/office/powerpoint/2010/main" val="15919607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Solution </a:t>
            </a:r>
            <a:endParaRPr lang="th-TH" dirty="0">
              <a:solidFill>
                <a:srgbClr val="FF0000"/>
              </a:solidFill>
              <a:latin typeface="Georgia" panose="02040502050405020303" pitchFamily="18" charset="0"/>
            </a:endParaRPr>
          </a:p>
        </p:txBody>
      </p:sp>
      <p:sp>
        <p:nvSpPr>
          <p:cNvPr id="3" name="Content Placeholder 2"/>
          <p:cNvSpPr>
            <a:spLocks noGrp="1"/>
          </p:cNvSpPr>
          <p:nvPr>
            <p:ph idx="1"/>
          </p:nvPr>
        </p:nvSpPr>
        <p:spPr>
          <a:xfrm>
            <a:off x="942975" y="3600928"/>
            <a:ext cx="7886700" cy="2223810"/>
          </a:xfrm>
        </p:spPr>
        <p:txBody>
          <a:bodyPr/>
          <a:lstStyle/>
          <a:p>
            <a:pPr marL="0" indent="0">
              <a:buNone/>
            </a:pPr>
            <a:r>
              <a:rPr lang="en-US" dirty="0" smtClean="0">
                <a:solidFill>
                  <a:srgbClr val="FF0000"/>
                </a:solidFill>
                <a:latin typeface="Times New Roman" panose="02020603050405020304" pitchFamily="18" charset="0"/>
                <a:cs typeface="Times New Roman" panose="02020603050405020304" pitchFamily="18" charset="0"/>
              </a:rPr>
              <a:t>a. With </a:t>
            </a:r>
            <a:r>
              <a:rPr lang="en-US" dirty="0">
                <a:solidFill>
                  <a:srgbClr val="FF0000"/>
                </a:solidFill>
                <a:latin typeface="Times New Roman" panose="02020603050405020304" pitchFamily="18" charset="0"/>
                <a:cs typeface="Times New Roman" panose="02020603050405020304" pitchFamily="18" charset="0"/>
              </a:rPr>
              <a:t>a financial calculator, enter N = 10, I/YR = 10, PV = 0, and PMT = -400. Then press </a:t>
            </a:r>
            <a:r>
              <a:rPr lang="en-US" dirty="0" smtClean="0">
                <a:solidFill>
                  <a:srgbClr val="FF0000"/>
                </a:solidFill>
                <a:latin typeface="Times New Roman" panose="02020603050405020304" pitchFamily="18" charset="0"/>
                <a:cs typeface="Times New Roman" panose="02020603050405020304" pitchFamily="18" charset="0"/>
              </a:rPr>
              <a:t>the FV </a:t>
            </a:r>
            <a:r>
              <a:rPr lang="en-US" dirty="0">
                <a:solidFill>
                  <a:srgbClr val="FF0000"/>
                </a:solidFill>
                <a:latin typeface="Times New Roman" panose="02020603050405020304" pitchFamily="18" charset="0"/>
                <a:cs typeface="Times New Roman" panose="02020603050405020304" pitchFamily="18" charset="0"/>
              </a:rPr>
              <a:t>key to find FV = $6,374.97.</a:t>
            </a:r>
            <a:endParaRPr lang="th-TH" dirty="0">
              <a:solidFill>
                <a:srgbClr val="FF0000"/>
              </a:solidFill>
              <a:latin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rPr>
              <a:pPr/>
              <a:t>33</a:t>
            </a:fld>
            <a:endParaRPr lang="th-TH" dirty="0">
              <a:solidFill>
                <a:srgbClr val="FF0000"/>
              </a:solidFill>
            </a:endParaRPr>
          </a:p>
        </p:txBody>
      </p:sp>
      <p:pic>
        <p:nvPicPr>
          <p:cNvPr id="5" name="Picture 4"/>
          <p:cNvPicPr>
            <a:picLocks noChangeAspect="1"/>
          </p:cNvPicPr>
          <p:nvPr/>
        </p:nvPicPr>
        <p:blipFill>
          <a:blip r:embed="rId2"/>
          <a:stretch>
            <a:fillRect/>
          </a:stretch>
        </p:blipFill>
        <p:spPr>
          <a:xfrm>
            <a:off x="628650" y="2064476"/>
            <a:ext cx="8515350" cy="1269731"/>
          </a:xfrm>
          <a:prstGeom prst="rect">
            <a:avLst/>
          </a:prstGeom>
        </p:spPr>
      </p:pic>
    </p:spTree>
    <p:extLst>
      <p:ext uri="{BB962C8B-B14F-4D97-AF65-F5344CB8AC3E}">
        <p14:creationId xmlns:p14="http://schemas.microsoft.com/office/powerpoint/2010/main" val="33135102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Solution (cont.)</a:t>
            </a:r>
            <a:endParaRPr lang="th-TH" dirty="0">
              <a:solidFill>
                <a:srgbClr val="FF0000"/>
              </a:solidFill>
              <a:latin typeface="Georgia" panose="02040502050405020303" pitchFamily="18" charset="0"/>
            </a:endParaRPr>
          </a:p>
        </p:txBody>
      </p:sp>
      <p:sp>
        <p:nvSpPr>
          <p:cNvPr id="3" name="Content Placeholder 2"/>
          <p:cNvSpPr>
            <a:spLocks noGrp="1"/>
          </p:cNvSpPr>
          <p:nvPr>
            <p:ph idx="1"/>
          </p:nvPr>
        </p:nvSpPr>
        <p:spPr>
          <a:xfrm>
            <a:off x="867189" y="3253154"/>
            <a:ext cx="7886700" cy="2927194"/>
          </a:xfrm>
        </p:spPr>
        <p:txBody>
          <a:bodyPr/>
          <a:lstStyle/>
          <a:p>
            <a:pPr marL="0" indent="0">
              <a:buNone/>
            </a:pPr>
            <a:r>
              <a:rPr lang="en-US" dirty="0" smtClean="0">
                <a:solidFill>
                  <a:srgbClr val="FF0000"/>
                </a:solidFill>
                <a:latin typeface="Times New Roman" panose="02020603050405020304" pitchFamily="18" charset="0"/>
                <a:cs typeface="Times New Roman" panose="02020603050405020304" pitchFamily="18" charset="0"/>
              </a:rPr>
              <a:t>b. Simply sum up all cash flows;</a:t>
            </a:r>
          </a:p>
          <a:p>
            <a:pPr marL="0" indent="0" algn="ctr">
              <a:buNone/>
            </a:pPr>
            <a:r>
              <a:rPr lang="en-US" dirty="0" smtClean="0">
                <a:solidFill>
                  <a:srgbClr val="FF0000"/>
                </a:solidFill>
                <a:latin typeface="Times New Roman" panose="02020603050405020304" pitchFamily="18" charset="0"/>
                <a:cs typeface="Times New Roman" panose="02020603050405020304" pitchFamily="18" charset="0"/>
              </a:rPr>
              <a:t>400+400+400+400+400= 400x5 = 2,000</a:t>
            </a:r>
            <a:endParaRPr lang="th-TH" dirty="0">
              <a:solidFill>
                <a:srgbClr val="FF0000"/>
              </a:solidFill>
              <a:latin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rPr>
              <a:pPr/>
              <a:t>34</a:t>
            </a:fld>
            <a:endParaRPr lang="th-TH" dirty="0">
              <a:solidFill>
                <a:srgbClr val="FF0000"/>
              </a:solidFill>
            </a:endParaRPr>
          </a:p>
        </p:txBody>
      </p:sp>
      <p:pic>
        <p:nvPicPr>
          <p:cNvPr id="5" name="Picture 4"/>
          <p:cNvPicPr>
            <a:picLocks noChangeAspect="1"/>
          </p:cNvPicPr>
          <p:nvPr/>
        </p:nvPicPr>
        <p:blipFill>
          <a:blip r:embed="rId2"/>
          <a:stretch>
            <a:fillRect/>
          </a:stretch>
        </p:blipFill>
        <p:spPr>
          <a:xfrm>
            <a:off x="2251322" y="1459367"/>
            <a:ext cx="5235328" cy="1617784"/>
          </a:xfrm>
          <a:prstGeom prst="rect">
            <a:avLst/>
          </a:prstGeom>
        </p:spPr>
      </p:pic>
    </p:spTree>
    <p:extLst>
      <p:ext uri="{BB962C8B-B14F-4D97-AF65-F5344CB8AC3E}">
        <p14:creationId xmlns:p14="http://schemas.microsoft.com/office/powerpoint/2010/main" val="114441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123" y="1881554"/>
            <a:ext cx="8598876" cy="2338753"/>
          </a:xfrm>
          <a:solidFill>
            <a:srgbClr val="0070C0"/>
          </a:solidFill>
        </p:spPr>
        <p:txBody>
          <a:bodyPr>
            <a:normAutofit/>
          </a:bodyPr>
          <a:lstStyle/>
          <a:p>
            <a:pPr algn="ctr"/>
            <a:r>
              <a:rPr lang="en-US" sz="5400" dirty="0" smtClean="0">
                <a:solidFill>
                  <a:schemeClr val="bg1"/>
                </a:solidFill>
                <a:latin typeface="Georgia" panose="02040502050405020303" pitchFamily="18" charset="0"/>
              </a:rPr>
              <a:t>The Power of Compound </a:t>
            </a:r>
            <a:r>
              <a:rPr lang="en-US" sz="5400" dirty="0">
                <a:solidFill>
                  <a:schemeClr val="bg1"/>
                </a:solidFill>
                <a:latin typeface="Georgia" panose="02040502050405020303" pitchFamily="18" charset="0"/>
              </a:rPr>
              <a:t>I</a:t>
            </a:r>
            <a:r>
              <a:rPr lang="en-US" sz="5400" dirty="0" smtClean="0">
                <a:solidFill>
                  <a:schemeClr val="bg1"/>
                </a:solidFill>
                <a:latin typeface="Georgia" panose="02040502050405020303" pitchFamily="18" charset="0"/>
              </a:rPr>
              <a:t>nterest</a:t>
            </a:r>
            <a:endParaRPr lang="th-TH" sz="5400" dirty="0">
              <a:solidFill>
                <a:schemeClr val="bg1"/>
              </a:solidFill>
              <a:latin typeface="Georgia" panose="02040502050405020303"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35</a:t>
            </a:fld>
            <a:endParaRPr lang="th-TH" dirty="0">
              <a:latin typeface="Georgia" panose="02040502050405020303" pitchFamily="18" charset="0"/>
            </a:endParaRPr>
          </a:p>
        </p:txBody>
      </p:sp>
    </p:spTree>
    <p:extLst>
      <p:ext uri="{BB962C8B-B14F-4D97-AF65-F5344CB8AC3E}">
        <p14:creationId xmlns:p14="http://schemas.microsoft.com/office/powerpoint/2010/main" val="3905316968"/>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en-US" altLang="th-TH" dirty="0" smtClean="0">
                <a:latin typeface="Georgia" panose="02040502050405020303" pitchFamily="18" charset="0"/>
              </a:rPr>
              <a:t>The Power of </a:t>
            </a:r>
            <a:r>
              <a:rPr lang="en-US" altLang="th-TH" dirty="0" smtClean="0">
                <a:solidFill>
                  <a:srgbClr val="C00000"/>
                </a:solidFill>
                <a:latin typeface="Georgia" panose="02040502050405020303" pitchFamily="18" charset="0"/>
              </a:rPr>
              <a:t>Compound Interest</a:t>
            </a:r>
          </a:p>
        </p:txBody>
      </p:sp>
      <p:sp>
        <p:nvSpPr>
          <p:cNvPr id="47107" name="Rectangle 3"/>
          <p:cNvSpPr>
            <a:spLocks noGrp="1" noChangeArrowheads="1"/>
          </p:cNvSpPr>
          <p:nvPr>
            <p:ph idx="1"/>
          </p:nvPr>
        </p:nvSpPr>
        <p:spPr>
          <a:xfrm>
            <a:off x="1230923" y="1690689"/>
            <a:ext cx="6963508" cy="4411173"/>
          </a:xfrm>
        </p:spPr>
        <p:txBody>
          <a:bodyPr>
            <a:normAutofit/>
          </a:bodyPr>
          <a:lstStyle/>
          <a:p>
            <a:pPr marL="0" indent="0">
              <a:spcBef>
                <a:spcPct val="0"/>
              </a:spcBef>
              <a:buNone/>
            </a:pPr>
            <a:r>
              <a:rPr lang="en-US" altLang="th-TH" dirty="0" smtClean="0">
                <a:latin typeface="Georgia" panose="02040502050405020303" pitchFamily="18" charset="0"/>
              </a:rPr>
              <a:t>A 20-year-old student wants to save $3 a day for her retirement.  Every day she places $3 in a drawer.  At the end of the year, she invests the accumulated savings </a:t>
            </a:r>
            <a:r>
              <a:rPr lang="en-US" altLang="th-TH" dirty="0" smtClean="0">
                <a:latin typeface="Times New Roman" panose="02020603050405020304" pitchFamily="18" charset="0"/>
                <a:cs typeface="Times New Roman" panose="02020603050405020304" pitchFamily="18" charset="0"/>
              </a:rPr>
              <a:t>($1,095)</a:t>
            </a:r>
            <a:r>
              <a:rPr lang="en-US" altLang="th-TH" dirty="0" smtClean="0">
                <a:latin typeface="Georgia" panose="02040502050405020303" pitchFamily="18" charset="0"/>
              </a:rPr>
              <a:t> in a brokerage account with an expected annual return of 12%.</a:t>
            </a:r>
          </a:p>
          <a:p>
            <a:pPr marL="0" indent="0">
              <a:spcBef>
                <a:spcPct val="0"/>
              </a:spcBef>
              <a:buNone/>
            </a:pPr>
            <a:endParaRPr lang="en-US" altLang="th-TH" dirty="0" smtClean="0">
              <a:latin typeface="Georgia" panose="02040502050405020303" pitchFamily="18" charset="0"/>
            </a:endParaRPr>
          </a:p>
          <a:p>
            <a:pPr marL="0" indent="0">
              <a:spcBef>
                <a:spcPct val="0"/>
              </a:spcBef>
              <a:buNone/>
            </a:pPr>
            <a:r>
              <a:rPr lang="en-US" altLang="th-TH" dirty="0" smtClean="0">
                <a:latin typeface="Georgia" panose="02040502050405020303" pitchFamily="18" charset="0"/>
              </a:rPr>
              <a:t>How much money will she have when she is </a:t>
            </a:r>
            <a:r>
              <a:rPr lang="en-US" altLang="th-TH" dirty="0" smtClean="0">
                <a:latin typeface="Times New Roman" panose="02020603050405020304" pitchFamily="18" charset="0"/>
                <a:cs typeface="Times New Roman" panose="02020603050405020304" pitchFamily="18" charset="0"/>
              </a:rPr>
              <a:t>65</a:t>
            </a:r>
            <a:r>
              <a:rPr lang="en-US" altLang="th-TH" dirty="0" smtClean="0">
                <a:latin typeface="Georgia" panose="02040502050405020303" pitchFamily="18" charset="0"/>
              </a:rPr>
              <a:t> years old?</a:t>
            </a:r>
          </a:p>
        </p:txBody>
      </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36</a:t>
            </a:fld>
            <a:endParaRPr lang="th-TH" dirty="0">
              <a:latin typeface="Georgia" panose="02040502050405020303" pitchFamily="18" charset="0"/>
            </a:endParaRPr>
          </a:p>
        </p:txBody>
      </p:sp>
    </p:spTree>
    <p:extLst>
      <p:ext uri="{BB962C8B-B14F-4D97-AF65-F5344CB8AC3E}">
        <p14:creationId xmlns:p14="http://schemas.microsoft.com/office/powerpoint/2010/main" val="3286809041"/>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628650" y="365126"/>
            <a:ext cx="7886700" cy="1517254"/>
          </a:xfrm>
        </p:spPr>
        <p:txBody>
          <a:bodyPr>
            <a:normAutofit fontScale="90000"/>
          </a:bodyPr>
          <a:lstStyle/>
          <a:p>
            <a:pPr eaLnBrk="1" hangingPunct="1">
              <a:defRPr/>
            </a:pPr>
            <a:r>
              <a:rPr lang="en-US" dirty="0" smtClean="0">
                <a:latin typeface="Georgia" panose="02040502050405020303" pitchFamily="18" charset="0"/>
              </a:rPr>
              <a:t>Solving for FV:  If she begins saving today, how much will she have when she is </a:t>
            </a:r>
            <a:r>
              <a:rPr lang="en-US" dirty="0" smtClean="0">
                <a:latin typeface="Times New Roman" panose="02020603050405020304" pitchFamily="18" charset="0"/>
                <a:cs typeface="Times New Roman" panose="02020603050405020304" pitchFamily="18" charset="0"/>
              </a:rPr>
              <a:t>65</a:t>
            </a:r>
            <a:r>
              <a:rPr lang="en-US" dirty="0" smtClean="0">
                <a:latin typeface="Georgia" panose="02040502050405020303" pitchFamily="18" charset="0"/>
              </a:rPr>
              <a:t>?</a:t>
            </a:r>
          </a:p>
        </p:txBody>
      </p:sp>
      <p:sp>
        <p:nvSpPr>
          <p:cNvPr id="52227" name="Rectangle 3"/>
          <p:cNvSpPr>
            <a:spLocks noGrp="1" noChangeArrowheads="1"/>
          </p:cNvSpPr>
          <p:nvPr>
            <p:ph idx="1"/>
          </p:nvPr>
        </p:nvSpPr>
        <p:spPr>
          <a:xfrm>
            <a:off x="1037492" y="2233246"/>
            <a:ext cx="7174523" cy="3640016"/>
          </a:xfrm>
        </p:spPr>
        <p:txBody>
          <a:bodyPr>
            <a:normAutofit/>
          </a:bodyPr>
          <a:lstStyle/>
          <a:p>
            <a:pPr eaLnBrk="1" hangingPunct="1">
              <a:spcBef>
                <a:spcPct val="0"/>
              </a:spcBef>
            </a:pPr>
            <a:r>
              <a:rPr lang="en-US" altLang="th-TH" dirty="0" smtClean="0">
                <a:latin typeface="Georgia" panose="02040502050405020303" pitchFamily="18" charset="0"/>
              </a:rPr>
              <a:t>If she sticks to her plan, she will have </a:t>
            </a:r>
            <a:r>
              <a:rPr lang="en-US" altLang="th-TH" dirty="0" smtClean="0">
                <a:latin typeface="Times New Roman" panose="02020603050405020304" pitchFamily="18" charset="0"/>
                <a:cs typeface="Times New Roman" panose="02020603050405020304" pitchFamily="18" charset="0"/>
              </a:rPr>
              <a:t>$1,487,261.89</a:t>
            </a:r>
            <a:r>
              <a:rPr lang="en-US" altLang="th-TH" dirty="0" smtClean="0">
                <a:latin typeface="Georgia" panose="02040502050405020303" pitchFamily="18" charset="0"/>
              </a:rPr>
              <a:t> when she is </a:t>
            </a:r>
            <a:r>
              <a:rPr lang="en-US" altLang="th-TH" dirty="0" smtClean="0">
                <a:latin typeface="Times New Roman" panose="02020603050405020304" pitchFamily="18" charset="0"/>
                <a:cs typeface="Times New Roman" panose="02020603050405020304" pitchFamily="18" charset="0"/>
              </a:rPr>
              <a:t>65</a:t>
            </a:r>
            <a:r>
              <a:rPr lang="en-US" altLang="th-TH" dirty="0" smtClean="0">
                <a:latin typeface="Georgia" panose="02040502050405020303" pitchFamily="18" charset="0"/>
              </a:rPr>
              <a:t>.</a:t>
            </a: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buFont typeface="Wingdings" panose="05000000000000000000" pitchFamily="2" charset="2"/>
              <a:buNone/>
            </a:pPr>
            <a:r>
              <a:rPr lang="en-US" altLang="th-TH" dirty="0" smtClean="0">
                <a:latin typeface="Times New Roman" panose="02020603050405020304" pitchFamily="18" charset="0"/>
                <a:cs typeface="Times New Roman" panose="02020603050405020304" pitchFamily="18" charset="0"/>
              </a:rPr>
              <a:t>Excel:  =FV(.12,45,-1095,0,0)</a:t>
            </a:r>
          </a:p>
        </p:txBody>
      </p:sp>
      <p:grpSp>
        <p:nvGrpSpPr>
          <p:cNvPr id="2" name="Group 19"/>
          <p:cNvGrpSpPr>
            <a:grpSpLocks/>
          </p:cNvGrpSpPr>
          <p:nvPr/>
        </p:nvGrpSpPr>
        <p:grpSpPr bwMode="auto">
          <a:xfrm>
            <a:off x="1621332" y="3276108"/>
            <a:ext cx="6006841" cy="1686514"/>
            <a:chOff x="1581150" y="3375025"/>
            <a:chExt cx="5983288" cy="1420813"/>
          </a:xfrm>
        </p:grpSpPr>
        <p:grpSp>
          <p:nvGrpSpPr>
            <p:cNvPr id="49158" name="Group 34"/>
            <p:cNvGrpSpPr>
              <a:grpSpLocks/>
            </p:cNvGrpSpPr>
            <p:nvPr/>
          </p:nvGrpSpPr>
          <p:grpSpPr bwMode="auto">
            <a:xfrm>
              <a:off x="1581150" y="3375025"/>
              <a:ext cx="5983288" cy="1420813"/>
              <a:chOff x="1581150" y="3375025"/>
              <a:chExt cx="5983288" cy="1420813"/>
            </a:xfrm>
          </p:grpSpPr>
          <p:grpSp>
            <p:nvGrpSpPr>
              <p:cNvPr id="49160" name="Group 20"/>
              <p:cNvGrpSpPr>
                <a:grpSpLocks/>
              </p:cNvGrpSpPr>
              <p:nvPr/>
            </p:nvGrpSpPr>
            <p:grpSpPr bwMode="auto">
              <a:xfrm>
                <a:off x="1581150" y="3375025"/>
                <a:ext cx="5983288" cy="1420813"/>
                <a:chOff x="1581150" y="3119438"/>
                <a:chExt cx="5983288" cy="1420812"/>
              </a:xfrm>
            </p:grpSpPr>
            <p:sp>
              <p:nvSpPr>
                <p:cNvPr id="49162"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solidFill>
                      <a:srgbClr val="000000"/>
                    </a:solidFill>
                    <a:latin typeface="Times New Roman" panose="02020603050405020304" pitchFamily="18" charset="0"/>
                  </a:endParaRPr>
                </a:p>
              </p:txBody>
            </p:sp>
            <p:sp>
              <p:nvSpPr>
                <p:cNvPr id="41"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INPUTS</a:t>
                  </a:r>
                </a:p>
              </p:txBody>
            </p:sp>
            <p:sp>
              <p:nvSpPr>
                <p:cNvPr id="42"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OUTPUT</a:t>
                  </a:r>
                </a:p>
              </p:txBody>
            </p:sp>
            <p:sp>
              <p:nvSpPr>
                <p:cNvPr id="43"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N</a:t>
                  </a:r>
                </a:p>
              </p:txBody>
            </p:sp>
            <p:sp>
              <p:nvSpPr>
                <p:cNvPr id="44"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2000" b="1" spc="-75" dirty="0">
                      <a:latin typeface="Times New Roman" panose="02020603050405020304" pitchFamily="18" charset="0"/>
                      <a:cs typeface="Times New Roman" panose="02020603050405020304" pitchFamily="18" charset="0"/>
                    </a:rPr>
                    <a:t>I/YR</a:t>
                  </a:r>
                </a:p>
              </p:txBody>
            </p:sp>
            <p:sp>
              <p:nvSpPr>
                <p:cNvPr id="45"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PMT</a:t>
                  </a:r>
                </a:p>
              </p:txBody>
            </p:sp>
            <p:sp>
              <p:nvSpPr>
                <p:cNvPr id="46"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PV</a:t>
                  </a:r>
                </a:p>
              </p:txBody>
            </p:sp>
            <p:sp>
              <p:nvSpPr>
                <p:cNvPr id="47"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FV</a:t>
                  </a:r>
                </a:p>
              </p:txBody>
            </p:sp>
            <p:sp>
              <p:nvSpPr>
                <p:cNvPr id="48"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45</a:t>
                  </a:r>
                </a:p>
              </p:txBody>
            </p:sp>
            <p:sp>
              <p:nvSpPr>
                <p:cNvPr id="49"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2000" b="1" spc="-15" dirty="0">
                      <a:latin typeface="Times New Roman" panose="02020603050405020304" pitchFamily="18" charset="0"/>
                      <a:cs typeface="Times New Roman" panose="02020603050405020304" pitchFamily="18" charset="0"/>
                    </a:rPr>
                    <a:t>-1095</a:t>
                  </a:r>
                </a:p>
              </p:txBody>
            </p:sp>
            <p:sp>
              <p:nvSpPr>
                <p:cNvPr id="50" name="AutoShape 15"/>
                <p:cNvSpPr>
                  <a:spLocks noChangeArrowheads="1"/>
                </p:cNvSpPr>
                <p:nvPr/>
              </p:nvSpPr>
              <p:spPr bwMode="auto">
                <a:xfrm>
                  <a:off x="4006850" y="3216276"/>
                  <a:ext cx="641350"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12</a:t>
                  </a:r>
                </a:p>
              </p:txBody>
            </p:sp>
          </p:grpSp>
          <p:sp>
            <p:nvSpPr>
              <p:cNvPr id="39" name="AutoShape 16"/>
              <p:cNvSpPr>
                <a:spLocks noChangeArrowheads="1"/>
              </p:cNvSpPr>
              <p:nvPr/>
            </p:nvSpPr>
            <p:spPr bwMode="auto">
              <a:xfrm>
                <a:off x="4884738" y="3471863"/>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0</a:t>
                </a:r>
              </a:p>
            </p:txBody>
          </p:sp>
        </p:grpSp>
        <p:sp>
          <p:nvSpPr>
            <p:cNvPr id="37" name="AutoShape 15"/>
            <p:cNvSpPr>
              <a:spLocks noChangeArrowheads="1"/>
            </p:cNvSpPr>
            <p:nvPr/>
          </p:nvSpPr>
          <p:spPr bwMode="auto">
            <a:xfrm>
              <a:off x="6408738" y="4330700"/>
              <a:ext cx="1096962" cy="366713"/>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1,487,262</a:t>
              </a:r>
            </a:p>
          </p:txBody>
        </p:sp>
      </p:gr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37</a:t>
            </a:fld>
            <a:endParaRPr lang="th-TH" dirty="0">
              <a:latin typeface="Georgia" panose="02040502050405020303" pitchFamily="18" charset="0"/>
            </a:endParaRPr>
          </a:p>
        </p:txBody>
      </p:sp>
    </p:spTree>
    <p:extLst>
      <p:ext uri="{BB962C8B-B14F-4D97-AF65-F5344CB8AC3E}">
        <p14:creationId xmlns:p14="http://schemas.microsoft.com/office/powerpoint/2010/main" val="14050609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222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720969" y="283596"/>
            <a:ext cx="8229600" cy="1803158"/>
          </a:xfrm>
        </p:spPr>
        <p:txBody>
          <a:bodyPr>
            <a:normAutofit fontScale="90000"/>
          </a:bodyPr>
          <a:lstStyle/>
          <a:p>
            <a:pPr eaLnBrk="1" hangingPunct="1">
              <a:defRPr/>
            </a:pPr>
            <a:r>
              <a:rPr lang="en-US" dirty="0" smtClean="0">
                <a:latin typeface="Georgia" panose="02040502050405020303" pitchFamily="18" charset="0"/>
              </a:rPr>
              <a:t>Solving for FV:  If you don’t start saving until you are 40 years old, how much will you have at 65?</a:t>
            </a:r>
          </a:p>
        </p:txBody>
      </p:sp>
      <p:sp>
        <p:nvSpPr>
          <p:cNvPr id="25603" name="Rectangle 3"/>
          <p:cNvSpPr>
            <a:spLocks noGrp="1" noChangeArrowheads="1"/>
          </p:cNvSpPr>
          <p:nvPr>
            <p:ph idx="1"/>
          </p:nvPr>
        </p:nvSpPr>
        <p:spPr>
          <a:xfrm>
            <a:off x="1107831" y="2233247"/>
            <a:ext cx="7121769" cy="4123104"/>
          </a:xfrm>
        </p:spPr>
        <p:txBody>
          <a:bodyPr>
            <a:normAutofit/>
          </a:bodyPr>
          <a:lstStyle/>
          <a:p>
            <a:pPr eaLnBrk="1" hangingPunct="1">
              <a:spcBef>
                <a:spcPct val="0"/>
              </a:spcBef>
            </a:pPr>
            <a:r>
              <a:rPr lang="en-US" altLang="th-TH" sz="2400" dirty="0" smtClean="0">
                <a:latin typeface="Georgia" panose="02040502050405020303" pitchFamily="18" charset="0"/>
              </a:rPr>
              <a:t>If a 40-year-old investor begins saving today, and sticks to the plan, he or she will have $</a:t>
            </a:r>
            <a:r>
              <a:rPr lang="en-US" altLang="th-TH" sz="2400" dirty="0" smtClean="0">
                <a:latin typeface="Times New Roman" panose="02020603050405020304" pitchFamily="18" charset="0"/>
                <a:cs typeface="Times New Roman" panose="02020603050405020304" pitchFamily="18" charset="0"/>
              </a:rPr>
              <a:t>146,000.59 </a:t>
            </a:r>
            <a:r>
              <a:rPr lang="en-US" altLang="th-TH" sz="2400" dirty="0" smtClean="0">
                <a:latin typeface="Georgia" panose="02040502050405020303" pitchFamily="18" charset="0"/>
              </a:rPr>
              <a:t>at age </a:t>
            </a:r>
            <a:r>
              <a:rPr lang="en-US" altLang="th-TH" sz="2400" dirty="0" smtClean="0">
                <a:latin typeface="Times New Roman" panose="02020603050405020304" pitchFamily="18" charset="0"/>
                <a:cs typeface="Times New Roman" panose="02020603050405020304" pitchFamily="18" charset="0"/>
              </a:rPr>
              <a:t>65</a:t>
            </a:r>
            <a:r>
              <a:rPr lang="en-US" altLang="th-TH" sz="2400" dirty="0" smtClean="0">
                <a:latin typeface="Georgia" panose="02040502050405020303" pitchFamily="18" charset="0"/>
              </a:rPr>
              <a:t>.  This is $</a:t>
            </a:r>
            <a:r>
              <a:rPr lang="en-US" altLang="th-TH" sz="2400" dirty="0" smtClean="0">
                <a:latin typeface="Times New Roman" panose="02020603050405020304" pitchFamily="18" charset="0"/>
                <a:cs typeface="Times New Roman" panose="02020603050405020304" pitchFamily="18" charset="0"/>
              </a:rPr>
              <a:t>1.3</a:t>
            </a:r>
            <a:r>
              <a:rPr lang="en-US" altLang="th-TH" sz="2400" dirty="0" smtClean="0">
                <a:latin typeface="Georgia" panose="02040502050405020303" pitchFamily="18" charset="0"/>
              </a:rPr>
              <a:t> million less than if starting at age 20.</a:t>
            </a:r>
          </a:p>
          <a:p>
            <a:pPr eaLnBrk="1" hangingPunct="1">
              <a:spcBef>
                <a:spcPct val="0"/>
              </a:spcBef>
            </a:pPr>
            <a:r>
              <a:rPr lang="en-US" altLang="th-TH" sz="2400" dirty="0" smtClean="0">
                <a:latin typeface="Georgia" panose="02040502050405020303" pitchFamily="18" charset="0"/>
              </a:rPr>
              <a:t>Lesson:  It pays to start saving early.</a:t>
            </a: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marL="0" indent="0">
              <a:spcBef>
                <a:spcPct val="0"/>
              </a:spcBef>
              <a:buNone/>
            </a:pPr>
            <a:endParaRPr lang="en-US" altLang="th-TH" dirty="0" smtClean="0">
              <a:latin typeface="Georgia" panose="02040502050405020303" pitchFamily="18" charset="0"/>
            </a:endParaRPr>
          </a:p>
          <a:p>
            <a:pPr eaLnBrk="1" hangingPunct="1">
              <a:spcBef>
                <a:spcPct val="0"/>
              </a:spcBef>
              <a:buFont typeface="Wingdings" panose="05000000000000000000" pitchFamily="2" charset="2"/>
              <a:buNone/>
            </a:pPr>
            <a:r>
              <a:rPr lang="en-US" altLang="th-TH" sz="2400" dirty="0" smtClean="0">
                <a:latin typeface="Georgia" panose="02040502050405020303" pitchFamily="18" charset="0"/>
              </a:rPr>
              <a:t>Excel:  =</a:t>
            </a:r>
            <a:r>
              <a:rPr lang="en-US" altLang="th-TH" sz="2400" dirty="0" smtClean="0">
                <a:latin typeface="Times New Roman" panose="02020603050405020304" pitchFamily="18" charset="0"/>
                <a:cs typeface="Times New Roman" panose="02020603050405020304" pitchFamily="18" charset="0"/>
              </a:rPr>
              <a:t>FV(.12,25,-1095,0,0)</a:t>
            </a:r>
          </a:p>
        </p:txBody>
      </p:sp>
      <p:grpSp>
        <p:nvGrpSpPr>
          <p:cNvPr id="2" name="Group 19"/>
          <p:cNvGrpSpPr>
            <a:grpSpLocks/>
          </p:cNvGrpSpPr>
          <p:nvPr/>
        </p:nvGrpSpPr>
        <p:grpSpPr bwMode="auto">
          <a:xfrm>
            <a:off x="1723291" y="4079631"/>
            <a:ext cx="6012795" cy="1553021"/>
            <a:chOff x="1581150" y="3375025"/>
            <a:chExt cx="5983288" cy="1420813"/>
          </a:xfrm>
        </p:grpSpPr>
        <p:grpSp>
          <p:nvGrpSpPr>
            <p:cNvPr id="51206" name="Group 34"/>
            <p:cNvGrpSpPr>
              <a:grpSpLocks/>
            </p:cNvGrpSpPr>
            <p:nvPr/>
          </p:nvGrpSpPr>
          <p:grpSpPr bwMode="auto">
            <a:xfrm>
              <a:off x="1581150" y="3375025"/>
              <a:ext cx="5983288" cy="1420813"/>
              <a:chOff x="1581150" y="3375025"/>
              <a:chExt cx="5983288" cy="1420813"/>
            </a:xfrm>
          </p:grpSpPr>
          <p:grpSp>
            <p:nvGrpSpPr>
              <p:cNvPr id="51208" name="Group 20"/>
              <p:cNvGrpSpPr>
                <a:grpSpLocks/>
              </p:cNvGrpSpPr>
              <p:nvPr/>
            </p:nvGrpSpPr>
            <p:grpSpPr bwMode="auto">
              <a:xfrm>
                <a:off x="1581150" y="3375025"/>
                <a:ext cx="5983288" cy="1420813"/>
                <a:chOff x="1581150" y="3119438"/>
                <a:chExt cx="5983288" cy="1420812"/>
              </a:xfrm>
            </p:grpSpPr>
            <p:sp>
              <p:nvSpPr>
                <p:cNvPr id="51210"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solidFill>
                      <a:srgbClr val="000000"/>
                    </a:solidFill>
                    <a:latin typeface="Times New Roman" panose="02020603050405020304" pitchFamily="18" charset="0"/>
                  </a:endParaRPr>
                </a:p>
              </p:txBody>
            </p:sp>
            <p:sp>
              <p:nvSpPr>
                <p:cNvPr id="26"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INPUTS</a:t>
                  </a:r>
                </a:p>
              </p:txBody>
            </p:sp>
            <p:sp>
              <p:nvSpPr>
                <p:cNvPr id="27"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OUTPUT</a:t>
                  </a:r>
                </a:p>
              </p:txBody>
            </p:sp>
            <p:sp>
              <p:nvSpPr>
                <p:cNvPr id="28"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N</a:t>
                  </a:r>
                </a:p>
              </p:txBody>
            </p:sp>
            <p:sp>
              <p:nvSpPr>
                <p:cNvPr id="29"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2000" b="1" spc="-75" dirty="0">
                      <a:latin typeface="Times New Roman" panose="02020603050405020304" pitchFamily="18" charset="0"/>
                      <a:cs typeface="Times New Roman" panose="02020603050405020304" pitchFamily="18" charset="0"/>
                    </a:rPr>
                    <a:t>I/YR</a:t>
                  </a:r>
                </a:p>
              </p:txBody>
            </p:sp>
            <p:sp>
              <p:nvSpPr>
                <p:cNvPr id="30"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PMT</a:t>
                  </a:r>
                </a:p>
              </p:txBody>
            </p:sp>
            <p:sp>
              <p:nvSpPr>
                <p:cNvPr id="31"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PV</a:t>
                  </a:r>
                </a:p>
              </p:txBody>
            </p:sp>
            <p:sp>
              <p:nvSpPr>
                <p:cNvPr id="32"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FV</a:t>
                  </a:r>
                </a:p>
              </p:txBody>
            </p:sp>
            <p:sp>
              <p:nvSpPr>
                <p:cNvPr id="33"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25</a:t>
                  </a:r>
                </a:p>
              </p:txBody>
            </p:sp>
            <p:sp>
              <p:nvSpPr>
                <p:cNvPr id="34"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2000" b="1" spc="-15" dirty="0">
                      <a:latin typeface="Times New Roman" panose="02020603050405020304" pitchFamily="18" charset="0"/>
                      <a:cs typeface="Times New Roman" panose="02020603050405020304" pitchFamily="18" charset="0"/>
                    </a:rPr>
                    <a:t>-1095</a:t>
                  </a:r>
                </a:p>
              </p:txBody>
            </p:sp>
            <p:sp>
              <p:nvSpPr>
                <p:cNvPr id="35" name="AutoShape 15"/>
                <p:cNvSpPr>
                  <a:spLocks noChangeArrowheads="1"/>
                </p:cNvSpPr>
                <p:nvPr/>
              </p:nvSpPr>
              <p:spPr bwMode="auto">
                <a:xfrm>
                  <a:off x="4006850" y="3216276"/>
                  <a:ext cx="641350"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12</a:t>
                  </a:r>
                </a:p>
              </p:txBody>
            </p:sp>
          </p:grpSp>
          <p:sp>
            <p:nvSpPr>
              <p:cNvPr id="24" name="AutoShape 16"/>
              <p:cNvSpPr>
                <a:spLocks noChangeArrowheads="1"/>
              </p:cNvSpPr>
              <p:nvPr/>
            </p:nvSpPr>
            <p:spPr bwMode="auto">
              <a:xfrm>
                <a:off x="4884738" y="3471863"/>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0</a:t>
                </a:r>
              </a:p>
            </p:txBody>
          </p:sp>
        </p:grpSp>
        <p:sp>
          <p:nvSpPr>
            <p:cNvPr id="22" name="AutoShape 15"/>
            <p:cNvSpPr>
              <a:spLocks noChangeArrowheads="1"/>
            </p:cNvSpPr>
            <p:nvPr/>
          </p:nvSpPr>
          <p:spPr bwMode="auto">
            <a:xfrm>
              <a:off x="6494463" y="4330700"/>
              <a:ext cx="914400" cy="366713"/>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2000" b="1" dirty="0">
                  <a:latin typeface="Times New Roman" panose="02020603050405020304" pitchFamily="18" charset="0"/>
                  <a:cs typeface="Times New Roman" panose="02020603050405020304" pitchFamily="18" charset="0"/>
                </a:rPr>
                <a:t>146,001</a:t>
              </a:r>
            </a:p>
          </p:txBody>
        </p:sp>
      </p:gr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38</a:t>
            </a:fld>
            <a:endParaRPr lang="th-TH" dirty="0">
              <a:latin typeface="Georgia" panose="02040502050405020303" pitchFamily="18" charset="0"/>
            </a:endParaRPr>
          </a:p>
        </p:txBody>
      </p:sp>
    </p:spTree>
    <p:extLst>
      <p:ext uri="{BB962C8B-B14F-4D97-AF65-F5344CB8AC3E}">
        <p14:creationId xmlns:p14="http://schemas.microsoft.com/office/powerpoint/2010/main" val="280155264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560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5603">
                                            <p:txEl>
                                              <p:pRg st="7" end="7"/>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normAutofit fontScale="90000"/>
          </a:bodyPr>
          <a:lstStyle/>
          <a:p>
            <a:pPr eaLnBrk="1" hangingPunct="1">
              <a:defRPr/>
            </a:pPr>
            <a:r>
              <a:rPr lang="en-US" dirty="0" smtClean="0">
                <a:latin typeface="Georgia" panose="02040502050405020303" pitchFamily="18" charset="0"/>
              </a:rPr>
              <a:t>Solving for PMT:  How much must the 40-year old deposit annually to catch the 20-year old?</a:t>
            </a:r>
          </a:p>
        </p:txBody>
      </p:sp>
      <p:sp>
        <p:nvSpPr>
          <p:cNvPr id="26627" name="Rectangle 3"/>
          <p:cNvSpPr>
            <a:spLocks noGrp="1" noChangeArrowheads="1"/>
          </p:cNvSpPr>
          <p:nvPr>
            <p:ph idx="1"/>
          </p:nvPr>
        </p:nvSpPr>
        <p:spPr>
          <a:xfrm>
            <a:off x="1002323" y="2022230"/>
            <a:ext cx="7513027" cy="4026877"/>
          </a:xfrm>
        </p:spPr>
        <p:txBody>
          <a:bodyPr>
            <a:noAutofit/>
          </a:bodyPr>
          <a:lstStyle/>
          <a:p>
            <a:pPr eaLnBrk="1" hangingPunct="1">
              <a:lnSpc>
                <a:spcPct val="100000"/>
              </a:lnSpc>
              <a:spcBef>
                <a:spcPct val="0"/>
              </a:spcBef>
            </a:pPr>
            <a:r>
              <a:rPr lang="en-US" altLang="th-TH" sz="2400" dirty="0" smtClean="0">
                <a:latin typeface="Georgia" panose="02040502050405020303" pitchFamily="18" charset="0"/>
              </a:rPr>
              <a:t>To find the required annual contribution, enter the number of years until retirement and the final goal of </a:t>
            </a:r>
            <a:r>
              <a:rPr lang="en-US" altLang="th-TH" sz="2400" dirty="0" smtClean="0">
                <a:latin typeface="Times New Roman" panose="02020603050405020304" pitchFamily="18" charset="0"/>
                <a:cs typeface="Times New Roman" panose="02020603050405020304" pitchFamily="18" charset="0"/>
              </a:rPr>
              <a:t>$1,487,261.89</a:t>
            </a:r>
            <a:r>
              <a:rPr lang="en-US" altLang="th-TH" sz="2400" dirty="0" smtClean="0">
                <a:latin typeface="Georgia" panose="02040502050405020303" pitchFamily="18" charset="0"/>
              </a:rPr>
              <a:t>, and solve for PMT.</a:t>
            </a:r>
          </a:p>
          <a:p>
            <a:pPr eaLnBrk="1" hangingPunct="1">
              <a:lnSpc>
                <a:spcPct val="120000"/>
              </a:lnSpc>
              <a:spcBef>
                <a:spcPct val="0"/>
              </a:spcBef>
            </a:pPr>
            <a:endParaRPr lang="en-US" altLang="th-TH" dirty="0" smtClean="0">
              <a:latin typeface="Georgia" panose="02040502050405020303" pitchFamily="18" charset="0"/>
            </a:endParaRPr>
          </a:p>
          <a:p>
            <a:pPr marL="0" indent="0" eaLnBrk="1" hangingPunct="1">
              <a:lnSpc>
                <a:spcPct val="120000"/>
              </a:lnSpc>
              <a:spcBef>
                <a:spcPct val="0"/>
              </a:spcBef>
              <a:buNone/>
            </a:pPr>
            <a:endParaRPr lang="en-US" altLang="th-TH" dirty="0" smtClean="0">
              <a:latin typeface="Georgia" panose="02040502050405020303" pitchFamily="18" charset="0"/>
            </a:endParaRPr>
          </a:p>
          <a:p>
            <a:pPr marL="0" indent="0" eaLnBrk="1" hangingPunct="1">
              <a:lnSpc>
                <a:spcPct val="120000"/>
              </a:lnSpc>
              <a:spcBef>
                <a:spcPct val="0"/>
              </a:spcBef>
              <a:buNone/>
            </a:pPr>
            <a:endParaRPr lang="en-US" altLang="th-TH" dirty="0" smtClean="0">
              <a:latin typeface="Georgia" panose="02040502050405020303" pitchFamily="18" charset="0"/>
            </a:endParaRPr>
          </a:p>
          <a:p>
            <a:pPr marL="0" indent="0" eaLnBrk="1" hangingPunct="1">
              <a:lnSpc>
                <a:spcPct val="120000"/>
              </a:lnSpc>
              <a:spcBef>
                <a:spcPct val="0"/>
              </a:spcBef>
              <a:buNone/>
            </a:pPr>
            <a:endParaRPr lang="en-US" altLang="th-TH" dirty="0" smtClean="0">
              <a:latin typeface="Times New Roman" panose="02020603050405020304" pitchFamily="18" charset="0"/>
              <a:cs typeface="Times New Roman" panose="02020603050405020304" pitchFamily="18" charset="0"/>
            </a:endParaRPr>
          </a:p>
          <a:p>
            <a:pPr eaLnBrk="1" hangingPunct="1">
              <a:lnSpc>
                <a:spcPct val="120000"/>
              </a:lnSpc>
              <a:spcBef>
                <a:spcPct val="0"/>
              </a:spcBef>
              <a:buFont typeface="Wingdings" panose="05000000000000000000" pitchFamily="2" charset="2"/>
              <a:buNone/>
            </a:pPr>
            <a:r>
              <a:rPr lang="en-US" altLang="th-TH" sz="2400" dirty="0" smtClean="0">
                <a:latin typeface="Times New Roman" panose="02020603050405020304" pitchFamily="18" charset="0"/>
                <a:cs typeface="Times New Roman" panose="02020603050405020304" pitchFamily="18" charset="0"/>
              </a:rPr>
              <a:t>Excel:  =PMT(</a:t>
            </a:r>
            <a:r>
              <a:rPr lang="en-US" altLang="th-TH" sz="2400" dirty="0" err="1" smtClean="0">
                <a:latin typeface="Times New Roman" panose="02020603050405020304" pitchFamily="18" charset="0"/>
                <a:cs typeface="Times New Roman" panose="02020603050405020304" pitchFamily="18" charset="0"/>
              </a:rPr>
              <a:t>rate,nper,pv,fv,type</a:t>
            </a:r>
            <a:r>
              <a:rPr lang="en-US" altLang="th-TH" sz="2400" dirty="0" smtClean="0">
                <a:latin typeface="Times New Roman" panose="02020603050405020304" pitchFamily="18" charset="0"/>
                <a:cs typeface="Times New Roman" panose="02020603050405020304" pitchFamily="18" charset="0"/>
              </a:rPr>
              <a:t>)</a:t>
            </a:r>
          </a:p>
          <a:p>
            <a:pPr eaLnBrk="1" hangingPunct="1">
              <a:lnSpc>
                <a:spcPct val="120000"/>
              </a:lnSpc>
              <a:spcBef>
                <a:spcPct val="0"/>
              </a:spcBef>
              <a:buFont typeface="Wingdings" panose="05000000000000000000" pitchFamily="2" charset="2"/>
              <a:buNone/>
            </a:pPr>
            <a:r>
              <a:rPr lang="en-US" altLang="th-TH" sz="2400" dirty="0" smtClean="0">
                <a:latin typeface="Times New Roman" panose="02020603050405020304" pitchFamily="18" charset="0"/>
                <a:cs typeface="Times New Roman" panose="02020603050405020304" pitchFamily="18" charset="0"/>
              </a:rPr>
              <a:t>		=PMT(.12,25,0,1487262,0)</a:t>
            </a:r>
          </a:p>
        </p:txBody>
      </p:sp>
      <p:grpSp>
        <p:nvGrpSpPr>
          <p:cNvPr id="2" name="Group 65"/>
          <p:cNvGrpSpPr>
            <a:grpSpLocks/>
          </p:cNvGrpSpPr>
          <p:nvPr/>
        </p:nvGrpSpPr>
        <p:grpSpPr bwMode="auto">
          <a:xfrm>
            <a:off x="2042518" y="3508129"/>
            <a:ext cx="5444132" cy="1415563"/>
            <a:chOff x="1581150" y="2984500"/>
            <a:chExt cx="5983288" cy="1420813"/>
          </a:xfrm>
        </p:grpSpPr>
        <p:grpSp>
          <p:nvGrpSpPr>
            <p:cNvPr id="53254" name="Group 19"/>
            <p:cNvGrpSpPr>
              <a:grpSpLocks/>
            </p:cNvGrpSpPr>
            <p:nvPr/>
          </p:nvGrpSpPr>
          <p:grpSpPr bwMode="auto">
            <a:xfrm>
              <a:off x="1581150" y="2984500"/>
              <a:ext cx="5983288" cy="1420813"/>
              <a:chOff x="1581150" y="3375025"/>
              <a:chExt cx="5983288" cy="1420813"/>
            </a:xfrm>
          </p:grpSpPr>
          <p:grpSp>
            <p:nvGrpSpPr>
              <p:cNvPr id="53256" name="Group 34"/>
              <p:cNvGrpSpPr>
                <a:grpSpLocks/>
              </p:cNvGrpSpPr>
              <p:nvPr/>
            </p:nvGrpSpPr>
            <p:grpSpPr bwMode="auto">
              <a:xfrm>
                <a:off x="1581150" y="3375025"/>
                <a:ext cx="5983288" cy="1420813"/>
                <a:chOff x="1581150" y="3375025"/>
                <a:chExt cx="5983288" cy="1420813"/>
              </a:xfrm>
            </p:grpSpPr>
            <p:grpSp>
              <p:nvGrpSpPr>
                <p:cNvPr id="53258" name="Group 20"/>
                <p:cNvGrpSpPr>
                  <a:grpSpLocks/>
                </p:cNvGrpSpPr>
                <p:nvPr/>
              </p:nvGrpSpPr>
              <p:grpSpPr bwMode="auto">
                <a:xfrm>
                  <a:off x="1581150" y="3375025"/>
                  <a:ext cx="5983288" cy="1420813"/>
                  <a:chOff x="1581150" y="3119438"/>
                  <a:chExt cx="5983288" cy="1420812"/>
                </a:xfrm>
              </p:grpSpPr>
              <p:sp>
                <p:nvSpPr>
                  <p:cNvPr id="53260"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1800">
                      <a:solidFill>
                        <a:srgbClr val="000000"/>
                      </a:solidFill>
                      <a:latin typeface="Times New Roman" panose="02020603050405020304" pitchFamily="18" charset="0"/>
                    </a:endParaRPr>
                  </a:p>
                </p:txBody>
              </p:sp>
              <p:sp>
                <p:nvSpPr>
                  <p:cNvPr id="39"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INPUTS</a:t>
                    </a:r>
                  </a:p>
                </p:txBody>
              </p:sp>
              <p:sp>
                <p:nvSpPr>
                  <p:cNvPr id="40"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OUTPUT</a:t>
                    </a:r>
                  </a:p>
                </p:txBody>
              </p:sp>
              <p:sp>
                <p:nvSpPr>
                  <p:cNvPr id="41"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N</a:t>
                    </a:r>
                  </a:p>
                </p:txBody>
              </p:sp>
              <p:sp>
                <p:nvSpPr>
                  <p:cNvPr id="42"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spc="-75" dirty="0">
                        <a:latin typeface="Times New Roman" panose="02020603050405020304" pitchFamily="18" charset="0"/>
                        <a:cs typeface="Times New Roman" panose="02020603050405020304" pitchFamily="18" charset="0"/>
                      </a:rPr>
                      <a:t>I/YR</a:t>
                    </a:r>
                  </a:p>
                </p:txBody>
              </p:sp>
              <p:sp>
                <p:nvSpPr>
                  <p:cNvPr id="43"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PMT</a:t>
                    </a:r>
                  </a:p>
                </p:txBody>
              </p:sp>
              <p:sp>
                <p:nvSpPr>
                  <p:cNvPr id="44"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PV</a:t>
                    </a:r>
                  </a:p>
                </p:txBody>
              </p:sp>
              <p:sp>
                <p:nvSpPr>
                  <p:cNvPr id="45"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FV</a:t>
                    </a:r>
                  </a:p>
                </p:txBody>
              </p:sp>
              <p:sp>
                <p:nvSpPr>
                  <p:cNvPr id="46"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25</a:t>
                    </a:r>
                  </a:p>
                </p:txBody>
              </p:sp>
              <p:sp>
                <p:nvSpPr>
                  <p:cNvPr id="48" name="AutoShape 15"/>
                  <p:cNvSpPr>
                    <a:spLocks noChangeArrowheads="1"/>
                  </p:cNvSpPr>
                  <p:nvPr/>
                </p:nvSpPr>
                <p:spPr bwMode="auto">
                  <a:xfrm>
                    <a:off x="4006850" y="3216276"/>
                    <a:ext cx="641350"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12</a:t>
                    </a:r>
                  </a:p>
                </p:txBody>
              </p:sp>
            </p:grpSp>
            <p:sp>
              <p:nvSpPr>
                <p:cNvPr id="37" name="AutoShape 16"/>
                <p:cNvSpPr>
                  <a:spLocks noChangeArrowheads="1"/>
                </p:cNvSpPr>
                <p:nvPr/>
              </p:nvSpPr>
              <p:spPr bwMode="auto">
                <a:xfrm>
                  <a:off x="4884738" y="3471863"/>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0</a:t>
                  </a:r>
                </a:p>
              </p:txBody>
            </p:sp>
          </p:grpSp>
          <p:sp>
            <p:nvSpPr>
              <p:cNvPr id="22" name="AutoShape 15"/>
              <p:cNvSpPr>
                <a:spLocks noChangeArrowheads="1"/>
              </p:cNvSpPr>
              <p:nvPr/>
            </p:nvSpPr>
            <p:spPr bwMode="auto">
              <a:xfrm>
                <a:off x="5484813" y="4330700"/>
                <a:ext cx="1189037" cy="366713"/>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-11,154.42</a:t>
                </a:r>
              </a:p>
            </p:txBody>
          </p:sp>
        </p:grpSp>
        <p:sp>
          <p:nvSpPr>
            <p:cNvPr id="65" name="AutoShape 15"/>
            <p:cNvSpPr>
              <a:spLocks noChangeArrowheads="1"/>
            </p:cNvSpPr>
            <p:nvPr/>
          </p:nvSpPr>
          <p:spPr bwMode="auto">
            <a:xfrm>
              <a:off x="6446838" y="3081338"/>
              <a:ext cx="1006475"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1487262</a:t>
              </a:r>
            </a:p>
          </p:txBody>
        </p:sp>
      </p:gr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39</a:t>
            </a:fld>
            <a:endParaRPr lang="th-TH" dirty="0">
              <a:latin typeface="Georgia" panose="02040502050405020303" pitchFamily="18" charset="0"/>
            </a:endParaRPr>
          </a:p>
        </p:txBody>
      </p:sp>
    </p:spTree>
    <p:extLst>
      <p:ext uri="{BB962C8B-B14F-4D97-AF65-F5344CB8AC3E}">
        <p14:creationId xmlns:p14="http://schemas.microsoft.com/office/powerpoint/2010/main" val="369902772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6627">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662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123" y="2633541"/>
            <a:ext cx="8598876" cy="1325563"/>
          </a:xfrm>
          <a:solidFill>
            <a:srgbClr val="0070C0"/>
          </a:solidFill>
        </p:spPr>
        <p:txBody>
          <a:bodyPr>
            <a:normAutofit/>
          </a:bodyPr>
          <a:lstStyle/>
          <a:p>
            <a:pPr algn="ctr"/>
            <a:r>
              <a:rPr lang="en-US" sz="5400" dirty="0" smtClean="0">
                <a:solidFill>
                  <a:schemeClr val="bg1"/>
                </a:solidFill>
                <a:latin typeface="Georgia" panose="02040502050405020303" pitchFamily="18" charset="0"/>
              </a:rPr>
              <a:t>Uneven Cash </a:t>
            </a:r>
            <a:r>
              <a:rPr lang="en-US" sz="5400" dirty="0">
                <a:solidFill>
                  <a:schemeClr val="bg1"/>
                </a:solidFill>
                <a:latin typeface="Georgia" panose="02040502050405020303" pitchFamily="18" charset="0"/>
              </a:rPr>
              <a:t>F</a:t>
            </a:r>
            <a:r>
              <a:rPr lang="en-US" sz="5400" dirty="0" smtClean="0">
                <a:solidFill>
                  <a:schemeClr val="bg1"/>
                </a:solidFill>
                <a:latin typeface="Georgia" panose="02040502050405020303" pitchFamily="18" charset="0"/>
              </a:rPr>
              <a:t>low</a:t>
            </a:r>
            <a:endParaRPr lang="th-TH" sz="5400" dirty="0">
              <a:solidFill>
                <a:schemeClr val="bg1"/>
              </a:solidFill>
              <a:latin typeface="Georgia" panose="02040502050405020303"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40</a:t>
            </a:fld>
            <a:endParaRPr lang="th-TH" dirty="0">
              <a:latin typeface="Georgia" panose="02040502050405020303" pitchFamily="18" charset="0"/>
            </a:endParaRPr>
          </a:p>
        </p:txBody>
      </p:sp>
    </p:spTree>
    <p:extLst>
      <p:ext uri="{BB962C8B-B14F-4D97-AF65-F5344CB8AC3E}">
        <p14:creationId xmlns:p14="http://schemas.microsoft.com/office/powerpoint/2010/main" val="2981212760"/>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en-US" altLang="th-TH" dirty="0" smtClean="0">
                <a:latin typeface="Georgia" panose="02040502050405020303" pitchFamily="18" charset="0"/>
                <a:cs typeface="Times New Roman" panose="02020603050405020304" pitchFamily="18" charset="0"/>
              </a:rPr>
              <a:t>What is the PV of this uneven cash flow stream?</a:t>
            </a:r>
          </a:p>
        </p:txBody>
      </p:sp>
      <p:grpSp>
        <p:nvGrpSpPr>
          <p:cNvPr id="55300" name="Group 3"/>
          <p:cNvGrpSpPr>
            <a:grpSpLocks/>
          </p:cNvGrpSpPr>
          <p:nvPr/>
        </p:nvGrpSpPr>
        <p:grpSpPr bwMode="auto">
          <a:xfrm>
            <a:off x="1969212" y="1863200"/>
            <a:ext cx="6293632" cy="1485747"/>
            <a:chOff x="973" y="1374"/>
            <a:chExt cx="4496" cy="787"/>
          </a:xfrm>
        </p:grpSpPr>
        <p:sp>
          <p:nvSpPr>
            <p:cNvPr id="30741" name="Line 4"/>
            <p:cNvSpPr>
              <a:spLocks noChangeShapeType="1"/>
            </p:cNvSpPr>
            <p:nvPr/>
          </p:nvSpPr>
          <p:spPr bwMode="auto">
            <a:xfrm>
              <a:off x="1075" y="165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Georgia" panose="02040502050405020303" pitchFamily="18" charset="0"/>
                <a:cs typeface="Times New Roman" panose="02020603050405020304" pitchFamily="18" charset="0"/>
              </a:endParaRPr>
            </a:p>
          </p:txBody>
        </p:sp>
        <p:sp>
          <p:nvSpPr>
            <p:cNvPr id="30742" name="Line 5"/>
            <p:cNvSpPr>
              <a:spLocks noChangeShapeType="1"/>
            </p:cNvSpPr>
            <p:nvPr/>
          </p:nvSpPr>
          <p:spPr bwMode="auto">
            <a:xfrm>
              <a:off x="1076" y="1745"/>
              <a:ext cx="4079" cy="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Georgia" panose="02040502050405020303" pitchFamily="18" charset="0"/>
                <a:cs typeface="Times New Roman" panose="02020603050405020304" pitchFamily="18" charset="0"/>
              </a:endParaRPr>
            </a:p>
          </p:txBody>
        </p:sp>
        <p:sp>
          <p:nvSpPr>
            <p:cNvPr id="30743" name="Rectangle 6"/>
            <p:cNvSpPr>
              <a:spLocks noChangeArrowheads="1"/>
            </p:cNvSpPr>
            <p:nvPr/>
          </p:nvSpPr>
          <p:spPr bwMode="auto">
            <a:xfrm>
              <a:off x="973" y="1389"/>
              <a:ext cx="257" cy="265"/>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Times New Roman" panose="02020603050405020304" pitchFamily="18" charset="0"/>
                </a:rPr>
                <a:t>0</a:t>
              </a:r>
            </a:p>
          </p:txBody>
        </p:sp>
        <p:sp>
          <p:nvSpPr>
            <p:cNvPr id="30744" name="Rectangle 7"/>
            <p:cNvSpPr>
              <a:spLocks noChangeArrowheads="1"/>
            </p:cNvSpPr>
            <p:nvPr/>
          </p:nvSpPr>
          <p:spPr bwMode="auto">
            <a:xfrm>
              <a:off x="1860" y="1896"/>
              <a:ext cx="523" cy="265"/>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Times New Roman" panose="02020603050405020304" pitchFamily="18" charset="0"/>
                </a:rPr>
                <a:t>100</a:t>
              </a:r>
            </a:p>
          </p:txBody>
        </p:sp>
        <p:sp>
          <p:nvSpPr>
            <p:cNvPr id="30745" name="Line 8"/>
            <p:cNvSpPr>
              <a:spLocks noChangeShapeType="1"/>
            </p:cNvSpPr>
            <p:nvPr/>
          </p:nvSpPr>
          <p:spPr bwMode="auto">
            <a:xfrm>
              <a:off x="2051" y="165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Georgia" panose="02040502050405020303" pitchFamily="18" charset="0"/>
                <a:cs typeface="Times New Roman" panose="02020603050405020304" pitchFamily="18" charset="0"/>
              </a:endParaRPr>
            </a:p>
          </p:txBody>
        </p:sp>
        <p:sp>
          <p:nvSpPr>
            <p:cNvPr id="30746" name="Rectangle 9"/>
            <p:cNvSpPr>
              <a:spLocks noChangeArrowheads="1"/>
            </p:cNvSpPr>
            <p:nvPr/>
          </p:nvSpPr>
          <p:spPr bwMode="auto">
            <a:xfrm>
              <a:off x="1957" y="1389"/>
              <a:ext cx="210" cy="265"/>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Times New Roman" panose="02020603050405020304" pitchFamily="18" charset="0"/>
                </a:rPr>
                <a:t>1</a:t>
              </a:r>
            </a:p>
          </p:txBody>
        </p:sp>
        <p:sp>
          <p:nvSpPr>
            <p:cNvPr id="30747" name="Line 10"/>
            <p:cNvSpPr>
              <a:spLocks noChangeShapeType="1"/>
            </p:cNvSpPr>
            <p:nvPr/>
          </p:nvSpPr>
          <p:spPr bwMode="auto">
            <a:xfrm>
              <a:off x="3028" y="165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Georgia" panose="02040502050405020303" pitchFamily="18" charset="0"/>
                <a:cs typeface="Times New Roman" panose="02020603050405020304" pitchFamily="18" charset="0"/>
              </a:endParaRPr>
            </a:p>
          </p:txBody>
        </p:sp>
        <p:sp>
          <p:nvSpPr>
            <p:cNvPr id="30748" name="Rectangle 11"/>
            <p:cNvSpPr>
              <a:spLocks noChangeArrowheads="1"/>
            </p:cNvSpPr>
            <p:nvPr/>
          </p:nvSpPr>
          <p:spPr bwMode="auto">
            <a:xfrm>
              <a:off x="2842" y="1896"/>
              <a:ext cx="555" cy="265"/>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Times New Roman" panose="02020603050405020304" pitchFamily="18" charset="0"/>
                </a:rPr>
                <a:t>300</a:t>
              </a:r>
            </a:p>
          </p:txBody>
        </p:sp>
        <p:sp>
          <p:nvSpPr>
            <p:cNvPr id="30749" name="Rectangle 12"/>
            <p:cNvSpPr>
              <a:spLocks noChangeArrowheads="1"/>
            </p:cNvSpPr>
            <p:nvPr/>
          </p:nvSpPr>
          <p:spPr bwMode="auto">
            <a:xfrm>
              <a:off x="2929" y="1389"/>
              <a:ext cx="243" cy="265"/>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Times New Roman" panose="02020603050405020304" pitchFamily="18" charset="0"/>
                </a:rPr>
                <a:t>2</a:t>
              </a:r>
            </a:p>
          </p:txBody>
        </p:sp>
        <p:sp>
          <p:nvSpPr>
            <p:cNvPr id="30750" name="Rectangle 13"/>
            <p:cNvSpPr>
              <a:spLocks noChangeArrowheads="1"/>
            </p:cNvSpPr>
            <p:nvPr/>
          </p:nvSpPr>
          <p:spPr bwMode="auto">
            <a:xfrm>
              <a:off x="3917" y="1896"/>
              <a:ext cx="555" cy="265"/>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Times New Roman" panose="02020603050405020304" pitchFamily="18" charset="0"/>
                </a:rPr>
                <a:t>300</a:t>
              </a:r>
            </a:p>
          </p:txBody>
        </p:sp>
        <p:sp>
          <p:nvSpPr>
            <p:cNvPr id="30751" name="Line 14"/>
            <p:cNvSpPr>
              <a:spLocks noChangeShapeType="1"/>
            </p:cNvSpPr>
            <p:nvPr/>
          </p:nvSpPr>
          <p:spPr bwMode="auto">
            <a:xfrm>
              <a:off x="4111" y="165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Georgia" panose="02040502050405020303" pitchFamily="18" charset="0"/>
                <a:cs typeface="Times New Roman" panose="02020603050405020304" pitchFamily="18" charset="0"/>
              </a:endParaRPr>
            </a:p>
          </p:txBody>
        </p:sp>
        <p:sp>
          <p:nvSpPr>
            <p:cNvPr id="30752" name="Rectangle 15"/>
            <p:cNvSpPr>
              <a:spLocks noChangeArrowheads="1"/>
            </p:cNvSpPr>
            <p:nvPr/>
          </p:nvSpPr>
          <p:spPr bwMode="auto">
            <a:xfrm>
              <a:off x="4009" y="1389"/>
              <a:ext cx="242" cy="265"/>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Times New Roman" panose="02020603050405020304" pitchFamily="18" charset="0"/>
                </a:rPr>
                <a:t>3</a:t>
              </a:r>
            </a:p>
          </p:txBody>
        </p:sp>
        <p:sp>
          <p:nvSpPr>
            <p:cNvPr id="30753" name="Rectangle 16"/>
            <p:cNvSpPr>
              <a:spLocks noChangeArrowheads="1"/>
            </p:cNvSpPr>
            <p:nvPr/>
          </p:nvSpPr>
          <p:spPr bwMode="auto">
            <a:xfrm>
              <a:off x="1300" y="1535"/>
              <a:ext cx="510" cy="233"/>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Georgia" panose="02040502050405020303" pitchFamily="18" charset="0"/>
                  <a:cs typeface="Times New Roman" panose="02020603050405020304" pitchFamily="18" charset="0"/>
                </a:rPr>
                <a:t>10%</a:t>
              </a:r>
            </a:p>
          </p:txBody>
        </p:sp>
        <p:sp>
          <p:nvSpPr>
            <p:cNvPr id="30754" name="Line 17"/>
            <p:cNvSpPr>
              <a:spLocks noChangeShapeType="1"/>
            </p:cNvSpPr>
            <p:nvPr/>
          </p:nvSpPr>
          <p:spPr bwMode="auto">
            <a:xfrm>
              <a:off x="5155" y="165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Georgia" panose="02040502050405020303" pitchFamily="18" charset="0"/>
                <a:cs typeface="Times New Roman" panose="02020603050405020304" pitchFamily="18" charset="0"/>
              </a:endParaRPr>
            </a:p>
          </p:txBody>
        </p:sp>
        <p:sp>
          <p:nvSpPr>
            <p:cNvPr id="30755" name="Rectangle 18"/>
            <p:cNvSpPr>
              <a:spLocks noChangeArrowheads="1"/>
            </p:cNvSpPr>
            <p:nvPr/>
          </p:nvSpPr>
          <p:spPr bwMode="auto">
            <a:xfrm>
              <a:off x="4981" y="1896"/>
              <a:ext cx="488" cy="265"/>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Times New Roman" panose="02020603050405020304" pitchFamily="18" charset="0"/>
                </a:rPr>
                <a:t>-50</a:t>
              </a:r>
            </a:p>
          </p:txBody>
        </p:sp>
        <p:sp>
          <p:nvSpPr>
            <p:cNvPr id="30756" name="Rectangle 19"/>
            <p:cNvSpPr>
              <a:spLocks noChangeArrowheads="1"/>
            </p:cNvSpPr>
            <p:nvPr/>
          </p:nvSpPr>
          <p:spPr bwMode="auto">
            <a:xfrm>
              <a:off x="5047" y="1374"/>
              <a:ext cx="245" cy="265"/>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Georgia" panose="02040502050405020303" pitchFamily="18" charset="0"/>
                  <a:cs typeface="Times New Roman" panose="02020603050405020304" pitchFamily="18" charset="0"/>
                </a:rPr>
                <a:t>4</a:t>
              </a:r>
            </a:p>
          </p:txBody>
        </p:sp>
      </p:grpSp>
      <p:grpSp>
        <p:nvGrpSpPr>
          <p:cNvPr id="3" name="Group 20"/>
          <p:cNvGrpSpPr>
            <a:grpSpLocks/>
          </p:cNvGrpSpPr>
          <p:nvPr/>
        </p:nvGrpSpPr>
        <p:grpSpPr bwMode="auto">
          <a:xfrm>
            <a:off x="1262266" y="3279085"/>
            <a:ext cx="6462737" cy="2695284"/>
            <a:chOff x="464" y="2208"/>
            <a:chExt cx="4691" cy="1647"/>
          </a:xfrm>
        </p:grpSpPr>
        <p:sp>
          <p:nvSpPr>
            <p:cNvPr id="30726" name="Line 21"/>
            <p:cNvSpPr>
              <a:spLocks noChangeShapeType="1"/>
            </p:cNvSpPr>
            <p:nvPr/>
          </p:nvSpPr>
          <p:spPr bwMode="auto">
            <a:xfrm>
              <a:off x="2035" y="2235"/>
              <a:ext cx="0" cy="136"/>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200" dirty="0">
                <a:latin typeface="Times New Roman" panose="02020603050405020304" pitchFamily="18" charset="0"/>
                <a:cs typeface="Times New Roman" panose="02020603050405020304" pitchFamily="18" charset="0"/>
              </a:endParaRPr>
            </a:p>
          </p:txBody>
        </p:sp>
        <p:sp>
          <p:nvSpPr>
            <p:cNvPr id="30727" name="Line 22"/>
            <p:cNvSpPr>
              <a:spLocks noChangeShapeType="1"/>
            </p:cNvSpPr>
            <p:nvPr/>
          </p:nvSpPr>
          <p:spPr bwMode="auto">
            <a:xfrm flipH="1">
              <a:off x="1397" y="2368"/>
              <a:ext cx="638" cy="0"/>
            </a:xfrm>
            <a:prstGeom prst="line">
              <a:avLst/>
            </a:prstGeom>
            <a:noFill/>
            <a:ln w="25400">
              <a:solidFill>
                <a:schemeClr val="accent1">
                  <a:lumMod val="50000"/>
                </a:schemeClr>
              </a:solidFill>
              <a:round/>
              <a:headEnd type="none" w="sm" len="sm"/>
              <a:tailEnd type="stealth" w="med" len="lg"/>
            </a:ln>
          </p:spPr>
          <p:txBody>
            <a:bodyPr wrap="none" anchor="ctr"/>
            <a:lstStyle/>
            <a:p>
              <a:pPr eaLnBrk="1" hangingPunct="1">
                <a:defRPr/>
              </a:pPr>
              <a:endParaRPr lang="en-US" sz="3200" dirty="0">
                <a:latin typeface="Times New Roman" panose="02020603050405020304" pitchFamily="18" charset="0"/>
                <a:cs typeface="Times New Roman" panose="02020603050405020304" pitchFamily="18" charset="0"/>
              </a:endParaRPr>
            </a:p>
          </p:txBody>
        </p:sp>
        <p:grpSp>
          <p:nvGrpSpPr>
            <p:cNvPr id="55304" name="Group 23"/>
            <p:cNvGrpSpPr>
              <a:grpSpLocks/>
            </p:cNvGrpSpPr>
            <p:nvPr/>
          </p:nvGrpSpPr>
          <p:grpSpPr bwMode="auto">
            <a:xfrm>
              <a:off x="464" y="2208"/>
              <a:ext cx="4691" cy="1647"/>
              <a:chOff x="464" y="2208"/>
              <a:chExt cx="4691" cy="1647"/>
            </a:xfrm>
          </p:grpSpPr>
          <p:sp>
            <p:nvSpPr>
              <p:cNvPr id="30729" name="Line 24"/>
              <p:cNvSpPr>
                <a:spLocks noChangeShapeType="1"/>
              </p:cNvSpPr>
              <p:nvPr/>
            </p:nvSpPr>
            <p:spPr bwMode="auto">
              <a:xfrm>
                <a:off x="3043" y="2235"/>
                <a:ext cx="0" cy="46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200" dirty="0">
                  <a:latin typeface="Times New Roman" panose="02020603050405020304" pitchFamily="18" charset="0"/>
                  <a:cs typeface="Times New Roman" panose="02020603050405020304" pitchFamily="18" charset="0"/>
                </a:endParaRPr>
              </a:p>
            </p:txBody>
          </p:sp>
          <p:sp>
            <p:nvSpPr>
              <p:cNvPr id="30730" name="Line 25"/>
              <p:cNvSpPr>
                <a:spLocks noChangeShapeType="1"/>
              </p:cNvSpPr>
              <p:nvPr/>
            </p:nvSpPr>
            <p:spPr bwMode="auto">
              <a:xfrm>
                <a:off x="4099" y="2235"/>
                <a:ext cx="0" cy="79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200" dirty="0">
                  <a:latin typeface="Times New Roman" panose="02020603050405020304" pitchFamily="18" charset="0"/>
                  <a:cs typeface="Times New Roman" panose="02020603050405020304" pitchFamily="18" charset="0"/>
                </a:endParaRPr>
              </a:p>
            </p:txBody>
          </p:sp>
          <p:sp>
            <p:nvSpPr>
              <p:cNvPr id="30731" name="Line 26"/>
              <p:cNvSpPr>
                <a:spLocks noChangeShapeType="1"/>
              </p:cNvSpPr>
              <p:nvPr/>
            </p:nvSpPr>
            <p:spPr bwMode="auto">
              <a:xfrm>
                <a:off x="5155" y="2235"/>
                <a:ext cx="0" cy="1128"/>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200" dirty="0">
                  <a:latin typeface="Times New Roman" panose="02020603050405020304" pitchFamily="18" charset="0"/>
                  <a:cs typeface="Times New Roman" panose="02020603050405020304" pitchFamily="18" charset="0"/>
                </a:endParaRPr>
              </a:p>
            </p:txBody>
          </p:sp>
          <p:sp>
            <p:nvSpPr>
              <p:cNvPr id="30732" name="Line 27"/>
              <p:cNvSpPr>
                <a:spLocks noChangeShapeType="1"/>
              </p:cNvSpPr>
              <p:nvPr/>
            </p:nvSpPr>
            <p:spPr bwMode="auto">
              <a:xfrm flipH="1">
                <a:off x="1397" y="2693"/>
                <a:ext cx="1646" cy="0"/>
              </a:xfrm>
              <a:prstGeom prst="line">
                <a:avLst/>
              </a:prstGeom>
              <a:noFill/>
              <a:ln w="25400">
                <a:solidFill>
                  <a:schemeClr val="accent1">
                    <a:lumMod val="50000"/>
                  </a:schemeClr>
                </a:solidFill>
                <a:round/>
                <a:headEnd type="none" w="sm" len="sm"/>
                <a:tailEnd type="stealth" w="med" len="lg"/>
              </a:ln>
            </p:spPr>
            <p:txBody>
              <a:bodyPr wrap="none" anchor="ctr"/>
              <a:lstStyle/>
              <a:p>
                <a:pPr eaLnBrk="1" hangingPunct="1">
                  <a:defRPr/>
                </a:pPr>
                <a:endParaRPr lang="en-US" sz="3200" dirty="0">
                  <a:latin typeface="Times New Roman" panose="02020603050405020304" pitchFamily="18" charset="0"/>
                  <a:cs typeface="Times New Roman" panose="02020603050405020304" pitchFamily="18" charset="0"/>
                </a:endParaRPr>
              </a:p>
            </p:txBody>
          </p:sp>
          <p:sp>
            <p:nvSpPr>
              <p:cNvPr id="30733" name="Line 28"/>
              <p:cNvSpPr>
                <a:spLocks noChangeShapeType="1"/>
              </p:cNvSpPr>
              <p:nvPr/>
            </p:nvSpPr>
            <p:spPr bwMode="auto">
              <a:xfrm flipH="1">
                <a:off x="1397" y="3029"/>
                <a:ext cx="2702" cy="0"/>
              </a:xfrm>
              <a:prstGeom prst="line">
                <a:avLst/>
              </a:prstGeom>
              <a:noFill/>
              <a:ln w="25400">
                <a:solidFill>
                  <a:schemeClr val="accent1">
                    <a:lumMod val="50000"/>
                  </a:schemeClr>
                </a:solidFill>
                <a:round/>
                <a:headEnd type="none" w="sm" len="sm"/>
                <a:tailEnd type="stealth" w="med" len="lg"/>
              </a:ln>
            </p:spPr>
            <p:txBody>
              <a:bodyPr wrap="none" anchor="ctr"/>
              <a:lstStyle/>
              <a:p>
                <a:pPr eaLnBrk="1" hangingPunct="1">
                  <a:defRPr/>
                </a:pPr>
                <a:endParaRPr lang="en-US" sz="3200" dirty="0">
                  <a:latin typeface="Times New Roman" panose="02020603050405020304" pitchFamily="18" charset="0"/>
                  <a:cs typeface="Times New Roman" panose="02020603050405020304" pitchFamily="18" charset="0"/>
                </a:endParaRPr>
              </a:p>
            </p:txBody>
          </p:sp>
          <p:sp>
            <p:nvSpPr>
              <p:cNvPr id="30734" name="Line 29"/>
              <p:cNvSpPr>
                <a:spLocks noChangeShapeType="1"/>
              </p:cNvSpPr>
              <p:nvPr/>
            </p:nvSpPr>
            <p:spPr bwMode="auto">
              <a:xfrm flipH="1">
                <a:off x="1397" y="3365"/>
                <a:ext cx="3758" cy="0"/>
              </a:xfrm>
              <a:prstGeom prst="line">
                <a:avLst/>
              </a:prstGeom>
              <a:noFill/>
              <a:ln w="25400">
                <a:solidFill>
                  <a:schemeClr val="accent1">
                    <a:lumMod val="50000"/>
                  </a:schemeClr>
                </a:solidFill>
                <a:round/>
                <a:headEnd type="none" w="sm" len="sm"/>
                <a:tailEnd type="stealth" w="med" len="lg"/>
              </a:ln>
            </p:spPr>
            <p:txBody>
              <a:bodyPr wrap="none" anchor="ctr"/>
              <a:lstStyle/>
              <a:p>
                <a:pPr eaLnBrk="1" hangingPunct="1">
                  <a:defRPr/>
                </a:pPr>
                <a:endParaRPr lang="en-US" sz="3200" dirty="0">
                  <a:latin typeface="Times New Roman" panose="02020603050405020304" pitchFamily="18" charset="0"/>
                  <a:cs typeface="Times New Roman" panose="02020603050405020304" pitchFamily="18" charset="0"/>
                </a:endParaRPr>
              </a:p>
            </p:txBody>
          </p:sp>
          <p:sp>
            <p:nvSpPr>
              <p:cNvPr id="30735" name="Rectangle 30"/>
              <p:cNvSpPr>
                <a:spLocks noChangeArrowheads="1"/>
              </p:cNvSpPr>
              <p:nvPr/>
            </p:nvSpPr>
            <p:spPr bwMode="auto">
              <a:xfrm>
                <a:off x="489" y="2208"/>
                <a:ext cx="920" cy="344"/>
              </a:xfrm>
              <a:prstGeom prst="rect">
                <a:avLst/>
              </a:prstGeom>
              <a:noFill/>
              <a:ln w="9525">
                <a:noFill/>
                <a:miter lim="800000"/>
                <a:headEnd/>
                <a:tailEnd/>
              </a:ln>
            </p:spPr>
            <p:txBody>
              <a:bodyPr wrap="none" lIns="69056" tIns="34529" rIns="69056" bIns="34529">
                <a:spAutoFit/>
              </a:bodyPr>
              <a:lstStyle/>
              <a:p>
                <a:pPr eaLnBrk="1" hangingPunct="1">
                  <a:defRPr/>
                </a:pPr>
                <a:r>
                  <a:rPr lang="en-US" sz="3200" dirty="0">
                    <a:latin typeface="Times New Roman" panose="02020603050405020304" pitchFamily="18" charset="0"/>
                    <a:cs typeface="Times New Roman" panose="02020603050405020304" pitchFamily="18" charset="0"/>
                  </a:rPr>
                  <a:t>  90.91</a:t>
                </a:r>
              </a:p>
            </p:txBody>
          </p:sp>
          <p:sp>
            <p:nvSpPr>
              <p:cNvPr id="30736" name="Rectangle 31"/>
              <p:cNvSpPr>
                <a:spLocks noChangeArrowheads="1"/>
              </p:cNvSpPr>
              <p:nvPr/>
            </p:nvSpPr>
            <p:spPr bwMode="auto">
              <a:xfrm>
                <a:off x="489" y="2544"/>
                <a:ext cx="920" cy="344"/>
              </a:xfrm>
              <a:prstGeom prst="rect">
                <a:avLst/>
              </a:prstGeom>
              <a:noFill/>
              <a:ln w="9525">
                <a:noFill/>
                <a:miter lim="800000"/>
                <a:headEnd/>
                <a:tailEnd/>
              </a:ln>
            </p:spPr>
            <p:txBody>
              <a:bodyPr wrap="none" lIns="69056" tIns="34529" rIns="69056" bIns="34529">
                <a:spAutoFit/>
              </a:bodyPr>
              <a:lstStyle/>
              <a:p>
                <a:pPr eaLnBrk="1" hangingPunct="1">
                  <a:defRPr/>
                </a:pPr>
                <a:r>
                  <a:rPr lang="en-US" sz="3200" dirty="0">
                    <a:latin typeface="Times New Roman" panose="02020603050405020304" pitchFamily="18" charset="0"/>
                    <a:cs typeface="Times New Roman" panose="02020603050405020304" pitchFamily="18" charset="0"/>
                  </a:rPr>
                  <a:t>247.93</a:t>
                </a:r>
              </a:p>
            </p:txBody>
          </p:sp>
          <p:sp>
            <p:nvSpPr>
              <p:cNvPr id="30737" name="Rectangle 32"/>
              <p:cNvSpPr>
                <a:spLocks noChangeArrowheads="1"/>
              </p:cNvSpPr>
              <p:nvPr/>
            </p:nvSpPr>
            <p:spPr bwMode="auto">
              <a:xfrm>
                <a:off x="489" y="2880"/>
                <a:ext cx="920" cy="344"/>
              </a:xfrm>
              <a:prstGeom prst="rect">
                <a:avLst/>
              </a:prstGeom>
              <a:noFill/>
              <a:ln w="9525">
                <a:noFill/>
                <a:miter lim="800000"/>
                <a:headEnd/>
                <a:tailEnd/>
              </a:ln>
            </p:spPr>
            <p:txBody>
              <a:bodyPr wrap="none" lIns="69056" tIns="34529" rIns="69056" bIns="34529">
                <a:spAutoFit/>
              </a:bodyPr>
              <a:lstStyle/>
              <a:p>
                <a:pPr eaLnBrk="1" hangingPunct="1">
                  <a:defRPr/>
                </a:pPr>
                <a:r>
                  <a:rPr lang="en-US" sz="3200" dirty="0">
                    <a:latin typeface="Times New Roman" panose="02020603050405020304" pitchFamily="18" charset="0"/>
                    <a:cs typeface="Times New Roman" panose="02020603050405020304" pitchFamily="18" charset="0"/>
                  </a:rPr>
                  <a:t>225.39</a:t>
                </a:r>
              </a:p>
            </p:txBody>
          </p:sp>
          <p:sp>
            <p:nvSpPr>
              <p:cNvPr id="30738" name="Rectangle 33"/>
              <p:cNvSpPr>
                <a:spLocks noChangeArrowheads="1"/>
              </p:cNvSpPr>
              <p:nvPr/>
            </p:nvSpPr>
            <p:spPr bwMode="auto">
              <a:xfrm>
                <a:off x="464" y="3216"/>
                <a:ext cx="945" cy="344"/>
              </a:xfrm>
              <a:prstGeom prst="rect">
                <a:avLst/>
              </a:prstGeom>
              <a:noFill/>
              <a:ln w="9525">
                <a:noFill/>
                <a:miter lim="800000"/>
                <a:headEnd/>
                <a:tailEnd/>
              </a:ln>
            </p:spPr>
            <p:txBody>
              <a:bodyPr wrap="none" lIns="69056" tIns="34529" rIns="69056" bIns="34529">
                <a:spAutoFit/>
              </a:bodyPr>
              <a:lstStyle/>
              <a:p>
                <a:pPr eaLnBrk="1" hangingPunct="1">
                  <a:defRPr/>
                </a:pPr>
                <a:r>
                  <a:rPr lang="en-US" sz="3200" dirty="0">
                    <a:latin typeface="Times New Roman" panose="02020603050405020304" pitchFamily="18" charset="0"/>
                    <a:cs typeface="Times New Roman" panose="02020603050405020304" pitchFamily="18" charset="0"/>
                  </a:rPr>
                  <a:t> </a:t>
                </a:r>
                <a:r>
                  <a:rPr lang="en-US" sz="3200" u="sng" dirty="0">
                    <a:latin typeface="Times New Roman" panose="02020603050405020304" pitchFamily="18" charset="0"/>
                    <a:cs typeface="Times New Roman" panose="02020603050405020304" pitchFamily="18" charset="0"/>
                  </a:rPr>
                  <a:t>-34.15</a:t>
                </a:r>
              </a:p>
            </p:txBody>
          </p:sp>
          <p:sp>
            <p:nvSpPr>
              <p:cNvPr id="30739" name="Rectangle 34"/>
              <p:cNvSpPr>
                <a:spLocks noChangeArrowheads="1"/>
              </p:cNvSpPr>
              <p:nvPr/>
            </p:nvSpPr>
            <p:spPr bwMode="auto">
              <a:xfrm>
                <a:off x="489" y="3511"/>
                <a:ext cx="1692" cy="344"/>
              </a:xfrm>
              <a:prstGeom prst="rect">
                <a:avLst/>
              </a:prstGeom>
              <a:noFill/>
              <a:ln w="9525">
                <a:noFill/>
                <a:miter lim="800000"/>
                <a:headEnd/>
                <a:tailEnd/>
              </a:ln>
            </p:spPr>
            <p:txBody>
              <a:bodyPr wrap="none" lIns="69056" tIns="34529" rIns="69056" bIns="34529">
                <a:spAutoFit/>
              </a:bodyPr>
              <a:lstStyle/>
              <a:p>
                <a:pPr eaLnBrk="1" hangingPunct="1">
                  <a:defRPr/>
                </a:pPr>
                <a:r>
                  <a:rPr lang="en-US" sz="3200" dirty="0">
                    <a:latin typeface="Times New Roman" panose="02020603050405020304" pitchFamily="18" charset="0"/>
                    <a:cs typeface="Times New Roman" panose="02020603050405020304" pitchFamily="18" charset="0"/>
                  </a:rPr>
                  <a:t>530.08  = PV</a:t>
                </a:r>
              </a:p>
            </p:txBody>
          </p:sp>
          <p:sp>
            <p:nvSpPr>
              <p:cNvPr id="30740" name="Line 35"/>
              <p:cNvSpPr>
                <a:spLocks noChangeShapeType="1"/>
              </p:cNvSpPr>
              <p:nvPr/>
            </p:nvSpPr>
            <p:spPr bwMode="auto">
              <a:xfrm flipV="1">
                <a:off x="539" y="3776"/>
                <a:ext cx="858" cy="4"/>
              </a:xfrm>
              <a:prstGeom prst="line">
                <a:avLst/>
              </a:prstGeom>
              <a:noFill/>
              <a:ln w="76200" cmpd="dbl">
                <a:solidFill>
                  <a:schemeClr val="accent1">
                    <a:lumMod val="50000"/>
                  </a:schemeClr>
                </a:solidFill>
                <a:round/>
                <a:headEnd type="none" w="sm" len="sm"/>
                <a:tailEnd type="none" w="sm" len="sm"/>
              </a:ln>
            </p:spPr>
            <p:txBody>
              <a:bodyPr wrap="none" anchor="ctr"/>
              <a:lstStyle/>
              <a:p>
                <a:pPr eaLnBrk="1" hangingPunct="1">
                  <a:defRPr/>
                </a:pPr>
                <a:endParaRPr lang="en-US" sz="3200" dirty="0">
                  <a:latin typeface="Times New Roman" panose="02020603050405020304" pitchFamily="18" charset="0"/>
                  <a:cs typeface="Times New Roman" panose="02020603050405020304" pitchFamily="18" charset="0"/>
                </a:endParaRPr>
              </a:p>
            </p:txBody>
          </p:sp>
        </p:grpSp>
      </p:gr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41</a:t>
            </a:fld>
            <a:endParaRPr lang="th-TH" dirty="0">
              <a:latin typeface="Georgia" panose="02040502050405020303" pitchFamily="18" charset="0"/>
            </a:endParaRPr>
          </a:p>
        </p:txBody>
      </p:sp>
    </p:spTree>
    <p:extLst>
      <p:ext uri="{BB962C8B-B14F-4D97-AF65-F5344CB8AC3E}">
        <p14:creationId xmlns:p14="http://schemas.microsoft.com/office/powerpoint/2010/main" val="274499716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a:bodyPr>
          <a:lstStyle/>
          <a:p>
            <a:pPr eaLnBrk="1" hangingPunct="1">
              <a:defRPr/>
            </a:pPr>
            <a:r>
              <a:rPr lang="en-US" altLang="th-TH" smtClean="0">
                <a:latin typeface="Georgia" panose="02040502050405020303" pitchFamily="18" charset="0"/>
              </a:rPr>
              <a:t>Solving for PV:</a:t>
            </a:r>
            <a:br>
              <a:rPr lang="en-US" altLang="th-TH" smtClean="0">
                <a:latin typeface="Georgia" panose="02040502050405020303" pitchFamily="18" charset="0"/>
              </a:rPr>
            </a:br>
            <a:r>
              <a:rPr lang="en-US" altLang="th-TH" smtClean="0">
                <a:latin typeface="Georgia" panose="02040502050405020303" pitchFamily="18" charset="0"/>
              </a:rPr>
              <a:t>Uneven Cash Flow Stream</a:t>
            </a:r>
          </a:p>
        </p:txBody>
      </p:sp>
      <p:sp>
        <p:nvSpPr>
          <p:cNvPr id="89091" name="Rectangle 3"/>
          <p:cNvSpPr>
            <a:spLocks noGrp="1" noChangeArrowheads="1"/>
          </p:cNvSpPr>
          <p:nvPr>
            <p:ph idx="1"/>
          </p:nvPr>
        </p:nvSpPr>
        <p:spPr>
          <a:xfrm>
            <a:off x="1125415" y="1863969"/>
            <a:ext cx="6805247" cy="4132385"/>
          </a:xfrm>
        </p:spPr>
        <p:txBody>
          <a:bodyPr>
            <a:normAutofit/>
          </a:bodyPr>
          <a:lstStyle/>
          <a:p>
            <a:pPr eaLnBrk="1" hangingPunct="1">
              <a:buFont typeface="Arial" charset="0"/>
              <a:buChar char="•"/>
              <a:defRPr/>
            </a:pPr>
            <a:r>
              <a:rPr lang="en-US" dirty="0" smtClean="0">
                <a:latin typeface="Georgia" panose="02040502050405020303" pitchFamily="18" charset="0"/>
              </a:rPr>
              <a:t>Input cash flows in the calculator’s “CFLO” register:</a:t>
            </a:r>
          </a:p>
          <a:p>
            <a:pPr lvl="1" eaLnBrk="1" hangingPunct="1">
              <a:buFont typeface="Arial" charset="0"/>
              <a:buChar char="–"/>
              <a:defRPr/>
            </a:pPr>
            <a:r>
              <a:rPr lang="en-US" sz="2800" dirty="0" smtClean="0">
                <a:latin typeface="Times New Roman" panose="02020603050405020304" pitchFamily="18" charset="0"/>
                <a:cs typeface="Times New Roman" panose="02020603050405020304" pitchFamily="18" charset="0"/>
              </a:rPr>
              <a:t>CF</a:t>
            </a:r>
            <a:r>
              <a:rPr lang="en-US" sz="2800" baseline="-25000" dirty="0" smtClean="0">
                <a:latin typeface="Times New Roman" panose="02020603050405020304" pitchFamily="18" charset="0"/>
                <a:cs typeface="Times New Roman" panose="02020603050405020304" pitchFamily="18" charset="0"/>
              </a:rPr>
              <a:t>0</a:t>
            </a:r>
            <a:r>
              <a:rPr lang="en-US" sz="2800" dirty="0" smtClean="0">
                <a:latin typeface="Times New Roman" panose="02020603050405020304" pitchFamily="18" charset="0"/>
                <a:cs typeface="Times New Roman" panose="02020603050405020304" pitchFamily="18" charset="0"/>
              </a:rPr>
              <a:t> = 0</a:t>
            </a:r>
          </a:p>
          <a:p>
            <a:pPr lvl="1" eaLnBrk="1" hangingPunct="1">
              <a:buFont typeface="Arial" charset="0"/>
              <a:buChar char="–"/>
              <a:defRPr/>
            </a:pPr>
            <a:r>
              <a:rPr lang="en-US" sz="2800" dirty="0" smtClean="0">
                <a:latin typeface="Times New Roman" panose="02020603050405020304" pitchFamily="18" charset="0"/>
                <a:cs typeface="Times New Roman" panose="02020603050405020304" pitchFamily="18" charset="0"/>
              </a:rPr>
              <a:t>CF</a:t>
            </a:r>
            <a:r>
              <a:rPr lang="en-US" sz="2800" baseline="-25000" dirty="0" smtClean="0">
                <a:latin typeface="Times New Roman" panose="02020603050405020304" pitchFamily="18" charset="0"/>
                <a:cs typeface="Times New Roman" panose="02020603050405020304" pitchFamily="18" charset="0"/>
              </a:rPr>
              <a:t>1</a:t>
            </a:r>
            <a:r>
              <a:rPr lang="en-US" sz="2800" dirty="0" smtClean="0">
                <a:latin typeface="Times New Roman" panose="02020603050405020304" pitchFamily="18" charset="0"/>
                <a:cs typeface="Times New Roman" panose="02020603050405020304" pitchFamily="18" charset="0"/>
              </a:rPr>
              <a:t> = 100</a:t>
            </a:r>
          </a:p>
          <a:p>
            <a:pPr lvl="1" eaLnBrk="1" hangingPunct="1">
              <a:buFont typeface="Arial" charset="0"/>
              <a:buChar char="–"/>
              <a:defRPr/>
            </a:pPr>
            <a:r>
              <a:rPr lang="en-US" sz="2800" dirty="0" smtClean="0">
                <a:latin typeface="Times New Roman" panose="02020603050405020304" pitchFamily="18" charset="0"/>
                <a:cs typeface="Times New Roman" panose="02020603050405020304" pitchFamily="18" charset="0"/>
              </a:rPr>
              <a:t>CF</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 300</a:t>
            </a:r>
          </a:p>
          <a:p>
            <a:pPr lvl="1" eaLnBrk="1" hangingPunct="1">
              <a:buFont typeface="Arial" charset="0"/>
              <a:buChar char="–"/>
              <a:defRPr/>
            </a:pPr>
            <a:r>
              <a:rPr lang="en-US" sz="2800" dirty="0" smtClean="0">
                <a:latin typeface="Times New Roman" panose="02020603050405020304" pitchFamily="18" charset="0"/>
                <a:cs typeface="Times New Roman" panose="02020603050405020304" pitchFamily="18" charset="0"/>
              </a:rPr>
              <a:t>CF</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 = 300</a:t>
            </a:r>
          </a:p>
          <a:p>
            <a:pPr lvl="1" eaLnBrk="1" hangingPunct="1">
              <a:buFont typeface="Arial" charset="0"/>
              <a:buChar char="–"/>
              <a:defRPr/>
            </a:pPr>
            <a:r>
              <a:rPr lang="en-US" sz="2800" dirty="0" smtClean="0">
                <a:latin typeface="Times New Roman" panose="02020603050405020304" pitchFamily="18" charset="0"/>
                <a:cs typeface="Times New Roman" panose="02020603050405020304" pitchFamily="18" charset="0"/>
              </a:rPr>
              <a:t>CF</a:t>
            </a:r>
            <a:r>
              <a:rPr lang="en-US" sz="2800" baseline="-25000" dirty="0" smtClean="0">
                <a:latin typeface="Times New Roman" panose="02020603050405020304" pitchFamily="18" charset="0"/>
                <a:cs typeface="Times New Roman" panose="02020603050405020304" pitchFamily="18" charset="0"/>
              </a:rPr>
              <a:t>4</a:t>
            </a:r>
            <a:r>
              <a:rPr lang="en-US" sz="2800" dirty="0" smtClean="0">
                <a:latin typeface="Times New Roman" panose="02020603050405020304" pitchFamily="18" charset="0"/>
                <a:cs typeface="Times New Roman" panose="02020603050405020304" pitchFamily="18" charset="0"/>
              </a:rPr>
              <a:t> = -50</a:t>
            </a:r>
          </a:p>
          <a:p>
            <a:pPr eaLnBrk="1" hangingPunct="1">
              <a:buFont typeface="Arial" charset="0"/>
              <a:buChar char="•"/>
              <a:defRPr/>
            </a:pPr>
            <a:r>
              <a:rPr lang="en-US" dirty="0" smtClean="0">
                <a:latin typeface="Georgia" panose="02040502050405020303" pitchFamily="18" charset="0"/>
              </a:rPr>
              <a:t>Enter I/YR = 10, press NPV button to get NPV </a:t>
            </a:r>
            <a:r>
              <a:rPr lang="en-US" dirty="0" smtClean="0">
                <a:latin typeface="Times New Roman" panose="02020603050405020304" pitchFamily="18" charset="0"/>
                <a:cs typeface="Times New Roman" panose="02020603050405020304" pitchFamily="18" charset="0"/>
              </a:rPr>
              <a:t>= $530.087</a:t>
            </a:r>
            <a:r>
              <a:rPr lang="en-US" dirty="0" smtClean="0">
                <a:latin typeface="Georgia" panose="02040502050405020303" pitchFamily="18" charset="0"/>
              </a:rPr>
              <a:t>.  (Here NPV = PV.)</a:t>
            </a:r>
          </a:p>
        </p:txBody>
      </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42</a:t>
            </a:fld>
            <a:endParaRPr lang="th-TH" dirty="0">
              <a:latin typeface="Georgia" panose="02040502050405020303" pitchFamily="18" charset="0"/>
            </a:endParaRPr>
          </a:p>
        </p:txBody>
      </p:sp>
    </p:spTree>
    <p:extLst>
      <p:ext uri="{BB962C8B-B14F-4D97-AF65-F5344CB8AC3E}">
        <p14:creationId xmlns:p14="http://schemas.microsoft.com/office/powerpoint/2010/main" val="83925005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8909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909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909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909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9091">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9091">
                                            <p:txEl>
                                              <p:pRg st="5" end="5"/>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90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732003" y="267557"/>
            <a:ext cx="7384348" cy="1461771"/>
          </a:xfrm>
        </p:spPr>
        <p:txBody>
          <a:bodyPr>
            <a:noAutofit/>
          </a:bodyPr>
          <a:lstStyle/>
          <a:p>
            <a:pPr eaLnBrk="1" hangingPunct="1"/>
            <a:r>
              <a:rPr lang="en-US" altLang="th-TH" sz="3200" dirty="0">
                <a:latin typeface="Georgia" panose="02040502050405020303" pitchFamily="18" charset="0"/>
              </a:rPr>
              <a:t>Will the FV of a lump sum be larger or smaller if compounded more often, holding the stated I% constant?</a:t>
            </a:r>
          </a:p>
        </p:txBody>
      </p:sp>
      <p:sp>
        <p:nvSpPr>
          <p:cNvPr id="55299" name="Rectangle 3"/>
          <p:cNvSpPr>
            <a:spLocks noGrp="1" noChangeArrowheads="1"/>
          </p:cNvSpPr>
          <p:nvPr>
            <p:ph idx="1"/>
          </p:nvPr>
        </p:nvSpPr>
        <p:spPr>
          <a:xfrm>
            <a:off x="1066173" y="1808822"/>
            <a:ext cx="7477858" cy="897285"/>
          </a:xfrm>
        </p:spPr>
        <p:txBody>
          <a:bodyPr>
            <a:normAutofit/>
          </a:bodyPr>
          <a:lstStyle/>
          <a:p>
            <a:pPr eaLnBrk="1" hangingPunct="1">
              <a:buFont typeface="Arial" charset="0"/>
              <a:buChar char="•"/>
              <a:defRPr/>
            </a:pPr>
            <a:r>
              <a:rPr lang="en-US" sz="2400" dirty="0" smtClean="0">
                <a:solidFill>
                  <a:srgbClr val="C00000"/>
                </a:solidFill>
                <a:latin typeface="Georgia" panose="02040502050405020303" pitchFamily="18" charset="0"/>
              </a:rPr>
              <a:t>LARGER</a:t>
            </a:r>
            <a:r>
              <a:rPr lang="en-US" sz="2400" dirty="0" smtClean="0">
                <a:latin typeface="Georgia" panose="02040502050405020303" pitchFamily="18" charset="0"/>
              </a:rPr>
              <a:t>, as the more frequently compounding occurs, interest is earned on interest more often.</a:t>
            </a:r>
          </a:p>
        </p:txBody>
      </p:sp>
      <p:grpSp>
        <p:nvGrpSpPr>
          <p:cNvPr id="2" name="Group 67"/>
          <p:cNvGrpSpPr>
            <a:grpSpLocks/>
          </p:cNvGrpSpPr>
          <p:nvPr/>
        </p:nvGrpSpPr>
        <p:grpSpPr bwMode="auto">
          <a:xfrm>
            <a:off x="1066173" y="2703373"/>
            <a:ext cx="7233333" cy="1728065"/>
            <a:chOff x="827026" y="2743202"/>
            <a:chExt cx="7408924" cy="1429598"/>
          </a:xfrm>
        </p:grpSpPr>
        <p:sp>
          <p:nvSpPr>
            <p:cNvPr id="59434" name="Rectangle 4"/>
            <p:cNvSpPr>
              <a:spLocks noChangeArrowheads="1"/>
            </p:cNvSpPr>
            <p:nvPr/>
          </p:nvSpPr>
          <p:spPr bwMode="auto">
            <a:xfrm>
              <a:off x="3124200" y="3657600"/>
              <a:ext cx="692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1800">
                <a:latin typeface="Times New Roman" panose="02020603050405020304" pitchFamily="18" charset="0"/>
              </a:endParaRPr>
            </a:p>
          </p:txBody>
        </p:sp>
        <p:sp>
          <p:nvSpPr>
            <p:cNvPr id="59435" name="Rectangle 5"/>
            <p:cNvSpPr>
              <a:spLocks noChangeArrowheads="1"/>
            </p:cNvSpPr>
            <p:nvPr/>
          </p:nvSpPr>
          <p:spPr bwMode="auto">
            <a:xfrm>
              <a:off x="7543800" y="3668713"/>
              <a:ext cx="6921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1800">
                <a:latin typeface="Times New Roman" panose="02020603050405020304" pitchFamily="18" charset="0"/>
              </a:endParaRPr>
            </a:p>
          </p:txBody>
        </p:sp>
        <p:sp>
          <p:nvSpPr>
            <p:cNvPr id="59436" name="Rectangle 12"/>
            <p:cNvSpPr>
              <a:spLocks noChangeArrowheads="1"/>
            </p:cNvSpPr>
            <p:nvPr/>
          </p:nvSpPr>
          <p:spPr bwMode="auto">
            <a:xfrm>
              <a:off x="5105400" y="3663950"/>
              <a:ext cx="692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1800">
                <a:latin typeface="Times New Roman" panose="02020603050405020304" pitchFamily="18" charset="0"/>
              </a:endParaRPr>
            </a:p>
          </p:txBody>
        </p:sp>
        <p:sp>
          <p:nvSpPr>
            <p:cNvPr id="55317" name="Rectangle 21"/>
            <p:cNvSpPr>
              <a:spLocks noChangeArrowheads="1"/>
            </p:cNvSpPr>
            <p:nvPr/>
          </p:nvSpPr>
          <p:spPr bwMode="auto">
            <a:xfrm>
              <a:off x="1600144" y="3809570"/>
              <a:ext cx="5260699" cy="363230"/>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Times New Roman" panose="02020603050405020304" pitchFamily="18" charset="0"/>
                  <a:cs typeface="Times New Roman" panose="02020603050405020304" pitchFamily="18" charset="0"/>
                </a:rPr>
                <a:t>Annually:  FV</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 $100(1.10)</a:t>
              </a:r>
              <a:r>
                <a:rPr lang="en-US" sz="2400" baseline="30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 $133.10</a:t>
              </a:r>
            </a:p>
          </p:txBody>
        </p:sp>
        <p:grpSp>
          <p:nvGrpSpPr>
            <p:cNvPr id="59438" name="Group 70"/>
            <p:cNvGrpSpPr>
              <a:grpSpLocks/>
            </p:cNvGrpSpPr>
            <p:nvPr/>
          </p:nvGrpSpPr>
          <p:grpSpPr bwMode="auto">
            <a:xfrm>
              <a:off x="827026" y="2743202"/>
              <a:ext cx="7292976" cy="1074739"/>
              <a:chOff x="660" y="1824"/>
              <a:chExt cx="4594" cy="677"/>
            </a:xfrm>
          </p:grpSpPr>
          <p:sp>
            <p:nvSpPr>
              <p:cNvPr id="5" name="Line 8"/>
              <p:cNvSpPr>
                <a:spLocks noChangeShapeType="1"/>
              </p:cNvSpPr>
              <p:nvPr/>
            </p:nvSpPr>
            <p:spPr bwMode="auto">
              <a:xfrm flipH="1">
                <a:off x="2213" y="205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32815" name="Line 11"/>
              <p:cNvSpPr>
                <a:spLocks noChangeShapeType="1"/>
              </p:cNvSpPr>
              <p:nvPr/>
            </p:nvSpPr>
            <p:spPr bwMode="auto">
              <a:xfrm>
                <a:off x="852" y="2146"/>
                <a:ext cx="4079" cy="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32816" name="Rectangle 13"/>
              <p:cNvSpPr>
                <a:spLocks noChangeArrowheads="1"/>
              </p:cNvSpPr>
              <p:nvPr/>
            </p:nvSpPr>
            <p:spPr bwMode="auto">
              <a:xfrm>
                <a:off x="748" y="1824"/>
                <a:ext cx="174" cy="197"/>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0</a:t>
                </a:r>
              </a:p>
            </p:txBody>
          </p:sp>
          <p:sp>
            <p:nvSpPr>
              <p:cNvPr id="32817" name="Rectangle 14"/>
              <p:cNvSpPr>
                <a:spLocks noChangeArrowheads="1"/>
              </p:cNvSpPr>
              <p:nvPr/>
            </p:nvSpPr>
            <p:spPr bwMode="auto">
              <a:xfrm>
                <a:off x="2112" y="1824"/>
                <a:ext cx="174" cy="197"/>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1</a:t>
                </a:r>
              </a:p>
            </p:txBody>
          </p:sp>
          <p:sp>
            <p:nvSpPr>
              <p:cNvPr id="32818" name="Rectangle 15"/>
              <p:cNvSpPr>
                <a:spLocks noChangeArrowheads="1"/>
              </p:cNvSpPr>
              <p:nvPr/>
            </p:nvSpPr>
            <p:spPr bwMode="auto">
              <a:xfrm>
                <a:off x="3480" y="1824"/>
                <a:ext cx="174" cy="197"/>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2</a:t>
                </a:r>
              </a:p>
            </p:txBody>
          </p:sp>
          <p:sp>
            <p:nvSpPr>
              <p:cNvPr id="32819" name="Rectangle 16"/>
              <p:cNvSpPr>
                <a:spLocks noChangeArrowheads="1"/>
              </p:cNvSpPr>
              <p:nvPr/>
            </p:nvSpPr>
            <p:spPr bwMode="auto">
              <a:xfrm>
                <a:off x="4848" y="1824"/>
                <a:ext cx="174" cy="197"/>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3</a:t>
                </a:r>
              </a:p>
            </p:txBody>
          </p:sp>
          <p:sp>
            <p:nvSpPr>
              <p:cNvPr id="32820" name="Rectangle 17"/>
              <p:cNvSpPr>
                <a:spLocks noChangeArrowheads="1"/>
              </p:cNvSpPr>
              <p:nvPr/>
            </p:nvSpPr>
            <p:spPr bwMode="auto">
              <a:xfrm>
                <a:off x="1215" y="1934"/>
                <a:ext cx="363" cy="181"/>
              </a:xfrm>
              <a:prstGeom prst="rect">
                <a:avLst/>
              </a:prstGeom>
              <a:noFill/>
              <a:ln w="9525">
                <a:noFill/>
                <a:miter lim="800000"/>
                <a:headEnd/>
                <a:tailEnd/>
              </a:ln>
            </p:spPr>
            <p:txBody>
              <a:bodyPr wrap="none" lIns="69056" tIns="34529" rIns="69056" bIns="34529">
                <a:spAutoFit/>
              </a:bodyPr>
              <a:lstStyle/>
              <a:p>
                <a:pPr eaLnBrk="1" hangingPunct="1">
                  <a:defRPr/>
                </a:pPr>
                <a:r>
                  <a:rPr lang="en-US" sz="1800" dirty="0">
                    <a:latin typeface="Times New Roman" panose="02020603050405020304" pitchFamily="18" charset="0"/>
                    <a:cs typeface="Times New Roman" panose="02020603050405020304" pitchFamily="18" charset="0"/>
                  </a:rPr>
                  <a:t>10%</a:t>
                </a:r>
              </a:p>
            </p:txBody>
          </p:sp>
          <p:sp>
            <p:nvSpPr>
              <p:cNvPr id="32821" name="Rectangle 18"/>
              <p:cNvSpPr>
                <a:spLocks noChangeArrowheads="1"/>
              </p:cNvSpPr>
              <p:nvPr/>
            </p:nvSpPr>
            <p:spPr bwMode="auto">
              <a:xfrm>
                <a:off x="660" y="2304"/>
                <a:ext cx="341" cy="197"/>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100</a:t>
                </a:r>
              </a:p>
            </p:txBody>
          </p:sp>
          <p:sp>
            <p:nvSpPr>
              <p:cNvPr id="32822" name="Rectangle 19"/>
              <p:cNvSpPr>
                <a:spLocks noChangeArrowheads="1"/>
              </p:cNvSpPr>
              <p:nvPr/>
            </p:nvSpPr>
            <p:spPr bwMode="auto">
              <a:xfrm>
                <a:off x="4704" y="2304"/>
                <a:ext cx="550" cy="197"/>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133.10</a:t>
                </a:r>
              </a:p>
            </p:txBody>
          </p:sp>
          <p:sp>
            <p:nvSpPr>
              <p:cNvPr id="32823" name="Arc 22"/>
              <p:cNvSpPr>
                <a:spLocks/>
              </p:cNvSpPr>
              <p:nvPr/>
            </p:nvSpPr>
            <p:spPr bwMode="auto">
              <a:xfrm>
                <a:off x="1024" y="2184"/>
                <a:ext cx="1173" cy="25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2"/>
                </a:solidFill>
                <a:round/>
                <a:headEnd type="stealth" w="med" len="lg"/>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32826" name="Line 25"/>
              <p:cNvSpPr>
                <a:spLocks noChangeShapeType="1"/>
              </p:cNvSpPr>
              <p:nvPr/>
            </p:nvSpPr>
            <p:spPr bwMode="auto">
              <a:xfrm flipH="1">
                <a:off x="848" y="205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32827" name="Line 26"/>
              <p:cNvSpPr>
                <a:spLocks noChangeShapeType="1"/>
              </p:cNvSpPr>
              <p:nvPr/>
            </p:nvSpPr>
            <p:spPr bwMode="auto">
              <a:xfrm flipH="1">
                <a:off x="3579" y="205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32828" name="Line 27"/>
              <p:cNvSpPr>
                <a:spLocks noChangeShapeType="1"/>
              </p:cNvSpPr>
              <p:nvPr/>
            </p:nvSpPr>
            <p:spPr bwMode="auto">
              <a:xfrm flipH="1">
                <a:off x="4944" y="205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59454" name="Oval 20"/>
              <p:cNvSpPr>
                <a:spLocks noChangeArrowheads="1"/>
              </p:cNvSpPr>
              <p:nvPr/>
            </p:nvSpPr>
            <p:spPr bwMode="auto">
              <a:xfrm>
                <a:off x="4896" y="2129"/>
                <a:ext cx="126" cy="79"/>
              </a:xfrm>
              <a:prstGeom prst="ellipse">
                <a:avLst/>
              </a:prstGeom>
              <a:solidFill>
                <a:schemeClr val="accent2"/>
              </a:solidFill>
              <a:ln w="12700">
                <a:solidFill>
                  <a:schemeClr val="accent2"/>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latin typeface="Times New Roman" panose="02020603050405020304" pitchFamily="18" charset="0"/>
                </a:endParaRPr>
              </a:p>
            </p:txBody>
          </p:sp>
        </p:grpSp>
        <p:sp>
          <p:nvSpPr>
            <p:cNvPr id="61" name="Arc 22"/>
            <p:cNvSpPr>
              <a:spLocks/>
            </p:cNvSpPr>
            <p:nvPr/>
          </p:nvSpPr>
          <p:spPr bwMode="auto">
            <a:xfrm>
              <a:off x="3548024" y="3314471"/>
              <a:ext cx="1862153" cy="399889"/>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2"/>
              </a:solidFill>
              <a:round/>
              <a:headEnd type="stealth" w="med" len="lg"/>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62" name="Arc 22"/>
            <p:cNvSpPr>
              <a:spLocks/>
            </p:cNvSpPr>
            <p:nvPr/>
          </p:nvSpPr>
          <p:spPr bwMode="auto">
            <a:xfrm>
              <a:off x="5691167" y="3314471"/>
              <a:ext cx="1862153" cy="399889"/>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2"/>
              </a:solidFill>
              <a:round/>
              <a:headEnd type="stealth" w="med" len="lg"/>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grpSp>
      <p:grpSp>
        <p:nvGrpSpPr>
          <p:cNvPr id="4" name="Group 68"/>
          <p:cNvGrpSpPr>
            <a:grpSpLocks/>
          </p:cNvGrpSpPr>
          <p:nvPr/>
        </p:nvGrpSpPr>
        <p:grpSpPr bwMode="auto">
          <a:xfrm>
            <a:off x="1473821" y="4615136"/>
            <a:ext cx="6591193" cy="2059885"/>
            <a:chOff x="828675" y="4457701"/>
            <a:chExt cx="7280276" cy="1887816"/>
          </a:xfrm>
        </p:grpSpPr>
        <p:sp>
          <p:nvSpPr>
            <p:cNvPr id="55351" name="Rectangle 55"/>
            <p:cNvSpPr>
              <a:spLocks noChangeArrowheads="1"/>
            </p:cNvSpPr>
            <p:nvPr/>
          </p:nvSpPr>
          <p:spPr bwMode="auto">
            <a:xfrm>
              <a:off x="1600269" y="5943129"/>
              <a:ext cx="6274972" cy="402388"/>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Times New Roman" panose="02020603050405020304" pitchFamily="18" charset="0"/>
                  <a:cs typeface="Times New Roman" panose="02020603050405020304" pitchFamily="18" charset="0"/>
                </a:rPr>
                <a:t>Semiannually:  FV</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$100(1.05)</a:t>
              </a:r>
              <a:r>
                <a:rPr lang="en-US" sz="2400" baseline="30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a:t>
              </a:r>
              <a:r>
                <a:rPr lang="en-US" sz="2400" dirty="0">
                  <a:solidFill>
                    <a:srgbClr val="C00000"/>
                  </a:solidFill>
                  <a:latin typeface="Times New Roman" panose="02020603050405020304" pitchFamily="18" charset="0"/>
                  <a:cs typeface="Times New Roman" panose="02020603050405020304" pitchFamily="18" charset="0"/>
                </a:rPr>
                <a:t>$134.01</a:t>
              </a:r>
            </a:p>
          </p:txBody>
        </p:sp>
        <p:grpSp>
          <p:nvGrpSpPr>
            <p:cNvPr id="59400" name="Group 71"/>
            <p:cNvGrpSpPr>
              <a:grpSpLocks/>
            </p:cNvGrpSpPr>
            <p:nvPr/>
          </p:nvGrpSpPr>
          <p:grpSpPr bwMode="auto">
            <a:xfrm>
              <a:off x="828675" y="4457701"/>
              <a:ext cx="7280276" cy="1763713"/>
              <a:chOff x="532" y="2952"/>
              <a:chExt cx="4586" cy="1111"/>
            </a:xfrm>
          </p:grpSpPr>
          <p:sp>
            <p:nvSpPr>
              <p:cNvPr id="32781" name="Line 29"/>
              <p:cNvSpPr>
                <a:spLocks noChangeShapeType="1"/>
              </p:cNvSpPr>
              <p:nvPr/>
            </p:nvSpPr>
            <p:spPr bwMode="auto">
              <a:xfrm>
                <a:off x="720" y="3508"/>
                <a:ext cx="4079" cy="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32782" name="Rectangle 30"/>
              <p:cNvSpPr>
                <a:spLocks noChangeArrowheads="1"/>
              </p:cNvSpPr>
              <p:nvPr/>
            </p:nvSpPr>
            <p:spPr bwMode="auto">
              <a:xfrm>
                <a:off x="620" y="3103"/>
                <a:ext cx="195" cy="218"/>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0</a:t>
                </a:r>
              </a:p>
            </p:txBody>
          </p:sp>
          <p:sp>
            <p:nvSpPr>
              <p:cNvPr id="59408" name="Rectangle 31"/>
              <p:cNvSpPr>
                <a:spLocks noChangeArrowheads="1"/>
              </p:cNvSpPr>
              <p:nvPr/>
            </p:nvSpPr>
            <p:spPr bwMode="auto">
              <a:xfrm>
                <a:off x="1197" y="3663"/>
                <a:ext cx="436"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latin typeface="Times New Roman" panose="02020603050405020304" pitchFamily="18" charset="0"/>
                </a:endParaRPr>
              </a:p>
            </p:txBody>
          </p:sp>
          <p:sp>
            <p:nvSpPr>
              <p:cNvPr id="32784" name="Rectangle 33"/>
              <p:cNvSpPr>
                <a:spLocks noChangeArrowheads="1"/>
              </p:cNvSpPr>
              <p:nvPr/>
            </p:nvSpPr>
            <p:spPr bwMode="auto">
              <a:xfrm>
                <a:off x="1302" y="3103"/>
                <a:ext cx="195" cy="218"/>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1</a:t>
                </a:r>
              </a:p>
            </p:txBody>
          </p:sp>
          <p:sp>
            <p:nvSpPr>
              <p:cNvPr id="32785" name="Rectangle 35"/>
              <p:cNvSpPr>
                <a:spLocks noChangeArrowheads="1"/>
              </p:cNvSpPr>
              <p:nvPr/>
            </p:nvSpPr>
            <p:spPr bwMode="auto">
              <a:xfrm>
                <a:off x="1986" y="3103"/>
                <a:ext cx="195" cy="218"/>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2</a:t>
                </a:r>
              </a:p>
            </p:txBody>
          </p:sp>
          <p:sp>
            <p:nvSpPr>
              <p:cNvPr id="59411" name="Rectangle 36"/>
              <p:cNvSpPr>
                <a:spLocks noChangeArrowheads="1"/>
              </p:cNvSpPr>
              <p:nvPr/>
            </p:nvSpPr>
            <p:spPr bwMode="auto">
              <a:xfrm>
                <a:off x="2746" y="3778"/>
                <a:ext cx="436"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latin typeface="Times New Roman" panose="02020603050405020304" pitchFamily="18" charset="0"/>
                </a:endParaRPr>
              </a:p>
            </p:txBody>
          </p:sp>
          <p:sp>
            <p:nvSpPr>
              <p:cNvPr id="32787" name="Rectangle 38"/>
              <p:cNvSpPr>
                <a:spLocks noChangeArrowheads="1"/>
              </p:cNvSpPr>
              <p:nvPr/>
            </p:nvSpPr>
            <p:spPr bwMode="auto">
              <a:xfrm>
                <a:off x="2658" y="3103"/>
                <a:ext cx="195" cy="218"/>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3</a:t>
                </a:r>
              </a:p>
            </p:txBody>
          </p:sp>
          <p:sp>
            <p:nvSpPr>
              <p:cNvPr id="32788" name="Rectangle 39"/>
              <p:cNvSpPr>
                <a:spLocks noChangeArrowheads="1"/>
              </p:cNvSpPr>
              <p:nvPr/>
            </p:nvSpPr>
            <p:spPr bwMode="auto">
              <a:xfrm>
                <a:off x="882" y="3306"/>
                <a:ext cx="324" cy="200"/>
              </a:xfrm>
              <a:prstGeom prst="rect">
                <a:avLst/>
              </a:prstGeom>
              <a:noFill/>
              <a:ln w="9525">
                <a:noFill/>
                <a:miter lim="800000"/>
                <a:headEnd/>
                <a:tailEnd/>
              </a:ln>
            </p:spPr>
            <p:txBody>
              <a:bodyPr wrap="none" lIns="69056" tIns="34529" rIns="69056" bIns="34529">
                <a:spAutoFit/>
              </a:bodyPr>
              <a:lstStyle/>
              <a:p>
                <a:pPr eaLnBrk="1" hangingPunct="1">
                  <a:defRPr/>
                </a:pPr>
                <a:r>
                  <a:rPr lang="en-US" sz="1800" dirty="0">
                    <a:latin typeface="Times New Roman" panose="02020603050405020304" pitchFamily="18" charset="0"/>
                    <a:cs typeface="Times New Roman" panose="02020603050405020304" pitchFamily="18" charset="0"/>
                  </a:rPr>
                  <a:t>5%</a:t>
                </a:r>
              </a:p>
            </p:txBody>
          </p:sp>
          <p:sp>
            <p:nvSpPr>
              <p:cNvPr id="32789" name="Rectangle 40"/>
              <p:cNvSpPr>
                <a:spLocks noChangeArrowheads="1"/>
              </p:cNvSpPr>
              <p:nvPr/>
            </p:nvSpPr>
            <p:spPr bwMode="auto">
              <a:xfrm>
                <a:off x="3324" y="3103"/>
                <a:ext cx="195" cy="218"/>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4</a:t>
                </a:r>
              </a:p>
            </p:txBody>
          </p:sp>
          <p:sp>
            <p:nvSpPr>
              <p:cNvPr id="32790" name="Rectangle 41"/>
              <p:cNvSpPr>
                <a:spLocks noChangeArrowheads="1"/>
              </p:cNvSpPr>
              <p:nvPr/>
            </p:nvSpPr>
            <p:spPr bwMode="auto">
              <a:xfrm>
                <a:off x="4032" y="3103"/>
                <a:ext cx="195" cy="218"/>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5</a:t>
                </a:r>
              </a:p>
            </p:txBody>
          </p:sp>
          <p:sp>
            <p:nvSpPr>
              <p:cNvPr id="32791" name="Rectangle 42"/>
              <p:cNvSpPr>
                <a:spLocks noChangeArrowheads="1"/>
              </p:cNvSpPr>
              <p:nvPr/>
            </p:nvSpPr>
            <p:spPr bwMode="auto">
              <a:xfrm>
                <a:off x="4704" y="3103"/>
                <a:ext cx="195" cy="218"/>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6</a:t>
                </a:r>
              </a:p>
            </p:txBody>
          </p:sp>
          <p:sp>
            <p:nvSpPr>
              <p:cNvPr id="59417" name="Rectangle 46"/>
              <p:cNvSpPr>
                <a:spLocks noChangeArrowheads="1"/>
              </p:cNvSpPr>
              <p:nvPr/>
            </p:nvSpPr>
            <p:spPr bwMode="auto">
              <a:xfrm>
                <a:off x="3370" y="3765"/>
                <a:ext cx="4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latin typeface="Times New Roman" panose="02020603050405020304" pitchFamily="18" charset="0"/>
                </a:endParaRPr>
              </a:p>
            </p:txBody>
          </p:sp>
          <p:sp>
            <p:nvSpPr>
              <p:cNvPr id="32793" name="Rectangle 47"/>
              <p:cNvSpPr>
                <a:spLocks noChangeArrowheads="1"/>
              </p:cNvSpPr>
              <p:nvPr/>
            </p:nvSpPr>
            <p:spPr bwMode="auto">
              <a:xfrm>
                <a:off x="4500" y="3657"/>
                <a:ext cx="618" cy="218"/>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134.01</a:t>
                </a:r>
              </a:p>
            </p:txBody>
          </p:sp>
          <p:sp>
            <p:nvSpPr>
              <p:cNvPr id="32794" name="Rectangle 48"/>
              <p:cNvSpPr>
                <a:spLocks noChangeArrowheads="1"/>
              </p:cNvSpPr>
              <p:nvPr/>
            </p:nvSpPr>
            <p:spPr bwMode="auto">
              <a:xfrm>
                <a:off x="1986" y="2952"/>
                <a:ext cx="195" cy="218"/>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1</a:t>
                </a:r>
              </a:p>
            </p:txBody>
          </p:sp>
          <p:sp>
            <p:nvSpPr>
              <p:cNvPr id="32795" name="Rectangle 49"/>
              <p:cNvSpPr>
                <a:spLocks noChangeArrowheads="1"/>
              </p:cNvSpPr>
              <p:nvPr/>
            </p:nvSpPr>
            <p:spPr bwMode="auto">
              <a:xfrm>
                <a:off x="3324" y="2952"/>
                <a:ext cx="195" cy="218"/>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2</a:t>
                </a:r>
              </a:p>
            </p:txBody>
          </p:sp>
          <p:sp>
            <p:nvSpPr>
              <p:cNvPr id="32796" name="Rectangle 50"/>
              <p:cNvSpPr>
                <a:spLocks noChangeArrowheads="1"/>
              </p:cNvSpPr>
              <p:nvPr/>
            </p:nvSpPr>
            <p:spPr bwMode="auto">
              <a:xfrm>
                <a:off x="4704" y="2952"/>
                <a:ext cx="195" cy="218"/>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3</a:t>
                </a:r>
              </a:p>
            </p:txBody>
          </p:sp>
          <p:sp>
            <p:nvSpPr>
              <p:cNvPr id="32797" name="Rectangle 51"/>
              <p:cNvSpPr>
                <a:spLocks noChangeArrowheads="1"/>
              </p:cNvSpPr>
              <p:nvPr/>
            </p:nvSpPr>
            <p:spPr bwMode="auto">
              <a:xfrm>
                <a:off x="620" y="2952"/>
                <a:ext cx="195" cy="218"/>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0</a:t>
                </a:r>
              </a:p>
            </p:txBody>
          </p:sp>
          <p:sp>
            <p:nvSpPr>
              <p:cNvPr id="32798" name="Rectangle 52"/>
              <p:cNvSpPr>
                <a:spLocks noChangeArrowheads="1"/>
              </p:cNvSpPr>
              <p:nvPr/>
            </p:nvSpPr>
            <p:spPr bwMode="auto">
              <a:xfrm>
                <a:off x="532" y="3657"/>
                <a:ext cx="383" cy="218"/>
              </a:xfrm>
              <a:prstGeom prst="rect">
                <a:avLst/>
              </a:prstGeom>
              <a:noFill/>
              <a:ln w="9525">
                <a:noFill/>
                <a:miter lim="800000"/>
                <a:headEnd/>
                <a:tailEnd/>
              </a:ln>
            </p:spPr>
            <p:txBody>
              <a:bodyPr wrap="none" lIns="69056" tIns="34529" rIns="69056" bIns="34529">
                <a:spAutoFit/>
              </a:bodyPr>
              <a:lstStyle/>
              <a:p>
                <a:pPr eaLnBrk="1" hangingPunct="1">
                  <a:defRPr/>
                </a:pPr>
                <a:r>
                  <a:rPr lang="en-US" sz="2000" dirty="0">
                    <a:latin typeface="Times New Roman" panose="02020603050405020304" pitchFamily="18" charset="0"/>
                    <a:cs typeface="Times New Roman" panose="02020603050405020304" pitchFamily="18" charset="0"/>
                  </a:rPr>
                  <a:t>100</a:t>
                </a:r>
              </a:p>
            </p:txBody>
          </p:sp>
          <p:sp>
            <p:nvSpPr>
              <p:cNvPr id="59424" name="Rectangle 54"/>
              <p:cNvSpPr>
                <a:spLocks noChangeArrowheads="1"/>
              </p:cNvSpPr>
              <p:nvPr/>
            </p:nvSpPr>
            <p:spPr bwMode="auto">
              <a:xfrm>
                <a:off x="2026" y="3775"/>
                <a:ext cx="4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latin typeface="Times New Roman" panose="02020603050405020304" pitchFamily="18" charset="0"/>
                </a:endParaRPr>
              </a:p>
            </p:txBody>
          </p:sp>
          <p:sp>
            <p:nvSpPr>
              <p:cNvPr id="32800" name="Arc 56"/>
              <p:cNvSpPr>
                <a:spLocks/>
              </p:cNvSpPr>
              <p:nvPr/>
            </p:nvSpPr>
            <p:spPr bwMode="auto">
              <a:xfrm>
                <a:off x="868" y="3528"/>
                <a:ext cx="510" cy="27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2"/>
                </a:solidFill>
                <a:round/>
                <a:headEnd type="stealth" w="med" len="lg"/>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32806" name="Line 63"/>
              <p:cNvSpPr>
                <a:spLocks noChangeShapeType="1"/>
              </p:cNvSpPr>
              <p:nvPr/>
            </p:nvSpPr>
            <p:spPr bwMode="auto">
              <a:xfrm flipH="1">
                <a:off x="720" y="3408"/>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32807" name="Line 64"/>
              <p:cNvSpPr>
                <a:spLocks noChangeShapeType="1"/>
              </p:cNvSpPr>
              <p:nvPr/>
            </p:nvSpPr>
            <p:spPr bwMode="auto">
              <a:xfrm flipH="1">
                <a:off x="1400" y="3408"/>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32808" name="Line 65"/>
              <p:cNvSpPr>
                <a:spLocks noChangeShapeType="1"/>
              </p:cNvSpPr>
              <p:nvPr/>
            </p:nvSpPr>
            <p:spPr bwMode="auto">
              <a:xfrm flipH="1">
                <a:off x="4120" y="3408"/>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32809" name="Line 66"/>
              <p:cNvSpPr>
                <a:spLocks noChangeShapeType="1"/>
              </p:cNvSpPr>
              <p:nvPr/>
            </p:nvSpPr>
            <p:spPr bwMode="auto">
              <a:xfrm flipH="1">
                <a:off x="3440" y="3408"/>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32810" name="Line 67"/>
              <p:cNvSpPr>
                <a:spLocks noChangeShapeType="1"/>
              </p:cNvSpPr>
              <p:nvPr/>
            </p:nvSpPr>
            <p:spPr bwMode="auto">
              <a:xfrm flipH="1">
                <a:off x="2760" y="3408"/>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32811" name="Line 68"/>
              <p:cNvSpPr>
                <a:spLocks noChangeShapeType="1"/>
              </p:cNvSpPr>
              <p:nvPr/>
            </p:nvSpPr>
            <p:spPr bwMode="auto">
              <a:xfrm flipH="1">
                <a:off x="2080" y="3408"/>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32812" name="Line 69"/>
              <p:cNvSpPr>
                <a:spLocks noChangeShapeType="1"/>
              </p:cNvSpPr>
              <p:nvPr/>
            </p:nvSpPr>
            <p:spPr bwMode="auto">
              <a:xfrm flipH="1">
                <a:off x="4800" y="3408"/>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59433" name="Oval 62"/>
              <p:cNvSpPr>
                <a:spLocks noChangeArrowheads="1"/>
              </p:cNvSpPr>
              <p:nvPr/>
            </p:nvSpPr>
            <p:spPr bwMode="auto">
              <a:xfrm>
                <a:off x="4752" y="3477"/>
                <a:ext cx="131" cy="75"/>
              </a:xfrm>
              <a:prstGeom prst="ellipse">
                <a:avLst/>
              </a:prstGeom>
              <a:solidFill>
                <a:schemeClr val="accent2"/>
              </a:solidFill>
              <a:ln w="12700">
                <a:solidFill>
                  <a:schemeClr val="accent2"/>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latin typeface="Times New Roman" panose="02020603050405020304" pitchFamily="18" charset="0"/>
                </a:endParaRPr>
              </a:p>
            </p:txBody>
          </p:sp>
        </p:grpSp>
        <p:sp>
          <p:nvSpPr>
            <p:cNvPr id="63" name="Arc 56"/>
            <p:cNvSpPr>
              <a:spLocks/>
            </p:cNvSpPr>
            <p:nvPr/>
          </p:nvSpPr>
          <p:spPr bwMode="auto">
            <a:xfrm>
              <a:off x="2438546" y="5362288"/>
              <a:ext cx="809698" cy="43166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2"/>
              </a:solidFill>
              <a:round/>
              <a:headEnd type="stealth" w="med" len="lg"/>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64" name="Arc 56"/>
            <p:cNvSpPr>
              <a:spLocks/>
            </p:cNvSpPr>
            <p:nvPr/>
          </p:nvSpPr>
          <p:spPr bwMode="auto">
            <a:xfrm>
              <a:off x="3495917" y="5362288"/>
              <a:ext cx="809698" cy="43166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2"/>
              </a:solidFill>
              <a:round/>
              <a:headEnd type="stealth" w="med" len="lg"/>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65" name="Arc 56"/>
            <p:cNvSpPr>
              <a:spLocks/>
            </p:cNvSpPr>
            <p:nvPr/>
          </p:nvSpPr>
          <p:spPr bwMode="auto">
            <a:xfrm>
              <a:off x="4591392" y="5362288"/>
              <a:ext cx="809698" cy="43166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2"/>
              </a:solidFill>
              <a:round/>
              <a:headEnd type="stealth" w="med" len="lg"/>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66" name="Arc 56"/>
            <p:cNvSpPr>
              <a:spLocks/>
            </p:cNvSpPr>
            <p:nvPr/>
          </p:nvSpPr>
          <p:spPr bwMode="auto">
            <a:xfrm>
              <a:off x="5667815" y="5362288"/>
              <a:ext cx="809698" cy="43166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2"/>
              </a:solidFill>
              <a:round/>
              <a:headEnd type="stealth" w="med" len="lg"/>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sp>
          <p:nvSpPr>
            <p:cNvPr id="67" name="Arc 56"/>
            <p:cNvSpPr>
              <a:spLocks/>
            </p:cNvSpPr>
            <p:nvPr/>
          </p:nvSpPr>
          <p:spPr bwMode="auto">
            <a:xfrm>
              <a:off x="6725186" y="5362288"/>
              <a:ext cx="809698" cy="43166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2"/>
              </a:solidFill>
              <a:round/>
              <a:headEnd type="stealth" w="med" len="lg"/>
              <a:tailEnd type="none" w="sm" len="sm"/>
            </a:ln>
          </p:spPr>
          <p:txBody>
            <a:bodyPr wrap="none" anchor="ctr"/>
            <a:lstStyle/>
            <a:p>
              <a:pPr eaLnBrk="1" hangingPunct="1">
                <a:defRPr/>
              </a:pPr>
              <a:endParaRPr lang="en-US" sz="2000" dirty="0">
                <a:latin typeface="Times New Roman" panose="02020603050405020304" pitchFamily="18" charset="0"/>
                <a:cs typeface="Times New Roman" panose="02020603050405020304" pitchFamily="18" charset="0"/>
              </a:endParaRPr>
            </a:p>
          </p:txBody>
        </p:sp>
      </p:grpSp>
      <p:sp>
        <p:nvSpPr>
          <p:cNvPr id="6" name="Slide Number Placeholder 5"/>
          <p:cNvSpPr>
            <a:spLocks noGrp="1"/>
          </p:cNvSpPr>
          <p:nvPr>
            <p:ph type="sldNum" sz="quarter" idx="12"/>
          </p:nvPr>
        </p:nvSpPr>
        <p:spPr/>
        <p:txBody>
          <a:bodyPr/>
          <a:lstStyle/>
          <a:p>
            <a:fld id="{BA9B4058-89A0-4A29-98E1-78888D10C820}" type="slidenum">
              <a:rPr lang="th-TH" smtClean="0"/>
              <a:pPr/>
              <a:t>43</a:t>
            </a:fld>
            <a:endParaRPr lang="th-TH" dirty="0"/>
          </a:p>
        </p:txBody>
      </p:sp>
    </p:spTree>
    <p:extLst>
      <p:ext uri="{BB962C8B-B14F-4D97-AF65-F5344CB8AC3E}">
        <p14:creationId xmlns:p14="http://schemas.microsoft.com/office/powerpoint/2010/main" val="138227912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5"/>
          <p:cNvPicPr>
            <a:picLocks noChangeAspect="1" noChangeArrowheads="1"/>
          </p:cNvPicPr>
          <p:nvPr/>
        </p:nvPicPr>
        <p:blipFill rotWithShape="1">
          <a:blip r:embed="rId3">
            <a:extLst>
              <a:ext uri="{28A0092B-C50C-407E-A947-70E740481C1C}">
                <a14:useLocalDpi xmlns:a14="http://schemas.microsoft.com/office/drawing/2010/main" val="0"/>
              </a:ext>
            </a:extLst>
          </a:blip>
          <a:srcRect l="4891" r="1768" b="9420"/>
          <a:stretch/>
        </p:blipFill>
        <p:spPr bwMode="auto">
          <a:xfrm>
            <a:off x="334108" y="1250230"/>
            <a:ext cx="8809892" cy="4078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2"/>
          <p:cNvSpPr>
            <a:spLocks noGrp="1"/>
          </p:cNvSpPr>
          <p:nvPr>
            <p:ph type="sldNum" sz="quarter" idx="12"/>
          </p:nvPr>
        </p:nvSpPr>
        <p:spPr/>
        <p:txBody>
          <a:bodyPr/>
          <a:lstStyle/>
          <a:p>
            <a:fld id="{BA9B4058-89A0-4A29-98E1-78888D10C820}" type="slidenum">
              <a:rPr lang="th-TH" smtClean="0"/>
              <a:pPr/>
              <a:t>44</a:t>
            </a:fld>
            <a:endParaRPr lang="th-TH" dirty="0"/>
          </a:p>
        </p:txBody>
      </p:sp>
      <p:sp>
        <p:nvSpPr>
          <p:cNvPr id="2" name="TextBox 1"/>
          <p:cNvSpPr txBox="1"/>
          <p:nvPr/>
        </p:nvSpPr>
        <p:spPr>
          <a:xfrm>
            <a:off x="703384" y="413281"/>
            <a:ext cx="8071339" cy="646331"/>
          </a:xfrm>
          <a:prstGeom prst="rect">
            <a:avLst/>
          </a:prstGeom>
          <a:noFill/>
        </p:spPr>
        <p:txBody>
          <a:bodyPr wrap="square" rtlCol="0">
            <a:spAutoFit/>
          </a:bodyPr>
          <a:lstStyle/>
          <a:p>
            <a:r>
              <a:rPr lang="en-US" sz="3600" dirty="0" smtClean="0">
                <a:latin typeface="Georgia" panose="02040502050405020303" pitchFamily="18" charset="0"/>
              </a:rPr>
              <a:t>FV of an uneven cash flow stream</a:t>
            </a:r>
            <a:endParaRPr lang="th-TH" sz="3600" dirty="0">
              <a:latin typeface="Georgia" panose="02040502050405020303" pitchFamily="18" charset="0"/>
            </a:endParaRPr>
          </a:p>
        </p:txBody>
      </p:sp>
    </p:spTree>
    <p:extLst>
      <p:ext uri="{BB962C8B-B14F-4D97-AF65-F5344CB8AC3E}">
        <p14:creationId xmlns:p14="http://schemas.microsoft.com/office/powerpoint/2010/main" val="309633884"/>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Example</a:t>
            </a:r>
            <a:endParaRPr lang="th-TH" dirty="0">
              <a:solidFill>
                <a:srgbClr val="FF0000"/>
              </a:solidFill>
              <a:latin typeface="Georgia" panose="02040502050405020303" pitchFamily="18" charset="0"/>
            </a:endParaRPr>
          </a:p>
        </p:txBody>
      </p:sp>
      <p:sp>
        <p:nvSpPr>
          <p:cNvPr id="3" name="Content Placeholder 2"/>
          <p:cNvSpPr>
            <a:spLocks noGrp="1"/>
          </p:cNvSpPr>
          <p:nvPr>
            <p:ph idx="1"/>
          </p:nvPr>
        </p:nvSpPr>
        <p:spPr>
          <a:xfrm>
            <a:off x="867189" y="1829010"/>
            <a:ext cx="7886700" cy="871401"/>
          </a:xfrm>
        </p:spPr>
        <p:txBody>
          <a:bodyPr/>
          <a:lstStyle/>
          <a:p>
            <a:r>
              <a:rPr lang="en-US" dirty="0" smtClean="0">
                <a:solidFill>
                  <a:srgbClr val="FF0000"/>
                </a:solidFill>
                <a:latin typeface="Georgia" panose="02040502050405020303" pitchFamily="18" charset="0"/>
              </a:rPr>
              <a:t>Find the present values of the following cash flow streams at 8% compounded annually.</a:t>
            </a:r>
          </a:p>
          <a:p>
            <a:endParaRPr lang="th-TH" dirty="0">
              <a:solidFill>
                <a:srgbClr val="FF0000"/>
              </a:solidFill>
              <a:latin typeface="Georgia" panose="02040502050405020303"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rPr>
              <a:pPr/>
              <a:t>45</a:t>
            </a:fld>
            <a:endParaRPr lang="th-TH" dirty="0">
              <a:solidFill>
                <a:srgbClr val="FF0000"/>
              </a:solidFill>
            </a:endParaRPr>
          </a:p>
        </p:txBody>
      </p:sp>
      <p:grpSp>
        <p:nvGrpSpPr>
          <p:cNvPr id="25" name="Group 24"/>
          <p:cNvGrpSpPr/>
          <p:nvPr/>
        </p:nvGrpSpPr>
        <p:grpSpPr>
          <a:xfrm>
            <a:off x="2063537" y="2700411"/>
            <a:ext cx="6472362" cy="888496"/>
            <a:chOff x="1531602" y="2663596"/>
            <a:chExt cx="7126612" cy="864641"/>
          </a:xfrm>
        </p:grpSpPr>
        <p:grpSp>
          <p:nvGrpSpPr>
            <p:cNvPr id="5" name="Group 3"/>
            <p:cNvGrpSpPr>
              <a:grpSpLocks/>
            </p:cNvGrpSpPr>
            <p:nvPr/>
          </p:nvGrpSpPr>
          <p:grpSpPr bwMode="auto">
            <a:xfrm>
              <a:off x="1531602" y="2663596"/>
              <a:ext cx="7104133" cy="864641"/>
              <a:chOff x="973" y="1374"/>
              <a:chExt cx="5075" cy="458"/>
            </a:xfrm>
          </p:grpSpPr>
          <p:sp>
            <p:nvSpPr>
              <p:cNvPr id="6" name="Line 4"/>
              <p:cNvSpPr>
                <a:spLocks noChangeShapeType="1"/>
              </p:cNvSpPr>
              <p:nvPr/>
            </p:nvSpPr>
            <p:spPr bwMode="auto">
              <a:xfrm>
                <a:off x="1075" y="165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solidFill>
                    <a:srgbClr val="FF0000"/>
                  </a:solidFill>
                  <a:latin typeface="Times New Roman" panose="02020603050405020304" pitchFamily="18" charset="0"/>
                  <a:cs typeface="Times New Roman" panose="02020603050405020304" pitchFamily="18" charset="0"/>
                </a:endParaRPr>
              </a:p>
            </p:txBody>
          </p:sp>
          <p:sp>
            <p:nvSpPr>
              <p:cNvPr id="7" name="Line 5"/>
              <p:cNvSpPr>
                <a:spLocks noChangeShapeType="1"/>
              </p:cNvSpPr>
              <p:nvPr/>
            </p:nvSpPr>
            <p:spPr bwMode="auto">
              <a:xfrm>
                <a:off x="1076" y="1745"/>
                <a:ext cx="4972" cy="1"/>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solidFill>
                    <a:srgbClr val="FF0000"/>
                  </a:solidFill>
                  <a:latin typeface="Times New Roman" panose="02020603050405020304" pitchFamily="18" charset="0"/>
                  <a:cs typeface="Times New Roman" panose="02020603050405020304" pitchFamily="18" charset="0"/>
                </a:endParaRPr>
              </a:p>
            </p:txBody>
          </p:sp>
          <p:sp>
            <p:nvSpPr>
              <p:cNvPr id="8" name="Rectangle 6"/>
              <p:cNvSpPr>
                <a:spLocks noChangeArrowheads="1"/>
              </p:cNvSpPr>
              <p:nvPr/>
            </p:nvSpPr>
            <p:spPr bwMode="auto">
              <a:xfrm>
                <a:off x="973" y="1389"/>
                <a:ext cx="251" cy="258"/>
              </a:xfrm>
              <a:prstGeom prst="rect">
                <a:avLst/>
              </a:prstGeom>
              <a:noFill/>
              <a:ln w="9525">
                <a:noFill/>
                <a:miter lim="800000"/>
                <a:headEnd/>
                <a:tailEnd/>
              </a:ln>
            </p:spPr>
            <p:txBody>
              <a:bodyPr wrap="none" lIns="69056" tIns="34529" rIns="69056" bIns="34529">
                <a:spAutoFit/>
              </a:bodyPr>
              <a:lstStyle/>
              <a:p>
                <a:pPr eaLnBrk="1" hangingPunct="1">
                  <a:defRPr/>
                </a:pPr>
                <a:r>
                  <a:rPr lang="en-US" dirty="0">
                    <a:solidFill>
                      <a:srgbClr val="FF0000"/>
                    </a:solidFill>
                    <a:latin typeface="Times New Roman" panose="02020603050405020304" pitchFamily="18" charset="0"/>
                    <a:cs typeface="Times New Roman" panose="02020603050405020304" pitchFamily="18" charset="0"/>
                  </a:rPr>
                  <a:t>0</a:t>
                </a:r>
              </a:p>
            </p:txBody>
          </p:sp>
          <p:sp>
            <p:nvSpPr>
              <p:cNvPr id="10" name="Line 8"/>
              <p:cNvSpPr>
                <a:spLocks noChangeShapeType="1"/>
              </p:cNvSpPr>
              <p:nvPr/>
            </p:nvSpPr>
            <p:spPr bwMode="auto">
              <a:xfrm>
                <a:off x="2051" y="165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solidFill>
                    <a:srgbClr val="FF0000"/>
                  </a:solidFill>
                  <a:latin typeface="Times New Roman" panose="02020603050405020304" pitchFamily="18" charset="0"/>
                  <a:cs typeface="Times New Roman" panose="02020603050405020304" pitchFamily="18" charset="0"/>
                </a:endParaRPr>
              </a:p>
            </p:txBody>
          </p:sp>
          <p:sp>
            <p:nvSpPr>
              <p:cNvPr id="11" name="Rectangle 9"/>
              <p:cNvSpPr>
                <a:spLocks noChangeArrowheads="1"/>
              </p:cNvSpPr>
              <p:nvPr/>
            </p:nvSpPr>
            <p:spPr bwMode="auto">
              <a:xfrm>
                <a:off x="1957" y="1389"/>
                <a:ext cx="251" cy="258"/>
              </a:xfrm>
              <a:prstGeom prst="rect">
                <a:avLst/>
              </a:prstGeom>
              <a:noFill/>
              <a:ln w="9525">
                <a:noFill/>
                <a:miter lim="800000"/>
                <a:headEnd/>
                <a:tailEnd/>
              </a:ln>
            </p:spPr>
            <p:txBody>
              <a:bodyPr wrap="none" lIns="69056" tIns="34529" rIns="69056" bIns="34529">
                <a:spAutoFit/>
              </a:bodyPr>
              <a:lstStyle/>
              <a:p>
                <a:pPr eaLnBrk="1" hangingPunct="1">
                  <a:defRPr/>
                </a:pPr>
                <a:r>
                  <a:rPr lang="en-US" dirty="0">
                    <a:solidFill>
                      <a:srgbClr val="FF0000"/>
                    </a:solidFill>
                    <a:latin typeface="Times New Roman" panose="02020603050405020304" pitchFamily="18" charset="0"/>
                    <a:cs typeface="Times New Roman" panose="02020603050405020304" pitchFamily="18" charset="0"/>
                  </a:rPr>
                  <a:t>1</a:t>
                </a:r>
              </a:p>
            </p:txBody>
          </p:sp>
          <p:sp>
            <p:nvSpPr>
              <p:cNvPr id="12" name="Line 10"/>
              <p:cNvSpPr>
                <a:spLocks noChangeShapeType="1"/>
              </p:cNvSpPr>
              <p:nvPr/>
            </p:nvSpPr>
            <p:spPr bwMode="auto">
              <a:xfrm>
                <a:off x="3028" y="165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solidFill>
                    <a:srgbClr val="FF0000"/>
                  </a:solidFill>
                  <a:latin typeface="Times New Roman" panose="02020603050405020304" pitchFamily="18" charset="0"/>
                  <a:cs typeface="Times New Roman" panose="02020603050405020304" pitchFamily="18" charset="0"/>
                </a:endParaRPr>
              </a:p>
            </p:txBody>
          </p:sp>
          <p:sp>
            <p:nvSpPr>
              <p:cNvPr id="14" name="Rectangle 12"/>
              <p:cNvSpPr>
                <a:spLocks noChangeArrowheads="1"/>
              </p:cNvSpPr>
              <p:nvPr/>
            </p:nvSpPr>
            <p:spPr bwMode="auto">
              <a:xfrm>
                <a:off x="2929" y="1389"/>
                <a:ext cx="251" cy="258"/>
              </a:xfrm>
              <a:prstGeom prst="rect">
                <a:avLst/>
              </a:prstGeom>
              <a:noFill/>
              <a:ln w="9525">
                <a:noFill/>
                <a:miter lim="800000"/>
                <a:headEnd/>
                <a:tailEnd/>
              </a:ln>
            </p:spPr>
            <p:txBody>
              <a:bodyPr wrap="none" lIns="69056" tIns="34529" rIns="69056" bIns="34529">
                <a:spAutoFit/>
              </a:bodyPr>
              <a:lstStyle/>
              <a:p>
                <a:pPr eaLnBrk="1" hangingPunct="1">
                  <a:defRPr/>
                </a:pPr>
                <a:r>
                  <a:rPr lang="en-US" dirty="0">
                    <a:solidFill>
                      <a:srgbClr val="FF0000"/>
                    </a:solidFill>
                    <a:latin typeface="Times New Roman" panose="02020603050405020304" pitchFamily="18" charset="0"/>
                    <a:cs typeface="Times New Roman" panose="02020603050405020304" pitchFamily="18" charset="0"/>
                  </a:rPr>
                  <a:t>2</a:t>
                </a:r>
              </a:p>
            </p:txBody>
          </p:sp>
          <p:sp>
            <p:nvSpPr>
              <p:cNvPr id="16" name="Line 14"/>
              <p:cNvSpPr>
                <a:spLocks noChangeShapeType="1"/>
              </p:cNvSpPr>
              <p:nvPr/>
            </p:nvSpPr>
            <p:spPr bwMode="auto">
              <a:xfrm>
                <a:off x="4111" y="165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solidFill>
                    <a:srgbClr val="FF0000"/>
                  </a:solidFill>
                  <a:latin typeface="Times New Roman" panose="02020603050405020304" pitchFamily="18" charset="0"/>
                  <a:cs typeface="Times New Roman" panose="02020603050405020304" pitchFamily="18" charset="0"/>
                </a:endParaRPr>
              </a:p>
            </p:txBody>
          </p:sp>
          <p:sp>
            <p:nvSpPr>
              <p:cNvPr id="17" name="Rectangle 15"/>
              <p:cNvSpPr>
                <a:spLocks noChangeArrowheads="1"/>
              </p:cNvSpPr>
              <p:nvPr/>
            </p:nvSpPr>
            <p:spPr bwMode="auto">
              <a:xfrm>
                <a:off x="4009" y="1389"/>
                <a:ext cx="251" cy="258"/>
              </a:xfrm>
              <a:prstGeom prst="rect">
                <a:avLst/>
              </a:prstGeom>
              <a:noFill/>
              <a:ln w="9525">
                <a:noFill/>
                <a:miter lim="800000"/>
                <a:headEnd/>
                <a:tailEnd/>
              </a:ln>
            </p:spPr>
            <p:txBody>
              <a:bodyPr wrap="none" lIns="69056" tIns="34529" rIns="69056" bIns="34529">
                <a:spAutoFit/>
              </a:bodyPr>
              <a:lstStyle/>
              <a:p>
                <a:pPr eaLnBrk="1" hangingPunct="1">
                  <a:defRPr/>
                </a:pPr>
                <a:r>
                  <a:rPr lang="en-US" dirty="0">
                    <a:solidFill>
                      <a:srgbClr val="FF0000"/>
                    </a:solidFill>
                    <a:latin typeface="Times New Roman" panose="02020603050405020304" pitchFamily="18" charset="0"/>
                    <a:cs typeface="Times New Roman" panose="02020603050405020304" pitchFamily="18" charset="0"/>
                  </a:rPr>
                  <a:t>3</a:t>
                </a:r>
              </a:p>
            </p:txBody>
          </p:sp>
          <p:sp>
            <p:nvSpPr>
              <p:cNvPr id="19" name="Line 17"/>
              <p:cNvSpPr>
                <a:spLocks noChangeShapeType="1"/>
              </p:cNvSpPr>
              <p:nvPr/>
            </p:nvSpPr>
            <p:spPr bwMode="auto">
              <a:xfrm>
                <a:off x="5155" y="1659"/>
                <a:ext cx="0" cy="173"/>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solidFill>
                    <a:srgbClr val="FF0000"/>
                  </a:solidFill>
                  <a:latin typeface="Times New Roman" panose="02020603050405020304" pitchFamily="18" charset="0"/>
                  <a:cs typeface="Times New Roman" panose="02020603050405020304" pitchFamily="18" charset="0"/>
                </a:endParaRPr>
              </a:p>
            </p:txBody>
          </p:sp>
          <p:sp>
            <p:nvSpPr>
              <p:cNvPr id="21" name="Rectangle 19"/>
              <p:cNvSpPr>
                <a:spLocks noChangeArrowheads="1"/>
              </p:cNvSpPr>
              <p:nvPr/>
            </p:nvSpPr>
            <p:spPr bwMode="auto">
              <a:xfrm>
                <a:off x="5047" y="1374"/>
                <a:ext cx="251" cy="258"/>
              </a:xfrm>
              <a:prstGeom prst="rect">
                <a:avLst/>
              </a:prstGeom>
              <a:noFill/>
              <a:ln w="9525">
                <a:noFill/>
                <a:miter lim="800000"/>
                <a:headEnd/>
                <a:tailEnd/>
              </a:ln>
            </p:spPr>
            <p:txBody>
              <a:bodyPr wrap="none" lIns="69056" tIns="34529" rIns="69056" bIns="34529">
                <a:spAutoFit/>
              </a:bodyPr>
              <a:lstStyle/>
              <a:p>
                <a:pPr eaLnBrk="1" hangingPunct="1">
                  <a:defRPr/>
                </a:pPr>
                <a:r>
                  <a:rPr lang="en-US" dirty="0">
                    <a:solidFill>
                      <a:srgbClr val="FF0000"/>
                    </a:solidFill>
                    <a:latin typeface="Times New Roman" panose="02020603050405020304" pitchFamily="18" charset="0"/>
                    <a:cs typeface="Times New Roman" panose="02020603050405020304" pitchFamily="18" charset="0"/>
                  </a:rPr>
                  <a:t>4</a:t>
                </a:r>
              </a:p>
            </p:txBody>
          </p:sp>
        </p:grpSp>
        <p:sp>
          <p:nvSpPr>
            <p:cNvPr id="22" name="Line 17"/>
            <p:cNvSpPr>
              <a:spLocks noChangeShapeType="1"/>
            </p:cNvSpPr>
            <p:nvPr/>
          </p:nvSpPr>
          <p:spPr bwMode="auto">
            <a:xfrm>
              <a:off x="8635587" y="3200693"/>
              <a:ext cx="0" cy="32660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solidFill>
                  <a:srgbClr val="FF0000"/>
                </a:solidFill>
                <a:latin typeface="Georgia" panose="02040502050405020303" pitchFamily="18" charset="0"/>
                <a:cs typeface="Times New Roman" panose="02020603050405020304" pitchFamily="18" charset="0"/>
              </a:endParaRPr>
            </a:p>
          </p:txBody>
        </p:sp>
        <p:sp>
          <p:nvSpPr>
            <p:cNvPr id="23" name="Rectangle 19"/>
            <p:cNvSpPr>
              <a:spLocks noChangeArrowheads="1"/>
            </p:cNvSpPr>
            <p:nvPr/>
          </p:nvSpPr>
          <p:spPr bwMode="auto">
            <a:xfrm>
              <a:off x="8306972" y="2666108"/>
              <a:ext cx="351242" cy="487179"/>
            </a:xfrm>
            <a:prstGeom prst="rect">
              <a:avLst/>
            </a:prstGeom>
            <a:noFill/>
            <a:ln w="9525">
              <a:noFill/>
              <a:miter lim="800000"/>
              <a:headEnd/>
              <a:tailEnd/>
            </a:ln>
          </p:spPr>
          <p:txBody>
            <a:bodyPr wrap="none" lIns="69056" tIns="34529" rIns="69056" bIns="34529">
              <a:spAutoFit/>
            </a:bodyPr>
            <a:lstStyle/>
            <a:p>
              <a:pPr eaLnBrk="1" hangingPunct="1">
                <a:defRPr/>
              </a:pPr>
              <a:r>
                <a:rPr lang="en-US" dirty="0">
                  <a:solidFill>
                    <a:srgbClr val="FF0000"/>
                  </a:solidFill>
                  <a:latin typeface="Times New Roman" panose="02020603050405020304" pitchFamily="18" charset="0"/>
                  <a:cs typeface="Times New Roman" panose="02020603050405020304" pitchFamily="18" charset="0"/>
                </a:rPr>
                <a:t>5</a:t>
              </a:r>
            </a:p>
          </p:txBody>
        </p:sp>
      </p:grpSp>
      <p:sp>
        <p:nvSpPr>
          <p:cNvPr id="26" name="TextBox 25"/>
          <p:cNvSpPr txBox="1"/>
          <p:nvPr/>
        </p:nvSpPr>
        <p:spPr>
          <a:xfrm>
            <a:off x="524052" y="3795951"/>
            <a:ext cx="8619948" cy="1200329"/>
          </a:xfrm>
          <a:prstGeom prst="rect">
            <a:avLst/>
          </a:prstGeom>
          <a:noFill/>
        </p:spPr>
        <p:txBody>
          <a:bodyPr wrap="square" rtlCol="0">
            <a:spAutoFit/>
          </a:bodyPr>
          <a:lstStyle/>
          <a:p>
            <a:r>
              <a:rPr lang="en-US" sz="2400" dirty="0" smtClean="0">
                <a:solidFill>
                  <a:srgbClr val="FF0000"/>
                </a:solidFill>
                <a:latin typeface="Times New Roman" panose="02020603050405020304" pitchFamily="18" charset="0"/>
                <a:cs typeface="Times New Roman" panose="02020603050405020304" pitchFamily="18" charset="0"/>
              </a:rPr>
              <a:t>Stream A      $0         $100          $400         $400          $400     $300</a:t>
            </a:r>
          </a:p>
          <a:p>
            <a:endParaRPr lang="en-US" sz="2400" dirty="0">
              <a:solidFill>
                <a:srgbClr val="FF0000"/>
              </a:solidFill>
              <a:latin typeface="Times New Roman" panose="02020603050405020304" pitchFamily="18" charset="0"/>
              <a:cs typeface="Times New Roman" panose="02020603050405020304" pitchFamily="18" charset="0"/>
            </a:endParaRPr>
          </a:p>
          <a:p>
            <a:r>
              <a:rPr lang="en-US" sz="2400" dirty="0" smtClean="0">
                <a:solidFill>
                  <a:srgbClr val="FF0000"/>
                </a:solidFill>
                <a:latin typeface="Times New Roman" panose="02020603050405020304" pitchFamily="18" charset="0"/>
                <a:cs typeface="Times New Roman" panose="02020603050405020304" pitchFamily="18" charset="0"/>
              </a:rPr>
              <a:t>Stream B      $0         $300          $400         $400          $400     $100</a:t>
            </a:r>
            <a:endParaRPr lang="th-TH" sz="2400" dirty="0">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269329677"/>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Solution</a:t>
            </a:r>
            <a:endParaRPr lang="th-TH" dirty="0">
              <a:solidFill>
                <a:srgbClr val="FF0000"/>
              </a:solidFill>
              <a:latin typeface="Georgia" panose="02040502050405020303" pitchFamily="18" charset="0"/>
            </a:endParaRPr>
          </a:p>
        </p:txBody>
      </p:sp>
      <p:sp>
        <p:nvSpPr>
          <p:cNvPr id="3" name="Content Placeholder 2"/>
          <p:cNvSpPr>
            <a:spLocks noGrp="1"/>
          </p:cNvSpPr>
          <p:nvPr>
            <p:ph idx="1"/>
          </p:nvPr>
        </p:nvSpPr>
        <p:spPr>
          <a:xfrm>
            <a:off x="995010" y="3313192"/>
            <a:ext cx="7886700" cy="3408284"/>
          </a:xfrm>
        </p:spPr>
        <p:txBody>
          <a:bodyPr>
            <a:normAutofit/>
          </a:bodyPr>
          <a:lstStyle/>
          <a:p>
            <a:pPr marL="0" indent="0">
              <a:buNone/>
            </a:pPr>
            <a:r>
              <a:rPr lang="en-US" dirty="0">
                <a:solidFill>
                  <a:srgbClr val="FF0000"/>
                </a:solidFill>
                <a:latin typeface="Times New Roman" panose="02020603050405020304" pitchFamily="18" charset="0"/>
                <a:cs typeface="Times New Roman" panose="02020603050405020304" pitchFamily="18" charset="0"/>
              </a:rPr>
              <a:t>	</a:t>
            </a:r>
            <a:r>
              <a:rPr lang="en-US" dirty="0" smtClean="0">
                <a:solidFill>
                  <a:srgbClr val="FF0000"/>
                </a:solidFill>
                <a:latin typeface="Times New Roman" panose="02020603050405020304" pitchFamily="18" charset="0"/>
                <a:cs typeface="Times New Roman" panose="02020603050405020304" pitchFamily="18" charset="0"/>
              </a:rPr>
              <a:t>With </a:t>
            </a:r>
            <a:r>
              <a:rPr lang="en-US" dirty="0">
                <a:solidFill>
                  <a:srgbClr val="FF0000"/>
                </a:solidFill>
                <a:latin typeface="Times New Roman" panose="02020603050405020304" pitchFamily="18" charset="0"/>
                <a:cs typeface="Times New Roman" panose="02020603050405020304" pitchFamily="18" charset="0"/>
              </a:rPr>
              <a:t>a financial calculator, simply enter the cash flows (be sure to enter CF0 = 0), enter I/YR </a:t>
            </a:r>
            <a:r>
              <a:rPr lang="en-US" dirty="0" smtClean="0">
                <a:solidFill>
                  <a:srgbClr val="FF0000"/>
                </a:solidFill>
                <a:latin typeface="Times New Roman" panose="02020603050405020304" pitchFamily="18" charset="0"/>
                <a:cs typeface="Times New Roman" panose="02020603050405020304" pitchFamily="18" charset="0"/>
              </a:rPr>
              <a:t>= 8</a:t>
            </a:r>
            <a:r>
              <a:rPr lang="en-US" dirty="0">
                <a:solidFill>
                  <a:srgbClr val="FF0000"/>
                </a:solidFill>
                <a:latin typeface="Times New Roman" panose="02020603050405020304" pitchFamily="18" charset="0"/>
                <a:cs typeface="Times New Roman" panose="02020603050405020304" pitchFamily="18" charset="0"/>
              </a:rPr>
              <a:t>, and press the NPV key to find NPV = PV = $1,251.25 for the first problem. Override I/YR </a:t>
            </a:r>
            <a:r>
              <a:rPr lang="en-US" dirty="0" smtClean="0">
                <a:solidFill>
                  <a:srgbClr val="FF0000"/>
                </a:solidFill>
                <a:latin typeface="Times New Roman" panose="02020603050405020304" pitchFamily="18" charset="0"/>
                <a:cs typeface="Times New Roman" panose="02020603050405020304" pitchFamily="18" charset="0"/>
              </a:rPr>
              <a:t>= 8 </a:t>
            </a:r>
            <a:r>
              <a:rPr lang="en-US" dirty="0">
                <a:solidFill>
                  <a:srgbClr val="FF0000"/>
                </a:solidFill>
                <a:latin typeface="Times New Roman" panose="02020603050405020304" pitchFamily="18" charset="0"/>
                <a:cs typeface="Times New Roman" panose="02020603050405020304" pitchFamily="18" charset="0"/>
              </a:rPr>
              <a:t>with I/YR = 0 to find the next PV for Cash Stream A. </a:t>
            </a:r>
            <a:endParaRPr lang="th-TH" dirty="0">
              <a:solidFill>
                <a:srgbClr val="FF0000"/>
              </a:solidFill>
              <a:latin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rPr>
              <a:pPr/>
              <a:t>46</a:t>
            </a:fld>
            <a:endParaRPr lang="th-TH" dirty="0">
              <a:solidFill>
                <a:srgbClr val="FF0000"/>
              </a:solidFill>
            </a:endParaRPr>
          </a:p>
        </p:txBody>
      </p:sp>
      <p:pic>
        <p:nvPicPr>
          <p:cNvPr id="7" name="Picture 6"/>
          <p:cNvPicPr>
            <a:picLocks noChangeAspect="1"/>
          </p:cNvPicPr>
          <p:nvPr/>
        </p:nvPicPr>
        <p:blipFill>
          <a:blip r:embed="rId2"/>
          <a:stretch>
            <a:fillRect/>
          </a:stretch>
        </p:blipFill>
        <p:spPr>
          <a:xfrm>
            <a:off x="1846426" y="1389186"/>
            <a:ext cx="5451148" cy="1770550"/>
          </a:xfrm>
          <a:prstGeom prst="rect">
            <a:avLst/>
          </a:prstGeom>
        </p:spPr>
      </p:pic>
    </p:spTree>
    <p:extLst>
      <p:ext uri="{BB962C8B-B14F-4D97-AF65-F5344CB8AC3E}">
        <p14:creationId xmlns:p14="http://schemas.microsoft.com/office/powerpoint/2010/main" val="3097201011"/>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Solution (cont.)</a:t>
            </a:r>
            <a:endParaRPr lang="th-TH" dirty="0">
              <a:solidFill>
                <a:srgbClr val="FF0000"/>
              </a:solidFill>
              <a:latin typeface="Georgia" panose="02040502050405020303" pitchFamily="18" charset="0"/>
            </a:endParaRPr>
          </a:p>
        </p:txBody>
      </p:sp>
      <p:sp>
        <p:nvSpPr>
          <p:cNvPr id="3" name="Content Placeholder 2"/>
          <p:cNvSpPr>
            <a:spLocks noGrp="1"/>
          </p:cNvSpPr>
          <p:nvPr>
            <p:ph idx="1"/>
          </p:nvPr>
        </p:nvSpPr>
        <p:spPr>
          <a:xfrm>
            <a:off x="995010" y="3313192"/>
            <a:ext cx="7886700" cy="3408284"/>
          </a:xfrm>
        </p:spPr>
        <p:txBody>
          <a:bodyPr>
            <a:normAutofit/>
          </a:bodyPr>
          <a:lstStyle/>
          <a:p>
            <a:pPr marL="0" indent="0">
              <a:buNone/>
            </a:pPr>
            <a:r>
              <a:rPr lang="en-US" dirty="0">
                <a:solidFill>
                  <a:srgbClr val="FF0000"/>
                </a:solidFill>
                <a:latin typeface="Times New Roman" panose="02020603050405020304" pitchFamily="18" charset="0"/>
                <a:cs typeface="Times New Roman" panose="02020603050405020304" pitchFamily="18" charset="0"/>
              </a:rPr>
              <a:t>	</a:t>
            </a:r>
            <a:r>
              <a:rPr lang="en-US" dirty="0" smtClean="0">
                <a:solidFill>
                  <a:srgbClr val="FF0000"/>
                </a:solidFill>
                <a:latin typeface="Times New Roman" panose="02020603050405020304" pitchFamily="18" charset="0"/>
                <a:cs typeface="Times New Roman" panose="02020603050405020304" pitchFamily="18" charset="0"/>
              </a:rPr>
              <a:t>Enter </a:t>
            </a:r>
            <a:r>
              <a:rPr lang="en-US" dirty="0">
                <a:solidFill>
                  <a:srgbClr val="FF0000"/>
                </a:solidFill>
                <a:latin typeface="Times New Roman" panose="02020603050405020304" pitchFamily="18" charset="0"/>
                <a:cs typeface="Times New Roman" panose="02020603050405020304" pitchFamily="18" charset="0"/>
              </a:rPr>
              <a:t>the cash flows for Cash Stream </a:t>
            </a:r>
            <a:r>
              <a:rPr lang="en-US" dirty="0" smtClean="0">
                <a:solidFill>
                  <a:srgbClr val="FF0000"/>
                </a:solidFill>
                <a:latin typeface="Times New Roman" panose="02020603050405020304" pitchFamily="18" charset="0"/>
                <a:cs typeface="Times New Roman" panose="02020603050405020304" pitchFamily="18" charset="0"/>
              </a:rPr>
              <a:t>B, enter </a:t>
            </a:r>
            <a:r>
              <a:rPr lang="en-US" dirty="0">
                <a:solidFill>
                  <a:srgbClr val="FF0000"/>
                </a:solidFill>
                <a:latin typeface="Times New Roman" panose="02020603050405020304" pitchFamily="18" charset="0"/>
                <a:cs typeface="Times New Roman" panose="02020603050405020304" pitchFamily="18" charset="0"/>
              </a:rPr>
              <a:t>I/YR = 8, and press the NPV key to find NPV = PV = $1,300.32. Override I/YR = 8 </a:t>
            </a:r>
            <a:r>
              <a:rPr lang="en-US" dirty="0" smtClean="0">
                <a:solidFill>
                  <a:srgbClr val="FF0000"/>
                </a:solidFill>
                <a:latin typeface="Times New Roman" panose="02020603050405020304" pitchFamily="18" charset="0"/>
                <a:cs typeface="Times New Roman" panose="02020603050405020304" pitchFamily="18" charset="0"/>
              </a:rPr>
              <a:t>with I/YR </a:t>
            </a:r>
            <a:r>
              <a:rPr lang="en-US" dirty="0">
                <a:solidFill>
                  <a:srgbClr val="FF0000"/>
                </a:solidFill>
                <a:latin typeface="Times New Roman" panose="02020603050405020304" pitchFamily="18" charset="0"/>
                <a:cs typeface="Times New Roman" panose="02020603050405020304" pitchFamily="18" charset="0"/>
              </a:rPr>
              <a:t>= 0 to find the next PV for Cash Stream B.</a:t>
            </a:r>
            <a:endParaRPr lang="th-TH" dirty="0">
              <a:solidFill>
                <a:srgbClr val="FF0000"/>
              </a:solidFill>
              <a:latin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rPr>
              <a:pPr/>
              <a:t>47</a:t>
            </a:fld>
            <a:endParaRPr lang="th-TH" dirty="0">
              <a:solidFill>
                <a:srgbClr val="FF0000"/>
              </a:solidFill>
            </a:endParaRPr>
          </a:p>
        </p:txBody>
      </p:sp>
      <p:pic>
        <p:nvPicPr>
          <p:cNvPr id="7" name="Picture 6"/>
          <p:cNvPicPr>
            <a:picLocks noChangeAspect="1"/>
          </p:cNvPicPr>
          <p:nvPr/>
        </p:nvPicPr>
        <p:blipFill>
          <a:blip r:embed="rId2"/>
          <a:stretch>
            <a:fillRect/>
          </a:stretch>
        </p:blipFill>
        <p:spPr>
          <a:xfrm>
            <a:off x="2191333" y="1544107"/>
            <a:ext cx="5494053" cy="1769085"/>
          </a:xfrm>
          <a:prstGeom prst="rect">
            <a:avLst/>
          </a:prstGeom>
        </p:spPr>
      </p:pic>
    </p:spTree>
    <p:extLst>
      <p:ext uri="{BB962C8B-B14F-4D97-AF65-F5344CB8AC3E}">
        <p14:creationId xmlns:p14="http://schemas.microsoft.com/office/powerpoint/2010/main" val="2144250773"/>
      </p:ext>
    </p:extLst>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123" y="2444263"/>
            <a:ext cx="8598876" cy="1514842"/>
          </a:xfrm>
          <a:solidFill>
            <a:srgbClr val="0070C0"/>
          </a:solidFill>
        </p:spPr>
        <p:txBody>
          <a:bodyPr>
            <a:normAutofit fontScale="90000"/>
          </a:bodyPr>
          <a:lstStyle/>
          <a:p>
            <a:pPr algn="ctr"/>
            <a:r>
              <a:rPr lang="en-US" sz="5400" dirty="0">
                <a:solidFill>
                  <a:schemeClr val="bg1"/>
                </a:solidFill>
                <a:latin typeface="Georgia" panose="02040502050405020303" pitchFamily="18" charset="0"/>
              </a:rPr>
              <a:t>Classification of Interest Rates</a:t>
            </a:r>
            <a:endParaRPr lang="th-TH" sz="5400" dirty="0">
              <a:solidFill>
                <a:schemeClr val="bg1"/>
              </a:solidFill>
              <a:latin typeface="Georgia" panose="02040502050405020303"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48</a:t>
            </a:fld>
            <a:endParaRPr lang="th-TH" dirty="0">
              <a:latin typeface="Georgia" panose="02040502050405020303" pitchFamily="18" charset="0"/>
            </a:endParaRPr>
          </a:p>
        </p:txBody>
      </p:sp>
    </p:spTree>
    <p:extLst>
      <p:ext uri="{BB962C8B-B14F-4D97-AF65-F5344CB8AC3E}">
        <p14:creationId xmlns:p14="http://schemas.microsoft.com/office/powerpoint/2010/main" val="3444026593"/>
      </p:ext>
    </p:extLst>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r>
              <a:rPr lang="en-US" altLang="th-TH" dirty="0" smtClean="0">
                <a:latin typeface="Georgia" panose="02040502050405020303" pitchFamily="18" charset="0"/>
              </a:rPr>
              <a:t>Classification of Interest Rates</a:t>
            </a:r>
          </a:p>
        </p:txBody>
      </p:sp>
      <p:sp>
        <p:nvSpPr>
          <p:cNvPr id="56323" name="Rectangle 3"/>
          <p:cNvSpPr>
            <a:spLocks noGrp="1" noChangeArrowheads="1"/>
          </p:cNvSpPr>
          <p:nvPr>
            <p:ph idx="1"/>
          </p:nvPr>
        </p:nvSpPr>
        <p:spPr>
          <a:xfrm>
            <a:off x="984738" y="1494691"/>
            <a:ext cx="7530611" cy="4861659"/>
          </a:xfrm>
        </p:spPr>
        <p:txBody>
          <a:bodyPr>
            <a:normAutofit/>
          </a:bodyPr>
          <a:lstStyle/>
          <a:p>
            <a:pPr eaLnBrk="1" hangingPunct="1">
              <a:buFont typeface="Arial" charset="0"/>
              <a:buChar char="•"/>
              <a:defRPr/>
            </a:pPr>
            <a:r>
              <a:rPr lang="en-US" u="sng" dirty="0" smtClean="0">
                <a:latin typeface="Georgia" panose="02040502050405020303" pitchFamily="18" charset="0"/>
              </a:rPr>
              <a:t>Nominal rate</a:t>
            </a:r>
            <a:r>
              <a:rPr lang="en-US" i="1" dirty="0" smtClean="0">
                <a:latin typeface="Georgia" panose="02040502050405020303" pitchFamily="18" charset="0"/>
              </a:rPr>
              <a:t> </a:t>
            </a:r>
            <a:r>
              <a:rPr lang="en-US" dirty="0" smtClean="0">
                <a:latin typeface="Georgia" panose="02040502050405020303" pitchFamily="18" charset="0"/>
              </a:rPr>
              <a:t>(</a:t>
            </a:r>
            <a:r>
              <a:rPr lang="en-US" dirty="0" err="1" smtClean="0">
                <a:latin typeface="Georgia" panose="02040502050405020303" pitchFamily="18" charset="0"/>
              </a:rPr>
              <a:t>I</a:t>
            </a:r>
            <a:r>
              <a:rPr lang="en-US" baseline="-25000" dirty="0" err="1" smtClean="0">
                <a:latin typeface="Georgia" panose="02040502050405020303" pitchFamily="18" charset="0"/>
              </a:rPr>
              <a:t>NOM</a:t>
            </a:r>
            <a:r>
              <a:rPr lang="en-US" dirty="0" smtClean="0">
                <a:latin typeface="Georgia" panose="02040502050405020303" pitchFamily="18" charset="0"/>
              </a:rPr>
              <a:t>):  also called the quoted or stated rate.  An annual rate that ignores compounding effects.</a:t>
            </a:r>
          </a:p>
          <a:p>
            <a:pPr lvl="1" eaLnBrk="1" hangingPunct="1">
              <a:buFont typeface="Arial" charset="0"/>
              <a:buChar char="–"/>
              <a:defRPr/>
            </a:pPr>
            <a:r>
              <a:rPr lang="en-US" dirty="0" smtClean="0">
                <a:latin typeface="Georgia" panose="02040502050405020303" pitchFamily="18" charset="0"/>
              </a:rPr>
              <a:t>I</a:t>
            </a:r>
            <a:r>
              <a:rPr lang="en-US" baseline="-25000" dirty="0" smtClean="0">
                <a:latin typeface="Georgia" panose="02040502050405020303" pitchFamily="18" charset="0"/>
              </a:rPr>
              <a:t>NOM</a:t>
            </a:r>
            <a:r>
              <a:rPr lang="en-US" dirty="0" smtClean="0">
                <a:latin typeface="Georgia" panose="02040502050405020303" pitchFamily="18" charset="0"/>
              </a:rPr>
              <a:t> is stated in contracts.  Periods must also be given, e.g. 8% quarterly or 8% daily interest.</a:t>
            </a:r>
          </a:p>
          <a:p>
            <a:pPr lvl="1" eaLnBrk="1" hangingPunct="1">
              <a:buFont typeface="Arial" charset="0"/>
              <a:buChar char="–"/>
              <a:defRPr/>
            </a:pPr>
            <a:endParaRPr lang="en-US" dirty="0" smtClean="0">
              <a:latin typeface="Georgia" panose="02040502050405020303" pitchFamily="18" charset="0"/>
            </a:endParaRPr>
          </a:p>
          <a:p>
            <a:pPr eaLnBrk="1" hangingPunct="1">
              <a:buFont typeface="Arial" charset="0"/>
              <a:buChar char="•"/>
              <a:defRPr/>
            </a:pPr>
            <a:r>
              <a:rPr lang="en-US" u="sng" dirty="0" smtClean="0">
                <a:latin typeface="Georgia" panose="02040502050405020303" pitchFamily="18" charset="0"/>
              </a:rPr>
              <a:t>Periodic rate </a:t>
            </a:r>
            <a:r>
              <a:rPr lang="en-US" dirty="0" smtClean="0">
                <a:latin typeface="Georgia" panose="02040502050405020303" pitchFamily="18" charset="0"/>
              </a:rPr>
              <a:t>(</a:t>
            </a:r>
            <a:r>
              <a:rPr lang="en-US" dirty="0" err="1" smtClean="0">
                <a:latin typeface="Georgia" panose="02040502050405020303" pitchFamily="18" charset="0"/>
              </a:rPr>
              <a:t>I</a:t>
            </a:r>
            <a:r>
              <a:rPr lang="en-US" baseline="-25000" dirty="0" err="1" smtClean="0">
                <a:latin typeface="Georgia" panose="02040502050405020303" pitchFamily="18" charset="0"/>
              </a:rPr>
              <a:t>PER</a:t>
            </a:r>
            <a:r>
              <a:rPr lang="en-US" dirty="0" smtClean="0">
                <a:latin typeface="Georgia" panose="02040502050405020303" pitchFamily="18" charset="0"/>
              </a:rPr>
              <a:t>):  amount of interest charged each period, e.g. monthly or quarterly.</a:t>
            </a:r>
          </a:p>
          <a:p>
            <a:pPr lvl="1" eaLnBrk="1" hangingPunct="1">
              <a:buFont typeface="Arial" charset="0"/>
              <a:buChar char="–"/>
              <a:defRPr/>
            </a:pPr>
            <a:r>
              <a:rPr lang="en-US" dirty="0" smtClean="0">
                <a:latin typeface="Georgia" panose="02040502050405020303" pitchFamily="18" charset="0"/>
              </a:rPr>
              <a:t>I</a:t>
            </a:r>
            <a:r>
              <a:rPr lang="en-US" baseline="-25000" dirty="0" smtClean="0">
                <a:latin typeface="Georgia" panose="02040502050405020303" pitchFamily="18" charset="0"/>
              </a:rPr>
              <a:t>PER</a:t>
            </a:r>
            <a:r>
              <a:rPr lang="en-US" dirty="0" smtClean="0">
                <a:latin typeface="Georgia" panose="02040502050405020303" pitchFamily="18" charset="0"/>
              </a:rPr>
              <a:t> = I</a:t>
            </a:r>
            <a:r>
              <a:rPr lang="en-US" baseline="-25000" dirty="0" smtClean="0">
                <a:latin typeface="Georgia" panose="02040502050405020303" pitchFamily="18" charset="0"/>
              </a:rPr>
              <a:t>NOM</a:t>
            </a:r>
            <a:r>
              <a:rPr lang="en-US" dirty="0" smtClean="0">
                <a:latin typeface="Georgia" panose="02040502050405020303" pitchFamily="18" charset="0"/>
              </a:rPr>
              <a:t>/M, where M is the number of compounding periods per year.  M = 4 for quarterly and M = 12 for monthly compounding.</a:t>
            </a:r>
          </a:p>
        </p:txBody>
      </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49</a:t>
            </a:fld>
            <a:endParaRPr lang="th-TH" dirty="0">
              <a:latin typeface="Georgia" panose="02040502050405020303" pitchFamily="18" charset="0"/>
            </a:endParaRPr>
          </a:p>
        </p:txBody>
      </p:sp>
    </p:spTree>
    <p:extLst>
      <p:ext uri="{BB962C8B-B14F-4D97-AF65-F5344CB8AC3E}">
        <p14:creationId xmlns:p14="http://schemas.microsoft.com/office/powerpoint/2010/main" val="341544882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5632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632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632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63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eaLnBrk="1" hangingPunct="1"/>
            <a:r>
              <a:rPr lang="en-US" altLang="th-TH" smtClean="0">
                <a:latin typeface="Georgia" panose="02040502050405020303" pitchFamily="18" charset="0"/>
              </a:rPr>
              <a:t>Classification of Interest Rates</a:t>
            </a:r>
          </a:p>
        </p:txBody>
      </p:sp>
      <p:sp>
        <p:nvSpPr>
          <p:cNvPr id="31747" name="Rectangle 3"/>
          <p:cNvSpPr>
            <a:spLocks noGrp="1" noChangeArrowheads="1"/>
          </p:cNvSpPr>
          <p:nvPr>
            <p:ph idx="1"/>
          </p:nvPr>
        </p:nvSpPr>
        <p:spPr>
          <a:xfrm>
            <a:off x="756138" y="1610276"/>
            <a:ext cx="8124093" cy="4826489"/>
          </a:xfrm>
        </p:spPr>
        <p:txBody>
          <a:bodyPr>
            <a:normAutofit/>
          </a:bodyPr>
          <a:lstStyle/>
          <a:p>
            <a:pPr>
              <a:spcAft>
                <a:spcPts val="450"/>
              </a:spcAft>
              <a:buFont typeface="Arial" charset="0"/>
              <a:buChar char="•"/>
              <a:tabLst>
                <a:tab pos="685783" algn="l"/>
                <a:tab pos="1543012" algn="l"/>
              </a:tabLst>
              <a:defRPr/>
            </a:pPr>
            <a:r>
              <a:rPr lang="en-US" u="sng" dirty="0" smtClean="0">
                <a:latin typeface="Georgia" panose="02040502050405020303" pitchFamily="18" charset="0"/>
              </a:rPr>
              <a:t>Effective (or equivalent) annual rate </a:t>
            </a:r>
            <a:r>
              <a:rPr lang="en-US" dirty="0" smtClean="0">
                <a:latin typeface="Georgia" panose="02040502050405020303" pitchFamily="18" charset="0"/>
              </a:rPr>
              <a:t>(EAR = </a:t>
            </a:r>
            <a:r>
              <a:rPr lang="en-US" dirty="0" err="1" smtClean="0">
                <a:latin typeface="Georgia" panose="02040502050405020303" pitchFamily="18" charset="0"/>
              </a:rPr>
              <a:t>EFF</a:t>
            </a:r>
            <a:r>
              <a:rPr lang="en-US" dirty="0" smtClean="0">
                <a:latin typeface="Georgia" panose="02040502050405020303" pitchFamily="18" charset="0"/>
              </a:rPr>
              <a:t>%):  the annual rate of interest actually being earned, </a:t>
            </a:r>
            <a:r>
              <a:rPr lang="en-US" dirty="0" smtClean="0">
                <a:solidFill>
                  <a:srgbClr val="C00000"/>
                </a:solidFill>
                <a:latin typeface="Georgia" panose="02040502050405020303" pitchFamily="18" charset="0"/>
              </a:rPr>
              <a:t>considering compounding</a:t>
            </a:r>
            <a:r>
              <a:rPr lang="en-US" dirty="0" smtClean="0">
                <a:latin typeface="Georgia" panose="02040502050405020303" pitchFamily="18" charset="0"/>
              </a:rPr>
              <a:t>.</a:t>
            </a:r>
          </a:p>
          <a:p>
            <a:pPr lvl="1">
              <a:spcAft>
                <a:spcPts val="450"/>
              </a:spcAft>
              <a:buFont typeface="Arial" charset="0"/>
              <a:buChar char="–"/>
              <a:tabLst>
                <a:tab pos="685783" algn="l"/>
                <a:tab pos="1543012" algn="l"/>
              </a:tabLst>
              <a:defRPr/>
            </a:pPr>
            <a:r>
              <a:rPr lang="en-US" dirty="0" smtClean="0">
                <a:latin typeface="Georgia" panose="02040502050405020303" pitchFamily="18" charset="0"/>
              </a:rPr>
              <a:t>EFF% for </a:t>
            </a:r>
            <a:r>
              <a:rPr lang="en-US" dirty="0" smtClean="0">
                <a:latin typeface="Times New Roman" panose="02020603050405020304" pitchFamily="18" charset="0"/>
                <a:cs typeface="Times New Roman" panose="02020603050405020304" pitchFamily="18" charset="0"/>
              </a:rPr>
              <a:t>10%</a:t>
            </a:r>
            <a:r>
              <a:rPr lang="en-US" dirty="0" smtClean="0">
                <a:latin typeface="Georgia" panose="02040502050405020303" pitchFamily="18" charset="0"/>
              </a:rPr>
              <a:t> semiannual interest</a:t>
            </a:r>
          </a:p>
          <a:p>
            <a:pPr lvl="1">
              <a:spcAft>
                <a:spcPts val="450"/>
              </a:spcAft>
              <a:buNone/>
              <a:tabLst>
                <a:tab pos="602441" algn="l"/>
                <a:tab pos="1288224" algn="l"/>
              </a:tabLst>
              <a:defRPr/>
            </a:pPr>
            <a:r>
              <a:rPr lang="en-US" dirty="0" smtClean="0">
                <a:latin typeface="Times New Roman" panose="02020603050405020304" pitchFamily="18" charset="0"/>
                <a:cs typeface="Times New Roman" panose="02020603050405020304" pitchFamily="18" charset="0"/>
              </a:rPr>
              <a:t>		EFF%	= (1 + </a:t>
            </a:r>
            <a:r>
              <a:rPr lang="en-US" dirty="0" err="1" smtClean="0">
                <a:latin typeface="Times New Roman" panose="02020603050405020304" pitchFamily="18" charset="0"/>
                <a:cs typeface="Times New Roman" panose="02020603050405020304" pitchFamily="18" charset="0"/>
              </a:rPr>
              <a:t>I</a:t>
            </a:r>
            <a:r>
              <a:rPr lang="en-US" baseline="-25000" dirty="0" err="1" smtClean="0">
                <a:latin typeface="Times New Roman" panose="02020603050405020304" pitchFamily="18" charset="0"/>
                <a:cs typeface="Times New Roman" panose="02020603050405020304" pitchFamily="18" charset="0"/>
              </a:rPr>
              <a:t>NOM</a:t>
            </a:r>
            <a:r>
              <a:rPr lang="en-US" dirty="0" smtClean="0">
                <a:latin typeface="Times New Roman" panose="02020603050405020304" pitchFamily="18" charset="0"/>
                <a:cs typeface="Times New Roman" panose="02020603050405020304" pitchFamily="18" charset="0"/>
              </a:rPr>
              <a:t>/M)</a:t>
            </a:r>
            <a:r>
              <a:rPr lang="en-US" baseline="30000" dirty="0" smtClean="0">
                <a:latin typeface="Times New Roman" panose="02020603050405020304" pitchFamily="18" charset="0"/>
                <a:cs typeface="Times New Roman" panose="02020603050405020304" pitchFamily="18" charset="0"/>
              </a:rPr>
              <a:t>M</a:t>
            </a:r>
            <a:r>
              <a:rPr lang="en-US" dirty="0" smtClean="0">
                <a:latin typeface="Times New Roman" panose="02020603050405020304" pitchFamily="18" charset="0"/>
                <a:cs typeface="Times New Roman" panose="02020603050405020304" pitchFamily="18" charset="0"/>
              </a:rPr>
              <a:t> – 1</a:t>
            </a:r>
          </a:p>
          <a:p>
            <a:pPr lvl="1">
              <a:spcAft>
                <a:spcPts val="450"/>
              </a:spcAft>
              <a:buNone/>
              <a:tabLst>
                <a:tab pos="1288224" algn="l"/>
              </a:tabLst>
              <a:defRPr/>
            </a:pPr>
            <a:r>
              <a:rPr lang="en-US" dirty="0" smtClean="0">
                <a:latin typeface="Times New Roman" panose="02020603050405020304" pitchFamily="18" charset="0"/>
                <a:cs typeface="Times New Roman" panose="02020603050405020304" pitchFamily="18" charset="0"/>
              </a:rPr>
              <a:t>		       = (1 + 0.10/2)</a:t>
            </a:r>
            <a:r>
              <a:rPr lang="en-US" baseline="30000" dirty="0" smtClean="0">
                <a:latin typeface="Times New Roman" panose="02020603050405020304" pitchFamily="18" charset="0"/>
                <a:cs typeface="Times New Roman" panose="02020603050405020304" pitchFamily="18" charset="0"/>
              </a:rPr>
              <a:t>2</a:t>
            </a:r>
            <a:r>
              <a:rPr lang="en-US" dirty="0" smtClean="0">
                <a:latin typeface="Times New Roman" panose="02020603050405020304" pitchFamily="18" charset="0"/>
                <a:cs typeface="Times New Roman" panose="02020603050405020304" pitchFamily="18" charset="0"/>
              </a:rPr>
              <a:t> – 1 = 10.25%</a:t>
            </a:r>
          </a:p>
          <a:p>
            <a:pPr lvl="1">
              <a:spcAft>
                <a:spcPts val="450"/>
              </a:spcAft>
              <a:buFont typeface="Arial" charset="0"/>
              <a:buChar char="–"/>
              <a:tabLst>
                <a:tab pos="1285843" algn="l"/>
              </a:tabLst>
              <a:defRPr/>
            </a:pPr>
            <a:r>
              <a:rPr lang="en-US" dirty="0" smtClean="0">
                <a:latin typeface="Georgia" panose="02040502050405020303" pitchFamily="18" charset="0"/>
              </a:rPr>
              <a:t>Excel:	=EFFECT(</a:t>
            </a:r>
            <a:r>
              <a:rPr lang="en-US" dirty="0" err="1" smtClean="0">
                <a:latin typeface="Georgia" panose="02040502050405020303" pitchFamily="18" charset="0"/>
              </a:rPr>
              <a:t>nominal_rate,npery</a:t>
            </a:r>
            <a:r>
              <a:rPr lang="en-US" dirty="0" smtClean="0">
                <a:latin typeface="Georgia" panose="02040502050405020303" pitchFamily="18" charset="0"/>
              </a:rPr>
              <a:t>)</a:t>
            </a:r>
          </a:p>
          <a:p>
            <a:pPr lvl="2">
              <a:spcAft>
                <a:spcPts val="450"/>
              </a:spcAft>
              <a:buNone/>
              <a:tabLst>
                <a:tab pos="1285843" algn="l"/>
              </a:tabLst>
              <a:defRPr/>
            </a:pPr>
            <a:r>
              <a:rPr lang="en-US" sz="1800" dirty="0">
                <a:latin typeface="Georgia" panose="02040502050405020303" pitchFamily="18" charset="0"/>
              </a:rPr>
              <a:t>	</a:t>
            </a:r>
            <a:r>
              <a:rPr lang="en-US" sz="1800" dirty="0" smtClean="0">
                <a:latin typeface="Georgia" panose="02040502050405020303" pitchFamily="18" charset="0"/>
              </a:rPr>
              <a:t>    </a:t>
            </a:r>
            <a:r>
              <a:rPr lang="en-US" sz="1800" dirty="0">
                <a:latin typeface="Georgia" panose="02040502050405020303" pitchFamily="18" charset="0"/>
              </a:rPr>
              <a:t>	=EFFECT(.10,2)</a:t>
            </a:r>
          </a:p>
          <a:p>
            <a:pPr lvl="1">
              <a:spcAft>
                <a:spcPts val="450"/>
              </a:spcAft>
              <a:buFont typeface="Arial" charset="0"/>
              <a:buChar char="–"/>
              <a:tabLst>
                <a:tab pos="602441" algn="l"/>
                <a:tab pos="1288224" algn="l"/>
              </a:tabLst>
              <a:defRPr/>
            </a:pPr>
            <a:r>
              <a:rPr lang="en-US" dirty="0" smtClean="0">
                <a:latin typeface="Georgia" panose="02040502050405020303" pitchFamily="18" charset="0"/>
              </a:rPr>
              <a:t>Should be indifferent between receiving 10.25% annual interest and receiving 10% interest, compounded semiannually.</a:t>
            </a:r>
          </a:p>
        </p:txBody>
      </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50</a:t>
            </a:fld>
            <a:endParaRPr lang="th-TH" dirty="0">
              <a:latin typeface="Georgia" panose="02040502050405020303" pitchFamily="18" charset="0"/>
            </a:endParaRPr>
          </a:p>
        </p:txBody>
      </p:sp>
    </p:spTree>
    <p:extLst>
      <p:ext uri="{BB962C8B-B14F-4D97-AF65-F5344CB8AC3E}">
        <p14:creationId xmlns:p14="http://schemas.microsoft.com/office/powerpoint/2010/main" val="1851321573"/>
      </p:ext>
    </p:extLst>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noAutofit/>
          </a:bodyPr>
          <a:lstStyle/>
          <a:p>
            <a:pPr eaLnBrk="1" hangingPunct="1">
              <a:defRPr/>
            </a:pPr>
            <a:r>
              <a:rPr lang="en-US" sz="3200" dirty="0">
                <a:latin typeface="Georgia" panose="02040502050405020303" pitchFamily="18" charset="0"/>
              </a:rPr>
              <a:t>Why is it important to consider effective </a:t>
            </a:r>
            <a:r>
              <a:rPr lang="en-US" sz="3200" dirty="0" smtClean="0">
                <a:latin typeface="Georgia" panose="02040502050405020303" pitchFamily="18" charset="0"/>
              </a:rPr>
              <a:t>rates</a:t>
            </a:r>
            <a:r>
              <a:rPr lang="en-US" sz="3200" dirty="0">
                <a:latin typeface="Georgia" panose="02040502050405020303" pitchFamily="18" charset="0"/>
              </a:rPr>
              <a:t> </a:t>
            </a:r>
            <a:r>
              <a:rPr lang="en-US" sz="3200" dirty="0" smtClean="0">
                <a:latin typeface="Georgia" panose="02040502050405020303" pitchFamily="18" charset="0"/>
              </a:rPr>
              <a:t>of </a:t>
            </a:r>
            <a:r>
              <a:rPr lang="en-US" sz="3200" dirty="0">
                <a:latin typeface="Georgia" panose="02040502050405020303" pitchFamily="18" charset="0"/>
              </a:rPr>
              <a:t>return?</a:t>
            </a:r>
          </a:p>
        </p:txBody>
      </p:sp>
      <p:sp>
        <p:nvSpPr>
          <p:cNvPr id="58371" name="Rectangle 3"/>
          <p:cNvSpPr>
            <a:spLocks noGrp="1" noChangeArrowheads="1"/>
          </p:cNvSpPr>
          <p:nvPr>
            <p:ph idx="1"/>
          </p:nvPr>
        </p:nvSpPr>
        <p:spPr>
          <a:xfrm>
            <a:off x="826476" y="1987061"/>
            <a:ext cx="7508631" cy="4167553"/>
          </a:xfrm>
        </p:spPr>
        <p:txBody>
          <a:bodyPr>
            <a:noAutofit/>
          </a:bodyPr>
          <a:lstStyle/>
          <a:p>
            <a:pPr eaLnBrk="1" hangingPunct="1">
              <a:lnSpc>
                <a:spcPct val="150000"/>
              </a:lnSpc>
              <a:buFont typeface="Arial" charset="0"/>
              <a:buChar char="•"/>
              <a:defRPr/>
            </a:pPr>
            <a:r>
              <a:rPr lang="en-US" dirty="0" smtClean="0">
                <a:latin typeface="Georgia" panose="02040502050405020303" pitchFamily="18" charset="0"/>
              </a:rPr>
              <a:t>Investments with different compounding intervals provide different effective returns.</a:t>
            </a:r>
          </a:p>
          <a:p>
            <a:pPr eaLnBrk="1" hangingPunct="1">
              <a:lnSpc>
                <a:spcPct val="150000"/>
              </a:lnSpc>
              <a:buFont typeface="Arial" charset="0"/>
              <a:buChar char="•"/>
              <a:defRPr/>
            </a:pPr>
            <a:r>
              <a:rPr lang="en-US" dirty="0" smtClean="0">
                <a:latin typeface="Georgia" panose="02040502050405020303" pitchFamily="18" charset="0"/>
              </a:rPr>
              <a:t>To compare investments with different compounding intervals, you must look at their effective returns (EFF% or EAR).  </a:t>
            </a:r>
          </a:p>
        </p:txBody>
      </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51</a:t>
            </a:fld>
            <a:endParaRPr lang="th-TH" dirty="0">
              <a:latin typeface="Georgia" panose="02040502050405020303" pitchFamily="18" charset="0"/>
            </a:endParaRPr>
          </a:p>
        </p:txBody>
      </p:sp>
    </p:spTree>
    <p:extLst>
      <p:ext uri="{BB962C8B-B14F-4D97-AF65-F5344CB8AC3E}">
        <p14:creationId xmlns:p14="http://schemas.microsoft.com/office/powerpoint/2010/main" val="30149071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83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837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Grp="1" noChangeArrowheads="1"/>
          </p:cNvSpPr>
          <p:nvPr>
            <p:ph type="title"/>
          </p:nvPr>
        </p:nvSpPr>
        <p:spPr/>
        <p:txBody>
          <a:bodyPr>
            <a:noAutofit/>
          </a:bodyPr>
          <a:lstStyle/>
          <a:p>
            <a:pPr eaLnBrk="1" hangingPunct="1">
              <a:defRPr/>
            </a:pPr>
            <a:r>
              <a:rPr lang="en-US" sz="3600" dirty="0">
                <a:latin typeface="Georgia" panose="02040502050405020303" pitchFamily="18" charset="0"/>
              </a:rPr>
              <a:t>Why is it important to consider effective </a:t>
            </a:r>
            <a:r>
              <a:rPr lang="en-US" sz="3600" dirty="0" smtClean="0">
                <a:latin typeface="Georgia" panose="02040502050405020303" pitchFamily="18" charset="0"/>
              </a:rPr>
              <a:t>rates</a:t>
            </a:r>
            <a:r>
              <a:rPr lang="en-US" sz="3600" dirty="0">
                <a:latin typeface="Georgia" panose="02040502050405020303" pitchFamily="18" charset="0"/>
              </a:rPr>
              <a:t> </a:t>
            </a:r>
            <a:r>
              <a:rPr lang="en-US" sz="3600" dirty="0" smtClean="0">
                <a:latin typeface="Georgia" panose="02040502050405020303" pitchFamily="18" charset="0"/>
              </a:rPr>
              <a:t>of </a:t>
            </a:r>
            <a:r>
              <a:rPr lang="en-US" sz="3600" dirty="0">
                <a:latin typeface="Georgia" panose="02040502050405020303" pitchFamily="18" charset="0"/>
              </a:rPr>
              <a:t>return?</a:t>
            </a:r>
          </a:p>
        </p:txBody>
      </p:sp>
      <p:sp>
        <p:nvSpPr>
          <p:cNvPr id="9" name="Rectangle 3"/>
          <p:cNvSpPr>
            <a:spLocks noGrp="1" noChangeArrowheads="1"/>
          </p:cNvSpPr>
          <p:nvPr>
            <p:ph idx="1"/>
          </p:nvPr>
        </p:nvSpPr>
        <p:spPr>
          <a:xfrm>
            <a:off x="861646" y="1690689"/>
            <a:ext cx="7948246" cy="4665662"/>
          </a:xfrm>
        </p:spPr>
        <p:txBody>
          <a:bodyPr>
            <a:noAutofit/>
          </a:bodyPr>
          <a:lstStyle/>
          <a:p>
            <a:pPr>
              <a:spcAft>
                <a:spcPts val="1350"/>
              </a:spcAft>
              <a:buFont typeface="Arial" charset="0"/>
              <a:buChar char="•"/>
              <a:defRPr/>
            </a:pPr>
            <a:r>
              <a:rPr lang="en-US" dirty="0" smtClean="0">
                <a:latin typeface="Georgia" panose="02040502050405020303" pitchFamily="18" charset="0"/>
              </a:rPr>
              <a:t>See how the effective return varies between investments with the same nominal rate, but different compounding intervals.</a:t>
            </a:r>
          </a:p>
          <a:p>
            <a:pPr marL="0" indent="0">
              <a:buNone/>
              <a:tabLst>
                <a:tab pos="1371566" algn="l"/>
                <a:tab pos="3428915" algn="l"/>
              </a:tabLst>
              <a:defRPr/>
            </a:pPr>
            <a:r>
              <a:rPr lang="en-US" dirty="0" smtClean="0"/>
              <a:t>	</a:t>
            </a:r>
            <a:r>
              <a:rPr lang="en-US" dirty="0" smtClean="0">
                <a:latin typeface="Times New Roman" panose="02020603050405020304" pitchFamily="18" charset="0"/>
                <a:cs typeface="Times New Roman" panose="02020603050405020304" pitchFamily="18" charset="0"/>
              </a:rPr>
              <a:t>EAR</a:t>
            </a:r>
            <a:r>
              <a:rPr lang="en-US" baseline="-25000" dirty="0" smtClean="0">
                <a:latin typeface="Times New Roman" panose="02020603050405020304" pitchFamily="18" charset="0"/>
                <a:cs typeface="Times New Roman" panose="02020603050405020304" pitchFamily="18" charset="0"/>
              </a:rPr>
              <a:t>ANNUAL</a:t>
            </a:r>
            <a:r>
              <a:rPr lang="en-US" dirty="0" smtClean="0">
                <a:latin typeface="Times New Roman" panose="02020603050405020304" pitchFamily="18" charset="0"/>
                <a:cs typeface="Times New Roman" panose="02020603050405020304" pitchFamily="18" charset="0"/>
              </a:rPr>
              <a:t>			10.00%</a:t>
            </a:r>
          </a:p>
          <a:p>
            <a:pPr marL="0" indent="0">
              <a:buNone/>
              <a:tabLst>
                <a:tab pos="1371566" algn="l"/>
                <a:tab pos="3428915" algn="l"/>
              </a:tabLst>
              <a:defRPr/>
            </a:pPr>
            <a:r>
              <a:rPr lang="en-US" dirty="0" smtClean="0">
                <a:latin typeface="Times New Roman" panose="02020603050405020304" pitchFamily="18" charset="0"/>
                <a:cs typeface="Times New Roman" panose="02020603050405020304" pitchFamily="18" charset="0"/>
              </a:rPr>
              <a:t>	EAR</a:t>
            </a:r>
            <a:r>
              <a:rPr lang="en-US" baseline="-25000" dirty="0" smtClean="0">
                <a:latin typeface="Times New Roman" panose="02020603050405020304" pitchFamily="18" charset="0"/>
                <a:cs typeface="Times New Roman" panose="02020603050405020304" pitchFamily="18" charset="0"/>
              </a:rPr>
              <a:t>SEMIANNUALLY</a:t>
            </a:r>
            <a:r>
              <a:rPr lang="en-US" dirty="0" smtClean="0">
                <a:latin typeface="Times New Roman" panose="02020603050405020304" pitchFamily="18" charset="0"/>
                <a:cs typeface="Times New Roman" panose="02020603050405020304" pitchFamily="18" charset="0"/>
              </a:rPr>
              <a:t>	10.25%</a:t>
            </a:r>
          </a:p>
          <a:p>
            <a:pPr marL="0" indent="0">
              <a:buNone/>
              <a:tabLst>
                <a:tab pos="1371566" algn="l"/>
                <a:tab pos="3428915" algn="l"/>
              </a:tabLst>
              <a:defRPr/>
            </a:pPr>
            <a:r>
              <a:rPr lang="en-US" dirty="0" smtClean="0">
                <a:latin typeface="Times New Roman" panose="02020603050405020304" pitchFamily="18" charset="0"/>
                <a:cs typeface="Times New Roman" panose="02020603050405020304" pitchFamily="18" charset="0"/>
              </a:rPr>
              <a:t>	EAR</a:t>
            </a:r>
            <a:r>
              <a:rPr lang="en-US" baseline="-25000" dirty="0" smtClean="0">
                <a:latin typeface="Times New Roman" panose="02020603050405020304" pitchFamily="18" charset="0"/>
                <a:cs typeface="Times New Roman" panose="02020603050405020304" pitchFamily="18" charset="0"/>
              </a:rPr>
              <a:t>QUARTERLY	</a:t>
            </a:r>
            <a:r>
              <a:rPr lang="en-US" dirty="0" smtClean="0">
                <a:latin typeface="Times New Roman" panose="02020603050405020304" pitchFamily="18" charset="0"/>
                <a:cs typeface="Times New Roman" panose="02020603050405020304" pitchFamily="18" charset="0"/>
              </a:rPr>
              <a:t>	10.38%</a:t>
            </a:r>
          </a:p>
          <a:p>
            <a:pPr marL="0" indent="0">
              <a:buNone/>
              <a:tabLst>
                <a:tab pos="1371566" algn="l"/>
                <a:tab pos="3428915" algn="l"/>
              </a:tabLst>
              <a:defRPr/>
            </a:pPr>
            <a:r>
              <a:rPr lang="en-US" dirty="0" smtClean="0">
                <a:latin typeface="Times New Roman" panose="02020603050405020304" pitchFamily="18" charset="0"/>
                <a:cs typeface="Times New Roman" panose="02020603050405020304" pitchFamily="18" charset="0"/>
              </a:rPr>
              <a:t>	EAR</a:t>
            </a:r>
            <a:r>
              <a:rPr lang="en-US" baseline="-25000" dirty="0" smtClean="0">
                <a:latin typeface="Times New Roman" panose="02020603050405020304" pitchFamily="18" charset="0"/>
                <a:cs typeface="Times New Roman" panose="02020603050405020304" pitchFamily="18" charset="0"/>
              </a:rPr>
              <a:t>MONTHLY	</a:t>
            </a:r>
            <a:r>
              <a:rPr lang="en-US" dirty="0" smtClean="0">
                <a:latin typeface="Times New Roman" panose="02020603050405020304" pitchFamily="18" charset="0"/>
                <a:cs typeface="Times New Roman" panose="02020603050405020304" pitchFamily="18" charset="0"/>
              </a:rPr>
              <a:t>		10.47%</a:t>
            </a:r>
          </a:p>
          <a:p>
            <a:pPr marL="0" indent="0">
              <a:buNone/>
              <a:tabLst>
                <a:tab pos="1371566" algn="l"/>
                <a:tab pos="3428915" algn="l"/>
              </a:tabLst>
              <a:defRPr/>
            </a:pPr>
            <a:r>
              <a:rPr lang="en-US" dirty="0" smtClean="0">
                <a:latin typeface="Times New Roman" panose="02020603050405020304" pitchFamily="18" charset="0"/>
                <a:cs typeface="Times New Roman" panose="02020603050405020304" pitchFamily="18" charset="0"/>
              </a:rPr>
              <a:t>	EAR</a:t>
            </a:r>
            <a:r>
              <a:rPr lang="en-US" baseline="-25000" dirty="0" smtClean="0">
                <a:latin typeface="Times New Roman" panose="02020603050405020304" pitchFamily="18" charset="0"/>
                <a:cs typeface="Times New Roman" panose="02020603050405020304" pitchFamily="18" charset="0"/>
              </a:rPr>
              <a:t>DAILY (365)	</a:t>
            </a:r>
            <a:r>
              <a:rPr lang="en-US" dirty="0" smtClean="0">
                <a:latin typeface="Times New Roman" panose="02020603050405020304" pitchFamily="18" charset="0"/>
                <a:cs typeface="Times New Roman" panose="02020603050405020304" pitchFamily="18" charset="0"/>
              </a:rPr>
              <a:t>		10.52%</a:t>
            </a:r>
          </a:p>
        </p:txBody>
      </p:sp>
      <p:sp>
        <p:nvSpPr>
          <p:cNvPr id="3" name="Slide Number Placeholder 2"/>
          <p:cNvSpPr>
            <a:spLocks noGrp="1"/>
          </p:cNvSpPr>
          <p:nvPr>
            <p:ph type="sldNum" sz="quarter" idx="12"/>
          </p:nvPr>
        </p:nvSpPr>
        <p:spPr/>
        <p:txBody>
          <a:bodyPr/>
          <a:lstStyle/>
          <a:p>
            <a:fld id="{BA9B4058-89A0-4A29-98E1-78888D10C820}" type="slidenum">
              <a:rPr lang="th-TH" smtClean="0"/>
              <a:pPr/>
              <a:t>52</a:t>
            </a:fld>
            <a:endParaRPr lang="th-TH" dirty="0"/>
          </a:p>
        </p:txBody>
      </p:sp>
    </p:spTree>
    <p:extLst>
      <p:ext uri="{BB962C8B-B14F-4D97-AF65-F5344CB8AC3E}">
        <p14:creationId xmlns:p14="http://schemas.microsoft.com/office/powerpoint/2010/main" val="224062875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pPr eaLnBrk="1" hangingPunct="1"/>
            <a:r>
              <a:rPr lang="en-US" altLang="th-TH" smtClean="0">
                <a:latin typeface="Georgia" panose="02040502050405020303" pitchFamily="18" charset="0"/>
              </a:rPr>
              <a:t>When is each rate used?</a:t>
            </a:r>
          </a:p>
        </p:txBody>
      </p:sp>
      <p:sp>
        <p:nvSpPr>
          <p:cNvPr id="60419" name="Rectangle 3"/>
          <p:cNvSpPr>
            <a:spLocks noGrp="1" noChangeArrowheads="1"/>
          </p:cNvSpPr>
          <p:nvPr>
            <p:ph idx="1"/>
          </p:nvPr>
        </p:nvSpPr>
        <p:spPr>
          <a:xfrm>
            <a:off x="791308" y="1690689"/>
            <a:ext cx="7948245" cy="4665662"/>
          </a:xfrm>
        </p:spPr>
        <p:txBody>
          <a:bodyPr>
            <a:normAutofit/>
          </a:bodyPr>
          <a:lstStyle/>
          <a:p>
            <a:pPr>
              <a:buFont typeface="Arial" charset="0"/>
              <a:buChar char="•"/>
              <a:tabLst>
                <a:tab pos="1028675" algn="l"/>
              </a:tabLst>
              <a:defRPr/>
            </a:pPr>
            <a:r>
              <a:rPr lang="en-US" dirty="0" err="1" smtClean="0">
                <a:latin typeface="Georgia" panose="02040502050405020303" pitchFamily="18" charset="0"/>
              </a:rPr>
              <a:t>I</a:t>
            </a:r>
            <a:r>
              <a:rPr lang="en-US" baseline="-25000" dirty="0" err="1" smtClean="0">
                <a:latin typeface="Georgia" panose="02040502050405020303" pitchFamily="18" charset="0"/>
              </a:rPr>
              <a:t>NOM</a:t>
            </a:r>
            <a:r>
              <a:rPr lang="en-US" dirty="0" smtClean="0">
                <a:latin typeface="Georgia" panose="02040502050405020303" pitchFamily="18" charset="0"/>
              </a:rPr>
              <a:t>:  Written into contracts, quoted by banks and brokers.  Not used in calculations or shown on time lines.</a:t>
            </a:r>
          </a:p>
          <a:p>
            <a:pPr>
              <a:buFont typeface="Arial" charset="0"/>
              <a:buChar char="•"/>
              <a:tabLst>
                <a:tab pos="1028675" algn="l"/>
              </a:tabLst>
              <a:defRPr/>
            </a:pPr>
            <a:r>
              <a:rPr lang="en-US" dirty="0" err="1" smtClean="0">
                <a:latin typeface="Georgia" panose="02040502050405020303" pitchFamily="18" charset="0"/>
              </a:rPr>
              <a:t>I</a:t>
            </a:r>
            <a:r>
              <a:rPr lang="en-US" baseline="-25000" dirty="0" err="1" smtClean="0">
                <a:latin typeface="Georgia" panose="02040502050405020303" pitchFamily="18" charset="0"/>
              </a:rPr>
              <a:t>PER</a:t>
            </a:r>
            <a:r>
              <a:rPr lang="en-US" dirty="0" smtClean="0">
                <a:latin typeface="Georgia" panose="02040502050405020303" pitchFamily="18" charset="0"/>
              </a:rPr>
              <a:t>:  Used in calculations and shown on time lines.  If </a:t>
            </a:r>
            <a:r>
              <a:rPr lang="en-US" dirty="0" smtClean="0">
                <a:latin typeface="Times New Roman" panose="02020603050405020304" pitchFamily="18" charset="0"/>
                <a:cs typeface="Times New Roman" panose="02020603050405020304" pitchFamily="18" charset="0"/>
              </a:rPr>
              <a:t>M = 1, I</a:t>
            </a:r>
            <a:r>
              <a:rPr lang="en-US" baseline="-25000" dirty="0" smtClean="0">
                <a:latin typeface="Times New Roman" panose="02020603050405020304" pitchFamily="18" charset="0"/>
                <a:cs typeface="Times New Roman" panose="02020603050405020304" pitchFamily="18" charset="0"/>
              </a:rPr>
              <a:t>NOM</a:t>
            </a:r>
            <a:r>
              <a:rPr lang="en-US" dirty="0" smtClean="0">
                <a:latin typeface="Times New Roman" panose="02020603050405020304" pitchFamily="18" charset="0"/>
                <a:cs typeface="Times New Roman" panose="02020603050405020304" pitchFamily="18" charset="0"/>
              </a:rPr>
              <a:t> = I</a:t>
            </a:r>
            <a:r>
              <a:rPr lang="en-US" baseline="-25000" dirty="0" smtClean="0">
                <a:latin typeface="Times New Roman" panose="02020603050405020304" pitchFamily="18" charset="0"/>
                <a:cs typeface="Times New Roman" panose="02020603050405020304" pitchFamily="18" charset="0"/>
              </a:rPr>
              <a:t>PER</a:t>
            </a:r>
            <a:r>
              <a:rPr lang="en-US" dirty="0" smtClean="0">
                <a:latin typeface="Times New Roman" panose="02020603050405020304" pitchFamily="18" charset="0"/>
                <a:cs typeface="Times New Roman" panose="02020603050405020304" pitchFamily="18" charset="0"/>
              </a:rPr>
              <a:t> = EAR.</a:t>
            </a:r>
          </a:p>
          <a:p>
            <a:pPr>
              <a:buFont typeface="Arial" charset="0"/>
              <a:buChar char="•"/>
              <a:tabLst>
                <a:tab pos="1028675" algn="l"/>
              </a:tabLst>
              <a:defRPr/>
            </a:pPr>
            <a:r>
              <a:rPr lang="en-US" dirty="0" smtClean="0">
                <a:latin typeface="Georgia" panose="02040502050405020303" pitchFamily="18" charset="0"/>
              </a:rPr>
              <a:t>EAR:  Used to compare returns on investments with different payments per year.  Used in calculations when annuity payments don’t match compounding periods.</a:t>
            </a:r>
          </a:p>
        </p:txBody>
      </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53</a:t>
            </a:fld>
            <a:endParaRPr lang="th-TH" dirty="0">
              <a:latin typeface="Georgia" panose="02040502050405020303" pitchFamily="18" charset="0"/>
            </a:endParaRPr>
          </a:p>
        </p:txBody>
      </p:sp>
    </p:spTree>
    <p:extLst>
      <p:ext uri="{BB962C8B-B14F-4D97-AF65-F5344CB8AC3E}">
        <p14:creationId xmlns:p14="http://schemas.microsoft.com/office/powerpoint/2010/main" val="185828048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04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041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041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a:xfrm>
            <a:off x="793720" y="158260"/>
            <a:ext cx="8016172" cy="1797541"/>
          </a:xfrm>
        </p:spPr>
        <p:txBody>
          <a:bodyPr>
            <a:normAutofit/>
          </a:bodyPr>
          <a:lstStyle/>
          <a:p>
            <a:pPr eaLnBrk="1" hangingPunct="1">
              <a:lnSpc>
                <a:spcPct val="100000"/>
              </a:lnSpc>
              <a:defRPr/>
            </a:pPr>
            <a:r>
              <a:rPr lang="en-US" sz="3200" dirty="0" smtClean="0">
                <a:latin typeface="Georgia" panose="02040502050405020303" pitchFamily="18" charset="0"/>
              </a:rPr>
              <a:t>What is the FV of $100 after 3 years under 10%  semiannual compounding?  Quarterly compounding?</a:t>
            </a:r>
          </a:p>
        </p:txBody>
      </p:sp>
      <p:graphicFrame>
        <p:nvGraphicFramePr>
          <p:cNvPr id="61444" name="Object 4"/>
          <p:cNvGraphicFramePr>
            <a:graphicFrameLocks noGrp="1" noChangeAspect="1"/>
          </p:cNvGraphicFramePr>
          <p:nvPr>
            <p:ph idx="1"/>
            <p:extLst>
              <p:ext uri="{D42A27DB-BD31-4B8C-83A1-F6EECF244321}">
                <p14:modId xmlns:p14="http://schemas.microsoft.com/office/powerpoint/2010/main" val="2937377910"/>
              </p:ext>
            </p:extLst>
          </p:nvPr>
        </p:nvGraphicFramePr>
        <p:xfrm>
          <a:off x="2453100" y="1955801"/>
          <a:ext cx="4697412" cy="4035425"/>
        </p:xfrm>
        <a:graphic>
          <a:graphicData uri="http://schemas.openxmlformats.org/presentationml/2006/ole">
            <mc:AlternateContent xmlns:mc="http://schemas.openxmlformats.org/markup-compatibility/2006">
              <mc:Choice xmlns:v="urn:schemas-microsoft-com:vml" Requires="v">
                <p:oleObj spid="_x0000_s1081" name="Equation" r:id="rId4" imgW="1981080" imgH="1701720" progId="Equation.3">
                  <p:embed/>
                </p:oleObj>
              </mc:Choice>
              <mc:Fallback>
                <p:oleObj name="Equation" r:id="rId4" imgW="1981080" imgH="1701720" progId="Equation.3">
                  <p:embed/>
                  <p:pic>
                    <p:nvPicPr>
                      <p:cNvPr id="0" name=""/>
                      <p:cNvPicPr>
                        <a:picLocks noChangeAspect="1" noChangeArrowheads="1"/>
                      </p:cNvPicPr>
                      <p:nvPr/>
                    </p:nvPicPr>
                    <p:blipFill>
                      <a:blip r:embed="rId5"/>
                      <a:srcRect/>
                      <a:stretch>
                        <a:fillRect/>
                      </a:stretch>
                    </p:blipFill>
                    <p:spPr bwMode="auto">
                      <a:xfrm>
                        <a:off x="2453100" y="1955801"/>
                        <a:ext cx="4697412" cy="4035425"/>
                      </a:xfrm>
                      <a:prstGeom prst="rect">
                        <a:avLst/>
                      </a:prstGeom>
                      <a:noFill/>
                      <a:ln>
                        <a:noFill/>
                      </a:ln>
                      <a:extLst/>
                    </p:spPr>
                  </p:pic>
                </p:oleObj>
              </mc:Fallback>
            </mc:AlternateContent>
          </a:graphicData>
        </a:graphic>
      </p:graphicFrame>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54</a:t>
            </a:fld>
            <a:endParaRPr lang="th-TH" dirty="0">
              <a:latin typeface="Georgia" panose="02040502050405020303" pitchFamily="18" charset="0"/>
            </a:endParaRPr>
          </a:p>
        </p:txBody>
      </p:sp>
    </p:spTree>
    <p:extLst>
      <p:ext uri="{BB962C8B-B14F-4D97-AF65-F5344CB8AC3E}">
        <p14:creationId xmlns:p14="http://schemas.microsoft.com/office/powerpoint/2010/main" val="292992790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14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normAutofit/>
          </a:bodyPr>
          <a:lstStyle/>
          <a:p>
            <a:pPr eaLnBrk="1" hangingPunct="1">
              <a:defRPr/>
            </a:pPr>
            <a:r>
              <a:rPr lang="en-US" smtClean="0">
                <a:latin typeface="Georgia" panose="02040502050405020303" pitchFamily="18" charset="0"/>
                <a:cs typeface="Times New Roman" panose="02020603050405020304" pitchFamily="18" charset="0"/>
              </a:rPr>
              <a:t>Can the effective rate ever be equal to the nominal rate?</a:t>
            </a:r>
          </a:p>
        </p:txBody>
      </p:sp>
      <p:sp>
        <p:nvSpPr>
          <p:cNvPr id="59395" name="Rectangle 3"/>
          <p:cNvSpPr>
            <a:spLocks noGrp="1" noChangeArrowheads="1"/>
          </p:cNvSpPr>
          <p:nvPr>
            <p:ph idx="1"/>
          </p:nvPr>
        </p:nvSpPr>
        <p:spPr>
          <a:xfrm>
            <a:off x="896815" y="2090645"/>
            <a:ext cx="7618535" cy="3371850"/>
          </a:xfrm>
        </p:spPr>
        <p:txBody>
          <a:bodyPr/>
          <a:lstStyle/>
          <a:p>
            <a:pPr eaLnBrk="1" hangingPunct="1">
              <a:lnSpc>
                <a:spcPct val="150000"/>
              </a:lnSpc>
              <a:buFont typeface="Arial" charset="0"/>
              <a:buChar char="•"/>
              <a:defRPr/>
            </a:pPr>
            <a:r>
              <a:rPr lang="en-US" dirty="0" smtClean="0">
                <a:latin typeface="Georgia" panose="02040502050405020303" pitchFamily="18" charset="0"/>
                <a:cs typeface="Times New Roman" panose="02020603050405020304" pitchFamily="18" charset="0"/>
              </a:rPr>
              <a:t>Yes, but only if annual compounding is used, i.e., if M = 1.</a:t>
            </a:r>
          </a:p>
          <a:p>
            <a:pPr eaLnBrk="1" hangingPunct="1">
              <a:lnSpc>
                <a:spcPct val="150000"/>
              </a:lnSpc>
              <a:buFont typeface="Arial" charset="0"/>
              <a:buChar char="•"/>
              <a:defRPr/>
            </a:pPr>
            <a:r>
              <a:rPr lang="en-US" dirty="0" smtClean="0">
                <a:latin typeface="Georgia" panose="02040502050405020303" pitchFamily="18" charset="0"/>
                <a:cs typeface="Times New Roman" panose="02020603050405020304" pitchFamily="18" charset="0"/>
              </a:rPr>
              <a:t>If M &gt; 1, EFF% will always be greater than the nominal rate.</a:t>
            </a:r>
          </a:p>
        </p:txBody>
      </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55</a:t>
            </a:fld>
            <a:endParaRPr lang="th-TH" dirty="0">
              <a:latin typeface="Georgia" panose="02040502050405020303" pitchFamily="18" charset="0"/>
            </a:endParaRPr>
          </a:p>
        </p:txBody>
      </p:sp>
    </p:spTree>
    <p:extLst>
      <p:ext uri="{BB962C8B-B14F-4D97-AF65-F5344CB8AC3E}">
        <p14:creationId xmlns:p14="http://schemas.microsoft.com/office/powerpoint/2010/main" val="411814344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939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939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765366" y="173918"/>
            <a:ext cx="8176846" cy="2369221"/>
          </a:xfrm>
        </p:spPr>
        <p:txBody>
          <a:bodyPr>
            <a:normAutofit/>
          </a:bodyPr>
          <a:lstStyle/>
          <a:p>
            <a:pPr eaLnBrk="1" hangingPunct="1">
              <a:defRPr/>
            </a:pPr>
            <a:r>
              <a:rPr lang="en-US" sz="3600" dirty="0" smtClean="0">
                <a:latin typeface="Georgia" panose="02040502050405020303" pitchFamily="18" charset="0"/>
              </a:rPr>
              <a:t>What’s the FV of a 3-year $100 annuity, if the quoted interest rate is 10%, compounded semiannually?</a:t>
            </a:r>
          </a:p>
        </p:txBody>
      </p:sp>
      <p:sp>
        <p:nvSpPr>
          <p:cNvPr id="63491" name="Rectangle 3"/>
          <p:cNvSpPr>
            <a:spLocks noGrp="1" noChangeArrowheads="1"/>
          </p:cNvSpPr>
          <p:nvPr>
            <p:ph idx="1"/>
          </p:nvPr>
        </p:nvSpPr>
        <p:spPr>
          <a:xfrm>
            <a:off x="967154" y="2400960"/>
            <a:ext cx="7548195" cy="3371850"/>
          </a:xfrm>
        </p:spPr>
        <p:txBody>
          <a:bodyPr/>
          <a:lstStyle/>
          <a:p>
            <a:pPr eaLnBrk="1" hangingPunct="1">
              <a:buFont typeface="Arial" charset="0"/>
              <a:buChar char="•"/>
              <a:defRPr/>
            </a:pPr>
            <a:r>
              <a:rPr lang="en-US" dirty="0" smtClean="0">
                <a:latin typeface="Georgia" panose="02040502050405020303" pitchFamily="18" charset="0"/>
              </a:rPr>
              <a:t>Payments occur annually, but compounding occurs every 6 months.</a:t>
            </a:r>
          </a:p>
          <a:p>
            <a:pPr eaLnBrk="1" hangingPunct="1">
              <a:buFont typeface="Arial" charset="0"/>
              <a:buChar char="•"/>
              <a:defRPr/>
            </a:pPr>
            <a:r>
              <a:rPr lang="en-US" u="sng" dirty="0" smtClean="0">
                <a:latin typeface="Georgia" panose="02040502050405020303" pitchFamily="18" charset="0"/>
              </a:rPr>
              <a:t>Cannot</a:t>
            </a:r>
            <a:r>
              <a:rPr lang="en-US" dirty="0" smtClean="0">
                <a:latin typeface="Georgia" panose="02040502050405020303" pitchFamily="18" charset="0"/>
              </a:rPr>
              <a:t> use normal annuity valuation techniques.</a:t>
            </a:r>
          </a:p>
        </p:txBody>
      </p:sp>
      <p:grpSp>
        <p:nvGrpSpPr>
          <p:cNvPr id="3" name="Group 25"/>
          <p:cNvGrpSpPr>
            <a:grpSpLocks/>
          </p:cNvGrpSpPr>
          <p:nvPr/>
        </p:nvGrpSpPr>
        <p:grpSpPr bwMode="auto">
          <a:xfrm>
            <a:off x="1538291" y="4701276"/>
            <a:ext cx="6706622" cy="1541879"/>
            <a:chOff x="968375" y="3535417"/>
            <a:chExt cx="7141779" cy="1390218"/>
          </a:xfrm>
        </p:grpSpPr>
        <p:sp>
          <p:nvSpPr>
            <p:cNvPr id="38916" name="Line 4"/>
            <p:cNvSpPr>
              <a:spLocks noChangeShapeType="1"/>
            </p:cNvSpPr>
            <p:nvPr/>
          </p:nvSpPr>
          <p:spPr bwMode="auto">
            <a:xfrm>
              <a:off x="1131873" y="3997235"/>
              <a:ext cx="0" cy="272965"/>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Times New Roman" panose="02020603050405020304" pitchFamily="18" charset="0"/>
                <a:cs typeface="Times New Roman" panose="02020603050405020304" pitchFamily="18" charset="0"/>
              </a:endParaRPr>
            </a:p>
          </p:txBody>
        </p:sp>
        <p:sp>
          <p:nvSpPr>
            <p:cNvPr id="2" name="Line 5"/>
            <p:cNvSpPr>
              <a:spLocks noChangeShapeType="1"/>
            </p:cNvSpPr>
            <p:nvPr/>
          </p:nvSpPr>
          <p:spPr bwMode="auto">
            <a:xfrm>
              <a:off x="1139809" y="4133718"/>
              <a:ext cx="6400209" cy="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Times New Roman" panose="02020603050405020304" pitchFamily="18" charset="0"/>
                <a:cs typeface="Times New Roman" panose="02020603050405020304" pitchFamily="18" charset="0"/>
              </a:endParaRPr>
            </a:p>
          </p:txBody>
        </p:sp>
        <p:sp>
          <p:nvSpPr>
            <p:cNvPr id="38918" name="Rectangle 6"/>
            <p:cNvSpPr>
              <a:spLocks noChangeArrowheads="1"/>
            </p:cNvSpPr>
            <p:nvPr/>
          </p:nvSpPr>
          <p:spPr bwMode="auto">
            <a:xfrm>
              <a:off x="968375" y="3535417"/>
              <a:ext cx="398157" cy="5377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0</a:t>
              </a:r>
            </a:p>
          </p:txBody>
        </p:sp>
        <p:sp>
          <p:nvSpPr>
            <p:cNvPr id="76809" name="Rectangle 7"/>
            <p:cNvSpPr>
              <a:spLocks noChangeArrowheads="1"/>
            </p:cNvSpPr>
            <p:nvPr/>
          </p:nvSpPr>
          <p:spPr bwMode="auto">
            <a:xfrm>
              <a:off x="2017616" y="4468577"/>
              <a:ext cx="692086" cy="457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800">
                <a:latin typeface="Times New Roman" panose="02020603050405020304" pitchFamily="18" charset="0"/>
              </a:endParaRPr>
            </a:p>
          </p:txBody>
        </p:sp>
        <p:sp>
          <p:nvSpPr>
            <p:cNvPr id="38920" name="Line 8"/>
            <p:cNvSpPr>
              <a:spLocks noChangeShapeType="1"/>
            </p:cNvSpPr>
            <p:nvPr/>
          </p:nvSpPr>
          <p:spPr bwMode="auto">
            <a:xfrm>
              <a:off x="2203336" y="3997235"/>
              <a:ext cx="0" cy="272965"/>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Times New Roman" panose="02020603050405020304" pitchFamily="18" charset="0"/>
                <a:cs typeface="Times New Roman" panose="02020603050405020304" pitchFamily="18" charset="0"/>
              </a:endParaRPr>
            </a:p>
          </p:txBody>
        </p:sp>
        <p:sp>
          <p:nvSpPr>
            <p:cNvPr id="38921" name="Rectangle 9"/>
            <p:cNvSpPr>
              <a:spLocks noChangeArrowheads="1"/>
            </p:cNvSpPr>
            <p:nvPr/>
          </p:nvSpPr>
          <p:spPr bwMode="auto">
            <a:xfrm>
              <a:off x="2043014" y="3535417"/>
              <a:ext cx="398157" cy="5377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1</a:t>
              </a:r>
            </a:p>
          </p:txBody>
        </p:sp>
        <p:sp>
          <p:nvSpPr>
            <p:cNvPr id="38922" name="Line 10"/>
            <p:cNvSpPr>
              <a:spLocks noChangeShapeType="1"/>
            </p:cNvSpPr>
            <p:nvPr/>
          </p:nvSpPr>
          <p:spPr bwMode="auto">
            <a:xfrm>
              <a:off x="3274800" y="3997235"/>
              <a:ext cx="0" cy="272965"/>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Times New Roman" panose="02020603050405020304" pitchFamily="18" charset="0"/>
                <a:cs typeface="Times New Roman" panose="02020603050405020304" pitchFamily="18" charset="0"/>
              </a:endParaRPr>
            </a:p>
          </p:txBody>
        </p:sp>
        <p:sp>
          <p:nvSpPr>
            <p:cNvPr id="38923" name="Rectangle 11"/>
            <p:cNvSpPr>
              <a:spLocks noChangeArrowheads="1"/>
            </p:cNvSpPr>
            <p:nvPr/>
          </p:nvSpPr>
          <p:spPr bwMode="auto">
            <a:xfrm>
              <a:off x="2977964" y="4373359"/>
              <a:ext cx="846334" cy="5377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100</a:t>
              </a:r>
            </a:p>
          </p:txBody>
        </p:sp>
        <p:sp>
          <p:nvSpPr>
            <p:cNvPr id="38924" name="Rectangle 12"/>
            <p:cNvSpPr>
              <a:spLocks noChangeArrowheads="1"/>
            </p:cNvSpPr>
            <p:nvPr/>
          </p:nvSpPr>
          <p:spPr bwMode="auto">
            <a:xfrm>
              <a:off x="3117653" y="3535417"/>
              <a:ext cx="398157" cy="5377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2</a:t>
              </a:r>
            </a:p>
          </p:txBody>
        </p:sp>
        <p:sp>
          <p:nvSpPr>
            <p:cNvPr id="76815" name="Rectangle 13"/>
            <p:cNvSpPr>
              <a:spLocks noChangeArrowheads="1"/>
            </p:cNvSpPr>
            <p:nvPr/>
          </p:nvSpPr>
          <p:spPr bwMode="auto">
            <a:xfrm>
              <a:off x="4379598" y="4468577"/>
              <a:ext cx="692086" cy="457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800">
                <a:latin typeface="Times New Roman" panose="02020603050405020304" pitchFamily="18" charset="0"/>
              </a:endParaRPr>
            </a:p>
          </p:txBody>
        </p:sp>
        <p:sp>
          <p:nvSpPr>
            <p:cNvPr id="38926" name="Line 14"/>
            <p:cNvSpPr>
              <a:spLocks noChangeShapeType="1"/>
            </p:cNvSpPr>
            <p:nvPr/>
          </p:nvSpPr>
          <p:spPr bwMode="auto">
            <a:xfrm>
              <a:off x="4346263" y="3997235"/>
              <a:ext cx="0" cy="272965"/>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Times New Roman" panose="02020603050405020304" pitchFamily="18" charset="0"/>
                <a:cs typeface="Times New Roman" panose="02020603050405020304" pitchFamily="18" charset="0"/>
              </a:endParaRPr>
            </a:p>
          </p:txBody>
        </p:sp>
        <p:sp>
          <p:nvSpPr>
            <p:cNvPr id="38927" name="Rectangle 15"/>
            <p:cNvSpPr>
              <a:spLocks noChangeArrowheads="1"/>
            </p:cNvSpPr>
            <p:nvPr/>
          </p:nvSpPr>
          <p:spPr bwMode="auto">
            <a:xfrm>
              <a:off x="4182767" y="3535417"/>
              <a:ext cx="398157" cy="5377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3</a:t>
              </a:r>
            </a:p>
          </p:txBody>
        </p:sp>
        <p:sp>
          <p:nvSpPr>
            <p:cNvPr id="38928" name="Rectangle 16"/>
            <p:cNvSpPr>
              <a:spLocks noChangeArrowheads="1"/>
            </p:cNvSpPr>
            <p:nvPr/>
          </p:nvSpPr>
          <p:spPr bwMode="auto">
            <a:xfrm>
              <a:off x="1332390" y="3739056"/>
              <a:ext cx="686271" cy="471619"/>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solidFill>
                    <a:schemeClr val="accent1">
                      <a:lumMod val="50000"/>
                    </a:schemeClr>
                  </a:solidFill>
                  <a:latin typeface="Times New Roman" panose="02020603050405020304" pitchFamily="18" charset="0"/>
                  <a:cs typeface="Times New Roman" panose="02020603050405020304" pitchFamily="18" charset="0"/>
                </a:rPr>
                <a:t>5%</a:t>
              </a:r>
            </a:p>
          </p:txBody>
        </p:sp>
        <p:sp>
          <p:nvSpPr>
            <p:cNvPr id="38929" name="Rectangle 17"/>
            <p:cNvSpPr>
              <a:spLocks noChangeArrowheads="1"/>
            </p:cNvSpPr>
            <p:nvPr/>
          </p:nvSpPr>
          <p:spPr bwMode="auto">
            <a:xfrm>
              <a:off x="5257404" y="3535417"/>
              <a:ext cx="398157" cy="5377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4</a:t>
              </a:r>
            </a:p>
          </p:txBody>
        </p:sp>
        <p:sp>
          <p:nvSpPr>
            <p:cNvPr id="38930" name="Rectangle 18"/>
            <p:cNvSpPr>
              <a:spLocks noChangeArrowheads="1"/>
            </p:cNvSpPr>
            <p:nvPr/>
          </p:nvSpPr>
          <p:spPr bwMode="auto">
            <a:xfrm>
              <a:off x="6332045" y="3535417"/>
              <a:ext cx="398157" cy="5377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5</a:t>
              </a:r>
            </a:p>
          </p:txBody>
        </p:sp>
        <p:sp>
          <p:nvSpPr>
            <p:cNvPr id="38931" name="Line 20"/>
            <p:cNvSpPr>
              <a:spLocks noChangeShapeType="1"/>
            </p:cNvSpPr>
            <p:nvPr/>
          </p:nvSpPr>
          <p:spPr bwMode="auto">
            <a:xfrm>
              <a:off x="5416139" y="3997235"/>
              <a:ext cx="0" cy="272965"/>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Times New Roman" panose="02020603050405020304" pitchFamily="18" charset="0"/>
                <a:cs typeface="Times New Roman" panose="02020603050405020304" pitchFamily="18" charset="0"/>
              </a:endParaRPr>
            </a:p>
          </p:txBody>
        </p:sp>
        <p:sp>
          <p:nvSpPr>
            <p:cNvPr id="38932" name="Line 21"/>
            <p:cNvSpPr>
              <a:spLocks noChangeShapeType="1"/>
            </p:cNvSpPr>
            <p:nvPr/>
          </p:nvSpPr>
          <p:spPr bwMode="auto">
            <a:xfrm>
              <a:off x="6487603" y="3997235"/>
              <a:ext cx="0" cy="272965"/>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Times New Roman" panose="02020603050405020304" pitchFamily="18" charset="0"/>
                <a:cs typeface="Times New Roman" panose="02020603050405020304" pitchFamily="18" charset="0"/>
              </a:endParaRPr>
            </a:p>
          </p:txBody>
        </p:sp>
        <p:sp>
          <p:nvSpPr>
            <p:cNvPr id="38933" name="Line 22"/>
            <p:cNvSpPr>
              <a:spLocks noChangeShapeType="1"/>
            </p:cNvSpPr>
            <p:nvPr/>
          </p:nvSpPr>
          <p:spPr bwMode="auto">
            <a:xfrm>
              <a:off x="7559066" y="3997235"/>
              <a:ext cx="0" cy="272965"/>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dirty="0">
                <a:latin typeface="Times New Roman" panose="02020603050405020304" pitchFamily="18" charset="0"/>
                <a:cs typeface="Times New Roman" panose="02020603050405020304" pitchFamily="18" charset="0"/>
              </a:endParaRPr>
            </a:p>
          </p:txBody>
        </p:sp>
        <p:sp>
          <p:nvSpPr>
            <p:cNvPr id="38934" name="Rectangle 23"/>
            <p:cNvSpPr>
              <a:spLocks noChangeArrowheads="1"/>
            </p:cNvSpPr>
            <p:nvPr/>
          </p:nvSpPr>
          <p:spPr bwMode="auto">
            <a:xfrm>
              <a:off x="5120890" y="4373359"/>
              <a:ext cx="846334" cy="5377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100</a:t>
              </a:r>
            </a:p>
          </p:txBody>
        </p:sp>
        <p:sp>
          <p:nvSpPr>
            <p:cNvPr id="38935" name="Rectangle 24"/>
            <p:cNvSpPr>
              <a:spLocks noChangeArrowheads="1"/>
            </p:cNvSpPr>
            <p:nvPr/>
          </p:nvSpPr>
          <p:spPr bwMode="auto">
            <a:xfrm>
              <a:off x="7263820" y="4373359"/>
              <a:ext cx="846334" cy="5377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100</a:t>
              </a:r>
            </a:p>
          </p:txBody>
        </p:sp>
        <p:sp>
          <p:nvSpPr>
            <p:cNvPr id="38936" name="Rectangle 25"/>
            <p:cNvSpPr>
              <a:spLocks noChangeArrowheads="1"/>
            </p:cNvSpPr>
            <p:nvPr/>
          </p:nvSpPr>
          <p:spPr bwMode="auto">
            <a:xfrm>
              <a:off x="7406679" y="3535417"/>
              <a:ext cx="398157" cy="537739"/>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6</a:t>
              </a:r>
            </a:p>
          </p:txBody>
        </p:sp>
      </p:grpSp>
      <p:sp>
        <p:nvSpPr>
          <p:cNvPr id="5" name="Slide Number Placeholder 4"/>
          <p:cNvSpPr>
            <a:spLocks noGrp="1"/>
          </p:cNvSpPr>
          <p:nvPr>
            <p:ph type="sldNum" sz="quarter" idx="12"/>
          </p:nvPr>
        </p:nvSpPr>
        <p:spPr/>
        <p:txBody>
          <a:bodyPr/>
          <a:lstStyle/>
          <a:p>
            <a:fld id="{BA9B4058-89A0-4A29-98E1-78888D10C820}" type="slidenum">
              <a:rPr lang="th-TH" smtClean="0"/>
              <a:pPr/>
              <a:t>56</a:t>
            </a:fld>
            <a:endParaRPr lang="th-TH" dirty="0"/>
          </a:p>
        </p:txBody>
      </p:sp>
    </p:spTree>
    <p:extLst>
      <p:ext uri="{BB962C8B-B14F-4D97-AF65-F5344CB8AC3E}">
        <p14:creationId xmlns:p14="http://schemas.microsoft.com/office/powerpoint/2010/main" val="179401074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349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349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normAutofit/>
          </a:bodyPr>
          <a:lstStyle/>
          <a:p>
            <a:pPr eaLnBrk="1" hangingPunct="1">
              <a:defRPr/>
            </a:pPr>
            <a:r>
              <a:rPr lang="en-US" dirty="0" smtClean="0">
                <a:latin typeface="Georgia" panose="02040502050405020303" pitchFamily="18" charset="0"/>
              </a:rPr>
              <a:t>Method 1:</a:t>
            </a:r>
            <a:br>
              <a:rPr lang="en-US" dirty="0" smtClean="0">
                <a:latin typeface="Georgia" panose="02040502050405020303" pitchFamily="18" charset="0"/>
              </a:rPr>
            </a:br>
            <a:r>
              <a:rPr lang="en-US" dirty="0" smtClean="0">
                <a:latin typeface="Georgia" panose="02040502050405020303" pitchFamily="18" charset="0"/>
              </a:rPr>
              <a:t>Compound Each Cash Flow</a:t>
            </a:r>
          </a:p>
        </p:txBody>
      </p:sp>
      <p:sp>
        <p:nvSpPr>
          <p:cNvPr id="9" name="Rectangle 42"/>
          <p:cNvSpPr txBox="1">
            <a:spLocks noChangeArrowheads="1"/>
          </p:cNvSpPr>
          <p:nvPr/>
        </p:nvSpPr>
        <p:spPr bwMode="auto">
          <a:xfrm>
            <a:off x="958241" y="4818826"/>
            <a:ext cx="6290038" cy="1001488"/>
          </a:xfrm>
          <a:prstGeom prst="rect">
            <a:avLst/>
          </a:prstGeom>
          <a:noFill/>
          <a:ln w="9525">
            <a:noFill/>
            <a:miter lim="800000"/>
            <a:headEnd/>
            <a:tailEnd/>
          </a:ln>
        </p:spPr>
        <p:txBody>
          <a:bodyPr/>
          <a:lstStyle/>
          <a:p>
            <a:pPr marL="342892" indent="-342892">
              <a:lnSpc>
                <a:spcPct val="90000"/>
              </a:lnSpc>
              <a:spcAft>
                <a:spcPts val="900"/>
              </a:spcAft>
              <a:buClr>
                <a:schemeClr val="accent2"/>
              </a:buClr>
              <a:buSzPct val="150000"/>
              <a:defRPr/>
            </a:pPr>
            <a:r>
              <a:rPr lang="en-US" dirty="0">
                <a:latin typeface="Times New Roman" panose="02020603050405020304" pitchFamily="18" charset="0"/>
                <a:cs typeface="Times New Roman" panose="02020603050405020304" pitchFamily="18" charset="0"/>
              </a:rPr>
              <a:t>FV</a:t>
            </a:r>
            <a:r>
              <a:rPr lang="en-US" baseline="-25000" dirty="0">
                <a:latin typeface="Times New Roman" panose="02020603050405020304"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 $100(1.05)</a:t>
            </a:r>
            <a:r>
              <a:rPr lang="en-US" baseline="30000" dirty="0">
                <a:latin typeface="Times New Roman" panose="02020603050405020304" pitchFamily="18" charset="0"/>
                <a:cs typeface="Times New Roman" panose="02020603050405020304" pitchFamily="18" charset="0"/>
              </a:rPr>
              <a:t>4</a:t>
            </a:r>
            <a:r>
              <a:rPr lang="en-US" dirty="0">
                <a:latin typeface="Times New Roman" panose="02020603050405020304" pitchFamily="18" charset="0"/>
                <a:cs typeface="Times New Roman" panose="02020603050405020304" pitchFamily="18" charset="0"/>
              </a:rPr>
              <a:t> + $100(1.05)</a:t>
            </a:r>
            <a:r>
              <a:rPr lang="en-US" baseline="30000"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 $100</a:t>
            </a:r>
          </a:p>
          <a:p>
            <a:pPr marL="342892" indent="-342892">
              <a:lnSpc>
                <a:spcPct val="90000"/>
              </a:lnSpc>
              <a:spcAft>
                <a:spcPts val="900"/>
              </a:spcAft>
              <a:buClr>
                <a:schemeClr val="accent2"/>
              </a:buClr>
              <a:buSzPct val="150000"/>
              <a:defRPr/>
            </a:pPr>
            <a:r>
              <a:rPr lang="en-US" dirty="0">
                <a:latin typeface="Times New Roman" panose="02020603050405020304" pitchFamily="18" charset="0"/>
                <a:cs typeface="Times New Roman" panose="02020603050405020304" pitchFamily="18" charset="0"/>
              </a:rPr>
              <a:t>FV</a:t>
            </a:r>
            <a:r>
              <a:rPr lang="en-US" baseline="-25000" dirty="0">
                <a:latin typeface="Times New Roman" panose="02020603050405020304"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 $331.80</a:t>
            </a:r>
          </a:p>
        </p:txBody>
      </p:sp>
      <p:grpSp>
        <p:nvGrpSpPr>
          <p:cNvPr id="78853" name="Group 31"/>
          <p:cNvGrpSpPr>
            <a:grpSpLocks/>
          </p:cNvGrpSpPr>
          <p:nvPr/>
        </p:nvGrpSpPr>
        <p:grpSpPr bwMode="auto">
          <a:xfrm>
            <a:off x="1327279" y="1972042"/>
            <a:ext cx="7188071" cy="3091759"/>
            <a:chOff x="968375" y="2390775"/>
            <a:chExt cx="7600954" cy="2643192"/>
          </a:xfrm>
        </p:grpSpPr>
        <p:grpSp>
          <p:nvGrpSpPr>
            <p:cNvPr id="78854" name="Group 45"/>
            <p:cNvGrpSpPr>
              <a:grpSpLocks/>
            </p:cNvGrpSpPr>
            <p:nvPr/>
          </p:nvGrpSpPr>
          <p:grpSpPr bwMode="auto">
            <a:xfrm>
              <a:off x="3371851" y="3238503"/>
              <a:ext cx="5197478" cy="1795464"/>
              <a:chOff x="2124" y="2040"/>
              <a:chExt cx="3274" cy="1131"/>
            </a:xfrm>
          </p:grpSpPr>
          <p:sp>
            <p:nvSpPr>
              <p:cNvPr id="78876" name="Rectangle 23"/>
              <p:cNvSpPr>
                <a:spLocks noChangeArrowheads="1"/>
              </p:cNvSpPr>
              <p:nvPr/>
            </p:nvSpPr>
            <p:spPr bwMode="auto">
              <a:xfrm>
                <a:off x="4542" y="2040"/>
                <a:ext cx="856" cy="1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9056" tIns="34529" rIns="69056" bIns="34529">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en-US" altLang="th-TH" sz="3600" dirty="0">
                  <a:latin typeface="Times New Roman" panose="02020603050405020304" pitchFamily="18" charset="0"/>
                  <a:cs typeface="Times New Roman" panose="02020603050405020304" pitchFamily="18" charset="0"/>
                </a:endParaRPr>
              </a:p>
              <a:p>
                <a:pPr eaLnBrk="1" hangingPunct="1">
                  <a:lnSpc>
                    <a:spcPct val="100000"/>
                  </a:lnSpc>
                  <a:spcAft>
                    <a:spcPct val="0"/>
                  </a:spcAft>
                  <a:buSzTx/>
                  <a:buFontTx/>
                  <a:buNone/>
                </a:pPr>
                <a:r>
                  <a:rPr lang="en-US" altLang="th-TH" sz="3200" dirty="0">
                    <a:latin typeface="Times New Roman" panose="02020603050405020304" pitchFamily="18" charset="0"/>
                    <a:cs typeface="Times New Roman" panose="02020603050405020304" pitchFamily="18" charset="0"/>
                  </a:rPr>
                  <a:t>110.25</a:t>
                </a:r>
              </a:p>
              <a:p>
                <a:pPr eaLnBrk="1" hangingPunct="1">
                  <a:lnSpc>
                    <a:spcPct val="100000"/>
                  </a:lnSpc>
                  <a:spcAft>
                    <a:spcPct val="0"/>
                  </a:spcAft>
                  <a:buSzTx/>
                  <a:buFontTx/>
                  <a:buNone/>
                </a:pPr>
                <a:r>
                  <a:rPr lang="en-US" altLang="th-TH" sz="3200" u="sng" dirty="0">
                    <a:latin typeface="Times New Roman" panose="02020603050405020304" pitchFamily="18" charset="0"/>
                    <a:cs typeface="Times New Roman" panose="02020603050405020304" pitchFamily="18" charset="0"/>
                  </a:rPr>
                  <a:t>121.55</a:t>
                </a:r>
              </a:p>
              <a:p>
                <a:pPr eaLnBrk="1" hangingPunct="1">
                  <a:lnSpc>
                    <a:spcPct val="100000"/>
                  </a:lnSpc>
                  <a:spcAft>
                    <a:spcPct val="0"/>
                  </a:spcAft>
                  <a:buSzTx/>
                  <a:buFontTx/>
                  <a:buNone/>
                </a:pPr>
                <a:r>
                  <a:rPr lang="en-US" altLang="th-TH" sz="3200" dirty="0">
                    <a:latin typeface="Times New Roman" panose="02020603050405020304" pitchFamily="18" charset="0"/>
                    <a:cs typeface="Times New Roman" panose="02020603050405020304" pitchFamily="18" charset="0"/>
                  </a:rPr>
                  <a:t>331.80</a:t>
                </a:r>
              </a:p>
            </p:txBody>
          </p:sp>
          <p:sp>
            <p:nvSpPr>
              <p:cNvPr id="34" name="Line 38"/>
              <p:cNvSpPr>
                <a:spLocks noChangeShapeType="1"/>
              </p:cNvSpPr>
              <p:nvPr/>
            </p:nvSpPr>
            <p:spPr bwMode="auto">
              <a:xfrm>
                <a:off x="3468" y="2465"/>
                <a:ext cx="960" cy="0"/>
              </a:xfrm>
              <a:prstGeom prst="line">
                <a:avLst/>
              </a:prstGeom>
              <a:noFill/>
              <a:ln w="25400">
                <a:solidFill>
                  <a:schemeClr val="accent1">
                    <a:lumMod val="50000"/>
                  </a:schemeClr>
                </a:solidFill>
                <a:round/>
                <a:headEnd/>
                <a:tailEnd type="triangle" w="med" len="med"/>
              </a:ln>
            </p:spPr>
            <p:txBody>
              <a:bodyPr/>
              <a:lstStyle/>
              <a:p>
                <a:pPr eaLnBrk="1" hangingPunct="1">
                  <a:defRPr/>
                </a:pPr>
                <a:endParaRPr lang="en-US" sz="3600" dirty="0">
                  <a:latin typeface="Times New Roman" panose="02020603050405020304" pitchFamily="18" charset="0"/>
                  <a:cs typeface="Times New Roman" panose="02020603050405020304" pitchFamily="18" charset="0"/>
                </a:endParaRPr>
              </a:p>
            </p:txBody>
          </p:sp>
          <p:sp>
            <p:nvSpPr>
              <p:cNvPr id="35" name="Line 39"/>
              <p:cNvSpPr>
                <a:spLocks noChangeShapeType="1"/>
              </p:cNvSpPr>
              <p:nvPr/>
            </p:nvSpPr>
            <p:spPr bwMode="auto">
              <a:xfrm>
                <a:off x="2124" y="2705"/>
                <a:ext cx="2304" cy="0"/>
              </a:xfrm>
              <a:prstGeom prst="line">
                <a:avLst/>
              </a:prstGeom>
              <a:noFill/>
              <a:ln w="25400">
                <a:solidFill>
                  <a:schemeClr val="accent1">
                    <a:lumMod val="50000"/>
                  </a:schemeClr>
                </a:solidFill>
                <a:round/>
                <a:headEnd/>
                <a:tailEnd type="triangle" w="med" len="med"/>
              </a:ln>
            </p:spPr>
            <p:txBody>
              <a:bodyPr/>
              <a:lstStyle/>
              <a:p>
                <a:pPr eaLnBrk="1" hangingPunct="1">
                  <a:defRPr/>
                </a:pPr>
                <a:endParaRPr lang="en-US" sz="3600" dirty="0">
                  <a:latin typeface="Times New Roman" panose="02020603050405020304" pitchFamily="18" charset="0"/>
                  <a:cs typeface="Times New Roman" panose="02020603050405020304" pitchFamily="18" charset="0"/>
                </a:endParaRPr>
              </a:p>
            </p:txBody>
          </p:sp>
          <p:sp>
            <p:nvSpPr>
              <p:cNvPr id="36" name="Line 40"/>
              <p:cNvSpPr>
                <a:spLocks noChangeShapeType="1"/>
              </p:cNvSpPr>
              <p:nvPr/>
            </p:nvSpPr>
            <p:spPr bwMode="auto">
              <a:xfrm flipV="1">
                <a:off x="2124" y="2321"/>
                <a:ext cx="0" cy="384"/>
              </a:xfrm>
              <a:prstGeom prst="line">
                <a:avLst/>
              </a:prstGeom>
              <a:noFill/>
              <a:ln w="25400">
                <a:solidFill>
                  <a:schemeClr val="accent1">
                    <a:lumMod val="50000"/>
                  </a:schemeClr>
                </a:solidFill>
                <a:round/>
                <a:headEnd/>
                <a:tailEnd/>
              </a:ln>
            </p:spPr>
            <p:txBody>
              <a:bodyPr/>
              <a:lstStyle/>
              <a:p>
                <a:pPr eaLnBrk="1" hangingPunct="1">
                  <a:defRPr/>
                </a:pPr>
                <a:endParaRPr lang="en-US" sz="3600" dirty="0">
                  <a:latin typeface="Times New Roman" panose="02020603050405020304" pitchFamily="18" charset="0"/>
                  <a:cs typeface="Times New Roman" panose="02020603050405020304" pitchFamily="18" charset="0"/>
                </a:endParaRPr>
              </a:p>
            </p:txBody>
          </p:sp>
          <p:sp>
            <p:nvSpPr>
              <p:cNvPr id="37" name="Line 41"/>
              <p:cNvSpPr>
                <a:spLocks noChangeShapeType="1"/>
              </p:cNvSpPr>
              <p:nvPr/>
            </p:nvSpPr>
            <p:spPr bwMode="auto">
              <a:xfrm flipV="1">
                <a:off x="3468" y="2273"/>
                <a:ext cx="0" cy="192"/>
              </a:xfrm>
              <a:prstGeom prst="line">
                <a:avLst/>
              </a:prstGeom>
              <a:noFill/>
              <a:ln w="25400">
                <a:solidFill>
                  <a:schemeClr val="accent1">
                    <a:lumMod val="50000"/>
                  </a:schemeClr>
                </a:solidFill>
                <a:round/>
                <a:headEnd/>
                <a:tailEnd/>
              </a:ln>
            </p:spPr>
            <p:txBody>
              <a:bodyPr/>
              <a:lstStyle/>
              <a:p>
                <a:pPr eaLnBrk="1" hangingPunct="1">
                  <a:defRPr/>
                </a:pPr>
                <a:endParaRPr lang="en-US" sz="3600" dirty="0">
                  <a:latin typeface="Times New Roman" panose="02020603050405020304" pitchFamily="18" charset="0"/>
                  <a:cs typeface="Times New Roman" panose="02020603050405020304" pitchFamily="18" charset="0"/>
                </a:endParaRPr>
              </a:p>
            </p:txBody>
          </p:sp>
        </p:grpSp>
        <p:sp>
          <p:nvSpPr>
            <p:cNvPr id="12" name="Line 4"/>
            <p:cNvSpPr>
              <a:spLocks noChangeShapeType="1"/>
            </p:cNvSpPr>
            <p:nvPr/>
          </p:nvSpPr>
          <p:spPr bwMode="auto">
            <a:xfrm>
              <a:off x="1131888" y="2843213"/>
              <a:ext cx="0" cy="27305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Times New Roman" panose="02020603050405020304" pitchFamily="18" charset="0"/>
                <a:cs typeface="Times New Roman" panose="02020603050405020304" pitchFamily="18" charset="0"/>
              </a:endParaRPr>
            </a:p>
          </p:txBody>
        </p:sp>
        <p:sp>
          <p:nvSpPr>
            <p:cNvPr id="13" name="Line 5"/>
            <p:cNvSpPr>
              <a:spLocks noChangeShapeType="1"/>
            </p:cNvSpPr>
            <p:nvPr/>
          </p:nvSpPr>
          <p:spPr bwMode="auto">
            <a:xfrm>
              <a:off x="1139825" y="2979738"/>
              <a:ext cx="6400803" cy="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Times New Roman" panose="02020603050405020304" pitchFamily="18" charset="0"/>
                <a:cs typeface="Times New Roman" panose="02020603050405020304" pitchFamily="18" charset="0"/>
              </a:endParaRPr>
            </a:p>
          </p:txBody>
        </p:sp>
        <p:sp>
          <p:nvSpPr>
            <p:cNvPr id="14" name="Rectangle 6"/>
            <p:cNvSpPr>
              <a:spLocks noChangeArrowheads="1"/>
            </p:cNvSpPr>
            <p:nvPr/>
          </p:nvSpPr>
          <p:spPr bwMode="auto">
            <a:xfrm>
              <a:off x="968375" y="2390775"/>
              <a:ext cx="340710" cy="427988"/>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0</a:t>
              </a:r>
            </a:p>
          </p:txBody>
        </p:sp>
        <p:sp>
          <p:nvSpPr>
            <p:cNvPr id="78858" name="Rectangle 7"/>
            <p:cNvSpPr>
              <a:spLocks noChangeArrowheads="1"/>
            </p:cNvSpPr>
            <p:nvPr/>
          </p:nvSpPr>
          <p:spPr bwMode="auto">
            <a:xfrm>
              <a:off x="2017713" y="3333750"/>
              <a:ext cx="692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3600">
                <a:latin typeface="Times New Roman" panose="02020603050405020304" pitchFamily="18" charset="0"/>
              </a:endParaRPr>
            </a:p>
          </p:txBody>
        </p:sp>
        <p:sp>
          <p:nvSpPr>
            <p:cNvPr id="16" name="Line 8"/>
            <p:cNvSpPr>
              <a:spLocks noChangeShapeType="1"/>
            </p:cNvSpPr>
            <p:nvPr/>
          </p:nvSpPr>
          <p:spPr bwMode="auto">
            <a:xfrm>
              <a:off x="2203451" y="2843213"/>
              <a:ext cx="0" cy="27305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Times New Roman" panose="02020603050405020304" pitchFamily="18" charset="0"/>
                <a:cs typeface="Times New Roman" panose="02020603050405020304" pitchFamily="18" charset="0"/>
              </a:endParaRPr>
            </a:p>
          </p:txBody>
        </p:sp>
        <p:sp>
          <p:nvSpPr>
            <p:cNvPr id="17" name="Rectangle 9"/>
            <p:cNvSpPr>
              <a:spLocks noChangeArrowheads="1"/>
            </p:cNvSpPr>
            <p:nvPr/>
          </p:nvSpPr>
          <p:spPr bwMode="auto">
            <a:xfrm>
              <a:off x="2043113" y="2390775"/>
              <a:ext cx="340710" cy="427988"/>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1</a:t>
              </a:r>
            </a:p>
          </p:txBody>
        </p:sp>
        <p:sp>
          <p:nvSpPr>
            <p:cNvPr id="18" name="Line 10"/>
            <p:cNvSpPr>
              <a:spLocks noChangeShapeType="1"/>
            </p:cNvSpPr>
            <p:nvPr/>
          </p:nvSpPr>
          <p:spPr bwMode="auto">
            <a:xfrm>
              <a:off x="3275014" y="2843213"/>
              <a:ext cx="0" cy="27305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Times New Roman" panose="02020603050405020304" pitchFamily="18" charset="0"/>
                <a:cs typeface="Times New Roman" panose="02020603050405020304" pitchFamily="18" charset="0"/>
              </a:endParaRPr>
            </a:p>
          </p:txBody>
        </p:sp>
        <p:sp>
          <p:nvSpPr>
            <p:cNvPr id="19" name="Rectangle 11"/>
            <p:cNvSpPr>
              <a:spLocks noChangeArrowheads="1"/>
            </p:cNvSpPr>
            <p:nvPr/>
          </p:nvSpPr>
          <p:spPr bwMode="auto">
            <a:xfrm>
              <a:off x="2978148" y="3219450"/>
              <a:ext cx="727189" cy="427988"/>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100</a:t>
              </a:r>
            </a:p>
          </p:txBody>
        </p:sp>
        <p:sp>
          <p:nvSpPr>
            <p:cNvPr id="20" name="Rectangle 12"/>
            <p:cNvSpPr>
              <a:spLocks noChangeArrowheads="1"/>
            </p:cNvSpPr>
            <p:nvPr/>
          </p:nvSpPr>
          <p:spPr bwMode="auto">
            <a:xfrm>
              <a:off x="3117850" y="2390775"/>
              <a:ext cx="340710" cy="427988"/>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2</a:t>
              </a:r>
            </a:p>
          </p:txBody>
        </p:sp>
        <p:sp>
          <p:nvSpPr>
            <p:cNvPr id="78864" name="Rectangle 13"/>
            <p:cNvSpPr>
              <a:spLocks noChangeArrowheads="1"/>
            </p:cNvSpPr>
            <p:nvPr/>
          </p:nvSpPr>
          <p:spPr bwMode="auto">
            <a:xfrm>
              <a:off x="4379914" y="3333750"/>
              <a:ext cx="692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3600">
                <a:latin typeface="Times New Roman" panose="02020603050405020304" pitchFamily="18" charset="0"/>
              </a:endParaRPr>
            </a:p>
          </p:txBody>
        </p:sp>
        <p:sp>
          <p:nvSpPr>
            <p:cNvPr id="22" name="Line 14"/>
            <p:cNvSpPr>
              <a:spLocks noChangeShapeType="1"/>
            </p:cNvSpPr>
            <p:nvPr/>
          </p:nvSpPr>
          <p:spPr bwMode="auto">
            <a:xfrm>
              <a:off x="4346576" y="2843213"/>
              <a:ext cx="0" cy="27305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Times New Roman" panose="02020603050405020304" pitchFamily="18" charset="0"/>
                <a:cs typeface="Times New Roman" panose="02020603050405020304" pitchFamily="18" charset="0"/>
              </a:endParaRPr>
            </a:p>
          </p:txBody>
        </p:sp>
        <p:sp>
          <p:nvSpPr>
            <p:cNvPr id="23" name="Rectangle 15"/>
            <p:cNvSpPr>
              <a:spLocks noChangeArrowheads="1"/>
            </p:cNvSpPr>
            <p:nvPr/>
          </p:nvSpPr>
          <p:spPr bwMode="auto">
            <a:xfrm>
              <a:off x="4183064" y="2390775"/>
              <a:ext cx="340710" cy="427988"/>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3</a:t>
              </a:r>
            </a:p>
          </p:txBody>
        </p:sp>
        <p:sp>
          <p:nvSpPr>
            <p:cNvPr id="24" name="Rectangle 16"/>
            <p:cNvSpPr>
              <a:spLocks noChangeArrowheads="1"/>
            </p:cNvSpPr>
            <p:nvPr/>
          </p:nvSpPr>
          <p:spPr bwMode="auto">
            <a:xfrm>
              <a:off x="1366838" y="2657475"/>
              <a:ext cx="581412" cy="375363"/>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Times New Roman" panose="02020603050405020304" pitchFamily="18" charset="0"/>
                  <a:cs typeface="Times New Roman" panose="02020603050405020304" pitchFamily="18" charset="0"/>
                </a:rPr>
                <a:t>5%</a:t>
              </a:r>
            </a:p>
          </p:txBody>
        </p:sp>
        <p:sp>
          <p:nvSpPr>
            <p:cNvPr id="25" name="Rectangle 17"/>
            <p:cNvSpPr>
              <a:spLocks noChangeArrowheads="1"/>
            </p:cNvSpPr>
            <p:nvPr/>
          </p:nvSpPr>
          <p:spPr bwMode="auto">
            <a:xfrm>
              <a:off x="5257802" y="2390775"/>
              <a:ext cx="340710" cy="427988"/>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4</a:t>
              </a:r>
            </a:p>
          </p:txBody>
        </p:sp>
        <p:sp>
          <p:nvSpPr>
            <p:cNvPr id="26" name="Rectangle 18"/>
            <p:cNvSpPr>
              <a:spLocks noChangeArrowheads="1"/>
            </p:cNvSpPr>
            <p:nvPr/>
          </p:nvSpPr>
          <p:spPr bwMode="auto">
            <a:xfrm>
              <a:off x="6323015" y="2390775"/>
              <a:ext cx="340710" cy="427988"/>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5</a:t>
              </a:r>
            </a:p>
          </p:txBody>
        </p:sp>
        <p:sp>
          <p:nvSpPr>
            <p:cNvPr id="27" name="Line 19"/>
            <p:cNvSpPr>
              <a:spLocks noChangeShapeType="1"/>
            </p:cNvSpPr>
            <p:nvPr/>
          </p:nvSpPr>
          <p:spPr bwMode="auto">
            <a:xfrm>
              <a:off x="5416552" y="2843213"/>
              <a:ext cx="0" cy="27305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Times New Roman" panose="02020603050405020304" pitchFamily="18" charset="0"/>
                <a:cs typeface="Times New Roman" panose="02020603050405020304" pitchFamily="18" charset="0"/>
              </a:endParaRPr>
            </a:p>
          </p:txBody>
        </p:sp>
        <p:sp>
          <p:nvSpPr>
            <p:cNvPr id="28" name="Line 20"/>
            <p:cNvSpPr>
              <a:spLocks noChangeShapeType="1"/>
            </p:cNvSpPr>
            <p:nvPr/>
          </p:nvSpPr>
          <p:spPr bwMode="auto">
            <a:xfrm>
              <a:off x="6488115" y="2843213"/>
              <a:ext cx="0" cy="27305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Times New Roman" panose="02020603050405020304" pitchFamily="18" charset="0"/>
                <a:cs typeface="Times New Roman" panose="02020603050405020304" pitchFamily="18" charset="0"/>
              </a:endParaRPr>
            </a:p>
          </p:txBody>
        </p:sp>
        <p:sp>
          <p:nvSpPr>
            <p:cNvPr id="29" name="Line 21"/>
            <p:cNvSpPr>
              <a:spLocks noChangeShapeType="1"/>
            </p:cNvSpPr>
            <p:nvPr/>
          </p:nvSpPr>
          <p:spPr bwMode="auto">
            <a:xfrm>
              <a:off x="7559678" y="2843213"/>
              <a:ext cx="0" cy="27305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3600" dirty="0">
                <a:latin typeface="Times New Roman" panose="02020603050405020304" pitchFamily="18" charset="0"/>
                <a:cs typeface="Times New Roman" panose="02020603050405020304" pitchFamily="18" charset="0"/>
              </a:endParaRPr>
            </a:p>
          </p:txBody>
        </p:sp>
        <p:sp>
          <p:nvSpPr>
            <p:cNvPr id="30" name="Rectangle 22"/>
            <p:cNvSpPr>
              <a:spLocks noChangeArrowheads="1"/>
            </p:cNvSpPr>
            <p:nvPr/>
          </p:nvSpPr>
          <p:spPr bwMode="auto">
            <a:xfrm>
              <a:off x="5121277" y="3219450"/>
              <a:ext cx="727189" cy="427988"/>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100</a:t>
              </a:r>
            </a:p>
          </p:txBody>
        </p:sp>
        <p:sp>
          <p:nvSpPr>
            <p:cNvPr id="31" name="Rectangle 24"/>
            <p:cNvSpPr>
              <a:spLocks noChangeArrowheads="1"/>
            </p:cNvSpPr>
            <p:nvPr/>
          </p:nvSpPr>
          <p:spPr bwMode="auto">
            <a:xfrm>
              <a:off x="7397755" y="2390775"/>
              <a:ext cx="340710" cy="427988"/>
            </a:xfrm>
            <a:prstGeom prst="rect">
              <a:avLst/>
            </a:prstGeom>
            <a:noFill/>
            <a:ln w="9525">
              <a:noFill/>
              <a:miter lim="800000"/>
              <a:headEnd/>
              <a:tailEnd/>
            </a:ln>
          </p:spPr>
          <p:txBody>
            <a:bodyPr wrap="none" lIns="69056" tIns="34529" rIns="69056" bIns="34529">
              <a:spAutoFit/>
            </a:bodyPr>
            <a:lstStyle/>
            <a:p>
              <a:pPr eaLnBrk="1" hangingPunct="1">
                <a:defRPr/>
              </a:pPr>
              <a:r>
                <a:rPr lang="en-US" dirty="0">
                  <a:latin typeface="Times New Roman" panose="02020603050405020304" pitchFamily="18" charset="0"/>
                  <a:cs typeface="Times New Roman" panose="02020603050405020304" pitchFamily="18" charset="0"/>
                </a:rPr>
                <a:t>6</a:t>
              </a:r>
            </a:p>
          </p:txBody>
        </p:sp>
        <p:sp>
          <p:nvSpPr>
            <p:cNvPr id="32" name="Rectangle 43"/>
            <p:cNvSpPr>
              <a:spLocks noChangeArrowheads="1"/>
            </p:cNvSpPr>
            <p:nvPr/>
          </p:nvSpPr>
          <p:spPr bwMode="auto">
            <a:xfrm>
              <a:off x="7229477" y="3219450"/>
              <a:ext cx="841584" cy="427988"/>
            </a:xfrm>
            <a:prstGeom prst="rect">
              <a:avLst/>
            </a:prstGeom>
            <a:noFill/>
            <a:ln w="9525">
              <a:noFill/>
              <a:miter lim="800000"/>
              <a:headEnd/>
              <a:tailEnd/>
            </a:ln>
          </p:spPr>
          <p:txBody>
            <a:bodyPr wrap="square" lIns="69056" tIns="34529" rIns="69056" bIns="34529">
              <a:spAutoFit/>
            </a:bodyPr>
            <a:lstStyle/>
            <a:p>
              <a:pPr algn="ctr" eaLnBrk="1" hangingPunct="1">
                <a:defRPr/>
              </a:pPr>
              <a:r>
                <a:rPr lang="en-US" dirty="0">
                  <a:latin typeface="Times New Roman" panose="02020603050405020304" pitchFamily="18" charset="0"/>
                  <a:cs typeface="Times New Roman" panose="02020603050405020304" pitchFamily="18" charset="0"/>
                </a:rPr>
                <a:t> 100</a:t>
              </a:r>
            </a:p>
          </p:txBody>
        </p:sp>
      </p:grpSp>
      <p:sp>
        <p:nvSpPr>
          <p:cNvPr id="3" name="Slide Number Placeholder 2"/>
          <p:cNvSpPr>
            <a:spLocks noGrp="1"/>
          </p:cNvSpPr>
          <p:nvPr>
            <p:ph type="sldNum" sz="quarter" idx="12"/>
          </p:nvPr>
        </p:nvSpPr>
        <p:spPr/>
        <p:txBody>
          <a:bodyPr/>
          <a:lstStyle/>
          <a:p>
            <a:fld id="{BA9B4058-89A0-4A29-98E1-78888D10C820}" type="slidenum">
              <a:rPr lang="th-TH" smtClean="0"/>
              <a:pPr/>
              <a:t>57</a:t>
            </a:fld>
            <a:endParaRPr lang="th-TH" dirty="0"/>
          </a:p>
        </p:txBody>
      </p:sp>
    </p:spTree>
    <p:extLst>
      <p:ext uri="{BB962C8B-B14F-4D97-AF65-F5344CB8AC3E}">
        <p14:creationId xmlns:p14="http://schemas.microsoft.com/office/powerpoint/2010/main" val="74344683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normAutofit/>
          </a:bodyPr>
          <a:lstStyle/>
          <a:p>
            <a:pPr eaLnBrk="1" hangingPunct="1">
              <a:defRPr/>
            </a:pPr>
            <a:r>
              <a:rPr lang="en-US" smtClean="0">
                <a:latin typeface="Georgia" panose="02040502050405020303" pitchFamily="18" charset="0"/>
              </a:rPr>
              <a:t>Method 2:</a:t>
            </a:r>
            <a:br>
              <a:rPr lang="en-US" smtClean="0">
                <a:latin typeface="Georgia" panose="02040502050405020303" pitchFamily="18" charset="0"/>
              </a:rPr>
            </a:br>
            <a:r>
              <a:rPr lang="en-US" smtClean="0">
                <a:latin typeface="Georgia" panose="02040502050405020303" pitchFamily="18" charset="0"/>
              </a:rPr>
              <a:t>Financial Calculator or Excel</a:t>
            </a:r>
          </a:p>
        </p:txBody>
      </p:sp>
      <p:sp>
        <p:nvSpPr>
          <p:cNvPr id="79875" name="Rectangle 3"/>
          <p:cNvSpPr>
            <a:spLocks noGrp="1" noChangeArrowheads="1"/>
          </p:cNvSpPr>
          <p:nvPr>
            <p:ph idx="1"/>
          </p:nvPr>
        </p:nvSpPr>
        <p:spPr>
          <a:xfrm>
            <a:off x="844062" y="1951892"/>
            <a:ext cx="7860323" cy="3707150"/>
          </a:xfrm>
        </p:spPr>
        <p:txBody>
          <a:bodyPr>
            <a:normAutofit/>
          </a:bodyPr>
          <a:lstStyle/>
          <a:p>
            <a:pPr eaLnBrk="1" hangingPunct="1">
              <a:spcBef>
                <a:spcPct val="0"/>
              </a:spcBef>
            </a:pPr>
            <a:r>
              <a:rPr lang="en-US" altLang="th-TH" dirty="0" smtClean="0">
                <a:latin typeface="Georgia" panose="02040502050405020303" pitchFamily="18" charset="0"/>
              </a:rPr>
              <a:t>Find the EAR and treat as an annuity.</a:t>
            </a:r>
          </a:p>
          <a:p>
            <a:pPr eaLnBrk="1" hangingPunct="1">
              <a:spcBef>
                <a:spcPct val="0"/>
              </a:spcBef>
            </a:pPr>
            <a:r>
              <a:rPr lang="en-US" altLang="th-TH" dirty="0" smtClean="0">
                <a:latin typeface="Georgia" panose="02040502050405020303" pitchFamily="18" charset="0"/>
              </a:rPr>
              <a:t>EAR = </a:t>
            </a:r>
            <a:r>
              <a:rPr lang="en-US" altLang="th-TH" dirty="0" smtClean="0">
                <a:latin typeface="Times New Roman" panose="02020603050405020304" pitchFamily="18" charset="0"/>
                <a:cs typeface="Times New Roman" panose="02020603050405020304" pitchFamily="18" charset="0"/>
              </a:rPr>
              <a:t>(1 + 0.10/2)</a:t>
            </a:r>
            <a:r>
              <a:rPr lang="en-US" altLang="th-TH" baseline="30000" dirty="0" smtClean="0">
                <a:latin typeface="Times New Roman" panose="02020603050405020304" pitchFamily="18" charset="0"/>
                <a:cs typeface="Times New Roman" panose="02020603050405020304" pitchFamily="18" charset="0"/>
              </a:rPr>
              <a:t>2</a:t>
            </a:r>
            <a:r>
              <a:rPr lang="en-US" altLang="th-TH" dirty="0" smtClean="0">
                <a:latin typeface="Times New Roman" panose="02020603050405020304" pitchFamily="18" charset="0"/>
                <a:cs typeface="Times New Roman" panose="02020603050405020304" pitchFamily="18" charset="0"/>
              </a:rPr>
              <a:t> – 1 = 10.25%.</a:t>
            </a: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pPr>
            <a:endParaRPr lang="en-US" altLang="th-TH" dirty="0" smtClean="0">
              <a:latin typeface="Georgia" panose="02040502050405020303" pitchFamily="18" charset="0"/>
            </a:endParaRPr>
          </a:p>
          <a:p>
            <a:pPr eaLnBrk="1" hangingPunct="1">
              <a:spcBef>
                <a:spcPct val="0"/>
              </a:spcBef>
              <a:buFont typeface="Wingdings" panose="05000000000000000000" pitchFamily="2" charset="2"/>
              <a:buNone/>
            </a:pPr>
            <a:r>
              <a:rPr lang="en-US" altLang="th-TH" dirty="0" smtClean="0">
                <a:latin typeface="Georgia" panose="02040502050405020303" pitchFamily="18" charset="0"/>
              </a:rPr>
              <a:t>Excel:  =</a:t>
            </a:r>
            <a:r>
              <a:rPr lang="en-US" altLang="th-TH" dirty="0" smtClean="0">
                <a:latin typeface="Times New Roman" panose="02020603050405020304" pitchFamily="18" charset="0"/>
                <a:cs typeface="Times New Roman" panose="02020603050405020304" pitchFamily="18" charset="0"/>
              </a:rPr>
              <a:t>FV(.1025,3,-100,0,0)</a:t>
            </a:r>
          </a:p>
        </p:txBody>
      </p:sp>
      <p:grpSp>
        <p:nvGrpSpPr>
          <p:cNvPr id="79877" name="Group 19"/>
          <p:cNvGrpSpPr>
            <a:grpSpLocks/>
          </p:cNvGrpSpPr>
          <p:nvPr/>
        </p:nvGrpSpPr>
        <p:grpSpPr bwMode="auto">
          <a:xfrm>
            <a:off x="2110154" y="3045987"/>
            <a:ext cx="5785338" cy="1765143"/>
            <a:chOff x="1581150" y="3375025"/>
            <a:chExt cx="5983288" cy="1420813"/>
          </a:xfrm>
        </p:grpSpPr>
        <p:grpSp>
          <p:nvGrpSpPr>
            <p:cNvPr id="79878" name="Group 34"/>
            <p:cNvGrpSpPr>
              <a:grpSpLocks/>
            </p:cNvGrpSpPr>
            <p:nvPr/>
          </p:nvGrpSpPr>
          <p:grpSpPr bwMode="auto">
            <a:xfrm>
              <a:off x="1581150" y="3375025"/>
              <a:ext cx="5983288" cy="1420813"/>
              <a:chOff x="1581150" y="3375025"/>
              <a:chExt cx="5983288" cy="1420813"/>
            </a:xfrm>
          </p:grpSpPr>
          <p:grpSp>
            <p:nvGrpSpPr>
              <p:cNvPr id="79880" name="Group 20"/>
              <p:cNvGrpSpPr>
                <a:grpSpLocks/>
              </p:cNvGrpSpPr>
              <p:nvPr/>
            </p:nvGrpSpPr>
            <p:grpSpPr bwMode="auto">
              <a:xfrm>
                <a:off x="1581150" y="3375025"/>
                <a:ext cx="5983288" cy="1420813"/>
                <a:chOff x="1581150" y="3119438"/>
                <a:chExt cx="5983288" cy="1420812"/>
              </a:xfrm>
            </p:grpSpPr>
            <p:sp>
              <p:nvSpPr>
                <p:cNvPr id="79882"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1800">
                    <a:solidFill>
                      <a:srgbClr val="000000"/>
                    </a:solidFill>
                    <a:latin typeface="Times New Roman" panose="02020603050405020304" pitchFamily="18" charset="0"/>
                  </a:endParaRPr>
                </a:p>
              </p:txBody>
            </p:sp>
            <p:sp>
              <p:nvSpPr>
                <p:cNvPr id="39"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INPUTS</a:t>
                  </a:r>
                </a:p>
              </p:txBody>
            </p:sp>
            <p:sp>
              <p:nvSpPr>
                <p:cNvPr id="40"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OUTPUT</a:t>
                  </a:r>
                </a:p>
              </p:txBody>
            </p:sp>
            <p:sp>
              <p:nvSpPr>
                <p:cNvPr id="41"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N</a:t>
                  </a:r>
                </a:p>
              </p:txBody>
            </p:sp>
            <p:sp>
              <p:nvSpPr>
                <p:cNvPr id="42"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spc="-75" dirty="0">
                      <a:latin typeface="Times New Roman" panose="02020603050405020304" pitchFamily="18" charset="0"/>
                      <a:cs typeface="Times New Roman" panose="02020603050405020304" pitchFamily="18" charset="0"/>
                    </a:rPr>
                    <a:t>I/YR</a:t>
                  </a:r>
                </a:p>
              </p:txBody>
            </p:sp>
            <p:sp>
              <p:nvSpPr>
                <p:cNvPr id="43"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PMT</a:t>
                  </a:r>
                </a:p>
              </p:txBody>
            </p:sp>
            <p:sp>
              <p:nvSpPr>
                <p:cNvPr id="44"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PV</a:t>
                  </a:r>
                </a:p>
              </p:txBody>
            </p:sp>
            <p:sp>
              <p:nvSpPr>
                <p:cNvPr id="45"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FV</a:t>
                  </a:r>
                </a:p>
              </p:txBody>
            </p:sp>
            <p:sp>
              <p:nvSpPr>
                <p:cNvPr id="46"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3</a:t>
                  </a:r>
                </a:p>
              </p:txBody>
            </p:sp>
            <p:sp>
              <p:nvSpPr>
                <p:cNvPr id="47"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spc="-15" dirty="0">
                      <a:latin typeface="Times New Roman" panose="02020603050405020304" pitchFamily="18" charset="0"/>
                      <a:cs typeface="Times New Roman" panose="02020603050405020304" pitchFamily="18" charset="0"/>
                    </a:rPr>
                    <a:t>-100</a:t>
                  </a:r>
                </a:p>
              </p:txBody>
            </p:sp>
            <p:sp>
              <p:nvSpPr>
                <p:cNvPr id="48" name="AutoShape 15"/>
                <p:cNvSpPr>
                  <a:spLocks noChangeArrowheads="1"/>
                </p:cNvSpPr>
                <p:nvPr/>
              </p:nvSpPr>
              <p:spPr bwMode="auto">
                <a:xfrm>
                  <a:off x="4006850" y="3216276"/>
                  <a:ext cx="641350"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10.25</a:t>
                  </a:r>
                </a:p>
              </p:txBody>
            </p:sp>
          </p:grpSp>
          <p:sp>
            <p:nvSpPr>
              <p:cNvPr id="37" name="AutoShape 16"/>
              <p:cNvSpPr>
                <a:spLocks noChangeArrowheads="1"/>
              </p:cNvSpPr>
              <p:nvPr/>
            </p:nvSpPr>
            <p:spPr bwMode="auto">
              <a:xfrm>
                <a:off x="4884738" y="3471863"/>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0</a:t>
                </a:r>
              </a:p>
            </p:txBody>
          </p:sp>
        </p:grpSp>
        <p:sp>
          <p:nvSpPr>
            <p:cNvPr id="35" name="AutoShape 15"/>
            <p:cNvSpPr>
              <a:spLocks noChangeArrowheads="1"/>
            </p:cNvSpPr>
            <p:nvPr/>
          </p:nvSpPr>
          <p:spPr bwMode="auto">
            <a:xfrm>
              <a:off x="6542088" y="4330700"/>
              <a:ext cx="822325" cy="366713"/>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331.80</a:t>
              </a:r>
            </a:p>
          </p:txBody>
        </p:sp>
      </p:gr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58</a:t>
            </a:fld>
            <a:endParaRPr lang="th-TH" dirty="0">
              <a:latin typeface="Georgia" panose="02040502050405020303" pitchFamily="18" charset="0"/>
            </a:endParaRPr>
          </a:p>
        </p:txBody>
      </p:sp>
    </p:spTree>
    <p:extLst>
      <p:ext uri="{BB962C8B-B14F-4D97-AF65-F5344CB8AC3E}">
        <p14:creationId xmlns:p14="http://schemas.microsoft.com/office/powerpoint/2010/main" val="3522853130"/>
      </p:ext>
    </p:extLst>
  </p:cSld>
  <p:clrMapOvr>
    <a:masterClrMapping/>
  </p:clrMapOvr>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pPr eaLnBrk="1" hangingPunct="1"/>
            <a:r>
              <a:rPr lang="en-US" altLang="th-TH" dirty="0" smtClean="0">
                <a:latin typeface="Georgia" panose="02040502050405020303" pitchFamily="18" charset="0"/>
              </a:rPr>
              <a:t>Find the PV of This </a:t>
            </a:r>
            <a:r>
              <a:rPr lang="en-US" altLang="th-TH" dirty="0" smtClean="0">
                <a:latin typeface="Times New Roman" panose="02020603050405020304" pitchFamily="18" charset="0"/>
                <a:cs typeface="Times New Roman" panose="02020603050405020304" pitchFamily="18" charset="0"/>
              </a:rPr>
              <a:t>3</a:t>
            </a:r>
            <a:r>
              <a:rPr lang="en-US" altLang="th-TH" dirty="0" smtClean="0">
                <a:latin typeface="Georgia" panose="02040502050405020303" pitchFamily="18" charset="0"/>
              </a:rPr>
              <a:t>-Year Ordinary Annuity</a:t>
            </a:r>
          </a:p>
        </p:txBody>
      </p:sp>
      <p:sp>
        <p:nvSpPr>
          <p:cNvPr id="81923" name="Rectangle 4"/>
          <p:cNvSpPr>
            <a:spLocks noGrp="1" noChangeArrowheads="1"/>
          </p:cNvSpPr>
          <p:nvPr>
            <p:ph idx="1"/>
          </p:nvPr>
        </p:nvSpPr>
        <p:spPr>
          <a:xfrm>
            <a:off x="808892" y="1916723"/>
            <a:ext cx="7706458" cy="4097215"/>
          </a:xfrm>
        </p:spPr>
        <p:txBody>
          <a:bodyPr>
            <a:normAutofit/>
          </a:bodyPr>
          <a:lstStyle/>
          <a:p>
            <a:pPr eaLnBrk="1" hangingPunct="1">
              <a:lnSpc>
                <a:spcPct val="100000"/>
              </a:lnSpc>
              <a:spcBef>
                <a:spcPct val="0"/>
              </a:spcBef>
            </a:pPr>
            <a:r>
              <a:rPr lang="en-US" altLang="th-TH" dirty="0" smtClean="0">
                <a:latin typeface="Georgia" panose="02040502050405020303" pitchFamily="18" charset="0"/>
              </a:rPr>
              <a:t>Could solve by discounting each cash flow, or…</a:t>
            </a:r>
          </a:p>
          <a:p>
            <a:pPr eaLnBrk="1" hangingPunct="1">
              <a:lnSpc>
                <a:spcPct val="100000"/>
              </a:lnSpc>
              <a:spcBef>
                <a:spcPct val="0"/>
              </a:spcBef>
            </a:pPr>
            <a:r>
              <a:rPr lang="en-US" altLang="th-TH" dirty="0" smtClean="0">
                <a:latin typeface="Georgia" panose="02040502050405020303" pitchFamily="18" charset="0"/>
              </a:rPr>
              <a:t>Use the EAR and treat as an annuity to solve for PV.</a:t>
            </a:r>
          </a:p>
          <a:p>
            <a:pPr eaLnBrk="1" hangingPunct="1">
              <a:lnSpc>
                <a:spcPct val="100000"/>
              </a:lnSpc>
              <a:spcBef>
                <a:spcPct val="0"/>
              </a:spcBef>
            </a:pPr>
            <a:endParaRPr lang="en-US" altLang="th-TH" dirty="0" smtClean="0">
              <a:latin typeface="Georgia" panose="02040502050405020303" pitchFamily="18" charset="0"/>
            </a:endParaRPr>
          </a:p>
          <a:p>
            <a:pPr eaLnBrk="1" hangingPunct="1">
              <a:lnSpc>
                <a:spcPct val="100000"/>
              </a:lnSpc>
              <a:spcBef>
                <a:spcPct val="0"/>
              </a:spcBef>
            </a:pPr>
            <a:endParaRPr lang="en-US" altLang="th-TH" dirty="0" smtClean="0">
              <a:latin typeface="Georgia" panose="02040502050405020303" pitchFamily="18" charset="0"/>
            </a:endParaRPr>
          </a:p>
          <a:p>
            <a:pPr eaLnBrk="1" hangingPunct="1">
              <a:lnSpc>
                <a:spcPct val="100000"/>
              </a:lnSpc>
              <a:spcBef>
                <a:spcPct val="0"/>
              </a:spcBef>
            </a:pPr>
            <a:endParaRPr lang="en-US" altLang="th-TH" dirty="0" smtClean="0">
              <a:latin typeface="Georgia" panose="02040502050405020303" pitchFamily="18" charset="0"/>
            </a:endParaRPr>
          </a:p>
          <a:p>
            <a:pPr eaLnBrk="1" hangingPunct="1">
              <a:lnSpc>
                <a:spcPct val="100000"/>
              </a:lnSpc>
              <a:spcBef>
                <a:spcPct val="0"/>
              </a:spcBef>
            </a:pPr>
            <a:endParaRPr lang="en-US" altLang="th-TH" dirty="0" smtClean="0">
              <a:latin typeface="Georgia" panose="02040502050405020303" pitchFamily="18" charset="0"/>
            </a:endParaRPr>
          </a:p>
          <a:p>
            <a:pPr eaLnBrk="1" hangingPunct="1">
              <a:lnSpc>
                <a:spcPct val="100000"/>
              </a:lnSpc>
              <a:spcBef>
                <a:spcPct val="0"/>
              </a:spcBef>
              <a:buFont typeface="Wingdings" panose="05000000000000000000" pitchFamily="2" charset="2"/>
              <a:buNone/>
            </a:pPr>
            <a:r>
              <a:rPr lang="en-US" altLang="th-TH" dirty="0" smtClean="0">
                <a:latin typeface="Times New Roman" panose="02020603050405020304" pitchFamily="18" charset="0"/>
                <a:cs typeface="Times New Roman" panose="02020603050405020304" pitchFamily="18" charset="0"/>
              </a:rPr>
              <a:t>Excel:  =PV(.1025,3,100,0,0)</a:t>
            </a:r>
          </a:p>
        </p:txBody>
      </p:sp>
      <p:grpSp>
        <p:nvGrpSpPr>
          <p:cNvPr id="81925" name="Group 19"/>
          <p:cNvGrpSpPr>
            <a:grpSpLocks/>
          </p:cNvGrpSpPr>
          <p:nvPr/>
        </p:nvGrpSpPr>
        <p:grpSpPr bwMode="auto">
          <a:xfrm>
            <a:off x="2074984" y="3745523"/>
            <a:ext cx="5486400" cy="1477752"/>
            <a:chOff x="1581150" y="3375025"/>
            <a:chExt cx="5983288" cy="1420813"/>
          </a:xfrm>
        </p:grpSpPr>
        <p:grpSp>
          <p:nvGrpSpPr>
            <p:cNvPr id="81926" name="Group 34"/>
            <p:cNvGrpSpPr>
              <a:grpSpLocks/>
            </p:cNvGrpSpPr>
            <p:nvPr/>
          </p:nvGrpSpPr>
          <p:grpSpPr bwMode="auto">
            <a:xfrm>
              <a:off x="1581150" y="3375025"/>
              <a:ext cx="5983288" cy="1420813"/>
              <a:chOff x="1581150" y="3375025"/>
              <a:chExt cx="5983288" cy="1420813"/>
            </a:xfrm>
          </p:grpSpPr>
          <p:grpSp>
            <p:nvGrpSpPr>
              <p:cNvPr id="81928" name="Group 20"/>
              <p:cNvGrpSpPr>
                <a:grpSpLocks/>
              </p:cNvGrpSpPr>
              <p:nvPr/>
            </p:nvGrpSpPr>
            <p:grpSpPr bwMode="auto">
              <a:xfrm>
                <a:off x="1581150" y="3375025"/>
                <a:ext cx="5983288" cy="1420813"/>
                <a:chOff x="1581150" y="3119438"/>
                <a:chExt cx="5983288" cy="1420812"/>
              </a:xfrm>
            </p:grpSpPr>
            <p:sp>
              <p:nvSpPr>
                <p:cNvPr id="81930"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1800">
                    <a:solidFill>
                      <a:srgbClr val="000000"/>
                    </a:solidFill>
                    <a:latin typeface="Times New Roman" panose="02020603050405020304" pitchFamily="18" charset="0"/>
                  </a:endParaRPr>
                </a:p>
              </p:txBody>
            </p:sp>
            <p:sp>
              <p:nvSpPr>
                <p:cNvPr id="41"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INPUTS</a:t>
                  </a:r>
                </a:p>
              </p:txBody>
            </p:sp>
            <p:sp>
              <p:nvSpPr>
                <p:cNvPr id="42"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OUTPUT</a:t>
                  </a:r>
                </a:p>
              </p:txBody>
            </p:sp>
            <p:sp>
              <p:nvSpPr>
                <p:cNvPr id="43"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N</a:t>
                  </a:r>
                </a:p>
              </p:txBody>
            </p:sp>
            <p:sp>
              <p:nvSpPr>
                <p:cNvPr id="44"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spc="-75" dirty="0">
                      <a:latin typeface="Times New Roman" panose="02020603050405020304" pitchFamily="18" charset="0"/>
                      <a:cs typeface="Times New Roman" panose="02020603050405020304" pitchFamily="18" charset="0"/>
                    </a:rPr>
                    <a:t>I/YR</a:t>
                  </a:r>
                </a:p>
              </p:txBody>
            </p:sp>
            <p:sp>
              <p:nvSpPr>
                <p:cNvPr id="45"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PMT</a:t>
                  </a:r>
                </a:p>
              </p:txBody>
            </p:sp>
            <p:sp>
              <p:nvSpPr>
                <p:cNvPr id="46"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PV</a:t>
                  </a:r>
                </a:p>
              </p:txBody>
            </p:sp>
            <p:sp>
              <p:nvSpPr>
                <p:cNvPr id="47"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FV</a:t>
                  </a:r>
                </a:p>
              </p:txBody>
            </p:sp>
            <p:sp>
              <p:nvSpPr>
                <p:cNvPr id="48"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3</a:t>
                  </a:r>
                </a:p>
              </p:txBody>
            </p:sp>
            <p:sp>
              <p:nvSpPr>
                <p:cNvPr id="49"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spc="-15" dirty="0">
                      <a:latin typeface="Times New Roman" panose="02020603050405020304" pitchFamily="18" charset="0"/>
                      <a:cs typeface="Times New Roman" panose="02020603050405020304" pitchFamily="18" charset="0"/>
                    </a:rPr>
                    <a:t>100</a:t>
                  </a:r>
                </a:p>
              </p:txBody>
            </p:sp>
            <p:sp>
              <p:nvSpPr>
                <p:cNvPr id="50" name="AutoShape 15"/>
                <p:cNvSpPr>
                  <a:spLocks noChangeArrowheads="1"/>
                </p:cNvSpPr>
                <p:nvPr/>
              </p:nvSpPr>
              <p:spPr bwMode="auto">
                <a:xfrm>
                  <a:off x="4006850" y="3216276"/>
                  <a:ext cx="641350"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10.25</a:t>
                  </a:r>
                </a:p>
              </p:txBody>
            </p:sp>
          </p:grpSp>
          <p:sp>
            <p:nvSpPr>
              <p:cNvPr id="39" name="AutoShape 16"/>
              <p:cNvSpPr>
                <a:spLocks noChangeArrowheads="1"/>
              </p:cNvSpPr>
              <p:nvPr/>
            </p:nvSpPr>
            <p:spPr bwMode="auto">
              <a:xfrm>
                <a:off x="4751388" y="4332288"/>
                <a:ext cx="914400"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-247.59</a:t>
                </a:r>
              </a:p>
            </p:txBody>
          </p:sp>
        </p:grpSp>
        <p:sp>
          <p:nvSpPr>
            <p:cNvPr id="37" name="AutoShape 15"/>
            <p:cNvSpPr>
              <a:spLocks noChangeArrowheads="1"/>
            </p:cNvSpPr>
            <p:nvPr/>
          </p:nvSpPr>
          <p:spPr bwMode="auto">
            <a:xfrm>
              <a:off x="6637338" y="3471863"/>
              <a:ext cx="639762"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0</a:t>
              </a:r>
            </a:p>
          </p:txBody>
        </p:sp>
      </p:gr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59</a:t>
            </a:fld>
            <a:endParaRPr lang="th-TH" dirty="0">
              <a:latin typeface="Georgia" panose="02040502050405020303" pitchFamily="18" charset="0"/>
            </a:endParaRPr>
          </a:p>
        </p:txBody>
      </p:sp>
    </p:spTree>
    <p:extLst>
      <p:ext uri="{BB962C8B-B14F-4D97-AF65-F5344CB8AC3E}">
        <p14:creationId xmlns:p14="http://schemas.microsoft.com/office/powerpoint/2010/main" val="2450647369"/>
      </p:ext>
    </p:extLst>
  </p:cSld>
  <p:clrMapOvr>
    <a:masterClrMapping/>
  </p:clrMapOvr>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Example</a:t>
            </a:r>
            <a:endParaRPr lang="th-TH" dirty="0">
              <a:solidFill>
                <a:srgbClr val="FF0000"/>
              </a:solidFill>
              <a:latin typeface="Georgia" panose="02040502050405020303" pitchFamily="18" charset="0"/>
            </a:endParaRPr>
          </a:p>
        </p:txBody>
      </p:sp>
      <p:sp>
        <p:nvSpPr>
          <p:cNvPr id="3" name="Content Placeholder 2"/>
          <p:cNvSpPr>
            <a:spLocks noGrp="1"/>
          </p:cNvSpPr>
          <p:nvPr>
            <p:ph idx="1"/>
          </p:nvPr>
        </p:nvSpPr>
        <p:spPr/>
        <p:txBody>
          <a:bodyPr/>
          <a:lstStyle/>
          <a:p>
            <a:r>
              <a:rPr lang="en-US" dirty="0" smtClean="0">
                <a:solidFill>
                  <a:srgbClr val="FF0000"/>
                </a:solidFill>
                <a:latin typeface="Times New Roman" panose="02020603050405020304" pitchFamily="18" charset="0"/>
                <a:cs typeface="Times New Roman" panose="02020603050405020304" pitchFamily="18" charset="0"/>
              </a:rPr>
              <a:t>Bank A pays 4% interest compounded annually on deposits,  while Bank B pays 3.5% compounded daily.</a:t>
            </a:r>
          </a:p>
          <a:p>
            <a:pPr marL="914400" lvl="1" indent="-457200">
              <a:buAutoNum type="alphaLcPeriod"/>
            </a:pPr>
            <a:r>
              <a:rPr lang="en-US" dirty="0" smtClean="0">
                <a:solidFill>
                  <a:srgbClr val="FF0000"/>
                </a:solidFill>
                <a:latin typeface="Times New Roman" panose="02020603050405020304" pitchFamily="18" charset="0"/>
                <a:cs typeface="Times New Roman" panose="02020603050405020304" pitchFamily="18" charset="0"/>
              </a:rPr>
              <a:t>Based on the EAR (or EFF%), which bank should you use</a:t>
            </a:r>
            <a:r>
              <a:rPr lang="en-US" dirty="0" smtClean="0">
                <a:solidFill>
                  <a:srgbClr val="FF0000"/>
                </a:solidFill>
                <a:latin typeface="Times New Roman" panose="02020603050405020304" pitchFamily="18" charset="0"/>
                <a:cs typeface="Times New Roman" panose="02020603050405020304" pitchFamily="18" charset="0"/>
              </a:rPr>
              <a:t>?</a:t>
            </a:r>
            <a:endParaRPr lang="en-US" dirty="0" smtClean="0">
              <a:solidFill>
                <a:srgbClr val="FF00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rPr>
              <a:pPr/>
              <a:t>60</a:t>
            </a:fld>
            <a:endParaRPr lang="th-TH" dirty="0">
              <a:solidFill>
                <a:srgbClr val="FF0000"/>
              </a:solidFill>
            </a:endParaRPr>
          </a:p>
        </p:txBody>
      </p:sp>
    </p:spTree>
    <p:extLst>
      <p:ext uri="{BB962C8B-B14F-4D97-AF65-F5344CB8AC3E}">
        <p14:creationId xmlns:p14="http://schemas.microsoft.com/office/powerpoint/2010/main" val="3940973119"/>
      </p:ext>
    </p:extLst>
  </p:cSld>
  <p:clrMapOvr>
    <a:masterClrMapping/>
  </p:clrMapOvr>
  <p:timing>
    <p:tnLst>
      <p:par>
        <p:cTn xmlns:p14="http://schemas.microsoft.com/office/powerpoint/2010/mai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Solution</a:t>
            </a:r>
            <a:endParaRPr lang="th-TH" dirty="0">
              <a:solidFill>
                <a:srgbClr val="FF0000"/>
              </a:solidFill>
              <a:latin typeface="Georgia" panose="02040502050405020303"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rPr>
              <a:pPr/>
              <a:t>61</a:t>
            </a:fld>
            <a:endParaRPr lang="th-TH" dirty="0">
              <a:solidFill>
                <a:srgbClr val="FF0000"/>
              </a:solidFill>
            </a:endParaRPr>
          </a:p>
        </p:txBody>
      </p:sp>
      <p:pic>
        <p:nvPicPr>
          <p:cNvPr id="5" name="Picture 4"/>
          <p:cNvPicPr>
            <a:picLocks noChangeAspect="1"/>
          </p:cNvPicPr>
          <p:nvPr/>
        </p:nvPicPr>
        <p:blipFill>
          <a:blip r:embed="rId2"/>
          <a:stretch>
            <a:fillRect/>
          </a:stretch>
        </p:blipFill>
        <p:spPr>
          <a:xfrm>
            <a:off x="957227" y="1547445"/>
            <a:ext cx="7962024" cy="2145323"/>
          </a:xfrm>
          <a:prstGeom prst="rect">
            <a:avLst/>
          </a:prstGeom>
        </p:spPr>
      </p:pic>
      <p:sp>
        <p:nvSpPr>
          <p:cNvPr id="6" name="TextBox 5"/>
          <p:cNvSpPr txBox="1"/>
          <p:nvPr/>
        </p:nvSpPr>
        <p:spPr>
          <a:xfrm>
            <a:off x="957227" y="3747340"/>
            <a:ext cx="7729573" cy="1815882"/>
          </a:xfrm>
          <a:prstGeom prst="rect">
            <a:avLst/>
          </a:prstGeom>
          <a:noFill/>
        </p:spPr>
        <p:txBody>
          <a:bodyPr wrap="square" rtlCol="0">
            <a:spAutoFit/>
          </a:bodyPr>
          <a:lstStyle/>
          <a:p>
            <a:r>
              <a:rPr lang="en-US" dirty="0" smtClean="0">
                <a:solidFill>
                  <a:srgbClr val="FF0000"/>
                </a:solidFill>
              </a:rPr>
              <a:t>	</a:t>
            </a:r>
            <a:r>
              <a:rPr lang="en-US" dirty="0" smtClean="0">
                <a:solidFill>
                  <a:srgbClr val="FF0000"/>
                </a:solidFill>
                <a:latin typeface="Times New Roman" panose="02020603050405020304" pitchFamily="18" charset="0"/>
                <a:cs typeface="Times New Roman" panose="02020603050405020304" pitchFamily="18" charset="0"/>
              </a:rPr>
              <a:t>With </a:t>
            </a:r>
            <a:r>
              <a:rPr lang="en-US" dirty="0">
                <a:solidFill>
                  <a:srgbClr val="FF0000"/>
                </a:solidFill>
                <a:latin typeface="Times New Roman" panose="02020603050405020304" pitchFamily="18" charset="0"/>
                <a:cs typeface="Times New Roman" panose="02020603050405020304" pitchFamily="18" charset="0"/>
              </a:rPr>
              <a:t>a financial calculator, you can use the interest rate conversion feature to obtain the same</a:t>
            </a:r>
          </a:p>
          <a:p>
            <a:r>
              <a:rPr lang="en-US" dirty="0">
                <a:solidFill>
                  <a:srgbClr val="FF0000"/>
                </a:solidFill>
                <a:latin typeface="Times New Roman" panose="02020603050405020304" pitchFamily="18" charset="0"/>
                <a:cs typeface="Times New Roman" panose="02020603050405020304" pitchFamily="18" charset="0"/>
              </a:rPr>
              <a:t>answer. You would choose Bank A because its EAR is higher.</a:t>
            </a:r>
            <a:endParaRPr lang="th-TH" dirty="0">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1826428942"/>
      </p:ext>
    </p:extLst>
  </p:cSld>
  <p:clrMapOvr>
    <a:masterClrMapping/>
  </p:clrMapOvr>
  <p:timing>
    <p:tnLst>
      <p:par>
        <p:cTn xmlns:p14="http://schemas.microsoft.com/office/powerpoint/2010/mai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123" y="2633541"/>
            <a:ext cx="8598876" cy="1325563"/>
          </a:xfrm>
          <a:solidFill>
            <a:srgbClr val="0070C0"/>
          </a:solidFill>
        </p:spPr>
        <p:txBody>
          <a:bodyPr>
            <a:normAutofit/>
          </a:bodyPr>
          <a:lstStyle/>
          <a:p>
            <a:pPr algn="ctr"/>
            <a:r>
              <a:rPr lang="en-US" sz="5400" dirty="0" smtClean="0">
                <a:solidFill>
                  <a:schemeClr val="bg1"/>
                </a:solidFill>
                <a:latin typeface="Georgia" panose="02040502050405020303" pitchFamily="18" charset="0"/>
              </a:rPr>
              <a:t>Loans</a:t>
            </a:r>
            <a:endParaRPr lang="th-TH" sz="5400" dirty="0">
              <a:solidFill>
                <a:schemeClr val="bg1"/>
              </a:solidFill>
              <a:latin typeface="Georgia" panose="02040502050405020303"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62</a:t>
            </a:fld>
            <a:endParaRPr lang="th-TH" dirty="0">
              <a:latin typeface="Georgia" panose="02040502050405020303" pitchFamily="18" charset="0"/>
            </a:endParaRPr>
          </a:p>
        </p:txBody>
      </p:sp>
    </p:spTree>
    <p:extLst>
      <p:ext uri="{BB962C8B-B14F-4D97-AF65-F5344CB8AC3E}">
        <p14:creationId xmlns:p14="http://schemas.microsoft.com/office/powerpoint/2010/main" val="2877314369"/>
      </p:ext>
    </p:extLst>
  </p:cSld>
  <p:clrMapOvr>
    <a:masterClrMapping/>
  </p:clrMapOvr>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pPr eaLnBrk="1" hangingPunct="1"/>
            <a:r>
              <a:rPr lang="en-US" altLang="th-TH" smtClean="0">
                <a:latin typeface="Georgia" panose="02040502050405020303" pitchFamily="18" charset="0"/>
              </a:rPr>
              <a:t>Loan Amortization</a:t>
            </a:r>
          </a:p>
        </p:txBody>
      </p:sp>
      <p:sp>
        <p:nvSpPr>
          <p:cNvPr id="83971" name="Rectangle 3"/>
          <p:cNvSpPr>
            <a:spLocks noGrp="1" noChangeArrowheads="1"/>
          </p:cNvSpPr>
          <p:nvPr>
            <p:ph idx="1"/>
          </p:nvPr>
        </p:nvSpPr>
        <p:spPr>
          <a:xfrm>
            <a:off x="844062" y="1547447"/>
            <a:ext cx="7860323" cy="4808904"/>
          </a:xfrm>
        </p:spPr>
        <p:txBody>
          <a:bodyPr>
            <a:normAutofit/>
          </a:bodyPr>
          <a:lstStyle/>
          <a:p>
            <a:pPr eaLnBrk="1" hangingPunct="1">
              <a:lnSpc>
                <a:spcPct val="100000"/>
              </a:lnSpc>
              <a:spcBef>
                <a:spcPct val="0"/>
              </a:spcBef>
            </a:pPr>
            <a:r>
              <a:rPr lang="en-US" altLang="th-TH" dirty="0" smtClean="0">
                <a:latin typeface="Georgia" panose="02040502050405020303" pitchFamily="18" charset="0"/>
              </a:rPr>
              <a:t>Amortization tables are widely used for home mortgages, auto loans, business loans, retirement plans, etc.</a:t>
            </a:r>
          </a:p>
          <a:p>
            <a:pPr eaLnBrk="1" hangingPunct="1">
              <a:lnSpc>
                <a:spcPct val="100000"/>
              </a:lnSpc>
              <a:spcBef>
                <a:spcPct val="0"/>
              </a:spcBef>
            </a:pPr>
            <a:r>
              <a:rPr lang="en-US" altLang="th-TH" dirty="0" smtClean="0">
                <a:latin typeface="Georgia" panose="02040502050405020303" pitchFamily="18" charset="0"/>
              </a:rPr>
              <a:t>Financial calculators and spreadsheets are great for setting up amortization tables.</a:t>
            </a:r>
          </a:p>
          <a:p>
            <a:pPr eaLnBrk="1" hangingPunct="1">
              <a:lnSpc>
                <a:spcPct val="100000"/>
              </a:lnSpc>
              <a:spcBef>
                <a:spcPct val="0"/>
              </a:spcBef>
              <a:buFont typeface="Wingdings" panose="05000000000000000000" pitchFamily="2" charset="2"/>
              <a:buNone/>
            </a:pPr>
            <a:endParaRPr lang="en-US" altLang="th-TH" dirty="0" smtClean="0">
              <a:latin typeface="Georgia" panose="02040502050405020303" pitchFamily="18" charset="0"/>
            </a:endParaRPr>
          </a:p>
          <a:p>
            <a:pPr eaLnBrk="1" hangingPunct="1">
              <a:lnSpc>
                <a:spcPct val="100000"/>
              </a:lnSpc>
              <a:spcBef>
                <a:spcPct val="0"/>
              </a:spcBef>
              <a:buFont typeface="Arial" panose="020B0604020202020204" pitchFamily="34" charset="0"/>
              <a:buNone/>
            </a:pPr>
            <a:r>
              <a:rPr lang="en-US" altLang="th-TH" dirty="0" smtClean="0">
                <a:latin typeface="Georgia" panose="02040502050405020303" pitchFamily="18" charset="0"/>
              </a:rPr>
              <a:t>	</a:t>
            </a:r>
            <a:r>
              <a:rPr lang="en-US" altLang="th-TH" u="sng" dirty="0" smtClean="0">
                <a:latin typeface="Georgia" panose="02040502050405020303" pitchFamily="18" charset="0"/>
              </a:rPr>
              <a:t>EXAMPLE</a:t>
            </a:r>
            <a:r>
              <a:rPr lang="en-US" altLang="th-TH" dirty="0" smtClean="0">
                <a:latin typeface="Georgia" panose="02040502050405020303" pitchFamily="18" charset="0"/>
              </a:rPr>
              <a:t>:  Construct an amortization schedule for a $1,000, 10% annual rate loan with 3 equal payments.</a:t>
            </a:r>
          </a:p>
          <a:p>
            <a:pPr>
              <a:lnSpc>
                <a:spcPct val="100000"/>
              </a:lnSpc>
              <a:spcBef>
                <a:spcPct val="0"/>
              </a:spcBef>
              <a:buSzTx/>
              <a:buFontTx/>
              <a:buNone/>
            </a:pPr>
            <a:endParaRPr lang="en-US" altLang="th-TH" dirty="0" smtClean="0">
              <a:latin typeface="Georgia" panose="02040502050405020303" pitchFamily="18" charset="0"/>
            </a:endParaRPr>
          </a:p>
        </p:txBody>
      </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63</a:t>
            </a:fld>
            <a:endParaRPr lang="th-TH" dirty="0">
              <a:latin typeface="Georgia" panose="02040502050405020303" pitchFamily="18" charset="0"/>
            </a:endParaRPr>
          </a:p>
        </p:txBody>
      </p:sp>
    </p:spTree>
    <p:extLst>
      <p:ext uri="{BB962C8B-B14F-4D97-AF65-F5344CB8AC3E}">
        <p14:creationId xmlns:p14="http://schemas.microsoft.com/office/powerpoint/2010/main" val="734429022"/>
      </p:ext>
    </p:extLst>
  </p:cSld>
  <p:clrMapOvr>
    <a:masterClrMapping/>
  </p:clrMapOvr>
  <p:timing>
    <p:tnLst>
      <p:par>
        <p:cTn xmlns:p14="http://schemas.microsoft.com/office/powerpoint/2010/mai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628649" y="365126"/>
            <a:ext cx="8321919" cy="1325563"/>
          </a:xfrm>
        </p:spPr>
        <p:txBody>
          <a:bodyPr>
            <a:normAutofit fontScale="90000"/>
          </a:bodyPr>
          <a:lstStyle/>
          <a:p>
            <a:pPr eaLnBrk="1" hangingPunct="1">
              <a:defRPr/>
            </a:pPr>
            <a:r>
              <a:rPr lang="en-US" altLang="th-TH" dirty="0" smtClean="0">
                <a:latin typeface="Georgia" panose="02040502050405020303" pitchFamily="18" charset="0"/>
              </a:rPr>
              <a:t>Step 1:</a:t>
            </a:r>
            <a:br>
              <a:rPr lang="en-US" altLang="th-TH" dirty="0" smtClean="0">
                <a:latin typeface="Georgia" panose="02040502050405020303" pitchFamily="18" charset="0"/>
              </a:rPr>
            </a:br>
            <a:r>
              <a:rPr lang="en-US" altLang="th-TH" dirty="0" smtClean="0">
                <a:latin typeface="Georgia" panose="02040502050405020303" pitchFamily="18" charset="0"/>
              </a:rPr>
              <a:t>Find the Required Annual Payment</a:t>
            </a:r>
          </a:p>
        </p:txBody>
      </p:sp>
      <p:sp>
        <p:nvSpPr>
          <p:cNvPr id="86019" name="Rectangle 3"/>
          <p:cNvSpPr>
            <a:spLocks noGrp="1" noChangeArrowheads="1"/>
          </p:cNvSpPr>
          <p:nvPr>
            <p:ph idx="1"/>
          </p:nvPr>
        </p:nvSpPr>
        <p:spPr>
          <a:xfrm>
            <a:off x="1055076" y="1690689"/>
            <a:ext cx="7460273" cy="4665662"/>
          </a:xfrm>
        </p:spPr>
        <p:txBody>
          <a:bodyPr>
            <a:normAutofit/>
          </a:bodyPr>
          <a:lstStyle/>
          <a:p>
            <a:pPr eaLnBrk="1" hangingPunct="1">
              <a:lnSpc>
                <a:spcPct val="100000"/>
              </a:lnSpc>
              <a:spcBef>
                <a:spcPct val="0"/>
              </a:spcBef>
            </a:pPr>
            <a:r>
              <a:rPr lang="en-US" altLang="th-TH" dirty="0" smtClean="0">
                <a:latin typeface="Georgia" panose="02040502050405020303" pitchFamily="18" charset="0"/>
              </a:rPr>
              <a:t>All input information is already given, just remember that the FV = 0 because the reason for amortizing the loan and making payments is to retire the loan.</a:t>
            </a:r>
          </a:p>
          <a:p>
            <a:pPr eaLnBrk="1" hangingPunct="1">
              <a:lnSpc>
                <a:spcPct val="100000"/>
              </a:lnSpc>
              <a:spcBef>
                <a:spcPct val="0"/>
              </a:spcBef>
            </a:pPr>
            <a:endParaRPr lang="en-US" altLang="th-TH" dirty="0" smtClean="0">
              <a:latin typeface="Georgia" panose="02040502050405020303" pitchFamily="18" charset="0"/>
            </a:endParaRPr>
          </a:p>
          <a:p>
            <a:pPr eaLnBrk="1" hangingPunct="1">
              <a:lnSpc>
                <a:spcPct val="100000"/>
              </a:lnSpc>
              <a:spcBef>
                <a:spcPct val="0"/>
              </a:spcBef>
            </a:pPr>
            <a:endParaRPr lang="en-US" altLang="th-TH" dirty="0" smtClean="0">
              <a:latin typeface="Georgia" panose="02040502050405020303" pitchFamily="18" charset="0"/>
            </a:endParaRPr>
          </a:p>
          <a:p>
            <a:pPr eaLnBrk="1" hangingPunct="1">
              <a:lnSpc>
                <a:spcPct val="100000"/>
              </a:lnSpc>
              <a:spcBef>
                <a:spcPct val="0"/>
              </a:spcBef>
            </a:pPr>
            <a:endParaRPr lang="en-US" altLang="th-TH" dirty="0" smtClean="0">
              <a:latin typeface="Georgia" panose="02040502050405020303" pitchFamily="18" charset="0"/>
            </a:endParaRPr>
          </a:p>
          <a:p>
            <a:pPr eaLnBrk="1" hangingPunct="1">
              <a:lnSpc>
                <a:spcPct val="100000"/>
              </a:lnSpc>
              <a:spcBef>
                <a:spcPct val="0"/>
              </a:spcBef>
            </a:pPr>
            <a:endParaRPr lang="en-US" altLang="th-TH" dirty="0" smtClean="0">
              <a:latin typeface="Georgia" panose="02040502050405020303" pitchFamily="18" charset="0"/>
            </a:endParaRPr>
          </a:p>
          <a:p>
            <a:pPr eaLnBrk="1" hangingPunct="1">
              <a:lnSpc>
                <a:spcPct val="100000"/>
              </a:lnSpc>
              <a:spcBef>
                <a:spcPct val="0"/>
              </a:spcBef>
            </a:pPr>
            <a:endParaRPr lang="en-US" altLang="th-TH" dirty="0" smtClean="0">
              <a:latin typeface="Georgia" panose="02040502050405020303" pitchFamily="18" charset="0"/>
            </a:endParaRPr>
          </a:p>
          <a:p>
            <a:pPr eaLnBrk="1" hangingPunct="1">
              <a:lnSpc>
                <a:spcPct val="100000"/>
              </a:lnSpc>
              <a:spcBef>
                <a:spcPct val="0"/>
              </a:spcBef>
              <a:buFont typeface="Wingdings" panose="05000000000000000000" pitchFamily="2" charset="2"/>
              <a:buNone/>
            </a:pPr>
            <a:r>
              <a:rPr lang="en-US" altLang="th-TH" dirty="0" smtClean="0">
                <a:latin typeface="Times New Roman" panose="02020603050405020304" pitchFamily="18" charset="0"/>
                <a:cs typeface="Times New Roman" panose="02020603050405020304" pitchFamily="18" charset="0"/>
              </a:rPr>
              <a:t>Excel:  =PMT(.10,3,-1000,0,0)</a:t>
            </a:r>
          </a:p>
        </p:txBody>
      </p:sp>
      <p:grpSp>
        <p:nvGrpSpPr>
          <p:cNvPr id="86021" name="Group 50"/>
          <p:cNvGrpSpPr>
            <a:grpSpLocks/>
          </p:cNvGrpSpPr>
          <p:nvPr/>
        </p:nvGrpSpPr>
        <p:grpSpPr bwMode="auto">
          <a:xfrm>
            <a:off x="2022230" y="3516923"/>
            <a:ext cx="6013939" cy="1916723"/>
            <a:chOff x="1581150" y="2984500"/>
            <a:chExt cx="5983288" cy="1420813"/>
          </a:xfrm>
        </p:grpSpPr>
        <p:grpSp>
          <p:nvGrpSpPr>
            <p:cNvPr id="86022" name="Group 19"/>
            <p:cNvGrpSpPr>
              <a:grpSpLocks/>
            </p:cNvGrpSpPr>
            <p:nvPr/>
          </p:nvGrpSpPr>
          <p:grpSpPr bwMode="auto">
            <a:xfrm>
              <a:off x="1581150" y="2984500"/>
              <a:ext cx="5983288" cy="1420813"/>
              <a:chOff x="1581150" y="3375025"/>
              <a:chExt cx="5983288" cy="1420813"/>
            </a:xfrm>
          </p:grpSpPr>
          <p:grpSp>
            <p:nvGrpSpPr>
              <p:cNvPr id="86024" name="Group 34"/>
              <p:cNvGrpSpPr>
                <a:grpSpLocks/>
              </p:cNvGrpSpPr>
              <p:nvPr/>
            </p:nvGrpSpPr>
            <p:grpSpPr bwMode="auto">
              <a:xfrm>
                <a:off x="1581150" y="3375025"/>
                <a:ext cx="5983288" cy="1420813"/>
                <a:chOff x="1581150" y="3375025"/>
                <a:chExt cx="5983288" cy="1420813"/>
              </a:xfrm>
            </p:grpSpPr>
            <p:grpSp>
              <p:nvGrpSpPr>
                <p:cNvPr id="86026" name="Group 20"/>
                <p:cNvGrpSpPr>
                  <a:grpSpLocks/>
                </p:cNvGrpSpPr>
                <p:nvPr/>
              </p:nvGrpSpPr>
              <p:grpSpPr bwMode="auto">
                <a:xfrm>
                  <a:off x="1581150" y="3375025"/>
                  <a:ext cx="5983288" cy="1420813"/>
                  <a:chOff x="1581150" y="3119438"/>
                  <a:chExt cx="5983288" cy="1420812"/>
                </a:xfrm>
              </p:grpSpPr>
              <p:sp>
                <p:nvSpPr>
                  <p:cNvPr id="86028"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1800">
                      <a:solidFill>
                        <a:srgbClr val="000000"/>
                      </a:solidFill>
                      <a:latin typeface="Times New Roman" panose="02020603050405020304" pitchFamily="18" charset="0"/>
                    </a:endParaRPr>
                  </a:p>
                </p:txBody>
              </p:sp>
              <p:sp>
                <p:nvSpPr>
                  <p:cNvPr id="59"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INPUTS</a:t>
                    </a:r>
                  </a:p>
                </p:txBody>
              </p:sp>
              <p:sp>
                <p:nvSpPr>
                  <p:cNvPr id="60"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OUTPUT</a:t>
                    </a:r>
                  </a:p>
                </p:txBody>
              </p:sp>
              <p:sp>
                <p:nvSpPr>
                  <p:cNvPr id="61"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N</a:t>
                    </a:r>
                  </a:p>
                </p:txBody>
              </p:sp>
              <p:sp>
                <p:nvSpPr>
                  <p:cNvPr id="62"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spc="-75" dirty="0">
                        <a:latin typeface="Times New Roman" panose="02020603050405020304" pitchFamily="18" charset="0"/>
                        <a:cs typeface="Times New Roman" panose="02020603050405020304" pitchFamily="18" charset="0"/>
                      </a:rPr>
                      <a:t>I/YR</a:t>
                    </a:r>
                  </a:p>
                </p:txBody>
              </p:sp>
              <p:sp>
                <p:nvSpPr>
                  <p:cNvPr id="63"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PMT</a:t>
                    </a:r>
                  </a:p>
                </p:txBody>
              </p:sp>
              <p:sp>
                <p:nvSpPr>
                  <p:cNvPr id="64"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PV</a:t>
                    </a:r>
                  </a:p>
                </p:txBody>
              </p:sp>
              <p:sp>
                <p:nvSpPr>
                  <p:cNvPr id="65"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FV</a:t>
                    </a:r>
                  </a:p>
                </p:txBody>
              </p:sp>
              <p:sp>
                <p:nvSpPr>
                  <p:cNvPr id="66"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3</a:t>
                    </a:r>
                  </a:p>
                </p:txBody>
              </p:sp>
              <p:sp>
                <p:nvSpPr>
                  <p:cNvPr id="67" name="AutoShape 15"/>
                  <p:cNvSpPr>
                    <a:spLocks noChangeArrowheads="1"/>
                  </p:cNvSpPr>
                  <p:nvPr/>
                </p:nvSpPr>
                <p:spPr bwMode="auto">
                  <a:xfrm>
                    <a:off x="4006850" y="3216276"/>
                    <a:ext cx="641350"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10</a:t>
                    </a:r>
                  </a:p>
                </p:txBody>
              </p:sp>
            </p:grpSp>
            <p:sp>
              <p:nvSpPr>
                <p:cNvPr id="57" name="AutoShape 16"/>
                <p:cNvSpPr>
                  <a:spLocks noChangeArrowheads="1"/>
                </p:cNvSpPr>
                <p:nvPr/>
              </p:nvSpPr>
              <p:spPr bwMode="auto">
                <a:xfrm>
                  <a:off x="4884738" y="3471863"/>
                  <a:ext cx="639762" cy="365125"/>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-1000</a:t>
                  </a:r>
                </a:p>
              </p:txBody>
            </p:sp>
          </p:grpSp>
          <p:sp>
            <p:nvSpPr>
              <p:cNvPr id="55" name="AutoShape 15"/>
              <p:cNvSpPr>
                <a:spLocks noChangeArrowheads="1"/>
              </p:cNvSpPr>
              <p:nvPr/>
            </p:nvSpPr>
            <p:spPr bwMode="auto">
              <a:xfrm>
                <a:off x="5665788" y="4330700"/>
                <a:ext cx="822325" cy="366713"/>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402.11</a:t>
                </a:r>
              </a:p>
            </p:txBody>
          </p:sp>
        </p:grpSp>
        <p:sp>
          <p:nvSpPr>
            <p:cNvPr id="53" name="AutoShape 15"/>
            <p:cNvSpPr>
              <a:spLocks noChangeArrowheads="1"/>
            </p:cNvSpPr>
            <p:nvPr/>
          </p:nvSpPr>
          <p:spPr bwMode="auto">
            <a:xfrm>
              <a:off x="6627813" y="3081338"/>
              <a:ext cx="639762" cy="366712"/>
            </a:xfrm>
            <a:prstGeom prst="roundRect">
              <a:avLst>
                <a:gd name="adj" fmla="val 12486"/>
              </a:avLst>
            </a:prstGeom>
            <a:solidFill>
              <a:schemeClr val="bg1"/>
            </a:solidFill>
            <a:ln w="9525">
              <a:noFill/>
              <a:round/>
              <a:headEnd/>
              <a:tailEnd/>
            </a:ln>
          </p:spPr>
          <p:txBody>
            <a:bodyPr wrap="none" lIns="69056" tIns="34529" rIns="69056" bIns="34529" anchor="ctr"/>
            <a:lstStyle/>
            <a:p>
              <a:pPr algn="ctr" eaLnBrk="1" hangingPunct="1">
                <a:defRPr/>
              </a:pPr>
              <a:r>
                <a:rPr lang="en-US" sz="1800" b="1" dirty="0">
                  <a:latin typeface="Times New Roman" panose="02020603050405020304" pitchFamily="18" charset="0"/>
                  <a:cs typeface="Times New Roman" panose="02020603050405020304" pitchFamily="18" charset="0"/>
                </a:rPr>
                <a:t>0</a:t>
              </a:r>
            </a:p>
          </p:txBody>
        </p:sp>
      </p:gr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64</a:t>
            </a:fld>
            <a:endParaRPr lang="th-TH" dirty="0">
              <a:latin typeface="Georgia" panose="02040502050405020303" pitchFamily="18" charset="0"/>
            </a:endParaRPr>
          </a:p>
        </p:txBody>
      </p:sp>
    </p:spTree>
    <p:extLst>
      <p:ext uri="{BB962C8B-B14F-4D97-AF65-F5344CB8AC3E}">
        <p14:creationId xmlns:p14="http://schemas.microsoft.com/office/powerpoint/2010/main" val="864856456"/>
      </p:ext>
    </p:extLst>
  </p:cSld>
  <p:clrMapOvr>
    <a:masterClrMapping/>
  </p:clrMapOvr>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normAutofit/>
          </a:bodyPr>
          <a:lstStyle/>
          <a:p>
            <a:pPr eaLnBrk="1" hangingPunct="1">
              <a:defRPr/>
            </a:pPr>
            <a:r>
              <a:rPr lang="en-US" altLang="th-TH" smtClean="0">
                <a:latin typeface="Georgia" panose="02040502050405020303" pitchFamily="18" charset="0"/>
              </a:rPr>
              <a:t>Step 2:</a:t>
            </a:r>
            <a:br>
              <a:rPr lang="en-US" altLang="th-TH" smtClean="0">
                <a:latin typeface="Georgia" panose="02040502050405020303" pitchFamily="18" charset="0"/>
              </a:rPr>
            </a:br>
            <a:r>
              <a:rPr lang="en-US" altLang="th-TH" smtClean="0">
                <a:latin typeface="Georgia" panose="02040502050405020303" pitchFamily="18" charset="0"/>
              </a:rPr>
              <a:t>Find the Interest Paid in Year 1</a:t>
            </a:r>
          </a:p>
        </p:txBody>
      </p:sp>
      <p:sp>
        <p:nvSpPr>
          <p:cNvPr id="88067" name="Rectangle 3"/>
          <p:cNvSpPr>
            <a:spLocks noGrp="1" noChangeArrowheads="1"/>
          </p:cNvSpPr>
          <p:nvPr>
            <p:ph idx="1"/>
          </p:nvPr>
        </p:nvSpPr>
        <p:spPr>
          <a:xfrm>
            <a:off x="896815" y="1690688"/>
            <a:ext cx="7618535" cy="4481511"/>
          </a:xfrm>
        </p:spPr>
        <p:txBody>
          <a:bodyPr>
            <a:normAutofit/>
          </a:bodyPr>
          <a:lstStyle/>
          <a:p>
            <a:pPr eaLnBrk="1" hangingPunct="1">
              <a:lnSpc>
                <a:spcPct val="100000"/>
              </a:lnSpc>
              <a:spcBef>
                <a:spcPct val="0"/>
              </a:spcBef>
            </a:pPr>
            <a:r>
              <a:rPr lang="en-US" altLang="th-TH" dirty="0" smtClean="0">
                <a:latin typeface="Georgia" panose="02040502050405020303" pitchFamily="18" charset="0"/>
              </a:rPr>
              <a:t>The borrower will owe interest upon the initial balance at the end of the first year.  Interest to be paid in the first year can be found by multiplying the beginning balance by the interest rate.</a:t>
            </a:r>
          </a:p>
          <a:p>
            <a:pPr eaLnBrk="1" hangingPunct="1">
              <a:lnSpc>
                <a:spcPct val="100000"/>
              </a:lnSpc>
              <a:spcBef>
                <a:spcPct val="0"/>
              </a:spcBef>
              <a:buFont typeface="Wingdings" panose="05000000000000000000" pitchFamily="2" charset="2"/>
              <a:buNone/>
            </a:pPr>
            <a:endParaRPr lang="en-US" altLang="th-TH" dirty="0" smtClean="0">
              <a:latin typeface="Times New Roman" panose="02020603050405020304" pitchFamily="18" charset="0"/>
              <a:cs typeface="Times New Roman" panose="02020603050405020304" pitchFamily="18" charset="0"/>
            </a:endParaRPr>
          </a:p>
          <a:p>
            <a:pPr eaLnBrk="1" hangingPunct="1">
              <a:lnSpc>
                <a:spcPct val="100000"/>
              </a:lnSpc>
              <a:spcBef>
                <a:spcPct val="0"/>
              </a:spcBef>
              <a:buFont typeface="Wingdings" panose="05000000000000000000" pitchFamily="2" charset="2"/>
              <a:buNone/>
            </a:pPr>
            <a:r>
              <a:rPr lang="en-US" altLang="th-TH" dirty="0" smtClean="0">
                <a:latin typeface="Times New Roman" panose="02020603050405020304" pitchFamily="18" charset="0"/>
                <a:cs typeface="Times New Roman" panose="02020603050405020304" pitchFamily="18" charset="0"/>
              </a:rPr>
              <a:t>		</a:t>
            </a:r>
            <a:r>
              <a:rPr lang="en-US" altLang="th-TH" dirty="0" err="1" smtClean="0">
                <a:latin typeface="Times New Roman" panose="02020603050405020304" pitchFamily="18" charset="0"/>
                <a:cs typeface="Times New Roman" panose="02020603050405020304" pitchFamily="18" charset="0"/>
              </a:rPr>
              <a:t>INT</a:t>
            </a:r>
            <a:r>
              <a:rPr lang="en-US" altLang="th-TH" baseline="-25000" dirty="0" err="1" smtClean="0">
                <a:latin typeface="Times New Roman" panose="02020603050405020304" pitchFamily="18" charset="0"/>
                <a:cs typeface="Times New Roman" panose="02020603050405020304" pitchFamily="18" charset="0"/>
              </a:rPr>
              <a:t>t</a:t>
            </a:r>
            <a:r>
              <a:rPr lang="en-US" altLang="th-TH" dirty="0" smtClean="0">
                <a:latin typeface="Times New Roman" panose="02020603050405020304" pitchFamily="18" charset="0"/>
                <a:cs typeface="Times New Roman" panose="02020603050405020304" pitchFamily="18" charset="0"/>
              </a:rPr>
              <a:t> = Beg </a:t>
            </a:r>
            <a:r>
              <a:rPr lang="en-US" altLang="th-TH" dirty="0" err="1" smtClean="0">
                <a:latin typeface="Times New Roman" panose="02020603050405020304" pitchFamily="18" charset="0"/>
                <a:cs typeface="Times New Roman" panose="02020603050405020304" pitchFamily="18" charset="0"/>
              </a:rPr>
              <a:t>bal</a:t>
            </a:r>
            <a:r>
              <a:rPr lang="en-US" altLang="th-TH" baseline="-25000" dirty="0" err="1" smtClean="0">
                <a:latin typeface="Times New Roman" panose="02020603050405020304" pitchFamily="18" charset="0"/>
                <a:cs typeface="Times New Roman" panose="02020603050405020304" pitchFamily="18" charset="0"/>
              </a:rPr>
              <a:t>t</a:t>
            </a:r>
            <a:r>
              <a:rPr lang="en-US" altLang="th-TH" dirty="0" smtClean="0">
                <a:latin typeface="Times New Roman" panose="02020603050405020304" pitchFamily="18" charset="0"/>
                <a:cs typeface="Times New Roman" panose="02020603050405020304" pitchFamily="18" charset="0"/>
              </a:rPr>
              <a:t>(I)</a:t>
            </a:r>
          </a:p>
          <a:p>
            <a:pPr eaLnBrk="1" hangingPunct="1">
              <a:lnSpc>
                <a:spcPct val="100000"/>
              </a:lnSpc>
              <a:spcBef>
                <a:spcPct val="0"/>
              </a:spcBef>
              <a:buFont typeface="Wingdings" panose="05000000000000000000" pitchFamily="2" charset="2"/>
              <a:buNone/>
            </a:pPr>
            <a:endParaRPr lang="en-US" altLang="th-TH" dirty="0" smtClean="0">
              <a:latin typeface="Times New Roman" panose="02020603050405020304" pitchFamily="18" charset="0"/>
              <a:cs typeface="Times New Roman" panose="02020603050405020304" pitchFamily="18" charset="0"/>
            </a:endParaRPr>
          </a:p>
          <a:p>
            <a:pPr eaLnBrk="1" hangingPunct="1">
              <a:lnSpc>
                <a:spcPct val="100000"/>
              </a:lnSpc>
              <a:spcBef>
                <a:spcPct val="0"/>
              </a:spcBef>
              <a:buFont typeface="Wingdings" panose="05000000000000000000" pitchFamily="2" charset="2"/>
              <a:buNone/>
            </a:pPr>
            <a:r>
              <a:rPr lang="en-US" altLang="th-TH" dirty="0" smtClean="0">
                <a:latin typeface="Times New Roman" panose="02020603050405020304" pitchFamily="18" charset="0"/>
                <a:cs typeface="Times New Roman" panose="02020603050405020304" pitchFamily="18" charset="0"/>
              </a:rPr>
              <a:t>		INT</a:t>
            </a:r>
            <a:r>
              <a:rPr lang="en-US" altLang="th-TH" baseline="-25000" dirty="0" smtClean="0">
                <a:latin typeface="Times New Roman" panose="02020603050405020304" pitchFamily="18" charset="0"/>
                <a:cs typeface="Times New Roman" panose="02020603050405020304" pitchFamily="18" charset="0"/>
              </a:rPr>
              <a:t>1</a:t>
            </a:r>
            <a:r>
              <a:rPr lang="en-US" altLang="th-TH" dirty="0" smtClean="0">
                <a:latin typeface="Times New Roman" panose="02020603050405020304" pitchFamily="18" charset="0"/>
                <a:cs typeface="Times New Roman" panose="02020603050405020304" pitchFamily="18" charset="0"/>
              </a:rPr>
              <a:t> = $1,000(0.10) = $100</a:t>
            </a:r>
          </a:p>
        </p:txBody>
      </p:sp>
      <p:sp>
        <p:nvSpPr>
          <p:cNvPr id="3" name="Slide Number Placeholder 2"/>
          <p:cNvSpPr>
            <a:spLocks noGrp="1"/>
          </p:cNvSpPr>
          <p:nvPr>
            <p:ph type="sldNum" sz="quarter" idx="12"/>
          </p:nvPr>
        </p:nvSpPr>
        <p:spPr/>
        <p:txBody>
          <a:bodyPr/>
          <a:lstStyle/>
          <a:p>
            <a:fld id="{BA9B4058-89A0-4A29-98E1-78888D10C820}" type="slidenum">
              <a:rPr lang="th-TH" smtClean="0">
                <a:latin typeface="Georgia" panose="02040502050405020303" pitchFamily="18" charset="0"/>
              </a:rPr>
              <a:pPr/>
              <a:t>65</a:t>
            </a:fld>
            <a:endParaRPr lang="th-TH" dirty="0">
              <a:latin typeface="Georgia" panose="02040502050405020303" pitchFamily="18" charset="0"/>
            </a:endParaRPr>
          </a:p>
        </p:txBody>
      </p:sp>
    </p:spTree>
    <p:extLst>
      <p:ext uri="{BB962C8B-B14F-4D97-AF65-F5344CB8AC3E}">
        <p14:creationId xmlns:p14="http://schemas.microsoft.com/office/powerpoint/2010/main" val="2957612918"/>
      </p:ext>
    </p:extLst>
  </p:cSld>
  <p:clrMapOvr>
    <a:masterClrMapping/>
  </p:clrMapOvr>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628650" y="365126"/>
            <a:ext cx="8110904" cy="1325563"/>
          </a:xfrm>
        </p:spPr>
        <p:txBody>
          <a:bodyPr>
            <a:normAutofit fontScale="90000"/>
          </a:bodyPr>
          <a:lstStyle/>
          <a:p>
            <a:pPr eaLnBrk="1" hangingPunct="1">
              <a:defRPr/>
            </a:pPr>
            <a:r>
              <a:rPr lang="en-US" altLang="th-TH" dirty="0" smtClean="0">
                <a:latin typeface="Georgia" panose="02040502050405020303" pitchFamily="18" charset="0"/>
              </a:rPr>
              <a:t>Step 3:</a:t>
            </a:r>
            <a:br>
              <a:rPr lang="en-US" altLang="th-TH" dirty="0" smtClean="0">
                <a:latin typeface="Georgia" panose="02040502050405020303" pitchFamily="18" charset="0"/>
              </a:rPr>
            </a:br>
            <a:r>
              <a:rPr lang="en-US" altLang="th-TH" dirty="0" smtClean="0">
                <a:latin typeface="Georgia" panose="02040502050405020303" pitchFamily="18" charset="0"/>
              </a:rPr>
              <a:t>Find the Principal Repaid in Year 1</a:t>
            </a:r>
          </a:p>
        </p:txBody>
      </p:sp>
      <p:sp>
        <p:nvSpPr>
          <p:cNvPr id="90115" name="Rectangle 3"/>
          <p:cNvSpPr>
            <a:spLocks noGrp="1" noChangeArrowheads="1"/>
          </p:cNvSpPr>
          <p:nvPr>
            <p:ph idx="1"/>
          </p:nvPr>
        </p:nvSpPr>
        <p:spPr>
          <a:xfrm>
            <a:off x="859227" y="1893402"/>
            <a:ext cx="7649749" cy="4665662"/>
          </a:xfrm>
        </p:spPr>
        <p:txBody>
          <a:bodyPr>
            <a:normAutofit/>
          </a:bodyPr>
          <a:lstStyle/>
          <a:p>
            <a:pPr eaLnBrk="1" hangingPunct="1">
              <a:lnSpc>
                <a:spcPct val="100000"/>
              </a:lnSpc>
              <a:spcBef>
                <a:spcPct val="0"/>
              </a:spcBef>
            </a:pPr>
            <a:r>
              <a:rPr lang="en-US" altLang="th-TH" dirty="0" smtClean="0">
                <a:latin typeface="Georgia" panose="02040502050405020303" pitchFamily="18" charset="0"/>
              </a:rPr>
              <a:t>If a payment of $402.11 was made at the end of the first year and $100 was paid toward interest, the remaining value must represent the amount of principal repaid.</a:t>
            </a:r>
          </a:p>
          <a:p>
            <a:pPr eaLnBrk="1" hangingPunct="1">
              <a:lnSpc>
                <a:spcPct val="100000"/>
              </a:lnSpc>
              <a:spcBef>
                <a:spcPct val="0"/>
              </a:spcBef>
              <a:buFont typeface="Wingdings" panose="05000000000000000000" pitchFamily="2" charset="2"/>
              <a:buNone/>
            </a:pPr>
            <a:endParaRPr lang="en-US" altLang="th-TH" dirty="0" smtClean="0">
              <a:latin typeface="Georgia" panose="02040502050405020303" pitchFamily="18" charset="0"/>
            </a:endParaRPr>
          </a:p>
          <a:p>
            <a:pPr eaLnBrk="1" hangingPunct="1">
              <a:lnSpc>
                <a:spcPct val="100000"/>
              </a:lnSpc>
              <a:spcBef>
                <a:spcPct val="0"/>
              </a:spcBef>
              <a:buFont typeface="Wingdings" panose="05000000000000000000" pitchFamily="2" charset="2"/>
              <a:buNone/>
            </a:pPr>
            <a:r>
              <a:rPr lang="en-US" altLang="th-TH" dirty="0" smtClean="0">
                <a:latin typeface="Georgia" panose="02040502050405020303" pitchFamily="18" charset="0"/>
              </a:rPr>
              <a:t>		</a:t>
            </a:r>
            <a:r>
              <a:rPr lang="en-US" altLang="th-TH" dirty="0" smtClean="0">
                <a:latin typeface="Times New Roman" panose="02020603050405020304" pitchFamily="18" charset="0"/>
                <a:cs typeface="Times New Roman" panose="02020603050405020304" pitchFamily="18" charset="0"/>
              </a:rPr>
              <a:t>PRIN	= PMT – INT</a:t>
            </a:r>
          </a:p>
          <a:p>
            <a:pPr eaLnBrk="1" hangingPunct="1">
              <a:lnSpc>
                <a:spcPct val="100000"/>
              </a:lnSpc>
              <a:spcBef>
                <a:spcPct val="0"/>
              </a:spcBef>
              <a:buFont typeface="Wingdings" panose="05000000000000000000" pitchFamily="2" charset="2"/>
              <a:buNone/>
            </a:pPr>
            <a:r>
              <a:rPr lang="en-US" altLang="th-TH" dirty="0" smtClean="0">
                <a:latin typeface="Times New Roman" panose="02020603050405020304" pitchFamily="18" charset="0"/>
                <a:cs typeface="Times New Roman" panose="02020603050405020304" pitchFamily="18" charset="0"/>
              </a:rPr>
              <a:t>			= $402.11 – $100 = $302.11</a:t>
            </a:r>
          </a:p>
        </p:txBody>
      </p:sp>
      <p:sp>
        <p:nvSpPr>
          <p:cNvPr id="3" name="Slide Number Placeholder 2"/>
          <p:cNvSpPr>
            <a:spLocks noGrp="1"/>
          </p:cNvSpPr>
          <p:nvPr>
            <p:ph type="sldNum" sz="quarter" idx="12"/>
          </p:nvPr>
        </p:nvSpPr>
        <p:spPr>
          <a:xfrm>
            <a:off x="6457950" y="6356351"/>
            <a:ext cx="2115888" cy="365125"/>
          </a:xfrm>
        </p:spPr>
        <p:txBody>
          <a:bodyPr/>
          <a:lstStyle/>
          <a:p>
            <a:fld id="{BA9B4058-89A0-4A29-98E1-78888D10C820}" type="slidenum">
              <a:rPr lang="th-TH" smtClean="0">
                <a:latin typeface="Georgia" panose="02040502050405020303" pitchFamily="18" charset="0"/>
              </a:rPr>
              <a:pPr/>
              <a:t>66</a:t>
            </a:fld>
            <a:endParaRPr lang="th-TH" dirty="0">
              <a:latin typeface="Georgia" panose="02040502050405020303" pitchFamily="18" charset="0"/>
            </a:endParaRPr>
          </a:p>
        </p:txBody>
      </p:sp>
    </p:spTree>
    <p:extLst>
      <p:ext uri="{BB962C8B-B14F-4D97-AF65-F5344CB8AC3E}">
        <p14:creationId xmlns:p14="http://schemas.microsoft.com/office/powerpoint/2010/main" val="1579190795"/>
      </p:ext>
    </p:extLst>
  </p:cSld>
  <p:clrMapOvr>
    <a:masterClrMapping/>
  </p:clrMapOvr>
  <p:timing>
    <p:tnLst>
      <p:par>
        <p:cTn xmlns:p14="http://schemas.microsoft.com/office/powerpoint/2010/mai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780319" y="523387"/>
            <a:ext cx="8609866" cy="1325563"/>
          </a:xfrm>
        </p:spPr>
        <p:txBody>
          <a:bodyPr>
            <a:noAutofit/>
          </a:bodyPr>
          <a:lstStyle/>
          <a:p>
            <a:pPr eaLnBrk="1" hangingPunct="1">
              <a:defRPr/>
            </a:pPr>
            <a:r>
              <a:rPr lang="en-US" sz="4000" dirty="0">
                <a:latin typeface="Georgia" panose="02040502050405020303" pitchFamily="18" charset="0"/>
              </a:rPr>
              <a:t>Step 4:</a:t>
            </a:r>
            <a:br>
              <a:rPr lang="en-US" sz="4000" dirty="0">
                <a:latin typeface="Georgia" panose="02040502050405020303" pitchFamily="18" charset="0"/>
              </a:rPr>
            </a:br>
            <a:r>
              <a:rPr lang="en-US" sz="4000" dirty="0">
                <a:latin typeface="Georgia" panose="02040502050405020303" pitchFamily="18" charset="0"/>
              </a:rPr>
              <a:t>Find the Ending Balance after Year 1</a:t>
            </a:r>
          </a:p>
        </p:txBody>
      </p:sp>
      <p:sp>
        <p:nvSpPr>
          <p:cNvPr id="92163" name="Rectangle 3"/>
          <p:cNvSpPr>
            <a:spLocks noGrp="1" noChangeArrowheads="1"/>
          </p:cNvSpPr>
          <p:nvPr>
            <p:ph idx="1"/>
          </p:nvPr>
        </p:nvSpPr>
        <p:spPr>
          <a:xfrm>
            <a:off x="780319" y="2036457"/>
            <a:ext cx="7899025" cy="3640016"/>
          </a:xfrm>
        </p:spPr>
        <p:txBody>
          <a:bodyPr>
            <a:normAutofit/>
          </a:bodyPr>
          <a:lstStyle/>
          <a:p>
            <a:pPr eaLnBrk="1" hangingPunct="1">
              <a:lnSpc>
                <a:spcPct val="100000"/>
              </a:lnSpc>
              <a:spcBef>
                <a:spcPct val="0"/>
              </a:spcBef>
            </a:pPr>
            <a:r>
              <a:rPr lang="en-US" altLang="th-TH" dirty="0" smtClean="0">
                <a:latin typeface="Georgia" panose="02040502050405020303" pitchFamily="18" charset="0"/>
              </a:rPr>
              <a:t>To find the balance at the end of the period, subtract the amount paid toward principal from the beginning balance.</a:t>
            </a:r>
          </a:p>
          <a:p>
            <a:pPr eaLnBrk="1" hangingPunct="1">
              <a:lnSpc>
                <a:spcPct val="100000"/>
              </a:lnSpc>
              <a:spcBef>
                <a:spcPct val="0"/>
              </a:spcBef>
              <a:buFont typeface="Wingdings" panose="05000000000000000000" pitchFamily="2" charset="2"/>
              <a:buNone/>
            </a:pPr>
            <a:endParaRPr lang="en-US" altLang="th-TH" dirty="0" smtClean="0">
              <a:latin typeface="Georgia" panose="02040502050405020303" pitchFamily="18" charset="0"/>
            </a:endParaRPr>
          </a:p>
          <a:p>
            <a:pPr eaLnBrk="1" hangingPunct="1">
              <a:lnSpc>
                <a:spcPct val="100000"/>
              </a:lnSpc>
              <a:spcBef>
                <a:spcPct val="0"/>
              </a:spcBef>
              <a:buFont typeface="Wingdings" panose="05000000000000000000" pitchFamily="2" charset="2"/>
              <a:buNone/>
            </a:pPr>
            <a:r>
              <a:rPr lang="en-US" altLang="th-TH" dirty="0" smtClean="0">
                <a:latin typeface="Georgia" panose="02040502050405020303" pitchFamily="18" charset="0"/>
              </a:rPr>
              <a:t>		</a:t>
            </a:r>
            <a:r>
              <a:rPr lang="en-US" altLang="th-TH" dirty="0" smtClean="0">
                <a:latin typeface="Times New Roman" panose="02020603050405020304" pitchFamily="18" charset="0"/>
                <a:cs typeface="Times New Roman" panose="02020603050405020304" pitchFamily="18" charset="0"/>
              </a:rPr>
              <a:t>END BAL	= BEG BAL – PRIN</a:t>
            </a:r>
          </a:p>
          <a:p>
            <a:pPr eaLnBrk="1" hangingPunct="1">
              <a:lnSpc>
                <a:spcPct val="100000"/>
              </a:lnSpc>
              <a:spcBef>
                <a:spcPct val="0"/>
              </a:spcBef>
              <a:buFont typeface="Wingdings" panose="05000000000000000000" pitchFamily="2" charset="2"/>
              <a:buNone/>
            </a:pPr>
            <a:r>
              <a:rPr lang="en-US" altLang="th-TH" dirty="0" smtClean="0">
                <a:latin typeface="Times New Roman" panose="02020603050405020304" pitchFamily="18" charset="0"/>
                <a:cs typeface="Times New Roman" panose="02020603050405020304" pitchFamily="18" charset="0"/>
              </a:rPr>
              <a:t>				= $1,000 – $302.11 </a:t>
            </a:r>
          </a:p>
          <a:p>
            <a:pPr eaLnBrk="1" hangingPunct="1">
              <a:lnSpc>
                <a:spcPct val="100000"/>
              </a:lnSpc>
              <a:spcBef>
                <a:spcPct val="0"/>
              </a:spcBef>
              <a:buFont typeface="Wingdings" panose="05000000000000000000" pitchFamily="2" charset="2"/>
              <a:buNone/>
            </a:pPr>
            <a:r>
              <a:rPr lang="en-US" altLang="th-TH" dirty="0" smtClean="0">
                <a:latin typeface="Times New Roman" panose="02020603050405020304" pitchFamily="18" charset="0"/>
                <a:cs typeface="Times New Roman" panose="02020603050405020304" pitchFamily="18" charset="0"/>
              </a:rPr>
              <a:t>				= $697.89</a:t>
            </a:r>
          </a:p>
        </p:txBody>
      </p:sp>
      <p:sp>
        <p:nvSpPr>
          <p:cNvPr id="3" name="Slide Number Placeholder 2"/>
          <p:cNvSpPr>
            <a:spLocks noGrp="1"/>
          </p:cNvSpPr>
          <p:nvPr>
            <p:ph type="sldNum" sz="quarter" idx="12"/>
          </p:nvPr>
        </p:nvSpPr>
        <p:spPr>
          <a:xfrm>
            <a:off x="6457949" y="6356351"/>
            <a:ext cx="2221395" cy="365125"/>
          </a:xfrm>
        </p:spPr>
        <p:txBody>
          <a:bodyPr/>
          <a:lstStyle/>
          <a:p>
            <a:fld id="{BA9B4058-89A0-4A29-98E1-78888D10C820}" type="slidenum">
              <a:rPr lang="th-TH" smtClean="0">
                <a:latin typeface="Georgia" panose="02040502050405020303" pitchFamily="18" charset="0"/>
              </a:rPr>
              <a:pPr/>
              <a:t>67</a:t>
            </a:fld>
            <a:endParaRPr lang="th-TH" dirty="0">
              <a:latin typeface="Georgia" panose="02040502050405020303" pitchFamily="18" charset="0"/>
            </a:endParaRPr>
          </a:p>
        </p:txBody>
      </p:sp>
    </p:spTree>
    <p:extLst>
      <p:ext uri="{BB962C8B-B14F-4D97-AF65-F5344CB8AC3E}">
        <p14:creationId xmlns:p14="http://schemas.microsoft.com/office/powerpoint/2010/main" val="4186803515"/>
      </p:ext>
    </p:extLst>
  </p:cSld>
  <p:clrMapOvr>
    <a:masterClrMapping/>
  </p:clrMapOvr>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normAutofit/>
          </a:bodyPr>
          <a:lstStyle/>
          <a:p>
            <a:pPr eaLnBrk="1" hangingPunct="1">
              <a:defRPr/>
            </a:pPr>
            <a:r>
              <a:rPr lang="en-US" sz="3200" dirty="0">
                <a:latin typeface="Georgia" panose="02040502050405020303" pitchFamily="18" charset="0"/>
              </a:rPr>
              <a:t>Constructing an Amortization Table:</a:t>
            </a:r>
            <a:br>
              <a:rPr lang="en-US" sz="3200" dirty="0">
                <a:latin typeface="Georgia" panose="02040502050405020303" pitchFamily="18" charset="0"/>
              </a:rPr>
            </a:br>
            <a:r>
              <a:rPr lang="en-US" sz="3200" dirty="0">
                <a:latin typeface="Georgia" panose="02040502050405020303" pitchFamily="18" charset="0"/>
              </a:rPr>
              <a:t>Repeat Steps 1-4 Until End of Loan</a:t>
            </a:r>
          </a:p>
        </p:txBody>
      </p:sp>
      <p:grpSp>
        <p:nvGrpSpPr>
          <p:cNvPr id="94213" name="Group 8"/>
          <p:cNvGrpSpPr>
            <a:grpSpLocks noChangeAspect="1"/>
          </p:cNvGrpSpPr>
          <p:nvPr/>
        </p:nvGrpSpPr>
        <p:grpSpPr bwMode="auto">
          <a:xfrm>
            <a:off x="628650" y="1690689"/>
            <a:ext cx="8387862" cy="2671705"/>
            <a:chOff x="648" y="1005"/>
            <a:chExt cx="4649" cy="1091"/>
          </a:xfrm>
        </p:grpSpPr>
        <p:sp>
          <p:nvSpPr>
            <p:cNvPr id="55303" name="AutoShape 7"/>
            <p:cNvSpPr>
              <a:spLocks noChangeAspect="1" noChangeArrowheads="1" noTextEdit="1"/>
            </p:cNvSpPr>
            <p:nvPr/>
          </p:nvSpPr>
          <p:spPr bwMode="auto">
            <a:xfrm>
              <a:off x="648" y="1005"/>
              <a:ext cx="4457" cy="1084"/>
            </a:xfrm>
            <a:prstGeom prst="rect">
              <a:avLst/>
            </a:prstGeom>
            <a:noFill/>
            <a:ln w="9525">
              <a:noFill/>
              <a:miter lim="800000"/>
              <a:headEnd/>
              <a:tailEnd/>
            </a:ln>
          </p:spPr>
          <p:txBody>
            <a:bodyPr/>
            <a:lstStyle/>
            <a:p>
              <a:pPr eaLnBrk="1" hangingPunct="1">
                <a:defRPr/>
              </a:pPr>
              <a:endParaRPr lang="en-US" sz="2400">
                <a:latin typeface="Times New Roman" panose="02020603050405020304" pitchFamily="18" charset="0"/>
                <a:cs typeface="Times New Roman" panose="02020603050405020304" pitchFamily="18" charset="0"/>
              </a:endParaRPr>
            </a:p>
          </p:txBody>
        </p:sp>
        <p:sp>
          <p:nvSpPr>
            <p:cNvPr id="94215" name="Rectangle 9"/>
            <p:cNvSpPr>
              <a:spLocks noChangeArrowheads="1"/>
            </p:cNvSpPr>
            <p:nvPr/>
          </p:nvSpPr>
          <p:spPr bwMode="auto">
            <a:xfrm>
              <a:off x="834" y="1005"/>
              <a:ext cx="559"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YEAR</a:t>
              </a:r>
              <a:endParaRPr lang="en-US" altLang="th-TH" sz="2400">
                <a:latin typeface="Times New Roman" panose="02020603050405020304" pitchFamily="18" charset="0"/>
                <a:cs typeface="Times New Roman" panose="02020603050405020304" pitchFamily="18" charset="0"/>
              </a:endParaRPr>
            </a:p>
          </p:txBody>
        </p:sp>
        <p:sp>
          <p:nvSpPr>
            <p:cNvPr id="94216" name="Rectangle 10"/>
            <p:cNvSpPr>
              <a:spLocks noChangeArrowheads="1"/>
            </p:cNvSpPr>
            <p:nvPr/>
          </p:nvSpPr>
          <p:spPr bwMode="auto">
            <a:xfrm>
              <a:off x="1211" y="10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17" name="Rectangle 11"/>
            <p:cNvSpPr>
              <a:spLocks noChangeArrowheads="1"/>
            </p:cNvSpPr>
            <p:nvPr/>
          </p:nvSpPr>
          <p:spPr bwMode="auto">
            <a:xfrm>
              <a:off x="1458" y="1005"/>
              <a:ext cx="872"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dirty="0">
                  <a:latin typeface="Times New Roman" panose="02020603050405020304" pitchFamily="18" charset="0"/>
                  <a:cs typeface="Times New Roman" panose="02020603050405020304" pitchFamily="18" charset="0"/>
                </a:rPr>
                <a:t>BEG BAL</a:t>
              </a:r>
              <a:endParaRPr lang="en-US" altLang="th-TH" sz="2400" dirty="0">
                <a:latin typeface="Times New Roman" panose="02020603050405020304" pitchFamily="18" charset="0"/>
                <a:cs typeface="Times New Roman" panose="02020603050405020304" pitchFamily="18" charset="0"/>
              </a:endParaRPr>
            </a:p>
          </p:txBody>
        </p:sp>
        <p:sp>
          <p:nvSpPr>
            <p:cNvPr id="94218" name="Rectangle 12"/>
            <p:cNvSpPr>
              <a:spLocks noChangeArrowheads="1"/>
            </p:cNvSpPr>
            <p:nvPr/>
          </p:nvSpPr>
          <p:spPr bwMode="auto">
            <a:xfrm>
              <a:off x="2069" y="10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19" name="Rectangle 13"/>
            <p:cNvSpPr>
              <a:spLocks noChangeArrowheads="1"/>
            </p:cNvSpPr>
            <p:nvPr/>
          </p:nvSpPr>
          <p:spPr bwMode="auto">
            <a:xfrm>
              <a:off x="2352" y="1005"/>
              <a:ext cx="422"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PMT</a:t>
              </a:r>
              <a:endParaRPr lang="en-US" altLang="th-TH" sz="2400">
                <a:latin typeface="Times New Roman" panose="02020603050405020304" pitchFamily="18" charset="0"/>
                <a:cs typeface="Times New Roman" panose="02020603050405020304" pitchFamily="18" charset="0"/>
              </a:endParaRPr>
            </a:p>
          </p:txBody>
        </p:sp>
        <p:sp>
          <p:nvSpPr>
            <p:cNvPr id="94220" name="Rectangle 14"/>
            <p:cNvSpPr>
              <a:spLocks noChangeArrowheads="1"/>
            </p:cNvSpPr>
            <p:nvPr/>
          </p:nvSpPr>
          <p:spPr bwMode="auto">
            <a:xfrm>
              <a:off x="2656" y="10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21" name="Rectangle 15"/>
            <p:cNvSpPr>
              <a:spLocks noChangeArrowheads="1"/>
            </p:cNvSpPr>
            <p:nvPr/>
          </p:nvSpPr>
          <p:spPr bwMode="auto">
            <a:xfrm>
              <a:off x="3115" y="1005"/>
              <a:ext cx="343"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INT</a:t>
              </a:r>
              <a:endParaRPr lang="en-US" altLang="th-TH" sz="2400">
                <a:latin typeface="Times New Roman" panose="02020603050405020304" pitchFamily="18" charset="0"/>
                <a:cs typeface="Times New Roman" panose="02020603050405020304" pitchFamily="18" charset="0"/>
              </a:endParaRPr>
            </a:p>
          </p:txBody>
        </p:sp>
        <p:sp>
          <p:nvSpPr>
            <p:cNvPr id="94222" name="Rectangle 16"/>
            <p:cNvSpPr>
              <a:spLocks noChangeArrowheads="1"/>
            </p:cNvSpPr>
            <p:nvPr/>
          </p:nvSpPr>
          <p:spPr bwMode="auto">
            <a:xfrm>
              <a:off x="3374" y="10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23" name="Rectangle 17"/>
            <p:cNvSpPr>
              <a:spLocks noChangeArrowheads="1"/>
            </p:cNvSpPr>
            <p:nvPr/>
          </p:nvSpPr>
          <p:spPr bwMode="auto">
            <a:xfrm>
              <a:off x="3808" y="1005"/>
              <a:ext cx="468"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PRIN</a:t>
              </a:r>
              <a:endParaRPr lang="en-US" altLang="th-TH" sz="2400">
                <a:latin typeface="Times New Roman" panose="02020603050405020304" pitchFamily="18" charset="0"/>
                <a:cs typeface="Times New Roman" panose="02020603050405020304" pitchFamily="18" charset="0"/>
              </a:endParaRPr>
            </a:p>
          </p:txBody>
        </p:sp>
        <p:sp>
          <p:nvSpPr>
            <p:cNvPr id="94224" name="Rectangle 18"/>
            <p:cNvSpPr>
              <a:spLocks noChangeArrowheads="1"/>
            </p:cNvSpPr>
            <p:nvPr/>
          </p:nvSpPr>
          <p:spPr bwMode="auto">
            <a:xfrm>
              <a:off x="4162" y="10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25" name="Rectangle 19"/>
            <p:cNvSpPr>
              <a:spLocks noChangeArrowheads="1"/>
            </p:cNvSpPr>
            <p:nvPr/>
          </p:nvSpPr>
          <p:spPr bwMode="auto">
            <a:xfrm>
              <a:off x="4413" y="1005"/>
              <a:ext cx="884"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dirty="0">
                  <a:latin typeface="Times New Roman" panose="02020603050405020304" pitchFamily="18" charset="0"/>
                  <a:cs typeface="Times New Roman" panose="02020603050405020304" pitchFamily="18" charset="0"/>
                </a:rPr>
                <a:t>END BAL</a:t>
              </a:r>
              <a:endParaRPr lang="en-US" altLang="th-TH" sz="2400" dirty="0">
                <a:latin typeface="Times New Roman" panose="02020603050405020304" pitchFamily="18" charset="0"/>
                <a:cs typeface="Times New Roman" panose="02020603050405020304" pitchFamily="18" charset="0"/>
              </a:endParaRPr>
            </a:p>
          </p:txBody>
        </p:sp>
        <p:sp>
          <p:nvSpPr>
            <p:cNvPr id="94226" name="Rectangle 20"/>
            <p:cNvSpPr>
              <a:spLocks noChangeArrowheads="1"/>
            </p:cNvSpPr>
            <p:nvPr/>
          </p:nvSpPr>
          <p:spPr bwMode="auto">
            <a:xfrm>
              <a:off x="5038" y="10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27" name="Rectangle 21"/>
            <p:cNvSpPr>
              <a:spLocks noChangeArrowheads="1"/>
            </p:cNvSpPr>
            <p:nvPr/>
          </p:nvSpPr>
          <p:spPr bwMode="auto">
            <a:xfrm>
              <a:off x="979" y="1212"/>
              <a:ext cx="103"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1</a:t>
              </a:r>
              <a:endParaRPr lang="en-US" altLang="th-TH" sz="2400">
                <a:latin typeface="Times New Roman" panose="02020603050405020304" pitchFamily="18" charset="0"/>
                <a:cs typeface="Times New Roman" panose="02020603050405020304" pitchFamily="18" charset="0"/>
              </a:endParaRPr>
            </a:p>
          </p:txBody>
        </p:sp>
        <p:sp>
          <p:nvSpPr>
            <p:cNvPr id="94228" name="Rectangle 22"/>
            <p:cNvSpPr>
              <a:spLocks noChangeArrowheads="1"/>
            </p:cNvSpPr>
            <p:nvPr/>
          </p:nvSpPr>
          <p:spPr bwMode="auto">
            <a:xfrm>
              <a:off x="1066" y="1212"/>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29" name="Rectangle 23"/>
            <p:cNvSpPr>
              <a:spLocks noChangeArrowheads="1"/>
            </p:cNvSpPr>
            <p:nvPr/>
          </p:nvSpPr>
          <p:spPr bwMode="auto">
            <a:xfrm>
              <a:off x="1468" y="1212"/>
              <a:ext cx="564"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dirty="0">
                  <a:latin typeface="Times New Roman" panose="02020603050405020304" pitchFamily="18" charset="0"/>
                  <a:cs typeface="Times New Roman" panose="02020603050405020304" pitchFamily="18" charset="0"/>
                </a:rPr>
                <a:t>$1,000</a:t>
              </a:r>
              <a:endParaRPr lang="en-US" altLang="th-TH" sz="2400" dirty="0">
                <a:latin typeface="Times New Roman" panose="02020603050405020304" pitchFamily="18" charset="0"/>
                <a:cs typeface="Times New Roman" panose="02020603050405020304" pitchFamily="18" charset="0"/>
              </a:endParaRPr>
            </a:p>
          </p:txBody>
        </p:sp>
        <p:sp>
          <p:nvSpPr>
            <p:cNvPr id="94230" name="Rectangle 24"/>
            <p:cNvSpPr>
              <a:spLocks noChangeArrowheads="1"/>
            </p:cNvSpPr>
            <p:nvPr/>
          </p:nvSpPr>
          <p:spPr bwMode="auto">
            <a:xfrm>
              <a:off x="1953" y="1212"/>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31" name="Rectangle 25"/>
            <p:cNvSpPr>
              <a:spLocks noChangeArrowheads="1"/>
            </p:cNvSpPr>
            <p:nvPr/>
          </p:nvSpPr>
          <p:spPr bwMode="auto">
            <a:xfrm>
              <a:off x="2203" y="1212"/>
              <a:ext cx="103"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a:t>
              </a:r>
              <a:endParaRPr lang="en-US" altLang="th-TH" sz="2400">
                <a:latin typeface="Times New Roman" panose="02020603050405020304" pitchFamily="18" charset="0"/>
                <a:cs typeface="Times New Roman" panose="02020603050405020304" pitchFamily="18" charset="0"/>
              </a:endParaRPr>
            </a:p>
          </p:txBody>
        </p:sp>
        <p:sp>
          <p:nvSpPr>
            <p:cNvPr id="94232" name="Rectangle 26"/>
            <p:cNvSpPr>
              <a:spLocks noChangeArrowheads="1"/>
            </p:cNvSpPr>
            <p:nvPr/>
          </p:nvSpPr>
          <p:spPr bwMode="auto">
            <a:xfrm>
              <a:off x="2290" y="1212"/>
              <a:ext cx="154"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33" name="Rectangle 27"/>
            <p:cNvSpPr>
              <a:spLocks noChangeArrowheads="1"/>
            </p:cNvSpPr>
            <p:nvPr/>
          </p:nvSpPr>
          <p:spPr bwMode="auto">
            <a:xfrm>
              <a:off x="2440" y="1212"/>
              <a:ext cx="308"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dirty="0">
                  <a:latin typeface="Times New Roman" panose="02020603050405020304" pitchFamily="18" charset="0"/>
                  <a:cs typeface="Times New Roman" panose="02020603050405020304" pitchFamily="18" charset="0"/>
                </a:rPr>
                <a:t>402</a:t>
              </a:r>
              <a:endParaRPr lang="en-US" altLang="th-TH" sz="2400" dirty="0">
                <a:latin typeface="Times New Roman" panose="02020603050405020304" pitchFamily="18" charset="0"/>
                <a:cs typeface="Times New Roman" panose="02020603050405020304" pitchFamily="18" charset="0"/>
              </a:endParaRPr>
            </a:p>
          </p:txBody>
        </p:sp>
        <p:sp>
          <p:nvSpPr>
            <p:cNvPr id="94234" name="Rectangle 28"/>
            <p:cNvSpPr>
              <a:spLocks noChangeArrowheads="1"/>
            </p:cNvSpPr>
            <p:nvPr/>
          </p:nvSpPr>
          <p:spPr bwMode="auto">
            <a:xfrm>
              <a:off x="2702" y="1212"/>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35" name="Rectangle 29"/>
            <p:cNvSpPr>
              <a:spLocks noChangeArrowheads="1"/>
            </p:cNvSpPr>
            <p:nvPr/>
          </p:nvSpPr>
          <p:spPr bwMode="auto">
            <a:xfrm>
              <a:off x="3017" y="1212"/>
              <a:ext cx="410"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$100</a:t>
              </a:r>
              <a:endParaRPr lang="en-US" altLang="th-TH" sz="2400">
                <a:latin typeface="Times New Roman" panose="02020603050405020304" pitchFamily="18" charset="0"/>
                <a:cs typeface="Times New Roman" panose="02020603050405020304" pitchFamily="18" charset="0"/>
              </a:endParaRPr>
            </a:p>
          </p:txBody>
        </p:sp>
        <p:sp>
          <p:nvSpPr>
            <p:cNvPr id="94236" name="Rectangle 30"/>
            <p:cNvSpPr>
              <a:spLocks noChangeArrowheads="1"/>
            </p:cNvSpPr>
            <p:nvPr/>
          </p:nvSpPr>
          <p:spPr bwMode="auto">
            <a:xfrm>
              <a:off x="3366" y="1212"/>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37" name="Rectangle 31"/>
            <p:cNvSpPr>
              <a:spLocks noChangeArrowheads="1"/>
            </p:cNvSpPr>
            <p:nvPr/>
          </p:nvSpPr>
          <p:spPr bwMode="auto">
            <a:xfrm>
              <a:off x="3682" y="1212"/>
              <a:ext cx="103"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a:t>
              </a:r>
              <a:endParaRPr lang="en-US" altLang="th-TH" sz="2400">
                <a:latin typeface="Times New Roman" panose="02020603050405020304" pitchFamily="18" charset="0"/>
                <a:cs typeface="Times New Roman" panose="02020603050405020304" pitchFamily="18" charset="0"/>
              </a:endParaRPr>
            </a:p>
          </p:txBody>
        </p:sp>
        <p:sp>
          <p:nvSpPr>
            <p:cNvPr id="94238" name="Rectangle 32"/>
            <p:cNvSpPr>
              <a:spLocks noChangeArrowheads="1"/>
            </p:cNvSpPr>
            <p:nvPr/>
          </p:nvSpPr>
          <p:spPr bwMode="auto">
            <a:xfrm>
              <a:off x="3770" y="1212"/>
              <a:ext cx="103"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39" name="Rectangle 33"/>
            <p:cNvSpPr>
              <a:spLocks noChangeArrowheads="1"/>
            </p:cNvSpPr>
            <p:nvPr/>
          </p:nvSpPr>
          <p:spPr bwMode="auto">
            <a:xfrm>
              <a:off x="3870" y="1212"/>
              <a:ext cx="308"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302</a:t>
              </a:r>
              <a:endParaRPr lang="en-US" altLang="th-TH" sz="2400">
                <a:latin typeface="Times New Roman" panose="02020603050405020304" pitchFamily="18" charset="0"/>
                <a:cs typeface="Times New Roman" panose="02020603050405020304" pitchFamily="18" charset="0"/>
              </a:endParaRPr>
            </a:p>
          </p:txBody>
        </p:sp>
        <p:sp>
          <p:nvSpPr>
            <p:cNvPr id="94240" name="Rectangle 34"/>
            <p:cNvSpPr>
              <a:spLocks noChangeArrowheads="1"/>
            </p:cNvSpPr>
            <p:nvPr/>
          </p:nvSpPr>
          <p:spPr bwMode="auto">
            <a:xfrm>
              <a:off x="4131" y="1212"/>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41" name="Rectangle 35"/>
            <p:cNvSpPr>
              <a:spLocks noChangeArrowheads="1"/>
            </p:cNvSpPr>
            <p:nvPr/>
          </p:nvSpPr>
          <p:spPr bwMode="auto">
            <a:xfrm>
              <a:off x="4540" y="1212"/>
              <a:ext cx="410"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dirty="0">
                  <a:latin typeface="Times New Roman" panose="02020603050405020304" pitchFamily="18" charset="0"/>
                  <a:cs typeface="Times New Roman" panose="02020603050405020304" pitchFamily="18" charset="0"/>
                </a:rPr>
                <a:t>$698</a:t>
              </a:r>
              <a:endParaRPr lang="en-US" altLang="th-TH" sz="2400" dirty="0">
                <a:latin typeface="Times New Roman" panose="02020603050405020304" pitchFamily="18" charset="0"/>
                <a:cs typeface="Times New Roman" panose="02020603050405020304" pitchFamily="18" charset="0"/>
              </a:endParaRPr>
            </a:p>
          </p:txBody>
        </p:sp>
        <p:sp>
          <p:nvSpPr>
            <p:cNvPr id="94242" name="Rectangle 36"/>
            <p:cNvSpPr>
              <a:spLocks noChangeArrowheads="1"/>
            </p:cNvSpPr>
            <p:nvPr/>
          </p:nvSpPr>
          <p:spPr bwMode="auto">
            <a:xfrm>
              <a:off x="4889" y="1212"/>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dirty="0">
                  <a:latin typeface="Times New Roman" panose="02020603050405020304" pitchFamily="18" charset="0"/>
                  <a:cs typeface="Times New Roman" panose="02020603050405020304" pitchFamily="18" charset="0"/>
                </a:rPr>
                <a:t> </a:t>
              </a:r>
              <a:endParaRPr lang="en-US" altLang="th-TH" sz="2400" dirty="0">
                <a:latin typeface="Times New Roman" panose="02020603050405020304" pitchFamily="18" charset="0"/>
                <a:cs typeface="Times New Roman" panose="02020603050405020304" pitchFamily="18" charset="0"/>
              </a:endParaRPr>
            </a:p>
          </p:txBody>
        </p:sp>
        <p:sp>
          <p:nvSpPr>
            <p:cNvPr id="94243" name="Rectangle 37"/>
            <p:cNvSpPr>
              <a:spLocks noChangeArrowheads="1"/>
            </p:cNvSpPr>
            <p:nvPr/>
          </p:nvSpPr>
          <p:spPr bwMode="auto">
            <a:xfrm>
              <a:off x="653" y="1198"/>
              <a:ext cx="740" cy="13"/>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44" name="Rectangle 38"/>
            <p:cNvSpPr>
              <a:spLocks noChangeArrowheads="1"/>
            </p:cNvSpPr>
            <p:nvPr/>
          </p:nvSpPr>
          <p:spPr bwMode="auto">
            <a:xfrm>
              <a:off x="1393" y="1198"/>
              <a:ext cx="14" cy="13"/>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45" name="Rectangle 39"/>
            <p:cNvSpPr>
              <a:spLocks noChangeArrowheads="1"/>
            </p:cNvSpPr>
            <p:nvPr/>
          </p:nvSpPr>
          <p:spPr bwMode="auto">
            <a:xfrm>
              <a:off x="1407" y="1198"/>
              <a:ext cx="727" cy="13"/>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46" name="Rectangle 40"/>
            <p:cNvSpPr>
              <a:spLocks noChangeArrowheads="1"/>
            </p:cNvSpPr>
            <p:nvPr/>
          </p:nvSpPr>
          <p:spPr bwMode="auto">
            <a:xfrm>
              <a:off x="2134" y="1198"/>
              <a:ext cx="14" cy="13"/>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47" name="Rectangle 41"/>
            <p:cNvSpPr>
              <a:spLocks noChangeArrowheads="1"/>
            </p:cNvSpPr>
            <p:nvPr/>
          </p:nvSpPr>
          <p:spPr bwMode="auto">
            <a:xfrm>
              <a:off x="2148" y="1198"/>
              <a:ext cx="726" cy="13"/>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48" name="Rectangle 42"/>
            <p:cNvSpPr>
              <a:spLocks noChangeArrowheads="1"/>
            </p:cNvSpPr>
            <p:nvPr/>
          </p:nvSpPr>
          <p:spPr bwMode="auto">
            <a:xfrm>
              <a:off x="2874" y="1198"/>
              <a:ext cx="14" cy="13"/>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49" name="Rectangle 43"/>
            <p:cNvSpPr>
              <a:spLocks noChangeArrowheads="1"/>
            </p:cNvSpPr>
            <p:nvPr/>
          </p:nvSpPr>
          <p:spPr bwMode="auto">
            <a:xfrm>
              <a:off x="2888" y="1198"/>
              <a:ext cx="727" cy="13"/>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50" name="Rectangle 44"/>
            <p:cNvSpPr>
              <a:spLocks noChangeArrowheads="1"/>
            </p:cNvSpPr>
            <p:nvPr/>
          </p:nvSpPr>
          <p:spPr bwMode="auto">
            <a:xfrm>
              <a:off x="3615" y="1198"/>
              <a:ext cx="14" cy="13"/>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51" name="Rectangle 45"/>
            <p:cNvSpPr>
              <a:spLocks noChangeArrowheads="1"/>
            </p:cNvSpPr>
            <p:nvPr/>
          </p:nvSpPr>
          <p:spPr bwMode="auto">
            <a:xfrm>
              <a:off x="3629" y="1198"/>
              <a:ext cx="726" cy="13"/>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52" name="Rectangle 46"/>
            <p:cNvSpPr>
              <a:spLocks noChangeArrowheads="1"/>
            </p:cNvSpPr>
            <p:nvPr/>
          </p:nvSpPr>
          <p:spPr bwMode="auto">
            <a:xfrm>
              <a:off x="4355" y="1198"/>
              <a:ext cx="14" cy="13"/>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53" name="Rectangle 47"/>
            <p:cNvSpPr>
              <a:spLocks noChangeArrowheads="1"/>
            </p:cNvSpPr>
            <p:nvPr/>
          </p:nvSpPr>
          <p:spPr bwMode="auto">
            <a:xfrm>
              <a:off x="4359" y="1191"/>
              <a:ext cx="846" cy="19"/>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54" name="Rectangle 48"/>
            <p:cNvSpPr>
              <a:spLocks noChangeArrowheads="1"/>
            </p:cNvSpPr>
            <p:nvPr/>
          </p:nvSpPr>
          <p:spPr bwMode="auto">
            <a:xfrm>
              <a:off x="979" y="1405"/>
              <a:ext cx="103"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2</a:t>
              </a:r>
              <a:endParaRPr lang="en-US" altLang="th-TH" sz="2400">
                <a:latin typeface="Times New Roman" panose="02020603050405020304" pitchFamily="18" charset="0"/>
                <a:cs typeface="Times New Roman" panose="02020603050405020304" pitchFamily="18" charset="0"/>
              </a:endParaRPr>
            </a:p>
          </p:txBody>
        </p:sp>
        <p:sp>
          <p:nvSpPr>
            <p:cNvPr id="94255" name="Rectangle 49"/>
            <p:cNvSpPr>
              <a:spLocks noChangeArrowheads="1"/>
            </p:cNvSpPr>
            <p:nvPr/>
          </p:nvSpPr>
          <p:spPr bwMode="auto">
            <a:xfrm>
              <a:off x="1066" y="14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56" name="Rectangle 50"/>
            <p:cNvSpPr>
              <a:spLocks noChangeArrowheads="1"/>
            </p:cNvSpPr>
            <p:nvPr/>
          </p:nvSpPr>
          <p:spPr bwMode="auto">
            <a:xfrm>
              <a:off x="1692" y="1405"/>
              <a:ext cx="308"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698</a:t>
              </a:r>
              <a:endParaRPr lang="en-US" altLang="th-TH" sz="2400">
                <a:latin typeface="Times New Roman" panose="02020603050405020304" pitchFamily="18" charset="0"/>
                <a:cs typeface="Times New Roman" panose="02020603050405020304" pitchFamily="18" charset="0"/>
              </a:endParaRPr>
            </a:p>
          </p:txBody>
        </p:sp>
        <p:sp>
          <p:nvSpPr>
            <p:cNvPr id="94257" name="Rectangle 51"/>
            <p:cNvSpPr>
              <a:spLocks noChangeArrowheads="1"/>
            </p:cNvSpPr>
            <p:nvPr/>
          </p:nvSpPr>
          <p:spPr bwMode="auto">
            <a:xfrm>
              <a:off x="1953" y="14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58" name="Rectangle 52"/>
            <p:cNvSpPr>
              <a:spLocks noChangeArrowheads="1"/>
            </p:cNvSpPr>
            <p:nvPr/>
          </p:nvSpPr>
          <p:spPr bwMode="auto">
            <a:xfrm>
              <a:off x="2440" y="1405"/>
              <a:ext cx="308"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402</a:t>
              </a:r>
              <a:endParaRPr lang="en-US" altLang="th-TH" sz="2400">
                <a:latin typeface="Times New Roman" panose="02020603050405020304" pitchFamily="18" charset="0"/>
                <a:cs typeface="Times New Roman" panose="02020603050405020304" pitchFamily="18" charset="0"/>
              </a:endParaRPr>
            </a:p>
          </p:txBody>
        </p:sp>
        <p:sp>
          <p:nvSpPr>
            <p:cNvPr id="94259" name="Rectangle 53"/>
            <p:cNvSpPr>
              <a:spLocks noChangeArrowheads="1"/>
            </p:cNvSpPr>
            <p:nvPr/>
          </p:nvSpPr>
          <p:spPr bwMode="auto">
            <a:xfrm>
              <a:off x="2702" y="14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60" name="Rectangle 54"/>
            <p:cNvSpPr>
              <a:spLocks noChangeArrowheads="1"/>
            </p:cNvSpPr>
            <p:nvPr/>
          </p:nvSpPr>
          <p:spPr bwMode="auto">
            <a:xfrm>
              <a:off x="3192" y="1405"/>
              <a:ext cx="205"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dirty="0">
                  <a:latin typeface="Times New Roman" panose="02020603050405020304" pitchFamily="18" charset="0"/>
                  <a:cs typeface="Times New Roman" panose="02020603050405020304" pitchFamily="18" charset="0"/>
                </a:rPr>
                <a:t>70</a:t>
              </a:r>
              <a:endParaRPr lang="en-US" altLang="th-TH" sz="2400" dirty="0">
                <a:latin typeface="Times New Roman" panose="02020603050405020304" pitchFamily="18" charset="0"/>
                <a:cs typeface="Times New Roman" panose="02020603050405020304" pitchFamily="18" charset="0"/>
              </a:endParaRPr>
            </a:p>
          </p:txBody>
        </p:sp>
        <p:sp>
          <p:nvSpPr>
            <p:cNvPr id="94261" name="Rectangle 55"/>
            <p:cNvSpPr>
              <a:spLocks noChangeArrowheads="1"/>
            </p:cNvSpPr>
            <p:nvPr/>
          </p:nvSpPr>
          <p:spPr bwMode="auto">
            <a:xfrm>
              <a:off x="3366" y="14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62" name="Rectangle 56"/>
            <p:cNvSpPr>
              <a:spLocks noChangeArrowheads="1"/>
            </p:cNvSpPr>
            <p:nvPr/>
          </p:nvSpPr>
          <p:spPr bwMode="auto">
            <a:xfrm>
              <a:off x="3870" y="1405"/>
              <a:ext cx="308"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332</a:t>
              </a:r>
              <a:endParaRPr lang="en-US" altLang="th-TH" sz="2400">
                <a:latin typeface="Times New Roman" panose="02020603050405020304" pitchFamily="18" charset="0"/>
                <a:cs typeface="Times New Roman" panose="02020603050405020304" pitchFamily="18" charset="0"/>
              </a:endParaRPr>
            </a:p>
          </p:txBody>
        </p:sp>
        <p:sp>
          <p:nvSpPr>
            <p:cNvPr id="94263" name="Rectangle 57"/>
            <p:cNvSpPr>
              <a:spLocks noChangeArrowheads="1"/>
            </p:cNvSpPr>
            <p:nvPr/>
          </p:nvSpPr>
          <p:spPr bwMode="auto">
            <a:xfrm>
              <a:off x="4131" y="14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64" name="Rectangle 58"/>
            <p:cNvSpPr>
              <a:spLocks noChangeArrowheads="1"/>
            </p:cNvSpPr>
            <p:nvPr/>
          </p:nvSpPr>
          <p:spPr bwMode="auto">
            <a:xfrm>
              <a:off x="4627" y="1405"/>
              <a:ext cx="308"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366</a:t>
              </a:r>
              <a:endParaRPr lang="en-US" altLang="th-TH" sz="2400">
                <a:latin typeface="Times New Roman" panose="02020603050405020304" pitchFamily="18" charset="0"/>
                <a:cs typeface="Times New Roman" panose="02020603050405020304" pitchFamily="18" charset="0"/>
              </a:endParaRPr>
            </a:p>
          </p:txBody>
        </p:sp>
        <p:sp>
          <p:nvSpPr>
            <p:cNvPr id="94265" name="Rectangle 59"/>
            <p:cNvSpPr>
              <a:spLocks noChangeArrowheads="1"/>
            </p:cNvSpPr>
            <p:nvPr/>
          </p:nvSpPr>
          <p:spPr bwMode="auto">
            <a:xfrm>
              <a:off x="4889" y="14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66" name="Rectangle 60"/>
            <p:cNvSpPr>
              <a:spLocks noChangeArrowheads="1"/>
            </p:cNvSpPr>
            <p:nvPr/>
          </p:nvSpPr>
          <p:spPr bwMode="auto">
            <a:xfrm>
              <a:off x="979" y="1598"/>
              <a:ext cx="103"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3</a:t>
              </a:r>
              <a:endParaRPr lang="en-US" altLang="th-TH" sz="2400">
                <a:latin typeface="Times New Roman" panose="02020603050405020304" pitchFamily="18" charset="0"/>
                <a:cs typeface="Times New Roman" panose="02020603050405020304" pitchFamily="18" charset="0"/>
              </a:endParaRPr>
            </a:p>
          </p:txBody>
        </p:sp>
        <p:sp>
          <p:nvSpPr>
            <p:cNvPr id="94267" name="Rectangle 61"/>
            <p:cNvSpPr>
              <a:spLocks noChangeArrowheads="1"/>
            </p:cNvSpPr>
            <p:nvPr/>
          </p:nvSpPr>
          <p:spPr bwMode="auto">
            <a:xfrm>
              <a:off x="1066" y="1598"/>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68" name="Rectangle 62"/>
            <p:cNvSpPr>
              <a:spLocks noChangeArrowheads="1"/>
            </p:cNvSpPr>
            <p:nvPr/>
          </p:nvSpPr>
          <p:spPr bwMode="auto">
            <a:xfrm>
              <a:off x="1692" y="1598"/>
              <a:ext cx="308"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366</a:t>
              </a:r>
              <a:endParaRPr lang="en-US" altLang="th-TH" sz="2400">
                <a:latin typeface="Times New Roman" panose="02020603050405020304" pitchFamily="18" charset="0"/>
                <a:cs typeface="Times New Roman" panose="02020603050405020304" pitchFamily="18" charset="0"/>
              </a:endParaRPr>
            </a:p>
          </p:txBody>
        </p:sp>
        <p:sp>
          <p:nvSpPr>
            <p:cNvPr id="94269" name="Rectangle 63"/>
            <p:cNvSpPr>
              <a:spLocks noChangeArrowheads="1"/>
            </p:cNvSpPr>
            <p:nvPr/>
          </p:nvSpPr>
          <p:spPr bwMode="auto">
            <a:xfrm>
              <a:off x="1953" y="1598"/>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70" name="Rectangle 64"/>
            <p:cNvSpPr>
              <a:spLocks noChangeArrowheads="1"/>
            </p:cNvSpPr>
            <p:nvPr/>
          </p:nvSpPr>
          <p:spPr bwMode="auto">
            <a:xfrm>
              <a:off x="2440" y="1598"/>
              <a:ext cx="308"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402</a:t>
              </a:r>
              <a:endParaRPr lang="en-US" altLang="th-TH" sz="2400">
                <a:latin typeface="Times New Roman" panose="02020603050405020304" pitchFamily="18" charset="0"/>
                <a:cs typeface="Times New Roman" panose="02020603050405020304" pitchFamily="18" charset="0"/>
              </a:endParaRPr>
            </a:p>
          </p:txBody>
        </p:sp>
        <p:sp>
          <p:nvSpPr>
            <p:cNvPr id="94271" name="Rectangle 65"/>
            <p:cNvSpPr>
              <a:spLocks noChangeArrowheads="1"/>
            </p:cNvSpPr>
            <p:nvPr/>
          </p:nvSpPr>
          <p:spPr bwMode="auto">
            <a:xfrm>
              <a:off x="2702" y="1598"/>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72" name="Rectangle 66"/>
            <p:cNvSpPr>
              <a:spLocks noChangeArrowheads="1"/>
            </p:cNvSpPr>
            <p:nvPr/>
          </p:nvSpPr>
          <p:spPr bwMode="auto">
            <a:xfrm>
              <a:off x="3192" y="1598"/>
              <a:ext cx="103"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3</a:t>
              </a:r>
              <a:endParaRPr lang="en-US" altLang="th-TH" sz="2400">
                <a:latin typeface="Times New Roman" panose="02020603050405020304" pitchFamily="18" charset="0"/>
                <a:cs typeface="Times New Roman" panose="02020603050405020304" pitchFamily="18" charset="0"/>
              </a:endParaRPr>
            </a:p>
          </p:txBody>
        </p:sp>
        <p:sp>
          <p:nvSpPr>
            <p:cNvPr id="94273" name="Rectangle 67"/>
            <p:cNvSpPr>
              <a:spLocks noChangeArrowheads="1"/>
            </p:cNvSpPr>
            <p:nvPr/>
          </p:nvSpPr>
          <p:spPr bwMode="auto">
            <a:xfrm>
              <a:off x="3280" y="1598"/>
              <a:ext cx="103"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6</a:t>
              </a:r>
              <a:endParaRPr lang="en-US" altLang="th-TH" sz="2400">
                <a:latin typeface="Times New Roman" panose="02020603050405020304" pitchFamily="18" charset="0"/>
                <a:cs typeface="Times New Roman" panose="02020603050405020304" pitchFamily="18" charset="0"/>
              </a:endParaRPr>
            </a:p>
          </p:txBody>
        </p:sp>
        <p:sp>
          <p:nvSpPr>
            <p:cNvPr id="94274" name="Rectangle 68"/>
            <p:cNvSpPr>
              <a:spLocks noChangeArrowheads="1"/>
            </p:cNvSpPr>
            <p:nvPr/>
          </p:nvSpPr>
          <p:spPr bwMode="auto">
            <a:xfrm>
              <a:off x="3366" y="1598"/>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75" name="Rectangle 69"/>
            <p:cNvSpPr>
              <a:spLocks noChangeArrowheads="1"/>
            </p:cNvSpPr>
            <p:nvPr/>
          </p:nvSpPr>
          <p:spPr bwMode="auto">
            <a:xfrm>
              <a:off x="3870" y="1598"/>
              <a:ext cx="308"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366</a:t>
              </a:r>
              <a:endParaRPr lang="en-US" altLang="th-TH" sz="2400">
                <a:latin typeface="Times New Roman" panose="02020603050405020304" pitchFamily="18" charset="0"/>
                <a:cs typeface="Times New Roman" panose="02020603050405020304" pitchFamily="18" charset="0"/>
              </a:endParaRPr>
            </a:p>
          </p:txBody>
        </p:sp>
        <p:sp>
          <p:nvSpPr>
            <p:cNvPr id="94276" name="Rectangle 70"/>
            <p:cNvSpPr>
              <a:spLocks noChangeArrowheads="1"/>
            </p:cNvSpPr>
            <p:nvPr/>
          </p:nvSpPr>
          <p:spPr bwMode="auto">
            <a:xfrm>
              <a:off x="4131" y="1598"/>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77" name="Rectangle 71"/>
            <p:cNvSpPr>
              <a:spLocks noChangeArrowheads="1"/>
            </p:cNvSpPr>
            <p:nvPr/>
          </p:nvSpPr>
          <p:spPr bwMode="auto">
            <a:xfrm>
              <a:off x="4801" y="1598"/>
              <a:ext cx="103"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0</a:t>
              </a:r>
              <a:endParaRPr lang="en-US" altLang="th-TH" sz="2400">
                <a:latin typeface="Times New Roman" panose="02020603050405020304" pitchFamily="18" charset="0"/>
                <a:cs typeface="Times New Roman" panose="02020603050405020304" pitchFamily="18" charset="0"/>
              </a:endParaRPr>
            </a:p>
          </p:txBody>
        </p:sp>
        <p:sp>
          <p:nvSpPr>
            <p:cNvPr id="94278" name="Rectangle 72"/>
            <p:cNvSpPr>
              <a:spLocks noChangeArrowheads="1"/>
            </p:cNvSpPr>
            <p:nvPr/>
          </p:nvSpPr>
          <p:spPr bwMode="auto">
            <a:xfrm>
              <a:off x="4889" y="1598"/>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79" name="Rectangle 73"/>
            <p:cNvSpPr>
              <a:spLocks noChangeArrowheads="1"/>
            </p:cNvSpPr>
            <p:nvPr/>
          </p:nvSpPr>
          <p:spPr bwMode="auto">
            <a:xfrm>
              <a:off x="687" y="1805"/>
              <a:ext cx="653"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TOTAL</a:t>
              </a:r>
              <a:endParaRPr lang="en-US" altLang="th-TH" sz="2400">
                <a:latin typeface="Times New Roman" panose="02020603050405020304" pitchFamily="18" charset="0"/>
                <a:cs typeface="Times New Roman" panose="02020603050405020304" pitchFamily="18" charset="0"/>
              </a:endParaRPr>
            </a:p>
          </p:txBody>
        </p:sp>
        <p:sp>
          <p:nvSpPr>
            <p:cNvPr id="94280" name="Rectangle 74"/>
            <p:cNvSpPr>
              <a:spLocks noChangeArrowheads="1"/>
            </p:cNvSpPr>
            <p:nvPr/>
          </p:nvSpPr>
          <p:spPr bwMode="auto">
            <a:xfrm>
              <a:off x="1162" y="18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81" name="Rectangle 75"/>
            <p:cNvSpPr>
              <a:spLocks noChangeArrowheads="1"/>
            </p:cNvSpPr>
            <p:nvPr/>
          </p:nvSpPr>
          <p:spPr bwMode="auto">
            <a:xfrm>
              <a:off x="1719" y="1805"/>
              <a:ext cx="103"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a:t>
              </a:r>
              <a:endParaRPr lang="en-US" altLang="th-TH" sz="2400">
                <a:latin typeface="Times New Roman" panose="02020603050405020304" pitchFamily="18" charset="0"/>
                <a:cs typeface="Times New Roman" panose="02020603050405020304" pitchFamily="18" charset="0"/>
              </a:endParaRPr>
            </a:p>
          </p:txBody>
        </p:sp>
        <p:sp>
          <p:nvSpPr>
            <p:cNvPr id="94282" name="Rectangle 76"/>
            <p:cNvSpPr>
              <a:spLocks noChangeArrowheads="1"/>
            </p:cNvSpPr>
            <p:nvPr/>
          </p:nvSpPr>
          <p:spPr bwMode="auto">
            <a:xfrm>
              <a:off x="1807" y="18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83" name="Rectangle 77"/>
            <p:cNvSpPr>
              <a:spLocks noChangeArrowheads="1"/>
            </p:cNvSpPr>
            <p:nvPr/>
          </p:nvSpPr>
          <p:spPr bwMode="auto">
            <a:xfrm>
              <a:off x="2217" y="1805"/>
              <a:ext cx="564"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$1,206</a:t>
              </a:r>
              <a:endParaRPr lang="en-US" altLang="th-TH" sz="2400">
                <a:latin typeface="Times New Roman" panose="02020603050405020304" pitchFamily="18" charset="0"/>
                <a:cs typeface="Times New Roman" panose="02020603050405020304" pitchFamily="18" charset="0"/>
              </a:endParaRPr>
            </a:p>
          </p:txBody>
        </p:sp>
        <p:sp>
          <p:nvSpPr>
            <p:cNvPr id="94284" name="Rectangle 78"/>
            <p:cNvSpPr>
              <a:spLocks noChangeArrowheads="1"/>
            </p:cNvSpPr>
            <p:nvPr/>
          </p:nvSpPr>
          <p:spPr bwMode="auto">
            <a:xfrm>
              <a:off x="2702" y="18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85" name="Rectangle 79"/>
            <p:cNvSpPr>
              <a:spLocks noChangeArrowheads="1"/>
            </p:cNvSpPr>
            <p:nvPr/>
          </p:nvSpPr>
          <p:spPr bwMode="auto">
            <a:xfrm>
              <a:off x="3017" y="1805"/>
              <a:ext cx="410"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$206</a:t>
              </a:r>
              <a:endParaRPr lang="en-US" altLang="th-TH" sz="2400">
                <a:latin typeface="Times New Roman" panose="02020603050405020304" pitchFamily="18" charset="0"/>
                <a:cs typeface="Times New Roman" panose="02020603050405020304" pitchFamily="18" charset="0"/>
              </a:endParaRPr>
            </a:p>
          </p:txBody>
        </p:sp>
        <p:sp>
          <p:nvSpPr>
            <p:cNvPr id="94286" name="Rectangle 80"/>
            <p:cNvSpPr>
              <a:spLocks noChangeArrowheads="1"/>
            </p:cNvSpPr>
            <p:nvPr/>
          </p:nvSpPr>
          <p:spPr bwMode="auto">
            <a:xfrm>
              <a:off x="3366" y="18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87" name="Rectangle 81"/>
            <p:cNvSpPr>
              <a:spLocks noChangeArrowheads="1"/>
            </p:cNvSpPr>
            <p:nvPr/>
          </p:nvSpPr>
          <p:spPr bwMode="auto">
            <a:xfrm>
              <a:off x="3649" y="1805"/>
              <a:ext cx="564"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dirty="0">
                  <a:latin typeface="Times New Roman" panose="02020603050405020304" pitchFamily="18" charset="0"/>
                  <a:cs typeface="Times New Roman" panose="02020603050405020304" pitchFamily="18" charset="0"/>
                </a:rPr>
                <a:t>$1,000</a:t>
              </a:r>
              <a:endParaRPr lang="en-US" altLang="th-TH" sz="2400" dirty="0">
                <a:latin typeface="Times New Roman" panose="02020603050405020304" pitchFamily="18" charset="0"/>
                <a:cs typeface="Times New Roman" panose="02020603050405020304" pitchFamily="18" charset="0"/>
              </a:endParaRPr>
            </a:p>
          </p:txBody>
        </p:sp>
        <p:sp>
          <p:nvSpPr>
            <p:cNvPr id="94288" name="Rectangle 82"/>
            <p:cNvSpPr>
              <a:spLocks noChangeArrowheads="1"/>
            </p:cNvSpPr>
            <p:nvPr/>
          </p:nvSpPr>
          <p:spPr bwMode="auto">
            <a:xfrm>
              <a:off x="4134" y="18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89" name="Rectangle 83"/>
            <p:cNvSpPr>
              <a:spLocks noChangeArrowheads="1"/>
            </p:cNvSpPr>
            <p:nvPr/>
          </p:nvSpPr>
          <p:spPr bwMode="auto">
            <a:xfrm>
              <a:off x="4682" y="1805"/>
              <a:ext cx="103"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a:t>
              </a:r>
              <a:endParaRPr lang="en-US" altLang="th-TH" sz="2400">
                <a:latin typeface="Times New Roman" panose="02020603050405020304" pitchFamily="18" charset="0"/>
                <a:cs typeface="Times New Roman" panose="02020603050405020304" pitchFamily="18" charset="0"/>
              </a:endParaRPr>
            </a:p>
          </p:txBody>
        </p:sp>
        <p:sp>
          <p:nvSpPr>
            <p:cNvPr id="94290" name="Rectangle 84"/>
            <p:cNvSpPr>
              <a:spLocks noChangeArrowheads="1"/>
            </p:cNvSpPr>
            <p:nvPr/>
          </p:nvSpPr>
          <p:spPr bwMode="auto">
            <a:xfrm>
              <a:off x="4769" y="1805"/>
              <a:ext cx="51"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8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sp>
          <p:nvSpPr>
            <p:cNvPr id="94291" name="Rectangle 85"/>
            <p:cNvSpPr>
              <a:spLocks noChangeArrowheads="1"/>
            </p:cNvSpPr>
            <p:nvPr/>
          </p:nvSpPr>
          <p:spPr bwMode="auto">
            <a:xfrm>
              <a:off x="653" y="1791"/>
              <a:ext cx="740" cy="14"/>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92" name="Rectangle 86"/>
            <p:cNvSpPr>
              <a:spLocks noChangeArrowheads="1"/>
            </p:cNvSpPr>
            <p:nvPr/>
          </p:nvSpPr>
          <p:spPr bwMode="auto">
            <a:xfrm>
              <a:off x="1393" y="1791"/>
              <a:ext cx="14" cy="14"/>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93" name="Rectangle 87"/>
            <p:cNvSpPr>
              <a:spLocks noChangeArrowheads="1"/>
            </p:cNvSpPr>
            <p:nvPr/>
          </p:nvSpPr>
          <p:spPr bwMode="auto">
            <a:xfrm>
              <a:off x="1407" y="1791"/>
              <a:ext cx="727" cy="14"/>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94" name="Rectangle 88"/>
            <p:cNvSpPr>
              <a:spLocks noChangeArrowheads="1"/>
            </p:cNvSpPr>
            <p:nvPr/>
          </p:nvSpPr>
          <p:spPr bwMode="auto">
            <a:xfrm>
              <a:off x="2134" y="1791"/>
              <a:ext cx="14" cy="14"/>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95" name="Rectangle 89"/>
            <p:cNvSpPr>
              <a:spLocks noChangeArrowheads="1"/>
            </p:cNvSpPr>
            <p:nvPr/>
          </p:nvSpPr>
          <p:spPr bwMode="auto">
            <a:xfrm>
              <a:off x="2148" y="1791"/>
              <a:ext cx="726" cy="14"/>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96" name="Rectangle 90"/>
            <p:cNvSpPr>
              <a:spLocks noChangeArrowheads="1"/>
            </p:cNvSpPr>
            <p:nvPr/>
          </p:nvSpPr>
          <p:spPr bwMode="auto">
            <a:xfrm>
              <a:off x="2874" y="1791"/>
              <a:ext cx="14" cy="14"/>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97" name="Rectangle 91"/>
            <p:cNvSpPr>
              <a:spLocks noChangeArrowheads="1"/>
            </p:cNvSpPr>
            <p:nvPr/>
          </p:nvSpPr>
          <p:spPr bwMode="auto">
            <a:xfrm>
              <a:off x="2888" y="1791"/>
              <a:ext cx="727" cy="14"/>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98" name="Rectangle 92"/>
            <p:cNvSpPr>
              <a:spLocks noChangeArrowheads="1"/>
            </p:cNvSpPr>
            <p:nvPr/>
          </p:nvSpPr>
          <p:spPr bwMode="auto">
            <a:xfrm>
              <a:off x="3615" y="1791"/>
              <a:ext cx="14" cy="14"/>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299" name="Rectangle 93"/>
            <p:cNvSpPr>
              <a:spLocks noChangeArrowheads="1"/>
            </p:cNvSpPr>
            <p:nvPr/>
          </p:nvSpPr>
          <p:spPr bwMode="auto">
            <a:xfrm>
              <a:off x="3629" y="1791"/>
              <a:ext cx="726" cy="14"/>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300" name="Rectangle 94"/>
            <p:cNvSpPr>
              <a:spLocks noChangeArrowheads="1"/>
            </p:cNvSpPr>
            <p:nvPr/>
          </p:nvSpPr>
          <p:spPr bwMode="auto">
            <a:xfrm>
              <a:off x="4355" y="1791"/>
              <a:ext cx="14" cy="14"/>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301" name="Rectangle 95"/>
            <p:cNvSpPr>
              <a:spLocks noChangeArrowheads="1"/>
            </p:cNvSpPr>
            <p:nvPr/>
          </p:nvSpPr>
          <p:spPr bwMode="auto">
            <a:xfrm>
              <a:off x="4369" y="1791"/>
              <a:ext cx="727" cy="14"/>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latin typeface="Times New Roman" panose="02020603050405020304" pitchFamily="18" charset="0"/>
              </a:endParaRPr>
            </a:p>
          </p:txBody>
        </p:sp>
        <p:sp>
          <p:nvSpPr>
            <p:cNvPr id="94302" name="Rectangle 96"/>
            <p:cNvSpPr>
              <a:spLocks noChangeArrowheads="1"/>
            </p:cNvSpPr>
            <p:nvPr/>
          </p:nvSpPr>
          <p:spPr bwMode="auto">
            <a:xfrm>
              <a:off x="687" y="1999"/>
              <a:ext cx="2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1100">
                  <a:latin typeface="Times New Roman" panose="02020603050405020304" pitchFamily="18" charset="0"/>
                  <a:cs typeface="Times New Roman" panose="02020603050405020304" pitchFamily="18" charset="0"/>
                </a:rPr>
                <a:t> </a:t>
              </a:r>
              <a:endParaRPr lang="en-US" altLang="th-TH" sz="2400">
                <a:latin typeface="Times New Roman" panose="02020603050405020304" pitchFamily="18" charset="0"/>
                <a:cs typeface="Times New Roman" panose="02020603050405020304" pitchFamily="18" charset="0"/>
              </a:endParaRPr>
            </a:p>
          </p:txBody>
        </p:sp>
      </p:grpSp>
      <p:sp>
        <p:nvSpPr>
          <p:cNvPr id="3" name="Slide Number Placeholder 2"/>
          <p:cNvSpPr>
            <a:spLocks noGrp="1"/>
          </p:cNvSpPr>
          <p:nvPr>
            <p:ph type="sldNum" sz="quarter" idx="12"/>
          </p:nvPr>
        </p:nvSpPr>
        <p:spPr/>
        <p:txBody>
          <a:bodyPr/>
          <a:lstStyle/>
          <a:p>
            <a:fld id="{BA9B4058-89A0-4A29-98E1-78888D10C820}" type="slidenum">
              <a:rPr lang="th-TH" smtClean="0"/>
              <a:pPr/>
              <a:t>68</a:t>
            </a:fld>
            <a:endParaRPr lang="th-TH" dirty="0"/>
          </a:p>
        </p:txBody>
      </p:sp>
    </p:spTree>
    <p:extLst>
      <p:ext uri="{BB962C8B-B14F-4D97-AF65-F5344CB8AC3E}">
        <p14:creationId xmlns:p14="http://schemas.microsoft.com/office/powerpoint/2010/main" val="191996871"/>
      </p:ext>
    </p:extLst>
  </p:cSld>
  <p:clrMapOvr>
    <a:masterClrMapping/>
  </p:clrMapOvr>
  <p:timing>
    <p:tnLst>
      <p:par>
        <p:cTn xmlns:p14="http://schemas.microsoft.com/office/powerpoint/2010/mai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2"/>
          <p:cNvSpPr>
            <a:spLocks noGrp="1" noChangeArrowheads="1"/>
          </p:cNvSpPr>
          <p:nvPr>
            <p:ph type="title"/>
          </p:nvPr>
        </p:nvSpPr>
        <p:spPr/>
        <p:txBody>
          <a:bodyPr>
            <a:normAutofit/>
          </a:bodyPr>
          <a:lstStyle/>
          <a:p>
            <a:pPr eaLnBrk="1" hangingPunct="1">
              <a:defRPr/>
            </a:pPr>
            <a:r>
              <a:rPr lang="en-US" sz="4000" dirty="0">
                <a:latin typeface="Times New Roman" panose="02020603050405020304" pitchFamily="18" charset="0"/>
                <a:cs typeface="Times New Roman" panose="02020603050405020304" pitchFamily="18" charset="0"/>
              </a:rPr>
              <a:t>Illustrating an Amortized Payment:</a:t>
            </a:r>
            <a:br>
              <a:rPr lang="en-US" sz="4000" dirty="0">
                <a:latin typeface="Times New Roman" panose="02020603050405020304" pitchFamily="18" charset="0"/>
                <a:cs typeface="Times New Roman" panose="02020603050405020304" pitchFamily="18" charset="0"/>
              </a:rPr>
            </a:br>
            <a:r>
              <a:rPr lang="en-US" sz="4000" dirty="0">
                <a:latin typeface="Times New Roman" panose="02020603050405020304" pitchFamily="18" charset="0"/>
                <a:cs typeface="Times New Roman" panose="02020603050405020304" pitchFamily="18" charset="0"/>
              </a:rPr>
              <a:t>Where does the money go?</a:t>
            </a:r>
          </a:p>
        </p:txBody>
      </p:sp>
      <p:sp>
        <p:nvSpPr>
          <p:cNvPr id="74755" name="Rectangle 3"/>
          <p:cNvSpPr>
            <a:spLocks noGrp="1" noChangeArrowheads="1"/>
          </p:cNvSpPr>
          <p:nvPr>
            <p:ph idx="1"/>
          </p:nvPr>
        </p:nvSpPr>
        <p:spPr>
          <a:xfrm>
            <a:off x="1602585" y="4464847"/>
            <a:ext cx="5712619" cy="1021556"/>
          </a:xfrm>
        </p:spPr>
        <p:txBody>
          <a:bodyPr>
            <a:noAutofit/>
          </a:bodyPr>
          <a:lstStyle/>
          <a:p>
            <a:pPr>
              <a:spcAft>
                <a:spcPts val="450"/>
              </a:spcAft>
              <a:buFont typeface="Arial" charset="0"/>
              <a:buChar char="•"/>
              <a:defRPr/>
            </a:pPr>
            <a:r>
              <a:rPr lang="en-US" sz="3200" dirty="0" smtClean="0">
                <a:latin typeface="Times New Roman" panose="02020603050405020304" pitchFamily="18" charset="0"/>
                <a:cs typeface="Times New Roman" panose="02020603050405020304" pitchFamily="18" charset="0"/>
              </a:rPr>
              <a:t>Constant payments</a:t>
            </a:r>
          </a:p>
          <a:p>
            <a:pPr>
              <a:spcAft>
                <a:spcPts val="450"/>
              </a:spcAft>
              <a:buFont typeface="Arial" charset="0"/>
              <a:buChar char="•"/>
              <a:defRPr/>
            </a:pPr>
            <a:r>
              <a:rPr lang="en-US" sz="3200" dirty="0" smtClean="0">
                <a:latin typeface="Times New Roman" panose="02020603050405020304" pitchFamily="18" charset="0"/>
                <a:cs typeface="Times New Roman" panose="02020603050405020304" pitchFamily="18" charset="0"/>
              </a:rPr>
              <a:t>Declining interest payments</a:t>
            </a:r>
          </a:p>
          <a:p>
            <a:pPr>
              <a:spcAft>
                <a:spcPts val="450"/>
              </a:spcAft>
              <a:buFont typeface="Arial" charset="0"/>
              <a:buChar char="•"/>
              <a:defRPr/>
            </a:pPr>
            <a:r>
              <a:rPr lang="en-US" sz="3200" dirty="0" smtClean="0">
                <a:latin typeface="Times New Roman" panose="02020603050405020304" pitchFamily="18" charset="0"/>
                <a:cs typeface="Times New Roman" panose="02020603050405020304" pitchFamily="18" charset="0"/>
              </a:rPr>
              <a:t>Declining balance</a:t>
            </a:r>
          </a:p>
        </p:txBody>
      </p:sp>
      <p:sp>
        <p:nvSpPr>
          <p:cNvPr id="49160" name="Rectangle 7"/>
          <p:cNvSpPr>
            <a:spLocks noChangeArrowheads="1"/>
          </p:cNvSpPr>
          <p:nvPr/>
        </p:nvSpPr>
        <p:spPr bwMode="auto">
          <a:xfrm>
            <a:off x="2615022" y="4040677"/>
            <a:ext cx="294953" cy="439064"/>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Times New Roman" panose="02020603050405020304" pitchFamily="18" charset="0"/>
                <a:cs typeface="Times New Roman" panose="02020603050405020304" pitchFamily="18" charset="0"/>
              </a:rPr>
              <a:t>0</a:t>
            </a:r>
          </a:p>
        </p:txBody>
      </p:sp>
      <p:sp>
        <p:nvSpPr>
          <p:cNvPr id="49161" name="Rectangle 8"/>
          <p:cNvSpPr>
            <a:spLocks noChangeArrowheads="1"/>
          </p:cNvSpPr>
          <p:nvPr/>
        </p:nvSpPr>
        <p:spPr bwMode="auto">
          <a:xfrm>
            <a:off x="4095229" y="4074447"/>
            <a:ext cx="294953" cy="439064"/>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Times New Roman" panose="02020603050405020304" pitchFamily="18" charset="0"/>
                <a:cs typeface="Times New Roman" panose="02020603050405020304" pitchFamily="18" charset="0"/>
              </a:rPr>
              <a:t>1</a:t>
            </a:r>
          </a:p>
        </p:txBody>
      </p:sp>
      <p:sp>
        <p:nvSpPr>
          <p:cNvPr id="49162" name="Rectangle 9"/>
          <p:cNvSpPr>
            <a:spLocks noChangeArrowheads="1"/>
          </p:cNvSpPr>
          <p:nvPr/>
        </p:nvSpPr>
        <p:spPr bwMode="auto">
          <a:xfrm>
            <a:off x="5633224" y="4094367"/>
            <a:ext cx="294953" cy="439064"/>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Times New Roman" panose="02020603050405020304" pitchFamily="18" charset="0"/>
                <a:cs typeface="Times New Roman" panose="02020603050405020304" pitchFamily="18" charset="0"/>
              </a:rPr>
              <a:t>2</a:t>
            </a:r>
          </a:p>
        </p:txBody>
      </p:sp>
      <p:sp>
        <p:nvSpPr>
          <p:cNvPr id="49163" name="Rectangle 10"/>
          <p:cNvSpPr>
            <a:spLocks noChangeArrowheads="1"/>
          </p:cNvSpPr>
          <p:nvPr/>
        </p:nvSpPr>
        <p:spPr bwMode="auto">
          <a:xfrm>
            <a:off x="7075810" y="4074447"/>
            <a:ext cx="318312" cy="439064"/>
          </a:xfrm>
          <a:prstGeom prst="rect">
            <a:avLst/>
          </a:prstGeom>
          <a:noFill/>
          <a:ln w="9525">
            <a:noFill/>
            <a:miter lim="800000"/>
            <a:headEnd/>
            <a:tailEnd/>
          </a:ln>
        </p:spPr>
        <p:txBody>
          <a:bodyPr wrap="square" lIns="69056" tIns="34529" rIns="69056" bIns="34529">
            <a:spAutoFit/>
          </a:bodyPr>
          <a:lstStyle/>
          <a:p>
            <a:pPr eaLnBrk="1" hangingPunct="1">
              <a:defRPr/>
            </a:pPr>
            <a:r>
              <a:rPr lang="en-US" sz="2400" dirty="0">
                <a:latin typeface="Times New Roman" panose="02020603050405020304" pitchFamily="18" charset="0"/>
                <a:cs typeface="Times New Roman" panose="02020603050405020304" pitchFamily="18" charset="0"/>
              </a:rPr>
              <a:t>3</a:t>
            </a:r>
          </a:p>
        </p:txBody>
      </p:sp>
      <p:grpSp>
        <p:nvGrpSpPr>
          <p:cNvPr id="4" name="Group 3"/>
          <p:cNvGrpSpPr/>
          <p:nvPr/>
        </p:nvGrpSpPr>
        <p:grpSpPr>
          <a:xfrm>
            <a:off x="1799859" y="1700450"/>
            <a:ext cx="5479260" cy="2386734"/>
            <a:chOff x="1835944" y="2072881"/>
            <a:chExt cx="4945856" cy="1978821"/>
          </a:xfrm>
        </p:grpSpPr>
        <p:sp>
          <p:nvSpPr>
            <p:cNvPr id="49154" name="Rectangle 14"/>
            <p:cNvSpPr>
              <a:spLocks noChangeArrowheads="1"/>
            </p:cNvSpPr>
            <p:nvPr/>
          </p:nvSpPr>
          <p:spPr bwMode="auto">
            <a:xfrm>
              <a:off x="4045747" y="2872980"/>
              <a:ext cx="1383506" cy="1176338"/>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100000" b="100000"/>
              </a:path>
              <a:tileRect t="-100000" r="-100000"/>
            </a:gradFill>
            <a:ln w="25400">
              <a:solidFill>
                <a:schemeClr val="tx1"/>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sz="1800">
                <a:latin typeface="Times New Roman" panose="02020603050405020304" pitchFamily="18" charset="0"/>
                <a:cs typeface="Times New Roman" panose="02020603050405020304" pitchFamily="18" charset="0"/>
              </a:endParaRPr>
            </a:p>
          </p:txBody>
        </p:sp>
        <p:sp>
          <p:nvSpPr>
            <p:cNvPr id="49157" name="Rectangle 4" descr="70%"/>
            <p:cNvSpPr>
              <a:spLocks noChangeArrowheads="1"/>
            </p:cNvSpPr>
            <p:nvPr/>
          </p:nvSpPr>
          <p:spPr bwMode="auto">
            <a:xfrm>
              <a:off x="5372100" y="2415781"/>
              <a:ext cx="1409700" cy="279797"/>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ln w="25400">
              <a:solidFill>
                <a:schemeClr val="tx1"/>
              </a:solidFill>
              <a:miter lim="800000"/>
              <a:headEnd/>
              <a:tailEnd/>
            </a:ln>
          </p:spPr>
          <p:txBody>
            <a:bodyPr wrap="none" anchor="ctr"/>
            <a:lstStyle/>
            <a:p>
              <a:pPr eaLnBrk="1" hangingPunct="1">
                <a:defRPr/>
              </a:pPr>
              <a:endParaRPr lang="en-US" sz="1800">
                <a:latin typeface="Times New Roman" panose="02020603050405020304" pitchFamily="18" charset="0"/>
                <a:cs typeface="Times New Roman" panose="02020603050405020304" pitchFamily="18" charset="0"/>
              </a:endParaRPr>
            </a:p>
          </p:txBody>
        </p:sp>
        <p:sp>
          <p:nvSpPr>
            <p:cNvPr id="49158" name="Rectangle 5" descr="70%"/>
            <p:cNvSpPr>
              <a:spLocks noChangeArrowheads="1"/>
            </p:cNvSpPr>
            <p:nvPr/>
          </p:nvSpPr>
          <p:spPr bwMode="auto">
            <a:xfrm>
              <a:off x="4057650" y="2415779"/>
              <a:ext cx="1352550" cy="4572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ln w="25400">
              <a:solidFill>
                <a:schemeClr val="tx1"/>
              </a:solidFill>
              <a:miter lim="800000"/>
              <a:headEnd/>
              <a:tailEnd/>
            </a:ln>
          </p:spPr>
          <p:txBody>
            <a:bodyPr wrap="none" anchor="ctr"/>
            <a:lstStyle/>
            <a:p>
              <a:pPr eaLnBrk="1" hangingPunct="1">
                <a:defRPr/>
              </a:pPr>
              <a:endParaRPr lang="en-US" sz="1800">
                <a:latin typeface="Times New Roman" panose="02020603050405020304" pitchFamily="18" charset="0"/>
                <a:cs typeface="Times New Roman" panose="02020603050405020304" pitchFamily="18" charset="0"/>
              </a:endParaRPr>
            </a:p>
          </p:txBody>
        </p:sp>
        <p:sp>
          <p:nvSpPr>
            <p:cNvPr id="49159" name="Rectangle 6"/>
            <p:cNvSpPr>
              <a:spLocks noChangeArrowheads="1"/>
            </p:cNvSpPr>
            <p:nvPr/>
          </p:nvSpPr>
          <p:spPr bwMode="auto">
            <a:xfrm>
              <a:off x="2571751" y="2072881"/>
              <a:ext cx="266239" cy="364024"/>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latin typeface="Times New Roman" panose="02020603050405020304" pitchFamily="18" charset="0"/>
                  <a:cs typeface="Times New Roman" panose="02020603050405020304" pitchFamily="18" charset="0"/>
                </a:rPr>
                <a:t>$</a:t>
              </a:r>
            </a:p>
          </p:txBody>
        </p:sp>
        <p:sp>
          <p:nvSpPr>
            <p:cNvPr id="49164" name="Rectangle 11"/>
            <p:cNvSpPr>
              <a:spLocks noChangeArrowheads="1"/>
            </p:cNvSpPr>
            <p:nvPr/>
          </p:nvSpPr>
          <p:spPr bwMode="auto">
            <a:xfrm>
              <a:off x="1835944" y="2301481"/>
              <a:ext cx="897110" cy="364024"/>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solidFill>
                    <a:schemeClr val="accent5">
                      <a:lumMod val="50000"/>
                    </a:schemeClr>
                  </a:solidFill>
                  <a:latin typeface="Times New Roman" panose="02020603050405020304" pitchFamily="18" charset="0"/>
                  <a:cs typeface="Times New Roman" panose="02020603050405020304" pitchFamily="18" charset="0"/>
                </a:rPr>
                <a:t>402.11</a:t>
              </a:r>
            </a:p>
          </p:txBody>
        </p:sp>
        <p:sp>
          <p:nvSpPr>
            <p:cNvPr id="49165" name="Rectangle 12"/>
            <p:cNvSpPr>
              <a:spLocks noChangeArrowheads="1"/>
            </p:cNvSpPr>
            <p:nvPr/>
          </p:nvSpPr>
          <p:spPr bwMode="auto">
            <a:xfrm>
              <a:off x="4229101" y="2472931"/>
              <a:ext cx="957882" cy="364024"/>
            </a:xfrm>
            <a:prstGeom prst="rect">
              <a:avLst/>
            </a:prstGeom>
            <a:solidFill>
              <a:schemeClr val="bg1"/>
            </a:solidFill>
            <a:ln w="9525">
              <a:noFill/>
              <a:miter lim="800000"/>
              <a:headEnd/>
              <a:tailEnd/>
            </a:ln>
          </p:spPr>
          <p:txBody>
            <a:bodyPr wrap="none" lIns="69056" tIns="34529" rIns="69056" bIns="34529">
              <a:spAutoFit/>
            </a:bodyPr>
            <a:lstStyle/>
            <a:p>
              <a:pPr eaLnBrk="1" hangingPunct="1">
                <a:defRPr/>
              </a:pPr>
              <a:r>
                <a:rPr lang="en-US" sz="2400" dirty="0">
                  <a:solidFill>
                    <a:schemeClr val="accent5">
                      <a:lumMod val="50000"/>
                    </a:schemeClr>
                  </a:solidFill>
                  <a:latin typeface="Times New Roman" panose="02020603050405020304" pitchFamily="18" charset="0"/>
                  <a:cs typeface="Times New Roman" panose="02020603050405020304" pitchFamily="18" charset="0"/>
                </a:rPr>
                <a:t>Interest</a:t>
              </a:r>
            </a:p>
          </p:txBody>
        </p:sp>
        <p:sp>
          <p:nvSpPr>
            <p:cNvPr id="49166" name="Rectangle 13"/>
            <p:cNvSpPr>
              <a:spLocks noChangeArrowheads="1"/>
            </p:cNvSpPr>
            <p:nvPr/>
          </p:nvSpPr>
          <p:spPr bwMode="auto">
            <a:xfrm>
              <a:off x="1835944" y="2930131"/>
              <a:ext cx="897110" cy="364024"/>
            </a:xfrm>
            <a:prstGeom prst="rect">
              <a:avLst/>
            </a:prstGeom>
            <a:noFill/>
            <a:ln w="9525">
              <a:noFill/>
              <a:miter lim="800000"/>
              <a:headEnd/>
              <a:tailEnd/>
            </a:ln>
          </p:spPr>
          <p:txBody>
            <a:bodyPr wrap="none" lIns="69056" tIns="34529" rIns="69056" bIns="34529">
              <a:spAutoFit/>
            </a:bodyPr>
            <a:lstStyle/>
            <a:p>
              <a:pPr eaLnBrk="1" hangingPunct="1">
                <a:defRPr/>
              </a:pPr>
              <a:r>
                <a:rPr lang="en-US" sz="2400" dirty="0">
                  <a:solidFill>
                    <a:schemeClr val="accent5">
                      <a:lumMod val="50000"/>
                    </a:schemeClr>
                  </a:solidFill>
                  <a:latin typeface="Times New Roman" panose="02020603050405020304" pitchFamily="18" charset="0"/>
                  <a:cs typeface="Times New Roman" panose="02020603050405020304" pitchFamily="18" charset="0"/>
                </a:rPr>
                <a:t>302.11</a:t>
              </a:r>
            </a:p>
          </p:txBody>
        </p:sp>
        <p:sp>
          <p:nvSpPr>
            <p:cNvPr id="49167" name="Rectangle 15" descr="70%"/>
            <p:cNvSpPr>
              <a:spLocks noChangeArrowheads="1"/>
            </p:cNvSpPr>
            <p:nvPr/>
          </p:nvSpPr>
          <p:spPr bwMode="auto">
            <a:xfrm>
              <a:off x="2686053" y="2415781"/>
              <a:ext cx="1359694" cy="67151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ln w="25400">
              <a:solidFill>
                <a:schemeClr val="tx1"/>
              </a:solidFill>
              <a:miter lim="800000"/>
              <a:headEnd/>
              <a:tailEnd/>
            </a:ln>
          </p:spPr>
          <p:txBody>
            <a:bodyPr wrap="none" anchor="ctr"/>
            <a:lstStyle/>
            <a:p>
              <a:pPr eaLnBrk="1" hangingPunct="1">
                <a:defRPr/>
              </a:pPr>
              <a:endParaRPr lang="en-US" sz="1800">
                <a:latin typeface="Times New Roman" panose="02020603050405020304" pitchFamily="18" charset="0"/>
                <a:cs typeface="Times New Roman" panose="02020603050405020304" pitchFamily="18" charset="0"/>
              </a:endParaRPr>
            </a:p>
          </p:txBody>
        </p:sp>
        <p:sp>
          <p:nvSpPr>
            <p:cNvPr id="49168" name="Rectangle 16"/>
            <p:cNvSpPr>
              <a:spLocks noChangeArrowheads="1"/>
            </p:cNvSpPr>
            <p:nvPr/>
          </p:nvSpPr>
          <p:spPr bwMode="auto">
            <a:xfrm>
              <a:off x="2678906" y="3101583"/>
              <a:ext cx="1352550" cy="950119"/>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100000" b="100000"/>
              </a:path>
              <a:tileRect t="-100000" r="-100000"/>
            </a:gradFill>
            <a:ln w="25400">
              <a:solidFill>
                <a:schemeClr val="tx1"/>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sz="1800">
                <a:latin typeface="Times New Roman" panose="02020603050405020304" pitchFamily="18" charset="0"/>
                <a:cs typeface="Times New Roman" panose="02020603050405020304" pitchFamily="18" charset="0"/>
              </a:endParaRPr>
            </a:p>
          </p:txBody>
        </p:sp>
        <p:sp>
          <p:nvSpPr>
            <p:cNvPr id="49169" name="Rectangle 17"/>
            <p:cNvSpPr>
              <a:spLocks noChangeArrowheads="1"/>
            </p:cNvSpPr>
            <p:nvPr/>
          </p:nvSpPr>
          <p:spPr bwMode="auto">
            <a:xfrm>
              <a:off x="5419725" y="2701533"/>
              <a:ext cx="1352550" cy="1350169"/>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100000" b="100000"/>
              </a:path>
              <a:tileRect t="-100000" r="-100000"/>
            </a:gradFill>
            <a:ln w="25400">
              <a:solidFill>
                <a:schemeClr val="tx1"/>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sz="1800">
                <a:latin typeface="Times New Roman" panose="02020603050405020304" pitchFamily="18" charset="0"/>
                <a:cs typeface="Times New Roman" panose="02020603050405020304" pitchFamily="18" charset="0"/>
              </a:endParaRPr>
            </a:p>
          </p:txBody>
        </p:sp>
        <p:sp>
          <p:nvSpPr>
            <p:cNvPr id="49170" name="Rectangle 18"/>
            <p:cNvSpPr>
              <a:spLocks noChangeArrowheads="1"/>
            </p:cNvSpPr>
            <p:nvPr/>
          </p:nvSpPr>
          <p:spPr bwMode="auto">
            <a:xfrm>
              <a:off x="3657600" y="3501631"/>
              <a:ext cx="2257996" cy="364024"/>
            </a:xfrm>
            <a:prstGeom prst="rect">
              <a:avLst/>
            </a:prstGeom>
            <a:solidFill>
              <a:schemeClr val="bg1"/>
            </a:solidFill>
            <a:ln w="9525">
              <a:noFill/>
              <a:miter lim="800000"/>
              <a:headEnd/>
              <a:tailEnd/>
            </a:ln>
          </p:spPr>
          <p:txBody>
            <a:bodyPr wrap="none" lIns="69056" tIns="34529" rIns="69056" bIns="34529">
              <a:spAutoFit/>
            </a:bodyPr>
            <a:lstStyle/>
            <a:p>
              <a:pPr eaLnBrk="1" hangingPunct="1">
                <a:defRPr/>
              </a:pPr>
              <a:r>
                <a:rPr lang="en-US" sz="2400" dirty="0">
                  <a:solidFill>
                    <a:schemeClr val="accent5">
                      <a:lumMod val="50000"/>
                    </a:schemeClr>
                  </a:solidFill>
                  <a:latin typeface="Times New Roman" panose="02020603050405020304" pitchFamily="18" charset="0"/>
                  <a:cs typeface="Times New Roman" panose="02020603050405020304" pitchFamily="18" charset="0"/>
                </a:rPr>
                <a:t>Principal Payments</a:t>
              </a:r>
            </a:p>
          </p:txBody>
        </p:sp>
      </p:grpSp>
      <p:sp>
        <p:nvSpPr>
          <p:cNvPr id="3" name="Slide Number Placeholder 2"/>
          <p:cNvSpPr>
            <a:spLocks noGrp="1"/>
          </p:cNvSpPr>
          <p:nvPr>
            <p:ph type="sldNum" sz="quarter" idx="12"/>
          </p:nvPr>
        </p:nvSpPr>
        <p:spPr/>
        <p:txBody>
          <a:bodyPr/>
          <a:lstStyle/>
          <a:p>
            <a:fld id="{BA9B4058-89A0-4A29-98E1-78888D10C820}" type="slidenum">
              <a:rPr lang="th-TH" smtClean="0">
                <a:latin typeface="Times New Roman" panose="02020603050405020304" pitchFamily="18" charset="0"/>
              </a:rPr>
              <a:pPr/>
              <a:t>69</a:t>
            </a:fld>
            <a:endParaRPr lang="th-TH" dirty="0">
              <a:latin typeface="Times New Roman" panose="02020603050405020304" pitchFamily="18" charset="0"/>
            </a:endParaRPr>
          </a:p>
        </p:txBody>
      </p:sp>
    </p:spTree>
    <p:extLst>
      <p:ext uri="{BB962C8B-B14F-4D97-AF65-F5344CB8AC3E}">
        <p14:creationId xmlns:p14="http://schemas.microsoft.com/office/powerpoint/2010/main" val="240793113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7475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475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475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Georgia" panose="02040502050405020303" pitchFamily="18" charset="0"/>
              </a:rPr>
              <a:t>Example</a:t>
            </a:r>
            <a:endParaRPr lang="th-TH" dirty="0">
              <a:solidFill>
                <a:srgbClr val="FF0000"/>
              </a:solidFill>
              <a:latin typeface="Georgia" panose="02040502050405020303" pitchFamily="18" charset="0"/>
            </a:endParaRPr>
          </a:p>
        </p:txBody>
      </p:sp>
      <p:sp>
        <p:nvSpPr>
          <p:cNvPr id="3" name="Content Placeholder 2"/>
          <p:cNvSpPr>
            <a:spLocks noGrp="1"/>
          </p:cNvSpPr>
          <p:nvPr>
            <p:ph idx="1"/>
          </p:nvPr>
        </p:nvSpPr>
        <p:spPr/>
        <p:txBody>
          <a:bodyPr/>
          <a:lstStyle/>
          <a:p>
            <a:pPr marL="514350" indent="-514350">
              <a:buAutoNum type="alphaLcPeriod"/>
            </a:pPr>
            <a:r>
              <a:rPr lang="en-US" dirty="0" smtClean="0">
                <a:solidFill>
                  <a:srgbClr val="FF0000"/>
                </a:solidFill>
                <a:latin typeface="Times New Roman" panose="02020603050405020304" pitchFamily="18" charset="0"/>
                <a:cs typeface="Times New Roman" panose="02020603050405020304" pitchFamily="18" charset="0"/>
              </a:rPr>
              <a:t>Set up an amortization schedule for a $25,000 loan to be repaid in equal installments at the end of each of the next 3 years. The interest rate is 10% compounded annually.</a:t>
            </a:r>
          </a:p>
          <a:p>
            <a:pPr marL="514350" indent="-514350">
              <a:buAutoNum type="alphaLcPeriod"/>
            </a:pPr>
            <a:r>
              <a:rPr lang="en-US" dirty="0" smtClean="0">
                <a:solidFill>
                  <a:srgbClr val="FF0000"/>
                </a:solidFill>
                <a:latin typeface="Times New Roman" panose="02020603050405020304" pitchFamily="18" charset="0"/>
                <a:cs typeface="Times New Roman" panose="02020603050405020304" pitchFamily="18" charset="0"/>
              </a:rPr>
              <a:t>What percentage of the payment represents interest and what percentage represents principal for each of the 3 years? Why do these percentages change over time?</a:t>
            </a:r>
            <a:endParaRPr lang="th-TH" dirty="0">
              <a:solidFill>
                <a:srgbClr val="FF0000"/>
              </a:solidFill>
              <a:latin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rPr>
              <a:pPr/>
              <a:t>70</a:t>
            </a:fld>
            <a:endParaRPr lang="th-TH" dirty="0">
              <a:solidFill>
                <a:srgbClr val="FF0000"/>
              </a:solidFill>
            </a:endParaRPr>
          </a:p>
        </p:txBody>
      </p:sp>
    </p:spTree>
    <p:extLst>
      <p:ext uri="{BB962C8B-B14F-4D97-AF65-F5344CB8AC3E}">
        <p14:creationId xmlns:p14="http://schemas.microsoft.com/office/powerpoint/2010/main" val="4077791281"/>
      </p:ext>
    </p:extLst>
  </p:cSld>
  <p:clrMapOvr>
    <a:masterClrMapping/>
  </p:clrMapOvr>
  <p:timing>
    <p:tnLst>
      <p:par>
        <p:cTn xmlns:p14="http://schemas.microsoft.com/office/powerpoint/2010/mai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Solution</a:t>
            </a:r>
            <a:endParaRPr lang="th-TH" dirty="0">
              <a:solidFill>
                <a:srgbClr val="FF0000"/>
              </a:solidFill>
            </a:endParaRPr>
          </a:p>
        </p:txBody>
      </p:sp>
      <p:sp>
        <p:nvSpPr>
          <p:cNvPr id="3" name="Content Placeholder 2"/>
          <p:cNvSpPr>
            <a:spLocks noGrp="1"/>
          </p:cNvSpPr>
          <p:nvPr>
            <p:ph idx="1"/>
          </p:nvPr>
        </p:nvSpPr>
        <p:spPr>
          <a:xfrm>
            <a:off x="867189" y="1464654"/>
            <a:ext cx="7886700" cy="4351338"/>
          </a:xfrm>
        </p:spPr>
        <p:txBody>
          <a:bodyPr/>
          <a:lstStyle/>
          <a:p>
            <a:pPr marL="0" indent="0">
              <a:buNone/>
            </a:pPr>
            <a:r>
              <a:rPr lang="en-US" b="1" dirty="0" smtClean="0">
                <a:solidFill>
                  <a:srgbClr val="FF0000"/>
                </a:solidFill>
                <a:latin typeface="Times New Roman" panose="02020603050405020304" pitchFamily="18" charset="0"/>
                <a:cs typeface="Times New Roman" panose="02020603050405020304" pitchFamily="18" charset="0"/>
              </a:rPr>
              <a:t>a</a:t>
            </a:r>
            <a:r>
              <a:rPr lang="en-US" b="1" dirty="0">
                <a:solidFill>
                  <a:srgbClr val="FF0000"/>
                </a:solidFill>
                <a:latin typeface="Times New Roman" panose="02020603050405020304" pitchFamily="18" charset="0"/>
                <a:cs typeface="Times New Roman" panose="02020603050405020304" pitchFamily="18" charset="0"/>
              </a:rPr>
              <a:t>. </a:t>
            </a:r>
            <a:r>
              <a:rPr lang="en-US" b="1" dirty="0" smtClean="0">
                <a:solidFill>
                  <a:srgbClr val="FF0000"/>
                </a:solidFill>
                <a:latin typeface="Times New Roman" panose="02020603050405020304" pitchFamily="18" charset="0"/>
                <a:cs typeface="Times New Roman" panose="02020603050405020304" pitchFamily="18" charset="0"/>
              </a:rPr>
              <a:t>	</a:t>
            </a:r>
            <a:r>
              <a:rPr lang="en-US" dirty="0" smtClean="0">
                <a:solidFill>
                  <a:srgbClr val="FF0000"/>
                </a:solidFill>
                <a:latin typeface="Times New Roman" panose="02020603050405020304" pitchFamily="18" charset="0"/>
                <a:cs typeface="Times New Roman" panose="02020603050405020304" pitchFamily="18" charset="0"/>
              </a:rPr>
              <a:t>With </a:t>
            </a:r>
            <a:r>
              <a:rPr lang="en-US" dirty="0">
                <a:solidFill>
                  <a:srgbClr val="FF0000"/>
                </a:solidFill>
                <a:latin typeface="Times New Roman" panose="02020603050405020304" pitchFamily="18" charset="0"/>
                <a:cs typeface="Times New Roman" panose="02020603050405020304" pitchFamily="18" charset="0"/>
              </a:rPr>
              <a:t>a financial calculator, enter N = 3, I/YR = 10, PV = -25000, and FV = 0, and solve </a:t>
            </a:r>
            <a:r>
              <a:rPr lang="en-US" dirty="0" smtClean="0">
                <a:solidFill>
                  <a:srgbClr val="FF0000"/>
                </a:solidFill>
                <a:latin typeface="Times New Roman" panose="02020603050405020304" pitchFamily="18" charset="0"/>
                <a:cs typeface="Times New Roman" panose="02020603050405020304" pitchFamily="18" charset="0"/>
              </a:rPr>
              <a:t>for PMT </a:t>
            </a:r>
            <a:r>
              <a:rPr lang="en-US" dirty="0">
                <a:solidFill>
                  <a:srgbClr val="FF0000"/>
                </a:solidFill>
                <a:latin typeface="Times New Roman" panose="02020603050405020304" pitchFamily="18" charset="0"/>
                <a:cs typeface="Times New Roman" panose="02020603050405020304" pitchFamily="18" charset="0"/>
              </a:rPr>
              <a:t>= $10,052.87. Then go through the amortization procedure as described in </a:t>
            </a:r>
            <a:r>
              <a:rPr lang="en-US" dirty="0" smtClean="0">
                <a:solidFill>
                  <a:srgbClr val="FF0000"/>
                </a:solidFill>
                <a:latin typeface="Times New Roman" panose="02020603050405020304" pitchFamily="18" charset="0"/>
                <a:cs typeface="Times New Roman" panose="02020603050405020304" pitchFamily="18" charset="0"/>
              </a:rPr>
              <a:t>your calculator </a:t>
            </a:r>
            <a:r>
              <a:rPr lang="en-US" dirty="0">
                <a:solidFill>
                  <a:srgbClr val="FF0000"/>
                </a:solidFill>
                <a:latin typeface="Times New Roman" panose="02020603050405020304" pitchFamily="18" charset="0"/>
                <a:cs typeface="Times New Roman" panose="02020603050405020304" pitchFamily="18" charset="0"/>
              </a:rPr>
              <a:t>manual to get the entries for the amortization table.</a:t>
            </a:r>
            <a:endParaRPr lang="th-TH" dirty="0">
              <a:solidFill>
                <a:srgbClr val="FF0000"/>
              </a:solidFill>
              <a:latin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rPr>
              <a:pPr/>
              <a:t>71</a:t>
            </a:fld>
            <a:endParaRPr lang="th-TH" dirty="0">
              <a:solidFill>
                <a:srgbClr val="FF0000"/>
              </a:solidFill>
            </a:endParaRPr>
          </a:p>
        </p:txBody>
      </p:sp>
      <p:grpSp>
        <p:nvGrpSpPr>
          <p:cNvPr id="18" name="Group 17"/>
          <p:cNvGrpSpPr/>
          <p:nvPr/>
        </p:nvGrpSpPr>
        <p:grpSpPr>
          <a:xfrm>
            <a:off x="176212" y="3517228"/>
            <a:ext cx="8791575" cy="1819277"/>
            <a:chOff x="176212" y="3517228"/>
            <a:chExt cx="8791575" cy="1819277"/>
          </a:xfrm>
        </p:grpSpPr>
        <p:pic>
          <p:nvPicPr>
            <p:cNvPr id="5" name="Picture 4"/>
            <p:cNvPicPr>
              <a:picLocks noChangeAspect="1"/>
            </p:cNvPicPr>
            <p:nvPr/>
          </p:nvPicPr>
          <p:blipFill>
            <a:blip r:embed="rId2"/>
            <a:stretch>
              <a:fillRect/>
            </a:stretch>
          </p:blipFill>
          <p:spPr>
            <a:xfrm>
              <a:off x="176212" y="3517230"/>
              <a:ext cx="8791575" cy="1819275"/>
            </a:xfrm>
            <a:prstGeom prst="rect">
              <a:avLst/>
            </a:prstGeom>
            <a:ln>
              <a:solidFill>
                <a:schemeClr val="tx1"/>
              </a:solidFill>
            </a:ln>
          </p:spPr>
        </p:pic>
        <p:cxnSp>
          <p:nvCxnSpPr>
            <p:cNvPr id="10" name="Straight Connector 9"/>
            <p:cNvCxnSpPr/>
            <p:nvPr/>
          </p:nvCxnSpPr>
          <p:spPr>
            <a:xfrm>
              <a:off x="1166127" y="3517229"/>
              <a:ext cx="0" cy="1819275"/>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5837774" y="3517229"/>
              <a:ext cx="0" cy="1819275"/>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4337220" y="3517230"/>
              <a:ext cx="0" cy="1819275"/>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Connector 15"/>
            <p:cNvCxnSpPr/>
            <p:nvPr/>
          </p:nvCxnSpPr>
          <p:spPr>
            <a:xfrm>
              <a:off x="2731158" y="3517230"/>
              <a:ext cx="0" cy="1819275"/>
            </a:xfrm>
            <a:prstGeom prst="line">
              <a:avLst/>
            </a:prstGeom>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a:off x="7486650" y="3517228"/>
              <a:ext cx="0" cy="1819275"/>
            </a:xfrm>
            <a:prstGeom prst="line">
              <a:avLst/>
            </a:prstGeom>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465173837"/>
      </p:ext>
    </p:extLst>
  </p:cSld>
  <p:clrMapOvr>
    <a:masterClrMapping/>
  </p:clrMapOvr>
  <p:timing>
    <p:tnLst>
      <p:par>
        <p:cTn xmlns:p14="http://schemas.microsoft.com/office/powerpoint/2010/mai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Solution (cont.)</a:t>
            </a:r>
            <a:endParaRPr lang="th-TH" dirty="0">
              <a:solidFill>
                <a:srgbClr val="FF0000"/>
              </a:solidFill>
            </a:endParaRPr>
          </a:p>
        </p:txBody>
      </p:sp>
      <p:sp>
        <p:nvSpPr>
          <p:cNvPr id="3" name="Content Placeholder 2"/>
          <p:cNvSpPr>
            <a:spLocks noGrp="1"/>
          </p:cNvSpPr>
          <p:nvPr>
            <p:ph idx="1"/>
          </p:nvPr>
        </p:nvSpPr>
        <p:spPr/>
        <p:txBody>
          <a:bodyPr/>
          <a:lstStyle/>
          <a:p>
            <a:pPr marL="0" indent="0">
              <a:buNone/>
            </a:pPr>
            <a:r>
              <a:rPr lang="en-US" dirty="0" smtClean="0">
                <a:solidFill>
                  <a:srgbClr val="FF0000"/>
                </a:solidFill>
                <a:latin typeface="Georgia" panose="02040502050405020303" pitchFamily="18" charset="0"/>
              </a:rPr>
              <a:t>b.</a:t>
            </a:r>
          </a:p>
          <a:p>
            <a:pPr marL="0" indent="0">
              <a:buNone/>
            </a:pPr>
            <a:endParaRPr lang="en-US" dirty="0">
              <a:solidFill>
                <a:srgbClr val="FF0000"/>
              </a:solidFill>
            </a:endParaRPr>
          </a:p>
          <a:p>
            <a:pPr marL="0" indent="0">
              <a:buNone/>
            </a:pPr>
            <a:endParaRPr lang="en-US" dirty="0" smtClean="0">
              <a:solidFill>
                <a:srgbClr val="FF0000"/>
              </a:solidFill>
            </a:endParaRPr>
          </a:p>
          <a:p>
            <a:pPr marL="0" indent="0">
              <a:buNone/>
            </a:pPr>
            <a:endParaRPr lang="en-US" dirty="0">
              <a:solidFill>
                <a:srgbClr val="FF0000"/>
              </a:solidFill>
            </a:endParaRPr>
          </a:p>
          <a:p>
            <a:pPr marL="0" indent="0">
              <a:buNone/>
            </a:pPr>
            <a:r>
              <a:rPr lang="en-US" dirty="0">
                <a:solidFill>
                  <a:srgbClr val="FF0000"/>
                </a:solidFill>
              </a:rPr>
              <a:t>	</a:t>
            </a:r>
            <a:r>
              <a:rPr lang="en-US" dirty="0" smtClean="0">
                <a:solidFill>
                  <a:srgbClr val="FF0000"/>
                </a:solidFill>
                <a:latin typeface="Times New Roman" panose="02020603050405020304" pitchFamily="18" charset="0"/>
                <a:cs typeface="Times New Roman" panose="02020603050405020304" pitchFamily="18" charset="0"/>
              </a:rPr>
              <a:t>These </a:t>
            </a:r>
            <a:r>
              <a:rPr lang="en-US" dirty="0">
                <a:solidFill>
                  <a:srgbClr val="FF0000"/>
                </a:solidFill>
                <a:latin typeface="Times New Roman" panose="02020603050405020304" pitchFamily="18" charset="0"/>
                <a:cs typeface="Times New Roman" panose="02020603050405020304" pitchFamily="18" charset="0"/>
              </a:rPr>
              <a:t>percentages change over time because, even though the total payment is constant, </a:t>
            </a:r>
            <a:r>
              <a:rPr lang="en-US" dirty="0" smtClean="0">
                <a:solidFill>
                  <a:srgbClr val="FF0000"/>
                </a:solidFill>
                <a:latin typeface="Times New Roman" panose="02020603050405020304" pitchFamily="18" charset="0"/>
                <a:cs typeface="Times New Roman" panose="02020603050405020304" pitchFamily="18" charset="0"/>
              </a:rPr>
              <a:t>the amount </a:t>
            </a:r>
            <a:r>
              <a:rPr lang="en-US" dirty="0">
                <a:solidFill>
                  <a:srgbClr val="FF0000"/>
                </a:solidFill>
                <a:latin typeface="Times New Roman" panose="02020603050405020304" pitchFamily="18" charset="0"/>
                <a:cs typeface="Times New Roman" panose="02020603050405020304" pitchFamily="18" charset="0"/>
              </a:rPr>
              <a:t>of interest paid each year is declining as the balance declines.</a:t>
            </a:r>
            <a:r>
              <a:rPr lang="en-US" dirty="0" smtClean="0">
                <a:solidFill>
                  <a:srgbClr val="FF0000"/>
                </a:solidFill>
                <a:latin typeface="Times New Roman" panose="02020603050405020304" pitchFamily="18" charset="0"/>
                <a:cs typeface="Times New Roman" panose="02020603050405020304" pitchFamily="18" charset="0"/>
              </a:rPr>
              <a:t> </a:t>
            </a:r>
            <a:endParaRPr lang="th-TH" dirty="0">
              <a:solidFill>
                <a:srgbClr val="FF0000"/>
              </a:solidFill>
              <a:latin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BA9B4058-89A0-4A29-98E1-78888D10C820}" type="slidenum">
              <a:rPr lang="th-TH" smtClean="0">
                <a:solidFill>
                  <a:srgbClr val="FF0000"/>
                </a:solidFill>
              </a:rPr>
              <a:pPr/>
              <a:t>72</a:t>
            </a:fld>
            <a:endParaRPr lang="th-TH" dirty="0">
              <a:solidFill>
                <a:srgbClr val="FF0000"/>
              </a:solidFill>
            </a:endParaRPr>
          </a:p>
        </p:txBody>
      </p:sp>
      <p:pic>
        <p:nvPicPr>
          <p:cNvPr id="5" name="Picture 4"/>
          <p:cNvPicPr>
            <a:picLocks noChangeAspect="1"/>
          </p:cNvPicPr>
          <p:nvPr/>
        </p:nvPicPr>
        <p:blipFill>
          <a:blip r:embed="rId2"/>
          <a:stretch>
            <a:fillRect/>
          </a:stretch>
        </p:blipFill>
        <p:spPr>
          <a:xfrm>
            <a:off x="643351" y="2190750"/>
            <a:ext cx="8334375" cy="1104900"/>
          </a:xfrm>
          <a:prstGeom prst="rect">
            <a:avLst/>
          </a:prstGeom>
        </p:spPr>
      </p:pic>
    </p:spTree>
    <p:extLst>
      <p:ext uri="{BB962C8B-B14F-4D97-AF65-F5344CB8AC3E}">
        <p14:creationId xmlns:p14="http://schemas.microsoft.com/office/powerpoint/2010/main" val="14231214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Lecture 7</a:t>
            </a:r>
            <a:endParaRPr lang="en-US" dirty="0"/>
          </a:p>
        </p:txBody>
      </p:sp>
      <p:sp>
        <p:nvSpPr>
          <p:cNvPr id="6" name="Subtitle 5"/>
          <p:cNvSpPr>
            <a:spLocks noGrp="1"/>
          </p:cNvSpPr>
          <p:nvPr>
            <p:ph type="subTitle" idx="1"/>
          </p:nvPr>
        </p:nvSpPr>
        <p:spPr/>
        <p:txBody>
          <a:bodyPr>
            <a:normAutofit/>
          </a:bodyPr>
          <a:lstStyle/>
          <a:p>
            <a:r>
              <a:rPr lang="en-US" sz="4000" dirty="0" smtClean="0"/>
              <a:t>Interest rates</a:t>
            </a:r>
            <a:endParaRPr lang="en-US" sz="4000" dirty="0"/>
          </a:p>
        </p:txBody>
      </p:sp>
      <p:sp>
        <p:nvSpPr>
          <p:cNvPr id="4" name="Slide Number Placeholder 3"/>
          <p:cNvSpPr>
            <a:spLocks noGrp="1"/>
          </p:cNvSpPr>
          <p:nvPr>
            <p:ph type="sldNum" sz="quarter" idx="12"/>
          </p:nvPr>
        </p:nvSpPr>
        <p:spPr/>
        <p:txBody>
          <a:bodyPr/>
          <a:lstStyle/>
          <a:p>
            <a:fld id="{2259ECD1-B6A3-4AFA-9D95-526930C64296}" type="slidenum">
              <a:rPr lang="th-TH" smtClean="0"/>
              <a:t>73</a:t>
            </a:fld>
            <a:endParaRPr lang="th-TH"/>
          </a:p>
        </p:txBody>
      </p:sp>
    </p:spTree>
    <p:extLst>
      <p:ext uri="{BB962C8B-B14F-4D97-AF65-F5344CB8AC3E}">
        <p14:creationId xmlns:p14="http://schemas.microsoft.com/office/powerpoint/2010/main" val="172782492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5800" y="1597025"/>
            <a:ext cx="8175812" cy="1470025"/>
          </a:xfrm>
        </p:spPr>
        <p:txBody>
          <a:bodyPr/>
          <a:lstStyle/>
          <a:p>
            <a:pPr algn="ctr" eaLnBrk="1" hangingPunct="1"/>
            <a:r>
              <a:rPr lang="en-US" altLang="th-TH" dirty="0" smtClean="0">
                <a:solidFill>
                  <a:schemeClr val="tx1"/>
                </a:solidFill>
                <a:latin typeface="Georgia" panose="02040502050405020303" pitchFamily="18" charset="0"/>
              </a:rPr>
              <a:t>Interest Rates</a:t>
            </a:r>
          </a:p>
        </p:txBody>
      </p:sp>
      <p:sp>
        <p:nvSpPr>
          <p:cNvPr id="4099" name="Content Placeholder 4"/>
          <p:cNvSpPr>
            <a:spLocks noGrp="1"/>
          </p:cNvSpPr>
          <p:nvPr>
            <p:ph idx="1"/>
          </p:nvPr>
        </p:nvSpPr>
        <p:spPr>
          <a:xfrm>
            <a:off x="1546412" y="2798107"/>
            <a:ext cx="7315200" cy="3558244"/>
          </a:xfrm>
        </p:spPr>
        <p:txBody>
          <a:bodyPr>
            <a:normAutofit lnSpcReduction="10000"/>
          </a:bodyPr>
          <a:lstStyle/>
          <a:p>
            <a:pPr marL="465138" indent="-465138" algn="l" eaLnBrk="1" hangingPunct="1">
              <a:lnSpc>
                <a:spcPct val="160000"/>
              </a:lnSpc>
              <a:buFont typeface="Arial" panose="020B0604020202020204" pitchFamily="34" charset="0"/>
              <a:buChar char="•"/>
            </a:pPr>
            <a:r>
              <a:rPr lang="en-US" altLang="th-TH" sz="2400" dirty="0" smtClean="0">
                <a:latin typeface="Georgia" panose="02040502050405020303" pitchFamily="18" charset="0"/>
              </a:rPr>
              <a:t>Cost of Money and Interest Rate Levels</a:t>
            </a:r>
          </a:p>
          <a:p>
            <a:pPr marL="465138" indent="-465138" algn="l" eaLnBrk="1" hangingPunct="1">
              <a:lnSpc>
                <a:spcPct val="160000"/>
              </a:lnSpc>
              <a:buFont typeface="Arial" panose="020B0604020202020204" pitchFamily="34" charset="0"/>
              <a:buChar char="•"/>
            </a:pPr>
            <a:r>
              <a:rPr lang="en-US" altLang="th-TH" sz="2400" dirty="0" smtClean="0">
                <a:latin typeface="Georgia" panose="02040502050405020303" pitchFamily="18" charset="0"/>
              </a:rPr>
              <a:t>Determinants of Interest Rates</a:t>
            </a:r>
          </a:p>
          <a:p>
            <a:pPr marL="465138" indent="-465138" algn="l" eaLnBrk="1" hangingPunct="1">
              <a:lnSpc>
                <a:spcPct val="160000"/>
              </a:lnSpc>
              <a:buFont typeface="Arial" panose="020B0604020202020204" pitchFamily="34" charset="0"/>
              <a:buChar char="•"/>
            </a:pPr>
            <a:r>
              <a:rPr lang="en-US" altLang="th-TH" sz="2400" dirty="0" smtClean="0">
                <a:latin typeface="Georgia" panose="02040502050405020303" pitchFamily="18" charset="0"/>
              </a:rPr>
              <a:t>The Term Structure and Yield Curves</a:t>
            </a:r>
          </a:p>
          <a:p>
            <a:pPr marL="465138" indent="-465138" algn="l" eaLnBrk="1" hangingPunct="1">
              <a:lnSpc>
                <a:spcPct val="160000"/>
              </a:lnSpc>
              <a:buFont typeface="Arial" panose="020B0604020202020204" pitchFamily="34" charset="0"/>
              <a:buChar char="•"/>
            </a:pPr>
            <a:r>
              <a:rPr lang="en-US" altLang="th-TH" sz="2400" dirty="0" smtClean="0">
                <a:latin typeface="Georgia" panose="02040502050405020303" pitchFamily="18" charset="0"/>
              </a:rPr>
              <a:t>Using Yield Curves to Estimate Future Interest Rates</a:t>
            </a:r>
          </a:p>
          <a:p>
            <a:pPr marL="465138" indent="-465138" algn="l" eaLnBrk="1" hangingPunct="1">
              <a:lnSpc>
                <a:spcPct val="160000"/>
              </a:lnSpc>
              <a:buFont typeface="Arial" panose="020B0604020202020204" pitchFamily="34" charset="0"/>
              <a:buChar char="•"/>
            </a:pPr>
            <a:endParaRPr lang="en-US" altLang="th-TH" sz="2400" dirty="0" smtClean="0">
              <a:latin typeface="Georgia" panose="02040502050405020303" pitchFamily="18" charset="0"/>
            </a:endParaRPr>
          </a:p>
        </p:txBody>
      </p:sp>
      <p:sp>
        <p:nvSpPr>
          <p:cNvPr id="16388" name="Text Placeholder 5"/>
          <p:cNvSpPr>
            <a:spLocks noGrp="1"/>
          </p:cNvSpPr>
          <p:nvPr>
            <p:ph type="body" sz="quarter" idx="11"/>
          </p:nvPr>
        </p:nvSpPr>
        <p:spPr>
          <a:xfrm>
            <a:off x="551329" y="685799"/>
            <a:ext cx="8592671" cy="911225"/>
          </a:xfrm>
        </p:spPr>
        <p:txBody>
          <a:bodyPr anchor="ctr">
            <a:normAutofit/>
          </a:bodyPr>
          <a:lstStyle/>
          <a:p>
            <a:pPr marL="0" indent="0" eaLnBrk="1" fontAlgn="auto" hangingPunct="1">
              <a:spcAft>
                <a:spcPts val="0"/>
              </a:spcAft>
              <a:buFont typeface="Wingdings" pitchFamily="2" charset="2"/>
              <a:buNone/>
              <a:defRPr/>
            </a:pPr>
            <a:r>
              <a:rPr lang="en-US" sz="4400" dirty="0" smtClean="0">
                <a:latin typeface="Georgia" panose="02040502050405020303" pitchFamily="18" charset="0"/>
                <a:cs typeface="Times New Roman" panose="02020603050405020304" pitchFamily="18" charset="0"/>
              </a:rPr>
              <a:t>Chapter 7</a:t>
            </a:r>
          </a:p>
        </p:txBody>
      </p:sp>
      <p:sp>
        <p:nvSpPr>
          <p:cNvPr id="2" name="Slide Number Placeholder 1"/>
          <p:cNvSpPr>
            <a:spLocks noGrp="1"/>
          </p:cNvSpPr>
          <p:nvPr>
            <p:ph type="sldNum" sz="quarter" idx="12"/>
          </p:nvPr>
        </p:nvSpPr>
        <p:spPr/>
        <p:txBody>
          <a:bodyPr/>
          <a:lstStyle/>
          <a:p>
            <a:r>
              <a:rPr lang="en-US" altLang="th-TH" dirty="0" smtClean="0"/>
              <a:t>7-</a:t>
            </a:r>
            <a:fld id="{D813235E-4028-4320-8E96-A8D07E487DBB}" type="slidenum">
              <a:rPr lang="en-US" altLang="th-TH" smtClean="0"/>
              <a:pPr/>
              <a:t>74</a:t>
            </a:fld>
            <a:endParaRPr lang="en-US" altLang="th-TH" dirty="0"/>
          </a:p>
        </p:txBody>
      </p:sp>
    </p:spTree>
    <p:extLst>
      <p:ext uri="{BB962C8B-B14F-4D97-AF65-F5344CB8AC3E}">
        <p14:creationId xmlns:p14="http://schemas.microsoft.com/office/powerpoint/2010/main" val="3048434860"/>
      </p:ext>
    </p:extLst>
  </p:cSld>
  <p:clrMapOvr>
    <a:masterClrMapping/>
  </p:clrMapOvr>
  <p:timing>
    <p:tnLst>
      <p:par>
        <p:cTn xmlns:p14="http://schemas.microsoft.com/office/powerpoint/2010/mai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123" y="2541494"/>
            <a:ext cx="8598876" cy="1613647"/>
          </a:xfrm>
          <a:solidFill>
            <a:srgbClr val="0070C0"/>
          </a:solidFill>
        </p:spPr>
        <p:txBody>
          <a:bodyPr>
            <a:noAutofit/>
          </a:bodyPr>
          <a:lstStyle/>
          <a:p>
            <a:pPr algn="ctr">
              <a:lnSpc>
                <a:spcPct val="100000"/>
              </a:lnSpc>
            </a:pPr>
            <a:r>
              <a:rPr lang="en-US" altLang="th-TH" dirty="0">
                <a:solidFill>
                  <a:schemeClr val="bg1"/>
                </a:solidFill>
                <a:latin typeface="Georgia" panose="02040502050405020303" pitchFamily="18" charset="0"/>
              </a:rPr>
              <a:t>Cost of Money </a:t>
            </a:r>
            <a:r>
              <a:rPr lang="en-US" altLang="th-TH" dirty="0" smtClean="0">
                <a:solidFill>
                  <a:schemeClr val="bg1"/>
                </a:solidFill>
                <a:latin typeface="Georgia" panose="02040502050405020303" pitchFamily="18" charset="0"/>
              </a:rPr>
              <a:t>and</a:t>
            </a:r>
            <a:br>
              <a:rPr lang="en-US" altLang="th-TH" dirty="0" smtClean="0">
                <a:solidFill>
                  <a:schemeClr val="bg1"/>
                </a:solidFill>
                <a:latin typeface="Georgia" panose="02040502050405020303" pitchFamily="18" charset="0"/>
              </a:rPr>
            </a:br>
            <a:r>
              <a:rPr lang="en-US" altLang="th-TH" dirty="0" smtClean="0">
                <a:solidFill>
                  <a:schemeClr val="bg1"/>
                </a:solidFill>
                <a:latin typeface="Georgia" panose="02040502050405020303" pitchFamily="18" charset="0"/>
              </a:rPr>
              <a:t>Interest </a:t>
            </a:r>
            <a:r>
              <a:rPr lang="en-US" altLang="th-TH" dirty="0">
                <a:solidFill>
                  <a:schemeClr val="bg1"/>
                </a:solidFill>
                <a:latin typeface="Georgia" panose="02040502050405020303" pitchFamily="18" charset="0"/>
              </a:rPr>
              <a:t>Rate Levels</a:t>
            </a:r>
          </a:p>
        </p:txBody>
      </p:sp>
      <p:sp>
        <p:nvSpPr>
          <p:cNvPr id="3" name="Slide Number Placeholder 2"/>
          <p:cNvSpPr>
            <a:spLocks noGrp="1"/>
          </p:cNvSpPr>
          <p:nvPr>
            <p:ph type="sldNum" sz="quarter" idx="12"/>
          </p:nvPr>
        </p:nvSpPr>
        <p:spPr/>
        <p:txBody>
          <a:bodyPr/>
          <a:lstStyle/>
          <a:p>
            <a:r>
              <a:rPr lang="en-US" dirty="0" smtClean="0">
                <a:cs typeface="Times New Roman" panose="02020603050405020304" pitchFamily="18" charset="0"/>
              </a:rPr>
              <a:t>7-</a:t>
            </a:r>
            <a:fld id="{CE11FF73-71CA-4385-B37A-7677EEE7BD18}" type="slidenum">
              <a:rPr lang="en-US" smtClean="0">
                <a:cs typeface="Times New Roman" panose="02020603050405020304" pitchFamily="18" charset="0"/>
              </a:rPr>
              <a:pPr/>
              <a:t>75</a:t>
            </a:fld>
            <a:endParaRPr lang="th-TH" dirty="0"/>
          </a:p>
        </p:txBody>
      </p:sp>
    </p:spTree>
    <p:extLst>
      <p:ext uri="{BB962C8B-B14F-4D97-AF65-F5344CB8AC3E}">
        <p14:creationId xmlns:p14="http://schemas.microsoft.com/office/powerpoint/2010/main" val="2751356858"/>
      </p:ext>
    </p:extLst>
  </p:cSld>
  <p:clrMapOvr>
    <a:masterClrMapping/>
  </p:clrMapOvr>
  <p:timing>
    <p:tnLst>
      <p:par>
        <p:cTn xmlns:p14="http://schemas.microsoft.com/office/powerpoint/2010/mai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9" name="Rectangle 2"/>
          <p:cNvSpPr>
            <a:spLocks noGrp="1" noChangeArrowheads="1"/>
          </p:cNvSpPr>
          <p:nvPr>
            <p:ph type="title"/>
          </p:nvPr>
        </p:nvSpPr>
        <p:spPr/>
        <p:txBody>
          <a:bodyPr>
            <a:normAutofit/>
          </a:bodyPr>
          <a:lstStyle/>
          <a:p>
            <a:pPr eaLnBrk="1" hangingPunct="1">
              <a:defRPr/>
            </a:pPr>
            <a:r>
              <a:rPr lang="en-US" dirty="0" smtClean="0">
                <a:latin typeface="Times New Roman" panose="02020603050405020304" pitchFamily="18" charset="0"/>
                <a:cs typeface="Times New Roman" panose="02020603050405020304" pitchFamily="18" charset="0"/>
              </a:rPr>
              <a:t>What four factors affect the level of interest rates?</a:t>
            </a:r>
          </a:p>
        </p:txBody>
      </p:sp>
      <p:sp>
        <p:nvSpPr>
          <p:cNvPr id="105475" name="Rectangle 3"/>
          <p:cNvSpPr>
            <a:spLocks noGrp="1" noChangeArrowheads="1"/>
          </p:cNvSpPr>
          <p:nvPr>
            <p:ph sz="quarter" idx="1"/>
          </p:nvPr>
        </p:nvSpPr>
        <p:spPr>
          <a:xfrm>
            <a:off x="628650" y="1690689"/>
            <a:ext cx="7422776" cy="4226859"/>
          </a:xfrm>
        </p:spPr>
        <p:txBody>
          <a:bodyPr>
            <a:normAutofit/>
          </a:bodyPr>
          <a:lstStyle/>
          <a:p>
            <a:pPr marL="514350" indent="-514350" eaLnBrk="1" fontAlgn="auto" hangingPunct="1">
              <a:lnSpc>
                <a:spcPct val="150000"/>
              </a:lnSpc>
              <a:spcBef>
                <a:spcPct val="0"/>
              </a:spcBef>
              <a:buFont typeface="+mj-lt"/>
              <a:buAutoNum type="arabicPeriod"/>
              <a:defRPr/>
            </a:pPr>
            <a:r>
              <a:rPr lang="en-US" dirty="0" smtClean="0">
                <a:latin typeface="Times New Roman" panose="02020603050405020304" pitchFamily="18" charset="0"/>
                <a:cs typeface="Times New Roman" panose="02020603050405020304" pitchFamily="18" charset="0"/>
              </a:rPr>
              <a:t>Production opportunities</a:t>
            </a:r>
          </a:p>
          <a:p>
            <a:pPr marL="514350" indent="-514350" eaLnBrk="1" fontAlgn="auto" hangingPunct="1">
              <a:lnSpc>
                <a:spcPct val="150000"/>
              </a:lnSpc>
              <a:spcBef>
                <a:spcPct val="0"/>
              </a:spcBef>
              <a:buFont typeface="+mj-lt"/>
              <a:buAutoNum type="arabicPeriod"/>
              <a:defRPr/>
            </a:pPr>
            <a:r>
              <a:rPr lang="en-US" dirty="0" smtClean="0">
                <a:latin typeface="Times New Roman" panose="02020603050405020304" pitchFamily="18" charset="0"/>
                <a:cs typeface="Times New Roman" panose="02020603050405020304" pitchFamily="18" charset="0"/>
              </a:rPr>
              <a:t>Time preferences for consumption</a:t>
            </a:r>
          </a:p>
          <a:p>
            <a:pPr marL="514350" indent="-514350" eaLnBrk="1" fontAlgn="auto" hangingPunct="1">
              <a:lnSpc>
                <a:spcPct val="150000"/>
              </a:lnSpc>
              <a:spcBef>
                <a:spcPct val="0"/>
              </a:spcBef>
              <a:buFont typeface="+mj-lt"/>
              <a:buAutoNum type="arabicPeriod"/>
              <a:defRPr/>
            </a:pPr>
            <a:r>
              <a:rPr lang="en-US" dirty="0" smtClean="0">
                <a:latin typeface="Times New Roman" panose="02020603050405020304" pitchFamily="18" charset="0"/>
                <a:cs typeface="Times New Roman" panose="02020603050405020304" pitchFamily="18" charset="0"/>
              </a:rPr>
              <a:t>Risk</a:t>
            </a:r>
          </a:p>
          <a:p>
            <a:pPr marL="514350" indent="-514350" eaLnBrk="1" fontAlgn="auto" hangingPunct="1">
              <a:lnSpc>
                <a:spcPct val="150000"/>
              </a:lnSpc>
              <a:spcBef>
                <a:spcPct val="0"/>
              </a:spcBef>
              <a:buFont typeface="+mj-lt"/>
              <a:buAutoNum type="arabicPeriod"/>
              <a:defRPr/>
            </a:pPr>
            <a:r>
              <a:rPr lang="en-US" dirty="0" smtClean="0">
                <a:latin typeface="Times New Roman" panose="02020603050405020304" pitchFamily="18" charset="0"/>
                <a:cs typeface="Times New Roman" panose="02020603050405020304" pitchFamily="18" charset="0"/>
              </a:rPr>
              <a:t>Expected inflation</a:t>
            </a:r>
          </a:p>
        </p:txBody>
      </p:sp>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76</a:t>
            </a:fld>
            <a:endParaRPr lang="th-TH" dirty="0"/>
          </a:p>
        </p:txBody>
      </p:sp>
    </p:spTree>
    <p:extLst>
      <p:ext uri="{BB962C8B-B14F-4D97-AF65-F5344CB8AC3E}">
        <p14:creationId xmlns:p14="http://schemas.microsoft.com/office/powerpoint/2010/main" val="351289008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54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547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547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547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5" grpId="0"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123" y="2541494"/>
            <a:ext cx="8598876" cy="1289527"/>
          </a:xfrm>
          <a:solidFill>
            <a:srgbClr val="0070C0"/>
          </a:solidFill>
        </p:spPr>
        <p:txBody>
          <a:bodyPr>
            <a:noAutofit/>
          </a:bodyPr>
          <a:lstStyle/>
          <a:p>
            <a:pPr algn="ctr">
              <a:lnSpc>
                <a:spcPct val="160000"/>
              </a:lnSpc>
            </a:pPr>
            <a:r>
              <a:rPr lang="en-US" altLang="th-TH" dirty="0">
                <a:solidFill>
                  <a:schemeClr val="bg1"/>
                </a:solidFill>
                <a:latin typeface="Georgia" panose="02040502050405020303" pitchFamily="18" charset="0"/>
              </a:rPr>
              <a:t>Determinants of Interest Rates</a:t>
            </a:r>
          </a:p>
        </p:txBody>
      </p:sp>
      <p:sp>
        <p:nvSpPr>
          <p:cNvPr id="3" name="Slide Number Placeholder 2"/>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77</a:t>
            </a:fld>
            <a:endParaRPr lang="th-TH" dirty="0"/>
          </a:p>
        </p:txBody>
      </p:sp>
    </p:spTree>
    <p:extLst>
      <p:ext uri="{BB962C8B-B14F-4D97-AF65-F5344CB8AC3E}">
        <p14:creationId xmlns:p14="http://schemas.microsoft.com/office/powerpoint/2010/main" val="1787628665"/>
      </p:ext>
    </p:extLst>
  </p:cSld>
  <p:clrMapOvr>
    <a:masterClrMapping/>
  </p:clrMapOvr>
  <p:timing>
    <p:tnLst>
      <p:par>
        <p:cTn xmlns:p14="http://schemas.microsoft.com/office/powerpoint/2010/mai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altLang="th-TH" dirty="0" smtClean="0">
                <a:latin typeface="Times New Roman" panose="02020603050405020304" pitchFamily="18" charset="0"/>
                <a:cs typeface="Times New Roman" panose="02020603050405020304" pitchFamily="18" charset="0"/>
              </a:rPr>
              <a:t>“Nominal” vs. “Real” Rates</a:t>
            </a:r>
          </a:p>
        </p:txBody>
      </p:sp>
      <p:sp>
        <p:nvSpPr>
          <p:cNvPr id="5123" name="Rectangle 3"/>
          <p:cNvSpPr>
            <a:spLocks noGrp="1" noChangeArrowheads="1"/>
          </p:cNvSpPr>
          <p:nvPr>
            <p:ph sz="quarter" idx="1"/>
          </p:nvPr>
        </p:nvSpPr>
        <p:spPr>
          <a:xfrm>
            <a:off x="628650" y="1690689"/>
            <a:ext cx="7616825" cy="4495800"/>
          </a:xfrm>
        </p:spPr>
        <p:txBody>
          <a:bodyPr>
            <a:normAutofit/>
          </a:bodyPr>
          <a:lstStyle/>
          <a:p>
            <a:pPr marL="1027113" indent="-1027113" eaLnBrk="1" fontAlgn="auto" hangingPunct="1">
              <a:lnSpc>
                <a:spcPct val="100000"/>
              </a:lnSpc>
              <a:spcBef>
                <a:spcPct val="0"/>
              </a:spcBef>
              <a:buFont typeface="Wingdings" pitchFamily="2" charset="2"/>
              <a:buNone/>
              <a:tabLst>
                <a:tab pos="511175" algn="r"/>
                <a:tab pos="628650" algn="l"/>
              </a:tabLst>
              <a:defRPr/>
            </a:pP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r		= represents any nominal rate</a:t>
            </a:r>
          </a:p>
          <a:p>
            <a:pPr marL="1027113" indent="-1027113" eaLnBrk="1" fontAlgn="auto" hangingPunct="1">
              <a:lnSpc>
                <a:spcPct val="100000"/>
              </a:lnSpc>
              <a:spcBef>
                <a:spcPct val="0"/>
              </a:spcBef>
              <a:buFont typeface="Wingdings" pitchFamily="2" charset="2"/>
              <a:buNone/>
              <a:tabLst>
                <a:tab pos="511175" algn="r"/>
                <a:tab pos="628650" algn="l"/>
              </a:tabLst>
              <a:defRPr/>
            </a:pPr>
            <a:endParaRPr lang="en-US" sz="1200" dirty="0" smtClean="0">
              <a:latin typeface="Times New Roman" panose="02020603050405020304" pitchFamily="18" charset="0"/>
              <a:cs typeface="Times New Roman" panose="02020603050405020304" pitchFamily="18" charset="0"/>
            </a:endParaRPr>
          </a:p>
          <a:p>
            <a:pPr marL="1027113" indent="-1027113" eaLnBrk="1" fontAlgn="auto" hangingPunct="1">
              <a:lnSpc>
                <a:spcPct val="100000"/>
              </a:lnSpc>
              <a:spcBef>
                <a:spcPct val="0"/>
              </a:spcBef>
              <a:buFont typeface="Wingdings" pitchFamily="2" charset="2"/>
              <a:buNone/>
              <a:tabLst>
                <a:tab pos="363538" algn="l"/>
                <a:tab pos="631825" algn="r"/>
              </a:tabLst>
              <a:defRPr/>
            </a:pPr>
            <a:r>
              <a:rPr lang="en-US" dirty="0" smtClean="0">
                <a:latin typeface="Times New Roman" panose="02020603050405020304" pitchFamily="18" charset="0"/>
                <a:cs typeface="Times New Roman" panose="02020603050405020304" pitchFamily="18" charset="0"/>
              </a:rPr>
              <a:t>	r*	= represents the “real” </a:t>
            </a:r>
            <a:r>
              <a:rPr lang="en-US" dirty="0" smtClean="0">
                <a:solidFill>
                  <a:srgbClr val="0070C0"/>
                </a:solidFill>
                <a:latin typeface="Times New Roman" panose="02020603050405020304" pitchFamily="18" charset="0"/>
                <a:cs typeface="Times New Roman" panose="02020603050405020304" pitchFamily="18" charset="0"/>
              </a:rPr>
              <a:t>risk-free rate </a:t>
            </a:r>
            <a:r>
              <a:rPr lang="en-US" dirty="0" smtClean="0">
                <a:latin typeface="Times New Roman" panose="02020603050405020304" pitchFamily="18" charset="0"/>
                <a:cs typeface="Times New Roman" panose="02020603050405020304" pitchFamily="18" charset="0"/>
              </a:rPr>
              <a:t>of interest.  Like a T-bill rate, if there was no inflation.  Typically ranges from 1% to 5% per year.</a:t>
            </a:r>
          </a:p>
          <a:p>
            <a:pPr marL="1027113" indent="-1027113" eaLnBrk="1" fontAlgn="auto" hangingPunct="1">
              <a:lnSpc>
                <a:spcPct val="100000"/>
              </a:lnSpc>
              <a:spcBef>
                <a:spcPct val="0"/>
              </a:spcBef>
              <a:buFont typeface="Wingdings" pitchFamily="2" charset="2"/>
              <a:buNone/>
              <a:tabLst>
                <a:tab pos="363538" algn="l"/>
                <a:tab pos="631825" algn="r"/>
              </a:tabLst>
              <a:defRPr/>
            </a:pPr>
            <a:endParaRPr lang="en-US" sz="1200" dirty="0" smtClean="0">
              <a:latin typeface="Times New Roman" panose="02020603050405020304" pitchFamily="18" charset="0"/>
              <a:cs typeface="Times New Roman" panose="02020603050405020304" pitchFamily="18" charset="0"/>
            </a:endParaRPr>
          </a:p>
          <a:p>
            <a:pPr marL="1027113" indent="-663575" eaLnBrk="1" fontAlgn="auto" hangingPunct="1">
              <a:spcBef>
                <a:spcPct val="0"/>
              </a:spcBef>
              <a:buFont typeface="Wingdings" pitchFamily="2" charset="2"/>
              <a:buNone/>
              <a:tabLst>
                <a:tab pos="511175" algn="r"/>
                <a:tab pos="628650" algn="l"/>
              </a:tabLst>
              <a:defRPr/>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r</a:t>
            </a:r>
            <a:r>
              <a:rPr lang="en-US" baseline="-25000" dirty="0" err="1" smtClean="0">
                <a:latin typeface="Times New Roman" panose="02020603050405020304" pitchFamily="18" charset="0"/>
                <a:cs typeface="Times New Roman" panose="02020603050405020304" pitchFamily="18" charset="0"/>
              </a:rPr>
              <a:t>RF</a:t>
            </a:r>
            <a:r>
              <a:rPr lang="en-US" dirty="0" smtClean="0">
                <a:latin typeface="Times New Roman" panose="02020603050405020304" pitchFamily="18" charset="0"/>
                <a:cs typeface="Times New Roman" panose="02020603050405020304" pitchFamily="18" charset="0"/>
              </a:rPr>
              <a:t>	= represents the rate of interest on Treasury securities.</a:t>
            </a:r>
          </a:p>
        </p:txBody>
      </p:sp>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78</a:t>
            </a:fld>
            <a:endParaRPr lang="th-TH" dirty="0"/>
          </a:p>
        </p:txBody>
      </p:sp>
    </p:spTree>
    <p:extLst>
      <p:ext uri="{BB962C8B-B14F-4D97-AF65-F5344CB8AC3E}">
        <p14:creationId xmlns:p14="http://schemas.microsoft.com/office/powerpoint/2010/main" val="2667842700"/>
      </p:ext>
    </p:extLst>
  </p:cSld>
  <p:clrMapOvr>
    <a:masterClrMapping/>
  </p:clrMapOvr>
  <p:timing>
    <p:tnLst>
      <p:par>
        <p:cTn xmlns:p14="http://schemas.microsoft.com/office/powerpoint/2010/mai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altLang="th-TH" dirty="0" smtClean="0">
                <a:latin typeface="Times New Roman" panose="02020603050405020304" pitchFamily="18" charset="0"/>
                <a:cs typeface="Times New Roman" panose="02020603050405020304" pitchFamily="18" charset="0"/>
              </a:rPr>
              <a:t>Determinants of Interest Rates</a:t>
            </a:r>
          </a:p>
        </p:txBody>
      </p:sp>
      <p:sp>
        <p:nvSpPr>
          <p:cNvPr id="7171" name="Rectangle 3"/>
          <p:cNvSpPr>
            <a:spLocks noGrp="1" noChangeArrowheads="1"/>
          </p:cNvSpPr>
          <p:nvPr>
            <p:ph sz="quarter" idx="1"/>
          </p:nvPr>
        </p:nvSpPr>
        <p:spPr>
          <a:xfrm>
            <a:off x="612775" y="3294528"/>
            <a:ext cx="8114366" cy="2801471"/>
          </a:xfrm>
        </p:spPr>
        <p:txBody>
          <a:bodyPr/>
          <a:lstStyle/>
          <a:p>
            <a:pPr marL="0" indent="0" defTabSz="398463" eaLnBrk="1" hangingPunct="1">
              <a:spcBef>
                <a:spcPct val="0"/>
              </a:spcBef>
              <a:buFont typeface="Wingdings" panose="05000000000000000000" pitchFamily="2" charset="2"/>
              <a:buNone/>
              <a:tabLst>
                <a:tab pos="796925" algn="r"/>
                <a:tab pos="914400" algn="l"/>
              </a:tabLst>
            </a:pPr>
            <a:r>
              <a:rPr lang="en-US" altLang="th-TH" dirty="0" smtClean="0">
                <a:latin typeface="Times New Roman" panose="02020603050405020304" pitchFamily="18" charset="0"/>
                <a:cs typeface="Times New Roman" panose="02020603050405020304" pitchFamily="18" charset="0"/>
              </a:rPr>
              <a:t>		r			= required return on a debt security</a:t>
            </a:r>
          </a:p>
          <a:p>
            <a:pPr marL="0" indent="0" defTabSz="398463" eaLnBrk="1" hangingPunct="1">
              <a:spcBef>
                <a:spcPct val="0"/>
              </a:spcBef>
              <a:buFont typeface="Wingdings" panose="05000000000000000000" pitchFamily="2" charset="2"/>
              <a:buNone/>
              <a:tabLst>
                <a:tab pos="796925" algn="r"/>
                <a:tab pos="914400" algn="l"/>
              </a:tabLst>
            </a:pPr>
            <a:r>
              <a:rPr lang="en-US" altLang="th-TH" dirty="0" smtClean="0">
                <a:latin typeface="Times New Roman" panose="02020603050405020304" pitchFamily="18" charset="0"/>
                <a:cs typeface="Times New Roman" panose="02020603050405020304" pitchFamily="18" charset="0"/>
              </a:rPr>
              <a:t>		r*		= real risk-free rate of interest</a:t>
            </a:r>
          </a:p>
          <a:p>
            <a:pPr marL="0" indent="0" defTabSz="398463" eaLnBrk="1" hangingPunct="1">
              <a:spcBef>
                <a:spcPct val="0"/>
              </a:spcBef>
              <a:buFont typeface="Wingdings" panose="05000000000000000000" pitchFamily="2" charset="2"/>
              <a:buNone/>
              <a:tabLst>
                <a:tab pos="796925" algn="r"/>
                <a:tab pos="914400" algn="l"/>
              </a:tabLst>
            </a:pPr>
            <a:r>
              <a:rPr lang="en-US" altLang="th-TH" dirty="0" smtClean="0">
                <a:latin typeface="Times New Roman" panose="02020603050405020304" pitchFamily="18" charset="0"/>
                <a:cs typeface="Times New Roman" panose="02020603050405020304" pitchFamily="18" charset="0"/>
              </a:rPr>
              <a:t>		IP		= inflation premium</a:t>
            </a:r>
          </a:p>
          <a:p>
            <a:pPr marL="0" indent="0" defTabSz="398463" eaLnBrk="1" hangingPunct="1">
              <a:spcBef>
                <a:spcPct val="0"/>
              </a:spcBef>
              <a:buFont typeface="Wingdings" panose="05000000000000000000" pitchFamily="2" charset="2"/>
              <a:buNone/>
              <a:tabLst>
                <a:tab pos="796925" algn="r"/>
                <a:tab pos="914400" algn="l"/>
              </a:tabLst>
            </a:pPr>
            <a:r>
              <a:rPr lang="en-US" altLang="th-TH" dirty="0" smtClean="0">
                <a:latin typeface="Times New Roman" panose="02020603050405020304" pitchFamily="18" charset="0"/>
                <a:cs typeface="Times New Roman" panose="02020603050405020304" pitchFamily="18" charset="0"/>
              </a:rPr>
              <a:t>		DRP	= default risk premium </a:t>
            </a:r>
            <a:r>
              <a:rPr lang="en-US" altLang="th-TH" dirty="0" smtClean="0">
                <a:solidFill>
                  <a:srgbClr val="FF0000"/>
                </a:solidFill>
                <a:latin typeface="Times New Roman" panose="02020603050405020304" pitchFamily="18" charset="0"/>
                <a:cs typeface="Times New Roman" panose="02020603050405020304" pitchFamily="18" charset="0"/>
              </a:rPr>
              <a:t>(CREDIT)</a:t>
            </a:r>
          </a:p>
          <a:p>
            <a:pPr marL="0" indent="0" defTabSz="398463" eaLnBrk="1" hangingPunct="1">
              <a:spcBef>
                <a:spcPct val="0"/>
              </a:spcBef>
              <a:buFont typeface="Wingdings" panose="05000000000000000000" pitchFamily="2" charset="2"/>
              <a:buNone/>
              <a:tabLst>
                <a:tab pos="796925" algn="r"/>
                <a:tab pos="914400" algn="l"/>
              </a:tabLst>
            </a:pPr>
            <a:r>
              <a:rPr lang="en-US" altLang="th-TH" dirty="0" smtClean="0">
                <a:latin typeface="Times New Roman" panose="02020603050405020304" pitchFamily="18" charset="0"/>
                <a:cs typeface="Times New Roman" panose="02020603050405020304" pitchFamily="18" charset="0"/>
              </a:rPr>
              <a:t>		LP		= liquidity premium </a:t>
            </a:r>
            <a:r>
              <a:rPr lang="en-US" altLang="th-TH" dirty="0" smtClean="0">
                <a:solidFill>
                  <a:srgbClr val="FF0000"/>
                </a:solidFill>
                <a:latin typeface="Times New Roman" panose="02020603050405020304" pitchFamily="18" charset="0"/>
                <a:cs typeface="Times New Roman" panose="02020603050405020304" pitchFamily="18" charset="0"/>
              </a:rPr>
              <a:t>(RISK)</a:t>
            </a:r>
          </a:p>
          <a:p>
            <a:pPr marL="0" indent="0" defTabSz="398463" eaLnBrk="1" hangingPunct="1">
              <a:spcBef>
                <a:spcPct val="0"/>
              </a:spcBef>
              <a:buFont typeface="Wingdings" panose="05000000000000000000" pitchFamily="2" charset="2"/>
              <a:buNone/>
              <a:tabLst>
                <a:tab pos="796925" algn="r"/>
                <a:tab pos="914400" algn="l"/>
              </a:tabLst>
            </a:pPr>
            <a:r>
              <a:rPr lang="en-US" altLang="th-TH" dirty="0" smtClean="0">
                <a:latin typeface="Times New Roman" panose="02020603050405020304" pitchFamily="18" charset="0"/>
                <a:cs typeface="Times New Roman" panose="02020603050405020304" pitchFamily="18" charset="0"/>
              </a:rPr>
              <a:t>		MRP	= maturity risk premium</a:t>
            </a:r>
          </a:p>
        </p:txBody>
      </p:sp>
      <p:sp>
        <p:nvSpPr>
          <p:cNvPr id="2" name="TextBox 1"/>
          <p:cNvSpPr txBox="1"/>
          <p:nvPr/>
        </p:nvSpPr>
        <p:spPr>
          <a:xfrm>
            <a:off x="1506071" y="1938611"/>
            <a:ext cx="6736976" cy="584775"/>
          </a:xfrm>
          <a:prstGeom prst="rect">
            <a:avLst/>
          </a:prstGeom>
          <a:noFill/>
          <a:ln>
            <a:solidFill>
              <a:schemeClr val="tx1">
                <a:lumMod val="65000"/>
                <a:lumOff val="35000"/>
              </a:schemeClr>
            </a:solidFill>
          </a:ln>
        </p:spPr>
        <p:txBody>
          <a:bodyPr wrap="square" rtlCol="0" anchor="ctr">
            <a:spAutoFit/>
          </a:bodyPr>
          <a:lstStyle/>
          <a:p>
            <a:pPr algn="ctr"/>
            <a:r>
              <a:rPr lang="en-US" altLang="th-TH" sz="3200" dirty="0" smtClean="0">
                <a:latin typeface="Times New Roman" panose="02020603050405020304" pitchFamily="18" charset="0"/>
                <a:cs typeface="Times New Roman" panose="02020603050405020304" pitchFamily="18" charset="0"/>
              </a:rPr>
              <a:t>r	= r* + IP + DRP + LP + MRP</a:t>
            </a:r>
          </a:p>
        </p:txBody>
      </p:sp>
      <p:sp>
        <p:nvSpPr>
          <p:cNvPr id="3" name="Slide Number Placeholder 2"/>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79</a:t>
            </a:fld>
            <a:endParaRPr lang="th-TH" dirty="0"/>
          </a:p>
        </p:txBody>
      </p:sp>
    </p:spTree>
    <p:extLst>
      <p:ext uri="{BB962C8B-B14F-4D97-AF65-F5344CB8AC3E}">
        <p14:creationId xmlns:p14="http://schemas.microsoft.com/office/powerpoint/2010/main" val="208182895"/>
      </p:ext>
    </p:extLst>
  </p:cSld>
  <p:clrMapOvr>
    <a:masterClrMapping/>
  </p:clrMapOvr>
  <p:timing>
    <p:tnLst>
      <p:par>
        <p:cTn xmlns:p14="http://schemas.microsoft.com/office/powerpoint/2010/mai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normAutofit/>
          </a:bodyPr>
          <a:lstStyle/>
          <a:p>
            <a:pPr eaLnBrk="1" hangingPunct="1">
              <a:defRPr/>
            </a:pPr>
            <a:r>
              <a:rPr lang="en-US" dirty="0" smtClean="0">
                <a:latin typeface="Times New Roman" panose="02020603050405020304" pitchFamily="18" charset="0"/>
                <a:cs typeface="Times New Roman" panose="02020603050405020304" pitchFamily="18" charset="0"/>
              </a:rPr>
              <a:t>Premiums Added to r* for Different Types of Debt</a:t>
            </a:r>
          </a:p>
        </p:txBody>
      </p:sp>
      <p:graphicFrame>
        <p:nvGraphicFramePr>
          <p:cNvPr id="109703" name="Group 135"/>
          <p:cNvGraphicFramePr>
            <a:graphicFrameLocks noGrp="1"/>
          </p:cNvGraphicFramePr>
          <p:nvPr>
            <p:ph sz="quarter" idx="1"/>
            <p:extLst>
              <p:ext uri="{D42A27DB-BD31-4B8C-83A1-F6EECF244321}">
                <p14:modId xmlns:p14="http://schemas.microsoft.com/office/powerpoint/2010/main" val="567150812"/>
              </p:ext>
            </p:extLst>
          </p:nvPr>
        </p:nvGraphicFramePr>
        <p:xfrm>
          <a:off x="898525" y="1924050"/>
          <a:ext cx="7616825" cy="3865564"/>
        </p:xfrm>
        <a:graphic>
          <a:graphicData uri="http://schemas.openxmlformats.org/drawingml/2006/table">
            <a:tbl>
              <a:tblPr/>
              <a:tblGrid>
                <a:gridCol w="3103563"/>
                <a:gridCol w="1128712"/>
                <a:gridCol w="1127125"/>
                <a:gridCol w="1128713"/>
                <a:gridCol w="1128712"/>
              </a:tblGrid>
              <a:tr h="57308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2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L="112842" marR="112842" horzOverflow="overflow">
                    <a:lnL>
                      <a:noFill/>
                    </a:lnL>
                    <a:lnR>
                      <a:noFill/>
                    </a:lnR>
                    <a:lnT>
                      <a:noFill/>
                    </a:lnT>
                    <a:lnB w="38100" cap="flat" cmpd="sng" algn="ctr">
                      <a:solidFill>
                        <a:srgbClr val="23518A"/>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IP</a:t>
                      </a:r>
                    </a:p>
                  </a:txBody>
                  <a:tcPr marL="112842" marR="112842" horzOverflow="overflow">
                    <a:lnL>
                      <a:noFill/>
                    </a:lnL>
                    <a:lnR>
                      <a:noFill/>
                    </a:lnR>
                    <a:lnT>
                      <a:noFill/>
                    </a:lnT>
                    <a:lnB w="38100" cap="flat" cmpd="sng" algn="ctr">
                      <a:solidFill>
                        <a:srgbClr val="23518A"/>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MRP</a:t>
                      </a:r>
                    </a:p>
                  </a:txBody>
                  <a:tcPr marL="112842" marR="112842" horzOverflow="overflow">
                    <a:lnL>
                      <a:noFill/>
                    </a:lnL>
                    <a:lnR>
                      <a:noFill/>
                    </a:lnR>
                    <a:lnT>
                      <a:noFill/>
                    </a:lnT>
                    <a:lnB w="38100" cap="flat" cmpd="sng" algn="ctr">
                      <a:solidFill>
                        <a:srgbClr val="23518A"/>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DRP</a:t>
                      </a:r>
                    </a:p>
                  </a:txBody>
                  <a:tcPr marL="112842" marR="112842" horzOverflow="overflow">
                    <a:lnL>
                      <a:noFill/>
                    </a:lnL>
                    <a:lnR>
                      <a:noFill/>
                    </a:lnR>
                    <a:lnT>
                      <a:noFill/>
                    </a:lnT>
                    <a:lnB w="38100" cap="flat" cmpd="sng" algn="ctr">
                      <a:solidFill>
                        <a:srgbClr val="23518A"/>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LP</a:t>
                      </a:r>
                    </a:p>
                  </a:txBody>
                  <a:tcPr marL="112842" marR="112842" horzOverflow="overflow">
                    <a:lnL>
                      <a:noFill/>
                    </a:lnL>
                    <a:lnR>
                      <a:noFill/>
                    </a:lnR>
                    <a:lnT>
                      <a:noFill/>
                    </a:lnT>
                    <a:lnB w="38100" cap="flat" cmpd="sng" algn="ctr">
                      <a:solidFill>
                        <a:srgbClr val="23518A"/>
                      </a:solidFill>
                      <a:prstDash val="solid"/>
                      <a:round/>
                      <a:headEnd type="none" w="med" len="med"/>
                      <a:tailEnd type="none" w="med" len="med"/>
                    </a:lnB>
                    <a:lnTlToBr>
                      <a:noFill/>
                    </a:lnTlToBr>
                    <a:lnBlToTr>
                      <a:noFill/>
                    </a:lnBlToTr>
                    <a:noFill/>
                  </a:tcPr>
                </a:tc>
              </a:tr>
              <a:tr h="823913">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S-T Treasury</a:t>
                      </a:r>
                    </a:p>
                  </a:txBody>
                  <a:tcPr marL="112842" marR="112842" horzOverflow="overflow">
                    <a:lnL>
                      <a:noFill/>
                    </a:lnL>
                    <a:lnR>
                      <a:noFill/>
                    </a:lnR>
                    <a:lnT w="38100" cap="flat" cmpd="sng" algn="ctr">
                      <a:solidFill>
                        <a:srgbClr val="23518A"/>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Wingdings" pitchFamily="2" charset="2"/>
                        </a:rPr>
                        <a:t></a:t>
                      </a:r>
                      <a:endPar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112842" marR="112842" horzOverflow="overflow">
                    <a:lnL>
                      <a:noFill/>
                    </a:lnL>
                    <a:lnR>
                      <a:noFill/>
                    </a:lnR>
                    <a:lnT w="38100" cap="flat" cmpd="sng" algn="ctr">
                      <a:solidFill>
                        <a:srgbClr val="23518A"/>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112842" marR="112842" horzOverflow="overflow">
                    <a:lnL>
                      <a:noFill/>
                    </a:lnL>
                    <a:lnR>
                      <a:noFill/>
                    </a:lnR>
                    <a:lnT w="38100" cap="flat" cmpd="sng" algn="ctr">
                      <a:solidFill>
                        <a:srgbClr val="23518A"/>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112842" marR="112842" horzOverflow="overflow">
                    <a:lnL>
                      <a:noFill/>
                    </a:lnL>
                    <a:lnR>
                      <a:noFill/>
                    </a:lnR>
                    <a:lnT w="38100" cap="flat" cmpd="sng" algn="ctr">
                      <a:solidFill>
                        <a:srgbClr val="23518A"/>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112842" marR="112842" horzOverflow="overflow">
                    <a:lnL>
                      <a:noFill/>
                    </a:lnL>
                    <a:lnR>
                      <a:noFill/>
                    </a:lnR>
                    <a:lnT w="38100" cap="flat" cmpd="sng" algn="ctr">
                      <a:solidFill>
                        <a:srgbClr val="23518A"/>
                      </a:solidFill>
                      <a:prstDash val="solid"/>
                      <a:round/>
                      <a:headEnd type="none" w="med" len="med"/>
                      <a:tailEnd type="none" w="med" len="med"/>
                    </a:lnT>
                    <a:lnB>
                      <a:noFill/>
                    </a:lnB>
                    <a:lnTlToBr>
                      <a:noFill/>
                    </a:lnTlToBr>
                    <a:lnBlToTr>
                      <a:noFill/>
                    </a:lnBlToTr>
                    <a:noFill/>
                  </a:tcPr>
                </a:tc>
              </a:tr>
              <a:tr h="822325">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L-T Treasury</a:t>
                      </a:r>
                    </a:p>
                  </a:txBody>
                  <a:tcPr marL="112842" marR="112842" horzOverflow="overflow">
                    <a:lnL>
                      <a:noFill/>
                    </a:lnL>
                    <a:lnR>
                      <a:noFill/>
                    </a:lnR>
                    <a:lnT>
                      <a:noFill/>
                    </a:lnT>
                    <a:lnB>
                      <a:noFill/>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sym typeface="Wingdings" pitchFamily="2" charset="2"/>
                        </a:rPr>
                        <a:t></a:t>
                      </a:r>
                    </a:p>
                  </a:txBody>
                  <a:tcPr marL="112842" marR="112842" horzOverflow="overflow">
                    <a:lnL>
                      <a:noFill/>
                    </a:lnL>
                    <a:lnR>
                      <a:noFill/>
                    </a:lnR>
                    <a:lnT>
                      <a:noFill/>
                    </a:lnT>
                    <a:lnB>
                      <a:noFill/>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sym typeface="Wingdings" pitchFamily="2" charset="2"/>
                        </a:rPr>
                        <a:t></a:t>
                      </a:r>
                    </a:p>
                  </a:txBody>
                  <a:tcPr marL="112842" marR="112842" horzOverflow="overflow">
                    <a:lnL>
                      <a:noFill/>
                    </a:lnL>
                    <a:lnR>
                      <a:noFill/>
                    </a:lnR>
                    <a:lnT>
                      <a:noFill/>
                    </a:lnT>
                    <a:lnB>
                      <a:noFill/>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2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L="112842" marR="112842" horzOverflow="overflow">
                    <a:lnL>
                      <a:noFill/>
                    </a:lnL>
                    <a:lnR>
                      <a:noFill/>
                    </a:lnR>
                    <a:lnT>
                      <a:noFill/>
                    </a:lnT>
                    <a:lnB>
                      <a:noFill/>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2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L="112842" marR="112842" horzOverflow="overflow">
                    <a:lnL>
                      <a:noFill/>
                    </a:lnL>
                    <a:lnR>
                      <a:noFill/>
                    </a:lnR>
                    <a:lnT>
                      <a:noFill/>
                    </a:lnT>
                    <a:lnB>
                      <a:noFill/>
                    </a:lnB>
                    <a:lnTlToBr>
                      <a:noFill/>
                    </a:lnTlToBr>
                    <a:lnBlToTr>
                      <a:noFill/>
                    </a:lnBlToTr>
                    <a:solidFill>
                      <a:schemeClr val="accent4">
                        <a:lumMod val="60000"/>
                        <a:lumOff val="40000"/>
                      </a:schemeClr>
                    </a:solidFill>
                  </a:tcPr>
                </a:tc>
              </a:tr>
              <a:tr h="823913">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S-T Corporate</a:t>
                      </a:r>
                    </a:p>
                  </a:txBody>
                  <a:tcPr marL="112842" marR="112842"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Wingdings" pitchFamily="2" charset="2"/>
                        </a:rPr>
                        <a:t></a:t>
                      </a:r>
                    </a:p>
                  </a:txBody>
                  <a:tcPr marL="112842" marR="112842"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112842" marR="112842"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Wingdings" pitchFamily="2" charset="2"/>
                        </a:rPr>
                        <a:t></a:t>
                      </a:r>
                    </a:p>
                  </a:txBody>
                  <a:tcPr marL="112842" marR="112842"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Wingdings" pitchFamily="2" charset="2"/>
                        </a:rPr>
                        <a:t></a:t>
                      </a:r>
                    </a:p>
                  </a:txBody>
                  <a:tcPr marL="112842" marR="112842" horzOverflow="overflow">
                    <a:lnL>
                      <a:noFill/>
                    </a:lnL>
                    <a:lnR>
                      <a:noFill/>
                    </a:lnR>
                    <a:lnT>
                      <a:noFill/>
                    </a:lnT>
                    <a:lnB>
                      <a:noFill/>
                    </a:lnB>
                    <a:lnTlToBr>
                      <a:noFill/>
                    </a:lnTlToBr>
                    <a:lnBlToTr>
                      <a:noFill/>
                    </a:lnBlToTr>
                    <a:noFill/>
                  </a:tcPr>
                </a:tc>
              </a:tr>
              <a:tr h="822325">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L-T Corporate</a:t>
                      </a:r>
                    </a:p>
                  </a:txBody>
                  <a:tcPr marL="112842" marR="112842"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Wingdings" pitchFamily="2" charset="2"/>
                        </a:rPr>
                        <a:t></a:t>
                      </a:r>
                    </a:p>
                  </a:txBody>
                  <a:tcPr marL="112842" marR="112842"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Wingdings" pitchFamily="2" charset="2"/>
                        </a:rPr>
                        <a:t></a:t>
                      </a:r>
                    </a:p>
                  </a:txBody>
                  <a:tcPr marL="112842" marR="112842"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Wingdings" pitchFamily="2" charset="2"/>
                        </a:rPr>
                        <a:t></a:t>
                      </a:r>
                    </a:p>
                  </a:txBody>
                  <a:tcPr marL="112842" marR="112842"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sym typeface="Wingdings" pitchFamily="2" charset="2"/>
                        </a:rPr>
                        <a:t></a:t>
                      </a:r>
                    </a:p>
                  </a:txBody>
                  <a:tcPr marL="112842" marR="112842" horzOverflow="overflow">
                    <a:lnL>
                      <a:noFill/>
                    </a:lnL>
                    <a:lnR>
                      <a:noFill/>
                    </a:lnR>
                    <a:lnT>
                      <a:noFill/>
                    </a:lnT>
                    <a:lnB>
                      <a:noFill/>
                    </a:lnB>
                    <a:lnTlToBr>
                      <a:noFill/>
                    </a:lnTlToBr>
                    <a:lnBlToTr>
                      <a:noFill/>
                    </a:lnBlToTr>
                    <a:noFill/>
                  </a:tcPr>
                </a:tc>
              </a:tr>
            </a:tbl>
          </a:graphicData>
        </a:graphic>
      </p:graphicFrame>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80</a:t>
            </a:fld>
            <a:endParaRPr lang="th-TH" dirty="0"/>
          </a:p>
        </p:txBody>
      </p:sp>
    </p:spTree>
    <p:extLst>
      <p:ext uri="{BB962C8B-B14F-4D97-AF65-F5344CB8AC3E}">
        <p14:creationId xmlns:p14="http://schemas.microsoft.com/office/powerpoint/2010/main" val="1413485304"/>
      </p:ext>
    </p:extLst>
  </p:cSld>
  <p:clrMapOvr>
    <a:masterClrMapping/>
  </p:clrMapOvr>
  <p:timing>
    <p:tnLst>
      <p:par>
        <p:cTn xmlns:p14="http://schemas.microsoft.com/office/powerpoint/2010/mai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TIPS</a:t>
            </a:r>
            <a:endParaRPr lang="en-US" dirty="0"/>
          </a:p>
        </p:txBody>
      </p:sp>
      <p:sp>
        <p:nvSpPr>
          <p:cNvPr id="3" name="Content Placeholder 2"/>
          <p:cNvSpPr>
            <a:spLocks noGrp="1"/>
          </p:cNvSpPr>
          <p:nvPr>
            <p:ph idx="1"/>
          </p:nvPr>
        </p:nvSpPr>
        <p:spPr/>
        <p:txBody>
          <a:bodyPr/>
          <a:lstStyle/>
          <a:p>
            <a:r>
              <a:rPr lang="en-US" dirty="0" smtClean="0"/>
              <a:t>Interest Rate = real rate+ inflation rate</a:t>
            </a:r>
          </a:p>
          <a:p>
            <a:endParaRPr lang="en-US" dirty="0"/>
          </a:p>
          <a:p>
            <a:r>
              <a:rPr lang="en-US" dirty="0" smtClean="0"/>
              <a:t>If the TIPS yield is 1% and inflation is 2%</a:t>
            </a:r>
          </a:p>
          <a:p>
            <a:endParaRPr lang="en-US" dirty="0"/>
          </a:p>
          <a:p>
            <a:r>
              <a:rPr lang="en-US" dirty="0" smtClean="0"/>
              <a:t>Then TIPS will pay investors 1+2= 3%</a:t>
            </a:r>
            <a:endParaRPr lang="en-US" dirty="0"/>
          </a:p>
        </p:txBody>
      </p:sp>
      <p:sp>
        <p:nvSpPr>
          <p:cNvPr id="4" name="Slide Number Placeholder 3"/>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81</a:t>
            </a:fld>
            <a:endParaRPr lang="th-TH" dirty="0"/>
          </a:p>
        </p:txBody>
      </p:sp>
    </p:spTree>
    <p:extLst>
      <p:ext uri="{BB962C8B-B14F-4D97-AF65-F5344CB8AC3E}">
        <p14:creationId xmlns:p14="http://schemas.microsoft.com/office/powerpoint/2010/main" val="409018279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Breakeven inflation</a:t>
            </a:r>
            <a:endParaRPr lang="en-US" dirty="0"/>
          </a:p>
        </p:txBody>
      </p:sp>
      <p:sp>
        <p:nvSpPr>
          <p:cNvPr id="3" name="Content Placeholder 2"/>
          <p:cNvSpPr>
            <a:spLocks noGrp="1"/>
          </p:cNvSpPr>
          <p:nvPr>
            <p:ph idx="1"/>
          </p:nvPr>
        </p:nvSpPr>
        <p:spPr/>
        <p:txBody>
          <a:bodyPr/>
          <a:lstStyle/>
          <a:p>
            <a:r>
              <a:rPr lang="en-US" dirty="0" smtClean="0"/>
              <a:t>Treasury Bond gives you 3%</a:t>
            </a:r>
          </a:p>
          <a:p>
            <a:endParaRPr lang="en-US" dirty="0"/>
          </a:p>
          <a:p>
            <a:r>
              <a:rPr lang="en-US" dirty="0" smtClean="0"/>
              <a:t>TIPS gives you 1%</a:t>
            </a:r>
          </a:p>
          <a:p>
            <a:endParaRPr lang="en-US" dirty="0"/>
          </a:p>
          <a:p>
            <a:r>
              <a:rPr lang="en-US" dirty="0" smtClean="0"/>
              <a:t>Therefore the breakeven inflation rate is</a:t>
            </a:r>
          </a:p>
          <a:p>
            <a:r>
              <a:rPr lang="en-US" dirty="0"/>
              <a:t> </a:t>
            </a:r>
            <a:r>
              <a:rPr lang="en-US" dirty="0" smtClean="0"/>
              <a:t>= 2%</a:t>
            </a:r>
            <a:endParaRPr lang="en-US" dirty="0"/>
          </a:p>
        </p:txBody>
      </p:sp>
      <p:sp>
        <p:nvSpPr>
          <p:cNvPr id="4" name="Slide Number Placeholder 3"/>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82</a:t>
            </a:fld>
            <a:endParaRPr lang="th-TH" dirty="0"/>
          </a:p>
        </p:txBody>
      </p:sp>
    </p:spTree>
    <p:extLst>
      <p:ext uri="{BB962C8B-B14F-4D97-AF65-F5344CB8AC3E}">
        <p14:creationId xmlns:p14="http://schemas.microsoft.com/office/powerpoint/2010/main" val="90086331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854499" y="111769"/>
            <a:ext cx="7922109" cy="6617191"/>
          </a:xfrm>
          <a:prstGeom prst="rect">
            <a:avLst/>
          </a:prstGeom>
        </p:spPr>
      </p:pic>
      <p:sp>
        <p:nvSpPr>
          <p:cNvPr id="4" name="Slide Number Placeholder 3"/>
          <p:cNvSpPr>
            <a:spLocks noGrp="1"/>
          </p:cNvSpPr>
          <p:nvPr>
            <p:ph type="sldNum" sz="quarter" idx="12"/>
          </p:nvPr>
        </p:nvSpPr>
        <p:spPr>
          <a:xfrm>
            <a:off x="6719208" y="6193066"/>
            <a:ext cx="2057400" cy="365125"/>
          </a:xfrm>
        </p:spPr>
        <p:txBody>
          <a:bodyPr/>
          <a:lstStyle/>
          <a:p>
            <a:r>
              <a:rPr lang="en-US" dirty="0" smtClean="0">
                <a:cs typeface="Times New Roman" panose="02020603050405020304" pitchFamily="18" charset="0"/>
              </a:rPr>
              <a:t>7-</a:t>
            </a:r>
            <a:fld id="{F5D8D0BE-70E5-4540-A02E-3CC1179C72EB}" type="slidenum">
              <a:rPr lang="en-US" smtClean="0">
                <a:cs typeface="Times New Roman" panose="02020603050405020304" pitchFamily="18" charset="0"/>
              </a:rPr>
              <a:pPr/>
              <a:t>83</a:t>
            </a:fld>
            <a:endParaRPr lang="th-TH" dirty="0"/>
          </a:p>
        </p:txBody>
      </p:sp>
    </p:spTree>
    <p:extLst>
      <p:ext uri="{BB962C8B-B14F-4D97-AF65-F5344CB8AC3E}">
        <p14:creationId xmlns:p14="http://schemas.microsoft.com/office/powerpoint/2010/main" val="3315526117"/>
      </p:ext>
    </p:extLst>
  </p:cSld>
  <p:clrMapOvr>
    <a:masterClrMapping/>
  </p:clrMapOvr>
  <p:timing>
    <p:tnLst>
      <p:par>
        <p:cTn xmlns:p14="http://schemas.microsoft.com/office/powerpoint/2010/mai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eaLnBrk="1" hangingPunct="1">
              <a:defRPr/>
            </a:pPr>
            <a:r>
              <a:rPr lang="en-US" dirty="0" smtClean="0">
                <a:latin typeface="Times New Roman" panose="02020603050405020304" pitchFamily="18" charset="0"/>
                <a:cs typeface="Times New Roman" panose="02020603050405020304" pitchFamily="18" charset="0"/>
              </a:rPr>
              <a:t>Yield Curve and the Term Structure of Interest Rates</a:t>
            </a:r>
          </a:p>
        </p:txBody>
      </p:sp>
      <p:sp>
        <p:nvSpPr>
          <p:cNvPr id="8195" name="Rectangle 3"/>
          <p:cNvSpPr>
            <a:spLocks noGrp="1" noChangeArrowheads="1"/>
          </p:cNvSpPr>
          <p:nvPr>
            <p:ph sz="quarter" idx="1"/>
          </p:nvPr>
        </p:nvSpPr>
        <p:spPr>
          <a:xfrm>
            <a:off x="628650" y="1750710"/>
            <a:ext cx="4244975" cy="4495800"/>
          </a:xfrm>
        </p:spPr>
        <p:txBody>
          <a:bodyPr>
            <a:normAutofit/>
          </a:bodyPr>
          <a:lstStyle/>
          <a:p>
            <a:pPr eaLnBrk="1" fontAlgn="auto" hangingPunct="1">
              <a:spcBef>
                <a:spcPct val="0"/>
              </a:spcBef>
              <a:defRPr/>
            </a:pPr>
            <a:r>
              <a:rPr lang="en-US" sz="2800" dirty="0" smtClean="0">
                <a:latin typeface="Times New Roman" panose="02020603050405020304" pitchFamily="18" charset="0"/>
                <a:cs typeface="Times New Roman" panose="02020603050405020304" pitchFamily="18" charset="0"/>
              </a:rPr>
              <a:t>Term structure:  relationship between interest rates (or yields) and maturities.</a:t>
            </a:r>
          </a:p>
          <a:p>
            <a:pPr eaLnBrk="1" fontAlgn="auto" hangingPunct="1">
              <a:spcBef>
                <a:spcPct val="0"/>
              </a:spcBef>
              <a:defRPr/>
            </a:pPr>
            <a:r>
              <a:rPr lang="en-US" sz="2800" dirty="0" smtClean="0">
                <a:latin typeface="Times New Roman" panose="02020603050405020304" pitchFamily="18" charset="0"/>
                <a:cs typeface="Times New Roman" panose="02020603050405020304" pitchFamily="18" charset="0"/>
              </a:rPr>
              <a:t>The yield curve is a graph of the term structure.</a:t>
            </a:r>
          </a:p>
          <a:p>
            <a:pPr eaLnBrk="1" fontAlgn="auto" hangingPunct="1">
              <a:spcBef>
                <a:spcPct val="0"/>
              </a:spcBef>
              <a:defRPr/>
            </a:pPr>
            <a:r>
              <a:rPr lang="en-US" sz="2800" dirty="0" smtClean="0">
                <a:latin typeface="Times New Roman" panose="02020603050405020304" pitchFamily="18" charset="0"/>
                <a:cs typeface="Times New Roman" panose="02020603050405020304" pitchFamily="18" charset="0"/>
              </a:rPr>
              <a:t>The May 2011 Treasury yield curve is shown at the right.</a:t>
            </a:r>
          </a:p>
        </p:txBody>
      </p:sp>
      <p:grpSp>
        <p:nvGrpSpPr>
          <p:cNvPr id="9220" name="Group 9"/>
          <p:cNvGrpSpPr>
            <a:grpSpLocks/>
          </p:cNvGrpSpPr>
          <p:nvPr/>
        </p:nvGrpSpPr>
        <p:grpSpPr bwMode="auto">
          <a:xfrm>
            <a:off x="4690503" y="1690689"/>
            <a:ext cx="4157662" cy="4777346"/>
            <a:chOff x="4757737" y="1381125"/>
            <a:chExt cx="3914775" cy="4091385"/>
          </a:xfrm>
        </p:grpSpPr>
        <p:graphicFrame>
          <p:nvGraphicFramePr>
            <p:cNvPr id="8" name="Chart 7"/>
            <p:cNvGraphicFramePr>
              <a:graphicFrameLocks/>
            </p:cNvGraphicFramePr>
            <p:nvPr>
              <p:extLst>
                <p:ext uri="{D42A27DB-BD31-4B8C-83A1-F6EECF244321}">
                  <p14:modId xmlns:p14="http://schemas.microsoft.com/office/powerpoint/2010/main" val="86539503"/>
                </p:ext>
              </p:extLst>
            </p:nvPr>
          </p:nvGraphicFramePr>
          <p:xfrm>
            <a:off x="4757737" y="1381125"/>
            <a:ext cx="3914775" cy="4091385"/>
          </p:xfrm>
          <a:graphic>
            <a:graphicData uri="http://schemas.openxmlformats.org/drawingml/2006/chart">
              <c:chart xmlns:c="http://schemas.openxmlformats.org/drawingml/2006/chart" xmlns:r="http://schemas.openxmlformats.org/officeDocument/2006/relationships" r:id="rId3"/>
            </a:graphicData>
          </a:graphic>
        </p:graphicFrame>
        <p:sp>
          <p:nvSpPr>
            <p:cNvPr id="9223" name="TextBox 8"/>
            <p:cNvSpPr txBox="1">
              <a:spLocks noChangeArrowheads="1"/>
            </p:cNvSpPr>
            <p:nvPr/>
          </p:nvSpPr>
          <p:spPr bwMode="auto">
            <a:xfrm>
              <a:off x="6124561" y="1381125"/>
              <a:ext cx="2392649" cy="667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th-TH" sz="2400" u="sng" dirty="0">
                  <a:solidFill>
                    <a:srgbClr val="000000"/>
                  </a:solidFill>
                  <a:latin typeface="Times New Roman" panose="02020603050405020304" pitchFamily="18" charset="0"/>
                  <a:cs typeface="Times New Roman" panose="02020603050405020304" pitchFamily="18" charset="0"/>
                </a:rPr>
                <a:t>Yield Curve for May 2011</a:t>
              </a:r>
            </a:p>
          </p:txBody>
        </p:sp>
      </p:grpSp>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84</a:t>
            </a:fld>
            <a:endParaRPr lang="th-TH" dirty="0"/>
          </a:p>
        </p:txBody>
      </p:sp>
    </p:spTree>
    <p:extLst>
      <p:ext uri="{BB962C8B-B14F-4D97-AF65-F5344CB8AC3E}">
        <p14:creationId xmlns:p14="http://schemas.microsoft.com/office/powerpoint/2010/main" val="4115869372"/>
      </p:ext>
    </p:extLst>
  </p:cSld>
  <p:clrMapOvr>
    <a:masterClrMapping/>
  </p:clrMapOvr>
  <p:timing>
    <p:tnLst>
      <p:par>
        <p:cTn xmlns:p14="http://schemas.microsoft.com/office/powerpoint/2010/mai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altLang="th-TH" smtClean="0">
                <a:latin typeface="Times New Roman" panose="02020603050405020304" pitchFamily="18" charset="0"/>
                <a:cs typeface="Times New Roman" panose="02020603050405020304" pitchFamily="18" charset="0"/>
              </a:rPr>
              <a:t>Hypothetical Yield Curve</a:t>
            </a:r>
          </a:p>
        </p:txBody>
      </p:sp>
      <p:sp>
        <p:nvSpPr>
          <p:cNvPr id="13315" name="Rectangle 3"/>
          <p:cNvSpPr>
            <a:spLocks noGrp="1" noChangeArrowheads="1"/>
          </p:cNvSpPr>
          <p:nvPr>
            <p:ph sz="quarter" idx="1"/>
          </p:nvPr>
        </p:nvSpPr>
        <p:spPr>
          <a:xfrm>
            <a:off x="5019733" y="1701529"/>
            <a:ext cx="3829050" cy="4495800"/>
          </a:xfrm>
        </p:spPr>
        <p:txBody>
          <a:bodyPr>
            <a:normAutofit/>
          </a:bodyPr>
          <a:lstStyle/>
          <a:p>
            <a:pPr eaLnBrk="1" fontAlgn="auto" hangingPunct="1">
              <a:spcBef>
                <a:spcPct val="0"/>
              </a:spcBef>
              <a:defRPr/>
            </a:pPr>
            <a:r>
              <a:rPr lang="en-US" sz="2800" dirty="0" smtClean="0">
                <a:latin typeface="Times New Roman" panose="02020603050405020304" pitchFamily="18" charset="0"/>
                <a:cs typeface="Times New Roman" panose="02020603050405020304" pitchFamily="18" charset="0"/>
              </a:rPr>
              <a:t>An </a:t>
            </a:r>
            <a:r>
              <a:rPr lang="en-US" sz="2800" dirty="0" smtClean="0">
                <a:solidFill>
                  <a:srgbClr val="0070C0"/>
                </a:solidFill>
                <a:latin typeface="Times New Roman" panose="02020603050405020304" pitchFamily="18" charset="0"/>
                <a:cs typeface="Times New Roman" panose="02020603050405020304" pitchFamily="18" charset="0"/>
              </a:rPr>
              <a:t>upward-sloping yield curve.</a:t>
            </a:r>
          </a:p>
          <a:p>
            <a:pPr eaLnBrk="1" fontAlgn="auto" hangingPunct="1">
              <a:spcBef>
                <a:spcPct val="0"/>
              </a:spcBef>
              <a:defRPr/>
            </a:pPr>
            <a:r>
              <a:rPr lang="en-US" sz="2800" dirty="0" smtClean="0">
                <a:latin typeface="Times New Roman" panose="02020603050405020304" pitchFamily="18" charset="0"/>
                <a:cs typeface="Times New Roman" panose="02020603050405020304" pitchFamily="18" charset="0"/>
              </a:rPr>
              <a:t>Upward slope due to an increase in expected inflation and increasing maturity risk premium.</a:t>
            </a:r>
          </a:p>
        </p:txBody>
      </p:sp>
      <p:grpSp>
        <p:nvGrpSpPr>
          <p:cNvPr id="15364" name="Group 37"/>
          <p:cNvGrpSpPr>
            <a:grpSpLocks/>
          </p:cNvGrpSpPr>
          <p:nvPr/>
        </p:nvGrpSpPr>
        <p:grpSpPr bwMode="auto">
          <a:xfrm>
            <a:off x="628650" y="1690689"/>
            <a:ext cx="5313456" cy="4149753"/>
            <a:chOff x="336119" y="2114550"/>
            <a:chExt cx="5313732" cy="4150041"/>
          </a:xfrm>
        </p:grpSpPr>
        <p:sp>
          <p:nvSpPr>
            <p:cNvPr id="21528" name="Arc 31"/>
            <p:cNvSpPr>
              <a:spLocks/>
            </p:cNvSpPr>
            <p:nvPr/>
          </p:nvSpPr>
          <p:spPr bwMode="auto">
            <a:xfrm rot="10800000" flipV="1">
              <a:off x="967977" y="3111569"/>
              <a:ext cx="3556185" cy="1190708"/>
            </a:xfrm>
            <a:custGeom>
              <a:avLst/>
              <a:gdLst>
                <a:gd name="T0" fmla="*/ 0 w 21734"/>
                <a:gd name="T1" fmla="*/ 0 h 21600"/>
                <a:gd name="T2" fmla="*/ 0 w 21734"/>
                <a:gd name="T3" fmla="*/ 0 h 21600"/>
                <a:gd name="T4" fmla="*/ 0 w 21734"/>
                <a:gd name="T5" fmla="*/ 0 h 21600"/>
                <a:gd name="T6" fmla="*/ 0 60000 65536"/>
                <a:gd name="T7" fmla="*/ 0 60000 65536"/>
                <a:gd name="T8" fmla="*/ 0 60000 65536"/>
                <a:gd name="T9" fmla="*/ 0 w 21734"/>
                <a:gd name="T10" fmla="*/ 0 h 21600"/>
                <a:gd name="T11" fmla="*/ 21734 w 21734"/>
                <a:gd name="T12" fmla="*/ 21600 h 21600"/>
              </a:gdLst>
              <a:ahLst/>
              <a:cxnLst>
                <a:cxn ang="T6">
                  <a:pos x="T0" y="T1"/>
                </a:cxn>
                <a:cxn ang="T7">
                  <a:pos x="T2" y="T3"/>
                </a:cxn>
                <a:cxn ang="T8">
                  <a:pos x="T4" y="T5"/>
                </a:cxn>
              </a:cxnLst>
              <a:rect l="T9" t="T10" r="T11" b="T12"/>
              <a:pathLst>
                <a:path w="21734" h="21600" fill="none" extrusionOk="0">
                  <a:moveTo>
                    <a:pt x="0" y="0"/>
                  </a:moveTo>
                  <a:cubicBezTo>
                    <a:pt x="44" y="0"/>
                    <a:pt x="89" y="-1"/>
                    <a:pt x="134" y="0"/>
                  </a:cubicBezTo>
                  <a:cubicBezTo>
                    <a:pt x="12063" y="0"/>
                    <a:pt x="21734" y="9670"/>
                    <a:pt x="21734" y="21600"/>
                  </a:cubicBezTo>
                </a:path>
                <a:path w="21734" h="21600" stroke="0" extrusionOk="0">
                  <a:moveTo>
                    <a:pt x="0" y="0"/>
                  </a:moveTo>
                  <a:cubicBezTo>
                    <a:pt x="44" y="0"/>
                    <a:pt x="89" y="-1"/>
                    <a:pt x="134" y="0"/>
                  </a:cubicBezTo>
                  <a:cubicBezTo>
                    <a:pt x="12063" y="0"/>
                    <a:pt x="21734" y="9670"/>
                    <a:pt x="21734" y="21600"/>
                  </a:cubicBezTo>
                  <a:lnTo>
                    <a:pt x="134" y="21600"/>
                  </a:lnTo>
                  <a:close/>
                </a:path>
              </a:pathLst>
            </a:cu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100000" t="100000"/>
              </a:path>
              <a:tileRect r="-100000" b="-100000"/>
            </a:gradFill>
            <a:ln w="50800">
              <a:solidFill>
                <a:schemeClr val="accent1"/>
              </a:solidFill>
              <a:round/>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smtClean="0">
                <a:latin typeface="Times New Roman" panose="02020603050405020304" pitchFamily="18" charset="0"/>
                <a:cs typeface="Times New Roman" panose="02020603050405020304" pitchFamily="18" charset="0"/>
              </a:endParaRPr>
            </a:p>
          </p:txBody>
        </p:sp>
        <p:sp>
          <p:nvSpPr>
            <p:cNvPr id="21532" name="Freeform 35"/>
            <p:cNvSpPr>
              <a:spLocks/>
            </p:cNvSpPr>
            <p:nvPr/>
          </p:nvSpPr>
          <p:spPr bwMode="auto">
            <a:xfrm>
              <a:off x="953689" y="3441792"/>
              <a:ext cx="3586348" cy="1665404"/>
            </a:xfrm>
            <a:custGeom>
              <a:avLst/>
              <a:gdLst>
                <a:gd name="T0" fmla="*/ 0 w 2640"/>
                <a:gd name="T1" fmla="*/ 1056 h 1056"/>
                <a:gd name="T2" fmla="*/ 1010 w 2640"/>
                <a:gd name="T3" fmla="*/ 1056 h 1056"/>
                <a:gd name="T4" fmla="*/ 1010 w 2640"/>
                <a:gd name="T5" fmla="*/ 0 h 1056"/>
                <a:gd name="T6" fmla="*/ 900 w 2640"/>
                <a:gd name="T7" fmla="*/ 0 h 1056"/>
                <a:gd name="T8" fmla="*/ 828 w 2640"/>
                <a:gd name="T9" fmla="*/ 0 h 1056"/>
                <a:gd name="T10" fmla="*/ 588 w 2640"/>
                <a:gd name="T11" fmla="*/ 48 h 1056"/>
                <a:gd name="T12" fmla="*/ 441 w 2640"/>
                <a:gd name="T13" fmla="*/ 96 h 1056"/>
                <a:gd name="T14" fmla="*/ 331 w 2640"/>
                <a:gd name="T15" fmla="*/ 144 h 1056"/>
                <a:gd name="T16" fmla="*/ 257 w 2640"/>
                <a:gd name="T17" fmla="*/ 192 h 1056"/>
                <a:gd name="T18" fmla="*/ 185 w 2640"/>
                <a:gd name="T19" fmla="*/ 240 h 1056"/>
                <a:gd name="T20" fmla="*/ 129 w 2640"/>
                <a:gd name="T21" fmla="*/ 288 h 1056"/>
                <a:gd name="T22" fmla="*/ 91 w 2640"/>
                <a:gd name="T23" fmla="*/ 336 h 1056"/>
                <a:gd name="T24" fmla="*/ 55 w 2640"/>
                <a:gd name="T25" fmla="*/ 384 h 1056"/>
                <a:gd name="T26" fmla="*/ 19 w 2640"/>
                <a:gd name="T27" fmla="*/ 480 h 1056"/>
                <a:gd name="T28" fmla="*/ 0 w 2640"/>
                <a:gd name="T29" fmla="*/ 576 h 1056"/>
                <a:gd name="T30" fmla="*/ 0 w 2640"/>
                <a:gd name="T31" fmla="*/ 1056 h 10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640"/>
                <a:gd name="T49" fmla="*/ 0 h 1056"/>
                <a:gd name="T50" fmla="*/ 2640 w 2640"/>
                <a:gd name="T51" fmla="*/ 1056 h 105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640" h="1056">
                  <a:moveTo>
                    <a:pt x="0" y="1056"/>
                  </a:moveTo>
                  <a:lnTo>
                    <a:pt x="2640" y="1056"/>
                  </a:lnTo>
                  <a:lnTo>
                    <a:pt x="2640" y="0"/>
                  </a:lnTo>
                  <a:lnTo>
                    <a:pt x="2352" y="0"/>
                  </a:lnTo>
                  <a:lnTo>
                    <a:pt x="2160" y="0"/>
                  </a:lnTo>
                  <a:lnTo>
                    <a:pt x="1536" y="48"/>
                  </a:lnTo>
                  <a:lnTo>
                    <a:pt x="1152" y="96"/>
                  </a:lnTo>
                  <a:lnTo>
                    <a:pt x="864" y="144"/>
                  </a:lnTo>
                  <a:lnTo>
                    <a:pt x="672" y="192"/>
                  </a:lnTo>
                  <a:lnTo>
                    <a:pt x="480" y="240"/>
                  </a:lnTo>
                  <a:lnTo>
                    <a:pt x="336" y="288"/>
                  </a:lnTo>
                  <a:lnTo>
                    <a:pt x="240" y="336"/>
                  </a:lnTo>
                  <a:lnTo>
                    <a:pt x="144" y="384"/>
                  </a:lnTo>
                  <a:lnTo>
                    <a:pt x="48" y="480"/>
                  </a:lnTo>
                  <a:lnTo>
                    <a:pt x="0" y="576"/>
                  </a:lnTo>
                  <a:lnTo>
                    <a:pt x="0" y="1056"/>
                  </a:lnTo>
                  <a:close/>
                </a:path>
              </a:pathLst>
            </a:custGeom>
            <a:gradFill flip="none" rotWithShape="1">
              <a:gsLst>
                <a:gs pos="0">
                  <a:schemeClr val="bg1"/>
                </a:gs>
                <a:gs pos="50000">
                  <a:srgbClr val="9CB86E"/>
                </a:gs>
                <a:gs pos="100000">
                  <a:srgbClr val="156B13"/>
                </a:gs>
              </a:gsLst>
              <a:lin ang="5400000" scaled="0"/>
              <a:tileRect/>
            </a:gradFill>
            <a:ln w="50800">
              <a:noFill/>
              <a:round/>
              <a:headEnd/>
              <a:tailEnd/>
            </a:ln>
          </p:spPr>
          <p:txBody>
            <a:bodyPr wrap="none" anchor="ctr"/>
            <a:lstStyle/>
            <a:p>
              <a:pPr>
                <a:defRPr/>
              </a:pPr>
              <a:endParaRPr lang="en-US" dirty="0">
                <a:latin typeface="Times New Roman" panose="02020603050405020304" pitchFamily="18" charset="0"/>
                <a:cs typeface="Times New Roman" panose="02020603050405020304" pitchFamily="18" charset="0"/>
              </a:endParaRPr>
            </a:p>
          </p:txBody>
        </p:sp>
        <p:sp>
          <p:nvSpPr>
            <p:cNvPr id="15370" name="Rectangle 26"/>
            <p:cNvSpPr>
              <a:spLocks noChangeArrowheads="1"/>
            </p:cNvSpPr>
            <p:nvPr/>
          </p:nvSpPr>
          <p:spPr bwMode="auto">
            <a:xfrm>
              <a:off x="983853" y="5115133"/>
              <a:ext cx="3549834" cy="696961"/>
            </a:xfrm>
            <a:prstGeom prst="rect">
              <a:avLst/>
            </a:prstGeom>
            <a:gradFill rotWithShape="1">
              <a:gsLst>
                <a:gs pos="0">
                  <a:srgbClr val="FEE7F2"/>
                </a:gs>
                <a:gs pos="17999">
                  <a:srgbClr val="FEE7F2"/>
                </a:gs>
                <a:gs pos="36000">
                  <a:srgbClr val="FAC77D"/>
                </a:gs>
                <a:gs pos="46001">
                  <a:srgbClr val="FBEAC7"/>
                </a:gs>
                <a:gs pos="61000">
                  <a:srgbClr val="FBA97D"/>
                </a:gs>
                <a:gs pos="82001">
                  <a:srgbClr val="FBD49C"/>
                </a:gs>
                <a:gs pos="100000">
                  <a:srgbClr val="FEE7F2"/>
                </a:gs>
              </a:gsLst>
              <a:lin ang="2700000"/>
            </a:gradFill>
            <a:ln>
              <a:noFill/>
            </a:ln>
            <a:extLst>
              <a:ext uri="{91240B29-F687-4f45-9708-019B960494DF}">
                <a14:hiddenLine xmlns:a14="http://schemas.microsoft.com/office/drawing/2010/main" w="50800">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th-TH" altLang="th-TH">
                <a:latin typeface="Times New Roman" panose="02020603050405020304" pitchFamily="18" charset="0"/>
              </a:endParaRPr>
            </a:p>
          </p:txBody>
        </p:sp>
        <p:sp>
          <p:nvSpPr>
            <p:cNvPr id="15371" name="Rectangle 22"/>
            <p:cNvSpPr>
              <a:spLocks noChangeArrowheads="1"/>
            </p:cNvSpPr>
            <p:nvPr/>
          </p:nvSpPr>
          <p:spPr bwMode="auto">
            <a:xfrm>
              <a:off x="4564562" y="5400996"/>
              <a:ext cx="1085289" cy="585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nSpc>
                  <a:spcPct val="80000"/>
                </a:lnSpc>
              </a:pPr>
              <a:r>
                <a:rPr lang="en-US" altLang="th-TH" sz="2000" dirty="0">
                  <a:latin typeface="Times New Roman" panose="02020603050405020304" pitchFamily="18" charset="0"/>
                  <a:cs typeface="Times New Roman" panose="02020603050405020304" pitchFamily="18" charset="0"/>
                </a:rPr>
                <a:t>Years to </a:t>
              </a:r>
            </a:p>
            <a:p>
              <a:pPr>
                <a:lnSpc>
                  <a:spcPct val="80000"/>
                </a:lnSpc>
              </a:pPr>
              <a:r>
                <a:rPr lang="en-US" altLang="th-TH" sz="2000" dirty="0">
                  <a:latin typeface="Times New Roman" panose="02020603050405020304" pitchFamily="18" charset="0"/>
                  <a:cs typeface="Times New Roman" panose="02020603050405020304" pitchFamily="18" charset="0"/>
                </a:rPr>
                <a:t>Maturity</a:t>
              </a:r>
            </a:p>
          </p:txBody>
        </p:sp>
        <p:sp>
          <p:nvSpPr>
            <p:cNvPr id="15372" name="Line 13"/>
            <p:cNvSpPr>
              <a:spLocks noChangeShapeType="1"/>
            </p:cNvSpPr>
            <p:nvPr/>
          </p:nvSpPr>
          <p:spPr bwMode="auto">
            <a:xfrm flipV="1">
              <a:off x="2856289" y="5736118"/>
              <a:ext cx="1462" cy="74093"/>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th-TH">
                <a:latin typeface="Times New Roman" panose="02020603050405020304" pitchFamily="18" charset="0"/>
              </a:endParaRPr>
            </a:p>
          </p:txBody>
        </p:sp>
        <p:sp>
          <p:nvSpPr>
            <p:cNvPr id="15373" name="Text Box 27"/>
            <p:cNvSpPr txBox="1">
              <a:spLocks noChangeArrowheads="1"/>
            </p:cNvSpPr>
            <p:nvPr/>
          </p:nvSpPr>
          <p:spPr bwMode="auto">
            <a:xfrm>
              <a:off x="1976909" y="5206945"/>
              <a:ext cx="2031431" cy="40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US" altLang="th-TH" sz="2000">
                  <a:latin typeface="Times New Roman" panose="02020603050405020304" pitchFamily="18" charset="0"/>
                  <a:cs typeface="Times New Roman" panose="02020603050405020304" pitchFamily="18" charset="0"/>
                </a:rPr>
                <a:t>Real risk-free rate</a:t>
              </a:r>
            </a:p>
          </p:txBody>
        </p:sp>
        <p:sp>
          <p:nvSpPr>
            <p:cNvPr id="21517" name="Line 28"/>
            <p:cNvSpPr>
              <a:spLocks noChangeShapeType="1"/>
            </p:cNvSpPr>
            <p:nvPr/>
          </p:nvSpPr>
          <p:spPr bwMode="auto">
            <a:xfrm>
              <a:off x="983853" y="5107196"/>
              <a:ext cx="3549834" cy="0"/>
            </a:xfrm>
            <a:prstGeom prst="line">
              <a:avLst/>
            </a:prstGeom>
            <a:noFill/>
            <a:ln w="50800">
              <a:solidFill>
                <a:schemeClr val="accent6">
                  <a:lumMod val="75000"/>
                </a:schemeClr>
              </a:solidFill>
              <a:prstDash val="lgDash"/>
              <a:round/>
              <a:headEnd/>
              <a:tailEnd/>
            </a:ln>
          </p:spPr>
          <p:txBody>
            <a:bodyPr wrap="none" anchor="ctr"/>
            <a:lstStyle/>
            <a:p>
              <a:pPr>
                <a:defRPr/>
              </a:pPr>
              <a:endParaRPr lang="en-US" dirty="0">
                <a:latin typeface="Times New Roman" panose="02020603050405020304" pitchFamily="18" charset="0"/>
                <a:cs typeface="Times New Roman" panose="02020603050405020304" pitchFamily="18" charset="0"/>
              </a:endParaRPr>
            </a:p>
          </p:txBody>
        </p:sp>
        <p:sp>
          <p:nvSpPr>
            <p:cNvPr id="15375" name="Line 14"/>
            <p:cNvSpPr>
              <a:spLocks noChangeShapeType="1"/>
            </p:cNvSpPr>
            <p:nvPr/>
          </p:nvSpPr>
          <p:spPr bwMode="auto">
            <a:xfrm flipV="1">
              <a:off x="4533851" y="5736118"/>
              <a:ext cx="1462" cy="74093"/>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th-TH">
                <a:latin typeface="Times New Roman" panose="02020603050405020304" pitchFamily="18" charset="0"/>
              </a:endParaRPr>
            </a:p>
          </p:txBody>
        </p:sp>
        <p:sp>
          <p:nvSpPr>
            <p:cNvPr id="15376" name="Rectangle 15"/>
            <p:cNvSpPr>
              <a:spLocks noChangeArrowheads="1"/>
            </p:cNvSpPr>
            <p:nvPr/>
          </p:nvSpPr>
          <p:spPr bwMode="auto">
            <a:xfrm>
              <a:off x="580882" y="5612042"/>
              <a:ext cx="325410"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th-TH" sz="2000">
                  <a:latin typeface="Times New Roman" panose="02020603050405020304" pitchFamily="18" charset="0"/>
                  <a:cs typeface="Times New Roman" panose="02020603050405020304" pitchFamily="18" charset="0"/>
                </a:rPr>
                <a:t>0</a:t>
              </a:r>
            </a:p>
          </p:txBody>
        </p:sp>
        <p:sp>
          <p:nvSpPr>
            <p:cNvPr id="15377" name="Rectangle 16"/>
            <p:cNvSpPr>
              <a:spLocks noChangeArrowheads="1"/>
            </p:cNvSpPr>
            <p:nvPr/>
          </p:nvSpPr>
          <p:spPr bwMode="auto">
            <a:xfrm>
              <a:off x="580882" y="4621962"/>
              <a:ext cx="325410"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th-TH" sz="2000">
                  <a:latin typeface="Times New Roman" panose="02020603050405020304" pitchFamily="18" charset="0"/>
                  <a:cs typeface="Times New Roman" panose="02020603050405020304" pitchFamily="18" charset="0"/>
                </a:rPr>
                <a:t>5</a:t>
              </a:r>
            </a:p>
          </p:txBody>
        </p:sp>
        <p:sp>
          <p:nvSpPr>
            <p:cNvPr id="15378" name="Rectangle 17"/>
            <p:cNvSpPr>
              <a:spLocks noChangeArrowheads="1"/>
            </p:cNvSpPr>
            <p:nvPr/>
          </p:nvSpPr>
          <p:spPr bwMode="auto">
            <a:xfrm>
              <a:off x="449263" y="3612765"/>
              <a:ext cx="442452" cy="400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th-TH" sz="2000">
                  <a:latin typeface="Times New Roman" panose="02020603050405020304" pitchFamily="18" charset="0"/>
                  <a:cs typeface="Times New Roman" panose="02020603050405020304" pitchFamily="18" charset="0"/>
                </a:rPr>
                <a:t>10</a:t>
              </a:r>
            </a:p>
          </p:txBody>
        </p:sp>
        <p:sp>
          <p:nvSpPr>
            <p:cNvPr id="15379" name="Rectangle 18"/>
            <p:cNvSpPr>
              <a:spLocks noChangeArrowheads="1"/>
            </p:cNvSpPr>
            <p:nvPr/>
          </p:nvSpPr>
          <p:spPr bwMode="auto">
            <a:xfrm>
              <a:off x="449263" y="2613160"/>
              <a:ext cx="442452" cy="400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th-TH" sz="2000">
                  <a:latin typeface="Times New Roman" panose="02020603050405020304" pitchFamily="18" charset="0"/>
                  <a:cs typeface="Times New Roman" panose="02020603050405020304" pitchFamily="18" charset="0"/>
                </a:rPr>
                <a:t>15</a:t>
              </a:r>
            </a:p>
          </p:txBody>
        </p:sp>
        <p:sp>
          <p:nvSpPr>
            <p:cNvPr id="15380" name="Rectangle 19"/>
            <p:cNvSpPr>
              <a:spLocks noChangeArrowheads="1"/>
            </p:cNvSpPr>
            <p:nvPr/>
          </p:nvSpPr>
          <p:spPr bwMode="auto">
            <a:xfrm>
              <a:off x="1026137" y="5863811"/>
              <a:ext cx="325410"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th-TH" sz="2000">
                  <a:latin typeface="Times New Roman" panose="02020603050405020304" pitchFamily="18" charset="0"/>
                  <a:cs typeface="Times New Roman" panose="02020603050405020304" pitchFamily="18" charset="0"/>
                </a:rPr>
                <a:t>1</a:t>
              </a:r>
            </a:p>
          </p:txBody>
        </p:sp>
        <p:sp>
          <p:nvSpPr>
            <p:cNvPr id="15381" name="Rectangle 23"/>
            <p:cNvSpPr>
              <a:spLocks noChangeArrowheads="1"/>
            </p:cNvSpPr>
            <p:nvPr/>
          </p:nvSpPr>
          <p:spPr bwMode="auto">
            <a:xfrm>
              <a:off x="336119" y="2114550"/>
              <a:ext cx="1102923" cy="585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nSpc>
                  <a:spcPct val="80000"/>
                </a:lnSpc>
              </a:pPr>
              <a:r>
                <a:rPr lang="en-US" altLang="th-TH" sz="2000">
                  <a:latin typeface="Times New Roman" panose="02020603050405020304" pitchFamily="18" charset="0"/>
                  <a:cs typeface="Times New Roman" panose="02020603050405020304" pitchFamily="18" charset="0"/>
                </a:rPr>
                <a:t>Interest</a:t>
              </a:r>
            </a:p>
            <a:p>
              <a:pPr>
                <a:lnSpc>
                  <a:spcPct val="80000"/>
                </a:lnSpc>
              </a:pPr>
              <a:r>
                <a:rPr lang="en-US" altLang="th-TH" sz="2000">
                  <a:latin typeface="Times New Roman" panose="02020603050405020304" pitchFamily="18" charset="0"/>
                  <a:cs typeface="Times New Roman" panose="02020603050405020304" pitchFamily="18" charset="0"/>
                </a:rPr>
                <a:t>Rate (%)</a:t>
              </a:r>
            </a:p>
          </p:txBody>
        </p:sp>
        <p:sp>
          <p:nvSpPr>
            <p:cNvPr id="15382" name="Line 9"/>
            <p:cNvSpPr>
              <a:spLocks noChangeShapeType="1"/>
            </p:cNvSpPr>
            <p:nvPr/>
          </p:nvSpPr>
          <p:spPr bwMode="auto">
            <a:xfrm>
              <a:off x="955940" y="2810217"/>
              <a:ext cx="68735" cy="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th-TH">
                <a:latin typeface="Times New Roman" panose="02020603050405020304" pitchFamily="18" charset="0"/>
              </a:endParaRPr>
            </a:p>
          </p:txBody>
        </p:sp>
        <p:sp>
          <p:nvSpPr>
            <p:cNvPr id="15383" name="Line 24"/>
            <p:cNvSpPr>
              <a:spLocks noChangeShapeType="1"/>
            </p:cNvSpPr>
            <p:nvPr/>
          </p:nvSpPr>
          <p:spPr bwMode="auto">
            <a:xfrm>
              <a:off x="955940" y="3810342"/>
              <a:ext cx="68735" cy="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th-TH">
                <a:latin typeface="Times New Roman" panose="02020603050405020304" pitchFamily="18" charset="0"/>
              </a:endParaRPr>
            </a:p>
          </p:txBody>
        </p:sp>
        <p:sp>
          <p:nvSpPr>
            <p:cNvPr id="21529" name="Text Box 32"/>
            <p:cNvSpPr txBox="1">
              <a:spLocks noChangeArrowheads="1"/>
            </p:cNvSpPr>
            <p:nvPr/>
          </p:nvSpPr>
          <p:spPr bwMode="auto">
            <a:xfrm>
              <a:off x="1552592" y="2633669"/>
              <a:ext cx="2513961" cy="400138"/>
            </a:xfrm>
            <a:prstGeom prst="rect">
              <a:avLst/>
            </a:prstGeom>
            <a:noFill/>
            <a:ln w="50800">
              <a:noFill/>
              <a:miter lim="800000"/>
              <a:headEnd/>
              <a:tailEnd/>
            </a:ln>
          </p:spPr>
          <p:txBody>
            <a:bodyPr wrap="none" anchor="ctr">
              <a:spAutoFit/>
            </a:bodyPr>
            <a:lstStyle/>
            <a:p>
              <a:pPr algn="ctr" eaLnBrk="0" hangingPunct="0">
                <a:spcBef>
                  <a:spcPct val="50000"/>
                </a:spcBef>
                <a:defRPr/>
              </a:pPr>
              <a:r>
                <a:rPr lang="en-US" sz="2000" dirty="0">
                  <a:solidFill>
                    <a:schemeClr val="accent1">
                      <a:lumMod val="75000"/>
                    </a:schemeClr>
                  </a:solidFill>
                  <a:latin typeface="Times New Roman" panose="02020603050405020304" pitchFamily="18" charset="0"/>
                  <a:cs typeface="Times New Roman" panose="02020603050405020304" pitchFamily="18" charset="0"/>
                </a:rPr>
                <a:t>Maturity risk premium</a:t>
              </a:r>
            </a:p>
          </p:txBody>
        </p:sp>
        <p:sp>
          <p:nvSpPr>
            <p:cNvPr id="15385" name="Line 33"/>
            <p:cNvSpPr>
              <a:spLocks noChangeShapeType="1"/>
            </p:cNvSpPr>
            <p:nvPr/>
          </p:nvSpPr>
          <p:spPr bwMode="auto">
            <a:xfrm>
              <a:off x="3773383" y="2988356"/>
              <a:ext cx="444581" cy="378349"/>
            </a:xfrm>
            <a:prstGeom prst="line">
              <a:avLst/>
            </a:prstGeom>
            <a:noFill/>
            <a:ln w="317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th-TH">
                <a:latin typeface="Times New Roman" panose="02020603050405020304" pitchFamily="18" charset="0"/>
              </a:endParaRPr>
            </a:p>
          </p:txBody>
        </p:sp>
        <p:sp>
          <p:nvSpPr>
            <p:cNvPr id="15386" name="Line 8"/>
            <p:cNvSpPr>
              <a:spLocks noChangeShapeType="1"/>
            </p:cNvSpPr>
            <p:nvPr/>
          </p:nvSpPr>
          <p:spPr bwMode="auto">
            <a:xfrm>
              <a:off x="953804" y="4763445"/>
              <a:ext cx="68735" cy="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th-TH">
                <a:latin typeface="Times New Roman" panose="02020603050405020304" pitchFamily="18" charset="0"/>
              </a:endParaRPr>
            </a:p>
          </p:txBody>
        </p:sp>
        <p:sp>
          <p:nvSpPr>
            <p:cNvPr id="15387" name="Arc 36"/>
            <p:cNvSpPr>
              <a:spLocks/>
            </p:cNvSpPr>
            <p:nvPr/>
          </p:nvSpPr>
          <p:spPr bwMode="auto">
            <a:xfrm rot="10800000" flipV="1">
              <a:off x="953804" y="3442375"/>
              <a:ext cx="3580047" cy="90803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50800">
              <a:solidFill>
                <a:srgbClr val="008000"/>
              </a:solidFill>
              <a:prstDash val="lgDash"/>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latin typeface="Times New Roman" panose="02020603050405020304" pitchFamily="18" charset="0"/>
              </a:endParaRPr>
            </a:p>
          </p:txBody>
        </p:sp>
        <p:sp>
          <p:nvSpPr>
            <p:cNvPr id="15388" name="Text Box 37"/>
            <p:cNvSpPr txBox="1">
              <a:spLocks noChangeArrowheads="1"/>
            </p:cNvSpPr>
            <p:nvPr/>
          </p:nvSpPr>
          <p:spPr bwMode="auto">
            <a:xfrm>
              <a:off x="1964235" y="3693548"/>
              <a:ext cx="2052272" cy="40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US" altLang="th-TH" sz="2000">
                  <a:latin typeface="Times New Roman" panose="02020603050405020304" pitchFamily="18" charset="0"/>
                  <a:cs typeface="Times New Roman" panose="02020603050405020304" pitchFamily="18" charset="0"/>
                </a:rPr>
                <a:t>Inflation premium</a:t>
              </a:r>
            </a:p>
          </p:txBody>
        </p:sp>
        <p:sp>
          <p:nvSpPr>
            <p:cNvPr id="15389" name="Line 42"/>
            <p:cNvSpPr>
              <a:spLocks noChangeShapeType="1"/>
            </p:cNvSpPr>
            <p:nvPr/>
          </p:nvSpPr>
          <p:spPr bwMode="auto">
            <a:xfrm>
              <a:off x="953804" y="5811788"/>
              <a:ext cx="3650244" cy="0"/>
            </a:xfrm>
            <a:prstGeom prst="line">
              <a:avLst/>
            </a:prstGeom>
            <a:noFill/>
            <a:ln w="31750">
              <a:solidFill>
                <a:schemeClr val="tx1"/>
              </a:solidFill>
              <a:miter lim="800000"/>
              <a:headEnd type="none" w="sm" len="sm"/>
              <a:tailEnd type="none" w="sm" len="sm"/>
            </a:ln>
            <a:extLst>
              <a:ext uri="{909E8E84-426E-40dd-AFC4-6F175D3DCCD1}">
                <a14:hiddenFill xmlns:a14="http://schemas.microsoft.com/office/drawing/2010/main">
                  <a:noFill/>
                </a14:hiddenFill>
              </a:ext>
            </a:extLst>
          </p:spPr>
          <p:txBody>
            <a:bodyPr wrap="none"/>
            <a:lstStyle/>
            <a:p>
              <a:endParaRPr lang="th-TH">
                <a:latin typeface="Times New Roman" panose="02020603050405020304" pitchFamily="18" charset="0"/>
              </a:endParaRPr>
            </a:p>
          </p:txBody>
        </p:sp>
        <p:sp>
          <p:nvSpPr>
            <p:cNvPr id="15390" name="Line 44"/>
            <p:cNvSpPr>
              <a:spLocks noChangeShapeType="1"/>
            </p:cNvSpPr>
            <p:nvPr/>
          </p:nvSpPr>
          <p:spPr bwMode="auto">
            <a:xfrm>
              <a:off x="953804" y="2709324"/>
              <a:ext cx="0" cy="3102464"/>
            </a:xfrm>
            <a:prstGeom prst="line">
              <a:avLst/>
            </a:prstGeom>
            <a:noFill/>
            <a:ln w="31750">
              <a:solidFill>
                <a:schemeClr val="tx1"/>
              </a:solidFill>
              <a:miter lim="800000"/>
              <a:headEnd type="none" w="sm" len="sm"/>
              <a:tailEnd type="none" w="sm" len="sm"/>
            </a:ln>
            <a:extLst>
              <a:ext uri="{909E8E84-426E-40dd-AFC4-6F175D3DCCD1}">
                <a14:hiddenFill xmlns:a14="http://schemas.microsoft.com/office/drawing/2010/main">
                  <a:noFill/>
                </a14:hiddenFill>
              </a:ext>
            </a:extLst>
          </p:spPr>
          <p:txBody>
            <a:bodyPr wrap="none"/>
            <a:lstStyle/>
            <a:p>
              <a:endParaRPr lang="th-TH">
                <a:latin typeface="Times New Roman" panose="02020603050405020304" pitchFamily="18" charset="0"/>
              </a:endParaRPr>
            </a:p>
          </p:txBody>
        </p:sp>
        <p:sp>
          <p:nvSpPr>
            <p:cNvPr id="15391" name="Line 9"/>
            <p:cNvSpPr>
              <a:spLocks noChangeShapeType="1"/>
            </p:cNvSpPr>
            <p:nvPr/>
          </p:nvSpPr>
          <p:spPr bwMode="auto">
            <a:xfrm>
              <a:off x="955940" y="4810467"/>
              <a:ext cx="68735" cy="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th-TH">
                <a:latin typeface="Times New Roman" panose="02020603050405020304" pitchFamily="18" charset="0"/>
              </a:endParaRPr>
            </a:p>
          </p:txBody>
        </p:sp>
        <p:sp>
          <p:nvSpPr>
            <p:cNvPr id="15392" name="Line 13"/>
            <p:cNvSpPr>
              <a:spLocks noChangeShapeType="1"/>
            </p:cNvSpPr>
            <p:nvPr/>
          </p:nvSpPr>
          <p:spPr bwMode="auto">
            <a:xfrm flipV="1">
              <a:off x="1178726" y="5736118"/>
              <a:ext cx="1462" cy="74093"/>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th-TH">
                <a:latin typeface="Times New Roman" panose="02020603050405020304" pitchFamily="18" charset="0"/>
              </a:endParaRPr>
            </a:p>
          </p:txBody>
        </p:sp>
        <p:sp>
          <p:nvSpPr>
            <p:cNvPr id="15393" name="Rectangle 19"/>
            <p:cNvSpPr>
              <a:spLocks noChangeArrowheads="1"/>
            </p:cNvSpPr>
            <p:nvPr/>
          </p:nvSpPr>
          <p:spPr bwMode="auto">
            <a:xfrm>
              <a:off x="2626337" y="5863811"/>
              <a:ext cx="442452" cy="400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th-TH" sz="2000">
                  <a:latin typeface="Times New Roman" panose="02020603050405020304" pitchFamily="18" charset="0"/>
                  <a:cs typeface="Times New Roman" panose="02020603050405020304" pitchFamily="18" charset="0"/>
                </a:rPr>
                <a:t>10</a:t>
              </a:r>
            </a:p>
          </p:txBody>
        </p:sp>
        <p:sp>
          <p:nvSpPr>
            <p:cNvPr id="15394" name="Rectangle 19"/>
            <p:cNvSpPr>
              <a:spLocks noChangeArrowheads="1"/>
            </p:cNvSpPr>
            <p:nvPr/>
          </p:nvSpPr>
          <p:spPr bwMode="auto">
            <a:xfrm>
              <a:off x="4302737" y="5863811"/>
              <a:ext cx="442452" cy="400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th-TH" sz="2000">
                  <a:latin typeface="Times New Roman" panose="02020603050405020304" pitchFamily="18" charset="0"/>
                  <a:cs typeface="Times New Roman" panose="02020603050405020304" pitchFamily="18" charset="0"/>
                </a:rPr>
                <a:t>20</a:t>
              </a:r>
            </a:p>
          </p:txBody>
        </p:sp>
      </p:grpSp>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85</a:t>
            </a:fld>
            <a:endParaRPr lang="th-TH" dirty="0"/>
          </a:p>
        </p:txBody>
      </p:sp>
    </p:spTree>
    <p:extLst>
      <p:ext uri="{BB962C8B-B14F-4D97-AF65-F5344CB8AC3E}">
        <p14:creationId xmlns:p14="http://schemas.microsoft.com/office/powerpoint/2010/main" val="2133424007"/>
      </p:ext>
    </p:extLst>
  </p:cSld>
  <p:clrMapOvr>
    <a:masterClrMapping/>
  </p:clrMapOvr>
  <p:timing>
    <p:tnLst>
      <p:par>
        <p:cTn xmlns:p14="http://schemas.microsoft.com/office/powerpoint/2010/mai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noAutofit/>
          </a:bodyPr>
          <a:lstStyle/>
          <a:p>
            <a:pPr eaLnBrk="1" hangingPunct="1">
              <a:defRPr/>
            </a:pPr>
            <a:r>
              <a:rPr lang="en-US" sz="3600" dirty="0" smtClean="0">
                <a:latin typeface="Times New Roman" panose="02020603050405020304" pitchFamily="18" charset="0"/>
                <a:cs typeface="Times New Roman" panose="02020603050405020304" pitchFamily="18" charset="0"/>
              </a:rPr>
              <a:t>Relationship Between Treasury Yield Curve and Yield Curves for Corporate Issues</a:t>
            </a:r>
          </a:p>
        </p:txBody>
      </p:sp>
      <p:sp>
        <p:nvSpPr>
          <p:cNvPr id="131075" name="Rectangle 3"/>
          <p:cNvSpPr>
            <a:spLocks noGrp="1" noChangeArrowheads="1"/>
          </p:cNvSpPr>
          <p:nvPr>
            <p:ph sz="quarter" idx="1"/>
          </p:nvPr>
        </p:nvSpPr>
        <p:spPr>
          <a:xfrm>
            <a:off x="761206" y="2057401"/>
            <a:ext cx="7616825" cy="2640724"/>
          </a:xfrm>
        </p:spPr>
        <p:txBody>
          <a:bodyPr>
            <a:noAutofit/>
          </a:bodyPr>
          <a:lstStyle/>
          <a:p>
            <a:pPr eaLnBrk="1" fontAlgn="auto" hangingPunct="1">
              <a:lnSpc>
                <a:spcPct val="100000"/>
              </a:lnSpc>
              <a:spcBef>
                <a:spcPct val="0"/>
              </a:spcBef>
              <a:spcAft>
                <a:spcPts val="600"/>
              </a:spcAft>
              <a:defRPr/>
            </a:pPr>
            <a:r>
              <a:rPr lang="en-US" sz="2800" dirty="0" smtClean="0">
                <a:latin typeface="Times New Roman" panose="02020603050405020304" pitchFamily="18" charset="0"/>
                <a:cs typeface="Times New Roman" panose="02020603050405020304" pitchFamily="18" charset="0"/>
              </a:rPr>
              <a:t>Corporate yield curves are higher than that of Treasury securities, though not necessarily parallel to the Treasury curve.</a:t>
            </a:r>
          </a:p>
          <a:p>
            <a:pPr eaLnBrk="1" fontAlgn="auto" hangingPunct="1">
              <a:lnSpc>
                <a:spcPct val="100000"/>
              </a:lnSpc>
              <a:spcBef>
                <a:spcPct val="0"/>
              </a:spcBef>
              <a:spcAft>
                <a:spcPts val="600"/>
              </a:spcAft>
              <a:defRPr/>
            </a:pPr>
            <a:r>
              <a:rPr lang="en-US" sz="2800" dirty="0" smtClean="0">
                <a:latin typeface="Times New Roman" panose="02020603050405020304" pitchFamily="18" charset="0"/>
                <a:cs typeface="Times New Roman" panose="02020603050405020304" pitchFamily="18" charset="0"/>
              </a:rPr>
              <a:t>The spread between corporate and Treasury yield curves widens as the corporate bond rating decreases.</a:t>
            </a:r>
          </a:p>
        </p:txBody>
      </p:sp>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86</a:t>
            </a:fld>
            <a:endParaRPr lang="th-TH" dirty="0"/>
          </a:p>
        </p:txBody>
      </p:sp>
    </p:spTree>
    <p:extLst>
      <p:ext uri="{BB962C8B-B14F-4D97-AF65-F5344CB8AC3E}">
        <p14:creationId xmlns:p14="http://schemas.microsoft.com/office/powerpoint/2010/main" val="361766475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10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107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5"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noAutofit/>
          </a:bodyPr>
          <a:lstStyle/>
          <a:p>
            <a:pPr eaLnBrk="1" hangingPunct="1">
              <a:defRPr/>
            </a:pPr>
            <a:r>
              <a:rPr lang="en-US" sz="3600" dirty="0" smtClean="0">
                <a:latin typeface="Times New Roman" panose="02020603050405020304" pitchFamily="18" charset="0"/>
                <a:cs typeface="Times New Roman" panose="02020603050405020304" pitchFamily="18" charset="0"/>
              </a:rPr>
              <a:t>Relationship Between Treasury Yield Curve and Yield Curves for Corporate Issues</a:t>
            </a:r>
          </a:p>
        </p:txBody>
      </p:sp>
      <p:sp>
        <p:nvSpPr>
          <p:cNvPr id="131075" name="Rectangle 3"/>
          <p:cNvSpPr>
            <a:spLocks noGrp="1" noChangeArrowheads="1"/>
          </p:cNvSpPr>
          <p:nvPr>
            <p:ph sz="quarter" idx="1"/>
          </p:nvPr>
        </p:nvSpPr>
        <p:spPr>
          <a:xfrm>
            <a:off x="761206" y="2057400"/>
            <a:ext cx="7616825" cy="3476625"/>
          </a:xfrm>
        </p:spPr>
        <p:txBody>
          <a:bodyPr>
            <a:noAutofit/>
          </a:bodyPr>
          <a:lstStyle/>
          <a:p>
            <a:pPr eaLnBrk="1" fontAlgn="auto" hangingPunct="1">
              <a:spcBef>
                <a:spcPct val="0"/>
              </a:spcBef>
              <a:spcAft>
                <a:spcPts val="600"/>
              </a:spcAft>
              <a:defRPr/>
            </a:pPr>
            <a:r>
              <a:rPr lang="en-US" sz="2800" dirty="0" smtClean="0">
                <a:latin typeface="Times New Roman" panose="02020603050405020304" pitchFamily="18" charset="0"/>
                <a:cs typeface="Times New Roman" panose="02020603050405020304" pitchFamily="18" charset="0"/>
              </a:rPr>
              <a:t>Since corporate yields include a default risk premium (DRP) and a liquidity premium (LP), the </a:t>
            </a:r>
            <a:r>
              <a:rPr lang="en-US" sz="2800" dirty="0" smtClean="0">
                <a:solidFill>
                  <a:srgbClr val="FF0000"/>
                </a:solidFill>
                <a:latin typeface="Times New Roman" panose="02020603050405020304" pitchFamily="18" charset="0"/>
                <a:cs typeface="Times New Roman" panose="02020603050405020304" pitchFamily="18" charset="0"/>
              </a:rPr>
              <a:t>corporate bond yield spread </a:t>
            </a:r>
            <a:r>
              <a:rPr lang="en-US" sz="2800" dirty="0" smtClean="0">
                <a:latin typeface="Times New Roman" panose="02020603050405020304" pitchFamily="18" charset="0"/>
                <a:cs typeface="Times New Roman" panose="02020603050405020304" pitchFamily="18" charset="0"/>
              </a:rPr>
              <a:t>can be calculated as:</a:t>
            </a:r>
          </a:p>
        </p:txBody>
      </p:sp>
      <p:graphicFrame>
        <p:nvGraphicFramePr>
          <p:cNvPr id="61444" name="Object 4"/>
          <p:cNvGraphicFramePr>
            <a:graphicFrameLocks noChangeAspect="1"/>
          </p:cNvGraphicFramePr>
          <p:nvPr>
            <p:extLst>
              <p:ext uri="{D42A27DB-BD31-4B8C-83A1-F6EECF244321}">
                <p14:modId xmlns:p14="http://schemas.microsoft.com/office/powerpoint/2010/main" val="21883060"/>
              </p:ext>
            </p:extLst>
          </p:nvPr>
        </p:nvGraphicFramePr>
        <p:xfrm>
          <a:off x="808038" y="3706814"/>
          <a:ext cx="7762243" cy="1290856"/>
        </p:xfrm>
        <a:graphic>
          <a:graphicData uri="http://schemas.openxmlformats.org/presentationml/2006/ole">
            <mc:AlternateContent xmlns:mc="http://schemas.openxmlformats.org/markup-compatibility/2006">
              <mc:Choice xmlns:v="urn:schemas-microsoft-com:vml" Requires="v">
                <p:oleObj spid="_x0000_s6148" name="Equation" r:id="rId4" imgW="3974760" imgH="660240" progId="Equation.3">
                  <p:embed/>
                </p:oleObj>
              </mc:Choice>
              <mc:Fallback>
                <p:oleObj name="Equation" r:id="rId4" imgW="3974760" imgH="660240" progId="Equation.3">
                  <p:embed/>
                  <p:pic>
                    <p:nvPicPr>
                      <p:cNvPr id="0" name=""/>
                      <p:cNvPicPr>
                        <a:picLocks noChangeAspect="1" noChangeArrowheads="1"/>
                      </p:cNvPicPr>
                      <p:nvPr/>
                    </p:nvPicPr>
                    <p:blipFill>
                      <a:blip r:embed="rId5"/>
                      <a:srcRect/>
                      <a:stretch>
                        <a:fillRect/>
                      </a:stretch>
                    </p:blipFill>
                    <p:spPr bwMode="auto">
                      <a:xfrm>
                        <a:off x="808038" y="3706814"/>
                        <a:ext cx="7762243" cy="1290856"/>
                      </a:xfrm>
                      <a:prstGeom prst="rect">
                        <a:avLst/>
                      </a:prstGeom>
                      <a:noFill/>
                      <a:ln>
                        <a:solidFill>
                          <a:schemeClr val="tx1">
                            <a:lumMod val="75000"/>
                            <a:lumOff val="25000"/>
                          </a:schemeClr>
                        </a:solidFill>
                      </a:ln>
                    </p:spPr>
                  </p:pic>
                </p:oleObj>
              </mc:Fallback>
            </mc:AlternateContent>
          </a:graphicData>
        </a:graphic>
      </p:graphicFrame>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87</a:t>
            </a:fld>
            <a:endParaRPr lang="th-TH" dirty="0"/>
          </a:p>
        </p:txBody>
      </p:sp>
    </p:spTree>
    <p:extLst>
      <p:ext uri="{BB962C8B-B14F-4D97-AF65-F5344CB8AC3E}">
        <p14:creationId xmlns:p14="http://schemas.microsoft.com/office/powerpoint/2010/main" val="95705288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10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14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5" grpId="0" build="p"/>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defRPr/>
            </a:pPr>
            <a:r>
              <a:rPr lang="en-US" dirty="0" smtClean="0">
                <a:latin typeface="Times New Roman" panose="02020603050405020304" pitchFamily="18" charset="0"/>
                <a:cs typeface="Times New Roman" panose="02020603050405020304" pitchFamily="18" charset="0"/>
              </a:rPr>
              <a:t>Representative Interest Rates on</a:t>
            </a:r>
            <a:br>
              <a:rPr lang="en-US" dirty="0" smtClean="0">
                <a:latin typeface="Times New Roman" panose="02020603050405020304" pitchFamily="18" charset="0"/>
                <a:cs typeface="Times New Roman" panose="02020603050405020304" pitchFamily="18" charset="0"/>
              </a:rPr>
            </a:br>
            <a:r>
              <a:rPr lang="en-US" dirty="0" smtClean="0">
                <a:latin typeface="Times New Roman" panose="02020603050405020304" pitchFamily="18" charset="0"/>
                <a:cs typeface="Times New Roman" panose="02020603050405020304" pitchFamily="18" charset="0"/>
              </a:rPr>
              <a:t>5-Year Bonds in May 2011</a:t>
            </a:r>
          </a:p>
        </p:txBody>
      </p:sp>
      <p:pic>
        <p:nvPicPr>
          <p:cNvPr id="1741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537" y="2221296"/>
            <a:ext cx="8670925" cy="265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88</a:t>
            </a:fld>
            <a:endParaRPr lang="th-TH" dirty="0"/>
          </a:p>
        </p:txBody>
      </p:sp>
    </p:spTree>
    <p:extLst>
      <p:ext uri="{BB962C8B-B14F-4D97-AF65-F5344CB8AC3E}">
        <p14:creationId xmlns:p14="http://schemas.microsoft.com/office/powerpoint/2010/main" val="4042623937"/>
      </p:ext>
    </p:extLst>
  </p:cSld>
  <p:clrMapOvr>
    <a:masterClrMapping/>
  </p:clrMapOvr>
  <p:timing>
    <p:tnLst>
      <p:par>
        <p:cTn xmlns:p14="http://schemas.microsoft.com/office/powerpoint/2010/mai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28650" y="256619"/>
            <a:ext cx="2057400" cy="3069906"/>
          </a:xfrm>
        </p:spPr>
        <p:txBody>
          <a:bodyPr>
            <a:normAutofit/>
          </a:bodyPr>
          <a:lstStyle/>
          <a:p>
            <a:pPr eaLnBrk="1" hangingPunct="1">
              <a:defRPr/>
            </a:pPr>
            <a:r>
              <a:rPr lang="en-US" sz="2800" dirty="0" smtClean="0">
                <a:latin typeface="Times New Roman" panose="02020603050405020304" pitchFamily="18" charset="0"/>
                <a:cs typeface="Times New Roman" panose="02020603050405020304" pitchFamily="18" charset="0"/>
              </a:rPr>
              <a:t>Illustrating the Relationship Between Corporate and Treasury Yield Curves</a:t>
            </a:r>
          </a:p>
        </p:txBody>
      </p:sp>
      <p:pic>
        <p:nvPicPr>
          <p:cNvPr id="18435" name="Picture 48"/>
          <p:cNvPicPr>
            <a:picLocks noChangeAspect="1" noChangeArrowheads="1"/>
          </p:cNvPicPr>
          <p:nvPr/>
        </p:nvPicPr>
        <p:blipFill rotWithShape="1">
          <a:blip r:embed="rId3">
            <a:extLst>
              <a:ext uri="{28A0092B-C50C-407E-A947-70E740481C1C}">
                <a14:useLocalDpi xmlns:a14="http://schemas.microsoft.com/office/drawing/2010/main" val="0"/>
              </a:ext>
            </a:extLst>
          </a:blip>
          <a:srcRect b="31408"/>
          <a:stretch/>
        </p:blipFill>
        <p:spPr bwMode="auto">
          <a:xfrm>
            <a:off x="2806262" y="78529"/>
            <a:ext cx="6101255" cy="4556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8"/>
          <p:cNvPicPr>
            <a:picLocks noChangeAspect="1" noChangeArrowheads="1"/>
          </p:cNvPicPr>
          <p:nvPr/>
        </p:nvPicPr>
        <p:blipFill rotWithShape="1">
          <a:blip r:embed="rId4">
            <a:extLst>
              <a:ext uri="{28A0092B-C50C-407E-A947-70E740481C1C}">
                <a14:useLocalDpi xmlns:a14="http://schemas.microsoft.com/office/drawing/2010/main" val="0"/>
              </a:ext>
            </a:extLst>
          </a:blip>
          <a:srcRect l="7321" t="71994" r="9474"/>
          <a:stretch/>
        </p:blipFill>
        <p:spPr bwMode="auto">
          <a:xfrm>
            <a:off x="628650" y="4218054"/>
            <a:ext cx="6718081" cy="2404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89</a:t>
            </a:fld>
            <a:endParaRPr lang="th-TH" dirty="0"/>
          </a:p>
        </p:txBody>
      </p:sp>
    </p:spTree>
    <p:extLst>
      <p:ext uri="{BB962C8B-B14F-4D97-AF65-F5344CB8AC3E}">
        <p14:creationId xmlns:p14="http://schemas.microsoft.com/office/powerpoint/2010/main" val="4090994974"/>
      </p:ext>
    </p:extLst>
  </p:cSld>
  <p:clrMapOvr>
    <a:masterClrMapping/>
  </p:clrMapOvr>
  <p:timing>
    <p:tnLst>
      <p:par>
        <p:cTn xmlns:p14="http://schemas.microsoft.com/office/powerpoint/2010/mai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123" y="2286000"/>
            <a:ext cx="8598876" cy="1869141"/>
          </a:xfrm>
          <a:solidFill>
            <a:srgbClr val="0070C0"/>
          </a:solidFill>
        </p:spPr>
        <p:txBody>
          <a:bodyPr>
            <a:noAutofit/>
          </a:bodyPr>
          <a:lstStyle/>
          <a:p>
            <a:pPr algn="ctr">
              <a:lnSpc>
                <a:spcPct val="100000"/>
              </a:lnSpc>
            </a:pPr>
            <a:r>
              <a:rPr lang="en-US" altLang="th-TH" sz="4000" dirty="0">
                <a:solidFill>
                  <a:schemeClr val="bg1"/>
                </a:solidFill>
                <a:latin typeface="Georgia" panose="02040502050405020303" pitchFamily="18" charset="0"/>
              </a:rPr>
              <a:t>Using Yield Curves to Estimate Future Interest </a:t>
            </a:r>
            <a:r>
              <a:rPr lang="en-US" altLang="th-TH" sz="4000" dirty="0" smtClean="0">
                <a:solidFill>
                  <a:schemeClr val="bg1"/>
                </a:solidFill>
                <a:latin typeface="Georgia" panose="02040502050405020303" pitchFamily="18" charset="0"/>
              </a:rPr>
              <a:t>Rates</a:t>
            </a:r>
            <a:endParaRPr lang="en-US" altLang="th-TH" sz="4000" dirty="0">
              <a:solidFill>
                <a:schemeClr val="bg1"/>
              </a:solidFill>
              <a:latin typeface="Georgia" panose="02040502050405020303" pitchFamily="18" charset="0"/>
            </a:endParaRPr>
          </a:p>
        </p:txBody>
      </p:sp>
      <p:sp>
        <p:nvSpPr>
          <p:cNvPr id="5" name="Slide Number Placeholder 4"/>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90</a:t>
            </a:fld>
            <a:endParaRPr lang="th-TH" dirty="0"/>
          </a:p>
        </p:txBody>
      </p:sp>
    </p:spTree>
    <p:extLst>
      <p:ext uri="{BB962C8B-B14F-4D97-AF65-F5344CB8AC3E}">
        <p14:creationId xmlns:p14="http://schemas.microsoft.com/office/powerpoint/2010/main" val="2323639334"/>
      </p:ext>
    </p:extLst>
  </p:cSld>
  <p:clrMapOvr>
    <a:masterClrMapping/>
  </p:clrMapOvr>
  <p:timing>
    <p:tnLst>
      <p:par>
        <p:cTn xmlns:p14="http://schemas.microsoft.com/office/powerpoint/2010/mai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altLang="th-TH" smtClean="0">
                <a:latin typeface="Times New Roman" panose="02020603050405020304" pitchFamily="18" charset="0"/>
                <a:cs typeface="Times New Roman" panose="02020603050405020304" pitchFamily="18" charset="0"/>
              </a:rPr>
              <a:t>Pure Expectations Theory</a:t>
            </a:r>
          </a:p>
        </p:txBody>
      </p:sp>
      <p:sp>
        <p:nvSpPr>
          <p:cNvPr id="16387" name="Rectangle 3"/>
          <p:cNvSpPr>
            <a:spLocks noGrp="1" noChangeArrowheads="1"/>
          </p:cNvSpPr>
          <p:nvPr>
            <p:ph sz="quarter" idx="1"/>
          </p:nvPr>
        </p:nvSpPr>
        <p:spPr>
          <a:xfrm>
            <a:off x="612775" y="1600200"/>
            <a:ext cx="7616825" cy="4495800"/>
          </a:xfrm>
        </p:spPr>
        <p:txBody>
          <a:bodyPr>
            <a:normAutofit/>
          </a:bodyPr>
          <a:lstStyle/>
          <a:p>
            <a:pPr eaLnBrk="1" fontAlgn="auto" hangingPunct="1">
              <a:spcBef>
                <a:spcPct val="0"/>
              </a:spcBef>
              <a:defRPr/>
            </a:pPr>
            <a:r>
              <a:rPr lang="en-US" dirty="0" smtClean="0">
                <a:latin typeface="Times New Roman" panose="02020603050405020304" pitchFamily="18" charset="0"/>
                <a:cs typeface="Times New Roman" panose="02020603050405020304" pitchFamily="18" charset="0"/>
              </a:rPr>
              <a:t>The pure expectations theory contends that the shape of the yield curve depends on investors’ expectations about future interest rates.</a:t>
            </a:r>
          </a:p>
          <a:p>
            <a:pPr eaLnBrk="1" fontAlgn="auto" hangingPunct="1">
              <a:spcBef>
                <a:spcPct val="0"/>
              </a:spcBef>
              <a:defRPr/>
            </a:pPr>
            <a:r>
              <a:rPr lang="en-US" dirty="0" smtClean="0">
                <a:latin typeface="Times New Roman" panose="02020603050405020304" pitchFamily="18" charset="0"/>
                <a:cs typeface="Times New Roman" panose="02020603050405020304" pitchFamily="18" charset="0"/>
              </a:rPr>
              <a:t>If interest rates are expected to increase, L-T rates will be higher than S-T rates, and vice-versa. Thus, the yield curve can slope up, down, or even bow.</a:t>
            </a:r>
          </a:p>
        </p:txBody>
      </p:sp>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91</a:t>
            </a:fld>
            <a:endParaRPr lang="th-TH" dirty="0"/>
          </a:p>
        </p:txBody>
      </p:sp>
    </p:spTree>
    <p:extLst>
      <p:ext uri="{BB962C8B-B14F-4D97-AF65-F5344CB8AC3E}">
        <p14:creationId xmlns:p14="http://schemas.microsoft.com/office/powerpoint/2010/main" val="830180569"/>
      </p:ext>
    </p:extLst>
  </p:cSld>
  <p:clrMapOvr>
    <a:masterClrMapping/>
  </p:clrMapOvr>
  <p:timing>
    <p:tnLst>
      <p:par>
        <p:cTn xmlns:p14="http://schemas.microsoft.com/office/powerpoint/2010/mai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altLang="th-TH" smtClean="0">
                <a:latin typeface="Times New Roman" panose="02020603050405020304" pitchFamily="18" charset="0"/>
                <a:cs typeface="Times New Roman" panose="02020603050405020304" pitchFamily="18" charset="0"/>
              </a:rPr>
              <a:t>Assumptions of Pure Expectations</a:t>
            </a:r>
          </a:p>
        </p:txBody>
      </p:sp>
      <p:sp>
        <p:nvSpPr>
          <p:cNvPr id="17411" name="Rectangle 3"/>
          <p:cNvSpPr>
            <a:spLocks noGrp="1" noChangeArrowheads="1"/>
          </p:cNvSpPr>
          <p:nvPr>
            <p:ph sz="quarter" idx="1"/>
          </p:nvPr>
        </p:nvSpPr>
        <p:spPr>
          <a:xfrm>
            <a:off x="628650" y="1775620"/>
            <a:ext cx="7616825" cy="4495800"/>
          </a:xfrm>
        </p:spPr>
        <p:txBody>
          <a:bodyPr>
            <a:normAutofit/>
          </a:bodyPr>
          <a:lstStyle/>
          <a:p>
            <a:pPr eaLnBrk="1" fontAlgn="auto" hangingPunct="1">
              <a:lnSpc>
                <a:spcPct val="100000"/>
              </a:lnSpc>
              <a:spcBef>
                <a:spcPct val="0"/>
              </a:spcBef>
              <a:defRPr/>
            </a:pPr>
            <a:r>
              <a:rPr lang="en-US" dirty="0" smtClean="0">
                <a:latin typeface="Times New Roman" panose="02020603050405020304" pitchFamily="18" charset="0"/>
                <a:cs typeface="Times New Roman" panose="02020603050405020304" pitchFamily="18" charset="0"/>
              </a:rPr>
              <a:t>Assumes that the maturity risk premium for Treasury securities is zero.</a:t>
            </a:r>
          </a:p>
          <a:p>
            <a:pPr eaLnBrk="1" fontAlgn="auto" hangingPunct="1">
              <a:lnSpc>
                <a:spcPct val="100000"/>
              </a:lnSpc>
              <a:spcBef>
                <a:spcPct val="0"/>
              </a:spcBef>
              <a:defRPr/>
            </a:pPr>
            <a:r>
              <a:rPr lang="en-US" dirty="0" smtClean="0">
                <a:latin typeface="Times New Roman" panose="02020603050405020304" pitchFamily="18" charset="0"/>
                <a:cs typeface="Times New Roman" panose="02020603050405020304" pitchFamily="18" charset="0"/>
              </a:rPr>
              <a:t>Long-term rates are an average of current and future short-term rates.</a:t>
            </a:r>
          </a:p>
          <a:p>
            <a:pPr eaLnBrk="1" fontAlgn="auto" hangingPunct="1">
              <a:lnSpc>
                <a:spcPct val="100000"/>
              </a:lnSpc>
              <a:spcBef>
                <a:spcPct val="0"/>
              </a:spcBef>
              <a:defRPr/>
            </a:pPr>
            <a:r>
              <a:rPr lang="en-US" dirty="0" smtClean="0">
                <a:latin typeface="Times New Roman" panose="02020603050405020304" pitchFamily="18" charset="0"/>
                <a:cs typeface="Times New Roman" panose="02020603050405020304" pitchFamily="18" charset="0"/>
              </a:rPr>
              <a:t>If the pure expectations theory is correct, you can use the yield curve to “back out” expected future interest rates.</a:t>
            </a:r>
          </a:p>
        </p:txBody>
      </p:sp>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92</a:t>
            </a:fld>
            <a:endParaRPr lang="th-TH" dirty="0"/>
          </a:p>
        </p:txBody>
      </p:sp>
    </p:spTree>
    <p:extLst>
      <p:ext uri="{BB962C8B-B14F-4D97-AF65-F5344CB8AC3E}">
        <p14:creationId xmlns:p14="http://schemas.microsoft.com/office/powerpoint/2010/main" val="3823268443"/>
      </p:ext>
    </p:extLst>
  </p:cSld>
  <p:clrMapOvr>
    <a:masterClrMapping/>
  </p:clrMapOvr>
  <p:timing>
    <p:tnLst>
      <p:par>
        <p:cTn xmlns:p14="http://schemas.microsoft.com/office/powerpoint/2010/mai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rmAutofit/>
          </a:bodyPr>
          <a:lstStyle/>
          <a:p>
            <a:pPr eaLnBrk="1" hangingPunct="1">
              <a:defRPr/>
            </a:pPr>
            <a:r>
              <a:rPr lang="en-US" sz="3600" smtClean="0">
                <a:latin typeface="Times New Roman" panose="02020603050405020304" pitchFamily="18" charset="0"/>
                <a:cs typeface="Times New Roman" panose="02020603050405020304" pitchFamily="18" charset="0"/>
              </a:rPr>
              <a:t>An Example:  Observed Treasury Rates and Pure Expectations</a:t>
            </a:r>
          </a:p>
        </p:txBody>
      </p:sp>
      <p:sp>
        <p:nvSpPr>
          <p:cNvPr id="18435" name="Rectangle 3"/>
          <p:cNvSpPr>
            <a:spLocks noGrp="1" noChangeArrowheads="1"/>
          </p:cNvSpPr>
          <p:nvPr>
            <p:ph sz="quarter" idx="1"/>
          </p:nvPr>
        </p:nvSpPr>
        <p:spPr>
          <a:xfrm>
            <a:off x="628650" y="4602012"/>
            <a:ext cx="8105556" cy="1619250"/>
          </a:xfrm>
        </p:spPr>
        <p:txBody>
          <a:bodyPr>
            <a:noAutofit/>
          </a:bodyPr>
          <a:lstStyle/>
          <a:p>
            <a:pPr marL="0" indent="0" eaLnBrk="1" fontAlgn="auto" hangingPunct="1">
              <a:spcBef>
                <a:spcPct val="0"/>
              </a:spcBef>
              <a:spcAft>
                <a:spcPts val="600"/>
              </a:spcAft>
              <a:buFont typeface="Wingdings" pitchFamily="2" charset="2"/>
              <a:buNone/>
              <a:defRPr/>
            </a:pPr>
            <a:r>
              <a:rPr lang="en-US" sz="2800" dirty="0" smtClean="0">
                <a:latin typeface="Times New Roman" panose="02020603050405020304" pitchFamily="18" charset="0"/>
                <a:cs typeface="Times New Roman" panose="02020603050405020304" pitchFamily="18" charset="0"/>
              </a:rPr>
              <a:t>	If the pure expectations theory holds, what does the market expect will be the interest rate on one-year securities, one year from now?  Three-year securities, two years from now?</a:t>
            </a:r>
          </a:p>
        </p:txBody>
      </p:sp>
      <p:graphicFrame>
        <p:nvGraphicFramePr>
          <p:cNvPr id="7" name="Table 6"/>
          <p:cNvGraphicFramePr>
            <a:graphicFrameLocks noGrp="1"/>
          </p:cNvGraphicFramePr>
          <p:nvPr>
            <p:extLst>
              <p:ext uri="{D42A27DB-BD31-4B8C-83A1-F6EECF244321}">
                <p14:modId xmlns:p14="http://schemas.microsoft.com/office/powerpoint/2010/main" val="3333087803"/>
              </p:ext>
            </p:extLst>
          </p:nvPr>
        </p:nvGraphicFramePr>
        <p:xfrm>
          <a:off x="2879232" y="1632811"/>
          <a:ext cx="3604391" cy="2969201"/>
        </p:xfrm>
        <a:graphic>
          <a:graphicData uri="http://schemas.openxmlformats.org/drawingml/2006/table">
            <a:tbl>
              <a:tblPr firstRow="1" bandRow="1">
                <a:tableStyleId>{5C22544A-7EE6-4342-B048-85BDC9FD1C3A}</a:tableStyleId>
              </a:tblPr>
              <a:tblGrid>
                <a:gridCol w="2184964"/>
                <a:gridCol w="1419427"/>
              </a:tblGrid>
              <a:tr h="494826">
                <a:tc>
                  <a:txBody>
                    <a:bodyPr/>
                    <a:lstStyle/>
                    <a:p>
                      <a:pPr algn="ctr"/>
                      <a:r>
                        <a:rPr lang="en-US" sz="2200" b="0" dirty="0" smtClean="0">
                          <a:solidFill>
                            <a:schemeClr val="tx1"/>
                          </a:solidFill>
                          <a:latin typeface="Times New Roman" panose="02020603050405020304" pitchFamily="18" charset="0"/>
                          <a:cs typeface="Times New Roman" panose="02020603050405020304" pitchFamily="18" charset="0"/>
                        </a:rPr>
                        <a:t>Maturity</a:t>
                      </a:r>
                      <a:endParaRPr lang="en-US" sz="2200" b="0" dirty="0">
                        <a:solidFill>
                          <a:schemeClr val="tx1"/>
                        </a:solidFill>
                        <a:latin typeface="Times New Roman" panose="02020603050405020304" pitchFamily="18" charset="0"/>
                        <a:cs typeface="Times New Roman" panose="02020603050405020304" pitchFamily="18" charset="0"/>
                      </a:endParaRPr>
                    </a:p>
                  </a:txBody>
                  <a:tcPr marT="45726" marB="45726">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200" b="0" dirty="0" smtClean="0">
                          <a:solidFill>
                            <a:schemeClr val="tx1"/>
                          </a:solidFill>
                          <a:latin typeface="Times New Roman" panose="02020603050405020304" pitchFamily="18" charset="0"/>
                          <a:cs typeface="Times New Roman" panose="02020603050405020304" pitchFamily="18" charset="0"/>
                        </a:rPr>
                        <a:t>Yield</a:t>
                      </a:r>
                      <a:endParaRPr lang="en-US" sz="2200" b="0" dirty="0">
                        <a:solidFill>
                          <a:schemeClr val="tx1"/>
                        </a:solidFill>
                        <a:latin typeface="Times New Roman" panose="02020603050405020304" pitchFamily="18" charset="0"/>
                        <a:cs typeface="Times New Roman" panose="02020603050405020304" pitchFamily="18" charset="0"/>
                      </a:endParaRPr>
                    </a:p>
                  </a:txBody>
                  <a:tcPr marT="45726" marB="45726">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494875">
                <a:tc>
                  <a:txBody>
                    <a:bodyPr/>
                    <a:lstStyle/>
                    <a:p>
                      <a:pPr algn="ctr"/>
                      <a:r>
                        <a:rPr lang="en-US" sz="2200" b="0" dirty="0" smtClean="0">
                          <a:latin typeface="Times New Roman" panose="02020603050405020304" pitchFamily="18" charset="0"/>
                          <a:cs typeface="Times New Roman" panose="02020603050405020304" pitchFamily="18" charset="0"/>
                        </a:rPr>
                        <a:t>1 year</a:t>
                      </a:r>
                      <a:endParaRPr lang="en-US" sz="2200" b="0" dirty="0">
                        <a:latin typeface="Times New Roman" panose="02020603050405020304" pitchFamily="18" charset="0"/>
                        <a:cs typeface="Times New Roman" panose="02020603050405020304" pitchFamily="18" charset="0"/>
                      </a:endParaRPr>
                    </a:p>
                  </a:txBody>
                  <a:tcPr marT="45726" marB="45726">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200" dirty="0" smtClean="0">
                          <a:latin typeface="Times New Roman" panose="02020603050405020304" pitchFamily="18" charset="0"/>
                          <a:cs typeface="Times New Roman" panose="02020603050405020304" pitchFamily="18" charset="0"/>
                        </a:rPr>
                        <a:t>6.0%</a:t>
                      </a:r>
                      <a:endParaRPr lang="en-US" sz="2200" dirty="0">
                        <a:latin typeface="Times New Roman" panose="02020603050405020304" pitchFamily="18" charset="0"/>
                        <a:cs typeface="Times New Roman" panose="02020603050405020304" pitchFamily="18" charset="0"/>
                      </a:endParaRPr>
                    </a:p>
                  </a:txBody>
                  <a:tcPr marT="45726" marB="45726">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494875">
                <a:tc>
                  <a:txBody>
                    <a:bodyPr/>
                    <a:lstStyle/>
                    <a:p>
                      <a:pPr algn="ctr"/>
                      <a:r>
                        <a:rPr lang="en-US" sz="2200" dirty="0" smtClean="0">
                          <a:latin typeface="Times New Roman" panose="02020603050405020304" pitchFamily="18" charset="0"/>
                          <a:cs typeface="Times New Roman" panose="02020603050405020304" pitchFamily="18" charset="0"/>
                        </a:rPr>
                        <a:t>2 years</a:t>
                      </a:r>
                      <a:endParaRPr lang="en-US" sz="2200" dirty="0">
                        <a:latin typeface="Times New Roman" panose="02020603050405020304" pitchFamily="18" charset="0"/>
                        <a:cs typeface="Times New Roman" panose="02020603050405020304" pitchFamily="18" charset="0"/>
                      </a:endParaRPr>
                    </a:p>
                  </a:txBody>
                  <a:tcPr marT="45726" marB="45726">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200" dirty="0" smtClean="0">
                          <a:latin typeface="Times New Roman" panose="02020603050405020304" pitchFamily="18" charset="0"/>
                          <a:cs typeface="Times New Roman" panose="02020603050405020304" pitchFamily="18" charset="0"/>
                        </a:rPr>
                        <a:t>6.2</a:t>
                      </a:r>
                      <a:endParaRPr lang="en-US" sz="2200" dirty="0">
                        <a:latin typeface="Times New Roman" panose="02020603050405020304" pitchFamily="18" charset="0"/>
                        <a:cs typeface="Times New Roman" panose="02020603050405020304" pitchFamily="18" charset="0"/>
                      </a:endParaRPr>
                    </a:p>
                  </a:txBody>
                  <a:tcPr marT="45726" marB="45726">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494875">
                <a:tc>
                  <a:txBody>
                    <a:bodyPr/>
                    <a:lstStyle/>
                    <a:p>
                      <a:pPr algn="ctr"/>
                      <a:r>
                        <a:rPr lang="en-US" sz="2200" dirty="0" smtClean="0">
                          <a:latin typeface="Times New Roman" panose="02020603050405020304" pitchFamily="18" charset="0"/>
                          <a:cs typeface="Times New Roman" panose="02020603050405020304" pitchFamily="18" charset="0"/>
                        </a:rPr>
                        <a:t>3 years</a:t>
                      </a:r>
                      <a:endParaRPr lang="en-US" sz="2200" dirty="0">
                        <a:latin typeface="Times New Roman" panose="02020603050405020304" pitchFamily="18" charset="0"/>
                        <a:cs typeface="Times New Roman" panose="02020603050405020304" pitchFamily="18" charset="0"/>
                      </a:endParaRPr>
                    </a:p>
                  </a:txBody>
                  <a:tcPr marT="45726" marB="45726">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200" dirty="0" smtClean="0">
                          <a:latin typeface="Times New Roman" panose="02020603050405020304" pitchFamily="18" charset="0"/>
                          <a:cs typeface="Times New Roman" panose="02020603050405020304" pitchFamily="18" charset="0"/>
                        </a:rPr>
                        <a:t>6.4</a:t>
                      </a:r>
                      <a:endParaRPr lang="en-US" sz="2200" dirty="0">
                        <a:latin typeface="Times New Roman" panose="02020603050405020304" pitchFamily="18" charset="0"/>
                        <a:cs typeface="Times New Roman" panose="02020603050405020304" pitchFamily="18" charset="0"/>
                      </a:endParaRPr>
                    </a:p>
                  </a:txBody>
                  <a:tcPr marT="45726" marB="45726">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494875">
                <a:tc>
                  <a:txBody>
                    <a:bodyPr/>
                    <a:lstStyle/>
                    <a:p>
                      <a:pPr algn="ctr"/>
                      <a:r>
                        <a:rPr lang="en-US" sz="2200" dirty="0" smtClean="0">
                          <a:latin typeface="Times New Roman" panose="02020603050405020304" pitchFamily="18" charset="0"/>
                          <a:cs typeface="Times New Roman" panose="02020603050405020304" pitchFamily="18" charset="0"/>
                        </a:rPr>
                        <a:t>4 years</a:t>
                      </a:r>
                      <a:endParaRPr lang="en-US" sz="2200" dirty="0">
                        <a:latin typeface="Times New Roman" panose="02020603050405020304" pitchFamily="18" charset="0"/>
                        <a:cs typeface="Times New Roman" panose="02020603050405020304" pitchFamily="18" charset="0"/>
                      </a:endParaRPr>
                    </a:p>
                  </a:txBody>
                  <a:tcPr marT="45726" marB="45726">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200" dirty="0" smtClean="0">
                          <a:latin typeface="Times New Roman" panose="02020603050405020304" pitchFamily="18" charset="0"/>
                          <a:cs typeface="Times New Roman" panose="02020603050405020304" pitchFamily="18" charset="0"/>
                        </a:rPr>
                        <a:t>6.5</a:t>
                      </a:r>
                      <a:endParaRPr lang="en-US" sz="2200" dirty="0">
                        <a:latin typeface="Times New Roman" panose="02020603050405020304" pitchFamily="18" charset="0"/>
                        <a:cs typeface="Times New Roman" panose="02020603050405020304" pitchFamily="18" charset="0"/>
                      </a:endParaRPr>
                    </a:p>
                  </a:txBody>
                  <a:tcPr marT="45726" marB="45726">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494875">
                <a:tc>
                  <a:txBody>
                    <a:bodyPr/>
                    <a:lstStyle/>
                    <a:p>
                      <a:pPr algn="ctr"/>
                      <a:r>
                        <a:rPr lang="en-US" sz="2200" dirty="0" smtClean="0">
                          <a:latin typeface="Times New Roman" panose="02020603050405020304" pitchFamily="18" charset="0"/>
                          <a:cs typeface="Times New Roman" panose="02020603050405020304" pitchFamily="18" charset="0"/>
                        </a:rPr>
                        <a:t>5 years</a:t>
                      </a:r>
                      <a:endParaRPr lang="en-US" sz="2200" dirty="0">
                        <a:latin typeface="Times New Roman" panose="02020603050405020304" pitchFamily="18" charset="0"/>
                        <a:cs typeface="Times New Roman" panose="02020603050405020304" pitchFamily="18" charset="0"/>
                      </a:endParaRPr>
                    </a:p>
                  </a:txBody>
                  <a:tcPr marT="45726" marB="45726">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200" dirty="0" smtClean="0">
                          <a:latin typeface="Times New Roman" panose="02020603050405020304" pitchFamily="18" charset="0"/>
                          <a:cs typeface="Times New Roman" panose="02020603050405020304" pitchFamily="18" charset="0"/>
                        </a:rPr>
                        <a:t>6.5</a:t>
                      </a:r>
                      <a:endParaRPr lang="en-US" sz="2200" dirty="0">
                        <a:latin typeface="Times New Roman" panose="02020603050405020304" pitchFamily="18" charset="0"/>
                        <a:cs typeface="Times New Roman" panose="02020603050405020304" pitchFamily="18" charset="0"/>
                      </a:endParaRPr>
                    </a:p>
                  </a:txBody>
                  <a:tcPr marT="45726" marB="45726">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93</a:t>
            </a:fld>
            <a:endParaRPr lang="th-TH" dirty="0"/>
          </a:p>
        </p:txBody>
      </p:sp>
    </p:spTree>
    <p:extLst>
      <p:ext uri="{BB962C8B-B14F-4D97-AF65-F5344CB8AC3E}">
        <p14:creationId xmlns:p14="http://schemas.microsoft.com/office/powerpoint/2010/main" val="1696117228"/>
      </p:ext>
    </p:extLst>
  </p:cSld>
  <p:clrMapOvr>
    <a:masterClrMapping/>
  </p:clrMapOvr>
  <p:timing>
    <p:tnLst>
      <p:par>
        <p:cTn xmlns:p14="http://schemas.microsoft.com/office/powerpoint/2010/mai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28650" y="0"/>
            <a:ext cx="7886700" cy="1325563"/>
          </a:xfrm>
        </p:spPr>
        <p:txBody>
          <a:bodyPr>
            <a:normAutofit/>
          </a:bodyPr>
          <a:lstStyle/>
          <a:p>
            <a:pPr eaLnBrk="1" hangingPunct="1"/>
            <a:r>
              <a:rPr lang="en-US" altLang="th-TH" sz="3600" dirty="0" smtClean="0">
                <a:latin typeface="Times New Roman" panose="02020603050405020304" pitchFamily="18" charset="0"/>
                <a:cs typeface="Times New Roman" panose="02020603050405020304" pitchFamily="18" charset="0"/>
              </a:rPr>
              <a:t>One-Year Forward Rate</a:t>
            </a:r>
          </a:p>
        </p:txBody>
      </p:sp>
      <p:sp>
        <p:nvSpPr>
          <p:cNvPr id="22531" name="Rectangle 3"/>
          <p:cNvSpPr>
            <a:spLocks noGrp="1" noChangeArrowheads="1"/>
          </p:cNvSpPr>
          <p:nvPr>
            <p:ph sz="quarter" idx="1"/>
          </p:nvPr>
        </p:nvSpPr>
        <p:spPr>
          <a:xfrm>
            <a:off x="628650" y="3150364"/>
            <a:ext cx="8278977" cy="3739415"/>
          </a:xfrm>
        </p:spPr>
        <p:txBody>
          <a:bodyPr>
            <a:normAutofit/>
          </a:bodyPr>
          <a:lstStyle/>
          <a:p>
            <a:pPr marL="1435100" indent="0" defTabSz="279400" eaLnBrk="1" hangingPunct="1">
              <a:lnSpc>
                <a:spcPct val="60000"/>
              </a:lnSpc>
              <a:spcBef>
                <a:spcPct val="0"/>
              </a:spcBef>
              <a:spcAft>
                <a:spcPts val="600"/>
              </a:spcAft>
              <a:buFont typeface="Wingdings" panose="05000000000000000000" pitchFamily="2" charset="2"/>
              <a:buNone/>
              <a:tabLst>
                <a:tab pos="2625725" algn="r"/>
                <a:tab pos="2743200" algn="l"/>
              </a:tabLst>
            </a:pPr>
            <a:r>
              <a:rPr lang="en-US" altLang="th-TH" sz="2400" dirty="0" smtClean="0">
                <a:latin typeface="Times New Roman" panose="02020603050405020304" pitchFamily="18" charset="0"/>
                <a:cs typeface="Times New Roman" panose="02020603050405020304" pitchFamily="18" charset="0"/>
              </a:rPr>
              <a:t>	(1.062)</a:t>
            </a:r>
            <a:r>
              <a:rPr lang="en-US" altLang="th-TH" sz="2400" baseline="30000" dirty="0" smtClean="0">
                <a:latin typeface="Times New Roman" panose="02020603050405020304" pitchFamily="18" charset="0"/>
                <a:cs typeface="Times New Roman" panose="02020603050405020304" pitchFamily="18" charset="0"/>
              </a:rPr>
              <a:t>2			</a:t>
            </a:r>
            <a:r>
              <a:rPr lang="en-US" altLang="th-TH" sz="2400" dirty="0" smtClean="0">
                <a:latin typeface="Times New Roman" panose="02020603050405020304" pitchFamily="18" charset="0"/>
                <a:cs typeface="Times New Roman" panose="02020603050405020304" pitchFamily="18" charset="0"/>
              </a:rPr>
              <a:t>			= (1.060) (1 + X)</a:t>
            </a:r>
          </a:p>
          <a:p>
            <a:pPr marL="1435100" indent="0" defTabSz="279400" eaLnBrk="1" hangingPunct="1">
              <a:lnSpc>
                <a:spcPct val="60000"/>
              </a:lnSpc>
              <a:spcBef>
                <a:spcPct val="0"/>
              </a:spcBef>
              <a:spcAft>
                <a:spcPts val="600"/>
              </a:spcAft>
              <a:buFont typeface="Wingdings" panose="05000000000000000000" pitchFamily="2" charset="2"/>
              <a:buNone/>
              <a:tabLst>
                <a:tab pos="2625725" algn="r"/>
                <a:tab pos="2743200" algn="l"/>
              </a:tabLst>
            </a:pPr>
            <a:r>
              <a:rPr lang="en-US" altLang="th-TH" sz="2400" dirty="0" smtClean="0">
                <a:latin typeface="Times New Roman" panose="02020603050405020304" pitchFamily="18" charset="0"/>
                <a:cs typeface="Times New Roman" panose="02020603050405020304" pitchFamily="18" charset="0"/>
              </a:rPr>
              <a:t>	1.12784/1.060			= (1 + X)</a:t>
            </a:r>
          </a:p>
          <a:p>
            <a:pPr marL="1435100" indent="0" defTabSz="279400" eaLnBrk="1" hangingPunct="1">
              <a:lnSpc>
                <a:spcPct val="60000"/>
              </a:lnSpc>
              <a:spcBef>
                <a:spcPct val="0"/>
              </a:spcBef>
              <a:buFont typeface="Wingdings" panose="05000000000000000000" pitchFamily="2" charset="2"/>
              <a:buNone/>
              <a:tabLst>
                <a:tab pos="2625725" algn="r"/>
                <a:tab pos="2743200" algn="l"/>
              </a:tabLst>
            </a:pPr>
            <a:r>
              <a:rPr lang="en-US" altLang="th-TH" sz="2400" dirty="0" smtClean="0">
                <a:solidFill>
                  <a:schemeClr val="accent1">
                    <a:lumMod val="75000"/>
                  </a:schemeClr>
                </a:solidFill>
                <a:latin typeface="Times New Roman" panose="02020603050405020304" pitchFamily="18" charset="0"/>
                <a:cs typeface="Times New Roman" panose="02020603050405020304" pitchFamily="18" charset="0"/>
              </a:rPr>
              <a:t>	6.4004%						= X</a:t>
            </a:r>
          </a:p>
          <a:p>
            <a:pPr marL="0" indent="0" defTabSz="279400" eaLnBrk="1" hangingPunct="1">
              <a:lnSpc>
                <a:spcPct val="60000"/>
              </a:lnSpc>
              <a:spcBef>
                <a:spcPct val="0"/>
              </a:spcBef>
              <a:buFont typeface="Wingdings" panose="05000000000000000000" pitchFamily="2" charset="2"/>
              <a:buNone/>
              <a:tabLst>
                <a:tab pos="2625725" algn="r"/>
                <a:tab pos="2743200" algn="l"/>
              </a:tabLst>
            </a:pPr>
            <a:endParaRPr lang="en-US" altLang="th-TH" sz="2400" dirty="0" smtClean="0">
              <a:solidFill>
                <a:srgbClr val="23518A"/>
              </a:solidFill>
              <a:latin typeface="Times New Roman" panose="02020603050405020304" pitchFamily="18" charset="0"/>
              <a:cs typeface="Times New Roman" panose="02020603050405020304" pitchFamily="18" charset="0"/>
            </a:endParaRPr>
          </a:p>
          <a:p>
            <a:pPr marL="0" indent="0" defTabSz="279400">
              <a:lnSpc>
                <a:spcPct val="100000"/>
              </a:lnSpc>
              <a:spcBef>
                <a:spcPct val="0"/>
              </a:spcBef>
              <a:spcAft>
                <a:spcPts val="600"/>
              </a:spcAft>
              <a:buClr>
                <a:schemeClr val="tx1"/>
              </a:buClr>
              <a:tabLst>
                <a:tab pos="2625725" algn="r"/>
                <a:tab pos="2743200" algn="l"/>
              </a:tabLst>
            </a:pPr>
            <a:r>
              <a:rPr lang="en-US" altLang="th-TH" sz="2400" dirty="0" smtClean="0">
                <a:solidFill>
                  <a:schemeClr val="tx1"/>
                </a:solidFill>
                <a:latin typeface="Times New Roman" panose="02020603050405020304" pitchFamily="18" charset="0"/>
                <a:cs typeface="Times New Roman" panose="02020603050405020304" pitchFamily="18" charset="0"/>
              </a:rPr>
              <a:t>The pure expectations theory says that one-year securities will yield 6.4004%, one year from now.  </a:t>
            </a:r>
          </a:p>
          <a:p>
            <a:pPr marL="0" indent="0" defTabSz="279400">
              <a:lnSpc>
                <a:spcPct val="100000"/>
              </a:lnSpc>
              <a:spcBef>
                <a:spcPct val="0"/>
              </a:spcBef>
              <a:spcAft>
                <a:spcPts val="600"/>
              </a:spcAft>
              <a:buClr>
                <a:schemeClr val="tx1"/>
              </a:buClr>
              <a:tabLst>
                <a:tab pos="2625725" algn="r"/>
                <a:tab pos="2743200" algn="l"/>
              </a:tabLst>
            </a:pPr>
            <a:r>
              <a:rPr lang="en-US" altLang="th-TH" sz="2400" dirty="0" smtClean="0">
                <a:solidFill>
                  <a:schemeClr val="tx1"/>
                </a:solidFill>
                <a:latin typeface="Times New Roman" panose="02020603050405020304" pitchFamily="18" charset="0"/>
                <a:cs typeface="Times New Roman" panose="02020603050405020304" pitchFamily="18" charset="0"/>
              </a:rPr>
              <a:t>Notice, if an arithmetic average is used, the answer is still very close.  Solve: 6.2% = (6.0% + X)/2, and the result will be 6.4%.</a:t>
            </a:r>
          </a:p>
          <a:p>
            <a:pPr marL="0" indent="0" defTabSz="279400" eaLnBrk="1" hangingPunct="1">
              <a:lnSpc>
                <a:spcPct val="70000"/>
              </a:lnSpc>
              <a:spcBef>
                <a:spcPct val="0"/>
              </a:spcBef>
              <a:tabLst>
                <a:tab pos="2625725" algn="r"/>
                <a:tab pos="2743200" algn="l"/>
              </a:tabLst>
            </a:pPr>
            <a:endParaRPr lang="en-US" altLang="th-TH" sz="2000" dirty="0" smtClean="0">
              <a:solidFill>
                <a:srgbClr val="23518A"/>
              </a:solidFill>
              <a:latin typeface="Times New Roman" panose="02020603050405020304" pitchFamily="18" charset="0"/>
              <a:cs typeface="Times New Roman" panose="02020603050405020304" pitchFamily="18" charset="0"/>
            </a:endParaRPr>
          </a:p>
          <a:p>
            <a:pPr marL="0" indent="0" defTabSz="279400" eaLnBrk="1" hangingPunct="1">
              <a:lnSpc>
                <a:spcPct val="60000"/>
              </a:lnSpc>
              <a:spcBef>
                <a:spcPct val="0"/>
              </a:spcBef>
              <a:tabLst>
                <a:tab pos="2625725" algn="r"/>
                <a:tab pos="2743200" algn="l"/>
              </a:tabLst>
            </a:pPr>
            <a:endParaRPr lang="en-US" altLang="th-TH" sz="2000" dirty="0" smtClean="0">
              <a:solidFill>
                <a:srgbClr val="23518A"/>
              </a:solidFill>
              <a:latin typeface="Times New Roman" panose="02020603050405020304" pitchFamily="18" charset="0"/>
              <a:cs typeface="Times New Roman" panose="02020603050405020304" pitchFamily="18" charset="0"/>
            </a:endParaRPr>
          </a:p>
        </p:txBody>
      </p:sp>
      <p:grpSp>
        <p:nvGrpSpPr>
          <p:cNvPr id="22532" name="Group 16"/>
          <p:cNvGrpSpPr>
            <a:grpSpLocks/>
          </p:cNvGrpSpPr>
          <p:nvPr/>
        </p:nvGrpSpPr>
        <p:grpSpPr bwMode="auto">
          <a:xfrm>
            <a:off x="1657350" y="915660"/>
            <a:ext cx="6629400" cy="2142095"/>
            <a:chOff x="1371600" y="1647920"/>
            <a:chExt cx="6629400" cy="1903464"/>
          </a:xfrm>
        </p:grpSpPr>
        <p:sp>
          <p:nvSpPr>
            <p:cNvPr id="27654" name="Line 6"/>
            <p:cNvSpPr>
              <a:spLocks noChangeShapeType="1"/>
            </p:cNvSpPr>
            <p:nvPr/>
          </p:nvSpPr>
          <p:spPr bwMode="auto">
            <a:xfrm>
              <a:off x="1524000" y="2500270"/>
              <a:ext cx="6096000" cy="0"/>
            </a:xfrm>
            <a:prstGeom prst="line">
              <a:avLst/>
            </a:prstGeom>
            <a:noFill/>
            <a:ln w="25400">
              <a:solidFill>
                <a:schemeClr val="accent1">
                  <a:lumMod val="50000"/>
                </a:schemeClr>
              </a:solidFill>
              <a:miter lim="800000"/>
              <a:headEnd type="none" w="sm" len="sm"/>
              <a:tailEnd type="none" w="sm" len="sm"/>
            </a:ln>
          </p:spPr>
          <p:txBody>
            <a:bodyPr wrap="none"/>
            <a:lstStyle/>
            <a:p>
              <a:pPr>
                <a:defRPr/>
              </a:pPr>
              <a:endParaRPr lang="en-US" sz="2400" dirty="0">
                <a:latin typeface="Times New Roman" panose="02020603050405020304" pitchFamily="18" charset="0"/>
                <a:cs typeface="Times New Roman" panose="02020603050405020304" pitchFamily="18" charset="0"/>
              </a:endParaRPr>
            </a:p>
          </p:txBody>
        </p:sp>
        <p:sp>
          <p:nvSpPr>
            <p:cNvPr id="27655" name="Line 7"/>
            <p:cNvSpPr>
              <a:spLocks noChangeShapeType="1"/>
            </p:cNvSpPr>
            <p:nvPr/>
          </p:nvSpPr>
          <p:spPr bwMode="auto">
            <a:xfrm>
              <a:off x="1524000" y="2378954"/>
              <a:ext cx="0" cy="244043"/>
            </a:xfrm>
            <a:prstGeom prst="line">
              <a:avLst/>
            </a:prstGeom>
            <a:noFill/>
            <a:ln w="25400">
              <a:solidFill>
                <a:schemeClr val="accent1">
                  <a:lumMod val="50000"/>
                </a:schemeClr>
              </a:solidFill>
              <a:miter lim="800000"/>
              <a:headEnd type="none" w="sm" len="sm"/>
              <a:tailEnd type="none" w="sm" len="sm"/>
            </a:ln>
          </p:spPr>
          <p:txBody>
            <a:bodyPr wrap="none"/>
            <a:lstStyle/>
            <a:p>
              <a:pPr>
                <a:defRPr/>
              </a:pPr>
              <a:endParaRPr lang="en-US" sz="2400" dirty="0">
                <a:latin typeface="Times New Roman" panose="02020603050405020304" pitchFamily="18" charset="0"/>
                <a:cs typeface="Times New Roman" panose="02020603050405020304" pitchFamily="18" charset="0"/>
              </a:endParaRPr>
            </a:p>
          </p:txBody>
        </p:sp>
        <p:sp>
          <p:nvSpPr>
            <p:cNvPr id="27656" name="Line 10"/>
            <p:cNvSpPr>
              <a:spLocks noChangeShapeType="1"/>
            </p:cNvSpPr>
            <p:nvPr/>
          </p:nvSpPr>
          <p:spPr bwMode="auto">
            <a:xfrm>
              <a:off x="4572000" y="2378954"/>
              <a:ext cx="0" cy="244043"/>
            </a:xfrm>
            <a:prstGeom prst="line">
              <a:avLst/>
            </a:prstGeom>
            <a:noFill/>
            <a:ln w="25400">
              <a:solidFill>
                <a:schemeClr val="accent1">
                  <a:lumMod val="50000"/>
                </a:schemeClr>
              </a:solidFill>
              <a:miter lim="800000"/>
              <a:headEnd type="none" w="sm" len="sm"/>
              <a:tailEnd type="none" w="sm" len="sm"/>
            </a:ln>
          </p:spPr>
          <p:txBody>
            <a:bodyPr wrap="none"/>
            <a:lstStyle/>
            <a:p>
              <a:pPr>
                <a:defRPr/>
              </a:pPr>
              <a:endParaRPr lang="en-US" sz="2400" dirty="0">
                <a:latin typeface="Times New Roman" panose="02020603050405020304" pitchFamily="18" charset="0"/>
                <a:cs typeface="Times New Roman" panose="02020603050405020304" pitchFamily="18" charset="0"/>
              </a:endParaRPr>
            </a:p>
          </p:txBody>
        </p:sp>
        <p:sp>
          <p:nvSpPr>
            <p:cNvPr id="27657" name="Line 12"/>
            <p:cNvSpPr>
              <a:spLocks noChangeShapeType="1"/>
            </p:cNvSpPr>
            <p:nvPr/>
          </p:nvSpPr>
          <p:spPr bwMode="auto">
            <a:xfrm>
              <a:off x="7620000" y="2378954"/>
              <a:ext cx="0" cy="244043"/>
            </a:xfrm>
            <a:prstGeom prst="line">
              <a:avLst/>
            </a:prstGeom>
            <a:noFill/>
            <a:ln w="25400">
              <a:solidFill>
                <a:schemeClr val="accent1">
                  <a:lumMod val="50000"/>
                </a:schemeClr>
              </a:solidFill>
              <a:miter lim="800000"/>
              <a:headEnd type="none" w="sm" len="sm"/>
              <a:tailEnd type="none" w="sm" len="sm"/>
            </a:ln>
          </p:spPr>
          <p:txBody>
            <a:bodyPr wrap="none"/>
            <a:lstStyle/>
            <a:p>
              <a:pPr>
                <a:defRPr/>
              </a:pPr>
              <a:endParaRPr lang="en-US" sz="2400" dirty="0">
                <a:latin typeface="Times New Roman" panose="02020603050405020304" pitchFamily="18" charset="0"/>
                <a:cs typeface="Times New Roman" panose="02020603050405020304" pitchFamily="18" charset="0"/>
              </a:endParaRPr>
            </a:p>
          </p:txBody>
        </p:sp>
        <p:sp>
          <p:nvSpPr>
            <p:cNvPr id="27658" name="Text Box 19"/>
            <p:cNvSpPr txBox="1">
              <a:spLocks noChangeArrowheads="1"/>
            </p:cNvSpPr>
            <p:nvPr/>
          </p:nvSpPr>
          <p:spPr bwMode="auto">
            <a:xfrm>
              <a:off x="1371600" y="2590552"/>
              <a:ext cx="6629400" cy="738423"/>
            </a:xfrm>
            <a:prstGeom prst="rect">
              <a:avLst/>
            </a:prstGeom>
            <a:noFill/>
            <a:ln w="9525">
              <a:noFill/>
              <a:miter lim="800000"/>
              <a:headEnd type="none" w="sm" len="sm"/>
              <a:tailEnd type="none" w="sm" len="sm"/>
            </a:ln>
          </p:spPr>
          <p:txBody>
            <a:bodyPr>
              <a:spAutoFit/>
            </a:bodyPr>
            <a:lstStyle/>
            <a:p>
              <a:pPr defTabSz="1257300">
                <a:spcBef>
                  <a:spcPct val="50000"/>
                </a:spcBef>
                <a:defRPr/>
              </a:pPr>
              <a:r>
                <a:rPr lang="en-US" sz="2400" dirty="0">
                  <a:latin typeface="Times New Roman" panose="02020603050405020304" pitchFamily="18" charset="0"/>
                  <a:cs typeface="Times New Roman" panose="02020603050405020304" pitchFamily="18" charset="0"/>
                </a:rPr>
                <a:t>0                                         1                                         2</a:t>
              </a:r>
            </a:p>
          </p:txBody>
        </p:sp>
        <p:sp>
          <p:nvSpPr>
            <p:cNvPr id="22539" name="AutoShape 20"/>
            <p:cNvSpPr>
              <a:spLocks/>
            </p:cNvSpPr>
            <p:nvPr/>
          </p:nvSpPr>
          <p:spPr bwMode="auto">
            <a:xfrm rot="5400000">
              <a:off x="2933737" y="698372"/>
              <a:ext cx="228525" cy="3048000"/>
            </a:xfrm>
            <a:prstGeom prst="leftBrace">
              <a:avLst>
                <a:gd name="adj1" fmla="val 111086"/>
                <a:gd name="adj2" fmla="val 50000"/>
              </a:avLst>
            </a:prstGeom>
            <a:noFill/>
            <a:ln w="9525">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th-TH" altLang="th-TH" sz="2400">
                <a:latin typeface="Times New Roman" panose="02020603050405020304" pitchFamily="18" charset="0"/>
              </a:endParaRPr>
            </a:p>
          </p:txBody>
        </p:sp>
        <p:sp>
          <p:nvSpPr>
            <p:cNvPr id="22540" name="AutoShape 21"/>
            <p:cNvSpPr>
              <a:spLocks/>
            </p:cNvSpPr>
            <p:nvPr/>
          </p:nvSpPr>
          <p:spPr bwMode="auto">
            <a:xfrm rot="5400000">
              <a:off x="5981737" y="698372"/>
              <a:ext cx="228525" cy="3048000"/>
            </a:xfrm>
            <a:prstGeom prst="leftBrace">
              <a:avLst>
                <a:gd name="adj1" fmla="val 111086"/>
                <a:gd name="adj2" fmla="val 50000"/>
              </a:avLst>
            </a:prstGeom>
            <a:noFill/>
            <a:ln w="9525">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th-TH" altLang="th-TH" sz="2400">
                <a:latin typeface="Times New Roman" panose="02020603050405020304" pitchFamily="18" charset="0"/>
              </a:endParaRPr>
            </a:p>
          </p:txBody>
        </p:sp>
        <p:sp>
          <p:nvSpPr>
            <p:cNvPr id="22541" name="AutoShape 22"/>
            <p:cNvSpPr>
              <a:spLocks/>
            </p:cNvSpPr>
            <p:nvPr/>
          </p:nvSpPr>
          <p:spPr bwMode="auto">
            <a:xfrm rot="-5400000">
              <a:off x="4457737" y="-38484"/>
              <a:ext cx="228525" cy="6096000"/>
            </a:xfrm>
            <a:prstGeom prst="leftBrace">
              <a:avLst>
                <a:gd name="adj1" fmla="val 222172"/>
                <a:gd name="adj2" fmla="val 50000"/>
              </a:avLst>
            </a:prstGeom>
            <a:noFill/>
            <a:ln w="9525">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th-TH" altLang="th-TH" sz="2400">
                <a:latin typeface="Times New Roman" panose="02020603050405020304" pitchFamily="18" charset="0"/>
              </a:endParaRPr>
            </a:p>
          </p:txBody>
        </p:sp>
        <p:sp>
          <p:nvSpPr>
            <p:cNvPr id="27662" name="Text Box 23"/>
            <p:cNvSpPr txBox="1">
              <a:spLocks noChangeArrowheads="1"/>
            </p:cNvSpPr>
            <p:nvPr/>
          </p:nvSpPr>
          <p:spPr bwMode="auto">
            <a:xfrm>
              <a:off x="2660759" y="1662659"/>
              <a:ext cx="1263539" cy="410235"/>
            </a:xfrm>
            <a:prstGeom prst="rect">
              <a:avLst/>
            </a:prstGeom>
            <a:noFill/>
            <a:ln w="9525">
              <a:noFill/>
              <a:miter lim="800000"/>
              <a:headEnd type="none" w="sm" len="sm"/>
              <a:tailEnd type="none" w="sm" len="sm"/>
            </a:ln>
          </p:spPr>
          <p:txBody>
            <a:bodyPr wrap="square">
              <a:spAutoFit/>
            </a:bodyPr>
            <a:lstStyle/>
            <a:p>
              <a:pPr defTabSz="1257300">
                <a:spcBef>
                  <a:spcPct val="50000"/>
                </a:spcBef>
                <a:defRPr/>
              </a:pPr>
              <a:r>
                <a:rPr lang="en-US" sz="2400" dirty="0">
                  <a:latin typeface="Times New Roman" panose="02020603050405020304" pitchFamily="18" charset="0"/>
                  <a:cs typeface="Times New Roman" panose="02020603050405020304" pitchFamily="18" charset="0"/>
                </a:rPr>
                <a:t>6.0%</a:t>
              </a:r>
            </a:p>
          </p:txBody>
        </p:sp>
        <p:sp>
          <p:nvSpPr>
            <p:cNvPr id="27663" name="Text Box 24"/>
            <p:cNvSpPr txBox="1">
              <a:spLocks noChangeArrowheads="1"/>
            </p:cNvSpPr>
            <p:nvPr/>
          </p:nvSpPr>
          <p:spPr bwMode="auto">
            <a:xfrm>
              <a:off x="5888088" y="1647920"/>
              <a:ext cx="870388" cy="410235"/>
            </a:xfrm>
            <a:prstGeom prst="rect">
              <a:avLst/>
            </a:prstGeom>
            <a:noFill/>
            <a:ln w="9525">
              <a:noFill/>
              <a:miter lim="800000"/>
              <a:headEnd type="none" w="sm" len="sm"/>
              <a:tailEnd type="none" w="sm" len="sm"/>
            </a:ln>
          </p:spPr>
          <p:txBody>
            <a:bodyPr wrap="square">
              <a:spAutoFit/>
            </a:bodyPr>
            <a:lstStyle/>
            <a:p>
              <a:pPr defTabSz="1257300">
                <a:spcBef>
                  <a:spcPct val="50000"/>
                </a:spcBef>
                <a:defRPr/>
              </a:pPr>
              <a:r>
                <a:rPr lang="en-US" sz="2400" dirty="0">
                  <a:latin typeface="Times New Roman" panose="02020603050405020304" pitchFamily="18" charset="0"/>
                  <a:cs typeface="Times New Roman" panose="02020603050405020304" pitchFamily="18" charset="0"/>
                </a:rPr>
                <a:t>x%</a:t>
              </a:r>
            </a:p>
          </p:txBody>
        </p:sp>
        <p:sp>
          <p:nvSpPr>
            <p:cNvPr id="27664" name="Text Box 25"/>
            <p:cNvSpPr txBox="1">
              <a:spLocks noChangeArrowheads="1"/>
            </p:cNvSpPr>
            <p:nvPr/>
          </p:nvSpPr>
          <p:spPr bwMode="auto">
            <a:xfrm>
              <a:off x="4006739" y="3141149"/>
              <a:ext cx="1130519" cy="410235"/>
            </a:xfrm>
            <a:prstGeom prst="rect">
              <a:avLst/>
            </a:prstGeom>
            <a:noFill/>
            <a:ln w="9525">
              <a:noFill/>
              <a:miter lim="800000"/>
              <a:headEnd type="none" w="sm" len="sm"/>
              <a:tailEnd type="none" w="sm" len="sm"/>
            </a:ln>
          </p:spPr>
          <p:txBody>
            <a:bodyPr wrap="square">
              <a:spAutoFit/>
            </a:bodyPr>
            <a:lstStyle/>
            <a:p>
              <a:pPr defTabSz="1257300">
                <a:spcBef>
                  <a:spcPct val="50000"/>
                </a:spcBef>
                <a:defRPr/>
              </a:pPr>
              <a:r>
                <a:rPr lang="en-US" sz="2400" dirty="0">
                  <a:latin typeface="Times New Roman" panose="02020603050405020304" pitchFamily="18" charset="0"/>
                  <a:cs typeface="Times New Roman" panose="02020603050405020304" pitchFamily="18" charset="0"/>
                </a:rPr>
                <a:t>6.2%</a:t>
              </a:r>
            </a:p>
          </p:txBody>
        </p:sp>
      </p:grpSp>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94</a:t>
            </a:fld>
            <a:endParaRPr lang="th-TH" dirty="0"/>
          </a:p>
        </p:txBody>
      </p:sp>
    </p:spTree>
    <p:extLst>
      <p:ext uri="{BB962C8B-B14F-4D97-AF65-F5344CB8AC3E}">
        <p14:creationId xmlns:p14="http://schemas.microsoft.com/office/powerpoint/2010/main" val="1905348690"/>
      </p:ext>
    </p:extLst>
  </p:cSld>
  <p:clrMapOvr>
    <a:masterClrMapping/>
  </p:clrMapOvr>
  <p:timing>
    <p:tnLst>
      <p:par>
        <p:cTn xmlns:p14="http://schemas.microsoft.com/office/powerpoint/2010/mai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a:bodyPr>
          <a:lstStyle/>
          <a:p>
            <a:pPr eaLnBrk="1" hangingPunct="1">
              <a:defRPr/>
            </a:pPr>
            <a:r>
              <a:rPr lang="en-US" sz="4000" dirty="0" smtClean="0">
                <a:latin typeface="Times New Roman" panose="02020603050405020304" pitchFamily="18" charset="0"/>
                <a:cs typeface="Times New Roman" panose="02020603050405020304" pitchFamily="18" charset="0"/>
              </a:rPr>
              <a:t>Three-Year Security, Two Years </a:t>
            </a:r>
            <a:br>
              <a:rPr lang="en-US" sz="4000" dirty="0" smtClean="0">
                <a:latin typeface="Times New Roman" panose="02020603050405020304" pitchFamily="18" charset="0"/>
                <a:cs typeface="Times New Roman" panose="02020603050405020304" pitchFamily="18" charset="0"/>
              </a:rPr>
            </a:br>
            <a:r>
              <a:rPr lang="en-US" sz="4000" dirty="0" smtClean="0">
                <a:latin typeface="Times New Roman" panose="02020603050405020304" pitchFamily="18" charset="0"/>
                <a:cs typeface="Times New Roman" panose="02020603050405020304" pitchFamily="18" charset="0"/>
              </a:rPr>
              <a:t>from Now</a:t>
            </a:r>
          </a:p>
        </p:txBody>
      </p:sp>
      <p:sp>
        <p:nvSpPr>
          <p:cNvPr id="23555" name="Rectangle 3"/>
          <p:cNvSpPr>
            <a:spLocks noGrp="1" noChangeArrowheads="1"/>
          </p:cNvSpPr>
          <p:nvPr>
            <p:ph sz="quarter" idx="1"/>
          </p:nvPr>
        </p:nvSpPr>
        <p:spPr>
          <a:xfrm>
            <a:off x="612775" y="3770986"/>
            <a:ext cx="8074025" cy="2325013"/>
          </a:xfrm>
        </p:spPr>
        <p:txBody>
          <a:bodyPr/>
          <a:lstStyle/>
          <a:p>
            <a:pPr marL="0" lvl="2" indent="0" defTabSz="279400" eaLnBrk="1" hangingPunct="1">
              <a:spcBef>
                <a:spcPct val="0"/>
              </a:spcBef>
              <a:buFont typeface="Wingdings" panose="05000000000000000000" pitchFamily="2" charset="2"/>
              <a:buNone/>
              <a:tabLst>
                <a:tab pos="3087688" algn="r"/>
                <a:tab pos="3205163" algn="l"/>
              </a:tabLst>
            </a:pPr>
            <a:r>
              <a:rPr lang="en-US" altLang="th-TH" sz="2600" dirty="0" smtClean="0">
                <a:solidFill>
                  <a:srgbClr val="23518A"/>
                </a:solidFill>
                <a:latin typeface="Times New Roman" panose="02020603050405020304" pitchFamily="18" charset="0"/>
                <a:cs typeface="Times New Roman" panose="02020603050405020304" pitchFamily="18" charset="0"/>
              </a:rPr>
              <a:t>	</a:t>
            </a:r>
            <a:r>
              <a:rPr lang="en-US" altLang="th-TH" sz="2800" dirty="0" smtClean="0">
                <a:latin typeface="Times New Roman" panose="02020603050405020304" pitchFamily="18" charset="0"/>
                <a:cs typeface="Times New Roman" panose="02020603050405020304" pitchFamily="18" charset="0"/>
              </a:rPr>
              <a:t>(1.065)</a:t>
            </a:r>
            <a:r>
              <a:rPr lang="en-US" altLang="th-TH" sz="2800" baseline="30000" dirty="0" smtClean="0">
                <a:latin typeface="Times New Roman" panose="02020603050405020304" pitchFamily="18" charset="0"/>
                <a:cs typeface="Times New Roman" panose="02020603050405020304" pitchFamily="18" charset="0"/>
              </a:rPr>
              <a:t>5</a:t>
            </a:r>
            <a:r>
              <a:rPr lang="en-US" altLang="th-TH" sz="2800" dirty="0" smtClean="0">
                <a:latin typeface="Times New Roman" panose="02020603050405020304" pitchFamily="18" charset="0"/>
                <a:cs typeface="Times New Roman" panose="02020603050405020304" pitchFamily="18" charset="0"/>
              </a:rPr>
              <a:t>	= (1.062)</a:t>
            </a:r>
            <a:r>
              <a:rPr lang="en-US" altLang="th-TH" sz="2800" baseline="30000" dirty="0" smtClean="0">
                <a:latin typeface="Times New Roman" panose="02020603050405020304" pitchFamily="18" charset="0"/>
                <a:cs typeface="Times New Roman" panose="02020603050405020304" pitchFamily="18" charset="0"/>
              </a:rPr>
              <a:t>2</a:t>
            </a:r>
            <a:r>
              <a:rPr lang="en-US" altLang="th-TH" sz="2800" dirty="0" smtClean="0">
                <a:latin typeface="Times New Roman" panose="02020603050405020304" pitchFamily="18" charset="0"/>
                <a:cs typeface="Times New Roman" panose="02020603050405020304" pitchFamily="18" charset="0"/>
              </a:rPr>
              <a:t> (1 + X)</a:t>
            </a:r>
            <a:r>
              <a:rPr lang="en-US" altLang="th-TH" sz="2800" baseline="30000" dirty="0" smtClean="0">
                <a:latin typeface="Times New Roman" panose="02020603050405020304" pitchFamily="18" charset="0"/>
                <a:cs typeface="Times New Roman" panose="02020603050405020304" pitchFamily="18" charset="0"/>
              </a:rPr>
              <a:t>3</a:t>
            </a:r>
            <a:endParaRPr lang="en-US" altLang="th-TH" sz="2800" dirty="0" smtClean="0">
              <a:latin typeface="Times New Roman" panose="02020603050405020304" pitchFamily="18" charset="0"/>
              <a:cs typeface="Times New Roman" panose="02020603050405020304" pitchFamily="18" charset="0"/>
            </a:endParaRPr>
          </a:p>
          <a:p>
            <a:pPr marL="0" indent="0" defTabSz="279400" eaLnBrk="1" hangingPunct="1">
              <a:spcBef>
                <a:spcPct val="0"/>
              </a:spcBef>
              <a:buFont typeface="Wingdings" panose="05000000000000000000" pitchFamily="2" charset="2"/>
              <a:buNone/>
              <a:tabLst>
                <a:tab pos="3087688" algn="r"/>
                <a:tab pos="3205163" algn="l"/>
              </a:tabLst>
            </a:pPr>
            <a:r>
              <a:rPr lang="en-US" altLang="th-TH" sz="2800" dirty="0" smtClean="0">
                <a:latin typeface="Times New Roman" panose="02020603050405020304" pitchFamily="18" charset="0"/>
                <a:cs typeface="Times New Roman" panose="02020603050405020304" pitchFamily="18" charset="0"/>
              </a:rPr>
              <a:t>	1.37009/1.12784	= (1 + X)</a:t>
            </a:r>
            <a:r>
              <a:rPr lang="en-US" altLang="th-TH" sz="2800" baseline="30000" dirty="0" smtClean="0">
                <a:latin typeface="Times New Roman" panose="02020603050405020304" pitchFamily="18" charset="0"/>
                <a:cs typeface="Times New Roman" panose="02020603050405020304" pitchFamily="18" charset="0"/>
              </a:rPr>
              <a:t>3</a:t>
            </a:r>
            <a:endParaRPr lang="en-US" altLang="th-TH" sz="2800" dirty="0" smtClean="0">
              <a:latin typeface="Times New Roman" panose="02020603050405020304" pitchFamily="18" charset="0"/>
              <a:cs typeface="Times New Roman" panose="02020603050405020304" pitchFamily="18" charset="0"/>
            </a:endParaRPr>
          </a:p>
          <a:p>
            <a:pPr marL="0" lvl="1" indent="0" defTabSz="279400" eaLnBrk="1" hangingPunct="1">
              <a:spcBef>
                <a:spcPct val="0"/>
              </a:spcBef>
              <a:buFont typeface="Wingdings" panose="05000000000000000000" pitchFamily="2" charset="2"/>
              <a:buNone/>
              <a:tabLst>
                <a:tab pos="3087688" algn="r"/>
                <a:tab pos="3205163" algn="l"/>
              </a:tabLst>
            </a:pPr>
            <a:r>
              <a:rPr lang="en-US" altLang="th-TH" dirty="0" smtClean="0">
                <a:latin typeface="Times New Roman" panose="02020603050405020304" pitchFamily="18" charset="0"/>
                <a:cs typeface="Times New Roman" panose="02020603050405020304" pitchFamily="18" charset="0"/>
              </a:rPr>
              <a:t>	</a:t>
            </a:r>
            <a:r>
              <a:rPr lang="en-US" altLang="th-TH" dirty="0" smtClean="0">
                <a:solidFill>
                  <a:schemeClr val="accent1">
                    <a:lumMod val="75000"/>
                  </a:schemeClr>
                </a:solidFill>
                <a:latin typeface="Times New Roman" panose="02020603050405020304" pitchFamily="18" charset="0"/>
                <a:cs typeface="Times New Roman" panose="02020603050405020304" pitchFamily="18" charset="0"/>
              </a:rPr>
              <a:t>6.7005%	= X</a:t>
            </a:r>
          </a:p>
        </p:txBody>
      </p:sp>
      <p:grpSp>
        <p:nvGrpSpPr>
          <p:cNvPr id="23556" name="Group 19"/>
          <p:cNvGrpSpPr>
            <a:grpSpLocks/>
          </p:cNvGrpSpPr>
          <p:nvPr/>
        </p:nvGrpSpPr>
        <p:grpSpPr bwMode="auto">
          <a:xfrm>
            <a:off x="1582738" y="1645561"/>
            <a:ext cx="6629400" cy="1995248"/>
            <a:chOff x="1371600" y="1559810"/>
            <a:chExt cx="6629400" cy="1995953"/>
          </a:xfrm>
        </p:grpSpPr>
        <p:sp>
          <p:nvSpPr>
            <p:cNvPr id="28678" name="Line 4"/>
            <p:cNvSpPr>
              <a:spLocks noChangeShapeType="1"/>
            </p:cNvSpPr>
            <p:nvPr/>
          </p:nvSpPr>
          <p:spPr bwMode="auto">
            <a:xfrm>
              <a:off x="1524000" y="2470443"/>
              <a:ext cx="6096000" cy="0"/>
            </a:xfrm>
            <a:prstGeom prst="line">
              <a:avLst/>
            </a:prstGeom>
            <a:noFill/>
            <a:ln w="25400">
              <a:solidFill>
                <a:schemeClr val="accent1">
                  <a:lumMod val="50000"/>
                </a:schemeClr>
              </a:solidFill>
              <a:miter lim="800000"/>
              <a:headEnd type="none" w="sm" len="sm"/>
              <a:tailEnd type="none" w="sm" len="sm"/>
            </a:ln>
          </p:spPr>
          <p:txBody>
            <a:bodyPr wrap="none"/>
            <a:lstStyle/>
            <a:p>
              <a:pPr>
                <a:defRPr/>
              </a:pPr>
              <a:endParaRPr lang="en-US" sz="2200" dirty="0">
                <a:latin typeface="Times New Roman" panose="02020603050405020304" pitchFamily="18" charset="0"/>
                <a:cs typeface="Times New Roman" panose="02020603050405020304" pitchFamily="18" charset="0"/>
              </a:endParaRPr>
            </a:p>
          </p:txBody>
        </p:sp>
        <p:sp>
          <p:nvSpPr>
            <p:cNvPr id="28679" name="Line 5"/>
            <p:cNvSpPr>
              <a:spLocks noChangeShapeType="1"/>
            </p:cNvSpPr>
            <p:nvPr/>
          </p:nvSpPr>
          <p:spPr bwMode="auto">
            <a:xfrm>
              <a:off x="1524000" y="2333870"/>
              <a:ext cx="0" cy="274734"/>
            </a:xfrm>
            <a:prstGeom prst="line">
              <a:avLst/>
            </a:prstGeom>
            <a:noFill/>
            <a:ln w="25400">
              <a:solidFill>
                <a:schemeClr val="accent1">
                  <a:lumMod val="50000"/>
                </a:schemeClr>
              </a:solidFill>
              <a:miter lim="800000"/>
              <a:headEnd type="none" w="sm" len="sm"/>
              <a:tailEnd type="none" w="sm" len="sm"/>
            </a:ln>
          </p:spPr>
          <p:txBody>
            <a:bodyPr wrap="none"/>
            <a:lstStyle/>
            <a:p>
              <a:pPr>
                <a:defRPr/>
              </a:pPr>
              <a:endParaRPr lang="en-US" sz="2200" dirty="0">
                <a:latin typeface="Times New Roman" panose="02020603050405020304" pitchFamily="18" charset="0"/>
                <a:cs typeface="Times New Roman" panose="02020603050405020304" pitchFamily="18" charset="0"/>
              </a:endParaRPr>
            </a:p>
          </p:txBody>
        </p:sp>
        <p:sp>
          <p:nvSpPr>
            <p:cNvPr id="28680" name="Line 6"/>
            <p:cNvSpPr>
              <a:spLocks noChangeShapeType="1"/>
            </p:cNvSpPr>
            <p:nvPr/>
          </p:nvSpPr>
          <p:spPr bwMode="auto">
            <a:xfrm>
              <a:off x="2743200" y="2333870"/>
              <a:ext cx="0" cy="274734"/>
            </a:xfrm>
            <a:prstGeom prst="line">
              <a:avLst/>
            </a:prstGeom>
            <a:noFill/>
            <a:ln w="25400">
              <a:solidFill>
                <a:schemeClr val="accent1">
                  <a:lumMod val="50000"/>
                </a:schemeClr>
              </a:solidFill>
              <a:miter lim="800000"/>
              <a:headEnd type="none" w="sm" len="sm"/>
              <a:tailEnd type="none" w="sm" len="sm"/>
            </a:ln>
          </p:spPr>
          <p:txBody>
            <a:bodyPr wrap="none"/>
            <a:lstStyle/>
            <a:p>
              <a:pPr>
                <a:defRPr/>
              </a:pPr>
              <a:endParaRPr lang="en-US" sz="2200" dirty="0">
                <a:latin typeface="Times New Roman" panose="02020603050405020304" pitchFamily="18" charset="0"/>
                <a:cs typeface="Times New Roman" panose="02020603050405020304" pitchFamily="18" charset="0"/>
              </a:endParaRPr>
            </a:p>
          </p:txBody>
        </p:sp>
        <p:sp>
          <p:nvSpPr>
            <p:cNvPr id="28681" name="Line 7"/>
            <p:cNvSpPr>
              <a:spLocks noChangeShapeType="1"/>
            </p:cNvSpPr>
            <p:nvPr/>
          </p:nvSpPr>
          <p:spPr bwMode="auto">
            <a:xfrm>
              <a:off x="3962400" y="2333870"/>
              <a:ext cx="0" cy="274734"/>
            </a:xfrm>
            <a:prstGeom prst="line">
              <a:avLst/>
            </a:prstGeom>
            <a:noFill/>
            <a:ln w="25400">
              <a:solidFill>
                <a:schemeClr val="accent1">
                  <a:lumMod val="50000"/>
                </a:schemeClr>
              </a:solidFill>
              <a:miter lim="800000"/>
              <a:headEnd type="none" w="sm" len="sm"/>
              <a:tailEnd type="none" w="sm" len="sm"/>
            </a:ln>
          </p:spPr>
          <p:txBody>
            <a:bodyPr wrap="none"/>
            <a:lstStyle/>
            <a:p>
              <a:pPr>
                <a:defRPr/>
              </a:pPr>
              <a:endParaRPr lang="en-US" sz="2200" dirty="0">
                <a:latin typeface="Times New Roman" panose="02020603050405020304" pitchFamily="18" charset="0"/>
                <a:cs typeface="Times New Roman" panose="02020603050405020304" pitchFamily="18" charset="0"/>
              </a:endParaRPr>
            </a:p>
          </p:txBody>
        </p:sp>
        <p:sp>
          <p:nvSpPr>
            <p:cNvPr id="28682" name="Line 8"/>
            <p:cNvSpPr>
              <a:spLocks noChangeShapeType="1"/>
            </p:cNvSpPr>
            <p:nvPr/>
          </p:nvSpPr>
          <p:spPr bwMode="auto">
            <a:xfrm>
              <a:off x="5181600" y="2333870"/>
              <a:ext cx="0" cy="274734"/>
            </a:xfrm>
            <a:prstGeom prst="line">
              <a:avLst/>
            </a:prstGeom>
            <a:noFill/>
            <a:ln w="25400">
              <a:solidFill>
                <a:schemeClr val="accent1">
                  <a:lumMod val="50000"/>
                </a:schemeClr>
              </a:solidFill>
              <a:miter lim="800000"/>
              <a:headEnd type="none" w="sm" len="sm"/>
              <a:tailEnd type="none" w="sm" len="sm"/>
            </a:ln>
          </p:spPr>
          <p:txBody>
            <a:bodyPr wrap="none"/>
            <a:lstStyle/>
            <a:p>
              <a:pPr>
                <a:defRPr/>
              </a:pPr>
              <a:endParaRPr lang="en-US" sz="2200" dirty="0">
                <a:latin typeface="Times New Roman" panose="02020603050405020304" pitchFamily="18" charset="0"/>
                <a:cs typeface="Times New Roman" panose="02020603050405020304" pitchFamily="18" charset="0"/>
              </a:endParaRPr>
            </a:p>
          </p:txBody>
        </p:sp>
        <p:sp>
          <p:nvSpPr>
            <p:cNvPr id="28683" name="Line 9"/>
            <p:cNvSpPr>
              <a:spLocks noChangeShapeType="1"/>
            </p:cNvSpPr>
            <p:nvPr/>
          </p:nvSpPr>
          <p:spPr bwMode="auto">
            <a:xfrm>
              <a:off x="6400800" y="2333870"/>
              <a:ext cx="0" cy="274734"/>
            </a:xfrm>
            <a:prstGeom prst="line">
              <a:avLst/>
            </a:prstGeom>
            <a:noFill/>
            <a:ln w="25400">
              <a:solidFill>
                <a:schemeClr val="accent1">
                  <a:lumMod val="50000"/>
                </a:schemeClr>
              </a:solidFill>
              <a:miter lim="800000"/>
              <a:headEnd type="none" w="sm" len="sm"/>
              <a:tailEnd type="none" w="sm" len="sm"/>
            </a:ln>
          </p:spPr>
          <p:txBody>
            <a:bodyPr wrap="none"/>
            <a:lstStyle/>
            <a:p>
              <a:pPr>
                <a:defRPr/>
              </a:pPr>
              <a:endParaRPr lang="en-US" sz="2200" dirty="0">
                <a:latin typeface="Times New Roman" panose="02020603050405020304" pitchFamily="18" charset="0"/>
                <a:cs typeface="Times New Roman" panose="02020603050405020304" pitchFamily="18" charset="0"/>
              </a:endParaRPr>
            </a:p>
          </p:txBody>
        </p:sp>
        <p:sp>
          <p:nvSpPr>
            <p:cNvPr id="28684" name="Line 10"/>
            <p:cNvSpPr>
              <a:spLocks noChangeShapeType="1"/>
            </p:cNvSpPr>
            <p:nvPr/>
          </p:nvSpPr>
          <p:spPr bwMode="auto">
            <a:xfrm>
              <a:off x="7620000" y="2333870"/>
              <a:ext cx="0" cy="274734"/>
            </a:xfrm>
            <a:prstGeom prst="line">
              <a:avLst/>
            </a:prstGeom>
            <a:noFill/>
            <a:ln w="25400">
              <a:solidFill>
                <a:schemeClr val="accent1">
                  <a:lumMod val="50000"/>
                </a:schemeClr>
              </a:solidFill>
              <a:miter lim="800000"/>
              <a:headEnd type="none" w="sm" len="sm"/>
              <a:tailEnd type="none" w="sm" len="sm"/>
            </a:ln>
          </p:spPr>
          <p:txBody>
            <a:bodyPr wrap="none"/>
            <a:lstStyle/>
            <a:p>
              <a:pPr>
                <a:defRPr/>
              </a:pPr>
              <a:endParaRPr lang="en-US" sz="2200" dirty="0">
                <a:latin typeface="Times New Roman" panose="02020603050405020304" pitchFamily="18" charset="0"/>
                <a:cs typeface="Times New Roman" panose="02020603050405020304" pitchFamily="18" charset="0"/>
              </a:endParaRPr>
            </a:p>
          </p:txBody>
        </p:sp>
        <p:sp>
          <p:nvSpPr>
            <p:cNvPr id="28685" name="Text Box 11"/>
            <p:cNvSpPr txBox="1">
              <a:spLocks noChangeArrowheads="1"/>
            </p:cNvSpPr>
            <p:nvPr/>
          </p:nvSpPr>
          <p:spPr bwMode="auto">
            <a:xfrm>
              <a:off x="1371600" y="2591136"/>
              <a:ext cx="6629400" cy="769712"/>
            </a:xfrm>
            <a:prstGeom prst="rect">
              <a:avLst/>
            </a:prstGeom>
            <a:noFill/>
            <a:ln w="9525">
              <a:noFill/>
              <a:miter lim="800000"/>
              <a:headEnd type="none" w="sm" len="sm"/>
              <a:tailEnd type="none" w="sm" len="sm"/>
            </a:ln>
          </p:spPr>
          <p:txBody>
            <a:bodyPr>
              <a:spAutoFit/>
            </a:bodyPr>
            <a:lstStyle/>
            <a:p>
              <a:pPr defTabSz="1257300">
                <a:spcBef>
                  <a:spcPct val="50000"/>
                </a:spcBef>
                <a:defRPr/>
              </a:pPr>
              <a:r>
                <a:rPr lang="en-US" sz="2200" dirty="0">
                  <a:latin typeface="Times New Roman" panose="02020603050405020304" pitchFamily="18" charset="0"/>
                  <a:cs typeface="Times New Roman" panose="02020603050405020304" pitchFamily="18" charset="0"/>
                </a:rPr>
                <a:t>0                 1                 2                 3                 4                 5</a:t>
              </a:r>
            </a:p>
          </p:txBody>
        </p:sp>
        <p:sp>
          <p:nvSpPr>
            <p:cNvPr id="28686" name="AutoShape 12"/>
            <p:cNvSpPr>
              <a:spLocks/>
            </p:cNvSpPr>
            <p:nvPr/>
          </p:nvSpPr>
          <p:spPr bwMode="auto">
            <a:xfrm rot="5400000">
              <a:off x="2628860" y="924103"/>
              <a:ext cx="228681" cy="2438400"/>
            </a:xfrm>
            <a:prstGeom prst="leftBrace">
              <a:avLst>
                <a:gd name="adj1" fmla="val 88889"/>
                <a:gd name="adj2" fmla="val 50000"/>
              </a:avLst>
            </a:prstGeom>
            <a:noFill/>
            <a:ln w="9525">
              <a:solidFill>
                <a:schemeClr val="accent1">
                  <a:lumMod val="50000"/>
                </a:schemeClr>
              </a:solidFill>
              <a:miter lim="800000"/>
              <a:headEnd type="none" w="sm" len="sm"/>
              <a:tailEnd type="none" w="sm" len="sm"/>
            </a:ln>
          </p:spPr>
          <p:txBody>
            <a:bodyPr wrap="none" anchor="ctr"/>
            <a:lstStyle/>
            <a:p>
              <a:pPr>
                <a:defRPr/>
              </a:pPr>
              <a:endParaRPr lang="en-US" sz="2200">
                <a:latin typeface="Times New Roman" panose="02020603050405020304" pitchFamily="18" charset="0"/>
                <a:cs typeface="Times New Roman" panose="02020603050405020304" pitchFamily="18" charset="0"/>
              </a:endParaRPr>
            </a:p>
          </p:txBody>
        </p:sp>
        <p:sp>
          <p:nvSpPr>
            <p:cNvPr id="28687" name="AutoShape 13"/>
            <p:cNvSpPr>
              <a:spLocks/>
            </p:cNvSpPr>
            <p:nvPr/>
          </p:nvSpPr>
          <p:spPr bwMode="auto">
            <a:xfrm rot="5400000">
              <a:off x="5676860" y="314503"/>
              <a:ext cx="228681" cy="3657600"/>
            </a:xfrm>
            <a:prstGeom prst="leftBrace">
              <a:avLst>
                <a:gd name="adj1" fmla="val 133333"/>
                <a:gd name="adj2" fmla="val 50000"/>
              </a:avLst>
            </a:prstGeom>
            <a:noFill/>
            <a:ln w="9525">
              <a:solidFill>
                <a:schemeClr val="accent1">
                  <a:lumMod val="50000"/>
                </a:schemeClr>
              </a:solidFill>
              <a:miter lim="800000"/>
              <a:headEnd type="none" w="sm" len="sm"/>
              <a:tailEnd type="none" w="sm" len="sm"/>
            </a:ln>
          </p:spPr>
          <p:txBody>
            <a:bodyPr wrap="none" anchor="ctr"/>
            <a:lstStyle/>
            <a:p>
              <a:pPr>
                <a:defRPr/>
              </a:pPr>
              <a:endParaRPr lang="en-US" sz="2200">
                <a:latin typeface="Times New Roman" panose="02020603050405020304" pitchFamily="18" charset="0"/>
                <a:cs typeface="Times New Roman" panose="02020603050405020304" pitchFamily="18" charset="0"/>
              </a:endParaRPr>
            </a:p>
          </p:txBody>
        </p:sp>
        <p:sp>
          <p:nvSpPr>
            <p:cNvPr id="28688" name="AutoShape 14"/>
            <p:cNvSpPr>
              <a:spLocks/>
            </p:cNvSpPr>
            <p:nvPr/>
          </p:nvSpPr>
          <p:spPr bwMode="auto">
            <a:xfrm rot="-5400000">
              <a:off x="4457660" y="-37616"/>
              <a:ext cx="228681" cy="6096000"/>
            </a:xfrm>
            <a:prstGeom prst="leftBrace">
              <a:avLst>
                <a:gd name="adj1" fmla="val 222222"/>
                <a:gd name="adj2" fmla="val 50000"/>
              </a:avLst>
            </a:prstGeom>
            <a:noFill/>
            <a:ln w="9525">
              <a:solidFill>
                <a:schemeClr val="accent1">
                  <a:lumMod val="50000"/>
                </a:schemeClr>
              </a:solidFill>
              <a:miter lim="800000"/>
              <a:headEnd type="none" w="sm" len="sm"/>
              <a:tailEnd type="none" w="sm" len="sm"/>
            </a:ln>
          </p:spPr>
          <p:txBody>
            <a:bodyPr wrap="none" anchor="ctr"/>
            <a:lstStyle/>
            <a:p>
              <a:pPr>
                <a:defRPr/>
              </a:pPr>
              <a:endParaRPr lang="en-US" sz="2200">
                <a:latin typeface="Times New Roman" panose="02020603050405020304" pitchFamily="18" charset="0"/>
                <a:cs typeface="Times New Roman" panose="02020603050405020304" pitchFamily="18" charset="0"/>
              </a:endParaRPr>
            </a:p>
          </p:txBody>
        </p:sp>
        <p:sp>
          <p:nvSpPr>
            <p:cNvPr id="28689" name="Text Box 15"/>
            <p:cNvSpPr txBox="1">
              <a:spLocks noChangeArrowheads="1"/>
            </p:cNvSpPr>
            <p:nvPr/>
          </p:nvSpPr>
          <p:spPr bwMode="auto">
            <a:xfrm>
              <a:off x="2474912" y="1559810"/>
              <a:ext cx="925293" cy="431039"/>
            </a:xfrm>
            <a:prstGeom prst="rect">
              <a:avLst/>
            </a:prstGeom>
            <a:noFill/>
            <a:ln w="9525">
              <a:noFill/>
              <a:miter lim="800000"/>
              <a:headEnd type="none" w="sm" len="sm"/>
              <a:tailEnd type="none" w="sm" len="sm"/>
            </a:ln>
          </p:spPr>
          <p:txBody>
            <a:bodyPr wrap="square">
              <a:spAutoFit/>
            </a:bodyPr>
            <a:lstStyle/>
            <a:p>
              <a:pPr defTabSz="1257300">
                <a:spcBef>
                  <a:spcPct val="50000"/>
                </a:spcBef>
                <a:defRPr/>
              </a:pPr>
              <a:r>
                <a:rPr lang="en-US" sz="2200" dirty="0">
                  <a:latin typeface="Times New Roman" panose="02020603050405020304" pitchFamily="18" charset="0"/>
                  <a:cs typeface="Times New Roman" panose="02020603050405020304" pitchFamily="18" charset="0"/>
                </a:rPr>
                <a:t>6.2%</a:t>
              </a:r>
            </a:p>
          </p:txBody>
        </p:sp>
        <p:sp>
          <p:nvSpPr>
            <p:cNvPr id="28690" name="Text Box 16"/>
            <p:cNvSpPr txBox="1">
              <a:spLocks noChangeArrowheads="1"/>
            </p:cNvSpPr>
            <p:nvPr/>
          </p:nvSpPr>
          <p:spPr bwMode="auto">
            <a:xfrm>
              <a:off x="5529946" y="1559810"/>
              <a:ext cx="762000" cy="430364"/>
            </a:xfrm>
            <a:prstGeom prst="rect">
              <a:avLst/>
            </a:prstGeom>
            <a:noFill/>
            <a:ln w="9525">
              <a:noFill/>
              <a:miter lim="800000"/>
              <a:headEnd type="none" w="sm" len="sm"/>
              <a:tailEnd type="none" w="sm" len="sm"/>
            </a:ln>
          </p:spPr>
          <p:txBody>
            <a:bodyPr>
              <a:spAutoFit/>
            </a:bodyPr>
            <a:lstStyle/>
            <a:p>
              <a:pPr defTabSz="1257300">
                <a:spcBef>
                  <a:spcPct val="50000"/>
                </a:spcBef>
                <a:defRPr/>
              </a:pPr>
              <a:r>
                <a:rPr lang="en-US" sz="2200" dirty="0">
                  <a:latin typeface="Times New Roman" panose="02020603050405020304" pitchFamily="18" charset="0"/>
                  <a:cs typeface="Times New Roman" panose="02020603050405020304" pitchFamily="18" charset="0"/>
                </a:rPr>
                <a:t>x%</a:t>
              </a:r>
            </a:p>
          </p:txBody>
        </p:sp>
        <p:sp>
          <p:nvSpPr>
            <p:cNvPr id="28691" name="Text Box 17"/>
            <p:cNvSpPr txBox="1">
              <a:spLocks noChangeArrowheads="1"/>
            </p:cNvSpPr>
            <p:nvPr/>
          </p:nvSpPr>
          <p:spPr bwMode="auto">
            <a:xfrm>
              <a:off x="4267200" y="3124724"/>
              <a:ext cx="914400" cy="431039"/>
            </a:xfrm>
            <a:prstGeom prst="rect">
              <a:avLst/>
            </a:prstGeom>
            <a:noFill/>
            <a:ln w="9525">
              <a:noFill/>
              <a:miter lim="800000"/>
              <a:headEnd type="none" w="sm" len="sm"/>
              <a:tailEnd type="none" w="sm" len="sm"/>
            </a:ln>
          </p:spPr>
          <p:txBody>
            <a:bodyPr wrap="square">
              <a:spAutoFit/>
            </a:bodyPr>
            <a:lstStyle/>
            <a:p>
              <a:pPr defTabSz="1257300">
                <a:spcBef>
                  <a:spcPct val="50000"/>
                </a:spcBef>
                <a:defRPr/>
              </a:pPr>
              <a:r>
                <a:rPr lang="en-US" sz="2200" dirty="0">
                  <a:latin typeface="Times New Roman" panose="02020603050405020304" pitchFamily="18" charset="0"/>
                  <a:cs typeface="Times New Roman" panose="02020603050405020304" pitchFamily="18" charset="0"/>
                </a:rPr>
                <a:t>6.5%</a:t>
              </a:r>
            </a:p>
          </p:txBody>
        </p:sp>
      </p:grpSp>
      <p:sp>
        <p:nvSpPr>
          <p:cNvPr id="20" name="Rectangle 3"/>
          <p:cNvSpPr txBox="1">
            <a:spLocks noChangeArrowheads="1"/>
          </p:cNvSpPr>
          <p:nvPr/>
        </p:nvSpPr>
        <p:spPr bwMode="auto">
          <a:xfrm>
            <a:off x="912813" y="5011738"/>
            <a:ext cx="7969250" cy="809625"/>
          </a:xfrm>
          <a:prstGeom prst="rect">
            <a:avLst/>
          </a:prstGeom>
          <a:noFill/>
          <a:ln w="9525">
            <a:noFill/>
            <a:miter lim="800000"/>
            <a:headEnd/>
            <a:tailEnd/>
          </a:ln>
        </p:spPr>
        <p:txBody>
          <a:bodyPr>
            <a:noAutofit/>
          </a:bodyPr>
          <a:lstStyle/>
          <a:p>
            <a:pPr marL="0" lvl="2" defTabSz="279400" fontAlgn="auto">
              <a:lnSpc>
                <a:spcPct val="90000"/>
              </a:lnSpc>
              <a:spcBef>
                <a:spcPts val="0"/>
              </a:spcBef>
              <a:spcAft>
                <a:spcPts val="1200"/>
              </a:spcAft>
              <a:buClr>
                <a:schemeClr val="tx1"/>
              </a:buClr>
              <a:buSzPct val="150000"/>
              <a:tabLst>
                <a:tab pos="441325" algn="l"/>
                <a:tab pos="536575" algn="r"/>
              </a:tabLst>
              <a:defRPr/>
            </a:pP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pure expectations theory says that three-year securities will yield 6.7005%, two years from now.</a:t>
            </a:r>
          </a:p>
        </p:txBody>
      </p:sp>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95</a:t>
            </a:fld>
            <a:endParaRPr lang="th-TH" dirty="0"/>
          </a:p>
        </p:txBody>
      </p:sp>
    </p:spTree>
    <p:extLst>
      <p:ext uri="{BB962C8B-B14F-4D97-AF65-F5344CB8AC3E}">
        <p14:creationId xmlns:p14="http://schemas.microsoft.com/office/powerpoint/2010/main" val="1552470400"/>
      </p:ext>
    </p:extLst>
  </p:cSld>
  <p:clrMapOvr>
    <a:masterClrMapping/>
  </p:clrMapOvr>
  <p:timing>
    <p:tnLst>
      <p:par>
        <p:cTn xmlns:p14="http://schemas.microsoft.com/office/powerpoint/2010/mai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altLang="th-TH" smtClean="0">
                <a:latin typeface="Times New Roman" panose="02020603050405020304" pitchFamily="18" charset="0"/>
                <a:cs typeface="Times New Roman" panose="02020603050405020304" pitchFamily="18" charset="0"/>
              </a:rPr>
              <a:t>Conclusions about Pure Expectations</a:t>
            </a:r>
          </a:p>
        </p:txBody>
      </p:sp>
      <p:sp>
        <p:nvSpPr>
          <p:cNvPr id="138243" name="Rectangle 3"/>
          <p:cNvSpPr>
            <a:spLocks noGrp="1" noChangeArrowheads="1"/>
          </p:cNvSpPr>
          <p:nvPr>
            <p:ph sz="quarter" idx="1"/>
          </p:nvPr>
        </p:nvSpPr>
        <p:spPr>
          <a:xfrm>
            <a:off x="628650" y="1757530"/>
            <a:ext cx="7616825" cy="4495800"/>
          </a:xfrm>
        </p:spPr>
        <p:txBody>
          <a:bodyPr>
            <a:normAutofit/>
          </a:bodyPr>
          <a:lstStyle/>
          <a:p>
            <a:pPr eaLnBrk="1" fontAlgn="auto" hangingPunct="1">
              <a:spcBef>
                <a:spcPct val="0"/>
              </a:spcBef>
              <a:defRPr/>
            </a:pPr>
            <a:r>
              <a:rPr lang="en-US" dirty="0" smtClean="0">
                <a:latin typeface="Times New Roman" panose="02020603050405020304" pitchFamily="18" charset="0"/>
                <a:cs typeface="Times New Roman" panose="02020603050405020304" pitchFamily="18" charset="0"/>
              </a:rPr>
              <a:t>Some would argue that the MRP ≠ 0, and hence the pure expectations theory is incorrect.</a:t>
            </a:r>
          </a:p>
          <a:p>
            <a:pPr eaLnBrk="1" fontAlgn="auto" hangingPunct="1">
              <a:spcBef>
                <a:spcPct val="0"/>
              </a:spcBef>
              <a:defRPr/>
            </a:pPr>
            <a:r>
              <a:rPr lang="en-US" dirty="0" smtClean="0">
                <a:latin typeface="Times New Roman" panose="02020603050405020304" pitchFamily="18" charset="0"/>
                <a:cs typeface="Times New Roman" panose="02020603050405020304" pitchFamily="18" charset="0"/>
              </a:rPr>
              <a:t>Most evidence supports the general view that lenders prefer S-T securities, and view L-T securities as riskier.</a:t>
            </a:r>
          </a:p>
          <a:p>
            <a:pPr lvl="1" eaLnBrk="1" fontAlgn="auto" hangingPunct="1">
              <a:spcBef>
                <a:spcPct val="0"/>
              </a:spcBef>
              <a:defRPr/>
            </a:pPr>
            <a:r>
              <a:rPr lang="en-US" dirty="0" smtClean="0">
                <a:latin typeface="Times New Roman" panose="02020603050405020304" pitchFamily="18" charset="0"/>
                <a:cs typeface="Times New Roman" panose="02020603050405020304" pitchFamily="18" charset="0"/>
              </a:rPr>
              <a:t>Thus, investors demand a premium to persuade them to hold L-T securities (i.e., MRP &gt; 0).</a:t>
            </a:r>
          </a:p>
        </p:txBody>
      </p:sp>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96</a:t>
            </a:fld>
            <a:endParaRPr lang="th-TH" dirty="0"/>
          </a:p>
        </p:txBody>
      </p:sp>
    </p:spTree>
    <p:extLst>
      <p:ext uri="{BB962C8B-B14F-4D97-AF65-F5344CB8AC3E}">
        <p14:creationId xmlns:p14="http://schemas.microsoft.com/office/powerpoint/2010/main" val="411138080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824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824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normAutofit/>
          </a:bodyPr>
          <a:lstStyle/>
          <a:p>
            <a:pPr eaLnBrk="1" hangingPunct="1">
              <a:defRPr/>
            </a:pPr>
            <a:r>
              <a:rPr lang="en-US" smtClean="0">
                <a:latin typeface="Times New Roman" panose="02020603050405020304" pitchFamily="18" charset="0"/>
                <a:cs typeface="Times New Roman" panose="02020603050405020304" pitchFamily="18" charset="0"/>
              </a:rPr>
              <a:t>Macroeconomic Factors That Influence Interest Rate Levels</a:t>
            </a:r>
          </a:p>
        </p:txBody>
      </p:sp>
      <p:sp>
        <p:nvSpPr>
          <p:cNvPr id="22531" name="Rectangle 3"/>
          <p:cNvSpPr>
            <a:spLocks noGrp="1" noChangeArrowheads="1"/>
          </p:cNvSpPr>
          <p:nvPr>
            <p:ph sz="quarter" idx="1"/>
          </p:nvPr>
        </p:nvSpPr>
        <p:spPr>
          <a:xfrm>
            <a:off x="612775" y="1907628"/>
            <a:ext cx="7616825" cy="4188372"/>
          </a:xfrm>
        </p:spPr>
        <p:txBody>
          <a:bodyPr>
            <a:normAutofit/>
          </a:bodyPr>
          <a:lstStyle/>
          <a:p>
            <a:pPr eaLnBrk="1" fontAlgn="auto" hangingPunct="1">
              <a:lnSpc>
                <a:spcPct val="100000"/>
              </a:lnSpc>
              <a:spcBef>
                <a:spcPct val="0"/>
              </a:spcBef>
              <a:defRPr/>
            </a:pPr>
            <a:r>
              <a:rPr lang="en-US" dirty="0" smtClean="0">
                <a:latin typeface="Times New Roman" panose="02020603050405020304" pitchFamily="18" charset="0"/>
                <a:cs typeface="Times New Roman" panose="02020603050405020304" pitchFamily="18" charset="0"/>
              </a:rPr>
              <a:t>Federal reserve policy</a:t>
            </a:r>
          </a:p>
          <a:p>
            <a:pPr eaLnBrk="1" fontAlgn="auto" hangingPunct="1">
              <a:lnSpc>
                <a:spcPct val="100000"/>
              </a:lnSpc>
              <a:spcBef>
                <a:spcPct val="0"/>
              </a:spcBef>
              <a:defRPr/>
            </a:pPr>
            <a:r>
              <a:rPr lang="en-US" dirty="0" smtClean="0">
                <a:latin typeface="Times New Roman" panose="02020603050405020304" pitchFamily="18" charset="0"/>
                <a:cs typeface="Times New Roman" panose="02020603050405020304" pitchFamily="18" charset="0"/>
              </a:rPr>
              <a:t>Federal budget deficits or surpluses</a:t>
            </a:r>
          </a:p>
          <a:p>
            <a:pPr eaLnBrk="1" fontAlgn="auto" hangingPunct="1">
              <a:lnSpc>
                <a:spcPct val="100000"/>
              </a:lnSpc>
              <a:spcBef>
                <a:spcPct val="0"/>
              </a:spcBef>
              <a:defRPr/>
            </a:pPr>
            <a:r>
              <a:rPr lang="en-US" dirty="0" smtClean="0">
                <a:latin typeface="Times New Roman" panose="02020603050405020304" pitchFamily="18" charset="0"/>
                <a:cs typeface="Times New Roman" panose="02020603050405020304" pitchFamily="18" charset="0"/>
              </a:rPr>
              <a:t>International factors</a:t>
            </a:r>
          </a:p>
          <a:p>
            <a:pPr eaLnBrk="1" fontAlgn="auto" hangingPunct="1">
              <a:lnSpc>
                <a:spcPct val="100000"/>
              </a:lnSpc>
              <a:spcBef>
                <a:spcPct val="0"/>
              </a:spcBef>
              <a:defRPr/>
            </a:pPr>
            <a:r>
              <a:rPr lang="en-US" dirty="0" smtClean="0">
                <a:latin typeface="Times New Roman" panose="02020603050405020304" pitchFamily="18" charset="0"/>
                <a:cs typeface="Times New Roman" panose="02020603050405020304" pitchFamily="18" charset="0"/>
              </a:rPr>
              <a:t>Level of business activity</a:t>
            </a:r>
          </a:p>
        </p:txBody>
      </p:sp>
      <p:sp>
        <p:nvSpPr>
          <p:cNvPr id="2" name="Slide Number Placeholder 1"/>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97</a:t>
            </a:fld>
            <a:endParaRPr lang="th-TH" dirty="0"/>
          </a:p>
        </p:txBody>
      </p:sp>
    </p:spTree>
    <p:extLst>
      <p:ext uri="{BB962C8B-B14F-4D97-AF65-F5344CB8AC3E}">
        <p14:creationId xmlns:p14="http://schemas.microsoft.com/office/powerpoint/2010/main" val="1798295114"/>
      </p:ext>
    </p:extLst>
  </p:cSld>
  <p:clrMapOvr>
    <a:masterClrMapping/>
  </p:clrMapOvr>
  <p:timing>
    <p:tnLst>
      <p:par>
        <p:cTn xmlns:p14="http://schemas.microsoft.com/office/powerpoint/2010/mai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124" y="2579914"/>
            <a:ext cx="8598876" cy="1232327"/>
          </a:xfrm>
          <a:solidFill>
            <a:srgbClr val="0070C0"/>
          </a:solidFill>
        </p:spPr>
        <p:txBody>
          <a:bodyPr>
            <a:noAutofit/>
          </a:bodyPr>
          <a:lstStyle/>
          <a:p>
            <a:pPr algn="ctr">
              <a:lnSpc>
                <a:spcPct val="100000"/>
              </a:lnSpc>
            </a:pPr>
            <a:r>
              <a:rPr lang="en-US" altLang="th-TH" sz="4000" dirty="0" smtClean="0">
                <a:solidFill>
                  <a:schemeClr val="bg1"/>
                </a:solidFill>
                <a:latin typeface="Georgia" panose="02040502050405020303" pitchFamily="18" charset="0"/>
              </a:rPr>
              <a:t>Example</a:t>
            </a:r>
            <a:endParaRPr lang="en-US" altLang="th-TH" sz="4000" dirty="0">
              <a:solidFill>
                <a:schemeClr val="bg1"/>
              </a:solidFill>
              <a:latin typeface="Georgia" panose="02040502050405020303" pitchFamily="18" charset="0"/>
            </a:endParaRPr>
          </a:p>
        </p:txBody>
      </p:sp>
      <p:sp>
        <p:nvSpPr>
          <p:cNvPr id="5" name="Slide Number Placeholder 4"/>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98</a:t>
            </a:fld>
            <a:endParaRPr lang="th-TH" dirty="0"/>
          </a:p>
        </p:txBody>
      </p:sp>
    </p:spTree>
    <p:extLst>
      <p:ext uri="{BB962C8B-B14F-4D97-AF65-F5344CB8AC3E}">
        <p14:creationId xmlns:p14="http://schemas.microsoft.com/office/powerpoint/2010/main" val="2158460876"/>
      </p:ext>
    </p:extLst>
  </p:cSld>
  <p:clrMapOvr>
    <a:masterClrMapping/>
  </p:clrMapOvr>
  <p:timing>
    <p:tnLst>
      <p:par>
        <p:cTn xmlns:p14="http://schemas.microsoft.com/office/powerpoint/2010/mai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Example 1</a:t>
            </a:r>
            <a:endParaRPr lang="th-TH" dirty="0">
              <a:latin typeface="Times New Roman" panose="02020603050405020304" pitchFamily="18" charset="0"/>
            </a:endParaRPr>
          </a:p>
        </p:txBody>
      </p:sp>
      <p:sp>
        <p:nvSpPr>
          <p:cNvPr id="3" name="Content Placeholder 2"/>
          <p:cNvSpPr>
            <a:spLocks noGrp="1"/>
          </p:cNvSpPr>
          <p:nvPr>
            <p:ph idx="1"/>
          </p:nvPr>
        </p:nvSpPr>
        <p:spPr>
          <a:xfrm>
            <a:off x="1046922" y="1677083"/>
            <a:ext cx="7468428" cy="4351338"/>
          </a:xfrm>
        </p:spPr>
        <p:txBody>
          <a:bodyPr/>
          <a:lstStyle/>
          <a:p>
            <a:r>
              <a:rPr lang="en-US" dirty="0" smtClean="0">
                <a:latin typeface="Times New Roman" panose="02020603050405020304" pitchFamily="18" charset="0"/>
                <a:cs typeface="Times New Roman" panose="02020603050405020304" pitchFamily="18" charset="0"/>
              </a:rPr>
              <a:t>Suppose you believe that the economy is just entering a recession. Your firm must raise capital immediately, and debt will be used. Should you borrow on a long-term or a short-term basis? Why?</a:t>
            </a:r>
          </a:p>
        </p:txBody>
      </p:sp>
      <p:sp>
        <p:nvSpPr>
          <p:cNvPr id="4" name="Slide Number Placeholder 3"/>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99</a:t>
            </a:fld>
            <a:endParaRPr lang="th-TH" dirty="0"/>
          </a:p>
        </p:txBody>
      </p:sp>
    </p:spTree>
    <p:extLst>
      <p:ext uri="{BB962C8B-B14F-4D97-AF65-F5344CB8AC3E}">
        <p14:creationId xmlns:p14="http://schemas.microsoft.com/office/powerpoint/2010/main" val="696842429"/>
      </p:ext>
    </p:extLst>
  </p:cSld>
  <p:clrMapOvr>
    <a:masterClrMapping/>
  </p:clrMapOvr>
  <p:timing>
    <p:tnLst>
      <p:par>
        <p:cTn xmlns:p14="http://schemas.microsoft.com/office/powerpoint/2010/mai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Solution 1</a:t>
            </a:r>
            <a:endParaRPr lang="th-TH" dirty="0">
              <a:latin typeface="Times New Roman" panose="02020603050405020304" pitchFamily="18" charset="0"/>
            </a:endParaRPr>
          </a:p>
        </p:txBody>
      </p:sp>
      <p:sp>
        <p:nvSpPr>
          <p:cNvPr id="3" name="Content Placeholder 2"/>
          <p:cNvSpPr>
            <a:spLocks noGrp="1"/>
          </p:cNvSpPr>
          <p:nvPr>
            <p:ph idx="1"/>
          </p:nvPr>
        </p:nvSpPr>
        <p:spPr>
          <a:xfrm>
            <a:off x="1046922" y="1825625"/>
            <a:ext cx="7468428" cy="4530726"/>
          </a:xfrm>
        </p:spPr>
        <p:txBody>
          <a:bodyPr>
            <a:normAutofit/>
          </a:bodyPr>
          <a:lstStyle/>
          <a:p>
            <a:pPr marL="0" indent="0">
              <a:lnSpc>
                <a:spcPct val="110000"/>
              </a:lnSpc>
              <a:buNone/>
            </a:pPr>
            <a:r>
              <a:rPr lang="en-US" dirty="0" smtClean="0">
                <a:latin typeface="Times New Roman" panose="02020603050405020304" pitchFamily="18" charset="0"/>
              </a:rPr>
              <a:t>	</a:t>
            </a:r>
            <a:r>
              <a:rPr lang="en-US" sz="2600" dirty="0" smtClean="0">
                <a:latin typeface="Times New Roman" panose="02020603050405020304" pitchFamily="18" charset="0"/>
              </a:rPr>
              <a:t>Interest </a:t>
            </a:r>
            <a:r>
              <a:rPr lang="en-US" sz="2600" dirty="0">
                <a:latin typeface="Times New Roman" panose="02020603050405020304" pitchFamily="18" charset="0"/>
              </a:rPr>
              <a:t>rates will fall as the recession takes hold because (1) business borrowings will decrease </a:t>
            </a:r>
            <a:r>
              <a:rPr lang="en-US" sz="2600" dirty="0" smtClean="0">
                <a:latin typeface="Times New Roman" panose="02020603050405020304" pitchFamily="18" charset="0"/>
              </a:rPr>
              <a:t>and (2</a:t>
            </a:r>
            <a:r>
              <a:rPr lang="en-US" sz="2600" dirty="0">
                <a:latin typeface="Times New Roman" panose="02020603050405020304" pitchFamily="18" charset="0"/>
              </a:rPr>
              <a:t>) the Fed will increase the money supply to stimulate the economy. Thus, it would be better </a:t>
            </a:r>
            <a:r>
              <a:rPr lang="en-US" sz="2600" dirty="0" smtClean="0">
                <a:latin typeface="Times New Roman" panose="02020603050405020304" pitchFamily="18" charset="0"/>
              </a:rPr>
              <a:t>to borrow </a:t>
            </a:r>
            <a:r>
              <a:rPr lang="en-US" sz="2600" dirty="0">
                <a:latin typeface="Times New Roman" panose="02020603050405020304" pitchFamily="18" charset="0"/>
              </a:rPr>
              <a:t>short-term now, and then to convert to long-term when rates have reached a cyclical low.</a:t>
            </a:r>
          </a:p>
          <a:p>
            <a:pPr marL="0" indent="0">
              <a:buNone/>
            </a:pPr>
            <a:endParaRPr lang="en-US" dirty="0">
              <a:latin typeface="Times New Roman" panose="02020603050405020304" pitchFamily="18" charset="0"/>
            </a:endParaRPr>
          </a:p>
          <a:p>
            <a:pPr marL="0" indent="0">
              <a:buNone/>
            </a:pPr>
            <a:r>
              <a:rPr lang="en-US" sz="2800" dirty="0" smtClean="0">
                <a:latin typeface="Times New Roman" panose="02020603050405020304" pitchFamily="18" charset="0"/>
              </a:rPr>
              <a:t>Note</a:t>
            </a:r>
            <a:r>
              <a:rPr lang="en-US" sz="2800" dirty="0">
                <a:latin typeface="Times New Roman" panose="02020603050405020304" pitchFamily="18" charset="0"/>
              </a:rPr>
              <a:t>, though, that this answer requires interest rate forecasting, which is extremely difficult to </a:t>
            </a:r>
            <a:r>
              <a:rPr lang="en-US" sz="2800" dirty="0" smtClean="0">
                <a:latin typeface="Times New Roman" panose="02020603050405020304" pitchFamily="18" charset="0"/>
              </a:rPr>
              <a:t>do with </a:t>
            </a:r>
            <a:r>
              <a:rPr lang="en-US" sz="2800" dirty="0">
                <a:latin typeface="Times New Roman" panose="02020603050405020304" pitchFamily="18" charset="0"/>
              </a:rPr>
              <a:t>better than 50% accuracy.</a:t>
            </a:r>
            <a:endParaRPr lang="th-TH" sz="2800" dirty="0">
              <a:latin typeface="Times New Roman" panose="02020603050405020304" pitchFamily="18" charset="0"/>
            </a:endParaRPr>
          </a:p>
        </p:txBody>
      </p:sp>
      <p:sp>
        <p:nvSpPr>
          <p:cNvPr id="4" name="Slide Number Placeholder 3"/>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100</a:t>
            </a:fld>
            <a:endParaRPr lang="th-TH" dirty="0"/>
          </a:p>
        </p:txBody>
      </p:sp>
    </p:spTree>
    <p:extLst>
      <p:ext uri="{BB962C8B-B14F-4D97-AF65-F5344CB8AC3E}">
        <p14:creationId xmlns:p14="http://schemas.microsoft.com/office/powerpoint/2010/main" val="1501989095"/>
      </p:ext>
    </p:extLst>
  </p:cSld>
  <p:clrMapOvr>
    <a:masterClrMapping/>
  </p:clrMapOvr>
  <p:timing>
    <p:tnLst>
      <p:par>
        <p:cTn xmlns:p14="http://schemas.microsoft.com/office/powerpoint/2010/mai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Example 2</a:t>
            </a:r>
            <a:endParaRPr lang="th-TH" dirty="0">
              <a:latin typeface="Times New Roman" panose="02020603050405020304" pitchFamily="18" charset="0"/>
            </a:endParaRPr>
          </a:p>
        </p:txBody>
      </p:sp>
      <p:sp>
        <p:nvSpPr>
          <p:cNvPr id="3" name="Content Placeholder 2"/>
          <p:cNvSpPr>
            <a:spLocks noGrp="1"/>
          </p:cNvSpPr>
          <p:nvPr>
            <p:ph idx="1"/>
          </p:nvPr>
        </p:nvSpPr>
        <p:spPr/>
        <p:txBody>
          <a:bodyPr/>
          <a:lstStyle/>
          <a:p>
            <a:r>
              <a:rPr lang="en-US" dirty="0" smtClean="0">
                <a:latin typeface="Times New Roman" panose="02020603050405020304" pitchFamily="18" charset="0"/>
                <a:cs typeface="Times New Roman" panose="02020603050405020304" pitchFamily="18" charset="0"/>
              </a:rPr>
              <a:t>Suppose you have noticed that the slope of the corporate yield curve has become steeper over the past few months. What factors might explain the change in the slope</a:t>
            </a:r>
            <a:endParaRPr lang="th-TH" dirty="0">
              <a:latin typeface="Times New Roman" panose="02020603050405020304" pitchFamily="18" charset="0"/>
            </a:endParaRPr>
          </a:p>
        </p:txBody>
      </p:sp>
      <p:sp>
        <p:nvSpPr>
          <p:cNvPr id="4" name="Slide Number Placeholder 3"/>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101</a:t>
            </a:fld>
            <a:endParaRPr lang="th-TH" dirty="0"/>
          </a:p>
        </p:txBody>
      </p:sp>
    </p:spTree>
    <p:extLst>
      <p:ext uri="{BB962C8B-B14F-4D97-AF65-F5344CB8AC3E}">
        <p14:creationId xmlns:p14="http://schemas.microsoft.com/office/powerpoint/2010/main" val="1491907548"/>
      </p:ext>
    </p:extLst>
  </p:cSld>
  <p:clrMapOvr>
    <a:masterClrMapping/>
  </p:clrMapOvr>
  <p:timing>
    <p:tnLst>
      <p:par>
        <p:cTn xmlns:p14="http://schemas.microsoft.com/office/powerpoint/2010/mai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 2</a:t>
            </a:r>
            <a:endParaRPr lang="th-TH" dirty="0"/>
          </a:p>
        </p:txBody>
      </p:sp>
      <p:sp>
        <p:nvSpPr>
          <p:cNvPr id="3" name="Content Placeholder 2"/>
          <p:cNvSpPr>
            <a:spLocks noGrp="1"/>
          </p:cNvSpPr>
          <p:nvPr>
            <p:ph idx="1"/>
          </p:nvPr>
        </p:nvSpPr>
        <p:spPr>
          <a:xfrm>
            <a:off x="1046922" y="1825625"/>
            <a:ext cx="7468428" cy="4530726"/>
          </a:xfrm>
        </p:spPr>
        <p:txBody>
          <a:bodyPr>
            <a:normAutofit/>
          </a:bodyPr>
          <a:lstStyle/>
          <a:p>
            <a:pPr marL="0" indent="0">
              <a:buNone/>
            </a:pPr>
            <a:r>
              <a:rPr lang="en-US" dirty="0"/>
              <a:t>The yield on corporates is equal to:</a:t>
            </a:r>
          </a:p>
          <a:p>
            <a:pPr marL="0" indent="0" algn="ctr">
              <a:buNone/>
            </a:pPr>
            <a:r>
              <a:rPr lang="en-US" dirty="0" err="1"/>
              <a:t>r</a:t>
            </a:r>
            <a:r>
              <a:rPr lang="en-US" baseline="-25000" dirty="0" err="1"/>
              <a:t>t</a:t>
            </a:r>
            <a:r>
              <a:rPr lang="en-US" dirty="0"/>
              <a:t> = r* + </a:t>
            </a:r>
            <a:r>
              <a:rPr lang="en-US" dirty="0" err="1"/>
              <a:t>IP</a:t>
            </a:r>
            <a:r>
              <a:rPr lang="en-US" baseline="-25000" dirty="0" err="1"/>
              <a:t>t</a:t>
            </a:r>
            <a:r>
              <a:rPr lang="en-US" dirty="0"/>
              <a:t> + </a:t>
            </a:r>
            <a:r>
              <a:rPr lang="en-US" dirty="0" err="1"/>
              <a:t>MRP</a:t>
            </a:r>
            <a:r>
              <a:rPr lang="en-US" baseline="-25000" dirty="0" err="1"/>
              <a:t>t</a:t>
            </a:r>
            <a:r>
              <a:rPr lang="en-US" dirty="0"/>
              <a:t> + DRP + LP.</a:t>
            </a:r>
          </a:p>
          <a:p>
            <a:pPr marL="0" indent="538163">
              <a:lnSpc>
                <a:spcPct val="100000"/>
              </a:lnSpc>
              <a:buNone/>
            </a:pPr>
            <a:r>
              <a:rPr lang="en-US" sz="2400" dirty="0" smtClean="0"/>
              <a:t>Thus</a:t>
            </a:r>
            <a:r>
              <a:rPr lang="en-US" sz="2400" dirty="0"/>
              <a:t>, a steeper corporate yield curve would indicate an increase in risk (as reflected by DRP and </a:t>
            </a:r>
            <a:r>
              <a:rPr lang="en-US" sz="2400" dirty="0" smtClean="0"/>
              <a:t>LP) and </a:t>
            </a:r>
            <a:r>
              <a:rPr lang="en-US" sz="2400" dirty="0"/>
              <a:t>an increase in expected inflation (as reflected by </a:t>
            </a:r>
            <a:r>
              <a:rPr lang="en-US" sz="2400" dirty="0" err="1"/>
              <a:t>IPt</a:t>
            </a:r>
            <a:r>
              <a:rPr lang="en-US" sz="2400" dirty="0"/>
              <a:t>). </a:t>
            </a:r>
            <a:r>
              <a:rPr lang="en-US" sz="2400" dirty="0" err="1"/>
              <a:t>MRPt</a:t>
            </a:r>
            <a:r>
              <a:rPr lang="en-US" sz="2400" dirty="0"/>
              <a:t> is a premium that reflects interest </a:t>
            </a:r>
            <a:r>
              <a:rPr lang="en-US" sz="2400" dirty="0" smtClean="0"/>
              <a:t>rate risk </a:t>
            </a:r>
            <a:r>
              <a:rPr lang="en-US" sz="2400" dirty="0"/>
              <a:t>and is higher on longer-term securities. Consequently, an increase in risk and expected </a:t>
            </a:r>
            <a:r>
              <a:rPr lang="en-US" sz="2400" dirty="0" smtClean="0"/>
              <a:t>inflation would </a:t>
            </a:r>
            <a:r>
              <a:rPr lang="en-US" sz="2400" dirty="0"/>
              <a:t>impact </a:t>
            </a:r>
            <a:r>
              <a:rPr lang="en-US" sz="2400" dirty="0" err="1"/>
              <a:t>MRPt</a:t>
            </a:r>
            <a:r>
              <a:rPr lang="en-US" sz="2400" dirty="0"/>
              <a:t> as well.</a:t>
            </a:r>
            <a:endParaRPr lang="th-TH" sz="2400" dirty="0"/>
          </a:p>
        </p:txBody>
      </p:sp>
      <p:sp>
        <p:nvSpPr>
          <p:cNvPr id="4" name="Slide Number Placeholder 3"/>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102</a:t>
            </a:fld>
            <a:endParaRPr lang="th-TH" dirty="0"/>
          </a:p>
        </p:txBody>
      </p:sp>
    </p:spTree>
    <p:extLst>
      <p:ext uri="{BB962C8B-B14F-4D97-AF65-F5344CB8AC3E}">
        <p14:creationId xmlns:p14="http://schemas.microsoft.com/office/powerpoint/2010/main" val="2518978202"/>
      </p:ext>
    </p:extLst>
  </p:cSld>
  <p:clrMapOvr>
    <a:masterClrMapping/>
  </p:clrMapOvr>
  <p:timing>
    <p:tnLst>
      <p:par>
        <p:cTn xmlns:p14="http://schemas.microsoft.com/office/powerpoint/2010/mai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3</a:t>
            </a:r>
            <a:endParaRPr lang="th-TH" dirty="0"/>
          </a:p>
        </p:txBody>
      </p:sp>
      <p:sp>
        <p:nvSpPr>
          <p:cNvPr id="3" name="Content Placeholder 2"/>
          <p:cNvSpPr>
            <a:spLocks noGrp="1"/>
          </p:cNvSpPr>
          <p:nvPr>
            <p:ph idx="1"/>
          </p:nvPr>
        </p:nvSpPr>
        <p:spPr/>
        <p:txBody>
          <a:bodyPr>
            <a:normAutofit/>
          </a:bodyPr>
          <a:lstStyle/>
          <a:p>
            <a:r>
              <a:rPr lang="en-US" sz="2800" dirty="0" smtClean="0"/>
              <a:t>You read in the Wall Street Journal that 30-day T-bills are currently yielding 5.5%. Your brother-in-law, a broker at Safe and Sound Securities, has given you the following estimates of current interest rate premiums</a:t>
            </a:r>
          </a:p>
          <a:p>
            <a:pPr lvl="1"/>
            <a:r>
              <a:rPr lang="en-US" sz="2400" dirty="0" smtClean="0"/>
              <a:t>Inflation premium = 3.25%</a:t>
            </a:r>
          </a:p>
          <a:p>
            <a:pPr lvl="1"/>
            <a:r>
              <a:rPr lang="en-US" sz="2400" dirty="0" smtClean="0"/>
              <a:t>Liquidity premium = 0.6%</a:t>
            </a:r>
          </a:p>
          <a:p>
            <a:pPr lvl="1"/>
            <a:r>
              <a:rPr lang="en-US" sz="2400" dirty="0" smtClean="0"/>
              <a:t>Maturity risk premium = 1.8%</a:t>
            </a:r>
          </a:p>
          <a:p>
            <a:pPr lvl="1"/>
            <a:r>
              <a:rPr lang="en-US" sz="2400" dirty="0" smtClean="0"/>
              <a:t>Default risk premium = 2.15%</a:t>
            </a:r>
            <a:endParaRPr lang="th-TH" sz="2400" dirty="0"/>
          </a:p>
        </p:txBody>
      </p:sp>
      <p:sp>
        <p:nvSpPr>
          <p:cNvPr id="4" name="Slide Number Placeholder 3"/>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103</a:t>
            </a:fld>
            <a:endParaRPr lang="th-TH" dirty="0"/>
          </a:p>
        </p:txBody>
      </p:sp>
    </p:spTree>
    <p:extLst>
      <p:ext uri="{BB962C8B-B14F-4D97-AF65-F5344CB8AC3E}">
        <p14:creationId xmlns:p14="http://schemas.microsoft.com/office/powerpoint/2010/main" val="516990953"/>
      </p:ext>
    </p:extLst>
  </p:cSld>
  <p:clrMapOvr>
    <a:masterClrMapping/>
  </p:clrMapOvr>
  <p:timing>
    <p:tnLst>
      <p:par>
        <p:cTn xmlns:p14="http://schemas.microsoft.com/office/powerpoint/2010/mai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 3</a:t>
            </a:r>
            <a:endParaRPr lang="th-TH" dirty="0"/>
          </a:p>
        </p:txBody>
      </p:sp>
      <p:sp>
        <p:nvSpPr>
          <p:cNvPr id="3" name="Content Placeholder 2"/>
          <p:cNvSpPr>
            <a:spLocks noGrp="1"/>
          </p:cNvSpPr>
          <p:nvPr>
            <p:ph idx="1"/>
          </p:nvPr>
        </p:nvSpPr>
        <p:spPr/>
        <p:txBody>
          <a:bodyPr/>
          <a:lstStyle/>
          <a:p>
            <a:pPr marL="0" indent="0" algn="ctr">
              <a:buNone/>
            </a:pPr>
            <a:r>
              <a:rPr lang="pt-BR" dirty="0"/>
              <a:t>T-bill rate = r* + IP</a:t>
            </a:r>
          </a:p>
          <a:p>
            <a:pPr marL="0" indent="0">
              <a:buNone/>
            </a:pPr>
            <a:endParaRPr lang="pt-BR" dirty="0" smtClean="0"/>
          </a:p>
          <a:p>
            <a:pPr marL="0" indent="0">
              <a:buNone/>
            </a:pPr>
            <a:r>
              <a:rPr lang="pt-BR" dirty="0" smtClean="0"/>
              <a:t>5.5</a:t>
            </a:r>
            <a:r>
              <a:rPr lang="pt-BR" dirty="0"/>
              <a:t>% = r* + 3.25%</a:t>
            </a:r>
          </a:p>
          <a:p>
            <a:pPr marL="0" indent="0">
              <a:buNone/>
            </a:pPr>
            <a:r>
              <a:rPr lang="pt-BR" dirty="0">
                <a:solidFill>
                  <a:schemeClr val="accent1">
                    <a:lumMod val="75000"/>
                  </a:schemeClr>
                </a:solidFill>
              </a:rPr>
              <a:t>r* </a:t>
            </a:r>
            <a:r>
              <a:rPr lang="pt-BR" dirty="0" smtClean="0">
                <a:solidFill>
                  <a:schemeClr val="accent1">
                    <a:lumMod val="75000"/>
                  </a:schemeClr>
                </a:solidFill>
              </a:rPr>
              <a:t>	= </a:t>
            </a:r>
            <a:r>
              <a:rPr lang="pt-BR" dirty="0">
                <a:solidFill>
                  <a:schemeClr val="accent1">
                    <a:lumMod val="75000"/>
                  </a:schemeClr>
                </a:solidFill>
              </a:rPr>
              <a:t>2.25%.</a:t>
            </a:r>
            <a:endParaRPr lang="th-TH" dirty="0">
              <a:solidFill>
                <a:schemeClr val="accent1">
                  <a:lumMod val="75000"/>
                </a:schemeClr>
              </a:solidFill>
            </a:endParaRPr>
          </a:p>
        </p:txBody>
      </p:sp>
      <p:sp>
        <p:nvSpPr>
          <p:cNvPr id="4" name="Slide Number Placeholder 3"/>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104</a:t>
            </a:fld>
            <a:endParaRPr lang="th-TH" dirty="0"/>
          </a:p>
        </p:txBody>
      </p:sp>
    </p:spTree>
    <p:extLst>
      <p:ext uri="{BB962C8B-B14F-4D97-AF65-F5344CB8AC3E}">
        <p14:creationId xmlns:p14="http://schemas.microsoft.com/office/powerpoint/2010/main" val="591102651"/>
      </p:ext>
    </p:extLst>
  </p:cSld>
  <p:clrMapOvr>
    <a:masterClrMapping/>
  </p:clrMapOvr>
  <p:timing>
    <p:tnLst>
      <p:par>
        <p:cTn xmlns:p14="http://schemas.microsoft.com/office/powerpoint/2010/mai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4</a:t>
            </a:r>
            <a:endParaRPr lang="th-TH" dirty="0"/>
          </a:p>
        </p:txBody>
      </p:sp>
      <p:sp>
        <p:nvSpPr>
          <p:cNvPr id="3" name="Content Placeholder 2"/>
          <p:cNvSpPr>
            <a:spLocks noGrp="1"/>
          </p:cNvSpPr>
          <p:nvPr>
            <p:ph idx="1"/>
          </p:nvPr>
        </p:nvSpPr>
        <p:spPr/>
        <p:txBody>
          <a:bodyPr/>
          <a:lstStyle/>
          <a:p>
            <a:pPr>
              <a:lnSpc>
                <a:spcPct val="100000"/>
              </a:lnSpc>
            </a:pPr>
            <a:r>
              <a:rPr lang="en-US" dirty="0" smtClean="0"/>
              <a:t>A Treasury bond that matures in 10 years has a yield of 6%. A 10-year corporate bond has a yield of 8%. Assume that the liquidity premium on the corporate bond is 0.5%. What is the default risk premium on the corporate bond?</a:t>
            </a:r>
            <a:endParaRPr lang="th-TH" dirty="0"/>
          </a:p>
        </p:txBody>
      </p:sp>
      <p:sp>
        <p:nvSpPr>
          <p:cNvPr id="4" name="Slide Number Placeholder 3"/>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105</a:t>
            </a:fld>
            <a:endParaRPr lang="th-TH" dirty="0"/>
          </a:p>
        </p:txBody>
      </p:sp>
    </p:spTree>
    <p:extLst>
      <p:ext uri="{BB962C8B-B14F-4D97-AF65-F5344CB8AC3E}">
        <p14:creationId xmlns:p14="http://schemas.microsoft.com/office/powerpoint/2010/main" val="659373027"/>
      </p:ext>
    </p:extLst>
  </p:cSld>
  <p:clrMapOvr>
    <a:masterClrMapping/>
  </p:clrMapOvr>
  <p:timing>
    <p:tnLst>
      <p:par>
        <p:cTn xmlns:p14="http://schemas.microsoft.com/office/powerpoint/2010/mai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 4</a:t>
            </a:r>
            <a:endParaRPr lang="th-TH" dirty="0"/>
          </a:p>
        </p:txBody>
      </p:sp>
      <p:sp>
        <p:nvSpPr>
          <p:cNvPr id="4" name="Slide Number Placeholder 3"/>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106</a:t>
            </a:fld>
            <a:endParaRPr lang="th-TH" dirty="0"/>
          </a:p>
        </p:txBody>
      </p:sp>
      <p:sp>
        <p:nvSpPr>
          <p:cNvPr id="5" name="Rectangle 4"/>
          <p:cNvSpPr/>
          <p:nvPr/>
        </p:nvSpPr>
        <p:spPr>
          <a:xfrm>
            <a:off x="1012371" y="1401148"/>
            <a:ext cx="7805058" cy="4524315"/>
          </a:xfrm>
          <a:prstGeom prst="rect">
            <a:avLst/>
          </a:prstGeom>
        </p:spPr>
        <p:txBody>
          <a:bodyPr wrap="square">
            <a:spAutoFit/>
          </a:bodyPr>
          <a:lstStyle/>
          <a:p>
            <a:r>
              <a:rPr lang="en-US" sz="2400" b="0" i="0" u="none" strike="noStrike" baseline="0" dirty="0" smtClean="0">
                <a:latin typeface="Times New Roman" panose="02020603050405020304" pitchFamily="18" charset="0"/>
                <a:cs typeface="Times New Roman" panose="02020603050405020304" pitchFamily="18" charset="0"/>
              </a:rPr>
              <a:t>r</a:t>
            </a:r>
            <a:r>
              <a:rPr lang="en-US" sz="1400" b="0" i="0" u="none" strike="noStrike" baseline="0" dirty="0" smtClean="0">
                <a:latin typeface="Times New Roman" panose="02020603050405020304" pitchFamily="18" charset="0"/>
                <a:cs typeface="Times New Roman" panose="02020603050405020304" pitchFamily="18" charset="0"/>
              </a:rPr>
              <a:t>T10 </a:t>
            </a:r>
            <a:r>
              <a:rPr lang="en-US" sz="2400" b="0" i="0" u="none" strike="noStrike" baseline="0" dirty="0" smtClean="0">
                <a:latin typeface="Times New Roman" panose="02020603050405020304" pitchFamily="18" charset="0"/>
                <a:cs typeface="Times New Roman" panose="02020603050405020304" pitchFamily="18" charset="0"/>
              </a:rPr>
              <a:t>= 6%; r</a:t>
            </a:r>
            <a:r>
              <a:rPr lang="en-US" sz="1400" b="0" i="0" u="none" strike="noStrike" baseline="0" dirty="0" smtClean="0">
                <a:latin typeface="Times New Roman" panose="02020603050405020304" pitchFamily="18" charset="0"/>
                <a:cs typeface="Times New Roman" panose="02020603050405020304" pitchFamily="18" charset="0"/>
              </a:rPr>
              <a:t>C10 </a:t>
            </a:r>
            <a:r>
              <a:rPr lang="en-US" sz="2400" b="0" i="0" u="none" strike="noStrike" baseline="0" dirty="0" smtClean="0">
                <a:latin typeface="Times New Roman" panose="02020603050405020304" pitchFamily="18" charset="0"/>
                <a:cs typeface="Times New Roman" panose="02020603050405020304" pitchFamily="18" charset="0"/>
              </a:rPr>
              <a:t>= 8%; LP = 0.5%; DRP = ?</a:t>
            </a:r>
          </a:p>
          <a:p>
            <a:pPr algn="ctr"/>
            <a:r>
              <a:rPr lang="pt-BR" sz="2400" b="0" i="0" u="none" strike="noStrike" baseline="0" dirty="0" smtClean="0">
                <a:solidFill>
                  <a:srgbClr val="0070C0"/>
                </a:solidFill>
                <a:latin typeface="Times New Roman" panose="02020603050405020304" pitchFamily="18" charset="0"/>
                <a:cs typeface="Times New Roman" panose="02020603050405020304" pitchFamily="18" charset="0"/>
              </a:rPr>
              <a:t>r = r* + IP + DRP + LP + MRP.</a:t>
            </a:r>
          </a:p>
          <a:p>
            <a:r>
              <a:rPr lang="en-US" sz="2400" b="0" i="0" u="none" strike="noStrike" baseline="0" dirty="0" smtClean="0">
                <a:latin typeface="Times New Roman" panose="02020603050405020304" pitchFamily="18" charset="0"/>
                <a:cs typeface="Times New Roman" panose="02020603050405020304" pitchFamily="18" charset="0"/>
              </a:rPr>
              <a:t>r</a:t>
            </a:r>
            <a:r>
              <a:rPr lang="en-US" sz="1400" b="0" i="0" u="none" strike="noStrike" baseline="0" dirty="0" smtClean="0">
                <a:latin typeface="Times New Roman" panose="02020603050405020304" pitchFamily="18" charset="0"/>
                <a:cs typeface="Times New Roman" panose="02020603050405020304" pitchFamily="18" charset="0"/>
              </a:rPr>
              <a:t>T10 </a:t>
            </a:r>
            <a:r>
              <a:rPr lang="en-US" sz="2400" b="0" i="0" u="none" strike="noStrike" baseline="0" dirty="0" smtClean="0">
                <a:latin typeface="Times New Roman" panose="02020603050405020304" pitchFamily="18" charset="0"/>
                <a:cs typeface="Times New Roman" panose="02020603050405020304" pitchFamily="18" charset="0"/>
              </a:rPr>
              <a:t>= 6% = r* + IP</a:t>
            </a:r>
            <a:r>
              <a:rPr lang="en-US" sz="1400" b="0" i="0" u="none" strike="noStrike" baseline="0" dirty="0" smtClean="0">
                <a:latin typeface="Times New Roman" panose="02020603050405020304" pitchFamily="18" charset="0"/>
                <a:cs typeface="Times New Roman" panose="02020603050405020304" pitchFamily="18" charset="0"/>
              </a:rPr>
              <a:t>10 </a:t>
            </a:r>
            <a:r>
              <a:rPr lang="en-US" sz="2400" b="0" i="0" u="none" strike="noStrike" baseline="0" dirty="0" smtClean="0">
                <a:latin typeface="Times New Roman" panose="02020603050405020304" pitchFamily="18" charset="0"/>
                <a:cs typeface="Times New Roman" panose="02020603050405020304" pitchFamily="18" charset="0"/>
              </a:rPr>
              <a:t>+ MRP</a:t>
            </a:r>
            <a:r>
              <a:rPr lang="en-US" sz="1400" b="0" i="0" u="none" strike="noStrike" baseline="0" dirty="0" smtClean="0">
                <a:latin typeface="Times New Roman" panose="02020603050405020304" pitchFamily="18" charset="0"/>
                <a:cs typeface="Times New Roman" panose="02020603050405020304" pitchFamily="18" charset="0"/>
              </a:rPr>
              <a:t>10</a:t>
            </a:r>
            <a:r>
              <a:rPr lang="en-US" sz="2400" b="0" i="0" u="none" strike="noStrike" baseline="0" dirty="0" smtClean="0">
                <a:latin typeface="Times New Roman" panose="02020603050405020304" pitchFamily="18" charset="0"/>
                <a:cs typeface="Times New Roman" panose="02020603050405020304" pitchFamily="18" charset="0"/>
              </a:rPr>
              <a:t>; DRP = LP = 0.</a:t>
            </a:r>
          </a:p>
          <a:p>
            <a:r>
              <a:rPr lang="pt-BR" sz="2400" b="0" i="0" u="none" strike="noStrike" baseline="0" dirty="0" smtClean="0">
                <a:latin typeface="Times New Roman" panose="02020603050405020304" pitchFamily="18" charset="0"/>
                <a:cs typeface="Times New Roman" panose="02020603050405020304" pitchFamily="18" charset="0"/>
              </a:rPr>
              <a:t>r</a:t>
            </a:r>
            <a:r>
              <a:rPr lang="pt-BR" sz="1400" b="0" i="0" u="none" strike="noStrike" baseline="0" dirty="0" smtClean="0">
                <a:latin typeface="Times New Roman" panose="02020603050405020304" pitchFamily="18" charset="0"/>
                <a:cs typeface="Times New Roman" panose="02020603050405020304" pitchFamily="18" charset="0"/>
              </a:rPr>
              <a:t>C10 </a:t>
            </a:r>
            <a:r>
              <a:rPr lang="pt-BR" sz="2400" b="0" i="0" u="none" strike="noStrike" baseline="0" dirty="0" smtClean="0">
                <a:latin typeface="Times New Roman" panose="02020603050405020304" pitchFamily="18" charset="0"/>
                <a:cs typeface="Times New Roman" panose="02020603050405020304" pitchFamily="18" charset="0"/>
              </a:rPr>
              <a:t>= 8% = r* + IP</a:t>
            </a:r>
            <a:r>
              <a:rPr lang="pt-BR" sz="1400" b="0" i="0" u="none" strike="noStrike" baseline="0" dirty="0" smtClean="0">
                <a:latin typeface="Times New Roman" panose="02020603050405020304" pitchFamily="18" charset="0"/>
                <a:cs typeface="Times New Roman" panose="02020603050405020304" pitchFamily="18" charset="0"/>
              </a:rPr>
              <a:t>10 </a:t>
            </a:r>
            <a:r>
              <a:rPr lang="pt-BR" sz="2400" b="0" i="0" u="none" strike="noStrike" baseline="0" dirty="0" smtClean="0">
                <a:latin typeface="Times New Roman" panose="02020603050405020304" pitchFamily="18" charset="0"/>
                <a:cs typeface="Times New Roman" panose="02020603050405020304" pitchFamily="18" charset="0"/>
              </a:rPr>
              <a:t>+ DRP + 0.5% + MRP</a:t>
            </a:r>
            <a:r>
              <a:rPr lang="pt-BR" sz="1400" b="0" i="0" u="none" strike="noStrike" baseline="0" dirty="0" smtClean="0">
                <a:latin typeface="Times New Roman" panose="02020603050405020304" pitchFamily="18" charset="0"/>
                <a:cs typeface="Times New Roman" panose="02020603050405020304" pitchFamily="18" charset="0"/>
              </a:rPr>
              <a:t>10</a:t>
            </a:r>
            <a:r>
              <a:rPr lang="pt-BR" sz="2400" b="0" i="0" u="none" strike="noStrike" baseline="0" dirty="0" smtClean="0">
                <a:latin typeface="Times New Roman" panose="02020603050405020304" pitchFamily="18" charset="0"/>
                <a:cs typeface="Times New Roman" panose="02020603050405020304" pitchFamily="18" charset="0"/>
              </a:rPr>
              <a:t>.</a:t>
            </a:r>
          </a:p>
          <a:p>
            <a:r>
              <a:rPr lang="en-US" sz="2400" b="0" i="0" u="none" strike="noStrike" baseline="0" dirty="0" smtClean="0">
                <a:latin typeface="Times New Roman" panose="02020603050405020304" pitchFamily="18" charset="0"/>
                <a:cs typeface="Times New Roman" panose="02020603050405020304" pitchFamily="18" charset="0"/>
              </a:rPr>
              <a:t>	Because both bonds are 10-year bonds the inflation premium and maturity risk premium on both</a:t>
            </a:r>
            <a:r>
              <a:rPr lang="en-US" sz="2400" b="0" i="0" u="none" strike="noStrike" dirty="0" smtClean="0">
                <a:latin typeface="Times New Roman" panose="02020603050405020304" pitchFamily="18" charset="0"/>
                <a:cs typeface="Times New Roman" panose="02020603050405020304" pitchFamily="18" charset="0"/>
              </a:rPr>
              <a:t> </a:t>
            </a:r>
            <a:r>
              <a:rPr lang="en-US" sz="2400" b="0" i="0" u="none" strike="noStrike" baseline="0" dirty="0" smtClean="0">
                <a:latin typeface="Times New Roman" panose="02020603050405020304" pitchFamily="18" charset="0"/>
                <a:cs typeface="Times New Roman" panose="02020603050405020304" pitchFamily="18" charset="0"/>
              </a:rPr>
              <a:t>bonds are equal. The only difference between them is the </a:t>
            </a:r>
            <a:r>
              <a:rPr lang="en-US" sz="2400" b="0" i="0" u="none" strike="noStrike" baseline="0" dirty="0" smtClean="0">
                <a:solidFill>
                  <a:srgbClr val="0070C0"/>
                </a:solidFill>
                <a:latin typeface="Times New Roman" panose="02020603050405020304" pitchFamily="18" charset="0"/>
                <a:cs typeface="Times New Roman" panose="02020603050405020304" pitchFamily="18" charset="0"/>
              </a:rPr>
              <a:t>liquidity and default risk premiums.</a:t>
            </a:r>
          </a:p>
          <a:p>
            <a:r>
              <a:rPr lang="en-US" sz="2400" b="0" i="0" u="none" strike="noStrike" baseline="0" dirty="0" smtClean="0">
                <a:latin typeface="Times New Roman" panose="02020603050405020304" pitchFamily="18" charset="0"/>
                <a:cs typeface="Times New Roman" panose="02020603050405020304" pitchFamily="18" charset="0"/>
              </a:rPr>
              <a:t>r</a:t>
            </a:r>
            <a:r>
              <a:rPr lang="en-US" sz="1400" b="0" i="0" u="none" strike="noStrike" baseline="0" dirty="0" smtClean="0">
                <a:latin typeface="Times New Roman" panose="02020603050405020304" pitchFamily="18" charset="0"/>
                <a:cs typeface="Times New Roman" panose="02020603050405020304" pitchFamily="18" charset="0"/>
              </a:rPr>
              <a:t>C10 </a:t>
            </a:r>
            <a:r>
              <a:rPr lang="en-US" sz="2400" b="0" i="0" u="none" strike="noStrike" baseline="0" dirty="0" smtClean="0">
                <a:latin typeface="Times New Roman" panose="02020603050405020304" pitchFamily="18" charset="0"/>
                <a:cs typeface="Times New Roman" panose="02020603050405020304" pitchFamily="18" charset="0"/>
              </a:rPr>
              <a:t>= 8% = r* + IP</a:t>
            </a:r>
            <a:r>
              <a:rPr lang="en-US" sz="1400" b="0" i="0" u="none" strike="noStrike" baseline="0" dirty="0" smtClean="0">
                <a:latin typeface="Times New Roman" panose="02020603050405020304" pitchFamily="18" charset="0"/>
                <a:cs typeface="Times New Roman" panose="02020603050405020304" pitchFamily="18" charset="0"/>
              </a:rPr>
              <a:t>10 </a:t>
            </a:r>
            <a:r>
              <a:rPr lang="en-US" sz="2400" b="0" i="0" u="none" strike="noStrike" baseline="0" dirty="0" smtClean="0">
                <a:latin typeface="Times New Roman" panose="02020603050405020304" pitchFamily="18" charset="0"/>
                <a:cs typeface="Times New Roman" panose="02020603050405020304" pitchFamily="18" charset="0"/>
              </a:rPr>
              <a:t>+ MRP</a:t>
            </a:r>
            <a:r>
              <a:rPr lang="en-US" sz="1400" b="0" i="0" u="none" strike="noStrike" baseline="0" dirty="0" smtClean="0">
                <a:latin typeface="Times New Roman" panose="02020603050405020304" pitchFamily="18" charset="0"/>
                <a:cs typeface="Times New Roman" panose="02020603050405020304" pitchFamily="18" charset="0"/>
              </a:rPr>
              <a:t>10 </a:t>
            </a:r>
            <a:r>
              <a:rPr lang="en-US" sz="2400" b="0" i="0" u="none" strike="noStrike" baseline="0" dirty="0" smtClean="0">
                <a:latin typeface="Times New Roman" panose="02020603050405020304" pitchFamily="18" charset="0"/>
                <a:cs typeface="Times New Roman" panose="02020603050405020304" pitchFamily="18" charset="0"/>
              </a:rPr>
              <a:t>+ 0.5% + DRP. But we know from above that r* + IP</a:t>
            </a:r>
            <a:r>
              <a:rPr lang="en-US" sz="1400" b="0" i="0" u="none" strike="noStrike" baseline="0" dirty="0" smtClean="0">
                <a:latin typeface="Times New Roman" panose="02020603050405020304" pitchFamily="18" charset="0"/>
                <a:cs typeface="Times New Roman" panose="02020603050405020304" pitchFamily="18" charset="0"/>
              </a:rPr>
              <a:t>10 </a:t>
            </a:r>
            <a:r>
              <a:rPr lang="en-US" sz="2400" b="0" i="0" u="none" strike="noStrike" baseline="0" dirty="0" smtClean="0">
                <a:latin typeface="Times New Roman" panose="02020603050405020304" pitchFamily="18" charset="0"/>
                <a:cs typeface="Times New Roman" panose="02020603050405020304" pitchFamily="18" charset="0"/>
              </a:rPr>
              <a:t>+ MRP</a:t>
            </a:r>
            <a:r>
              <a:rPr lang="en-US" sz="1400" b="0" i="0" u="none" strike="noStrike" baseline="0" dirty="0" smtClean="0">
                <a:latin typeface="Times New Roman" panose="02020603050405020304" pitchFamily="18" charset="0"/>
                <a:cs typeface="Times New Roman" panose="02020603050405020304" pitchFamily="18" charset="0"/>
              </a:rPr>
              <a:t>10 </a:t>
            </a:r>
            <a:r>
              <a:rPr lang="en-US" sz="2400" b="0" i="0" u="none" strike="noStrike" baseline="0" dirty="0" smtClean="0">
                <a:latin typeface="Times New Roman" panose="02020603050405020304" pitchFamily="18" charset="0"/>
                <a:cs typeface="Times New Roman" panose="02020603050405020304" pitchFamily="18" charset="0"/>
              </a:rPr>
              <a:t>=</a:t>
            </a:r>
            <a:r>
              <a:rPr lang="en-US" sz="2400" b="0" i="0" u="none" strike="noStrike" dirty="0" smtClean="0">
                <a:latin typeface="Times New Roman" panose="02020603050405020304" pitchFamily="18" charset="0"/>
                <a:cs typeface="Times New Roman" panose="02020603050405020304" pitchFamily="18" charset="0"/>
              </a:rPr>
              <a:t> </a:t>
            </a:r>
            <a:r>
              <a:rPr lang="en-US" sz="2400" b="0" i="0" u="none" strike="noStrike" baseline="0" dirty="0" smtClean="0">
                <a:latin typeface="Times New Roman" panose="02020603050405020304" pitchFamily="18" charset="0"/>
                <a:cs typeface="Times New Roman" panose="02020603050405020304" pitchFamily="18" charset="0"/>
              </a:rPr>
              <a:t>6%; therefore,</a:t>
            </a:r>
          </a:p>
          <a:p>
            <a:r>
              <a:rPr lang="en-US" sz="2400" b="0" i="0" u="none" strike="noStrike" baseline="0" dirty="0" smtClean="0">
                <a:latin typeface="Times New Roman" panose="02020603050405020304" pitchFamily="18" charset="0"/>
                <a:cs typeface="Times New Roman" panose="02020603050405020304" pitchFamily="18" charset="0"/>
              </a:rPr>
              <a:t>r</a:t>
            </a:r>
            <a:r>
              <a:rPr lang="en-US" sz="1400" b="0" i="0" u="none" strike="noStrike" baseline="0" dirty="0" smtClean="0">
                <a:latin typeface="Times New Roman" panose="02020603050405020304" pitchFamily="18" charset="0"/>
                <a:cs typeface="Times New Roman" panose="02020603050405020304" pitchFamily="18" charset="0"/>
              </a:rPr>
              <a:t>C10 	</a:t>
            </a:r>
            <a:r>
              <a:rPr lang="en-US" sz="2400" b="0" i="0" u="none" strike="noStrike" baseline="0" dirty="0" smtClean="0">
                <a:latin typeface="Times New Roman" panose="02020603050405020304" pitchFamily="18" charset="0"/>
                <a:cs typeface="Times New Roman" panose="02020603050405020304" pitchFamily="18" charset="0"/>
              </a:rPr>
              <a:t>= 8% = 6% + 0.5% + DRP</a:t>
            </a:r>
          </a:p>
          <a:p>
            <a:r>
              <a:rPr lang="en-US" sz="2400" b="0" i="0" u="none" strike="noStrike" baseline="0" dirty="0" smtClean="0">
                <a:solidFill>
                  <a:srgbClr val="0070C0"/>
                </a:solidFill>
                <a:latin typeface="Times New Roman" panose="02020603050405020304" pitchFamily="18" charset="0"/>
                <a:cs typeface="Times New Roman" panose="02020603050405020304" pitchFamily="18" charset="0"/>
              </a:rPr>
              <a:t>1.5% 	= DRP.</a:t>
            </a:r>
            <a:endParaRPr lang="th-TH" sz="6600" dirty="0">
              <a:solidFill>
                <a:srgbClr val="0070C0"/>
              </a:solidFill>
              <a:latin typeface="Times New Roman" panose="02020603050405020304" pitchFamily="18" charset="0"/>
            </a:endParaRPr>
          </a:p>
        </p:txBody>
      </p:sp>
    </p:spTree>
    <p:extLst>
      <p:ext uri="{BB962C8B-B14F-4D97-AF65-F5344CB8AC3E}">
        <p14:creationId xmlns:p14="http://schemas.microsoft.com/office/powerpoint/2010/main" val="2433982374"/>
      </p:ext>
    </p:extLst>
  </p:cSld>
  <p:clrMapOvr>
    <a:masterClrMapping/>
  </p:clrMapOvr>
  <p:timing>
    <p:tnLst>
      <p:par>
        <p:cTn xmlns:p14="http://schemas.microsoft.com/office/powerpoint/2010/mai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5</a:t>
            </a:r>
            <a:endParaRPr lang="th-TH" dirty="0"/>
          </a:p>
        </p:txBody>
      </p:sp>
      <p:sp>
        <p:nvSpPr>
          <p:cNvPr id="3" name="Content Placeholder 2"/>
          <p:cNvSpPr>
            <a:spLocks noGrp="1"/>
          </p:cNvSpPr>
          <p:nvPr>
            <p:ph idx="1"/>
          </p:nvPr>
        </p:nvSpPr>
        <p:spPr/>
        <p:txBody>
          <a:bodyPr/>
          <a:lstStyle/>
          <a:p>
            <a:pPr>
              <a:lnSpc>
                <a:spcPct val="100000"/>
              </a:lnSpc>
            </a:pPr>
            <a:r>
              <a:rPr lang="en-US" dirty="0" smtClean="0"/>
              <a:t>Interest rate on 4-year Treasury securities are currently 7%, while 6-year Treasury securities yield 7.5%. If the pure expectations theory is correct, what does the market believe that 2-year securities will be yielding 4 years from now?</a:t>
            </a:r>
            <a:endParaRPr lang="th-TH" dirty="0"/>
          </a:p>
        </p:txBody>
      </p:sp>
      <p:sp>
        <p:nvSpPr>
          <p:cNvPr id="4" name="Slide Number Placeholder 3"/>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107</a:t>
            </a:fld>
            <a:endParaRPr lang="th-TH" dirty="0"/>
          </a:p>
        </p:txBody>
      </p:sp>
    </p:spTree>
    <p:extLst>
      <p:ext uri="{BB962C8B-B14F-4D97-AF65-F5344CB8AC3E}">
        <p14:creationId xmlns:p14="http://schemas.microsoft.com/office/powerpoint/2010/main" val="830916587"/>
      </p:ext>
    </p:extLst>
  </p:cSld>
  <p:clrMapOvr>
    <a:masterClrMapping/>
  </p:clrMapOvr>
  <p:timing>
    <p:tnLst>
      <p:par>
        <p:cTn xmlns:p14="http://schemas.microsoft.com/office/powerpoint/2010/mai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 5</a:t>
            </a:r>
            <a:endParaRPr lang="th-TH" dirty="0"/>
          </a:p>
        </p:txBody>
      </p:sp>
      <p:sp>
        <p:nvSpPr>
          <p:cNvPr id="3" name="Content Placeholder 2"/>
          <p:cNvSpPr>
            <a:spLocks noGrp="1"/>
          </p:cNvSpPr>
          <p:nvPr>
            <p:ph idx="1"/>
          </p:nvPr>
        </p:nvSpPr>
        <p:spPr/>
        <p:txBody>
          <a:bodyPr/>
          <a:lstStyle/>
          <a:p>
            <a:pPr marL="0" indent="0">
              <a:buNone/>
            </a:pPr>
            <a:r>
              <a:rPr lang="en-US" dirty="0"/>
              <a:t>Let X equal the yield on 2-year securities 4 years from now</a:t>
            </a:r>
            <a:r>
              <a:rPr lang="en-US" dirty="0" smtClean="0"/>
              <a:t>:</a:t>
            </a:r>
          </a:p>
          <a:p>
            <a:pPr marL="0" indent="0">
              <a:buNone/>
            </a:pPr>
            <a:endParaRPr lang="th-TH" dirty="0"/>
          </a:p>
        </p:txBody>
      </p:sp>
      <p:sp>
        <p:nvSpPr>
          <p:cNvPr id="4" name="Slide Number Placeholder 3"/>
          <p:cNvSpPr>
            <a:spLocks noGrp="1"/>
          </p:cNvSpPr>
          <p:nvPr>
            <p:ph type="sldNum" sz="quarter" idx="12"/>
          </p:nvPr>
        </p:nvSpPr>
        <p:spPr/>
        <p:txBody>
          <a:bodyPr/>
          <a:lstStyle/>
          <a:p>
            <a:r>
              <a:rPr lang="en-US" smtClean="0">
                <a:cs typeface="Times New Roman" panose="02020603050405020304" pitchFamily="18" charset="0"/>
              </a:rPr>
              <a:t>7-</a:t>
            </a:r>
            <a:fld id="{CE11FF73-71CA-4385-B37A-7677EEE7BD18}" type="slidenum">
              <a:rPr lang="en-US" smtClean="0">
                <a:cs typeface="Times New Roman" panose="02020603050405020304" pitchFamily="18" charset="0"/>
              </a:rPr>
              <a:pPr/>
              <a:t>108</a:t>
            </a:fld>
            <a:endParaRPr lang="th-TH" dirty="0"/>
          </a:p>
        </p:txBody>
      </p:sp>
      <p:pic>
        <p:nvPicPr>
          <p:cNvPr id="5" name="Picture 4"/>
          <p:cNvPicPr>
            <a:picLocks noChangeAspect="1"/>
          </p:cNvPicPr>
          <p:nvPr/>
        </p:nvPicPr>
        <p:blipFill>
          <a:blip r:embed="rId2"/>
          <a:stretch>
            <a:fillRect/>
          </a:stretch>
        </p:blipFill>
        <p:spPr>
          <a:xfrm>
            <a:off x="2264228" y="3064329"/>
            <a:ext cx="4615543" cy="2476633"/>
          </a:xfrm>
          <a:prstGeom prst="rect">
            <a:avLst/>
          </a:prstGeom>
        </p:spPr>
      </p:pic>
    </p:spTree>
    <p:extLst>
      <p:ext uri="{BB962C8B-B14F-4D97-AF65-F5344CB8AC3E}">
        <p14:creationId xmlns:p14="http://schemas.microsoft.com/office/powerpoint/2010/main" val="1689347389"/>
      </p:ext>
    </p:extLst>
  </p:cSld>
  <p:clrMapOvr>
    <a:masterClrMapping/>
  </p:clrMapOvr>
  <p:timing>
    <p:tnLst>
      <p:par>
        <p:cTn xmlns:p14="http://schemas.microsoft.com/office/powerpoint/2010/mai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ctrTitle"/>
          </p:nvPr>
        </p:nvSpPr>
        <p:spPr/>
        <p:txBody>
          <a:bodyPr/>
          <a:lstStyle/>
          <a:p>
            <a:pPr>
              <a:defRPr/>
            </a:pPr>
            <a:r>
              <a:rPr lang="en-US" dirty="0" smtClean="0">
                <a:ea typeface="+mj-ea"/>
              </a:rPr>
              <a:t>Bonds and Their Valuation</a:t>
            </a:r>
          </a:p>
        </p:txBody>
      </p:sp>
      <p:sp>
        <p:nvSpPr>
          <p:cNvPr id="4099" name="Text Placeholder 20"/>
          <p:cNvSpPr>
            <a:spLocks noGrp="1"/>
          </p:cNvSpPr>
          <p:nvPr>
            <p:ph idx="1"/>
          </p:nvPr>
        </p:nvSpPr>
        <p:spPr>
          <a:xfrm>
            <a:off x="904875" y="3419475"/>
            <a:ext cx="7315200" cy="2706688"/>
          </a:xfrm>
        </p:spPr>
        <p:txBody>
          <a:bodyPr/>
          <a:lstStyle/>
          <a:p>
            <a:r>
              <a:rPr lang="en-US">
                <a:latin typeface="Calibri" charset="0"/>
              </a:rPr>
              <a:t>Key Features of Bonds</a:t>
            </a:r>
          </a:p>
          <a:p>
            <a:r>
              <a:rPr lang="en-US">
                <a:latin typeface="Calibri" charset="0"/>
              </a:rPr>
              <a:t>Bond Valuation</a:t>
            </a:r>
          </a:p>
          <a:p>
            <a:r>
              <a:rPr lang="en-US">
                <a:latin typeface="Calibri" charset="0"/>
              </a:rPr>
              <a:t>Measuring Yield</a:t>
            </a:r>
          </a:p>
          <a:p>
            <a:r>
              <a:rPr lang="en-US">
                <a:latin typeface="Calibri" charset="0"/>
              </a:rPr>
              <a:t>Assessing Risk</a:t>
            </a:r>
          </a:p>
        </p:txBody>
      </p:sp>
      <p:sp>
        <p:nvSpPr>
          <p:cNvPr id="14" name="Text Placeholder 13"/>
          <p:cNvSpPr>
            <a:spLocks noGrp="1"/>
          </p:cNvSpPr>
          <p:nvPr>
            <p:ph type="body" sz="quarter" idx="11"/>
          </p:nvPr>
        </p:nvSpPr>
        <p:spPr/>
        <p:txBody>
          <a:bodyPr>
            <a:normAutofit lnSpcReduction="10000"/>
          </a:bodyPr>
          <a:lstStyle/>
          <a:p>
            <a:pPr>
              <a:defRPr/>
            </a:pPr>
            <a:r>
              <a:rPr lang="en-US" dirty="0" smtClean="0">
                <a:ea typeface="+mn-ea"/>
              </a:rPr>
              <a:t>Chapter 9</a:t>
            </a:r>
            <a:endParaRPr lang="en-US" dirty="0">
              <a:ea typeface="+mn-ea"/>
            </a:endParaRPr>
          </a:p>
        </p:txBody>
      </p:sp>
      <p:sp>
        <p:nvSpPr>
          <p:cNvPr id="4101"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chemeClr val="tx2"/>
                </a:solidFill>
                <a:latin typeface="Calibri" charset="0"/>
              </a:rPr>
              <a:t>9-</a:t>
            </a:r>
            <a:fld id="{E64FE7DE-DC40-F44C-8016-DD616DF20F58}" type="slidenum">
              <a:rPr lang="en-US">
                <a:solidFill>
                  <a:schemeClr val="tx2"/>
                </a:solidFill>
                <a:latin typeface="Calibri" charset="0"/>
              </a:rPr>
              <a:pPr eaLnBrk="1" hangingPunct="1"/>
              <a:t>109</a:t>
            </a:fld>
            <a:endParaRPr lang="en-US">
              <a:solidFill>
                <a:schemeClr val="tx2"/>
              </a:solidFill>
              <a:latin typeface="Calibri" charset="0"/>
            </a:endParaRPr>
          </a:p>
        </p:txBody>
      </p:sp>
    </p:spTree>
    <p:extLst>
      <p:ext uri="{BB962C8B-B14F-4D97-AF65-F5344CB8AC3E}">
        <p14:creationId xmlns:p14="http://schemas.microsoft.com/office/powerpoint/2010/main" val="1239115388"/>
      </p:ext>
    </p:extLst>
  </p:cSld>
  <p:clrMapOvr>
    <a:masterClrMapping/>
  </p:clrMapOvr>
  <p:timing>
    <p:tnLst>
      <p:par>
        <p:cTn xmlns:p14="http://schemas.microsoft.com/office/powerpoint/2010/mai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a:latin typeface="Calibri" charset="0"/>
              </a:rPr>
              <a:t>What is a bond?</a:t>
            </a:r>
          </a:p>
        </p:txBody>
      </p:sp>
      <p:sp>
        <p:nvSpPr>
          <p:cNvPr id="6147" name="Rectangle 3"/>
          <p:cNvSpPr>
            <a:spLocks noGrp="1" noChangeArrowheads="1"/>
          </p:cNvSpPr>
          <p:nvPr>
            <p:ph sz="quarter" idx="1"/>
          </p:nvPr>
        </p:nvSpPr>
        <p:spPr>
          <a:xfrm>
            <a:off x="612775" y="1600200"/>
            <a:ext cx="7616825" cy="4495800"/>
          </a:xfrm>
        </p:spPr>
        <p:txBody>
          <a:bodyPr/>
          <a:lstStyle/>
          <a:p>
            <a:pPr eaLnBrk="1" hangingPunct="1">
              <a:defRPr/>
            </a:pPr>
            <a:r>
              <a:rPr lang="en-US" dirty="0" smtClean="0">
                <a:ea typeface="+mn-ea"/>
              </a:rPr>
              <a:t>A long-term debt instrument in which a borrower agrees to make payments of principal and interest, on specific dates, to the holders of the bond.</a:t>
            </a:r>
          </a:p>
        </p:txBody>
      </p:sp>
      <p:sp>
        <p:nvSpPr>
          <p:cNvPr id="5124"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54A2FEB6-5A3C-DA42-ADC2-196FDACC9085}" type="slidenum">
              <a:rPr lang="en-US">
                <a:solidFill>
                  <a:srgbClr val="C00000"/>
                </a:solidFill>
                <a:latin typeface="Calibri" charset="0"/>
              </a:rPr>
              <a:pPr eaLnBrk="1" hangingPunct="1"/>
              <a:t>110</a:t>
            </a:fld>
            <a:endParaRPr lang="en-US">
              <a:solidFill>
                <a:srgbClr val="C00000"/>
              </a:solidFill>
              <a:latin typeface="Calibri" charset="0"/>
            </a:endParaRPr>
          </a:p>
        </p:txBody>
      </p:sp>
    </p:spTree>
    <p:extLst>
      <p:ext uri="{BB962C8B-B14F-4D97-AF65-F5344CB8AC3E}">
        <p14:creationId xmlns:p14="http://schemas.microsoft.com/office/powerpoint/2010/main" val="303992338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a:latin typeface="Calibri" charset="0"/>
              </a:rPr>
              <a:t>Bond Markets</a:t>
            </a:r>
          </a:p>
        </p:txBody>
      </p:sp>
      <p:sp>
        <p:nvSpPr>
          <p:cNvPr id="11267" name="Rectangle 3"/>
          <p:cNvSpPr>
            <a:spLocks noGrp="1" noChangeArrowheads="1"/>
          </p:cNvSpPr>
          <p:nvPr>
            <p:ph sz="quarter" idx="1"/>
          </p:nvPr>
        </p:nvSpPr>
        <p:spPr>
          <a:xfrm>
            <a:off x="612775" y="1600200"/>
            <a:ext cx="7616825" cy="4495800"/>
          </a:xfrm>
        </p:spPr>
        <p:txBody>
          <a:bodyPr>
            <a:normAutofit/>
          </a:bodyPr>
          <a:lstStyle/>
          <a:p>
            <a:pPr eaLnBrk="1" hangingPunct="1">
              <a:defRPr/>
            </a:pPr>
            <a:r>
              <a:rPr lang="en-US" dirty="0" smtClean="0">
                <a:ea typeface="+mn-ea"/>
              </a:rPr>
              <a:t>Primarily traded in the over-the-counter (OTC) market.</a:t>
            </a:r>
          </a:p>
          <a:p>
            <a:pPr eaLnBrk="1" hangingPunct="1">
              <a:defRPr/>
            </a:pPr>
            <a:r>
              <a:rPr lang="en-US" dirty="0" smtClean="0">
                <a:ea typeface="+mn-ea"/>
              </a:rPr>
              <a:t>Most bonds are owned by and traded among large financial institutions.</a:t>
            </a:r>
          </a:p>
          <a:p>
            <a:pPr eaLnBrk="1" hangingPunct="1">
              <a:defRPr/>
            </a:pPr>
            <a:r>
              <a:rPr lang="en-US" i="1" dirty="0" smtClean="0">
                <a:ea typeface="+mn-ea"/>
              </a:rPr>
              <a:t>The Wall Street Journal </a:t>
            </a:r>
            <a:r>
              <a:rPr lang="en-US" dirty="0" smtClean="0">
                <a:ea typeface="+mn-ea"/>
              </a:rPr>
              <a:t>reports key developments in the Treasury, corporate, and municipal markets.  Online edition lists trading each day for the most actively-traded investment-grade, high-yield, and convertible bonds.</a:t>
            </a:r>
          </a:p>
        </p:txBody>
      </p:sp>
      <p:sp>
        <p:nvSpPr>
          <p:cNvPr id="6148"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143CA57D-F0BF-3548-8C56-487D5D412439}" type="slidenum">
              <a:rPr lang="en-US">
                <a:solidFill>
                  <a:srgbClr val="C00000"/>
                </a:solidFill>
                <a:latin typeface="Calibri" charset="0"/>
              </a:rPr>
              <a:pPr eaLnBrk="1" hangingPunct="1"/>
              <a:t>111</a:t>
            </a:fld>
            <a:endParaRPr lang="en-US">
              <a:solidFill>
                <a:srgbClr val="C00000"/>
              </a:solidFill>
              <a:latin typeface="Calibri" charset="0"/>
            </a:endParaRPr>
          </a:p>
        </p:txBody>
      </p:sp>
    </p:spTree>
    <p:extLst>
      <p:ext uri="{BB962C8B-B14F-4D97-AF65-F5344CB8AC3E}">
        <p14:creationId xmlns:p14="http://schemas.microsoft.com/office/powerpoint/2010/main" val="1879716423"/>
      </p:ext>
    </p:extLst>
  </p:cSld>
  <p:clrMapOvr>
    <a:masterClrMapping/>
  </p:clrMapOvr>
  <p:timing>
    <p:tnLst>
      <p:par>
        <p:cTn xmlns:p14="http://schemas.microsoft.com/office/powerpoint/2010/mai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a:latin typeface="Calibri" charset="0"/>
              </a:rPr>
              <a:t>Key Features of a Bond</a:t>
            </a:r>
          </a:p>
        </p:txBody>
      </p:sp>
      <p:sp>
        <p:nvSpPr>
          <p:cNvPr id="7171" name="Rectangle 3"/>
          <p:cNvSpPr>
            <a:spLocks noGrp="1" noChangeArrowheads="1"/>
          </p:cNvSpPr>
          <p:nvPr>
            <p:ph sz="quarter" idx="1"/>
          </p:nvPr>
        </p:nvSpPr>
        <p:spPr>
          <a:xfrm>
            <a:off x="612775" y="1600200"/>
            <a:ext cx="7616825" cy="4495800"/>
          </a:xfrm>
        </p:spPr>
        <p:txBody>
          <a:bodyPr>
            <a:normAutofit lnSpcReduction="10000"/>
          </a:bodyPr>
          <a:lstStyle/>
          <a:p>
            <a:pPr eaLnBrk="1" hangingPunct="1">
              <a:spcBef>
                <a:spcPct val="0"/>
              </a:spcBef>
            </a:pPr>
            <a:r>
              <a:rPr lang="en-US">
                <a:solidFill>
                  <a:srgbClr val="23518A"/>
                </a:solidFill>
                <a:latin typeface="Calibri" charset="0"/>
              </a:rPr>
              <a:t>Par value:  face amount of the bond, which </a:t>
            </a:r>
            <a:br>
              <a:rPr lang="en-US">
                <a:solidFill>
                  <a:srgbClr val="23518A"/>
                </a:solidFill>
                <a:latin typeface="Calibri" charset="0"/>
              </a:rPr>
            </a:br>
            <a:r>
              <a:rPr lang="en-US">
                <a:solidFill>
                  <a:srgbClr val="23518A"/>
                </a:solidFill>
                <a:latin typeface="Calibri" charset="0"/>
              </a:rPr>
              <a:t>is paid at maturity (assume $1,000).</a:t>
            </a:r>
          </a:p>
          <a:p>
            <a:pPr eaLnBrk="1" hangingPunct="1">
              <a:spcBef>
                <a:spcPct val="0"/>
              </a:spcBef>
              <a:spcAft>
                <a:spcPts val="600"/>
              </a:spcAft>
            </a:pPr>
            <a:r>
              <a:rPr lang="en-US">
                <a:solidFill>
                  <a:srgbClr val="23518A"/>
                </a:solidFill>
                <a:latin typeface="Calibri" charset="0"/>
              </a:rPr>
              <a:t>Coupon interest rate:  stated interest rate (generally fixed) paid by the issuer.  Multiply by par value to get dollar payment of interest.</a:t>
            </a:r>
          </a:p>
          <a:p>
            <a:pPr eaLnBrk="1" hangingPunct="1">
              <a:spcBef>
                <a:spcPct val="0"/>
              </a:spcBef>
              <a:spcAft>
                <a:spcPts val="600"/>
              </a:spcAft>
            </a:pPr>
            <a:r>
              <a:rPr lang="en-US">
                <a:solidFill>
                  <a:srgbClr val="23518A"/>
                </a:solidFill>
                <a:latin typeface="Calibri" charset="0"/>
              </a:rPr>
              <a:t>Maturity date:  years until the bond must be repaid.</a:t>
            </a:r>
          </a:p>
          <a:p>
            <a:pPr eaLnBrk="1" hangingPunct="1">
              <a:spcBef>
                <a:spcPct val="0"/>
              </a:spcBef>
              <a:spcAft>
                <a:spcPts val="600"/>
              </a:spcAft>
            </a:pPr>
            <a:r>
              <a:rPr lang="en-US">
                <a:solidFill>
                  <a:srgbClr val="23518A"/>
                </a:solidFill>
                <a:latin typeface="Calibri" charset="0"/>
              </a:rPr>
              <a:t>Issue date:  when the bond was issued.</a:t>
            </a:r>
          </a:p>
          <a:p>
            <a:pPr eaLnBrk="1" hangingPunct="1">
              <a:spcBef>
                <a:spcPct val="0"/>
              </a:spcBef>
              <a:spcAft>
                <a:spcPts val="600"/>
              </a:spcAft>
            </a:pPr>
            <a:r>
              <a:rPr lang="en-US">
                <a:solidFill>
                  <a:srgbClr val="23518A"/>
                </a:solidFill>
                <a:latin typeface="Calibri" charset="0"/>
              </a:rPr>
              <a:t>Yield to maturity:  rate of return earned on </a:t>
            </a:r>
            <a:br>
              <a:rPr lang="en-US">
                <a:solidFill>
                  <a:srgbClr val="23518A"/>
                </a:solidFill>
                <a:latin typeface="Calibri" charset="0"/>
              </a:rPr>
            </a:br>
            <a:r>
              <a:rPr lang="en-US">
                <a:solidFill>
                  <a:srgbClr val="23518A"/>
                </a:solidFill>
                <a:latin typeface="Calibri" charset="0"/>
              </a:rPr>
              <a:t>a bond held until maturity (also called the </a:t>
            </a:r>
            <a:r>
              <a:rPr lang="ja-JP" altLang="en-US">
                <a:solidFill>
                  <a:srgbClr val="23518A"/>
                </a:solidFill>
                <a:latin typeface="Calibri" charset="0"/>
              </a:rPr>
              <a:t>“</a:t>
            </a:r>
            <a:r>
              <a:rPr lang="en-US">
                <a:solidFill>
                  <a:srgbClr val="23518A"/>
                </a:solidFill>
                <a:latin typeface="Calibri" charset="0"/>
              </a:rPr>
              <a:t>promised yield</a:t>
            </a:r>
            <a:r>
              <a:rPr lang="ja-JP" altLang="en-US">
                <a:solidFill>
                  <a:srgbClr val="23518A"/>
                </a:solidFill>
                <a:latin typeface="Calibri" charset="0"/>
              </a:rPr>
              <a:t>”</a:t>
            </a:r>
            <a:r>
              <a:rPr lang="en-US">
                <a:solidFill>
                  <a:srgbClr val="23518A"/>
                </a:solidFill>
                <a:latin typeface="Calibri" charset="0"/>
              </a:rPr>
              <a:t>).</a:t>
            </a:r>
          </a:p>
        </p:txBody>
      </p:sp>
      <p:sp>
        <p:nvSpPr>
          <p:cNvPr id="7172"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79B138E0-827E-EB40-918B-95A7ABB83EF6}" type="slidenum">
              <a:rPr lang="en-US">
                <a:solidFill>
                  <a:srgbClr val="C00000"/>
                </a:solidFill>
                <a:latin typeface="Calibri" charset="0"/>
              </a:rPr>
              <a:pPr eaLnBrk="1" hangingPunct="1"/>
              <a:t>112</a:t>
            </a:fld>
            <a:endParaRPr lang="en-US">
              <a:solidFill>
                <a:srgbClr val="C00000"/>
              </a:solidFill>
              <a:latin typeface="Calibri" charset="0"/>
            </a:endParaRPr>
          </a:p>
        </p:txBody>
      </p:sp>
    </p:spTree>
    <p:extLst>
      <p:ext uri="{BB962C8B-B14F-4D97-AF65-F5344CB8AC3E}">
        <p14:creationId xmlns:p14="http://schemas.microsoft.com/office/powerpoint/2010/main" val="3483484056"/>
      </p:ext>
    </p:extLst>
  </p:cSld>
  <p:clrMapOvr>
    <a:masterClrMapping/>
  </p:clrMapOvr>
  <p:timing>
    <p:tnLst>
      <p:par>
        <p:cTn xmlns:p14="http://schemas.microsoft.com/office/powerpoint/2010/mai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a:latin typeface="Calibri" charset="0"/>
              </a:rPr>
              <a:t>Effect of a Call Provision</a:t>
            </a:r>
          </a:p>
        </p:txBody>
      </p:sp>
      <p:sp>
        <p:nvSpPr>
          <p:cNvPr id="8195" name="Rectangle 3"/>
          <p:cNvSpPr>
            <a:spLocks noGrp="1" noChangeArrowheads="1"/>
          </p:cNvSpPr>
          <p:nvPr>
            <p:ph sz="quarter" idx="1"/>
          </p:nvPr>
        </p:nvSpPr>
        <p:spPr>
          <a:xfrm>
            <a:off x="612775" y="1600200"/>
            <a:ext cx="7616825" cy="4495800"/>
          </a:xfrm>
        </p:spPr>
        <p:txBody>
          <a:bodyPr/>
          <a:lstStyle/>
          <a:p>
            <a:pPr eaLnBrk="1" hangingPunct="1">
              <a:defRPr/>
            </a:pPr>
            <a:r>
              <a:rPr lang="en-US" dirty="0" smtClean="0">
                <a:ea typeface="+mn-ea"/>
              </a:rPr>
              <a:t>Allows issuer to refund the bond issue if rates decline (helps the issuer, but hurts the investor).</a:t>
            </a:r>
          </a:p>
          <a:p>
            <a:pPr eaLnBrk="1" hangingPunct="1">
              <a:defRPr/>
            </a:pPr>
            <a:r>
              <a:rPr lang="en-US" dirty="0" smtClean="0">
                <a:ea typeface="+mn-ea"/>
              </a:rPr>
              <a:t>Borrowers are willing to pay more, and lenders require more, for callable bonds.</a:t>
            </a:r>
          </a:p>
          <a:p>
            <a:pPr eaLnBrk="1" hangingPunct="1">
              <a:defRPr/>
            </a:pPr>
            <a:r>
              <a:rPr lang="en-US" dirty="0" smtClean="0">
                <a:ea typeface="+mn-ea"/>
              </a:rPr>
              <a:t>Most bonds have a deferred call and a declining call premium.</a:t>
            </a:r>
          </a:p>
        </p:txBody>
      </p:sp>
      <p:sp>
        <p:nvSpPr>
          <p:cNvPr id="8196"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ABE11461-0692-CB44-8218-A87AC65B98CB}" type="slidenum">
              <a:rPr lang="en-US">
                <a:solidFill>
                  <a:srgbClr val="C00000"/>
                </a:solidFill>
                <a:latin typeface="Calibri" charset="0"/>
              </a:rPr>
              <a:pPr eaLnBrk="1" hangingPunct="1"/>
              <a:t>113</a:t>
            </a:fld>
            <a:endParaRPr lang="en-US">
              <a:solidFill>
                <a:srgbClr val="C00000"/>
              </a:solidFill>
              <a:latin typeface="Calibri" charset="0"/>
            </a:endParaRPr>
          </a:p>
        </p:txBody>
      </p:sp>
    </p:spTree>
    <p:extLst>
      <p:ext uri="{BB962C8B-B14F-4D97-AF65-F5344CB8AC3E}">
        <p14:creationId xmlns:p14="http://schemas.microsoft.com/office/powerpoint/2010/main" val="2805067721"/>
      </p:ext>
    </p:extLst>
  </p:cSld>
  <p:clrMapOvr>
    <a:masterClrMapping/>
  </p:clrMapOvr>
  <p:timing>
    <p:tnLst>
      <p:par>
        <p:cTn xmlns:p14="http://schemas.microsoft.com/office/powerpoint/2010/mai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p:txBody>
          <a:bodyPr/>
          <a:lstStyle/>
          <a:p>
            <a:pPr eaLnBrk="1" hangingPunct="1"/>
            <a:r>
              <a:rPr lang="en-US">
                <a:latin typeface="Calibri" charset="0"/>
              </a:rPr>
              <a:t>The Value of Financial Assets</a:t>
            </a:r>
          </a:p>
        </p:txBody>
      </p:sp>
      <p:grpSp>
        <p:nvGrpSpPr>
          <p:cNvPr id="11267" name="Group 25"/>
          <p:cNvGrpSpPr>
            <a:grpSpLocks/>
          </p:cNvGrpSpPr>
          <p:nvPr/>
        </p:nvGrpSpPr>
        <p:grpSpPr bwMode="auto">
          <a:xfrm>
            <a:off x="954088" y="1671638"/>
            <a:ext cx="7237412" cy="1328737"/>
            <a:chOff x="771525" y="2282825"/>
            <a:chExt cx="7237413" cy="1328738"/>
          </a:xfrm>
        </p:grpSpPr>
        <p:sp>
          <p:nvSpPr>
            <p:cNvPr id="28" name="Line 8"/>
            <p:cNvSpPr>
              <a:spLocks noChangeShapeType="1"/>
            </p:cNvSpPr>
            <p:nvPr/>
          </p:nvSpPr>
          <p:spPr bwMode="auto">
            <a:xfrm>
              <a:off x="1219200" y="2779712"/>
              <a:ext cx="0" cy="273050"/>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dirty="0">
                <a:ea typeface="+mn-ea"/>
              </a:endParaRPr>
            </a:p>
          </p:txBody>
        </p:sp>
        <p:sp>
          <p:nvSpPr>
            <p:cNvPr id="29" name="Line 9"/>
            <p:cNvSpPr>
              <a:spLocks noChangeShapeType="1"/>
            </p:cNvSpPr>
            <p:nvPr/>
          </p:nvSpPr>
          <p:spPr bwMode="auto">
            <a:xfrm>
              <a:off x="2838450" y="2779712"/>
              <a:ext cx="0" cy="273050"/>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dirty="0">
                <a:ea typeface="+mn-ea"/>
              </a:endParaRPr>
            </a:p>
          </p:txBody>
        </p:sp>
        <p:sp>
          <p:nvSpPr>
            <p:cNvPr id="30" name="Line 10"/>
            <p:cNvSpPr>
              <a:spLocks noChangeShapeType="1"/>
            </p:cNvSpPr>
            <p:nvPr/>
          </p:nvSpPr>
          <p:spPr bwMode="auto">
            <a:xfrm>
              <a:off x="4457701" y="2779712"/>
              <a:ext cx="0" cy="273050"/>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dirty="0">
                <a:ea typeface="+mn-ea"/>
              </a:endParaRPr>
            </a:p>
          </p:txBody>
        </p:sp>
        <p:sp>
          <p:nvSpPr>
            <p:cNvPr id="31" name="Line 11"/>
            <p:cNvSpPr>
              <a:spLocks noChangeShapeType="1"/>
            </p:cNvSpPr>
            <p:nvPr/>
          </p:nvSpPr>
          <p:spPr bwMode="auto">
            <a:xfrm>
              <a:off x="7696201" y="2779712"/>
              <a:ext cx="0" cy="273050"/>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dirty="0">
                <a:ea typeface="+mn-ea"/>
              </a:endParaRPr>
            </a:p>
          </p:txBody>
        </p:sp>
        <p:sp>
          <p:nvSpPr>
            <p:cNvPr id="32" name="Line 12"/>
            <p:cNvSpPr>
              <a:spLocks noChangeShapeType="1"/>
            </p:cNvSpPr>
            <p:nvPr/>
          </p:nvSpPr>
          <p:spPr bwMode="auto">
            <a:xfrm flipV="1">
              <a:off x="1220787" y="2916237"/>
              <a:ext cx="4479926" cy="0"/>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dirty="0">
                <a:ea typeface="+mn-ea"/>
              </a:endParaRPr>
            </a:p>
          </p:txBody>
        </p:sp>
        <p:grpSp>
          <p:nvGrpSpPr>
            <p:cNvPr id="11275" name="Group 13"/>
            <p:cNvGrpSpPr>
              <a:grpSpLocks/>
            </p:cNvGrpSpPr>
            <p:nvPr/>
          </p:nvGrpSpPr>
          <p:grpSpPr bwMode="auto">
            <a:xfrm>
              <a:off x="1042987" y="2282825"/>
              <a:ext cx="6831013" cy="431800"/>
              <a:chOff x="657" y="1438"/>
              <a:chExt cx="4303" cy="272"/>
            </a:xfrm>
          </p:grpSpPr>
          <p:sp>
            <p:nvSpPr>
              <p:cNvPr id="42" name="Rectangle 14"/>
              <p:cNvSpPr>
                <a:spLocks noChangeArrowheads="1"/>
              </p:cNvSpPr>
              <p:nvPr/>
            </p:nvSpPr>
            <p:spPr bwMode="auto">
              <a:xfrm>
                <a:off x="657" y="1438"/>
                <a:ext cx="214"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ea typeface="+mn-ea"/>
                  </a:rPr>
                  <a:t>0</a:t>
                </a:r>
              </a:p>
            </p:txBody>
          </p:sp>
          <p:sp>
            <p:nvSpPr>
              <p:cNvPr id="43" name="Rectangle 15"/>
              <p:cNvSpPr>
                <a:spLocks noChangeArrowheads="1"/>
              </p:cNvSpPr>
              <p:nvPr/>
            </p:nvSpPr>
            <p:spPr bwMode="auto">
              <a:xfrm>
                <a:off x="1675" y="1438"/>
                <a:ext cx="214"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ea typeface="+mn-ea"/>
                  </a:rPr>
                  <a:t>1</a:t>
                </a:r>
              </a:p>
            </p:txBody>
          </p:sp>
          <p:sp>
            <p:nvSpPr>
              <p:cNvPr id="44" name="Rectangle 16"/>
              <p:cNvSpPr>
                <a:spLocks noChangeArrowheads="1"/>
              </p:cNvSpPr>
              <p:nvPr/>
            </p:nvSpPr>
            <p:spPr bwMode="auto">
              <a:xfrm>
                <a:off x="2697" y="1438"/>
                <a:ext cx="214"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ea typeface="+mn-ea"/>
                  </a:rPr>
                  <a:t>2</a:t>
                </a:r>
              </a:p>
            </p:txBody>
          </p:sp>
          <p:sp>
            <p:nvSpPr>
              <p:cNvPr id="45" name="Rectangle 17"/>
              <p:cNvSpPr>
                <a:spLocks noChangeArrowheads="1"/>
              </p:cNvSpPr>
              <p:nvPr/>
            </p:nvSpPr>
            <p:spPr bwMode="auto">
              <a:xfrm>
                <a:off x="4725" y="1438"/>
                <a:ext cx="235"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ea typeface="+mn-ea"/>
                  </a:rPr>
                  <a:t>N</a:t>
                </a:r>
              </a:p>
            </p:txBody>
          </p:sp>
        </p:grpSp>
        <p:sp>
          <p:nvSpPr>
            <p:cNvPr id="34" name="Rectangle 18"/>
            <p:cNvSpPr>
              <a:spLocks noChangeArrowheads="1"/>
            </p:cNvSpPr>
            <p:nvPr/>
          </p:nvSpPr>
          <p:spPr bwMode="auto">
            <a:xfrm>
              <a:off x="1706562" y="2544762"/>
              <a:ext cx="458788" cy="400050"/>
            </a:xfrm>
            <a:prstGeom prst="rect">
              <a:avLst/>
            </a:prstGeom>
            <a:noFill/>
            <a:ln w="9525">
              <a:noFill/>
              <a:miter lim="800000"/>
              <a:headEnd/>
              <a:tailEnd/>
            </a:ln>
          </p:spPr>
          <p:txBody>
            <a:bodyPr wrap="none" lIns="92075" tIns="46038" rIns="92075" bIns="46038">
              <a:spAutoFit/>
            </a:bodyPr>
            <a:lstStyle/>
            <a:p>
              <a:pPr>
                <a:defRPr/>
              </a:pPr>
              <a:r>
                <a:rPr lang="en-US" sz="2000" dirty="0">
                  <a:solidFill>
                    <a:schemeClr val="accent1">
                      <a:lumMod val="50000"/>
                    </a:schemeClr>
                  </a:solidFill>
                  <a:latin typeface="+mn-lt"/>
                  <a:ea typeface="+mn-ea"/>
                </a:rPr>
                <a:t>r%</a:t>
              </a:r>
            </a:p>
          </p:txBody>
        </p:sp>
        <p:grpSp>
          <p:nvGrpSpPr>
            <p:cNvPr id="11277" name="Group 19"/>
            <p:cNvGrpSpPr>
              <a:grpSpLocks/>
            </p:cNvGrpSpPr>
            <p:nvPr/>
          </p:nvGrpSpPr>
          <p:grpSpPr bwMode="auto">
            <a:xfrm>
              <a:off x="771525" y="3179763"/>
              <a:ext cx="7237413" cy="431800"/>
              <a:chOff x="486" y="2003"/>
              <a:chExt cx="4559" cy="272"/>
            </a:xfrm>
          </p:grpSpPr>
          <p:sp>
            <p:nvSpPr>
              <p:cNvPr id="38" name="Rectangle 20"/>
              <p:cNvSpPr>
                <a:spLocks noChangeArrowheads="1"/>
              </p:cNvSpPr>
              <p:nvPr/>
            </p:nvSpPr>
            <p:spPr bwMode="auto">
              <a:xfrm>
                <a:off x="1599" y="2003"/>
                <a:ext cx="382"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ea typeface="+mn-ea"/>
                  </a:rPr>
                  <a:t>CF</a:t>
                </a:r>
                <a:r>
                  <a:rPr lang="en-US" sz="2200" baseline="-25000" dirty="0">
                    <a:solidFill>
                      <a:schemeClr val="accent1">
                        <a:lumMod val="50000"/>
                      </a:schemeClr>
                    </a:solidFill>
                    <a:latin typeface="+mn-lt"/>
                    <a:ea typeface="+mn-ea"/>
                  </a:rPr>
                  <a:t>1</a:t>
                </a:r>
              </a:p>
            </p:txBody>
          </p:sp>
          <p:sp>
            <p:nvSpPr>
              <p:cNvPr id="39" name="Rectangle 21"/>
              <p:cNvSpPr>
                <a:spLocks noChangeArrowheads="1"/>
              </p:cNvSpPr>
              <p:nvPr/>
            </p:nvSpPr>
            <p:spPr bwMode="auto">
              <a:xfrm>
                <a:off x="4649" y="2003"/>
                <a:ext cx="396"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ea typeface="+mn-ea"/>
                  </a:rPr>
                  <a:t>CF</a:t>
                </a:r>
                <a:r>
                  <a:rPr lang="en-US" sz="2200" baseline="-25000" dirty="0">
                    <a:solidFill>
                      <a:schemeClr val="accent1">
                        <a:lumMod val="50000"/>
                      </a:schemeClr>
                    </a:solidFill>
                    <a:latin typeface="+mn-lt"/>
                    <a:ea typeface="+mn-ea"/>
                  </a:rPr>
                  <a:t>N</a:t>
                </a:r>
              </a:p>
            </p:txBody>
          </p:sp>
          <p:sp>
            <p:nvSpPr>
              <p:cNvPr id="40" name="Rectangle 22"/>
              <p:cNvSpPr>
                <a:spLocks noChangeArrowheads="1"/>
              </p:cNvSpPr>
              <p:nvPr/>
            </p:nvSpPr>
            <p:spPr bwMode="auto">
              <a:xfrm>
                <a:off x="2615" y="2003"/>
                <a:ext cx="382"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ea typeface="+mn-ea"/>
                  </a:rPr>
                  <a:t>CF</a:t>
                </a:r>
                <a:r>
                  <a:rPr lang="en-US" sz="2200" baseline="-25000" dirty="0">
                    <a:solidFill>
                      <a:schemeClr val="accent1">
                        <a:lumMod val="50000"/>
                      </a:schemeClr>
                    </a:solidFill>
                    <a:latin typeface="+mn-lt"/>
                    <a:ea typeface="+mn-ea"/>
                  </a:rPr>
                  <a:t>2</a:t>
                </a:r>
              </a:p>
            </p:txBody>
          </p:sp>
          <p:sp>
            <p:nvSpPr>
              <p:cNvPr id="41" name="Rectangle 23"/>
              <p:cNvSpPr>
                <a:spLocks noChangeArrowheads="1"/>
              </p:cNvSpPr>
              <p:nvPr/>
            </p:nvSpPr>
            <p:spPr bwMode="auto">
              <a:xfrm>
                <a:off x="486" y="2003"/>
                <a:ext cx="541"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ea typeface="+mn-ea"/>
                  </a:rPr>
                  <a:t>Value</a:t>
                </a:r>
              </a:p>
            </p:txBody>
          </p:sp>
        </p:grpSp>
        <p:sp>
          <p:nvSpPr>
            <p:cNvPr id="36" name="Line 24"/>
            <p:cNvSpPr>
              <a:spLocks noChangeShapeType="1"/>
            </p:cNvSpPr>
            <p:nvPr/>
          </p:nvSpPr>
          <p:spPr bwMode="auto">
            <a:xfrm>
              <a:off x="6405563" y="2916237"/>
              <a:ext cx="1290638" cy="0"/>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dirty="0">
                <a:ea typeface="+mn-ea"/>
              </a:endParaRPr>
            </a:p>
          </p:txBody>
        </p:sp>
        <p:sp>
          <p:nvSpPr>
            <p:cNvPr id="37" name="Rectangle 25"/>
            <p:cNvSpPr>
              <a:spLocks noChangeArrowheads="1"/>
            </p:cNvSpPr>
            <p:nvPr/>
          </p:nvSpPr>
          <p:spPr bwMode="auto">
            <a:xfrm>
              <a:off x="5822951" y="2547937"/>
              <a:ext cx="536575" cy="539750"/>
            </a:xfrm>
            <a:prstGeom prst="rect">
              <a:avLst/>
            </a:prstGeom>
            <a:noFill/>
            <a:ln w="9525">
              <a:noFill/>
              <a:miter lim="800000"/>
              <a:headEnd/>
              <a:tailEnd/>
            </a:ln>
          </p:spPr>
          <p:txBody>
            <a:bodyPr wrap="none" lIns="92075" tIns="46038" rIns="92075" bIns="46038">
              <a:spAutoFit/>
            </a:bodyPr>
            <a:lstStyle/>
            <a:p>
              <a:pPr>
                <a:defRPr/>
              </a:pPr>
              <a:r>
                <a:rPr lang="en-US" sz="2900" b="1" dirty="0">
                  <a:solidFill>
                    <a:schemeClr val="accent1">
                      <a:lumMod val="50000"/>
                    </a:schemeClr>
                  </a:solidFill>
                  <a:latin typeface="+mn-lt"/>
                  <a:ea typeface="+mn-ea"/>
                </a:rPr>
                <a:t>...</a:t>
              </a:r>
            </a:p>
          </p:txBody>
        </p:sp>
      </p:grpSp>
      <p:graphicFrame>
        <p:nvGraphicFramePr>
          <p:cNvPr id="147460" name="Object 4"/>
          <p:cNvGraphicFramePr>
            <a:graphicFrameLocks noChangeAspect="1"/>
          </p:cNvGraphicFramePr>
          <p:nvPr/>
        </p:nvGraphicFramePr>
        <p:xfrm>
          <a:off x="2212975" y="3486150"/>
          <a:ext cx="4746625" cy="835025"/>
        </p:xfrm>
        <a:graphic>
          <a:graphicData uri="http://schemas.openxmlformats.org/presentationml/2006/ole">
            <mc:AlternateContent xmlns:mc="http://schemas.openxmlformats.org/markup-compatibility/2006">
              <mc:Choice xmlns:v="urn:schemas-microsoft-com:vml" Requires="v">
                <p:oleObj spid="_x0000_s7172" name="Equation" r:id="rId4" imgW="2374900" imgH="419100" progId="Equation.3">
                  <p:embed/>
                </p:oleObj>
              </mc:Choice>
              <mc:Fallback>
                <p:oleObj name="Equation" r:id="rId4" imgW="2374900" imgH="4191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12975" y="3486150"/>
                        <a:ext cx="4746625" cy="83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269"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B26C8EB1-EEE7-364E-AF92-D08267E1A9C7}" type="slidenum">
              <a:rPr lang="en-US">
                <a:solidFill>
                  <a:srgbClr val="C00000"/>
                </a:solidFill>
                <a:latin typeface="Calibri" charset="0"/>
              </a:rPr>
              <a:pPr eaLnBrk="1" hangingPunct="1"/>
              <a:t>114</a:t>
            </a:fld>
            <a:endParaRPr lang="en-US">
              <a:solidFill>
                <a:srgbClr val="C00000"/>
              </a:solidFill>
              <a:latin typeface="Calibri" charset="0"/>
            </a:endParaRPr>
          </a:p>
        </p:txBody>
      </p:sp>
    </p:spTree>
    <p:extLst>
      <p:ext uri="{BB962C8B-B14F-4D97-AF65-F5344CB8AC3E}">
        <p14:creationId xmlns:p14="http://schemas.microsoft.com/office/powerpoint/2010/main" val="60569525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474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a:latin typeface="Calibri" charset="0"/>
              </a:rPr>
              <a:t>Other Types (Features) of Bonds</a:t>
            </a:r>
          </a:p>
        </p:txBody>
      </p:sp>
      <p:sp>
        <p:nvSpPr>
          <p:cNvPr id="84995" name="Rectangle 3"/>
          <p:cNvSpPr>
            <a:spLocks noGrp="1" noChangeArrowheads="1"/>
          </p:cNvSpPr>
          <p:nvPr>
            <p:ph sz="quarter" idx="1"/>
          </p:nvPr>
        </p:nvSpPr>
        <p:spPr>
          <a:xfrm>
            <a:off x="612775" y="1600200"/>
            <a:ext cx="7616825" cy="4495800"/>
          </a:xfrm>
        </p:spPr>
        <p:txBody>
          <a:bodyPr>
            <a:normAutofit lnSpcReduction="10000"/>
          </a:bodyPr>
          <a:lstStyle/>
          <a:p>
            <a:pPr eaLnBrk="1" hangingPunct="1">
              <a:spcBef>
                <a:spcPct val="0"/>
              </a:spcBef>
              <a:spcAft>
                <a:spcPts val="600"/>
              </a:spcAft>
            </a:pPr>
            <a:r>
              <a:rPr lang="en-US">
                <a:solidFill>
                  <a:srgbClr val="23518A"/>
                </a:solidFill>
                <a:latin typeface="Calibri" charset="0"/>
              </a:rPr>
              <a:t>Convertible bond:  may be exchanged for common stock of the firm, at the holder</a:t>
            </a:r>
            <a:r>
              <a:rPr lang="ja-JP" altLang="en-US">
                <a:solidFill>
                  <a:srgbClr val="23518A"/>
                </a:solidFill>
                <a:latin typeface="Calibri" charset="0"/>
              </a:rPr>
              <a:t>’</a:t>
            </a:r>
            <a:r>
              <a:rPr lang="en-US">
                <a:solidFill>
                  <a:srgbClr val="23518A"/>
                </a:solidFill>
                <a:latin typeface="Calibri" charset="0"/>
              </a:rPr>
              <a:t>s option.</a:t>
            </a:r>
          </a:p>
          <a:p>
            <a:pPr eaLnBrk="1" hangingPunct="1">
              <a:spcBef>
                <a:spcPct val="0"/>
              </a:spcBef>
              <a:spcAft>
                <a:spcPts val="600"/>
              </a:spcAft>
            </a:pPr>
            <a:r>
              <a:rPr lang="en-US">
                <a:solidFill>
                  <a:srgbClr val="23518A"/>
                </a:solidFill>
                <a:latin typeface="Calibri" charset="0"/>
              </a:rPr>
              <a:t>Warrant:  long-term option to buy a stated number of shares of common stock at a specified price.</a:t>
            </a:r>
          </a:p>
          <a:p>
            <a:pPr eaLnBrk="1" hangingPunct="1">
              <a:spcBef>
                <a:spcPct val="0"/>
              </a:spcBef>
              <a:spcAft>
                <a:spcPts val="600"/>
              </a:spcAft>
            </a:pPr>
            <a:r>
              <a:rPr lang="en-US">
                <a:solidFill>
                  <a:srgbClr val="23518A"/>
                </a:solidFill>
                <a:latin typeface="Calibri" charset="0"/>
              </a:rPr>
              <a:t>Putable bond:  allows holder to sell the bond back to the company prior to maturity.</a:t>
            </a:r>
          </a:p>
          <a:p>
            <a:pPr eaLnBrk="1" hangingPunct="1">
              <a:spcBef>
                <a:spcPct val="0"/>
              </a:spcBef>
              <a:spcAft>
                <a:spcPts val="600"/>
              </a:spcAft>
            </a:pPr>
            <a:r>
              <a:rPr lang="en-US">
                <a:solidFill>
                  <a:srgbClr val="23518A"/>
                </a:solidFill>
                <a:latin typeface="Calibri" charset="0"/>
              </a:rPr>
              <a:t>Income bond:  pays interest only when interest is earned by the firm.</a:t>
            </a:r>
          </a:p>
          <a:p>
            <a:pPr eaLnBrk="1" hangingPunct="1">
              <a:spcBef>
                <a:spcPct val="0"/>
              </a:spcBef>
              <a:spcAft>
                <a:spcPts val="600"/>
              </a:spcAft>
            </a:pPr>
            <a:r>
              <a:rPr lang="en-US">
                <a:solidFill>
                  <a:srgbClr val="23518A"/>
                </a:solidFill>
                <a:latin typeface="Calibri" charset="0"/>
              </a:rPr>
              <a:t>Indexed bond:  interest rate paid is based upon the rate of inflation.</a:t>
            </a:r>
          </a:p>
        </p:txBody>
      </p:sp>
      <p:sp>
        <p:nvSpPr>
          <p:cNvPr id="12292"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54F58BEB-7724-2043-B223-F14F0EB0EBE8}" type="slidenum">
              <a:rPr lang="en-US">
                <a:solidFill>
                  <a:srgbClr val="C00000"/>
                </a:solidFill>
                <a:latin typeface="Calibri" charset="0"/>
              </a:rPr>
              <a:pPr eaLnBrk="1" hangingPunct="1"/>
              <a:t>115</a:t>
            </a:fld>
            <a:endParaRPr lang="en-US">
              <a:solidFill>
                <a:srgbClr val="C00000"/>
              </a:solidFill>
              <a:latin typeface="Calibri" charset="0"/>
            </a:endParaRPr>
          </a:p>
        </p:txBody>
      </p:sp>
    </p:spTree>
    <p:extLst>
      <p:ext uri="{BB962C8B-B14F-4D97-AF65-F5344CB8AC3E}">
        <p14:creationId xmlns:p14="http://schemas.microsoft.com/office/powerpoint/2010/main" val="1369203420"/>
      </p:ext>
    </p:extLst>
  </p:cSld>
  <p:clrMapOvr>
    <a:masterClrMapping/>
  </p:clrMapOvr>
  <p:timing>
    <p:tnLst>
      <p:par>
        <p:cTn xmlns:p14="http://schemas.microsoft.com/office/powerpoint/2010/mai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normAutofit/>
          </a:bodyPr>
          <a:lstStyle/>
          <a:p>
            <a:pPr eaLnBrk="1" hangingPunct="1">
              <a:defRPr/>
            </a:pPr>
            <a:r>
              <a:rPr lang="en-US" sz="3600" dirty="0" smtClean="0">
                <a:ea typeface="+mj-ea"/>
              </a:rPr>
              <a:t>What is the opportunity cost of debt capital?</a:t>
            </a:r>
          </a:p>
        </p:txBody>
      </p:sp>
      <p:sp>
        <p:nvSpPr>
          <p:cNvPr id="37891"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solidFill>
                  <a:srgbClr val="23518A"/>
                </a:solidFill>
                <a:latin typeface="Calibri" charset="0"/>
              </a:rPr>
              <a:t>The discount rate (r</a:t>
            </a:r>
            <a:r>
              <a:rPr lang="en-US" baseline="-25000">
                <a:solidFill>
                  <a:srgbClr val="23518A"/>
                </a:solidFill>
                <a:latin typeface="Calibri" charset="0"/>
              </a:rPr>
              <a:t>i</a:t>
            </a:r>
            <a:r>
              <a:rPr lang="en-US">
                <a:solidFill>
                  <a:srgbClr val="23518A"/>
                </a:solidFill>
                <a:latin typeface="Calibri" charset="0"/>
              </a:rPr>
              <a:t>) is the opportunity cost of capital, and is the rate that could be earned on alternative investments of equal risk.</a:t>
            </a:r>
          </a:p>
          <a:p>
            <a:pPr eaLnBrk="1" hangingPunct="1">
              <a:spcBef>
                <a:spcPct val="0"/>
              </a:spcBef>
              <a:buFont typeface="Wingdings" charset="0"/>
              <a:buNone/>
            </a:pPr>
            <a:endParaRPr lang="en-US">
              <a:solidFill>
                <a:srgbClr val="23518A"/>
              </a:solidFill>
              <a:latin typeface="Calibri" charset="0"/>
            </a:endParaRPr>
          </a:p>
          <a:p>
            <a:pPr algn="ctr" eaLnBrk="1" hangingPunct="1">
              <a:spcBef>
                <a:spcPct val="0"/>
              </a:spcBef>
              <a:buFont typeface="Wingdings" charset="0"/>
              <a:buNone/>
            </a:pPr>
            <a:r>
              <a:rPr lang="en-US">
                <a:solidFill>
                  <a:srgbClr val="000000"/>
                </a:solidFill>
                <a:latin typeface="Calibri" charset="0"/>
              </a:rPr>
              <a:t>r</a:t>
            </a:r>
            <a:r>
              <a:rPr lang="en-US" baseline="-25000">
                <a:solidFill>
                  <a:srgbClr val="000000"/>
                </a:solidFill>
                <a:latin typeface="Calibri" charset="0"/>
              </a:rPr>
              <a:t>i</a:t>
            </a:r>
            <a:r>
              <a:rPr lang="en-US">
                <a:solidFill>
                  <a:srgbClr val="000000"/>
                </a:solidFill>
                <a:latin typeface="Calibri" charset="0"/>
              </a:rPr>
              <a:t> = r* + IP + MRP + DRP + LP</a:t>
            </a:r>
          </a:p>
        </p:txBody>
      </p:sp>
      <p:sp>
        <p:nvSpPr>
          <p:cNvPr id="13316"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60F89AE4-D183-D041-A21E-BDA8F92205E9}" type="slidenum">
              <a:rPr lang="en-US">
                <a:solidFill>
                  <a:srgbClr val="C00000"/>
                </a:solidFill>
                <a:latin typeface="Calibri" charset="0"/>
              </a:rPr>
              <a:pPr eaLnBrk="1" hangingPunct="1"/>
              <a:t>116</a:t>
            </a:fld>
            <a:endParaRPr lang="en-US">
              <a:solidFill>
                <a:srgbClr val="C00000"/>
              </a:solidFill>
              <a:latin typeface="Calibri" charset="0"/>
            </a:endParaRPr>
          </a:p>
        </p:txBody>
      </p:sp>
    </p:spTree>
    <p:extLst>
      <p:ext uri="{BB962C8B-B14F-4D97-AF65-F5344CB8AC3E}">
        <p14:creationId xmlns:p14="http://schemas.microsoft.com/office/powerpoint/2010/main" val="188049964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p:txBody>
          <a:bodyPr>
            <a:normAutofit fontScale="90000"/>
          </a:bodyPr>
          <a:lstStyle/>
          <a:p>
            <a:pPr eaLnBrk="1" hangingPunct="1">
              <a:defRPr/>
            </a:pPr>
            <a:r>
              <a:rPr lang="en-US" dirty="0" smtClean="0">
                <a:ea typeface="+mj-ea"/>
              </a:rPr>
              <a:t>What is the value of a 10-year, 10% annual coupon bond, if r</a:t>
            </a:r>
            <a:r>
              <a:rPr lang="en-US" baseline="-25000" dirty="0" smtClean="0">
                <a:ea typeface="+mj-ea"/>
              </a:rPr>
              <a:t>d</a:t>
            </a:r>
            <a:r>
              <a:rPr lang="en-US" dirty="0" smtClean="0">
                <a:ea typeface="+mj-ea"/>
              </a:rPr>
              <a:t> = 10%?</a:t>
            </a:r>
          </a:p>
        </p:txBody>
      </p:sp>
      <p:grpSp>
        <p:nvGrpSpPr>
          <p:cNvPr id="2" name="Group 24"/>
          <p:cNvGrpSpPr>
            <a:grpSpLocks/>
          </p:cNvGrpSpPr>
          <p:nvPr/>
        </p:nvGrpSpPr>
        <p:grpSpPr bwMode="auto">
          <a:xfrm>
            <a:off x="647700" y="1892300"/>
            <a:ext cx="7837488" cy="1166813"/>
            <a:chOff x="728661" y="2359025"/>
            <a:chExt cx="7837500" cy="1166813"/>
          </a:xfrm>
        </p:grpSpPr>
        <p:sp>
          <p:nvSpPr>
            <p:cNvPr id="44" name="Line 8"/>
            <p:cNvSpPr>
              <a:spLocks noChangeShapeType="1"/>
            </p:cNvSpPr>
            <p:nvPr/>
          </p:nvSpPr>
          <p:spPr bwMode="auto">
            <a:xfrm>
              <a:off x="1219200" y="2820988"/>
              <a:ext cx="0" cy="274637"/>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sz="2400" dirty="0">
                <a:ea typeface="+mn-ea"/>
              </a:endParaRPr>
            </a:p>
          </p:txBody>
        </p:sp>
        <p:sp>
          <p:nvSpPr>
            <p:cNvPr id="45" name="Line 9"/>
            <p:cNvSpPr>
              <a:spLocks noChangeShapeType="1"/>
            </p:cNvSpPr>
            <p:nvPr/>
          </p:nvSpPr>
          <p:spPr bwMode="auto">
            <a:xfrm>
              <a:off x="2838452" y="2820988"/>
              <a:ext cx="0" cy="274637"/>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sz="2400" dirty="0">
                <a:ea typeface="+mn-ea"/>
              </a:endParaRPr>
            </a:p>
          </p:txBody>
        </p:sp>
        <p:sp>
          <p:nvSpPr>
            <p:cNvPr id="46" name="Line 10"/>
            <p:cNvSpPr>
              <a:spLocks noChangeShapeType="1"/>
            </p:cNvSpPr>
            <p:nvPr/>
          </p:nvSpPr>
          <p:spPr bwMode="auto">
            <a:xfrm>
              <a:off x="4457705" y="2820988"/>
              <a:ext cx="0" cy="274637"/>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sz="2400" dirty="0">
                <a:ea typeface="+mn-ea"/>
              </a:endParaRPr>
            </a:p>
          </p:txBody>
        </p:sp>
        <p:sp>
          <p:nvSpPr>
            <p:cNvPr id="47" name="Line 11"/>
            <p:cNvSpPr>
              <a:spLocks noChangeShapeType="1"/>
            </p:cNvSpPr>
            <p:nvPr/>
          </p:nvSpPr>
          <p:spPr bwMode="auto">
            <a:xfrm>
              <a:off x="7696210" y="2820988"/>
              <a:ext cx="0" cy="274637"/>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sz="2400" dirty="0">
                <a:ea typeface="+mn-ea"/>
              </a:endParaRPr>
            </a:p>
          </p:txBody>
        </p:sp>
        <p:sp>
          <p:nvSpPr>
            <p:cNvPr id="48" name="Line 12"/>
            <p:cNvSpPr>
              <a:spLocks noChangeShapeType="1"/>
            </p:cNvSpPr>
            <p:nvPr/>
          </p:nvSpPr>
          <p:spPr bwMode="auto">
            <a:xfrm flipV="1">
              <a:off x="1220787" y="2959100"/>
              <a:ext cx="4479932" cy="0"/>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sz="2400" dirty="0">
                <a:ea typeface="+mn-ea"/>
              </a:endParaRPr>
            </a:p>
          </p:txBody>
        </p:sp>
        <p:grpSp>
          <p:nvGrpSpPr>
            <p:cNvPr id="14347" name="Group 13"/>
            <p:cNvGrpSpPr>
              <a:grpSpLocks/>
            </p:cNvGrpSpPr>
            <p:nvPr/>
          </p:nvGrpSpPr>
          <p:grpSpPr bwMode="auto">
            <a:xfrm>
              <a:off x="1062037" y="2359025"/>
              <a:ext cx="6831013" cy="431800"/>
              <a:chOff x="669" y="1486"/>
              <a:chExt cx="4303" cy="272"/>
            </a:xfrm>
          </p:grpSpPr>
          <p:sp>
            <p:nvSpPr>
              <p:cNvPr id="58" name="Rectangle 14"/>
              <p:cNvSpPr>
                <a:spLocks noChangeArrowheads="1"/>
              </p:cNvSpPr>
              <p:nvPr/>
            </p:nvSpPr>
            <p:spPr bwMode="auto">
              <a:xfrm>
                <a:off x="669" y="1486"/>
                <a:ext cx="214"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ea typeface="+mn-ea"/>
                  </a:rPr>
                  <a:t>0</a:t>
                </a:r>
              </a:p>
            </p:txBody>
          </p:sp>
          <p:sp>
            <p:nvSpPr>
              <p:cNvPr id="59" name="Rectangle 15"/>
              <p:cNvSpPr>
                <a:spLocks noChangeArrowheads="1"/>
              </p:cNvSpPr>
              <p:nvPr/>
            </p:nvSpPr>
            <p:spPr bwMode="auto">
              <a:xfrm>
                <a:off x="1687" y="1486"/>
                <a:ext cx="214"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ea typeface="+mn-ea"/>
                  </a:rPr>
                  <a:t>1</a:t>
                </a:r>
              </a:p>
            </p:txBody>
          </p:sp>
          <p:sp>
            <p:nvSpPr>
              <p:cNvPr id="60" name="Rectangle 16"/>
              <p:cNvSpPr>
                <a:spLocks noChangeArrowheads="1"/>
              </p:cNvSpPr>
              <p:nvPr/>
            </p:nvSpPr>
            <p:spPr bwMode="auto">
              <a:xfrm>
                <a:off x="2702" y="1486"/>
                <a:ext cx="214"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ea typeface="+mn-ea"/>
                  </a:rPr>
                  <a:t>2</a:t>
                </a:r>
              </a:p>
            </p:txBody>
          </p:sp>
          <p:sp>
            <p:nvSpPr>
              <p:cNvPr id="61" name="Rectangle 17"/>
              <p:cNvSpPr>
                <a:spLocks noChangeArrowheads="1"/>
              </p:cNvSpPr>
              <p:nvPr/>
            </p:nvSpPr>
            <p:spPr bwMode="auto">
              <a:xfrm>
                <a:off x="4737" y="1486"/>
                <a:ext cx="235"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ea typeface="+mn-ea"/>
                  </a:rPr>
                  <a:t>N</a:t>
                </a:r>
              </a:p>
            </p:txBody>
          </p:sp>
        </p:grpSp>
        <p:sp>
          <p:nvSpPr>
            <p:cNvPr id="50" name="Rectangle 18"/>
            <p:cNvSpPr>
              <a:spLocks noChangeArrowheads="1"/>
            </p:cNvSpPr>
            <p:nvPr/>
          </p:nvSpPr>
          <p:spPr bwMode="auto">
            <a:xfrm>
              <a:off x="1631950" y="2592388"/>
              <a:ext cx="628651" cy="400050"/>
            </a:xfrm>
            <a:prstGeom prst="rect">
              <a:avLst/>
            </a:prstGeom>
            <a:noFill/>
            <a:ln w="9525">
              <a:noFill/>
              <a:miter lim="800000"/>
              <a:headEnd/>
              <a:tailEnd/>
            </a:ln>
          </p:spPr>
          <p:txBody>
            <a:bodyPr wrap="none" lIns="92075" tIns="46038" rIns="92075" bIns="46038">
              <a:spAutoFit/>
            </a:bodyPr>
            <a:lstStyle/>
            <a:p>
              <a:pPr>
                <a:defRPr/>
              </a:pPr>
              <a:r>
                <a:rPr lang="en-US" sz="2000" dirty="0">
                  <a:solidFill>
                    <a:schemeClr val="accent1">
                      <a:lumMod val="50000"/>
                    </a:schemeClr>
                  </a:solidFill>
                  <a:latin typeface="+mn-lt"/>
                  <a:ea typeface="+mn-ea"/>
                </a:rPr>
                <a:t>10%</a:t>
              </a:r>
            </a:p>
          </p:txBody>
        </p:sp>
        <p:grpSp>
          <p:nvGrpSpPr>
            <p:cNvPr id="14349" name="Group 19"/>
            <p:cNvGrpSpPr>
              <a:grpSpLocks/>
            </p:cNvGrpSpPr>
            <p:nvPr/>
          </p:nvGrpSpPr>
          <p:grpSpPr bwMode="auto">
            <a:xfrm>
              <a:off x="728661" y="3094038"/>
              <a:ext cx="7837500" cy="431800"/>
              <a:chOff x="459" y="1949"/>
              <a:chExt cx="4937" cy="272"/>
            </a:xfrm>
          </p:grpSpPr>
          <p:sp>
            <p:nvSpPr>
              <p:cNvPr id="14352" name="Rectangle 20"/>
              <p:cNvSpPr>
                <a:spLocks noChangeArrowheads="1"/>
              </p:cNvSpPr>
              <p:nvPr/>
            </p:nvSpPr>
            <p:spPr bwMode="auto">
              <a:xfrm>
                <a:off x="1587" y="1949"/>
                <a:ext cx="408" cy="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p>
                <a:r>
                  <a:rPr lang="en-US" sz="2200">
                    <a:solidFill>
                      <a:srgbClr val="23518A"/>
                    </a:solidFill>
                    <a:latin typeface="Calibri" charset="0"/>
                  </a:rPr>
                  <a:t>100</a:t>
                </a:r>
                <a:endParaRPr lang="en-US" sz="2200" baseline="-25000">
                  <a:solidFill>
                    <a:srgbClr val="23518A"/>
                  </a:solidFill>
                  <a:latin typeface="Calibri" charset="0"/>
                </a:endParaRPr>
              </a:p>
            </p:txBody>
          </p:sp>
          <p:sp>
            <p:nvSpPr>
              <p:cNvPr id="14353" name="Rectangle 21"/>
              <p:cNvSpPr>
                <a:spLocks noChangeArrowheads="1"/>
              </p:cNvSpPr>
              <p:nvPr/>
            </p:nvSpPr>
            <p:spPr bwMode="auto">
              <a:xfrm>
                <a:off x="4306" y="1949"/>
                <a:ext cx="1090" cy="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p>
                <a:r>
                  <a:rPr lang="en-US" sz="2200">
                    <a:solidFill>
                      <a:srgbClr val="23518A"/>
                    </a:solidFill>
                    <a:latin typeface="Calibri" charset="0"/>
                  </a:rPr>
                  <a:t>100 + 1,000</a:t>
                </a:r>
                <a:endParaRPr lang="en-US" sz="2200" baseline="-25000">
                  <a:solidFill>
                    <a:srgbClr val="23518A"/>
                  </a:solidFill>
                  <a:latin typeface="Calibri" charset="0"/>
                </a:endParaRPr>
              </a:p>
            </p:txBody>
          </p:sp>
          <p:sp>
            <p:nvSpPr>
              <p:cNvPr id="14354" name="Rectangle 22"/>
              <p:cNvSpPr>
                <a:spLocks noChangeArrowheads="1"/>
              </p:cNvSpPr>
              <p:nvPr/>
            </p:nvSpPr>
            <p:spPr bwMode="auto">
              <a:xfrm>
                <a:off x="2603" y="1949"/>
                <a:ext cx="408" cy="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p>
                <a:r>
                  <a:rPr lang="en-US" sz="2200">
                    <a:solidFill>
                      <a:srgbClr val="23518A"/>
                    </a:solidFill>
                    <a:latin typeface="Calibri" charset="0"/>
                  </a:rPr>
                  <a:t>100</a:t>
                </a:r>
                <a:endParaRPr lang="en-US" sz="2200" baseline="-25000">
                  <a:solidFill>
                    <a:srgbClr val="23518A"/>
                  </a:solidFill>
                  <a:latin typeface="Calibri" charset="0"/>
                </a:endParaRPr>
              </a:p>
            </p:txBody>
          </p:sp>
          <p:sp>
            <p:nvSpPr>
              <p:cNvPr id="57" name="Rectangle 23"/>
              <p:cNvSpPr>
                <a:spLocks noChangeArrowheads="1"/>
              </p:cNvSpPr>
              <p:nvPr/>
            </p:nvSpPr>
            <p:spPr bwMode="auto">
              <a:xfrm>
                <a:off x="459" y="1949"/>
                <a:ext cx="617"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ea typeface="+mn-ea"/>
                  </a:rPr>
                  <a:t>V</a:t>
                </a:r>
                <a:r>
                  <a:rPr lang="en-US" sz="2200" baseline="-25000" dirty="0">
                    <a:solidFill>
                      <a:schemeClr val="accent1">
                        <a:lumMod val="50000"/>
                      </a:schemeClr>
                    </a:solidFill>
                    <a:latin typeface="+mn-lt"/>
                    <a:ea typeface="+mn-ea"/>
                  </a:rPr>
                  <a:t>B</a:t>
                </a:r>
                <a:r>
                  <a:rPr lang="en-US" sz="2200" dirty="0">
                    <a:solidFill>
                      <a:schemeClr val="accent1">
                        <a:lumMod val="50000"/>
                      </a:schemeClr>
                    </a:solidFill>
                    <a:latin typeface="+mn-lt"/>
                    <a:ea typeface="+mn-ea"/>
                  </a:rPr>
                  <a:t> = ?</a:t>
                </a:r>
              </a:p>
            </p:txBody>
          </p:sp>
        </p:grpSp>
        <p:sp>
          <p:nvSpPr>
            <p:cNvPr id="52" name="Line 24"/>
            <p:cNvSpPr>
              <a:spLocks noChangeShapeType="1"/>
            </p:cNvSpPr>
            <p:nvPr/>
          </p:nvSpPr>
          <p:spPr bwMode="auto">
            <a:xfrm>
              <a:off x="6405570" y="2959100"/>
              <a:ext cx="1290640" cy="0"/>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sz="2400" dirty="0">
                <a:ea typeface="+mn-ea"/>
              </a:endParaRPr>
            </a:p>
          </p:txBody>
        </p:sp>
        <p:sp>
          <p:nvSpPr>
            <p:cNvPr id="53" name="Rectangle 25"/>
            <p:cNvSpPr>
              <a:spLocks noChangeArrowheads="1"/>
            </p:cNvSpPr>
            <p:nvPr/>
          </p:nvSpPr>
          <p:spPr bwMode="auto">
            <a:xfrm>
              <a:off x="5822957" y="2662238"/>
              <a:ext cx="474663" cy="461962"/>
            </a:xfrm>
            <a:prstGeom prst="rect">
              <a:avLst/>
            </a:prstGeom>
            <a:noFill/>
            <a:ln w="9525">
              <a:noFill/>
              <a:miter lim="800000"/>
              <a:headEnd/>
              <a:tailEnd/>
            </a:ln>
          </p:spPr>
          <p:txBody>
            <a:bodyPr wrap="none" lIns="92075" tIns="46038" rIns="92075" bIns="46038">
              <a:spAutoFit/>
            </a:bodyPr>
            <a:lstStyle/>
            <a:p>
              <a:pPr>
                <a:defRPr/>
              </a:pPr>
              <a:r>
                <a:rPr lang="en-US" sz="2400" b="1" dirty="0">
                  <a:solidFill>
                    <a:schemeClr val="accent1">
                      <a:lumMod val="50000"/>
                    </a:schemeClr>
                  </a:solidFill>
                  <a:latin typeface="+mn-lt"/>
                  <a:ea typeface="+mn-ea"/>
                </a:rPr>
                <a:t>...</a:t>
              </a:r>
            </a:p>
          </p:txBody>
        </p:sp>
      </p:grpSp>
      <p:graphicFrame>
        <p:nvGraphicFramePr>
          <p:cNvPr id="147460" name="Object 4"/>
          <p:cNvGraphicFramePr>
            <a:graphicFrameLocks noChangeAspect="1"/>
          </p:cNvGraphicFramePr>
          <p:nvPr/>
        </p:nvGraphicFramePr>
        <p:xfrm>
          <a:off x="2287588" y="3417888"/>
          <a:ext cx="4559300" cy="1758950"/>
        </p:xfrm>
        <a:graphic>
          <a:graphicData uri="http://schemas.openxmlformats.org/presentationml/2006/ole">
            <mc:AlternateContent xmlns:mc="http://schemas.openxmlformats.org/markup-compatibility/2006">
              <mc:Choice xmlns:v="urn:schemas-microsoft-com:vml" Requires="v">
                <p:oleObj spid="_x0000_s8196" name="Equation" r:id="rId4" imgW="2273300" imgH="876300" progId="Equation.3">
                  <p:embed/>
                </p:oleObj>
              </mc:Choice>
              <mc:Fallback>
                <p:oleObj name="Equation" r:id="rId4" imgW="2273300" imgH="8763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7588" y="3417888"/>
                        <a:ext cx="4559300" cy="175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341" name="Slide Number Placeholder 2"/>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F074B928-0D40-3A44-9067-68A1A6611E16}" type="slidenum">
              <a:rPr lang="en-US">
                <a:solidFill>
                  <a:srgbClr val="C00000"/>
                </a:solidFill>
                <a:latin typeface="Calibri" charset="0"/>
              </a:rPr>
              <a:pPr eaLnBrk="1" hangingPunct="1"/>
              <a:t>117</a:t>
            </a:fld>
            <a:endParaRPr lang="en-US">
              <a:solidFill>
                <a:srgbClr val="C00000"/>
              </a:solidFill>
              <a:latin typeface="Calibri" charset="0"/>
            </a:endParaRPr>
          </a:p>
        </p:txBody>
      </p:sp>
    </p:spTree>
    <p:extLst>
      <p:ext uri="{BB962C8B-B14F-4D97-AF65-F5344CB8AC3E}">
        <p14:creationId xmlns:p14="http://schemas.microsoft.com/office/powerpoint/2010/main" val="287949522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74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a:latin typeface="Calibri" charset="0"/>
              </a:rPr>
              <a:t>Calculating the Value of a Bond</a:t>
            </a:r>
          </a:p>
        </p:txBody>
      </p:sp>
      <p:sp>
        <p:nvSpPr>
          <p:cNvPr id="15363" name="Rectangle 3"/>
          <p:cNvSpPr>
            <a:spLocks noGrp="1" noChangeArrowheads="1"/>
          </p:cNvSpPr>
          <p:nvPr>
            <p:ph sz="quarter" idx="1"/>
          </p:nvPr>
        </p:nvSpPr>
        <p:spPr>
          <a:xfrm>
            <a:off x="612775" y="1600200"/>
            <a:ext cx="7616825" cy="4495800"/>
          </a:xfrm>
        </p:spPr>
        <p:txBody>
          <a:bodyPr>
            <a:normAutofit/>
          </a:bodyPr>
          <a:lstStyle/>
          <a:p>
            <a:pPr eaLnBrk="1" hangingPunct="1">
              <a:spcBef>
                <a:spcPct val="0"/>
              </a:spcBef>
            </a:pPr>
            <a:r>
              <a:rPr lang="en-US">
                <a:solidFill>
                  <a:srgbClr val="23518A"/>
                </a:solidFill>
                <a:latin typeface="Calibri" charset="0"/>
              </a:rPr>
              <a:t>This bond has a $1,000 lump sum (the par value) due at maturity (t = 10), and annual $100 coupon payments beginning at t = 1 and continuing through t = 10, the price of the bond can be found by solving for the PV of these cash flows.</a:t>
            </a: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pPr>
            <a:endParaRPr lang="en-US" sz="1800">
              <a:solidFill>
                <a:srgbClr val="23518A"/>
              </a:solidFill>
              <a:latin typeface="Calibri" charset="0"/>
            </a:endParaRPr>
          </a:p>
          <a:p>
            <a:pPr eaLnBrk="1" hangingPunct="1">
              <a:spcBef>
                <a:spcPct val="0"/>
              </a:spcBef>
              <a:buFont typeface="Wingdings" charset="0"/>
              <a:buNone/>
            </a:pPr>
            <a:r>
              <a:rPr lang="en-US" sz="2400">
                <a:solidFill>
                  <a:srgbClr val="23518A"/>
                </a:solidFill>
                <a:latin typeface="Calibri" charset="0"/>
              </a:rPr>
              <a:t>Excel:  =PV(.10,10,100,1000)</a:t>
            </a:r>
          </a:p>
        </p:txBody>
      </p:sp>
      <p:grpSp>
        <p:nvGrpSpPr>
          <p:cNvPr id="15364" name="Group 20"/>
          <p:cNvGrpSpPr>
            <a:grpSpLocks/>
          </p:cNvGrpSpPr>
          <p:nvPr/>
        </p:nvGrpSpPr>
        <p:grpSpPr bwMode="auto">
          <a:xfrm>
            <a:off x="1581150" y="3741738"/>
            <a:ext cx="5983288" cy="1420812"/>
            <a:chOff x="1581150" y="3119438"/>
            <a:chExt cx="5983288" cy="1420812"/>
          </a:xfrm>
        </p:grpSpPr>
        <p:sp>
          <p:nvSpPr>
            <p:cNvPr id="15366"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p>
              <a:endParaRPr lang="en-US" sz="2000">
                <a:solidFill>
                  <a:srgbClr val="000000"/>
                </a:solidFill>
                <a:latin typeface="Calibri" charset="0"/>
              </a:endParaRPr>
            </a:p>
          </p:txBody>
        </p:sp>
        <p:sp>
          <p:nvSpPr>
            <p:cNvPr id="21" name="AutoShape 5"/>
            <p:cNvSpPr>
              <a:spLocks noChangeArrowheads="1"/>
            </p:cNvSpPr>
            <p:nvPr/>
          </p:nvSpPr>
          <p:spPr bwMode="auto">
            <a:xfrm>
              <a:off x="1733550" y="3216275"/>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INPUTS</a:t>
              </a:r>
            </a:p>
          </p:txBody>
        </p:sp>
        <p:sp>
          <p:nvSpPr>
            <p:cNvPr id="22" name="AutoShape 6"/>
            <p:cNvSpPr>
              <a:spLocks noChangeArrowheads="1"/>
            </p:cNvSpPr>
            <p:nvPr/>
          </p:nvSpPr>
          <p:spPr bwMode="auto">
            <a:xfrm>
              <a:off x="1733550" y="4075113"/>
              <a:ext cx="1189038" cy="366712"/>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OUTPUT</a:t>
              </a:r>
            </a:p>
          </p:txBody>
        </p:sp>
        <p:sp>
          <p:nvSpPr>
            <p:cNvPr id="23" name="AutoShape 7"/>
            <p:cNvSpPr>
              <a:spLocks noChangeArrowheads="1"/>
            </p:cNvSpPr>
            <p:nvPr/>
          </p:nvSpPr>
          <p:spPr bwMode="auto">
            <a:xfrm>
              <a:off x="3141663" y="3644900"/>
              <a:ext cx="639762"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N</a:t>
              </a:r>
            </a:p>
          </p:txBody>
        </p:sp>
        <p:sp>
          <p:nvSpPr>
            <p:cNvPr id="24" name="AutoShape 8"/>
            <p:cNvSpPr>
              <a:spLocks noChangeArrowheads="1"/>
            </p:cNvSpPr>
            <p:nvPr/>
          </p:nvSpPr>
          <p:spPr bwMode="auto">
            <a:xfrm>
              <a:off x="401320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spc="-100" dirty="0">
                  <a:latin typeface="+mn-lt"/>
                  <a:ea typeface="+mn-ea"/>
                </a:rPr>
                <a:t>I/YR</a:t>
              </a:r>
            </a:p>
          </p:txBody>
        </p:sp>
        <p:sp>
          <p:nvSpPr>
            <p:cNvPr id="25" name="AutoShape 9"/>
            <p:cNvSpPr>
              <a:spLocks noChangeArrowheads="1"/>
            </p:cNvSpPr>
            <p:nvPr/>
          </p:nvSpPr>
          <p:spPr bwMode="auto">
            <a:xfrm>
              <a:off x="575945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PMT</a:t>
              </a:r>
            </a:p>
          </p:txBody>
        </p:sp>
        <p:sp>
          <p:nvSpPr>
            <p:cNvPr id="26" name="AutoShape 10"/>
            <p:cNvSpPr>
              <a:spLocks noChangeArrowheads="1"/>
            </p:cNvSpPr>
            <p:nvPr/>
          </p:nvSpPr>
          <p:spPr bwMode="auto">
            <a:xfrm>
              <a:off x="4886325"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PV</a:t>
              </a:r>
            </a:p>
          </p:txBody>
        </p:sp>
        <p:sp>
          <p:nvSpPr>
            <p:cNvPr id="27" name="AutoShape 11"/>
            <p:cNvSpPr>
              <a:spLocks noChangeArrowheads="1"/>
            </p:cNvSpPr>
            <p:nvPr/>
          </p:nvSpPr>
          <p:spPr bwMode="auto">
            <a:xfrm>
              <a:off x="6630988" y="3644900"/>
              <a:ext cx="641350"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FV</a:t>
              </a:r>
            </a:p>
          </p:txBody>
        </p:sp>
        <p:sp>
          <p:nvSpPr>
            <p:cNvPr id="28" name="AutoShape 12"/>
            <p:cNvSpPr>
              <a:spLocks noChangeArrowheads="1"/>
            </p:cNvSpPr>
            <p:nvPr/>
          </p:nvSpPr>
          <p:spPr bwMode="auto">
            <a:xfrm>
              <a:off x="3141663" y="3216275"/>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a:t>
              </a:r>
            </a:p>
          </p:txBody>
        </p:sp>
        <p:sp>
          <p:nvSpPr>
            <p:cNvPr id="29" name="AutoShape 13"/>
            <p:cNvSpPr>
              <a:spLocks noChangeArrowheads="1"/>
            </p:cNvSpPr>
            <p:nvPr/>
          </p:nvSpPr>
          <p:spPr bwMode="auto">
            <a:xfrm>
              <a:off x="4014788" y="3216275"/>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a:t>
              </a:r>
            </a:p>
          </p:txBody>
        </p:sp>
        <p:sp>
          <p:nvSpPr>
            <p:cNvPr id="30" name="AutoShape 14"/>
            <p:cNvSpPr>
              <a:spLocks noChangeArrowheads="1"/>
            </p:cNvSpPr>
            <p:nvPr/>
          </p:nvSpPr>
          <p:spPr bwMode="auto">
            <a:xfrm>
              <a:off x="5756275" y="3216275"/>
              <a:ext cx="639763"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100</a:t>
              </a:r>
            </a:p>
          </p:txBody>
        </p:sp>
        <p:sp>
          <p:nvSpPr>
            <p:cNvPr id="31" name="AutoShape 15"/>
            <p:cNvSpPr>
              <a:spLocks noChangeArrowheads="1"/>
            </p:cNvSpPr>
            <p:nvPr/>
          </p:nvSpPr>
          <p:spPr bwMode="auto">
            <a:xfrm>
              <a:off x="4799013" y="4075113"/>
              <a:ext cx="822325" cy="366712"/>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-1000</a:t>
              </a:r>
            </a:p>
          </p:txBody>
        </p:sp>
        <p:sp>
          <p:nvSpPr>
            <p:cNvPr id="32" name="AutoShape 16"/>
            <p:cNvSpPr>
              <a:spLocks noChangeArrowheads="1"/>
            </p:cNvSpPr>
            <p:nvPr/>
          </p:nvSpPr>
          <p:spPr bwMode="auto">
            <a:xfrm>
              <a:off x="6583363" y="3216275"/>
              <a:ext cx="731837"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1000</a:t>
              </a:r>
            </a:p>
          </p:txBody>
        </p:sp>
      </p:grpSp>
      <p:sp>
        <p:nvSpPr>
          <p:cNvPr id="15365"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B6145B32-031E-AA4F-A94A-CC884B7F9557}" type="slidenum">
              <a:rPr lang="en-US">
                <a:solidFill>
                  <a:srgbClr val="C00000"/>
                </a:solidFill>
                <a:latin typeface="Calibri" charset="0"/>
              </a:rPr>
              <a:pPr eaLnBrk="1" hangingPunct="1"/>
              <a:t>118</a:t>
            </a:fld>
            <a:endParaRPr lang="en-US">
              <a:solidFill>
                <a:srgbClr val="C00000"/>
              </a:solidFill>
              <a:latin typeface="Calibri" charset="0"/>
            </a:endParaRPr>
          </a:p>
        </p:txBody>
      </p:sp>
    </p:spTree>
    <p:extLst>
      <p:ext uri="{BB962C8B-B14F-4D97-AF65-F5344CB8AC3E}">
        <p14:creationId xmlns:p14="http://schemas.microsoft.com/office/powerpoint/2010/main" val="2025773197"/>
      </p:ext>
    </p:extLst>
  </p:cSld>
  <p:clrMapOvr>
    <a:masterClrMapping/>
  </p:clrMapOvr>
  <p:timing>
    <p:tnLst>
      <p:par>
        <p:cTn xmlns:p14="http://schemas.microsoft.com/office/powerpoint/2010/mai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19075" y="228600"/>
            <a:ext cx="8686800" cy="914400"/>
          </a:xfrm>
        </p:spPr>
        <p:txBody>
          <a:bodyPr/>
          <a:lstStyle/>
          <a:p>
            <a:pPr eaLnBrk="1" hangingPunct="1">
              <a:lnSpc>
                <a:spcPct val="85000"/>
              </a:lnSpc>
            </a:pPr>
            <a:r>
              <a:rPr lang="en-US" sz="2900">
                <a:latin typeface="Calibri" charset="0"/>
              </a:rPr>
              <a:t>What</a:t>
            </a:r>
            <a:r>
              <a:rPr lang="ja-JP" altLang="en-US" sz="2900">
                <a:latin typeface="Calibri" charset="0"/>
              </a:rPr>
              <a:t>’</a:t>
            </a:r>
            <a:r>
              <a:rPr lang="en-US" sz="2900">
                <a:latin typeface="Calibri" charset="0"/>
              </a:rPr>
              <a:t>s the value of its 10-year bonds outstanding with the same risk but a 13% annual coupon rate?</a:t>
            </a:r>
          </a:p>
        </p:txBody>
      </p:sp>
      <p:sp>
        <p:nvSpPr>
          <p:cNvPr id="16387"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solidFill>
                  <a:srgbClr val="23518A"/>
                </a:solidFill>
                <a:latin typeface="Calibri" charset="0"/>
              </a:rPr>
              <a:t>The annual coupon payment is $130.  Since the risk is the same it has the same yield to maturity as the previous bond (10%).  This  bond sells at a premium because the coupon rate &gt; the yield to maturity. </a:t>
            </a:r>
          </a:p>
          <a:p>
            <a:pPr eaLnBrk="1" hangingPunct="1">
              <a:spcBef>
                <a:spcPct val="0"/>
              </a:spcBef>
              <a:buFont typeface="Wingdings" charset="0"/>
              <a:buNone/>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pPr>
            <a:endParaRPr lang="en-US" sz="1800">
              <a:solidFill>
                <a:srgbClr val="23518A"/>
              </a:solidFill>
              <a:latin typeface="Calibri" charset="0"/>
            </a:endParaRPr>
          </a:p>
          <a:p>
            <a:pPr eaLnBrk="1" hangingPunct="1">
              <a:spcBef>
                <a:spcPct val="0"/>
              </a:spcBef>
              <a:buFont typeface="Wingdings" charset="0"/>
              <a:buNone/>
            </a:pPr>
            <a:r>
              <a:rPr lang="en-US">
                <a:solidFill>
                  <a:srgbClr val="23518A"/>
                </a:solidFill>
                <a:latin typeface="Calibri" charset="0"/>
              </a:rPr>
              <a:t>Excel:  =PV(.10,10,130,1000)</a:t>
            </a:r>
          </a:p>
        </p:txBody>
      </p:sp>
      <p:grpSp>
        <p:nvGrpSpPr>
          <p:cNvPr id="16388" name="Group 20"/>
          <p:cNvGrpSpPr>
            <a:grpSpLocks/>
          </p:cNvGrpSpPr>
          <p:nvPr/>
        </p:nvGrpSpPr>
        <p:grpSpPr bwMode="auto">
          <a:xfrm>
            <a:off x="1581150" y="3500438"/>
            <a:ext cx="5983288" cy="1420812"/>
            <a:chOff x="1581150" y="3119438"/>
            <a:chExt cx="5983288" cy="1420812"/>
          </a:xfrm>
        </p:grpSpPr>
        <p:sp>
          <p:nvSpPr>
            <p:cNvPr id="16390"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p>
              <a:endParaRPr lang="en-US" sz="2000">
                <a:solidFill>
                  <a:srgbClr val="000000"/>
                </a:solidFill>
                <a:latin typeface="Calibri" charset="0"/>
              </a:endParaRPr>
            </a:p>
          </p:txBody>
        </p:sp>
        <p:sp>
          <p:nvSpPr>
            <p:cNvPr id="21" name="AutoShape 5"/>
            <p:cNvSpPr>
              <a:spLocks noChangeArrowheads="1"/>
            </p:cNvSpPr>
            <p:nvPr/>
          </p:nvSpPr>
          <p:spPr bwMode="auto">
            <a:xfrm>
              <a:off x="1733550" y="3216275"/>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INPUTS</a:t>
              </a:r>
            </a:p>
          </p:txBody>
        </p:sp>
        <p:sp>
          <p:nvSpPr>
            <p:cNvPr id="22" name="AutoShape 6"/>
            <p:cNvSpPr>
              <a:spLocks noChangeArrowheads="1"/>
            </p:cNvSpPr>
            <p:nvPr/>
          </p:nvSpPr>
          <p:spPr bwMode="auto">
            <a:xfrm>
              <a:off x="1733550" y="4075113"/>
              <a:ext cx="1189038" cy="366712"/>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OUTPUT</a:t>
              </a:r>
            </a:p>
          </p:txBody>
        </p:sp>
        <p:sp>
          <p:nvSpPr>
            <p:cNvPr id="23" name="AutoShape 7"/>
            <p:cNvSpPr>
              <a:spLocks noChangeArrowheads="1"/>
            </p:cNvSpPr>
            <p:nvPr/>
          </p:nvSpPr>
          <p:spPr bwMode="auto">
            <a:xfrm>
              <a:off x="3141663" y="3644900"/>
              <a:ext cx="639762"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N</a:t>
              </a:r>
            </a:p>
          </p:txBody>
        </p:sp>
        <p:sp>
          <p:nvSpPr>
            <p:cNvPr id="24" name="AutoShape 8"/>
            <p:cNvSpPr>
              <a:spLocks noChangeArrowheads="1"/>
            </p:cNvSpPr>
            <p:nvPr/>
          </p:nvSpPr>
          <p:spPr bwMode="auto">
            <a:xfrm>
              <a:off x="401320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spc="-100" dirty="0">
                  <a:latin typeface="+mn-lt"/>
                  <a:ea typeface="+mn-ea"/>
                </a:rPr>
                <a:t>I/YR</a:t>
              </a:r>
            </a:p>
          </p:txBody>
        </p:sp>
        <p:sp>
          <p:nvSpPr>
            <p:cNvPr id="25" name="AutoShape 9"/>
            <p:cNvSpPr>
              <a:spLocks noChangeArrowheads="1"/>
            </p:cNvSpPr>
            <p:nvPr/>
          </p:nvSpPr>
          <p:spPr bwMode="auto">
            <a:xfrm>
              <a:off x="575945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PMT</a:t>
              </a:r>
            </a:p>
          </p:txBody>
        </p:sp>
        <p:sp>
          <p:nvSpPr>
            <p:cNvPr id="26" name="AutoShape 10"/>
            <p:cNvSpPr>
              <a:spLocks noChangeArrowheads="1"/>
            </p:cNvSpPr>
            <p:nvPr/>
          </p:nvSpPr>
          <p:spPr bwMode="auto">
            <a:xfrm>
              <a:off x="4886325"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PV</a:t>
              </a:r>
            </a:p>
          </p:txBody>
        </p:sp>
        <p:sp>
          <p:nvSpPr>
            <p:cNvPr id="27" name="AutoShape 11"/>
            <p:cNvSpPr>
              <a:spLocks noChangeArrowheads="1"/>
            </p:cNvSpPr>
            <p:nvPr/>
          </p:nvSpPr>
          <p:spPr bwMode="auto">
            <a:xfrm>
              <a:off x="6630988" y="3644900"/>
              <a:ext cx="641350"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FV</a:t>
              </a:r>
            </a:p>
          </p:txBody>
        </p:sp>
        <p:sp>
          <p:nvSpPr>
            <p:cNvPr id="28" name="AutoShape 12"/>
            <p:cNvSpPr>
              <a:spLocks noChangeArrowheads="1"/>
            </p:cNvSpPr>
            <p:nvPr/>
          </p:nvSpPr>
          <p:spPr bwMode="auto">
            <a:xfrm>
              <a:off x="3141663" y="3216275"/>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a:t>
              </a:r>
            </a:p>
          </p:txBody>
        </p:sp>
        <p:sp>
          <p:nvSpPr>
            <p:cNvPr id="29" name="AutoShape 13"/>
            <p:cNvSpPr>
              <a:spLocks noChangeArrowheads="1"/>
            </p:cNvSpPr>
            <p:nvPr/>
          </p:nvSpPr>
          <p:spPr bwMode="auto">
            <a:xfrm>
              <a:off x="4014788" y="3216275"/>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a:t>
              </a:r>
            </a:p>
          </p:txBody>
        </p:sp>
        <p:sp>
          <p:nvSpPr>
            <p:cNvPr id="30" name="AutoShape 14"/>
            <p:cNvSpPr>
              <a:spLocks noChangeArrowheads="1"/>
            </p:cNvSpPr>
            <p:nvPr/>
          </p:nvSpPr>
          <p:spPr bwMode="auto">
            <a:xfrm>
              <a:off x="5756275" y="3216275"/>
              <a:ext cx="639763"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130</a:t>
              </a:r>
            </a:p>
          </p:txBody>
        </p:sp>
        <p:sp>
          <p:nvSpPr>
            <p:cNvPr id="31" name="AutoShape 15"/>
            <p:cNvSpPr>
              <a:spLocks noChangeArrowheads="1"/>
            </p:cNvSpPr>
            <p:nvPr/>
          </p:nvSpPr>
          <p:spPr bwMode="auto">
            <a:xfrm>
              <a:off x="4570413" y="4075113"/>
              <a:ext cx="1279525" cy="366712"/>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-1184.34</a:t>
              </a:r>
            </a:p>
          </p:txBody>
        </p:sp>
        <p:sp>
          <p:nvSpPr>
            <p:cNvPr id="32" name="AutoShape 16"/>
            <p:cNvSpPr>
              <a:spLocks noChangeArrowheads="1"/>
            </p:cNvSpPr>
            <p:nvPr/>
          </p:nvSpPr>
          <p:spPr bwMode="auto">
            <a:xfrm>
              <a:off x="6583363" y="3216275"/>
              <a:ext cx="731837"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1000</a:t>
              </a:r>
            </a:p>
          </p:txBody>
        </p:sp>
      </p:grpSp>
      <p:sp>
        <p:nvSpPr>
          <p:cNvPr id="16389"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6E5EC8B9-CC0C-894E-8653-A1D930EF62C6}" type="slidenum">
              <a:rPr lang="en-US">
                <a:solidFill>
                  <a:srgbClr val="C00000"/>
                </a:solidFill>
                <a:latin typeface="Calibri" charset="0"/>
              </a:rPr>
              <a:pPr eaLnBrk="1" hangingPunct="1"/>
              <a:t>119</a:t>
            </a:fld>
            <a:endParaRPr lang="en-US">
              <a:solidFill>
                <a:srgbClr val="C00000"/>
              </a:solidFill>
              <a:latin typeface="Calibri" charset="0"/>
            </a:endParaRPr>
          </a:p>
        </p:txBody>
      </p:sp>
    </p:spTree>
    <p:extLst>
      <p:ext uri="{BB962C8B-B14F-4D97-AF65-F5344CB8AC3E}">
        <p14:creationId xmlns:p14="http://schemas.microsoft.com/office/powerpoint/2010/main" val="1929210487"/>
      </p:ext>
    </p:extLst>
  </p:cSld>
  <p:clrMapOvr>
    <a:masterClrMapping/>
  </p:clrMapOvr>
  <p:timing>
    <p:tnLst>
      <p:par>
        <p:cTn xmlns:p14="http://schemas.microsoft.com/office/powerpoint/2010/mai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19075" y="228600"/>
            <a:ext cx="8686800" cy="914400"/>
          </a:xfrm>
        </p:spPr>
        <p:txBody>
          <a:bodyPr/>
          <a:lstStyle/>
          <a:p>
            <a:pPr eaLnBrk="1" hangingPunct="1">
              <a:lnSpc>
                <a:spcPct val="85000"/>
              </a:lnSpc>
            </a:pPr>
            <a:r>
              <a:rPr lang="en-US" sz="2900">
                <a:latin typeface="Calibri" charset="0"/>
              </a:rPr>
              <a:t>What</a:t>
            </a:r>
            <a:r>
              <a:rPr lang="ja-JP" altLang="en-US" sz="2900">
                <a:latin typeface="Calibri" charset="0"/>
              </a:rPr>
              <a:t>’</a:t>
            </a:r>
            <a:r>
              <a:rPr lang="en-US" sz="2900">
                <a:latin typeface="Calibri" charset="0"/>
              </a:rPr>
              <a:t>s the value of its 10-year bonds outstanding with the same risk but a 7% annual coupon rate?</a:t>
            </a:r>
          </a:p>
        </p:txBody>
      </p:sp>
      <p:sp>
        <p:nvSpPr>
          <p:cNvPr id="17411"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solidFill>
                  <a:srgbClr val="23518A"/>
                </a:solidFill>
                <a:latin typeface="Calibri" charset="0"/>
              </a:rPr>
              <a:t>The annual coupon payment is $70.  Since the risk is the same it has the same yield to maturity as the previous bonds (10%).  This  bond sells at a discount because the coupon rate &lt; the yield to maturity. </a:t>
            </a: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buFont typeface="Wingdings" charset="0"/>
              <a:buNone/>
            </a:pPr>
            <a:r>
              <a:rPr lang="en-US">
                <a:solidFill>
                  <a:srgbClr val="23518A"/>
                </a:solidFill>
                <a:latin typeface="Calibri" charset="0"/>
              </a:rPr>
              <a:t>Excel:  =PV(.10,10,70,1000)</a:t>
            </a:r>
          </a:p>
        </p:txBody>
      </p:sp>
      <p:grpSp>
        <p:nvGrpSpPr>
          <p:cNvPr id="17412" name="Group 20"/>
          <p:cNvGrpSpPr>
            <a:grpSpLocks/>
          </p:cNvGrpSpPr>
          <p:nvPr/>
        </p:nvGrpSpPr>
        <p:grpSpPr bwMode="auto">
          <a:xfrm>
            <a:off x="1581150" y="3500438"/>
            <a:ext cx="5983288" cy="1420812"/>
            <a:chOff x="1581150" y="3119438"/>
            <a:chExt cx="5983288" cy="1420812"/>
          </a:xfrm>
        </p:grpSpPr>
        <p:sp>
          <p:nvSpPr>
            <p:cNvPr id="17414"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p>
              <a:endParaRPr lang="en-US" sz="2000">
                <a:solidFill>
                  <a:srgbClr val="000000"/>
                </a:solidFill>
                <a:latin typeface="Calibri" charset="0"/>
              </a:endParaRPr>
            </a:p>
          </p:txBody>
        </p:sp>
        <p:sp>
          <p:nvSpPr>
            <p:cNvPr id="21" name="AutoShape 5"/>
            <p:cNvSpPr>
              <a:spLocks noChangeArrowheads="1"/>
            </p:cNvSpPr>
            <p:nvPr/>
          </p:nvSpPr>
          <p:spPr bwMode="auto">
            <a:xfrm>
              <a:off x="1733550" y="3216275"/>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INPUTS</a:t>
              </a:r>
            </a:p>
          </p:txBody>
        </p:sp>
        <p:sp>
          <p:nvSpPr>
            <p:cNvPr id="22" name="AutoShape 6"/>
            <p:cNvSpPr>
              <a:spLocks noChangeArrowheads="1"/>
            </p:cNvSpPr>
            <p:nvPr/>
          </p:nvSpPr>
          <p:spPr bwMode="auto">
            <a:xfrm>
              <a:off x="1733550" y="4075113"/>
              <a:ext cx="1189038" cy="366712"/>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OUTPUT</a:t>
              </a:r>
            </a:p>
          </p:txBody>
        </p:sp>
        <p:sp>
          <p:nvSpPr>
            <p:cNvPr id="23" name="AutoShape 7"/>
            <p:cNvSpPr>
              <a:spLocks noChangeArrowheads="1"/>
            </p:cNvSpPr>
            <p:nvPr/>
          </p:nvSpPr>
          <p:spPr bwMode="auto">
            <a:xfrm>
              <a:off x="3141663" y="3644900"/>
              <a:ext cx="639762"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N</a:t>
              </a:r>
            </a:p>
          </p:txBody>
        </p:sp>
        <p:sp>
          <p:nvSpPr>
            <p:cNvPr id="24" name="AutoShape 8"/>
            <p:cNvSpPr>
              <a:spLocks noChangeArrowheads="1"/>
            </p:cNvSpPr>
            <p:nvPr/>
          </p:nvSpPr>
          <p:spPr bwMode="auto">
            <a:xfrm>
              <a:off x="401320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spc="-100" dirty="0">
                  <a:latin typeface="+mn-lt"/>
                  <a:ea typeface="+mn-ea"/>
                </a:rPr>
                <a:t>I/YR</a:t>
              </a:r>
            </a:p>
          </p:txBody>
        </p:sp>
        <p:sp>
          <p:nvSpPr>
            <p:cNvPr id="25" name="AutoShape 9"/>
            <p:cNvSpPr>
              <a:spLocks noChangeArrowheads="1"/>
            </p:cNvSpPr>
            <p:nvPr/>
          </p:nvSpPr>
          <p:spPr bwMode="auto">
            <a:xfrm>
              <a:off x="575945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PMT</a:t>
              </a:r>
            </a:p>
          </p:txBody>
        </p:sp>
        <p:sp>
          <p:nvSpPr>
            <p:cNvPr id="26" name="AutoShape 10"/>
            <p:cNvSpPr>
              <a:spLocks noChangeArrowheads="1"/>
            </p:cNvSpPr>
            <p:nvPr/>
          </p:nvSpPr>
          <p:spPr bwMode="auto">
            <a:xfrm>
              <a:off x="4886325"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PV</a:t>
              </a:r>
            </a:p>
          </p:txBody>
        </p:sp>
        <p:sp>
          <p:nvSpPr>
            <p:cNvPr id="27" name="AutoShape 11"/>
            <p:cNvSpPr>
              <a:spLocks noChangeArrowheads="1"/>
            </p:cNvSpPr>
            <p:nvPr/>
          </p:nvSpPr>
          <p:spPr bwMode="auto">
            <a:xfrm>
              <a:off x="6630988" y="3644900"/>
              <a:ext cx="641350"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FV</a:t>
              </a:r>
            </a:p>
          </p:txBody>
        </p:sp>
        <p:sp>
          <p:nvSpPr>
            <p:cNvPr id="28" name="AutoShape 12"/>
            <p:cNvSpPr>
              <a:spLocks noChangeArrowheads="1"/>
            </p:cNvSpPr>
            <p:nvPr/>
          </p:nvSpPr>
          <p:spPr bwMode="auto">
            <a:xfrm>
              <a:off x="3141663" y="3216275"/>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a:t>
              </a:r>
            </a:p>
          </p:txBody>
        </p:sp>
        <p:sp>
          <p:nvSpPr>
            <p:cNvPr id="29" name="AutoShape 13"/>
            <p:cNvSpPr>
              <a:spLocks noChangeArrowheads="1"/>
            </p:cNvSpPr>
            <p:nvPr/>
          </p:nvSpPr>
          <p:spPr bwMode="auto">
            <a:xfrm>
              <a:off x="4014788" y="3216275"/>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a:t>
              </a:r>
            </a:p>
          </p:txBody>
        </p:sp>
        <p:sp>
          <p:nvSpPr>
            <p:cNvPr id="30" name="AutoShape 14"/>
            <p:cNvSpPr>
              <a:spLocks noChangeArrowheads="1"/>
            </p:cNvSpPr>
            <p:nvPr/>
          </p:nvSpPr>
          <p:spPr bwMode="auto">
            <a:xfrm>
              <a:off x="5756275" y="3216275"/>
              <a:ext cx="639763"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70</a:t>
              </a:r>
            </a:p>
          </p:txBody>
        </p:sp>
        <p:sp>
          <p:nvSpPr>
            <p:cNvPr id="31" name="AutoShape 15"/>
            <p:cNvSpPr>
              <a:spLocks noChangeArrowheads="1"/>
            </p:cNvSpPr>
            <p:nvPr/>
          </p:nvSpPr>
          <p:spPr bwMode="auto">
            <a:xfrm>
              <a:off x="4656138" y="4075113"/>
              <a:ext cx="1096962" cy="366712"/>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-815.66</a:t>
              </a:r>
            </a:p>
          </p:txBody>
        </p:sp>
        <p:sp>
          <p:nvSpPr>
            <p:cNvPr id="32" name="AutoShape 16"/>
            <p:cNvSpPr>
              <a:spLocks noChangeArrowheads="1"/>
            </p:cNvSpPr>
            <p:nvPr/>
          </p:nvSpPr>
          <p:spPr bwMode="auto">
            <a:xfrm>
              <a:off x="6583363" y="3216275"/>
              <a:ext cx="731837"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1000</a:t>
              </a:r>
            </a:p>
          </p:txBody>
        </p:sp>
      </p:grpSp>
      <p:sp>
        <p:nvSpPr>
          <p:cNvPr id="17413"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46AE2D2A-51ED-A843-B4AF-8F8A9BA036B9}" type="slidenum">
              <a:rPr lang="en-US">
                <a:solidFill>
                  <a:srgbClr val="C00000"/>
                </a:solidFill>
                <a:latin typeface="Calibri" charset="0"/>
              </a:rPr>
              <a:pPr eaLnBrk="1" hangingPunct="1"/>
              <a:t>120</a:t>
            </a:fld>
            <a:endParaRPr lang="en-US">
              <a:solidFill>
                <a:srgbClr val="C00000"/>
              </a:solidFill>
              <a:latin typeface="Calibri" charset="0"/>
            </a:endParaRPr>
          </a:p>
        </p:txBody>
      </p:sp>
    </p:spTree>
    <p:extLst>
      <p:ext uri="{BB962C8B-B14F-4D97-AF65-F5344CB8AC3E}">
        <p14:creationId xmlns:p14="http://schemas.microsoft.com/office/powerpoint/2010/main" val="4147509898"/>
      </p:ext>
    </p:extLst>
  </p:cSld>
  <p:clrMapOvr>
    <a:masterClrMapping/>
  </p:clrMapOvr>
  <p:timing>
    <p:tnLst>
      <p:par>
        <p:cTn xmlns:p14="http://schemas.microsoft.com/office/powerpoint/2010/mai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Grp="1" noChangeArrowheads="1"/>
          </p:cNvSpPr>
          <p:nvPr>
            <p:ph type="title"/>
          </p:nvPr>
        </p:nvSpPr>
        <p:spPr/>
        <p:txBody>
          <a:bodyPr/>
          <a:lstStyle/>
          <a:p>
            <a:pPr eaLnBrk="1" hangingPunct="1"/>
            <a:r>
              <a:rPr lang="en-US">
                <a:latin typeface="Calibri" charset="0"/>
              </a:rPr>
              <a:t>Changes in Bond Value over Time</a:t>
            </a:r>
          </a:p>
        </p:txBody>
      </p:sp>
      <p:sp>
        <p:nvSpPr>
          <p:cNvPr id="21507" name="Rectangle 5"/>
          <p:cNvSpPr>
            <a:spLocks noGrp="1" noChangeArrowheads="1"/>
          </p:cNvSpPr>
          <p:nvPr>
            <p:ph sz="quarter" idx="1"/>
          </p:nvPr>
        </p:nvSpPr>
        <p:spPr>
          <a:xfrm>
            <a:off x="612775" y="1600200"/>
            <a:ext cx="7616825" cy="4495800"/>
          </a:xfrm>
        </p:spPr>
        <p:txBody>
          <a:bodyPr/>
          <a:lstStyle/>
          <a:p>
            <a:pPr eaLnBrk="1" hangingPunct="1">
              <a:defRPr/>
            </a:pPr>
            <a:r>
              <a:rPr lang="en-US" dirty="0" smtClean="0">
                <a:ea typeface="+mn-ea"/>
              </a:rPr>
              <a:t>What would happen to the value of these three bonds if the required rate of return remained at 10%?</a:t>
            </a:r>
          </a:p>
        </p:txBody>
      </p:sp>
      <p:grpSp>
        <p:nvGrpSpPr>
          <p:cNvPr id="18436" name="Group 30"/>
          <p:cNvGrpSpPr>
            <a:grpSpLocks/>
          </p:cNvGrpSpPr>
          <p:nvPr/>
        </p:nvGrpSpPr>
        <p:grpSpPr bwMode="auto">
          <a:xfrm>
            <a:off x="366713" y="2709863"/>
            <a:ext cx="8347075" cy="3576637"/>
            <a:chOff x="414825" y="2667942"/>
            <a:chExt cx="8356693" cy="3697933"/>
          </a:xfrm>
        </p:grpSpPr>
        <p:sp>
          <p:nvSpPr>
            <p:cNvPr id="21508" name="Line 9"/>
            <p:cNvSpPr>
              <a:spLocks noChangeShapeType="1"/>
            </p:cNvSpPr>
            <p:nvPr/>
          </p:nvSpPr>
          <p:spPr bwMode="auto">
            <a:xfrm>
              <a:off x="1192006" y="4370009"/>
              <a:ext cx="6401818" cy="4925"/>
            </a:xfrm>
            <a:prstGeom prst="line">
              <a:avLst/>
            </a:prstGeom>
            <a:noFill/>
            <a:ln w="50800">
              <a:solidFill>
                <a:schemeClr val="tx1"/>
              </a:solidFill>
              <a:round/>
              <a:headEnd type="none" w="sm" len="sm"/>
              <a:tailEnd type="none" w="sm" len="sm"/>
            </a:ln>
          </p:spPr>
          <p:txBody>
            <a:bodyPr wrap="none" anchor="ctr"/>
            <a:lstStyle/>
            <a:p>
              <a:pPr>
                <a:defRPr/>
              </a:pPr>
              <a:endParaRPr lang="en-US" sz="2000" dirty="0">
                <a:latin typeface="+mn-lt"/>
                <a:ea typeface="+mn-ea"/>
              </a:endParaRPr>
            </a:p>
          </p:txBody>
        </p:sp>
        <p:sp>
          <p:nvSpPr>
            <p:cNvPr id="21509" name="Line 8"/>
            <p:cNvSpPr>
              <a:spLocks noChangeShapeType="1"/>
            </p:cNvSpPr>
            <p:nvPr/>
          </p:nvSpPr>
          <p:spPr bwMode="auto">
            <a:xfrm>
              <a:off x="1188828" y="5827516"/>
              <a:ext cx="6080774" cy="0"/>
            </a:xfrm>
            <a:prstGeom prst="line">
              <a:avLst/>
            </a:prstGeom>
            <a:noFill/>
            <a:ln w="50800">
              <a:solidFill>
                <a:schemeClr val="tx1"/>
              </a:solidFill>
              <a:round/>
              <a:headEnd type="none" w="sm" len="sm"/>
              <a:tailEnd type="none" w="sm" len="sm"/>
            </a:ln>
          </p:spPr>
          <p:txBody>
            <a:bodyPr wrap="none" anchor="ctr"/>
            <a:lstStyle/>
            <a:p>
              <a:pPr>
                <a:defRPr/>
              </a:pPr>
              <a:endParaRPr lang="en-US" sz="2000" dirty="0">
                <a:latin typeface="+mn-lt"/>
                <a:ea typeface="+mn-ea"/>
              </a:endParaRPr>
            </a:p>
          </p:txBody>
        </p:sp>
        <p:sp>
          <p:nvSpPr>
            <p:cNvPr id="21510" name="Arc 10"/>
            <p:cNvSpPr>
              <a:spLocks/>
            </p:cNvSpPr>
            <p:nvPr/>
          </p:nvSpPr>
          <p:spPr bwMode="auto">
            <a:xfrm>
              <a:off x="1187239" y="4370009"/>
              <a:ext cx="6403407" cy="848572"/>
            </a:xfrm>
            <a:custGeom>
              <a:avLst/>
              <a:gdLst>
                <a:gd name="T0" fmla="*/ 6400800 w 21600"/>
                <a:gd name="T1" fmla="*/ 824 h 21600"/>
                <a:gd name="T2" fmla="*/ 0 w 21600"/>
                <a:gd name="T3" fmla="*/ 847725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599" y="20"/>
                  </a:moveTo>
                  <a:cubicBezTo>
                    <a:pt x="21588" y="11942"/>
                    <a:pt x="11921" y="21599"/>
                    <a:pt x="0" y="21600"/>
                  </a:cubicBezTo>
                </a:path>
                <a:path w="21600" h="21600" stroke="0" extrusionOk="0">
                  <a:moveTo>
                    <a:pt x="21599" y="20"/>
                  </a:moveTo>
                  <a:cubicBezTo>
                    <a:pt x="21588" y="11942"/>
                    <a:pt x="11921" y="21599"/>
                    <a:pt x="0" y="21600"/>
                  </a:cubicBezTo>
                  <a:lnTo>
                    <a:pt x="0" y="0"/>
                  </a:lnTo>
                  <a:close/>
                </a:path>
              </a:pathLst>
            </a:custGeom>
            <a:noFill/>
            <a:ln w="50800" cap="rnd">
              <a:solidFill>
                <a:schemeClr val="tx2"/>
              </a:solidFill>
              <a:round/>
              <a:headEnd type="none" w="sm" len="sm"/>
              <a:tailEnd type="none" w="sm" len="sm"/>
            </a:ln>
          </p:spPr>
          <p:txBody>
            <a:bodyPr wrap="none" anchor="ctr"/>
            <a:lstStyle/>
            <a:p>
              <a:pPr>
                <a:defRPr/>
              </a:pPr>
              <a:endParaRPr lang="en-US" sz="2000" dirty="0">
                <a:latin typeface="+mn-lt"/>
                <a:ea typeface="+mn-ea"/>
              </a:endParaRPr>
            </a:p>
          </p:txBody>
        </p:sp>
        <p:sp>
          <p:nvSpPr>
            <p:cNvPr id="21511" name="Rectangle 17"/>
            <p:cNvSpPr>
              <a:spLocks noChangeArrowheads="1"/>
            </p:cNvSpPr>
            <p:nvPr/>
          </p:nvSpPr>
          <p:spPr bwMode="auto">
            <a:xfrm>
              <a:off x="7279137" y="5514021"/>
              <a:ext cx="1492381" cy="725471"/>
            </a:xfrm>
            <a:prstGeom prst="rect">
              <a:avLst/>
            </a:prstGeom>
            <a:noFill/>
            <a:ln w="9525">
              <a:noFill/>
              <a:miter lim="800000"/>
              <a:headEnd/>
              <a:tailEnd/>
            </a:ln>
          </p:spPr>
          <p:txBody>
            <a:bodyPr wrap="none" lIns="92075" tIns="46038" rIns="92075" bIns="46038">
              <a:spAutoFit/>
            </a:bodyPr>
            <a:lstStyle/>
            <a:p>
              <a:pPr algn="ctr">
                <a:lnSpc>
                  <a:spcPct val="90000"/>
                </a:lnSpc>
                <a:defRPr/>
              </a:pPr>
              <a:r>
                <a:rPr lang="en-US" sz="2200" dirty="0">
                  <a:latin typeface="+mn-lt"/>
                  <a:ea typeface="+mn-ea"/>
                </a:rPr>
                <a:t>Years </a:t>
              </a:r>
            </a:p>
            <a:p>
              <a:pPr algn="ctr">
                <a:lnSpc>
                  <a:spcPct val="90000"/>
                </a:lnSpc>
                <a:defRPr/>
              </a:pPr>
              <a:r>
                <a:rPr lang="en-US" sz="2200" dirty="0">
                  <a:latin typeface="+mn-lt"/>
                  <a:ea typeface="+mn-ea"/>
                </a:rPr>
                <a:t>to Maturity</a:t>
              </a:r>
            </a:p>
          </p:txBody>
        </p:sp>
        <p:sp>
          <p:nvSpPr>
            <p:cNvPr id="18442" name="Rectangle 18"/>
            <p:cNvSpPr>
              <a:spLocks noChangeArrowheads="1"/>
            </p:cNvSpPr>
            <p:nvPr/>
          </p:nvSpPr>
          <p:spPr bwMode="auto">
            <a:xfrm>
              <a:off x="414825" y="3227638"/>
              <a:ext cx="770824" cy="2324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p>
              <a:pPr algn="r">
                <a:lnSpc>
                  <a:spcPct val="110000"/>
                </a:lnSpc>
                <a:spcAft>
                  <a:spcPts val="600"/>
                </a:spcAft>
              </a:pPr>
              <a:r>
                <a:rPr lang="en-US" sz="2000">
                  <a:solidFill>
                    <a:srgbClr val="376092"/>
                  </a:solidFill>
                  <a:latin typeface="Calibri" charset="0"/>
                </a:rPr>
                <a:t>1,184</a:t>
              </a:r>
            </a:p>
            <a:p>
              <a:pPr algn="r">
                <a:lnSpc>
                  <a:spcPct val="110000"/>
                </a:lnSpc>
                <a:spcAft>
                  <a:spcPts val="600"/>
                </a:spcAft>
              </a:pPr>
              <a:endParaRPr lang="en-US" sz="2000">
                <a:solidFill>
                  <a:schemeClr val="hlink"/>
                </a:solidFill>
                <a:latin typeface="Calibri" charset="0"/>
              </a:endParaRPr>
            </a:p>
            <a:p>
              <a:pPr algn="r">
                <a:lnSpc>
                  <a:spcPct val="135000"/>
                </a:lnSpc>
                <a:spcAft>
                  <a:spcPts val="600"/>
                </a:spcAft>
              </a:pPr>
              <a:r>
                <a:rPr lang="en-US" sz="2000">
                  <a:latin typeface="Calibri" charset="0"/>
                </a:rPr>
                <a:t>1,000</a:t>
              </a:r>
            </a:p>
            <a:p>
              <a:pPr algn="r">
                <a:lnSpc>
                  <a:spcPct val="135000"/>
                </a:lnSpc>
                <a:spcAft>
                  <a:spcPts val="600"/>
                </a:spcAft>
              </a:pPr>
              <a:endParaRPr lang="en-US" sz="2000">
                <a:solidFill>
                  <a:schemeClr val="folHlink"/>
                </a:solidFill>
                <a:latin typeface="Calibri" charset="0"/>
              </a:endParaRPr>
            </a:p>
            <a:p>
              <a:pPr algn="r">
                <a:lnSpc>
                  <a:spcPct val="110000"/>
                </a:lnSpc>
                <a:spcAft>
                  <a:spcPts val="600"/>
                </a:spcAft>
              </a:pPr>
              <a:r>
                <a:rPr lang="en-US" sz="2000">
                  <a:solidFill>
                    <a:schemeClr val="tx2"/>
                  </a:solidFill>
                  <a:latin typeface="Calibri" charset="0"/>
                </a:rPr>
                <a:t>816</a:t>
              </a:r>
            </a:p>
          </p:txBody>
        </p:sp>
        <p:sp>
          <p:nvSpPr>
            <p:cNvPr id="21513" name="Line 23"/>
            <p:cNvSpPr>
              <a:spLocks noChangeShapeType="1"/>
            </p:cNvSpPr>
            <p:nvPr/>
          </p:nvSpPr>
          <p:spPr bwMode="auto">
            <a:xfrm>
              <a:off x="2409433" y="5674872"/>
              <a:ext cx="0" cy="305289"/>
            </a:xfrm>
            <a:prstGeom prst="line">
              <a:avLst/>
            </a:prstGeom>
            <a:noFill/>
            <a:ln w="25400">
              <a:solidFill>
                <a:schemeClr val="tx1"/>
              </a:solidFill>
              <a:round/>
              <a:headEnd type="none" w="sm" len="sm"/>
              <a:tailEnd type="none" w="sm" len="sm"/>
            </a:ln>
          </p:spPr>
          <p:txBody>
            <a:bodyPr wrap="none" anchor="ctr"/>
            <a:lstStyle/>
            <a:p>
              <a:pPr>
                <a:defRPr/>
              </a:pPr>
              <a:endParaRPr lang="en-US" sz="2000" dirty="0">
                <a:latin typeface="+mn-lt"/>
                <a:ea typeface="+mn-ea"/>
              </a:endParaRPr>
            </a:p>
          </p:txBody>
        </p:sp>
        <p:sp>
          <p:nvSpPr>
            <p:cNvPr id="21514" name="Line 24"/>
            <p:cNvSpPr>
              <a:spLocks noChangeShapeType="1"/>
            </p:cNvSpPr>
            <p:nvPr/>
          </p:nvSpPr>
          <p:spPr bwMode="auto">
            <a:xfrm>
              <a:off x="4237161" y="5674872"/>
              <a:ext cx="0" cy="305289"/>
            </a:xfrm>
            <a:prstGeom prst="line">
              <a:avLst/>
            </a:prstGeom>
            <a:noFill/>
            <a:ln w="25400">
              <a:solidFill>
                <a:schemeClr val="tx1"/>
              </a:solidFill>
              <a:round/>
              <a:headEnd type="none" w="sm" len="sm"/>
              <a:tailEnd type="none" w="sm" len="sm"/>
            </a:ln>
          </p:spPr>
          <p:txBody>
            <a:bodyPr wrap="none" anchor="ctr"/>
            <a:lstStyle/>
            <a:p>
              <a:pPr>
                <a:defRPr/>
              </a:pPr>
              <a:endParaRPr lang="en-US" sz="2000" dirty="0">
                <a:latin typeface="+mn-lt"/>
                <a:ea typeface="+mn-ea"/>
              </a:endParaRPr>
            </a:p>
          </p:txBody>
        </p:sp>
        <p:sp>
          <p:nvSpPr>
            <p:cNvPr id="21515" name="Line 25"/>
            <p:cNvSpPr>
              <a:spLocks noChangeShapeType="1"/>
            </p:cNvSpPr>
            <p:nvPr/>
          </p:nvSpPr>
          <p:spPr bwMode="auto">
            <a:xfrm>
              <a:off x="5456177" y="5674872"/>
              <a:ext cx="0" cy="305289"/>
            </a:xfrm>
            <a:prstGeom prst="line">
              <a:avLst/>
            </a:prstGeom>
            <a:noFill/>
            <a:ln w="25400">
              <a:solidFill>
                <a:schemeClr val="tx1"/>
              </a:solidFill>
              <a:round/>
              <a:headEnd type="none" w="sm" len="sm"/>
              <a:tailEnd type="none" w="sm" len="sm"/>
            </a:ln>
          </p:spPr>
          <p:txBody>
            <a:bodyPr wrap="none" anchor="ctr"/>
            <a:lstStyle/>
            <a:p>
              <a:pPr>
                <a:defRPr/>
              </a:pPr>
              <a:endParaRPr lang="en-US" sz="2000" dirty="0">
                <a:latin typeface="+mn-lt"/>
                <a:ea typeface="+mn-ea"/>
              </a:endParaRPr>
            </a:p>
          </p:txBody>
        </p:sp>
        <p:sp>
          <p:nvSpPr>
            <p:cNvPr id="21516" name="Line 26"/>
            <p:cNvSpPr>
              <a:spLocks noChangeShapeType="1"/>
            </p:cNvSpPr>
            <p:nvPr/>
          </p:nvSpPr>
          <p:spPr bwMode="auto">
            <a:xfrm>
              <a:off x="7285495" y="5674872"/>
              <a:ext cx="0" cy="305289"/>
            </a:xfrm>
            <a:prstGeom prst="line">
              <a:avLst/>
            </a:prstGeom>
            <a:noFill/>
            <a:ln w="25400">
              <a:solidFill>
                <a:schemeClr val="tx1"/>
              </a:solidFill>
              <a:round/>
              <a:headEnd type="none" w="sm" len="sm"/>
              <a:tailEnd type="none" w="sm" len="sm"/>
            </a:ln>
          </p:spPr>
          <p:txBody>
            <a:bodyPr wrap="none" anchor="ctr"/>
            <a:lstStyle/>
            <a:p>
              <a:pPr>
                <a:defRPr/>
              </a:pPr>
              <a:endParaRPr lang="en-US" sz="2000" dirty="0">
                <a:latin typeface="+mn-lt"/>
                <a:ea typeface="+mn-ea"/>
              </a:endParaRPr>
            </a:p>
          </p:txBody>
        </p:sp>
        <p:sp>
          <p:nvSpPr>
            <p:cNvPr id="21517" name="Line 27"/>
            <p:cNvSpPr>
              <a:spLocks noChangeShapeType="1"/>
            </p:cNvSpPr>
            <p:nvPr/>
          </p:nvSpPr>
          <p:spPr bwMode="auto">
            <a:xfrm>
              <a:off x="6675192" y="5674872"/>
              <a:ext cx="0" cy="305289"/>
            </a:xfrm>
            <a:prstGeom prst="line">
              <a:avLst/>
            </a:prstGeom>
            <a:noFill/>
            <a:ln w="25400">
              <a:solidFill>
                <a:schemeClr val="tx1"/>
              </a:solidFill>
              <a:round/>
              <a:headEnd type="none" w="sm" len="sm"/>
              <a:tailEnd type="none" w="sm" len="sm"/>
            </a:ln>
          </p:spPr>
          <p:txBody>
            <a:bodyPr wrap="none" anchor="ctr"/>
            <a:lstStyle/>
            <a:p>
              <a:pPr>
                <a:defRPr/>
              </a:pPr>
              <a:endParaRPr lang="en-US" sz="2000" dirty="0">
                <a:latin typeface="+mn-lt"/>
                <a:ea typeface="+mn-ea"/>
              </a:endParaRPr>
            </a:p>
          </p:txBody>
        </p:sp>
        <p:sp>
          <p:nvSpPr>
            <p:cNvPr id="21518" name="Rectangle 28"/>
            <p:cNvSpPr>
              <a:spLocks noChangeArrowheads="1"/>
            </p:cNvSpPr>
            <p:nvPr/>
          </p:nvSpPr>
          <p:spPr bwMode="auto">
            <a:xfrm>
              <a:off x="964733" y="5963748"/>
              <a:ext cx="464084" cy="402127"/>
            </a:xfrm>
            <a:prstGeom prst="rect">
              <a:avLst/>
            </a:prstGeom>
            <a:noFill/>
            <a:ln w="9525">
              <a:noFill/>
              <a:miter lim="800000"/>
              <a:headEnd/>
              <a:tailEnd/>
            </a:ln>
          </p:spPr>
          <p:txBody>
            <a:bodyPr wrap="none" lIns="92075" tIns="46038" rIns="92075" bIns="46038">
              <a:spAutoFit/>
            </a:bodyPr>
            <a:lstStyle/>
            <a:p>
              <a:pPr>
                <a:defRPr/>
              </a:pPr>
              <a:r>
                <a:rPr lang="en-US" sz="2000" dirty="0">
                  <a:latin typeface="+mn-lt"/>
                  <a:ea typeface="+mn-ea"/>
                </a:rPr>
                <a:t>10</a:t>
              </a:r>
            </a:p>
          </p:txBody>
        </p:sp>
        <p:sp>
          <p:nvSpPr>
            <p:cNvPr id="21519" name="Rectangle 29"/>
            <p:cNvSpPr>
              <a:spLocks noChangeArrowheads="1"/>
            </p:cNvSpPr>
            <p:nvPr/>
          </p:nvSpPr>
          <p:spPr bwMode="auto">
            <a:xfrm>
              <a:off x="5972709" y="3380282"/>
              <a:ext cx="2144006" cy="400486"/>
            </a:xfrm>
            <a:prstGeom prst="rect">
              <a:avLst/>
            </a:prstGeom>
            <a:noFill/>
            <a:ln w="9525">
              <a:noFill/>
              <a:miter lim="800000"/>
              <a:headEnd/>
              <a:tailEnd/>
            </a:ln>
          </p:spPr>
          <p:txBody>
            <a:bodyPr wrap="none" lIns="92075" tIns="46038" rIns="92075" bIns="46038">
              <a:spAutoFit/>
            </a:bodyPr>
            <a:lstStyle/>
            <a:p>
              <a:pPr>
                <a:defRPr/>
              </a:pPr>
              <a:r>
                <a:rPr lang="en-US" sz="2000" dirty="0">
                  <a:solidFill>
                    <a:schemeClr val="accent3">
                      <a:lumMod val="75000"/>
                    </a:schemeClr>
                  </a:solidFill>
                  <a:latin typeface="+mn-lt"/>
                  <a:ea typeface="+mn-ea"/>
                </a:rPr>
                <a:t>13% coupon rate</a:t>
              </a:r>
            </a:p>
          </p:txBody>
        </p:sp>
        <p:sp>
          <p:nvSpPr>
            <p:cNvPr id="21520" name="Rectangle 30"/>
            <p:cNvSpPr>
              <a:spLocks noChangeArrowheads="1"/>
            </p:cNvSpPr>
            <p:nvPr/>
          </p:nvSpPr>
          <p:spPr bwMode="auto">
            <a:xfrm>
              <a:off x="5972709" y="5056088"/>
              <a:ext cx="1813425" cy="413617"/>
            </a:xfrm>
            <a:prstGeom prst="rect">
              <a:avLst/>
            </a:prstGeom>
            <a:noFill/>
            <a:ln w="9525">
              <a:noFill/>
              <a:miter lim="800000"/>
              <a:headEnd/>
              <a:tailEnd/>
            </a:ln>
          </p:spPr>
          <p:txBody>
            <a:bodyPr wrap="none" lIns="92075" tIns="46038" rIns="92075" bIns="46038">
              <a:spAutoFit/>
            </a:bodyPr>
            <a:lstStyle/>
            <a:p>
              <a:pPr>
                <a:defRPr/>
              </a:pPr>
              <a:r>
                <a:rPr lang="en-US" sz="2000" dirty="0">
                  <a:solidFill>
                    <a:schemeClr val="tx2"/>
                  </a:solidFill>
                  <a:latin typeface="+mn-lt"/>
                  <a:ea typeface="+mn-ea"/>
                </a:rPr>
                <a:t>7% coupon rate</a:t>
              </a:r>
            </a:p>
          </p:txBody>
        </p:sp>
        <p:sp>
          <p:nvSpPr>
            <p:cNvPr id="21521" name="Arc 32"/>
            <p:cNvSpPr>
              <a:spLocks/>
            </p:cNvSpPr>
            <p:nvPr/>
          </p:nvSpPr>
          <p:spPr bwMode="auto">
            <a:xfrm>
              <a:off x="1171346" y="3455784"/>
              <a:ext cx="6420890" cy="914225"/>
            </a:xfrm>
            <a:custGeom>
              <a:avLst/>
              <a:gdLst>
                <a:gd name="T0" fmla="*/ 6240 w 21600"/>
                <a:gd name="T1" fmla="*/ 0 h 21600"/>
                <a:gd name="T2" fmla="*/ 6418263 w 21600"/>
                <a:gd name="T3" fmla="*/ 914400 h 21600"/>
                <a:gd name="T4" fmla="*/ 0 w 21600"/>
                <a:gd name="T5" fmla="*/ 91440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0" y="0"/>
                  </a:moveTo>
                  <a:cubicBezTo>
                    <a:pt x="11942" y="11"/>
                    <a:pt x="21600" y="9678"/>
                    <a:pt x="21600" y="21600"/>
                  </a:cubicBezTo>
                </a:path>
                <a:path w="21600" h="21600" stroke="0" extrusionOk="0">
                  <a:moveTo>
                    <a:pt x="20" y="0"/>
                  </a:moveTo>
                  <a:cubicBezTo>
                    <a:pt x="11942" y="11"/>
                    <a:pt x="21600" y="9678"/>
                    <a:pt x="21600" y="21600"/>
                  </a:cubicBezTo>
                  <a:lnTo>
                    <a:pt x="0" y="21600"/>
                  </a:lnTo>
                  <a:close/>
                </a:path>
              </a:pathLst>
            </a:custGeom>
            <a:noFill/>
            <a:ln w="50800" cap="rnd">
              <a:solidFill>
                <a:schemeClr val="accent3">
                  <a:lumMod val="75000"/>
                </a:schemeClr>
              </a:solidFill>
              <a:round/>
              <a:headEnd type="none" w="sm" len="sm"/>
              <a:tailEnd type="none" w="sm" len="sm"/>
            </a:ln>
          </p:spPr>
          <p:txBody>
            <a:bodyPr wrap="none" anchor="ctr"/>
            <a:lstStyle/>
            <a:p>
              <a:pPr>
                <a:defRPr/>
              </a:pPr>
              <a:endParaRPr lang="en-US" sz="2000" dirty="0">
                <a:latin typeface="+mn-lt"/>
                <a:ea typeface="+mn-ea"/>
              </a:endParaRPr>
            </a:p>
          </p:txBody>
        </p:sp>
        <p:sp>
          <p:nvSpPr>
            <p:cNvPr id="21522" name="Rectangle 31"/>
            <p:cNvSpPr>
              <a:spLocks noChangeArrowheads="1"/>
            </p:cNvSpPr>
            <p:nvPr/>
          </p:nvSpPr>
          <p:spPr bwMode="auto">
            <a:xfrm>
              <a:off x="2466649" y="3989218"/>
              <a:ext cx="2221882" cy="402128"/>
            </a:xfrm>
            <a:prstGeom prst="rect">
              <a:avLst/>
            </a:prstGeom>
            <a:noFill/>
            <a:ln w="9525">
              <a:noFill/>
              <a:miter lim="800000"/>
              <a:headEnd/>
              <a:tailEnd/>
            </a:ln>
          </p:spPr>
          <p:txBody>
            <a:bodyPr wrap="none" lIns="92075" tIns="46038" rIns="92075" bIns="46038">
              <a:spAutoFit/>
            </a:bodyPr>
            <a:lstStyle/>
            <a:p>
              <a:pPr>
                <a:defRPr/>
              </a:pPr>
              <a:r>
                <a:rPr lang="en-US" sz="2000" dirty="0">
                  <a:latin typeface="+mn-lt"/>
                  <a:ea typeface="+mn-ea"/>
                </a:rPr>
                <a:t>10% coupon rate</a:t>
              </a:r>
            </a:p>
          </p:txBody>
        </p:sp>
        <p:sp>
          <p:nvSpPr>
            <p:cNvPr id="21523" name="Line 7"/>
            <p:cNvSpPr>
              <a:spLocks noChangeShapeType="1"/>
            </p:cNvSpPr>
            <p:nvPr/>
          </p:nvSpPr>
          <p:spPr bwMode="auto">
            <a:xfrm>
              <a:off x="1187239" y="3074994"/>
              <a:ext cx="0" cy="2752523"/>
            </a:xfrm>
            <a:prstGeom prst="line">
              <a:avLst/>
            </a:prstGeom>
            <a:noFill/>
            <a:ln w="50800">
              <a:solidFill>
                <a:schemeClr val="tx1"/>
              </a:solidFill>
              <a:round/>
              <a:headEnd type="none" w="sm" len="sm"/>
              <a:tailEnd type="none" w="sm" len="sm"/>
            </a:ln>
          </p:spPr>
          <p:txBody>
            <a:bodyPr wrap="none" anchor="ctr"/>
            <a:lstStyle/>
            <a:p>
              <a:pPr>
                <a:defRPr/>
              </a:pPr>
              <a:endParaRPr lang="en-US" sz="2000" dirty="0">
                <a:latin typeface="+mn-lt"/>
                <a:ea typeface="+mn-ea"/>
              </a:endParaRPr>
            </a:p>
          </p:txBody>
        </p:sp>
        <p:sp>
          <p:nvSpPr>
            <p:cNvPr id="18454" name="Rectangle 34"/>
            <p:cNvSpPr>
              <a:spLocks noChangeArrowheads="1"/>
            </p:cNvSpPr>
            <p:nvPr/>
          </p:nvSpPr>
          <p:spPr bwMode="auto">
            <a:xfrm>
              <a:off x="967912" y="2667942"/>
              <a:ext cx="448191" cy="446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p>
              <a:pPr algn="ctr"/>
              <a:r>
                <a:rPr lang="en-US" sz="2200">
                  <a:latin typeface="Calibri" charset="0"/>
                </a:rPr>
                <a:t>V</a:t>
              </a:r>
              <a:r>
                <a:rPr lang="en-US" sz="2200" baseline="-25000">
                  <a:latin typeface="Calibri" charset="0"/>
                </a:rPr>
                <a:t>B</a:t>
              </a:r>
              <a:endParaRPr lang="en-US" sz="2200">
                <a:latin typeface="Calibri" charset="0"/>
              </a:endParaRPr>
            </a:p>
          </p:txBody>
        </p:sp>
        <p:sp>
          <p:nvSpPr>
            <p:cNvPr id="23" name="Line 23"/>
            <p:cNvSpPr>
              <a:spLocks noChangeShapeType="1"/>
            </p:cNvSpPr>
            <p:nvPr/>
          </p:nvSpPr>
          <p:spPr bwMode="auto">
            <a:xfrm>
              <a:off x="1799130" y="5674872"/>
              <a:ext cx="0" cy="305289"/>
            </a:xfrm>
            <a:prstGeom prst="line">
              <a:avLst/>
            </a:prstGeom>
            <a:noFill/>
            <a:ln w="25400">
              <a:solidFill>
                <a:schemeClr val="tx1"/>
              </a:solidFill>
              <a:round/>
              <a:headEnd type="none" w="sm" len="sm"/>
              <a:tailEnd type="none" w="sm" len="sm"/>
            </a:ln>
          </p:spPr>
          <p:txBody>
            <a:bodyPr wrap="none" anchor="ctr"/>
            <a:lstStyle/>
            <a:p>
              <a:pPr>
                <a:defRPr/>
              </a:pPr>
              <a:endParaRPr lang="en-US" sz="2000" dirty="0">
                <a:latin typeface="+mn-lt"/>
                <a:ea typeface="+mn-ea"/>
              </a:endParaRPr>
            </a:p>
          </p:txBody>
        </p:sp>
        <p:sp>
          <p:nvSpPr>
            <p:cNvPr id="24" name="Line 23"/>
            <p:cNvSpPr>
              <a:spLocks noChangeShapeType="1"/>
            </p:cNvSpPr>
            <p:nvPr/>
          </p:nvSpPr>
          <p:spPr bwMode="auto">
            <a:xfrm>
              <a:off x="3018146" y="5674872"/>
              <a:ext cx="0" cy="305289"/>
            </a:xfrm>
            <a:prstGeom prst="line">
              <a:avLst/>
            </a:prstGeom>
            <a:noFill/>
            <a:ln w="25400">
              <a:solidFill>
                <a:schemeClr val="tx1"/>
              </a:solidFill>
              <a:round/>
              <a:headEnd type="none" w="sm" len="sm"/>
              <a:tailEnd type="none" w="sm" len="sm"/>
            </a:ln>
          </p:spPr>
          <p:txBody>
            <a:bodyPr wrap="none" anchor="ctr"/>
            <a:lstStyle/>
            <a:p>
              <a:pPr>
                <a:defRPr/>
              </a:pPr>
              <a:endParaRPr lang="en-US" sz="2000" dirty="0">
                <a:latin typeface="+mn-lt"/>
                <a:ea typeface="+mn-ea"/>
              </a:endParaRPr>
            </a:p>
          </p:txBody>
        </p:sp>
        <p:sp>
          <p:nvSpPr>
            <p:cNvPr id="25" name="Line 23"/>
            <p:cNvSpPr>
              <a:spLocks noChangeShapeType="1"/>
            </p:cNvSpPr>
            <p:nvPr/>
          </p:nvSpPr>
          <p:spPr bwMode="auto">
            <a:xfrm>
              <a:off x="3628449" y="5674872"/>
              <a:ext cx="0" cy="305289"/>
            </a:xfrm>
            <a:prstGeom prst="line">
              <a:avLst/>
            </a:prstGeom>
            <a:noFill/>
            <a:ln w="25400">
              <a:solidFill>
                <a:schemeClr val="tx1"/>
              </a:solidFill>
              <a:round/>
              <a:headEnd type="none" w="sm" len="sm"/>
              <a:tailEnd type="none" w="sm" len="sm"/>
            </a:ln>
          </p:spPr>
          <p:txBody>
            <a:bodyPr wrap="none" anchor="ctr"/>
            <a:lstStyle/>
            <a:p>
              <a:pPr>
                <a:defRPr/>
              </a:pPr>
              <a:endParaRPr lang="en-US" sz="2000" dirty="0">
                <a:latin typeface="+mn-lt"/>
                <a:ea typeface="+mn-ea"/>
              </a:endParaRPr>
            </a:p>
          </p:txBody>
        </p:sp>
        <p:sp>
          <p:nvSpPr>
            <p:cNvPr id="26" name="Line 23"/>
            <p:cNvSpPr>
              <a:spLocks noChangeShapeType="1"/>
            </p:cNvSpPr>
            <p:nvPr/>
          </p:nvSpPr>
          <p:spPr bwMode="auto">
            <a:xfrm>
              <a:off x="4847464" y="5674872"/>
              <a:ext cx="0" cy="305289"/>
            </a:xfrm>
            <a:prstGeom prst="line">
              <a:avLst/>
            </a:prstGeom>
            <a:noFill/>
            <a:ln w="25400">
              <a:solidFill>
                <a:schemeClr val="tx1"/>
              </a:solidFill>
              <a:round/>
              <a:headEnd type="none" w="sm" len="sm"/>
              <a:tailEnd type="none" w="sm" len="sm"/>
            </a:ln>
          </p:spPr>
          <p:txBody>
            <a:bodyPr wrap="none" anchor="ctr"/>
            <a:lstStyle/>
            <a:p>
              <a:pPr>
                <a:defRPr/>
              </a:pPr>
              <a:endParaRPr lang="en-US" sz="2000" dirty="0">
                <a:latin typeface="+mn-lt"/>
                <a:ea typeface="+mn-ea"/>
              </a:endParaRPr>
            </a:p>
          </p:txBody>
        </p:sp>
        <p:sp>
          <p:nvSpPr>
            <p:cNvPr id="27" name="Line 23"/>
            <p:cNvSpPr>
              <a:spLocks noChangeShapeType="1"/>
            </p:cNvSpPr>
            <p:nvPr/>
          </p:nvSpPr>
          <p:spPr bwMode="auto">
            <a:xfrm>
              <a:off x="6066480" y="5674872"/>
              <a:ext cx="0" cy="305289"/>
            </a:xfrm>
            <a:prstGeom prst="line">
              <a:avLst/>
            </a:prstGeom>
            <a:noFill/>
            <a:ln w="25400">
              <a:solidFill>
                <a:schemeClr val="tx1"/>
              </a:solidFill>
              <a:round/>
              <a:headEnd type="none" w="sm" len="sm"/>
              <a:tailEnd type="none" w="sm" len="sm"/>
            </a:ln>
          </p:spPr>
          <p:txBody>
            <a:bodyPr wrap="none" anchor="ctr"/>
            <a:lstStyle/>
            <a:p>
              <a:pPr>
                <a:defRPr/>
              </a:pPr>
              <a:endParaRPr lang="en-US" sz="2000" dirty="0">
                <a:latin typeface="+mn-lt"/>
                <a:ea typeface="+mn-ea"/>
              </a:endParaRPr>
            </a:p>
          </p:txBody>
        </p:sp>
        <p:sp>
          <p:nvSpPr>
            <p:cNvPr id="28" name="Line 23"/>
            <p:cNvSpPr>
              <a:spLocks noChangeShapeType="1"/>
            </p:cNvSpPr>
            <p:nvPr/>
          </p:nvSpPr>
          <p:spPr bwMode="auto">
            <a:xfrm>
              <a:off x="1188828" y="5674872"/>
              <a:ext cx="0" cy="305289"/>
            </a:xfrm>
            <a:prstGeom prst="line">
              <a:avLst/>
            </a:prstGeom>
            <a:noFill/>
            <a:ln w="25400">
              <a:solidFill>
                <a:schemeClr val="tx1"/>
              </a:solidFill>
              <a:round/>
              <a:headEnd type="none" w="sm" len="sm"/>
              <a:tailEnd type="none" w="sm" len="sm"/>
            </a:ln>
          </p:spPr>
          <p:txBody>
            <a:bodyPr wrap="none" anchor="ctr"/>
            <a:lstStyle/>
            <a:p>
              <a:pPr>
                <a:defRPr/>
              </a:pPr>
              <a:endParaRPr lang="en-US" sz="2000" dirty="0">
                <a:latin typeface="+mn-lt"/>
                <a:ea typeface="+mn-ea"/>
              </a:endParaRPr>
            </a:p>
          </p:txBody>
        </p:sp>
        <p:sp>
          <p:nvSpPr>
            <p:cNvPr id="29" name="Rectangle 28"/>
            <p:cNvSpPr>
              <a:spLocks noChangeArrowheads="1"/>
            </p:cNvSpPr>
            <p:nvPr/>
          </p:nvSpPr>
          <p:spPr bwMode="auto">
            <a:xfrm>
              <a:off x="4076640" y="5963748"/>
              <a:ext cx="325812" cy="402127"/>
            </a:xfrm>
            <a:prstGeom prst="rect">
              <a:avLst/>
            </a:prstGeom>
            <a:noFill/>
            <a:ln w="9525">
              <a:noFill/>
              <a:miter lim="800000"/>
              <a:headEnd/>
              <a:tailEnd/>
            </a:ln>
          </p:spPr>
          <p:txBody>
            <a:bodyPr wrap="none" lIns="92075" tIns="46038" rIns="92075" bIns="46038">
              <a:spAutoFit/>
            </a:bodyPr>
            <a:lstStyle/>
            <a:p>
              <a:pPr>
                <a:defRPr/>
              </a:pPr>
              <a:r>
                <a:rPr lang="en-US" sz="2000" dirty="0">
                  <a:latin typeface="+mn-lt"/>
                  <a:ea typeface="+mn-ea"/>
                </a:rPr>
                <a:t>5</a:t>
              </a:r>
            </a:p>
          </p:txBody>
        </p:sp>
        <p:sp>
          <p:nvSpPr>
            <p:cNvPr id="30" name="Rectangle 28"/>
            <p:cNvSpPr>
              <a:spLocks noChangeArrowheads="1"/>
            </p:cNvSpPr>
            <p:nvPr/>
          </p:nvSpPr>
          <p:spPr bwMode="auto">
            <a:xfrm>
              <a:off x="7132919" y="5963748"/>
              <a:ext cx="325813" cy="402127"/>
            </a:xfrm>
            <a:prstGeom prst="rect">
              <a:avLst/>
            </a:prstGeom>
            <a:noFill/>
            <a:ln w="9525">
              <a:noFill/>
              <a:miter lim="800000"/>
              <a:headEnd/>
              <a:tailEnd/>
            </a:ln>
          </p:spPr>
          <p:txBody>
            <a:bodyPr wrap="none" lIns="92075" tIns="46038" rIns="92075" bIns="46038">
              <a:spAutoFit/>
            </a:bodyPr>
            <a:lstStyle/>
            <a:p>
              <a:pPr>
                <a:defRPr/>
              </a:pPr>
              <a:r>
                <a:rPr lang="en-US" sz="2000" dirty="0">
                  <a:latin typeface="+mn-lt"/>
                  <a:ea typeface="+mn-ea"/>
                </a:rPr>
                <a:t>0</a:t>
              </a:r>
            </a:p>
          </p:txBody>
        </p:sp>
      </p:grpSp>
      <p:sp>
        <p:nvSpPr>
          <p:cNvPr id="18437"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2BCEAC6B-7047-244A-9A7E-07EBFF1D626A}" type="slidenum">
              <a:rPr lang="en-US">
                <a:solidFill>
                  <a:srgbClr val="C00000"/>
                </a:solidFill>
                <a:latin typeface="Calibri" charset="0"/>
              </a:rPr>
              <a:pPr eaLnBrk="1" hangingPunct="1"/>
              <a:t>121</a:t>
            </a:fld>
            <a:endParaRPr lang="en-US">
              <a:solidFill>
                <a:srgbClr val="C00000"/>
              </a:solidFill>
              <a:latin typeface="Calibri" charset="0"/>
            </a:endParaRPr>
          </a:p>
        </p:txBody>
      </p:sp>
    </p:spTree>
    <p:extLst>
      <p:ext uri="{BB962C8B-B14F-4D97-AF65-F5344CB8AC3E}">
        <p14:creationId xmlns:p14="http://schemas.microsoft.com/office/powerpoint/2010/main" val="3519734251"/>
      </p:ext>
    </p:extLst>
  </p:cSld>
  <p:clrMapOvr>
    <a:masterClrMapping/>
  </p:clrMapOvr>
  <p:timing>
    <p:tnLst>
      <p:par>
        <p:cTn xmlns:p14="http://schemas.microsoft.com/office/powerpoint/2010/mai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a:latin typeface="Calibri" charset="0"/>
              </a:rPr>
              <a:t>Bond Values over Time</a:t>
            </a:r>
          </a:p>
        </p:txBody>
      </p:sp>
      <p:sp>
        <p:nvSpPr>
          <p:cNvPr id="82947" name="Rectangle 3"/>
          <p:cNvSpPr>
            <a:spLocks noGrp="1" noChangeArrowheads="1"/>
          </p:cNvSpPr>
          <p:nvPr>
            <p:ph sz="quarter" idx="1"/>
          </p:nvPr>
        </p:nvSpPr>
        <p:spPr>
          <a:xfrm>
            <a:off x="612775" y="1600200"/>
            <a:ext cx="7616825" cy="4495800"/>
          </a:xfrm>
        </p:spPr>
        <p:txBody>
          <a:bodyPr/>
          <a:lstStyle/>
          <a:p>
            <a:pPr eaLnBrk="1" hangingPunct="1">
              <a:defRPr/>
            </a:pPr>
            <a:r>
              <a:rPr lang="en-US" dirty="0" smtClean="0">
                <a:ea typeface="+mn-ea"/>
              </a:rPr>
              <a:t>At maturity, the value of any bond must equal its par value.</a:t>
            </a:r>
          </a:p>
          <a:p>
            <a:pPr eaLnBrk="1" hangingPunct="1">
              <a:defRPr/>
            </a:pPr>
            <a:r>
              <a:rPr lang="en-US" dirty="0" smtClean="0">
                <a:ea typeface="+mn-ea"/>
              </a:rPr>
              <a:t>If r</a:t>
            </a:r>
            <a:r>
              <a:rPr lang="en-US" baseline="-25000" dirty="0" smtClean="0">
                <a:ea typeface="+mn-ea"/>
              </a:rPr>
              <a:t>d</a:t>
            </a:r>
            <a:r>
              <a:rPr lang="en-US" dirty="0" smtClean="0">
                <a:ea typeface="+mn-ea"/>
              </a:rPr>
              <a:t> remains constant:</a:t>
            </a:r>
          </a:p>
          <a:p>
            <a:pPr lvl="1" eaLnBrk="1" hangingPunct="1">
              <a:defRPr/>
            </a:pPr>
            <a:r>
              <a:rPr lang="en-US" dirty="0" smtClean="0">
                <a:ea typeface="+mn-ea"/>
              </a:rPr>
              <a:t>The value of a premium bond would decrease over time, until it reached $1,000.</a:t>
            </a:r>
          </a:p>
          <a:p>
            <a:pPr lvl="1" eaLnBrk="1" hangingPunct="1">
              <a:defRPr/>
            </a:pPr>
            <a:r>
              <a:rPr lang="en-US" dirty="0" smtClean="0">
                <a:ea typeface="+mn-ea"/>
              </a:rPr>
              <a:t>The value of a discount bond would increase over time, until it reached $1,000.</a:t>
            </a:r>
          </a:p>
          <a:p>
            <a:pPr lvl="1" eaLnBrk="1" hangingPunct="1">
              <a:defRPr/>
            </a:pPr>
            <a:r>
              <a:rPr lang="en-US" dirty="0" smtClean="0">
                <a:ea typeface="+mn-ea"/>
              </a:rPr>
              <a:t>The value of a par bond stays at $1,000.</a:t>
            </a:r>
          </a:p>
        </p:txBody>
      </p:sp>
      <p:sp>
        <p:nvSpPr>
          <p:cNvPr id="19460"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DC52ECE3-6E5E-DF4A-B156-66166D853A94}" type="slidenum">
              <a:rPr lang="en-US">
                <a:solidFill>
                  <a:srgbClr val="C00000"/>
                </a:solidFill>
                <a:latin typeface="Calibri" charset="0"/>
              </a:rPr>
              <a:pPr eaLnBrk="1" hangingPunct="1"/>
              <a:t>122</a:t>
            </a:fld>
            <a:endParaRPr lang="en-US">
              <a:solidFill>
                <a:srgbClr val="C00000"/>
              </a:solidFill>
              <a:latin typeface="Calibri" charset="0"/>
            </a:endParaRPr>
          </a:p>
        </p:txBody>
      </p:sp>
    </p:spTree>
    <p:extLst>
      <p:ext uri="{BB962C8B-B14F-4D97-AF65-F5344CB8AC3E}">
        <p14:creationId xmlns:p14="http://schemas.microsoft.com/office/powerpoint/2010/main" val="3422038929"/>
      </p:ext>
    </p:extLst>
  </p:cSld>
  <p:clrMapOvr>
    <a:masterClrMapping/>
  </p:clrMapOvr>
  <p:timing>
    <p:tnLst>
      <p:par>
        <p:cTn xmlns:p14="http://schemas.microsoft.com/office/powerpoint/2010/mai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4"/>
          <p:cNvSpPr>
            <a:spLocks noGrp="1" noChangeArrowheads="1"/>
          </p:cNvSpPr>
          <p:nvPr>
            <p:ph type="title"/>
          </p:nvPr>
        </p:nvSpPr>
        <p:spPr/>
        <p:txBody>
          <a:bodyPr>
            <a:normAutofit fontScale="90000"/>
          </a:bodyPr>
          <a:lstStyle/>
          <a:p>
            <a:pPr eaLnBrk="1" hangingPunct="1">
              <a:defRPr/>
            </a:pPr>
            <a:r>
              <a:rPr lang="en-US" dirty="0" smtClean="0">
                <a:ea typeface="+mj-ea"/>
              </a:rPr>
              <a:t>What is the YTM on a 10-year, 9% annual coupon, $1,000 par value bond, selling for $887?</a:t>
            </a:r>
          </a:p>
        </p:txBody>
      </p:sp>
      <p:sp>
        <p:nvSpPr>
          <p:cNvPr id="7" name="Rectangle 3"/>
          <p:cNvSpPr txBox="1">
            <a:spLocks noChangeArrowheads="1"/>
          </p:cNvSpPr>
          <p:nvPr/>
        </p:nvSpPr>
        <p:spPr bwMode="auto">
          <a:xfrm>
            <a:off x="612775" y="1600200"/>
            <a:ext cx="8153400" cy="700088"/>
          </a:xfrm>
          <a:prstGeom prst="rect">
            <a:avLst/>
          </a:prstGeom>
          <a:noFill/>
          <a:ln w="9525">
            <a:noFill/>
            <a:miter lim="800000"/>
            <a:headEnd/>
            <a:tailEnd/>
          </a:ln>
        </p:spPr>
        <p:txBody>
          <a:bodyPr/>
          <a:lstStyle/>
          <a:p>
            <a:pPr marL="457200" indent="-457200">
              <a:lnSpc>
                <a:spcPct val="90000"/>
              </a:lnSpc>
              <a:spcBef>
                <a:spcPts val="0"/>
              </a:spcBef>
              <a:spcAft>
                <a:spcPts val="1200"/>
              </a:spcAft>
              <a:buClr>
                <a:schemeClr val="tx1"/>
              </a:buClr>
              <a:buSzPct val="150000"/>
              <a:buFont typeface="Arial" pitchFamily="34" charset="0"/>
              <a:buChar char="•"/>
              <a:defRPr/>
            </a:pPr>
            <a:r>
              <a:rPr lang="en-US" sz="2600" dirty="0">
                <a:solidFill>
                  <a:schemeClr val="accent1">
                    <a:lumMod val="50000"/>
                  </a:schemeClr>
                </a:solidFill>
                <a:latin typeface="+mn-lt"/>
                <a:ea typeface="+mn-ea"/>
                <a:cs typeface="+mn-cs"/>
              </a:rPr>
              <a:t>Must find the r</a:t>
            </a:r>
            <a:r>
              <a:rPr lang="en-US" sz="2600" baseline="-25000" dirty="0">
                <a:solidFill>
                  <a:schemeClr val="accent1">
                    <a:lumMod val="50000"/>
                  </a:schemeClr>
                </a:solidFill>
                <a:latin typeface="+mn-lt"/>
                <a:ea typeface="+mn-ea"/>
                <a:cs typeface="+mn-cs"/>
              </a:rPr>
              <a:t>d</a:t>
            </a:r>
            <a:r>
              <a:rPr lang="en-US" sz="2600" dirty="0">
                <a:solidFill>
                  <a:schemeClr val="accent1">
                    <a:lumMod val="50000"/>
                  </a:schemeClr>
                </a:solidFill>
                <a:latin typeface="+mn-lt"/>
                <a:ea typeface="+mn-ea"/>
                <a:cs typeface="+mn-cs"/>
              </a:rPr>
              <a:t> that solves this model.</a:t>
            </a:r>
          </a:p>
        </p:txBody>
      </p:sp>
      <p:graphicFrame>
        <p:nvGraphicFramePr>
          <p:cNvPr id="147460" name="Object 4"/>
          <p:cNvGraphicFramePr>
            <a:graphicFrameLocks noChangeAspect="1"/>
          </p:cNvGraphicFramePr>
          <p:nvPr/>
        </p:nvGraphicFramePr>
        <p:xfrm>
          <a:off x="2033588" y="2497138"/>
          <a:ext cx="5068887" cy="1733550"/>
        </p:xfrm>
        <a:graphic>
          <a:graphicData uri="http://schemas.openxmlformats.org/presentationml/2006/ole">
            <mc:AlternateContent xmlns:mc="http://schemas.openxmlformats.org/markup-compatibility/2006">
              <mc:Choice xmlns:v="urn:schemas-microsoft-com:vml" Requires="v">
                <p:oleObj spid="_x0000_s9219" name="Equation" r:id="rId4" imgW="2527300" imgH="863600" progId="Equation.3">
                  <p:embed/>
                </p:oleObj>
              </mc:Choice>
              <mc:Fallback>
                <p:oleObj name="Equation" r:id="rId4" imgW="2527300" imgH="8636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33588" y="2497138"/>
                        <a:ext cx="5068887"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0485"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142E7645-D52D-5A48-9526-F6D41032CA85}" type="slidenum">
              <a:rPr lang="en-US">
                <a:solidFill>
                  <a:srgbClr val="C00000"/>
                </a:solidFill>
                <a:latin typeface="Calibri" charset="0"/>
              </a:rPr>
              <a:pPr eaLnBrk="1" hangingPunct="1"/>
              <a:t>123</a:t>
            </a:fld>
            <a:endParaRPr lang="en-US">
              <a:solidFill>
                <a:srgbClr val="C00000"/>
              </a:solidFill>
              <a:latin typeface="Calibri" charset="0"/>
            </a:endParaRPr>
          </a:p>
        </p:txBody>
      </p:sp>
    </p:spTree>
    <p:extLst>
      <p:ext uri="{BB962C8B-B14F-4D97-AF65-F5344CB8AC3E}">
        <p14:creationId xmlns:p14="http://schemas.microsoft.com/office/powerpoint/2010/main" val="397244646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74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a:latin typeface="Calibri" charset="0"/>
              </a:rPr>
              <a:t>Solving for the YTM</a:t>
            </a:r>
          </a:p>
        </p:txBody>
      </p:sp>
      <p:sp>
        <p:nvSpPr>
          <p:cNvPr id="21507"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solidFill>
                  <a:srgbClr val="23518A"/>
                </a:solidFill>
                <a:latin typeface="Calibri" charset="0"/>
              </a:rPr>
              <a:t>Solving for I/YR, the YTM of this bond is 10.91%.  This bond sells at a discount, because YTM &gt; coupon rate.</a:t>
            </a: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buFont typeface="Wingdings" charset="0"/>
              <a:buNone/>
            </a:pPr>
            <a:endParaRPr lang="en-US">
              <a:solidFill>
                <a:srgbClr val="23518A"/>
              </a:solidFill>
              <a:latin typeface="Calibri" charset="0"/>
            </a:endParaRPr>
          </a:p>
          <a:p>
            <a:pPr eaLnBrk="1" hangingPunct="1">
              <a:spcBef>
                <a:spcPct val="0"/>
              </a:spcBef>
              <a:buFont typeface="Wingdings" charset="0"/>
              <a:buNone/>
            </a:pPr>
            <a:r>
              <a:rPr lang="en-US">
                <a:solidFill>
                  <a:srgbClr val="23518A"/>
                </a:solidFill>
                <a:latin typeface="Calibri" charset="0"/>
              </a:rPr>
              <a:t>Excel:  =RATE(10,90,-887,1000)</a:t>
            </a:r>
          </a:p>
        </p:txBody>
      </p:sp>
      <p:grpSp>
        <p:nvGrpSpPr>
          <p:cNvPr id="21508" name="Group 20"/>
          <p:cNvGrpSpPr>
            <a:grpSpLocks/>
          </p:cNvGrpSpPr>
          <p:nvPr/>
        </p:nvGrpSpPr>
        <p:grpSpPr bwMode="auto">
          <a:xfrm>
            <a:off x="1581150" y="3424238"/>
            <a:ext cx="5983288" cy="1420812"/>
            <a:chOff x="1581150" y="3119438"/>
            <a:chExt cx="5983288" cy="1420812"/>
          </a:xfrm>
        </p:grpSpPr>
        <p:sp>
          <p:nvSpPr>
            <p:cNvPr id="21510"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p>
              <a:endParaRPr lang="en-US" sz="2000">
                <a:solidFill>
                  <a:srgbClr val="000000"/>
                </a:solidFill>
                <a:latin typeface="Calibri" charset="0"/>
              </a:endParaRPr>
            </a:p>
          </p:txBody>
        </p:sp>
        <p:sp>
          <p:nvSpPr>
            <p:cNvPr id="21" name="AutoShape 5"/>
            <p:cNvSpPr>
              <a:spLocks noChangeArrowheads="1"/>
            </p:cNvSpPr>
            <p:nvPr/>
          </p:nvSpPr>
          <p:spPr bwMode="auto">
            <a:xfrm>
              <a:off x="1733550" y="3216275"/>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INPUTS</a:t>
              </a:r>
            </a:p>
          </p:txBody>
        </p:sp>
        <p:sp>
          <p:nvSpPr>
            <p:cNvPr id="22" name="AutoShape 6"/>
            <p:cNvSpPr>
              <a:spLocks noChangeArrowheads="1"/>
            </p:cNvSpPr>
            <p:nvPr/>
          </p:nvSpPr>
          <p:spPr bwMode="auto">
            <a:xfrm>
              <a:off x="1733550" y="4075113"/>
              <a:ext cx="1189038" cy="366712"/>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OUTPUT</a:t>
              </a:r>
            </a:p>
          </p:txBody>
        </p:sp>
        <p:sp>
          <p:nvSpPr>
            <p:cNvPr id="23" name="AutoShape 7"/>
            <p:cNvSpPr>
              <a:spLocks noChangeArrowheads="1"/>
            </p:cNvSpPr>
            <p:nvPr/>
          </p:nvSpPr>
          <p:spPr bwMode="auto">
            <a:xfrm>
              <a:off x="3141663" y="3644900"/>
              <a:ext cx="639762"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N</a:t>
              </a:r>
            </a:p>
          </p:txBody>
        </p:sp>
        <p:sp>
          <p:nvSpPr>
            <p:cNvPr id="24" name="AutoShape 8"/>
            <p:cNvSpPr>
              <a:spLocks noChangeArrowheads="1"/>
            </p:cNvSpPr>
            <p:nvPr/>
          </p:nvSpPr>
          <p:spPr bwMode="auto">
            <a:xfrm>
              <a:off x="401320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spc="-100" dirty="0">
                  <a:latin typeface="+mn-lt"/>
                  <a:ea typeface="+mn-ea"/>
                </a:rPr>
                <a:t>I/YR</a:t>
              </a:r>
            </a:p>
          </p:txBody>
        </p:sp>
        <p:sp>
          <p:nvSpPr>
            <p:cNvPr id="25" name="AutoShape 9"/>
            <p:cNvSpPr>
              <a:spLocks noChangeArrowheads="1"/>
            </p:cNvSpPr>
            <p:nvPr/>
          </p:nvSpPr>
          <p:spPr bwMode="auto">
            <a:xfrm>
              <a:off x="575945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PMT</a:t>
              </a:r>
            </a:p>
          </p:txBody>
        </p:sp>
        <p:sp>
          <p:nvSpPr>
            <p:cNvPr id="26" name="AutoShape 10"/>
            <p:cNvSpPr>
              <a:spLocks noChangeArrowheads="1"/>
            </p:cNvSpPr>
            <p:nvPr/>
          </p:nvSpPr>
          <p:spPr bwMode="auto">
            <a:xfrm>
              <a:off x="4886325"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PV</a:t>
              </a:r>
            </a:p>
          </p:txBody>
        </p:sp>
        <p:sp>
          <p:nvSpPr>
            <p:cNvPr id="27" name="AutoShape 11"/>
            <p:cNvSpPr>
              <a:spLocks noChangeArrowheads="1"/>
            </p:cNvSpPr>
            <p:nvPr/>
          </p:nvSpPr>
          <p:spPr bwMode="auto">
            <a:xfrm>
              <a:off x="6630988" y="3644900"/>
              <a:ext cx="641350"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FV</a:t>
              </a:r>
            </a:p>
          </p:txBody>
        </p:sp>
        <p:sp>
          <p:nvSpPr>
            <p:cNvPr id="28" name="AutoShape 12"/>
            <p:cNvSpPr>
              <a:spLocks noChangeArrowheads="1"/>
            </p:cNvSpPr>
            <p:nvPr/>
          </p:nvSpPr>
          <p:spPr bwMode="auto">
            <a:xfrm>
              <a:off x="3141663" y="3216275"/>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a:t>
              </a:r>
            </a:p>
          </p:txBody>
        </p:sp>
        <p:sp>
          <p:nvSpPr>
            <p:cNvPr id="29" name="AutoShape 13"/>
            <p:cNvSpPr>
              <a:spLocks noChangeArrowheads="1"/>
            </p:cNvSpPr>
            <p:nvPr/>
          </p:nvSpPr>
          <p:spPr bwMode="auto">
            <a:xfrm>
              <a:off x="4843463" y="3216275"/>
              <a:ext cx="731837"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-887</a:t>
              </a:r>
            </a:p>
          </p:txBody>
        </p:sp>
        <p:sp>
          <p:nvSpPr>
            <p:cNvPr id="30" name="AutoShape 14"/>
            <p:cNvSpPr>
              <a:spLocks noChangeArrowheads="1"/>
            </p:cNvSpPr>
            <p:nvPr/>
          </p:nvSpPr>
          <p:spPr bwMode="auto">
            <a:xfrm>
              <a:off x="5756275" y="3216275"/>
              <a:ext cx="639763"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90</a:t>
              </a:r>
            </a:p>
          </p:txBody>
        </p:sp>
        <p:sp>
          <p:nvSpPr>
            <p:cNvPr id="31" name="AutoShape 15"/>
            <p:cNvSpPr>
              <a:spLocks noChangeArrowheads="1"/>
            </p:cNvSpPr>
            <p:nvPr/>
          </p:nvSpPr>
          <p:spPr bwMode="auto">
            <a:xfrm>
              <a:off x="3921125" y="4075113"/>
              <a:ext cx="822325" cy="366712"/>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10.91</a:t>
              </a:r>
            </a:p>
          </p:txBody>
        </p:sp>
        <p:sp>
          <p:nvSpPr>
            <p:cNvPr id="32" name="AutoShape 16"/>
            <p:cNvSpPr>
              <a:spLocks noChangeArrowheads="1"/>
            </p:cNvSpPr>
            <p:nvPr/>
          </p:nvSpPr>
          <p:spPr bwMode="auto">
            <a:xfrm>
              <a:off x="6583363" y="3216275"/>
              <a:ext cx="731837"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1000</a:t>
              </a:r>
            </a:p>
          </p:txBody>
        </p:sp>
      </p:grpSp>
      <p:sp>
        <p:nvSpPr>
          <p:cNvPr id="21509"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B35B4558-3CB6-CB4A-9179-08B916FB4672}" type="slidenum">
              <a:rPr lang="en-US">
                <a:solidFill>
                  <a:srgbClr val="C00000"/>
                </a:solidFill>
                <a:latin typeface="Calibri" charset="0"/>
              </a:rPr>
              <a:pPr eaLnBrk="1" hangingPunct="1"/>
              <a:t>124</a:t>
            </a:fld>
            <a:endParaRPr lang="en-US">
              <a:solidFill>
                <a:srgbClr val="C00000"/>
              </a:solidFill>
              <a:latin typeface="Calibri" charset="0"/>
            </a:endParaRPr>
          </a:p>
        </p:txBody>
      </p:sp>
    </p:spTree>
    <p:extLst>
      <p:ext uri="{BB962C8B-B14F-4D97-AF65-F5344CB8AC3E}">
        <p14:creationId xmlns:p14="http://schemas.microsoft.com/office/powerpoint/2010/main" val="1024907024"/>
      </p:ext>
    </p:extLst>
  </p:cSld>
  <p:clrMapOvr>
    <a:masterClrMapping/>
  </p:clrMapOvr>
  <p:timing>
    <p:tnLst>
      <p:par>
        <p:cTn xmlns:p14="http://schemas.microsoft.com/office/powerpoint/2010/mai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a:latin typeface="Calibri" charset="0"/>
              </a:rPr>
              <a:t>Find YTM If the Bond Price is $1,134.20</a:t>
            </a:r>
          </a:p>
        </p:txBody>
      </p:sp>
      <p:sp>
        <p:nvSpPr>
          <p:cNvPr id="22531"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solidFill>
                  <a:srgbClr val="23518A"/>
                </a:solidFill>
                <a:latin typeface="Calibri" charset="0"/>
              </a:rPr>
              <a:t>Solving for I/YR, the YTM of this bond is 7.08%.  This bond sells at a premium, because YTM &lt; coupon rate.</a:t>
            </a: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buFont typeface="Wingdings" charset="0"/>
              <a:buNone/>
            </a:pPr>
            <a:r>
              <a:rPr lang="en-US">
                <a:solidFill>
                  <a:srgbClr val="23518A"/>
                </a:solidFill>
                <a:latin typeface="Calibri" charset="0"/>
              </a:rPr>
              <a:t>Excel:  =RATE(10,90,-1134.20,1000)</a:t>
            </a:r>
          </a:p>
        </p:txBody>
      </p:sp>
      <p:grpSp>
        <p:nvGrpSpPr>
          <p:cNvPr id="22532" name="Group 20"/>
          <p:cNvGrpSpPr>
            <a:grpSpLocks/>
          </p:cNvGrpSpPr>
          <p:nvPr/>
        </p:nvGrpSpPr>
        <p:grpSpPr bwMode="auto">
          <a:xfrm>
            <a:off x="1581150" y="3041650"/>
            <a:ext cx="5983288" cy="1420813"/>
            <a:chOff x="1581150" y="3119438"/>
            <a:chExt cx="5983288" cy="1420812"/>
          </a:xfrm>
        </p:grpSpPr>
        <p:sp>
          <p:nvSpPr>
            <p:cNvPr id="22534"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p>
              <a:endParaRPr lang="en-US" sz="2000">
                <a:solidFill>
                  <a:srgbClr val="000000"/>
                </a:solidFill>
                <a:latin typeface="Calibri" charset="0"/>
              </a:endParaRPr>
            </a:p>
          </p:txBody>
        </p:sp>
        <p:sp>
          <p:nvSpPr>
            <p:cNvPr id="21"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INPUTS</a:t>
              </a:r>
            </a:p>
          </p:txBody>
        </p:sp>
        <p:sp>
          <p:nvSpPr>
            <p:cNvPr id="22"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OUTPUT</a:t>
              </a:r>
            </a:p>
          </p:txBody>
        </p:sp>
        <p:sp>
          <p:nvSpPr>
            <p:cNvPr id="23"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N</a:t>
              </a:r>
            </a:p>
          </p:txBody>
        </p:sp>
        <p:sp>
          <p:nvSpPr>
            <p:cNvPr id="24"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spc="-100" dirty="0">
                  <a:latin typeface="+mn-lt"/>
                  <a:ea typeface="+mn-ea"/>
                </a:rPr>
                <a:t>I/YR</a:t>
              </a:r>
            </a:p>
          </p:txBody>
        </p:sp>
        <p:sp>
          <p:nvSpPr>
            <p:cNvPr id="25"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PMT</a:t>
              </a:r>
            </a:p>
          </p:txBody>
        </p:sp>
        <p:sp>
          <p:nvSpPr>
            <p:cNvPr id="26"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PV</a:t>
              </a:r>
            </a:p>
          </p:txBody>
        </p:sp>
        <p:sp>
          <p:nvSpPr>
            <p:cNvPr id="27"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FV</a:t>
              </a:r>
            </a:p>
          </p:txBody>
        </p:sp>
        <p:sp>
          <p:nvSpPr>
            <p:cNvPr id="28"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a:t>
              </a:r>
            </a:p>
          </p:txBody>
        </p:sp>
        <p:sp>
          <p:nvSpPr>
            <p:cNvPr id="29" name="AutoShape 13"/>
            <p:cNvSpPr>
              <a:spLocks noChangeArrowheads="1"/>
            </p:cNvSpPr>
            <p:nvPr/>
          </p:nvSpPr>
          <p:spPr bwMode="auto">
            <a:xfrm>
              <a:off x="4657725" y="3216276"/>
              <a:ext cx="1096963"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1900" b="1" spc="-40" dirty="0">
                  <a:latin typeface="+mn-lt"/>
                  <a:ea typeface="+mn-ea"/>
                </a:rPr>
                <a:t>-1134.20</a:t>
              </a:r>
            </a:p>
          </p:txBody>
        </p:sp>
        <p:sp>
          <p:nvSpPr>
            <p:cNvPr id="30" name="AutoShape 14"/>
            <p:cNvSpPr>
              <a:spLocks noChangeArrowheads="1"/>
            </p:cNvSpPr>
            <p:nvPr/>
          </p:nvSpPr>
          <p:spPr bwMode="auto">
            <a:xfrm>
              <a:off x="5767388"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90</a:t>
              </a:r>
            </a:p>
          </p:txBody>
        </p:sp>
        <p:sp>
          <p:nvSpPr>
            <p:cNvPr id="31" name="AutoShape 15"/>
            <p:cNvSpPr>
              <a:spLocks noChangeArrowheads="1"/>
            </p:cNvSpPr>
            <p:nvPr/>
          </p:nvSpPr>
          <p:spPr bwMode="auto">
            <a:xfrm>
              <a:off x="3968750" y="4075112"/>
              <a:ext cx="731838" cy="366713"/>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7.08</a:t>
              </a:r>
            </a:p>
          </p:txBody>
        </p:sp>
        <p:sp>
          <p:nvSpPr>
            <p:cNvPr id="32" name="AutoShape 16"/>
            <p:cNvSpPr>
              <a:spLocks noChangeArrowheads="1"/>
            </p:cNvSpPr>
            <p:nvPr/>
          </p:nvSpPr>
          <p:spPr bwMode="auto">
            <a:xfrm>
              <a:off x="6583363" y="3216276"/>
              <a:ext cx="731837"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1000</a:t>
              </a:r>
            </a:p>
          </p:txBody>
        </p:sp>
      </p:grpSp>
      <p:sp>
        <p:nvSpPr>
          <p:cNvPr id="22533"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AD0DA34E-F624-3943-92C5-FB82258349C6}" type="slidenum">
              <a:rPr lang="en-US">
                <a:solidFill>
                  <a:srgbClr val="C00000"/>
                </a:solidFill>
                <a:latin typeface="Calibri" charset="0"/>
              </a:rPr>
              <a:pPr eaLnBrk="1" hangingPunct="1"/>
              <a:t>125</a:t>
            </a:fld>
            <a:endParaRPr lang="en-US">
              <a:solidFill>
                <a:srgbClr val="C00000"/>
              </a:solidFill>
              <a:latin typeface="Calibri" charset="0"/>
            </a:endParaRPr>
          </a:p>
        </p:txBody>
      </p:sp>
    </p:spTree>
    <p:extLst>
      <p:ext uri="{BB962C8B-B14F-4D97-AF65-F5344CB8AC3E}">
        <p14:creationId xmlns:p14="http://schemas.microsoft.com/office/powerpoint/2010/main" val="4087635532"/>
      </p:ext>
    </p:extLst>
  </p:cSld>
  <p:clrMapOvr>
    <a:masterClrMapping/>
  </p:clrMapOvr>
  <p:timing>
    <p:tnLst>
      <p:par>
        <p:cTn xmlns:p14="http://schemas.microsoft.com/office/powerpoint/2010/mai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a:latin typeface="Calibri" charset="0"/>
              </a:rPr>
              <a:t>Definitions</a:t>
            </a:r>
          </a:p>
        </p:txBody>
      </p:sp>
      <p:graphicFrame>
        <p:nvGraphicFramePr>
          <p:cNvPr id="23555" name="Object 4"/>
          <p:cNvGraphicFramePr>
            <a:graphicFrameLocks noChangeAspect="1"/>
          </p:cNvGraphicFramePr>
          <p:nvPr/>
        </p:nvGraphicFramePr>
        <p:xfrm>
          <a:off x="990600" y="2027238"/>
          <a:ext cx="7158038" cy="2446337"/>
        </p:xfrm>
        <a:graphic>
          <a:graphicData uri="http://schemas.openxmlformats.org/presentationml/2006/ole">
            <mc:AlternateContent xmlns:mc="http://schemas.openxmlformats.org/markup-compatibility/2006">
              <mc:Choice xmlns:v="urn:schemas-microsoft-com:vml" Requires="v">
                <p:oleObj spid="_x0000_s10243" name="Equation" r:id="rId4" imgW="3568700" imgH="1219200" progId="Equation.3">
                  <p:embed/>
                </p:oleObj>
              </mc:Choice>
              <mc:Fallback>
                <p:oleObj name="Equation" r:id="rId4" imgW="3568700" imgH="12192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0600" y="2027238"/>
                        <a:ext cx="7158038" cy="244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3556"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CD31F789-8412-6E47-88AF-70D436EF6FF9}" type="slidenum">
              <a:rPr lang="en-US">
                <a:solidFill>
                  <a:srgbClr val="C00000"/>
                </a:solidFill>
                <a:latin typeface="Calibri" charset="0"/>
              </a:rPr>
              <a:pPr eaLnBrk="1" hangingPunct="1"/>
              <a:t>126</a:t>
            </a:fld>
            <a:endParaRPr lang="en-US">
              <a:solidFill>
                <a:srgbClr val="C00000"/>
              </a:solidFill>
              <a:latin typeface="Calibri" charset="0"/>
            </a:endParaRPr>
          </a:p>
        </p:txBody>
      </p:sp>
    </p:spTree>
    <p:extLst>
      <p:ext uri="{BB962C8B-B14F-4D97-AF65-F5344CB8AC3E}">
        <p14:creationId xmlns:p14="http://schemas.microsoft.com/office/powerpoint/2010/main" val="1287114263"/>
      </p:ext>
    </p:extLst>
  </p:cSld>
  <p:clrMapOvr>
    <a:masterClrMapping/>
  </p:clrMapOvr>
  <p:timing>
    <p:tnLst>
      <p:par>
        <p:cTn xmlns:p14="http://schemas.microsoft.com/office/powerpoint/2010/mai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normAutofit fontScale="90000"/>
          </a:bodyPr>
          <a:lstStyle/>
          <a:p>
            <a:pPr eaLnBrk="1" hangingPunct="1">
              <a:defRPr/>
            </a:pPr>
            <a:r>
              <a:rPr lang="en-US" dirty="0" smtClean="0">
                <a:ea typeface="+mj-ea"/>
              </a:rPr>
              <a:t>An Example:  </a:t>
            </a:r>
            <a:br>
              <a:rPr lang="en-US" dirty="0" smtClean="0">
                <a:ea typeface="+mj-ea"/>
              </a:rPr>
            </a:br>
            <a:r>
              <a:rPr lang="en-US" dirty="0" smtClean="0">
                <a:ea typeface="+mj-ea"/>
              </a:rPr>
              <a:t>Current and Capital Gains Yields</a:t>
            </a:r>
          </a:p>
        </p:txBody>
      </p:sp>
      <p:sp>
        <p:nvSpPr>
          <p:cNvPr id="24579"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solidFill>
                  <a:srgbClr val="23518A"/>
                </a:solidFill>
                <a:latin typeface="Calibri" charset="0"/>
              </a:rPr>
              <a:t>Find the current yield and the capital gains yield for a 10-year, 9% annual coupon bond that sells for $887, and has a face value of $1,000.</a:t>
            </a:r>
          </a:p>
          <a:p>
            <a:pPr eaLnBrk="1" hangingPunct="1">
              <a:spcBef>
                <a:spcPct val="0"/>
              </a:spcBef>
              <a:buFont typeface="Wingdings" charset="0"/>
              <a:buNone/>
            </a:pPr>
            <a:endParaRPr lang="en-US">
              <a:solidFill>
                <a:srgbClr val="23518A"/>
              </a:solidFill>
              <a:latin typeface="Calibri" charset="0"/>
            </a:endParaRPr>
          </a:p>
          <a:p>
            <a:pPr eaLnBrk="1" hangingPunct="1">
              <a:spcBef>
                <a:spcPct val="0"/>
              </a:spcBef>
              <a:buFont typeface="Wingdings" charset="0"/>
              <a:buNone/>
            </a:pPr>
            <a:r>
              <a:rPr lang="en-US">
                <a:solidFill>
                  <a:srgbClr val="23518A"/>
                </a:solidFill>
                <a:latin typeface="Calibri" charset="0"/>
              </a:rPr>
              <a:t>	</a:t>
            </a:r>
          </a:p>
        </p:txBody>
      </p:sp>
      <p:graphicFrame>
        <p:nvGraphicFramePr>
          <p:cNvPr id="24580" name="Object 4"/>
          <p:cNvGraphicFramePr>
            <a:graphicFrameLocks noChangeAspect="1"/>
          </p:cNvGraphicFramePr>
          <p:nvPr/>
        </p:nvGraphicFramePr>
        <p:xfrm>
          <a:off x="2600325" y="3208338"/>
          <a:ext cx="3944938" cy="1211262"/>
        </p:xfrm>
        <a:graphic>
          <a:graphicData uri="http://schemas.openxmlformats.org/presentationml/2006/ole">
            <mc:AlternateContent xmlns:mc="http://schemas.openxmlformats.org/markup-compatibility/2006">
              <mc:Choice xmlns:v="urn:schemas-microsoft-com:vml" Requires="v">
                <p:oleObj spid="_x0000_s11267" name="Equation" r:id="rId4" imgW="1981200" imgH="609600" progId="Equation.3">
                  <p:embed/>
                </p:oleObj>
              </mc:Choice>
              <mc:Fallback>
                <p:oleObj name="Equation" r:id="rId4" imgW="1981200" imgH="6096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00325" y="3208338"/>
                        <a:ext cx="3944938" cy="121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4581"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EE0D7354-7633-2940-A354-70A541343BFA}" type="slidenum">
              <a:rPr lang="en-US">
                <a:solidFill>
                  <a:srgbClr val="C00000"/>
                </a:solidFill>
                <a:latin typeface="Calibri" charset="0"/>
              </a:rPr>
              <a:pPr eaLnBrk="1" hangingPunct="1"/>
              <a:t>127</a:t>
            </a:fld>
            <a:endParaRPr lang="en-US">
              <a:solidFill>
                <a:srgbClr val="C00000"/>
              </a:solidFill>
              <a:latin typeface="Calibri" charset="0"/>
            </a:endParaRPr>
          </a:p>
        </p:txBody>
      </p:sp>
    </p:spTree>
    <p:extLst>
      <p:ext uri="{BB962C8B-B14F-4D97-AF65-F5344CB8AC3E}">
        <p14:creationId xmlns:p14="http://schemas.microsoft.com/office/powerpoint/2010/main" val="1641141604"/>
      </p:ext>
    </p:extLst>
  </p:cSld>
  <p:clrMapOvr>
    <a:masterClrMapping/>
  </p:clrMapOvr>
  <p:timing>
    <p:tnLst>
      <p:par>
        <p:cTn xmlns:p14="http://schemas.microsoft.com/office/powerpoint/2010/mai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latin typeface="Calibri" charset="0"/>
              </a:rPr>
              <a:t>Calculating Capital Gains Yield</a:t>
            </a:r>
          </a:p>
        </p:txBody>
      </p:sp>
      <p:sp>
        <p:nvSpPr>
          <p:cNvPr id="25603" name="Rectangle 3"/>
          <p:cNvSpPr>
            <a:spLocks noGrp="1" noChangeArrowheads="1"/>
          </p:cNvSpPr>
          <p:nvPr>
            <p:ph sz="quarter" idx="1"/>
          </p:nvPr>
        </p:nvSpPr>
        <p:spPr>
          <a:xfrm>
            <a:off x="612775" y="1600200"/>
            <a:ext cx="7616825" cy="4495800"/>
          </a:xfrm>
        </p:spPr>
        <p:txBody>
          <a:bodyPr>
            <a:normAutofit/>
          </a:bodyPr>
          <a:lstStyle/>
          <a:p>
            <a:pPr marL="0" indent="0" eaLnBrk="1" hangingPunct="1">
              <a:spcBef>
                <a:spcPct val="0"/>
              </a:spcBef>
              <a:buFont typeface="Wingdings" charset="0"/>
              <a:buNone/>
            </a:pPr>
            <a:r>
              <a:rPr lang="en-US">
                <a:solidFill>
                  <a:srgbClr val="23518A"/>
                </a:solidFill>
                <a:latin typeface="Calibri" charset="0"/>
              </a:rPr>
              <a:t>YTM = Current yield + Capital gains yield</a:t>
            </a:r>
          </a:p>
          <a:p>
            <a:pPr marL="0" indent="0" eaLnBrk="1" hangingPunct="1">
              <a:spcBef>
                <a:spcPct val="0"/>
              </a:spcBef>
              <a:buFont typeface="Wingdings" charset="0"/>
              <a:buNone/>
            </a:pPr>
            <a:endParaRPr lang="en-US">
              <a:solidFill>
                <a:srgbClr val="23518A"/>
              </a:solidFill>
              <a:latin typeface="Calibri" charset="0"/>
            </a:endParaRPr>
          </a:p>
          <a:p>
            <a:pPr marL="0" indent="0" eaLnBrk="1" hangingPunct="1">
              <a:spcBef>
                <a:spcPct val="0"/>
              </a:spcBef>
              <a:spcAft>
                <a:spcPts val="600"/>
              </a:spcAft>
              <a:buFont typeface="Wingdings" charset="0"/>
              <a:buNone/>
            </a:pPr>
            <a:r>
              <a:rPr lang="en-US">
                <a:solidFill>
                  <a:srgbClr val="23518A"/>
                </a:solidFill>
                <a:latin typeface="Calibri" charset="0"/>
              </a:rPr>
              <a:t>	</a:t>
            </a:r>
          </a:p>
          <a:p>
            <a:pPr marL="0" indent="0" eaLnBrk="1" hangingPunct="1">
              <a:spcBef>
                <a:spcPct val="0"/>
              </a:spcBef>
              <a:spcAft>
                <a:spcPts val="600"/>
              </a:spcAft>
              <a:buFont typeface="Wingdings" charset="0"/>
              <a:buNone/>
            </a:pPr>
            <a:endParaRPr lang="en-US">
              <a:solidFill>
                <a:srgbClr val="23518A"/>
              </a:solidFill>
              <a:latin typeface="Calibri" charset="0"/>
            </a:endParaRPr>
          </a:p>
          <a:p>
            <a:pPr marL="0" indent="0" eaLnBrk="1" hangingPunct="1">
              <a:spcBef>
                <a:spcPct val="0"/>
              </a:spcBef>
              <a:spcAft>
                <a:spcPts val="600"/>
              </a:spcAft>
              <a:buFont typeface="Wingdings" charset="0"/>
              <a:buNone/>
            </a:pPr>
            <a:endParaRPr lang="en-US">
              <a:solidFill>
                <a:srgbClr val="23518A"/>
              </a:solidFill>
              <a:latin typeface="Calibri" charset="0"/>
            </a:endParaRPr>
          </a:p>
          <a:p>
            <a:pPr marL="0" indent="0" eaLnBrk="1" hangingPunct="1">
              <a:spcBef>
                <a:spcPct val="0"/>
              </a:spcBef>
              <a:spcAft>
                <a:spcPts val="600"/>
              </a:spcAft>
              <a:buFont typeface="Wingdings" charset="0"/>
              <a:buNone/>
            </a:pPr>
            <a:endParaRPr lang="en-US">
              <a:solidFill>
                <a:srgbClr val="23518A"/>
              </a:solidFill>
              <a:latin typeface="Calibri" charset="0"/>
            </a:endParaRPr>
          </a:p>
          <a:p>
            <a:pPr marL="0" indent="0" eaLnBrk="1" hangingPunct="1">
              <a:spcBef>
                <a:spcPct val="0"/>
              </a:spcBef>
              <a:buFont typeface="Wingdings" charset="0"/>
              <a:buNone/>
            </a:pPr>
            <a:r>
              <a:rPr lang="en-US">
                <a:solidFill>
                  <a:srgbClr val="23518A"/>
                </a:solidFill>
                <a:latin typeface="Calibri" charset="0"/>
              </a:rPr>
              <a:t>Could also find the expected price one year from now and divide the change in price by the beginning price, which gives the same answer.</a:t>
            </a:r>
          </a:p>
        </p:txBody>
      </p:sp>
      <p:graphicFrame>
        <p:nvGraphicFramePr>
          <p:cNvPr id="25604" name="Object 4"/>
          <p:cNvGraphicFramePr>
            <a:graphicFrameLocks noChangeAspect="1"/>
          </p:cNvGraphicFramePr>
          <p:nvPr/>
        </p:nvGraphicFramePr>
        <p:xfrm>
          <a:off x="3117850" y="2435225"/>
          <a:ext cx="2908300" cy="1239838"/>
        </p:xfrm>
        <a:graphic>
          <a:graphicData uri="http://schemas.openxmlformats.org/presentationml/2006/ole">
            <mc:AlternateContent xmlns:mc="http://schemas.openxmlformats.org/markup-compatibility/2006">
              <mc:Choice xmlns:v="urn:schemas-microsoft-com:vml" Requires="v">
                <p:oleObj spid="_x0000_s12291" name="Equation" r:id="rId4" imgW="1459866" imgH="622030" progId="Equation.3">
                  <p:embed/>
                </p:oleObj>
              </mc:Choice>
              <mc:Fallback>
                <p:oleObj name="Equation" r:id="rId4" imgW="1459866" imgH="62203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17850" y="2435225"/>
                        <a:ext cx="2908300" cy="123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5605"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46420B26-E8E2-F14D-BD00-4517769D6054}" type="slidenum">
              <a:rPr lang="en-US">
                <a:solidFill>
                  <a:srgbClr val="C00000"/>
                </a:solidFill>
                <a:latin typeface="Calibri" charset="0"/>
              </a:rPr>
              <a:pPr eaLnBrk="1" hangingPunct="1"/>
              <a:t>128</a:t>
            </a:fld>
            <a:endParaRPr lang="en-US">
              <a:solidFill>
                <a:srgbClr val="C00000"/>
              </a:solidFill>
              <a:latin typeface="Calibri" charset="0"/>
            </a:endParaRPr>
          </a:p>
        </p:txBody>
      </p:sp>
    </p:spTree>
    <p:extLst>
      <p:ext uri="{BB962C8B-B14F-4D97-AF65-F5344CB8AC3E}">
        <p14:creationId xmlns:p14="http://schemas.microsoft.com/office/powerpoint/2010/main" val="3354198036"/>
      </p:ext>
    </p:extLst>
  </p:cSld>
  <p:clrMapOvr>
    <a:masterClrMapping/>
  </p:clrMapOvr>
  <p:timing>
    <p:tnLst>
      <p:par>
        <p:cTn xmlns:p14="http://schemas.microsoft.com/office/powerpoint/2010/mai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fontScale="90000"/>
          </a:bodyPr>
          <a:lstStyle/>
          <a:p>
            <a:pPr eaLnBrk="1" hangingPunct="1">
              <a:defRPr/>
            </a:pPr>
            <a:r>
              <a:rPr lang="en-US" smtClean="0">
                <a:ea typeface="+mj-ea"/>
              </a:rPr>
              <a:t>What is price risk?  Does a 1-year or 10-year bond have more price risk? </a:t>
            </a:r>
          </a:p>
        </p:txBody>
      </p:sp>
      <p:sp>
        <p:nvSpPr>
          <p:cNvPr id="175107" name="Rectangle 3"/>
          <p:cNvSpPr>
            <a:spLocks noGrp="1" noChangeArrowheads="1"/>
          </p:cNvSpPr>
          <p:nvPr>
            <p:ph sz="quarter" idx="1"/>
          </p:nvPr>
        </p:nvSpPr>
        <p:spPr>
          <a:xfrm>
            <a:off x="612775" y="1600200"/>
            <a:ext cx="7816850" cy="4495800"/>
          </a:xfrm>
        </p:spPr>
        <p:txBody>
          <a:bodyPr>
            <a:normAutofit/>
          </a:bodyPr>
          <a:lstStyle/>
          <a:p>
            <a:pPr defTabSz="1657350" eaLnBrk="1" hangingPunct="1">
              <a:spcBef>
                <a:spcPct val="0"/>
              </a:spcBef>
            </a:pPr>
            <a:r>
              <a:rPr lang="en-US">
                <a:solidFill>
                  <a:srgbClr val="23518A"/>
                </a:solidFill>
                <a:latin typeface="Calibri" charset="0"/>
              </a:rPr>
              <a:t>Price risk is the concern that rising r</a:t>
            </a:r>
            <a:r>
              <a:rPr lang="en-US" baseline="-25000">
                <a:solidFill>
                  <a:srgbClr val="23518A"/>
                </a:solidFill>
                <a:latin typeface="Calibri" charset="0"/>
              </a:rPr>
              <a:t>d</a:t>
            </a:r>
            <a:r>
              <a:rPr lang="en-US">
                <a:solidFill>
                  <a:srgbClr val="23518A"/>
                </a:solidFill>
                <a:latin typeface="Calibri" charset="0"/>
              </a:rPr>
              <a:t> will cause the value of a bond to fall.</a:t>
            </a:r>
          </a:p>
          <a:p>
            <a:pPr defTabSz="1657350" eaLnBrk="1" hangingPunct="1">
              <a:spcBef>
                <a:spcPct val="0"/>
              </a:spcBef>
              <a:buFont typeface="Wingdings" charset="0"/>
              <a:buNone/>
            </a:pPr>
            <a:r>
              <a:rPr lang="en-US">
                <a:solidFill>
                  <a:srgbClr val="23518A"/>
                </a:solidFill>
                <a:latin typeface="Calibri" charset="0"/>
              </a:rPr>
              <a:t>	</a:t>
            </a:r>
            <a:r>
              <a:rPr lang="en-US" u="sng">
                <a:solidFill>
                  <a:srgbClr val="23518A"/>
                </a:solidFill>
                <a:latin typeface="Calibri" charset="0"/>
              </a:rPr>
              <a:t>  r</a:t>
            </a:r>
            <a:r>
              <a:rPr lang="en-US" u="sng" baseline="-25000">
                <a:solidFill>
                  <a:srgbClr val="23518A"/>
                </a:solidFill>
                <a:latin typeface="Calibri" charset="0"/>
              </a:rPr>
              <a:t>d</a:t>
            </a:r>
            <a:r>
              <a:rPr lang="en-US" u="sng">
                <a:solidFill>
                  <a:srgbClr val="23518A"/>
                </a:solidFill>
                <a:latin typeface="Calibri" charset="0"/>
              </a:rPr>
              <a:t>  </a:t>
            </a:r>
            <a:r>
              <a:rPr lang="en-US">
                <a:solidFill>
                  <a:srgbClr val="23518A"/>
                </a:solidFill>
                <a:latin typeface="Calibri" charset="0"/>
              </a:rPr>
              <a:t>	 </a:t>
            </a:r>
            <a:r>
              <a:rPr lang="en-US" u="sng">
                <a:solidFill>
                  <a:srgbClr val="23518A"/>
                </a:solidFill>
                <a:latin typeface="Calibri" charset="0"/>
              </a:rPr>
              <a:t>1-year</a:t>
            </a:r>
            <a:r>
              <a:rPr lang="en-US">
                <a:solidFill>
                  <a:srgbClr val="23518A"/>
                </a:solidFill>
                <a:latin typeface="Calibri" charset="0"/>
              </a:rPr>
              <a:t>	</a:t>
            </a:r>
            <a:r>
              <a:rPr lang="en-US" u="sng">
                <a:solidFill>
                  <a:srgbClr val="23518A"/>
                </a:solidFill>
                <a:latin typeface="Calibri" charset="0"/>
              </a:rPr>
              <a:t>Change</a:t>
            </a:r>
            <a:r>
              <a:rPr lang="en-US">
                <a:solidFill>
                  <a:srgbClr val="23518A"/>
                </a:solidFill>
                <a:latin typeface="Calibri" charset="0"/>
              </a:rPr>
              <a:t>	</a:t>
            </a:r>
            <a:r>
              <a:rPr lang="en-US" u="sng">
                <a:solidFill>
                  <a:srgbClr val="23518A"/>
                </a:solidFill>
                <a:latin typeface="Calibri" charset="0"/>
              </a:rPr>
              <a:t>10-year</a:t>
            </a:r>
            <a:r>
              <a:rPr lang="en-US">
                <a:solidFill>
                  <a:srgbClr val="23518A"/>
                </a:solidFill>
                <a:latin typeface="Calibri" charset="0"/>
              </a:rPr>
              <a:t>	</a:t>
            </a:r>
            <a:r>
              <a:rPr lang="en-US" u="sng">
                <a:solidFill>
                  <a:srgbClr val="23518A"/>
                </a:solidFill>
                <a:latin typeface="Calibri" charset="0"/>
              </a:rPr>
              <a:t>Change</a:t>
            </a:r>
          </a:p>
          <a:p>
            <a:pPr defTabSz="1657350" eaLnBrk="1" hangingPunct="1">
              <a:spcBef>
                <a:spcPct val="0"/>
              </a:spcBef>
              <a:buFont typeface="Wingdings" charset="0"/>
              <a:buNone/>
            </a:pPr>
            <a:r>
              <a:rPr lang="en-US">
                <a:solidFill>
                  <a:srgbClr val="23518A"/>
                </a:solidFill>
                <a:latin typeface="Calibri" charset="0"/>
              </a:rPr>
              <a:t>	5%	$1,048		$1,386	</a:t>
            </a:r>
          </a:p>
          <a:p>
            <a:pPr defTabSz="1657350" eaLnBrk="1" hangingPunct="1">
              <a:spcBef>
                <a:spcPct val="0"/>
              </a:spcBef>
              <a:buFont typeface="Wingdings" charset="0"/>
              <a:buNone/>
            </a:pPr>
            <a:r>
              <a:rPr lang="en-US">
                <a:solidFill>
                  <a:srgbClr val="23518A"/>
                </a:solidFill>
                <a:latin typeface="Calibri" charset="0"/>
              </a:rPr>
              <a:t>	10%	  1,000		  1,000</a:t>
            </a:r>
          </a:p>
          <a:p>
            <a:pPr defTabSz="1657350" eaLnBrk="1" hangingPunct="1">
              <a:spcBef>
                <a:spcPct val="0"/>
              </a:spcBef>
              <a:spcAft>
                <a:spcPts val="2400"/>
              </a:spcAft>
              <a:buFont typeface="Wingdings" charset="0"/>
              <a:buNone/>
            </a:pPr>
            <a:r>
              <a:rPr lang="en-US">
                <a:solidFill>
                  <a:srgbClr val="23518A"/>
                </a:solidFill>
                <a:latin typeface="Calibri" charset="0"/>
              </a:rPr>
              <a:t>	15%	     956		     749</a:t>
            </a:r>
          </a:p>
          <a:p>
            <a:pPr defTabSz="1657350" eaLnBrk="1" hangingPunct="1">
              <a:spcBef>
                <a:spcPct val="0"/>
              </a:spcBef>
              <a:spcAft>
                <a:spcPts val="2400"/>
              </a:spcAft>
            </a:pPr>
            <a:r>
              <a:rPr lang="en-US" sz="2800">
                <a:solidFill>
                  <a:srgbClr val="23518A"/>
                </a:solidFill>
                <a:latin typeface="Calibri" charset="0"/>
              </a:rPr>
              <a:t>The 10-year bond is more sensitive to interest rate changes, and hence has more price risk.</a:t>
            </a:r>
          </a:p>
          <a:p>
            <a:pPr defTabSz="1657350" eaLnBrk="1" hangingPunct="1">
              <a:spcBef>
                <a:spcPct val="0"/>
              </a:spcBef>
              <a:spcAft>
                <a:spcPts val="2400"/>
              </a:spcAft>
              <a:buFont typeface="Wingdings" charset="0"/>
              <a:buNone/>
            </a:pPr>
            <a:endParaRPr lang="en-US">
              <a:solidFill>
                <a:srgbClr val="23518A"/>
              </a:solidFill>
              <a:latin typeface="Calibri" charset="0"/>
            </a:endParaRPr>
          </a:p>
        </p:txBody>
      </p:sp>
      <p:grpSp>
        <p:nvGrpSpPr>
          <p:cNvPr id="2" name="Group 15"/>
          <p:cNvGrpSpPr>
            <a:grpSpLocks/>
          </p:cNvGrpSpPr>
          <p:nvPr/>
        </p:nvGrpSpPr>
        <p:grpSpPr bwMode="auto">
          <a:xfrm>
            <a:off x="3400425" y="3157538"/>
            <a:ext cx="5257800" cy="950912"/>
            <a:chOff x="3581400" y="3386569"/>
            <a:chExt cx="5257800" cy="951324"/>
          </a:xfrm>
        </p:grpSpPr>
        <p:sp>
          <p:nvSpPr>
            <p:cNvPr id="26630" name="Line 6"/>
            <p:cNvSpPr>
              <a:spLocks noChangeShapeType="1"/>
            </p:cNvSpPr>
            <p:nvPr/>
          </p:nvSpPr>
          <p:spPr bwMode="auto">
            <a:xfrm rot="5400000" flipV="1">
              <a:off x="3771900" y="3205496"/>
              <a:ext cx="228600" cy="609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6631" name="Line 7"/>
            <p:cNvSpPr>
              <a:spLocks noChangeShapeType="1"/>
            </p:cNvSpPr>
            <p:nvPr/>
          </p:nvSpPr>
          <p:spPr bwMode="auto">
            <a:xfrm rot="5400000">
              <a:off x="3810000" y="3395996"/>
              <a:ext cx="152400" cy="609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6632" name="Line 8"/>
            <p:cNvSpPr>
              <a:spLocks noChangeShapeType="1"/>
            </p:cNvSpPr>
            <p:nvPr/>
          </p:nvSpPr>
          <p:spPr bwMode="auto">
            <a:xfrm rot="5400000" flipV="1">
              <a:off x="3771900" y="3766393"/>
              <a:ext cx="228600" cy="609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6633" name="Line 9"/>
            <p:cNvSpPr>
              <a:spLocks noChangeShapeType="1"/>
            </p:cNvSpPr>
            <p:nvPr/>
          </p:nvSpPr>
          <p:spPr bwMode="auto">
            <a:xfrm rot="5400000">
              <a:off x="3810000" y="3956893"/>
              <a:ext cx="152400" cy="609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6634" name="Line 10"/>
            <p:cNvSpPr>
              <a:spLocks noChangeShapeType="1"/>
            </p:cNvSpPr>
            <p:nvPr/>
          </p:nvSpPr>
          <p:spPr bwMode="auto">
            <a:xfrm rot="5400000" flipV="1">
              <a:off x="7124700" y="3205496"/>
              <a:ext cx="228600" cy="609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6635" name="Line 11"/>
            <p:cNvSpPr>
              <a:spLocks noChangeShapeType="1"/>
            </p:cNvSpPr>
            <p:nvPr/>
          </p:nvSpPr>
          <p:spPr bwMode="auto">
            <a:xfrm rot="5400000">
              <a:off x="7162800" y="3395996"/>
              <a:ext cx="152400" cy="609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6636" name="Line 12"/>
            <p:cNvSpPr>
              <a:spLocks noChangeShapeType="1"/>
            </p:cNvSpPr>
            <p:nvPr/>
          </p:nvSpPr>
          <p:spPr bwMode="auto">
            <a:xfrm rot="5400000" flipV="1">
              <a:off x="7124700" y="3766392"/>
              <a:ext cx="228600" cy="609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6637" name="Line 13"/>
            <p:cNvSpPr>
              <a:spLocks noChangeShapeType="1"/>
            </p:cNvSpPr>
            <p:nvPr/>
          </p:nvSpPr>
          <p:spPr bwMode="auto">
            <a:xfrm rot="5400000">
              <a:off x="7162800" y="3956893"/>
              <a:ext cx="152400" cy="609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6" name="Text Box 14"/>
            <p:cNvSpPr txBox="1">
              <a:spLocks noChangeArrowheads="1"/>
            </p:cNvSpPr>
            <p:nvPr/>
          </p:nvSpPr>
          <p:spPr bwMode="auto">
            <a:xfrm>
              <a:off x="4191000" y="3386569"/>
              <a:ext cx="1295400" cy="922737"/>
            </a:xfrm>
            <a:prstGeom prst="rect">
              <a:avLst/>
            </a:prstGeom>
            <a:noFill/>
            <a:ln w="9525">
              <a:noFill/>
              <a:miter lim="800000"/>
              <a:headEnd/>
              <a:tailEnd/>
            </a:ln>
          </p:spPr>
          <p:txBody>
            <a:bodyPr>
              <a:spAutoFit/>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spcAft>
                  <a:spcPts val="1200"/>
                </a:spcAft>
              </a:pPr>
              <a:r>
                <a:rPr lang="en-US" sz="2200">
                  <a:solidFill>
                    <a:srgbClr val="23518A"/>
                  </a:solidFill>
                  <a:latin typeface="Calibri" charset="0"/>
                </a:rPr>
                <a:t>+ 4.8%</a:t>
              </a:r>
            </a:p>
            <a:p>
              <a:pPr eaLnBrk="1" hangingPunct="1">
                <a:spcAft>
                  <a:spcPts val="1200"/>
                </a:spcAft>
              </a:pPr>
              <a:r>
                <a:rPr lang="en-US" sz="2200">
                  <a:solidFill>
                    <a:srgbClr val="23518A"/>
                  </a:solidFill>
                  <a:latin typeface="Calibri" charset="0"/>
                </a:rPr>
                <a:t>– 4.4%</a:t>
              </a:r>
            </a:p>
          </p:txBody>
        </p:sp>
        <p:sp>
          <p:nvSpPr>
            <p:cNvPr id="27" name="Text Box 15"/>
            <p:cNvSpPr txBox="1">
              <a:spLocks noChangeArrowheads="1"/>
            </p:cNvSpPr>
            <p:nvPr/>
          </p:nvSpPr>
          <p:spPr bwMode="auto">
            <a:xfrm>
              <a:off x="7543800" y="3386569"/>
              <a:ext cx="1295400" cy="922737"/>
            </a:xfrm>
            <a:prstGeom prst="rect">
              <a:avLst/>
            </a:prstGeom>
            <a:noFill/>
            <a:ln w="9525">
              <a:noFill/>
              <a:miter lim="800000"/>
              <a:headEnd/>
              <a:tailEnd/>
            </a:ln>
          </p:spPr>
          <p:txBody>
            <a:bodyPr>
              <a:spAutoFit/>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spcAft>
                  <a:spcPts val="1200"/>
                </a:spcAft>
              </a:pPr>
              <a:r>
                <a:rPr lang="en-US" sz="2200">
                  <a:solidFill>
                    <a:srgbClr val="23518A"/>
                  </a:solidFill>
                  <a:latin typeface="Calibri" charset="0"/>
                </a:rPr>
                <a:t>+38.6%</a:t>
              </a:r>
            </a:p>
            <a:p>
              <a:pPr eaLnBrk="1" hangingPunct="1">
                <a:spcAft>
                  <a:spcPts val="1200"/>
                </a:spcAft>
              </a:pPr>
              <a:r>
                <a:rPr lang="en-US" sz="2200">
                  <a:solidFill>
                    <a:srgbClr val="23518A"/>
                  </a:solidFill>
                  <a:latin typeface="Calibri" charset="0"/>
                </a:rPr>
                <a:t>–25.1%</a:t>
              </a:r>
            </a:p>
          </p:txBody>
        </p:sp>
      </p:grpSp>
      <p:sp>
        <p:nvSpPr>
          <p:cNvPr id="26629" name="Slide Number Placeholder 2"/>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7D954F32-A5E3-1E44-B3EB-267F804BF156}" type="slidenum">
              <a:rPr lang="en-US">
                <a:solidFill>
                  <a:srgbClr val="C00000"/>
                </a:solidFill>
                <a:latin typeface="Calibri" charset="0"/>
              </a:rPr>
              <a:pPr eaLnBrk="1" hangingPunct="1"/>
              <a:t>129</a:t>
            </a:fld>
            <a:endParaRPr lang="en-US">
              <a:solidFill>
                <a:srgbClr val="C00000"/>
              </a:solidFill>
              <a:latin typeface="Calibri" charset="0"/>
            </a:endParaRPr>
          </a:p>
        </p:txBody>
      </p:sp>
    </p:spTree>
    <p:extLst>
      <p:ext uri="{BB962C8B-B14F-4D97-AF65-F5344CB8AC3E}">
        <p14:creationId xmlns:p14="http://schemas.microsoft.com/office/powerpoint/2010/main" val="331791225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510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510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510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510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5107">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7510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7" grpId="0" build="p"/>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a:latin typeface="Calibri" charset="0"/>
              </a:rPr>
              <a:t>Illustrating Price Risk</a:t>
            </a:r>
          </a:p>
        </p:txBody>
      </p:sp>
      <p:graphicFrame>
        <p:nvGraphicFramePr>
          <p:cNvPr id="27651" name="Object 4"/>
          <p:cNvGraphicFramePr>
            <a:graphicFrameLocks noGrp="1" noChangeAspect="1"/>
          </p:cNvGraphicFramePr>
          <p:nvPr>
            <p:ph sz="quarter" idx="1"/>
          </p:nvPr>
        </p:nvGraphicFramePr>
        <p:xfrm>
          <a:off x="285750" y="1933575"/>
          <a:ext cx="7572375" cy="3819525"/>
        </p:xfrm>
        <a:graphic>
          <a:graphicData uri="http://schemas.openxmlformats.org/presentationml/2006/ole">
            <mc:AlternateContent xmlns:mc="http://schemas.openxmlformats.org/markup-compatibility/2006">
              <mc:Choice xmlns:v="urn:schemas-microsoft-com:vml" Requires="v">
                <p:oleObj spid="_x0000_s13315" name="Worksheet" r:id="rId4" imgW="7648592" imgH="3857670" progId="Excel.Sheet.8">
                  <p:embed/>
                </p:oleObj>
              </mc:Choice>
              <mc:Fallback>
                <p:oleObj name="Worksheet" r:id="rId4" imgW="7648592" imgH="3857670" progId="Excel.Sheet.8">
                  <p:embed/>
                  <p:pic>
                    <p:nvPicPr>
                      <p:cNvPr id="0" name=""/>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5750" y="1933575"/>
                        <a:ext cx="7572375"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2" name="TextBox 5"/>
          <p:cNvSpPr txBox="1">
            <a:spLocks noChangeArrowheads="1"/>
          </p:cNvSpPr>
          <p:nvPr/>
        </p:nvSpPr>
        <p:spPr bwMode="auto">
          <a:xfrm>
            <a:off x="3294063" y="2270125"/>
            <a:ext cx="17446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rPr>
              <a:t>10-Year Bond</a:t>
            </a:r>
          </a:p>
        </p:txBody>
      </p:sp>
      <p:sp>
        <p:nvSpPr>
          <p:cNvPr id="27653" name="TextBox 6"/>
          <p:cNvSpPr txBox="1">
            <a:spLocks noChangeArrowheads="1"/>
          </p:cNvSpPr>
          <p:nvPr/>
        </p:nvSpPr>
        <p:spPr bwMode="auto">
          <a:xfrm>
            <a:off x="4837113" y="2743200"/>
            <a:ext cx="17430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t>1-Year Bond</a:t>
            </a:r>
          </a:p>
        </p:txBody>
      </p:sp>
      <p:sp>
        <p:nvSpPr>
          <p:cNvPr id="12" name="TextBox 11"/>
          <p:cNvSpPr txBox="1"/>
          <p:nvPr/>
        </p:nvSpPr>
        <p:spPr>
          <a:xfrm>
            <a:off x="971550" y="1581150"/>
            <a:ext cx="1247775" cy="400050"/>
          </a:xfrm>
          <a:prstGeom prst="rect">
            <a:avLst/>
          </a:prstGeom>
          <a:noFill/>
        </p:spPr>
        <p:txBody>
          <a:bodyPr>
            <a:spAutoFit/>
          </a:bodyPr>
          <a:lstStyle/>
          <a:p>
            <a:pPr>
              <a:defRPr/>
            </a:pPr>
            <a:r>
              <a:rPr lang="en-US" sz="2000" dirty="0">
                <a:solidFill>
                  <a:srgbClr val="000000"/>
                </a:solidFill>
                <a:latin typeface="+mn-lt"/>
                <a:ea typeface="+mn-ea"/>
              </a:rPr>
              <a:t>Value ($)</a:t>
            </a:r>
          </a:p>
        </p:txBody>
      </p:sp>
      <p:sp>
        <p:nvSpPr>
          <p:cNvPr id="13" name="TextBox 12"/>
          <p:cNvSpPr txBox="1"/>
          <p:nvPr/>
        </p:nvSpPr>
        <p:spPr>
          <a:xfrm>
            <a:off x="7677150" y="4572000"/>
            <a:ext cx="1247775" cy="400050"/>
          </a:xfrm>
          <a:prstGeom prst="rect">
            <a:avLst/>
          </a:prstGeom>
          <a:noFill/>
        </p:spPr>
        <p:txBody>
          <a:bodyPr>
            <a:spAutoFit/>
          </a:bodyPr>
          <a:lstStyle/>
          <a:p>
            <a:pPr>
              <a:defRPr/>
            </a:pPr>
            <a:r>
              <a:rPr lang="en-US" sz="2000" dirty="0">
                <a:solidFill>
                  <a:srgbClr val="000000"/>
                </a:solidFill>
                <a:latin typeface="+mn-lt"/>
                <a:ea typeface="+mn-ea"/>
              </a:rPr>
              <a:t>YTM(%)</a:t>
            </a:r>
          </a:p>
        </p:txBody>
      </p:sp>
      <p:sp>
        <p:nvSpPr>
          <p:cNvPr id="27656"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23E9CEE2-C26A-A945-8324-D3B596B45981}" type="slidenum">
              <a:rPr lang="en-US">
                <a:solidFill>
                  <a:srgbClr val="C00000"/>
                </a:solidFill>
                <a:latin typeface="Calibri" charset="0"/>
              </a:rPr>
              <a:pPr eaLnBrk="1" hangingPunct="1"/>
              <a:t>130</a:t>
            </a:fld>
            <a:endParaRPr lang="en-US">
              <a:solidFill>
                <a:srgbClr val="C00000"/>
              </a:solidFill>
              <a:latin typeface="Calibri" charset="0"/>
            </a:endParaRPr>
          </a:p>
        </p:txBody>
      </p:sp>
    </p:spTree>
    <p:extLst>
      <p:ext uri="{BB962C8B-B14F-4D97-AF65-F5344CB8AC3E}">
        <p14:creationId xmlns:p14="http://schemas.microsoft.com/office/powerpoint/2010/main" val="167333942"/>
      </p:ext>
    </p:extLst>
  </p:cSld>
  <p:clrMapOvr>
    <a:masterClrMapping/>
  </p:clrMapOvr>
  <p:timing>
    <p:tnLst>
      <p:par>
        <p:cTn xmlns:p14="http://schemas.microsoft.com/office/powerpoint/2010/mai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n-US">
                <a:latin typeface="Calibri" charset="0"/>
              </a:rPr>
              <a:t>What is reinvestment risk?</a:t>
            </a:r>
          </a:p>
        </p:txBody>
      </p:sp>
      <p:sp>
        <p:nvSpPr>
          <p:cNvPr id="118787"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solidFill>
                  <a:srgbClr val="23518A"/>
                </a:solidFill>
                <a:latin typeface="Calibri" charset="0"/>
              </a:rPr>
              <a:t>Reinvestment risk is the concern that r</a:t>
            </a:r>
            <a:r>
              <a:rPr lang="en-US" baseline="-25000">
                <a:solidFill>
                  <a:srgbClr val="23518A"/>
                </a:solidFill>
                <a:latin typeface="Calibri" charset="0"/>
              </a:rPr>
              <a:t>d</a:t>
            </a:r>
            <a:r>
              <a:rPr lang="en-US">
                <a:solidFill>
                  <a:srgbClr val="23518A"/>
                </a:solidFill>
                <a:latin typeface="Calibri" charset="0"/>
              </a:rPr>
              <a:t> will fall, and future CFs will have to be reinvested at lower rates, hence reducing income.</a:t>
            </a:r>
          </a:p>
          <a:p>
            <a:pPr eaLnBrk="1" hangingPunct="1">
              <a:lnSpc>
                <a:spcPct val="100000"/>
              </a:lnSpc>
              <a:spcBef>
                <a:spcPct val="0"/>
              </a:spcBef>
              <a:buFont typeface="Wingdings" charset="0"/>
              <a:buNone/>
            </a:pPr>
            <a:endParaRPr lang="en-US">
              <a:solidFill>
                <a:srgbClr val="23518A"/>
              </a:solidFill>
              <a:latin typeface="Calibri" charset="0"/>
            </a:endParaRPr>
          </a:p>
          <a:p>
            <a:pPr eaLnBrk="1" hangingPunct="1">
              <a:lnSpc>
                <a:spcPct val="100000"/>
              </a:lnSpc>
              <a:spcBef>
                <a:spcPct val="0"/>
              </a:spcBef>
              <a:buFont typeface="Wingdings" charset="0"/>
              <a:buNone/>
            </a:pPr>
            <a:r>
              <a:rPr lang="en-US" i="1">
                <a:solidFill>
                  <a:srgbClr val="23518A"/>
                </a:solidFill>
                <a:latin typeface="Calibri" charset="0"/>
              </a:rPr>
              <a:t>EXAMPLE:  Suppose you just won $500,000 playing the lottery.  You intend to invest the money and live off the interest.</a:t>
            </a:r>
            <a:endParaRPr lang="en-US">
              <a:solidFill>
                <a:srgbClr val="23518A"/>
              </a:solidFill>
              <a:latin typeface="Calibri" charset="0"/>
            </a:endParaRPr>
          </a:p>
        </p:txBody>
      </p:sp>
      <p:sp>
        <p:nvSpPr>
          <p:cNvPr id="28676"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C83E07DE-914D-E049-98E6-D14597643B63}" type="slidenum">
              <a:rPr lang="en-US">
                <a:solidFill>
                  <a:srgbClr val="C00000"/>
                </a:solidFill>
                <a:latin typeface="Calibri" charset="0"/>
              </a:rPr>
              <a:pPr eaLnBrk="1" hangingPunct="1"/>
              <a:t>131</a:t>
            </a:fld>
            <a:endParaRPr lang="en-US">
              <a:solidFill>
                <a:srgbClr val="C00000"/>
              </a:solidFill>
              <a:latin typeface="Calibri" charset="0"/>
            </a:endParaRPr>
          </a:p>
        </p:txBody>
      </p:sp>
    </p:spTree>
    <p:extLst>
      <p:ext uri="{BB962C8B-B14F-4D97-AF65-F5344CB8AC3E}">
        <p14:creationId xmlns:p14="http://schemas.microsoft.com/office/powerpoint/2010/main" val="256716974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87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878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7" grpId="0" build="p"/>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US">
                <a:latin typeface="Calibri" charset="0"/>
              </a:rPr>
              <a:t>Reinvestment Risk Example</a:t>
            </a:r>
          </a:p>
        </p:txBody>
      </p:sp>
      <p:sp>
        <p:nvSpPr>
          <p:cNvPr id="119811" name="Rectangle 3"/>
          <p:cNvSpPr>
            <a:spLocks noGrp="1" noChangeArrowheads="1"/>
          </p:cNvSpPr>
          <p:nvPr>
            <p:ph sz="quarter" idx="1"/>
          </p:nvPr>
        </p:nvSpPr>
        <p:spPr>
          <a:xfrm>
            <a:off x="612775" y="1600200"/>
            <a:ext cx="7616825" cy="4495800"/>
          </a:xfrm>
        </p:spPr>
        <p:txBody>
          <a:bodyPr>
            <a:normAutofit/>
          </a:bodyPr>
          <a:lstStyle/>
          <a:p>
            <a:pPr eaLnBrk="1" hangingPunct="1">
              <a:lnSpc>
                <a:spcPct val="85000"/>
              </a:lnSpc>
              <a:spcAft>
                <a:spcPts val="600"/>
              </a:spcAft>
              <a:defRPr/>
            </a:pPr>
            <a:r>
              <a:rPr lang="en-US" dirty="0" smtClean="0">
                <a:ea typeface="+mn-ea"/>
              </a:rPr>
              <a:t>You may invest in either a 10-year bond or a series of ten 1-year bonds.  Both 10-year and 1-year bonds currently yield 10%.</a:t>
            </a:r>
          </a:p>
          <a:p>
            <a:pPr eaLnBrk="1" hangingPunct="1">
              <a:lnSpc>
                <a:spcPct val="85000"/>
              </a:lnSpc>
              <a:spcAft>
                <a:spcPts val="600"/>
              </a:spcAft>
              <a:defRPr/>
            </a:pPr>
            <a:r>
              <a:rPr lang="en-US" dirty="0" smtClean="0">
                <a:ea typeface="+mn-ea"/>
              </a:rPr>
              <a:t>If you choose the 1-year bond strategy:</a:t>
            </a:r>
          </a:p>
          <a:p>
            <a:pPr lvl="1" eaLnBrk="1" hangingPunct="1">
              <a:lnSpc>
                <a:spcPct val="85000"/>
              </a:lnSpc>
              <a:spcAft>
                <a:spcPts val="600"/>
              </a:spcAft>
              <a:defRPr/>
            </a:pPr>
            <a:r>
              <a:rPr lang="en-US" dirty="0" smtClean="0">
                <a:ea typeface="+mn-ea"/>
              </a:rPr>
              <a:t>After Year 1, you receive $50,000 in income and have $500,000 to reinvest.  But, if 1-year rates fall to 3%, your annual income would fall to $15,000.</a:t>
            </a:r>
          </a:p>
          <a:p>
            <a:pPr eaLnBrk="1" hangingPunct="1">
              <a:lnSpc>
                <a:spcPct val="85000"/>
              </a:lnSpc>
              <a:spcAft>
                <a:spcPts val="600"/>
              </a:spcAft>
              <a:defRPr/>
            </a:pPr>
            <a:r>
              <a:rPr lang="en-US" dirty="0" smtClean="0">
                <a:ea typeface="+mn-ea"/>
              </a:rPr>
              <a:t>If you choose the 10-year bond strategy:</a:t>
            </a:r>
          </a:p>
          <a:p>
            <a:pPr lvl="1" eaLnBrk="1" hangingPunct="1">
              <a:lnSpc>
                <a:spcPct val="85000"/>
              </a:lnSpc>
              <a:spcAft>
                <a:spcPts val="600"/>
              </a:spcAft>
              <a:defRPr/>
            </a:pPr>
            <a:r>
              <a:rPr lang="en-US" dirty="0" smtClean="0">
                <a:ea typeface="+mn-ea"/>
              </a:rPr>
              <a:t>You can lock in a 10% interest rate, and $50,000 annual income for 10 years, assuming the bond is not callable.</a:t>
            </a:r>
          </a:p>
        </p:txBody>
      </p:sp>
      <p:sp>
        <p:nvSpPr>
          <p:cNvPr id="29700"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121B8185-3DD0-7F44-93A6-AB197A61EEB2}" type="slidenum">
              <a:rPr lang="en-US">
                <a:solidFill>
                  <a:srgbClr val="C00000"/>
                </a:solidFill>
                <a:latin typeface="Calibri" charset="0"/>
              </a:rPr>
              <a:pPr eaLnBrk="1" hangingPunct="1"/>
              <a:t>132</a:t>
            </a:fld>
            <a:endParaRPr lang="en-US">
              <a:solidFill>
                <a:srgbClr val="C00000"/>
              </a:solidFill>
              <a:latin typeface="Calibri" charset="0"/>
            </a:endParaRPr>
          </a:p>
        </p:txBody>
      </p:sp>
    </p:spTree>
    <p:extLst>
      <p:ext uri="{BB962C8B-B14F-4D97-AF65-F5344CB8AC3E}">
        <p14:creationId xmlns:p14="http://schemas.microsoft.com/office/powerpoint/2010/main" val="3644844596"/>
      </p:ext>
    </p:extLst>
  </p:cSld>
  <p:clrMapOvr>
    <a:masterClrMapping/>
  </p:clrMapOvr>
  <p:timing>
    <p:tnLst>
      <p:par>
        <p:cTn xmlns:p14="http://schemas.microsoft.com/office/powerpoint/2010/mai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a:xfrm>
            <a:off x="600075" y="228600"/>
            <a:ext cx="7934325" cy="914400"/>
          </a:xfrm>
        </p:spPr>
        <p:txBody>
          <a:bodyPr>
            <a:normAutofit fontScale="90000"/>
          </a:bodyPr>
          <a:lstStyle/>
          <a:p>
            <a:pPr eaLnBrk="1" hangingPunct="1">
              <a:defRPr/>
            </a:pPr>
            <a:r>
              <a:rPr lang="en-US" smtClean="0">
                <a:ea typeface="+mj-ea"/>
              </a:rPr>
              <a:t>Conclusions about Price Risk and Reinvestment Risk</a:t>
            </a:r>
          </a:p>
        </p:txBody>
      </p:sp>
      <p:sp>
        <p:nvSpPr>
          <p:cNvPr id="120838" name="Rectangle 6"/>
          <p:cNvSpPr>
            <a:spLocks noGrp="1" noChangeArrowheads="1"/>
          </p:cNvSpPr>
          <p:nvPr>
            <p:ph sz="quarter" idx="1"/>
          </p:nvPr>
        </p:nvSpPr>
        <p:spPr>
          <a:xfrm>
            <a:off x="612775" y="4724400"/>
            <a:ext cx="7616825" cy="523875"/>
          </a:xfrm>
        </p:spPr>
        <p:txBody>
          <a:bodyPr>
            <a:normAutofit/>
          </a:bodyPr>
          <a:lstStyle/>
          <a:p>
            <a:pPr marL="274320" eaLnBrk="1" hangingPunct="1">
              <a:defRPr/>
            </a:pPr>
            <a:r>
              <a:rPr lang="en-US" dirty="0" smtClean="0">
                <a:ea typeface="+mn-ea"/>
              </a:rPr>
              <a:t>CONCLUSION:  Nothing is riskless!</a:t>
            </a:r>
          </a:p>
        </p:txBody>
      </p:sp>
      <p:grpSp>
        <p:nvGrpSpPr>
          <p:cNvPr id="30724" name="Group 8"/>
          <p:cNvGrpSpPr>
            <a:grpSpLocks noChangeAspect="1"/>
          </p:cNvGrpSpPr>
          <p:nvPr/>
        </p:nvGrpSpPr>
        <p:grpSpPr bwMode="auto">
          <a:xfrm>
            <a:off x="454025" y="1668463"/>
            <a:ext cx="8205788" cy="2535237"/>
            <a:chOff x="388" y="1009"/>
            <a:chExt cx="5169" cy="1597"/>
          </a:xfrm>
        </p:grpSpPr>
        <p:sp>
          <p:nvSpPr>
            <p:cNvPr id="30726" name="Rectangle 10"/>
            <p:cNvSpPr>
              <a:spLocks noChangeArrowheads="1"/>
            </p:cNvSpPr>
            <p:nvPr/>
          </p:nvSpPr>
          <p:spPr bwMode="auto">
            <a:xfrm>
              <a:off x="3023" y="1009"/>
              <a:ext cx="425"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Short</a:t>
              </a:r>
              <a:endParaRPr lang="en-US" sz="2400">
                <a:latin typeface="Calibri" charset="0"/>
              </a:endParaRPr>
            </a:p>
          </p:txBody>
        </p:sp>
        <p:sp>
          <p:nvSpPr>
            <p:cNvPr id="30727" name="Rectangle 11"/>
            <p:cNvSpPr>
              <a:spLocks noChangeArrowheads="1"/>
            </p:cNvSpPr>
            <p:nvPr/>
          </p:nvSpPr>
          <p:spPr bwMode="auto">
            <a:xfrm>
              <a:off x="3461" y="1009"/>
              <a:ext cx="60"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a:t>
              </a:r>
              <a:endParaRPr lang="en-US" sz="2400">
                <a:latin typeface="Calibri" charset="0"/>
              </a:endParaRPr>
            </a:p>
          </p:txBody>
        </p:sp>
        <p:sp>
          <p:nvSpPr>
            <p:cNvPr id="30728" name="Rectangle 12"/>
            <p:cNvSpPr>
              <a:spLocks noChangeArrowheads="1"/>
            </p:cNvSpPr>
            <p:nvPr/>
          </p:nvSpPr>
          <p:spPr bwMode="auto">
            <a:xfrm>
              <a:off x="3529" y="1009"/>
              <a:ext cx="425"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term </a:t>
              </a:r>
              <a:endParaRPr lang="en-US" sz="2400">
                <a:latin typeface="Calibri" charset="0"/>
              </a:endParaRPr>
            </a:p>
          </p:txBody>
        </p:sp>
        <p:sp>
          <p:nvSpPr>
            <p:cNvPr id="30729" name="Rectangle 13"/>
            <p:cNvSpPr>
              <a:spLocks noChangeArrowheads="1"/>
            </p:cNvSpPr>
            <p:nvPr/>
          </p:nvSpPr>
          <p:spPr bwMode="auto">
            <a:xfrm>
              <a:off x="3128" y="1233"/>
              <a:ext cx="66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AND/OR</a:t>
              </a:r>
              <a:endParaRPr lang="en-US" sz="2400">
                <a:latin typeface="Calibri" charset="0"/>
              </a:endParaRPr>
            </a:p>
          </p:txBody>
        </p:sp>
        <p:sp>
          <p:nvSpPr>
            <p:cNvPr id="30730" name="Rectangle 14"/>
            <p:cNvSpPr>
              <a:spLocks noChangeArrowheads="1"/>
            </p:cNvSpPr>
            <p:nvPr/>
          </p:nvSpPr>
          <p:spPr bwMode="auto">
            <a:xfrm>
              <a:off x="3808" y="1233"/>
              <a:ext cx="4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 </a:t>
              </a:r>
              <a:endParaRPr lang="en-US" sz="2400">
                <a:latin typeface="Calibri" charset="0"/>
              </a:endParaRPr>
            </a:p>
          </p:txBody>
        </p:sp>
        <p:sp>
          <p:nvSpPr>
            <p:cNvPr id="30731" name="Rectangle 15"/>
            <p:cNvSpPr>
              <a:spLocks noChangeArrowheads="1"/>
            </p:cNvSpPr>
            <p:nvPr/>
          </p:nvSpPr>
          <p:spPr bwMode="auto">
            <a:xfrm>
              <a:off x="2947" y="1458"/>
              <a:ext cx="35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High</a:t>
              </a:r>
              <a:endParaRPr lang="en-US" sz="2400">
                <a:latin typeface="Calibri" charset="0"/>
              </a:endParaRPr>
            </a:p>
          </p:txBody>
        </p:sp>
        <p:sp>
          <p:nvSpPr>
            <p:cNvPr id="30732" name="Rectangle 16"/>
            <p:cNvSpPr>
              <a:spLocks noChangeArrowheads="1"/>
            </p:cNvSpPr>
            <p:nvPr/>
          </p:nvSpPr>
          <p:spPr bwMode="auto">
            <a:xfrm>
              <a:off x="3321" y="1458"/>
              <a:ext cx="60"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a:t>
              </a:r>
              <a:endParaRPr lang="en-US" sz="2400">
                <a:latin typeface="Calibri" charset="0"/>
              </a:endParaRPr>
            </a:p>
          </p:txBody>
        </p:sp>
        <p:sp>
          <p:nvSpPr>
            <p:cNvPr id="30733" name="Rectangle 17"/>
            <p:cNvSpPr>
              <a:spLocks noChangeArrowheads="1"/>
            </p:cNvSpPr>
            <p:nvPr/>
          </p:nvSpPr>
          <p:spPr bwMode="auto">
            <a:xfrm>
              <a:off x="3389" y="1458"/>
              <a:ext cx="590"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coupon</a:t>
              </a:r>
              <a:endParaRPr lang="en-US" sz="2400">
                <a:latin typeface="Calibri" charset="0"/>
              </a:endParaRPr>
            </a:p>
          </p:txBody>
        </p:sp>
        <p:sp>
          <p:nvSpPr>
            <p:cNvPr id="30734" name="Rectangle 18"/>
            <p:cNvSpPr>
              <a:spLocks noChangeArrowheads="1"/>
            </p:cNvSpPr>
            <p:nvPr/>
          </p:nvSpPr>
          <p:spPr bwMode="auto">
            <a:xfrm>
              <a:off x="3987" y="1458"/>
              <a:ext cx="4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 </a:t>
              </a:r>
              <a:endParaRPr lang="en-US" sz="2400">
                <a:latin typeface="Calibri" charset="0"/>
              </a:endParaRPr>
            </a:p>
          </p:txBody>
        </p:sp>
        <p:sp>
          <p:nvSpPr>
            <p:cNvPr id="30735" name="Rectangle 19"/>
            <p:cNvSpPr>
              <a:spLocks noChangeArrowheads="1"/>
            </p:cNvSpPr>
            <p:nvPr/>
          </p:nvSpPr>
          <p:spPr bwMode="auto">
            <a:xfrm>
              <a:off x="3218" y="1682"/>
              <a:ext cx="48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Bonds</a:t>
              </a:r>
              <a:endParaRPr lang="en-US" sz="2400">
                <a:latin typeface="Calibri" charset="0"/>
              </a:endParaRPr>
            </a:p>
          </p:txBody>
        </p:sp>
        <p:sp>
          <p:nvSpPr>
            <p:cNvPr id="30736" name="Rectangle 20"/>
            <p:cNvSpPr>
              <a:spLocks noChangeArrowheads="1"/>
            </p:cNvSpPr>
            <p:nvPr/>
          </p:nvSpPr>
          <p:spPr bwMode="auto">
            <a:xfrm>
              <a:off x="3718" y="1682"/>
              <a:ext cx="4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 </a:t>
              </a:r>
              <a:endParaRPr lang="en-US" sz="2400">
                <a:latin typeface="Calibri" charset="0"/>
              </a:endParaRPr>
            </a:p>
          </p:txBody>
        </p:sp>
        <p:sp>
          <p:nvSpPr>
            <p:cNvPr id="30737" name="Rectangle 21"/>
            <p:cNvSpPr>
              <a:spLocks noChangeArrowheads="1"/>
            </p:cNvSpPr>
            <p:nvPr/>
          </p:nvSpPr>
          <p:spPr bwMode="auto">
            <a:xfrm>
              <a:off x="4435" y="1009"/>
              <a:ext cx="37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Long</a:t>
              </a:r>
              <a:endParaRPr lang="en-US" sz="2400">
                <a:latin typeface="Calibri" charset="0"/>
              </a:endParaRPr>
            </a:p>
          </p:txBody>
        </p:sp>
        <p:sp>
          <p:nvSpPr>
            <p:cNvPr id="30738" name="Rectangle 22"/>
            <p:cNvSpPr>
              <a:spLocks noChangeArrowheads="1"/>
            </p:cNvSpPr>
            <p:nvPr/>
          </p:nvSpPr>
          <p:spPr bwMode="auto">
            <a:xfrm>
              <a:off x="4834" y="1009"/>
              <a:ext cx="60"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a:t>
              </a:r>
              <a:endParaRPr lang="en-US" sz="2400">
                <a:latin typeface="Calibri" charset="0"/>
              </a:endParaRPr>
            </a:p>
          </p:txBody>
        </p:sp>
        <p:sp>
          <p:nvSpPr>
            <p:cNvPr id="30739" name="Rectangle 23"/>
            <p:cNvSpPr>
              <a:spLocks noChangeArrowheads="1"/>
            </p:cNvSpPr>
            <p:nvPr/>
          </p:nvSpPr>
          <p:spPr bwMode="auto">
            <a:xfrm>
              <a:off x="4901" y="1009"/>
              <a:ext cx="382"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term</a:t>
              </a:r>
              <a:endParaRPr lang="en-US" sz="2400">
                <a:latin typeface="Calibri" charset="0"/>
              </a:endParaRPr>
            </a:p>
          </p:txBody>
        </p:sp>
        <p:sp>
          <p:nvSpPr>
            <p:cNvPr id="30740" name="Rectangle 24"/>
            <p:cNvSpPr>
              <a:spLocks noChangeArrowheads="1"/>
            </p:cNvSpPr>
            <p:nvPr/>
          </p:nvSpPr>
          <p:spPr bwMode="auto">
            <a:xfrm>
              <a:off x="5285" y="1009"/>
              <a:ext cx="4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 </a:t>
              </a:r>
              <a:endParaRPr lang="en-US" sz="2400">
                <a:latin typeface="Calibri" charset="0"/>
              </a:endParaRPr>
            </a:p>
          </p:txBody>
        </p:sp>
        <p:sp>
          <p:nvSpPr>
            <p:cNvPr id="30741" name="Rectangle 25"/>
            <p:cNvSpPr>
              <a:spLocks noChangeArrowheads="1"/>
            </p:cNvSpPr>
            <p:nvPr/>
          </p:nvSpPr>
          <p:spPr bwMode="auto">
            <a:xfrm>
              <a:off x="4520" y="1233"/>
              <a:ext cx="66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AND/OR</a:t>
              </a:r>
              <a:endParaRPr lang="en-US" sz="2400">
                <a:latin typeface="Calibri" charset="0"/>
              </a:endParaRPr>
            </a:p>
          </p:txBody>
        </p:sp>
        <p:sp>
          <p:nvSpPr>
            <p:cNvPr id="30742" name="Rectangle 26"/>
            <p:cNvSpPr>
              <a:spLocks noChangeArrowheads="1"/>
            </p:cNvSpPr>
            <p:nvPr/>
          </p:nvSpPr>
          <p:spPr bwMode="auto">
            <a:xfrm>
              <a:off x="5200" y="1233"/>
              <a:ext cx="4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 </a:t>
              </a:r>
              <a:endParaRPr lang="en-US" sz="2400">
                <a:latin typeface="Calibri" charset="0"/>
              </a:endParaRPr>
            </a:p>
          </p:txBody>
        </p:sp>
        <p:sp>
          <p:nvSpPr>
            <p:cNvPr id="30743" name="Rectangle 27"/>
            <p:cNvSpPr>
              <a:spLocks noChangeArrowheads="1"/>
            </p:cNvSpPr>
            <p:nvPr/>
          </p:nvSpPr>
          <p:spPr bwMode="auto">
            <a:xfrm>
              <a:off x="4361" y="1458"/>
              <a:ext cx="321"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Low</a:t>
              </a:r>
              <a:endParaRPr lang="en-US" sz="2400">
                <a:latin typeface="Calibri" charset="0"/>
              </a:endParaRPr>
            </a:p>
          </p:txBody>
        </p:sp>
        <p:sp>
          <p:nvSpPr>
            <p:cNvPr id="30744" name="Rectangle 28"/>
            <p:cNvSpPr>
              <a:spLocks noChangeArrowheads="1"/>
            </p:cNvSpPr>
            <p:nvPr/>
          </p:nvSpPr>
          <p:spPr bwMode="auto">
            <a:xfrm>
              <a:off x="4692" y="1458"/>
              <a:ext cx="60"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a:t>
              </a:r>
              <a:endParaRPr lang="en-US" sz="2400">
                <a:latin typeface="Calibri" charset="0"/>
              </a:endParaRPr>
            </a:p>
          </p:txBody>
        </p:sp>
        <p:sp>
          <p:nvSpPr>
            <p:cNvPr id="30745" name="Rectangle 29"/>
            <p:cNvSpPr>
              <a:spLocks noChangeArrowheads="1"/>
            </p:cNvSpPr>
            <p:nvPr/>
          </p:nvSpPr>
          <p:spPr bwMode="auto">
            <a:xfrm>
              <a:off x="4759" y="1458"/>
              <a:ext cx="590"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coupon</a:t>
              </a:r>
              <a:endParaRPr lang="en-US" sz="2400">
                <a:latin typeface="Calibri" charset="0"/>
              </a:endParaRPr>
            </a:p>
          </p:txBody>
        </p:sp>
        <p:sp>
          <p:nvSpPr>
            <p:cNvPr id="30746" name="Rectangle 30"/>
            <p:cNvSpPr>
              <a:spLocks noChangeArrowheads="1"/>
            </p:cNvSpPr>
            <p:nvPr/>
          </p:nvSpPr>
          <p:spPr bwMode="auto">
            <a:xfrm>
              <a:off x="5358" y="1458"/>
              <a:ext cx="4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 </a:t>
              </a:r>
              <a:endParaRPr lang="en-US" sz="2400">
                <a:latin typeface="Calibri" charset="0"/>
              </a:endParaRPr>
            </a:p>
          </p:txBody>
        </p:sp>
        <p:sp>
          <p:nvSpPr>
            <p:cNvPr id="30747" name="Rectangle 31"/>
            <p:cNvSpPr>
              <a:spLocks noChangeArrowheads="1"/>
            </p:cNvSpPr>
            <p:nvPr/>
          </p:nvSpPr>
          <p:spPr bwMode="auto">
            <a:xfrm>
              <a:off x="4610" y="1682"/>
              <a:ext cx="48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Bonds</a:t>
              </a:r>
              <a:endParaRPr lang="en-US" sz="2400">
                <a:latin typeface="Calibri" charset="0"/>
              </a:endParaRPr>
            </a:p>
          </p:txBody>
        </p:sp>
        <p:sp>
          <p:nvSpPr>
            <p:cNvPr id="30748" name="Rectangle 32"/>
            <p:cNvSpPr>
              <a:spLocks noChangeArrowheads="1"/>
            </p:cNvSpPr>
            <p:nvPr/>
          </p:nvSpPr>
          <p:spPr bwMode="auto">
            <a:xfrm>
              <a:off x="5110" y="1682"/>
              <a:ext cx="4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 </a:t>
              </a:r>
              <a:endParaRPr lang="en-US" sz="2400">
                <a:latin typeface="Calibri" charset="0"/>
              </a:endParaRPr>
            </a:p>
          </p:txBody>
        </p:sp>
        <p:sp>
          <p:nvSpPr>
            <p:cNvPr id="30749" name="Rectangle 33"/>
            <p:cNvSpPr>
              <a:spLocks noChangeArrowheads="1"/>
            </p:cNvSpPr>
            <p:nvPr/>
          </p:nvSpPr>
          <p:spPr bwMode="auto">
            <a:xfrm>
              <a:off x="429" y="1923"/>
              <a:ext cx="710"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Price risk</a:t>
              </a:r>
              <a:endParaRPr lang="en-US" sz="2400">
                <a:latin typeface="Calibri" charset="0"/>
              </a:endParaRPr>
            </a:p>
          </p:txBody>
        </p:sp>
        <p:sp>
          <p:nvSpPr>
            <p:cNvPr id="30750" name="Rectangle 34"/>
            <p:cNvSpPr>
              <a:spLocks noChangeArrowheads="1"/>
            </p:cNvSpPr>
            <p:nvPr/>
          </p:nvSpPr>
          <p:spPr bwMode="auto">
            <a:xfrm>
              <a:off x="1798" y="1923"/>
              <a:ext cx="4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 </a:t>
              </a:r>
              <a:endParaRPr lang="en-US" sz="2400">
                <a:latin typeface="Calibri" charset="0"/>
              </a:endParaRPr>
            </a:p>
          </p:txBody>
        </p:sp>
        <p:sp>
          <p:nvSpPr>
            <p:cNvPr id="30751" name="Rectangle 35"/>
            <p:cNvSpPr>
              <a:spLocks noChangeArrowheads="1"/>
            </p:cNvSpPr>
            <p:nvPr/>
          </p:nvSpPr>
          <p:spPr bwMode="auto">
            <a:xfrm>
              <a:off x="3302" y="1923"/>
              <a:ext cx="321"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Low</a:t>
              </a:r>
              <a:endParaRPr lang="en-US" sz="2400">
                <a:latin typeface="Calibri" charset="0"/>
              </a:endParaRPr>
            </a:p>
          </p:txBody>
        </p:sp>
        <p:sp>
          <p:nvSpPr>
            <p:cNvPr id="30752" name="Rectangle 36"/>
            <p:cNvSpPr>
              <a:spLocks noChangeArrowheads="1"/>
            </p:cNvSpPr>
            <p:nvPr/>
          </p:nvSpPr>
          <p:spPr bwMode="auto">
            <a:xfrm>
              <a:off x="3633" y="1923"/>
              <a:ext cx="4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 </a:t>
              </a:r>
              <a:endParaRPr lang="en-US" sz="2400">
                <a:latin typeface="Calibri" charset="0"/>
              </a:endParaRPr>
            </a:p>
          </p:txBody>
        </p:sp>
        <p:sp>
          <p:nvSpPr>
            <p:cNvPr id="30753" name="Rectangle 37"/>
            <p:cNvSpPr>
              <a:spLocks noChangeArrowheads="1"/>
            </p:cNvSpPr>
            <p:nvPr/>
          </p:nvSpPr>
          <p:spPr bwMode="auto">
            <a:xfrm>
              <a:off x="4673" y="1923"/>
              <a:ext cx="35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High</a:t>
              </a:r>
              <a:endParaRPr lang="en-US" sz="2400">
                <a:latin typeface="Calibri" charset="0"/>
              </a:endParaRPr>
            </a:p>
          </p:txBody>
        </p:sp>
        <p:sp>
          <p:nvSpPr>
            <p:cNvPr id="30754" name="Rectangle 38"/>
            <p:cNvSpPr>
              <a:spLocks noChangeArrowheads="1"/>
            </p:cNvSpPr>
            <p:nvPr/>
          </p:nvSpPr>
          <p:spPr bwMode="auto">
            <a:xfrm>
              <a:off x="5048" y="1923"/>
              <a:ext cx="4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 </a:t>
              </a:r>
              <a:endParaRPr lang="en-US" sz="2400">
                <a:latin typeface="Calibri" charset="0"/>
              </a:endParaRPr>
            </a:p>
          </p:txBody>
        </p:sp>
        <p:sp>
          <p:nvSpPr>
            <p:cNvPr id="30755" name="Rectangle 39"/>
            <p:cNvSpPr>
              <a:spLocks noChangeArrowheads="1"/>
            </p:cNvSpPr>
            <p:nvPr/>
          </p:nvSpPr>
          <p:spPr bwMode="auto">
            <a:xfrm>
              <a:off x="388" y="1907"/>
              <a:ext cx="2384" cy="16"/>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2400">
                <a:latin typeface="Calibri" charset="0"/>
              </a:endParaRPr>
            </a:p>
          </p:txBody>
        </p:sp>
        <p:sp>
          <p:nvSpPr>
            <p:cNvPr id="30756" name="Rectangle 40"/>
            <p:cNvSpPr>
              <a:spLocks noChangeArrowheads="1"/>
            </p:cNvSpPr>
            <p:nvPr/>
          </p:nvSpPr>
          <p:spPr bwMode="auto">
            <a:xfrm>
              <a:off x="2772" y="1907"/>
              <a:ext cx="16" cy="16"/>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2400">
                <a:latin typeface="Calibri" charset="0"/>
              </a:endParaRPr>
            </a:p>
          </p:txBody>
        </p:sp>
        <p:sp>
          <p:nvSpPr>
            <p:cNvPr id="30757" name="Rectangle 41"/>
            <p:cNvSpPr>
              <a:spLocks noChangeArrowheads="1"/>
            </p:cNvSpPr>
            <p:nvPr/>
          </p:nvSpPr>
          <p:spPr bwMode="auto">
            <a:xfrm>
              <a:off x="2788" y="1907"/>
              <a:ext cx="1376" cy="16"/>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2400">
                <a:latin typeface="Calibri" charset="0"/>
              </a:endParaRPr>
            </a:p>
          </p:txBody>
        </p:sp>
        <p:sp>
          <p:nvSpPr>
            <p:cNvPr id="30758" name="Rectangle 42"/>
            <p:cNvSpPr>
              <a:spLocks noChangeArrowheads="1"/>
            </p:cNvSpPr>
            <p:nvPr/>
          </p:nvSpPr>
          <p:spPr bwMode="auto">
            <a:xfrm>
              <a:off x="4164" y="1907"/>
              <a:ext cx="16" cy="16"/>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2400">
                <a:latin typeface="Calibri" charset="0"/>
              </a:endParaRPr>
            </a:p>
          </p:txBody>
        </p:sp>
        <p:sp>
          <p:nvSpPr>
            <p:cNvPr id="30759" name="Rectangle 43"/>
            <p:cNvSpPr>
              <a:spLocks noChangeArrowheads="1"/>
            </p:cNvSpPr>
            <p:nvPr/>
          </p:nvSpPr>
          <p:spPr bwMode="auto">
            <a:xfrm>
              <a:off x="4180" y="1907"/>
              <a:ext cx="1377" cy="16"/>
            </a:xfrm>
            <a:prstGeom prst="rect">
              <a:avLst/>
            </a:prstGeom>
            <a:solidFill>
              <a:srgbClr val="2440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2400">
                <a:latin typeface="Calibri" charset="0"/>
              </a:endParaRPr>
            </a:p>
          </p:txBody>
        </p:sp>
        <p:sp>
          <p:nvSpPr>
            <p:cNvPr id="30760" name="Rectangle 44"/>
            <p:cNvSpPr>
              <a:spLocks noChangeArrowheads="1"/>
            </p:cNvSpPr>
            <p:nvPr/>
          </p:nvSpPr>
          <p:spPr bwMode="auto">
            <a:xfrm>
              <a:off x="429" y="2148"/>
              <a:ext cx="139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Reinvestment risk</a:t>
              </a:r>
              <a:endParaRPr lang="en-US" sz="2400">
                <a:latin typeface="Calibri" charset="0"/>
              </a:endParaRPr>
            </a:p>
          </p:txBody>
        </p:sp>
        <p:sp>
          <p:nvSpPr>
            <p:cNvPr id="30761" name="Rectangle 45"/>
            <p:cNvSpPr>
              <a:spLocks noChangeArrowheads="1"/>
            </p:cNvSpPr>
            <p:nvPr/>
          </p:nvSpPr>
          <p:spPr bwMode="auto">
            <a:xfrm>
              <a:off x="2270" y="2148"/>
              <a:ext cx="4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 </a:t>
              </a:r>
              <a:endParaRPr lang="en-US" sz="2400">
                <a:latin typeface="Calibri" charset="0"/>
              </a:endParaRPr>
            </a:p>
          </p:txBody>
        </p:sp>
        <p:sp>
          <p:nvSpPr>
            <p:cNvPr id="30762" name="Rectangle 46"/>
            <p:cNvSpPr>
              <a:spLocks noChangeArrowheads="1"/>
            </p:cNvSpPr>
            <p:nvPr/>
          </p:nvSpPr>
          <p:spPr bwMode="auto">
            <a:xfrm>
              <a:off x="3280" y="2148"/>
              <a:ext cx="35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High</a:t>
              </a:r>
              <a:endParaRPr lang="en-US" sz="2400">
                <a:latin typeface="Calibri" charset="0"/>
              </a:endParaRPr>
            </a:p>
          </p:txBody>
        </p:sp>
        <p:sp>
          <p:nvSpPr>
            <p:cNvPr id="30763" name="Rectangle 47"/>
            <p:cNvSpPr>
              <a:spLocks noChangeArrowheads="1"/>
            </p:cNvSpPr>
            <p:nvPr/>
          </p:nvSpPr>
          <p:spPr bwMode="auto">
            <a:xfrm>
              <a:off x="3655" y="2148"/>
              <a:ext cx="4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 </a:t>
              </a:r>
              <a:endParaRPr lang="en-US" sz="2400">
                <a:latin typeface="Calibri" charset="0"/>
              </a:endParaRPr>
            </a:p>
          </p:txBody>
        </p:sp>
        <p:sp>
          <p:nvSpPr>
            <p:cNvPr id="30764" name="Rectangle 48"/>
            <p:cNvSpPr>
              <a:spLocks noChangeArrowheads="1"/>
            </p:cNvSpPr>
            <p:nvPr/>
          </p:nvSpPr>
          <p:spPr bwMode="auto">
            <a:xfrm>
              <a:off x="4694" y="2148"/>
              <a:ext cx="321"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Low</a:t>
              </a:r>
              <a:endParaRPr lang="en-US" sz="2400">
                <a:latin typeface="Calibri" charset="0"/>
              </a:endParaRPr>
            </a:p>
          </p:txBody>
        </p:sp>
        <p:sp>
          <p:nvSpPr>
            <p:cNvPr id="30765" name="Rectangle 49"/>
            <p:cNvSpPr>
              <a:spLocks noChangeArrowheads="1"/>
            </p:cNvSpPr>
            <p:nvPr/>
          </p:nvSpPr>
          <p:spPr bwMode="auto">
            <a:xfrm>
              <a:off x="5025" y="2148"/>
              <a:ext cx="4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244061"/>
                  </a:solidFill>
                  <a:latin typeface="Calibri" charset="0"/>
                </a:rPr>
                <a:t> </a:t>
              </a:r>
              <a:endParaRPr lang="en-US" sz="2400">
                <a:latin typeface="Calibri" charset="0"/>
              </a:endParaRPr>
            </a:p>
          </p:txBody>
        </p:sp>
        <p:sp>
          <p:nvSpPr>
            <p:cNvPr id="30766" name="Rectangle 50"/>
            <p:cNvSpPr>
              <a:spLocks noChangeArrowheads="1"/>
            </p:cNvSpPr>
            <p:nvPr/>
          </p:nvSpPr>
          <p:spPr bwMode="auto">
            <a:xfrm>
              <a:off x="429" y="2373"/>
              <a:ext cx="4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400">
                  <a:solidFill>
                    <a:srgbClr val="000000"/>
                  </a:solidFill>
                  <a:latin typeface="Calibri" charset="0"/>
                </a:rPr>
                <a:t> </a:t>
              </a:r>
              <a:endParaRPr lang="en-US" sz="2400">
                <a:latin typeface="Calibri" charset="0"/>
              </a:endParaRPr>
            </a:p>
          </p:txBody>
        </p:sp>
      </p:grpSp>
      <p:sp>
        <p:nvSpPr>
          <p:cNvPr id="30725"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6C50B121-55D5-6D4A-8C1A-D7E907CAAAC0}" type="slidenum">
              <a:rPr lang="en-US">
                <a:solidFill>
                  <a:srgbClr val="C00000"/>
                </a:solidFill>
                <a:latin typeface="Calibri" charset="0"/>
              </a:rPr>
              <a:pPr eaLnBrk="1" hangingPunct="1"/>
              <a:t>133</a:t>
            </a:fld>
            <a:endParaRPr lang="en-US">
              <a:solidFill>
                <a:srgbClr val="C00000"/>
              </a:solidFill>
              <a:latin typeface="Calibri" charset="0"/>
            </a:endParaRPr>
          </a:p>
        </p:txBody>
      </p:sp>
    </p:spTree>
    <p:extLst>
      <p:ext uri="{BB962C8B-B14F-4D97-AF65-F5344CB8AC3E}">
        <p14:creationId xmlns:p14="http://schemas.microsoft.com/office/powerpoint/2010/main" val="53310390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083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8" grpId="0" build="p" autoUpdateAnimBg="0"/>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n-US">
                <a:latin typeface="Calibri" charset="0"/>
              </a:rPr>
              <a:t>Semiannual Bonds</a:t>
            </a:r>
          </a:p>
        </p:txBody>
      </p:sp>
      <p:sp>
        <p:nvSpPr>
          <p:cNvPr id="145411" name="Rectangle 3"/>
          <p:cNvSpPr>
            <a:spLocks noGrp="1" noChangeArrowheads="1"/>
          </p:cNvSpPr>
          <p:nvPr>
            <p:ph sz="quarter" idx="1"/>
          </p:nvPr>
        </p:nvSpPr>
        <p:spPr>
          <a:xfrm>
            <a:off x="612775" y="1600200"/>
            <a:ext cx="7616825" cy="4495800"/>
          </a:xfrm>
        </p:spPr>
        <p:txBody>
          <a:bodyPr/>
          <a:lstStyle/>
          <a:p>
            <a:pPr marL="339725" indent="-339725" eaLnBrk="1" hangingPunct="1">
              <a:spcBef>
                <a:spcPct val="0"/>
              </a:spcBef>
              <a:buClr>
                <a:srgbClr val="23518A"/>
              </a:buClr>
              <a:buSzPct val="100000"/>
              <a:buFont typeface="Wingdings" charset="0"/>
              <a:buAutoNum type="arabicPeriod"/>
            </a:pPr>
            <a:r>
              <a:rPr lang="en-US">
                <a:solidFill>
                  <a:srgbClr val="23518A"/>
                </a:solidFill>
                <a:latin typeface="Calibri" charset="0"/>
              </a:rPr>
              <a:t>Multiply years by 2:  Number of periods = 2N</a:t>
            </a:r>
          </a:p>
          <a:p>
            <a:pPr marL="339725" indent="-339725" eaLnBrk="1" hangingPunct="1">
              <a:spcBef>
                <a:spcPct val="0"/>
              </a:spcBef>
              <a:buClr>
                <a:srgbClr val="23518A"/>
              </a:buClr>
              <a:buSzPct val="100000"/>
              <a:buFont typeface="Wingdings" charset="0"/>
              <a:buAutoNum type="arabicPeriod"/>
            </a:pPr>
            <a:r>
              <a:rPr lang="en-US">
                <a:solidFill>
                  <a:srgbClr val="23518A"/>
                </a:solidFill>
                <a:latin typeface="Calibri" charset="0"/>
              </a:rPr>
              <a:t>Divide nominal rate by 2:  Periodic rate (I/YR) = r</a:t>
            </a:r>
            <a:r>
              <a:rPr lang="en-US" baseline="-25000">
                <a:solidFill>
                  <a:srgbClr val="23518A"/>
                </a:solidFill>
                <a:latin typeface="Calibri" charset="0"/>
              </a:rPr>
              <a:t>d</a:t>
            </a:r>
            <a:r>
              <a:rPr lang="en-US">
                <a:solidFill>
                  <a:srgbClr val="23518A"/>
                </a:solidFill>
                <a:latin typeface="Calibri" charset="0"/>
              </a:rPr>
              <a:t>/2</a:t>
            </a:r>
          </a:p>
          <a:p>
            <a:pPr marL="339725" indent="-339725" eaLnBrk="1" hangingPunct="1">
              <a:spcBef>
                <a:spcPct val="0"/>
              </a:spcBef>
              <a:buClr>
                <a:srgbClr val="23518A"/>
              </a:buClr>
              <a:buSzPct val="100000"/>
              <a:buFont typeface="Wingdings" charset="0"/>
              <a:buAutoNum type="arabicPeriod"/>
            </a:pPr>
            <a:r>
              <a:rPr lang="en-US">
                <a:solidFill>
                  <a:srgbClr val="23518A"/>
                </a:solidFill>
                <a:latin typeface="Calibri" charset="0"/>
              </a:rPr>
              <a:t>Divide annual coupon by 2:  PMT = Annual coupon/2</a:t>
            </a:r>
          </a:p>
          <a:p>
            <a:pPr marL="339725" indent="-339725" eaLnBrk="1" hangingPunct="1">
              <a:spcBef>
                <a:spcPct val="0"/>
              </a:spcBef>
              <a:buClr>
                <a:srgbClr val="23518A"/>
              </a:buClr>
              <a:buSzPct val="100000"/>
              <a:buFont typeface="Wingdings" charset="0"/>
              <a:buAutoNum type="arabicPeriod"/>
            </a:pPr>
            <a:endParaRPr lang="en-US">
              <a:solidFill>
                <a:srgbClr val="23518A"/>
              </a:solidFill>
              <a:latin typeface="Calibri" charset="0"/>
            </a:endParaRPr>
          </a:p>
          <a:p>
            <a:pPr marL="339725" indent="-339725" eaLnBrk="1" hangingPunct="1">
              <a:spcBef>
                <a:spcPct val="0"/>
              </a:spcBef>
              <a:buClr>
                <a:srgbClr val="23518A"/>
              </a:buClr>
              <a:buSzPct val="100000"/>
              <a:buFont typeface="Wingdings" charset="0"/>
              <a:buAutoNum type="arabicPeriod"/>
            </a:pPr>
            <a:endParaRPr lang="en-US">
              <a:solidFill>
                <a:srgbClr val="23518A"/>
              </a:solidFill>
              <a:latin typeface="Calibri" charset="0"/>
            </a:endParaRPr>
          </a:p>
          <a:p>
            <a:pPr marL="339725" indent="-339725" eaLnBrk="1" hangingPunct="1">
              <a:spcBef>
                <a:spcPct val="0"/>
              </a:spcBef>
              <a:buClr>
                <a:srgbClr val="23518A"/>
              </a:buClr>
              <a:buSzPct val="100000"/>
              <a:buFont typeface="Wingdings" charset="0"/>
              <a:buAutoNum type="arabicPeriod"/>
            </a:pPr>
            <a:endParaRPr lang="en-US">
              <a:solidFill>
                <a:srgbClr val="23518A"/>
              </a:solidFill>
              <a:latin typeface="Calibri" charset="0"/>
            </a:endParaRPr>
          </a:p>
          <a:p>
            <a:pPr marL="339725" indent="-339725" eaLnBrk="1" hangingPunct="1">
              <a:spcBef>
                <a:spcPct val="0"/>
              </a:spcBef>
              <a:buClr>
                <a:srgbClr val="23518A"/>
              </a:buClr>
              <a:buSzPct val="100000"/>
              <a:buFont typeface="Wingdings" charset="0"/>
              <a:buAutoNum type="arabicPeriod"/>
            </a:pPr>
            <a:endParaRPr lang="en-US">
              <a:solidFill>
                <a:srgbClr val="23518A"/>
              </a:solidFill>
              <a:latin typeface="Calibri" charset="0"/>
            </a:endParaRPr>
          </a:p>
        </p:txBody>
      </p:sp>
      <p:grpSp>
        <p:nvGrpSpPr>
          <p:cNvPr id="2" name="Group 20"/>
          <p:cNvGrpSpPr>
            <a:grpSpLocks/>
          </p:cNvGrpSpPr>
          <p:nvPr/>
        </p:nvGrpSpPr>
        <p:grpSpPr bwMode="auto">
          <a:xfrm>
            <a:off x="1581150" y="3384550"/>
            <a:ext cx="5983288" cy="1420813"/>
            <a:chOff x="1581150" y="3119438"/>
            <a:chExt cx="5983288" cy="1420812"/>
          </a:xfrm>
        </p:grpSpPr>
        <p:sp>
          <p:nvSpPr>
            <p:cNvPr id="31750"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p>
              <a:endParaRPr lang="en-US" sz="2000">
                <a:solidFill>
                  <a:srgbClr val="000000"/>
                </a:solidFill>
                <a:latin typeface="Calibri" charset="0"/>
              </a:endParaRPr>
            </a:p>
          </p:txBody>
        </p:sp>
        <p:sp>
          <p:nvSpPr>
            <p:cNvPr id="20"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INPUTS</a:t>
              </a:r>
            </a:p>
          </p:txBody>
        </p:sp>
        <p:sp>
          <p:nvSpPr>
            <p:cNvPr id="21"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OUTPUT</a:t>
              </a:r>
            </a:p>
          </p:txBody>
        </p:sp>
        <p:sp>
          <p:nvSpPr>
            <p:cNvPr id="22"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N</a:t>
              </a:r>
            </a:p>
          </p:txBody>
        </p:sp>
        <p:sp>
          <p:nvSpPr>
            <p:cNvPr id="23"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spc="-100" dirty="0">
                  <a:latin typeface="+mn-lt"/>
                  <a:ea typeface="+mn-ea"/>
                </a:rPr>
                <a:t>I/YR</a:t>
              </a:r>
            </a:p>
          </p:txBody>
        </p:sp>
        <p:sp>
          <p:nvSpPr>
            <p:cNvPr id="24"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PMT</a:t>
              </a:r>
            </a:p>
          </p:txBody>
        </p:sp>
        <p:sp>
          <p:nvSpPr>
            <p:cNvPr id="25"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PV</a:t>
              </a:r>
            </a:p>
          </p:txBody>
        </p:sp>
        <p:sp>
          <p:nvSpPr>
            <p:cNvPr id="26"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FV</a:t>
              </a:r>
            </a:p>
          </p:txBody>
        </p:sp>
        <p:sp>
          <p:nvSpPr>
            <p:cNvPr id="27"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2N</a:t>
              </a:r>
            </a:p>
          </p:txBody>
        </p:sp>
        <p:sp>
          <p:nvSpPr>
            <p:cNvPr id="28" name="AutoShape 13"/>
            <p:cNvSpPr>
              <a:spLocks noChangeArrowheads="1"/>
            </p:cNvSpPr>
            <p:nvPr/>
          </p:nvSpPr>
          <p:spPr bwMode="auto">
            <a:xfrm>
              <a:off x="4886325" y="3216276"/>
              <a:ext cx="641350"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spc="-20" dirty="0">
                  <a:latin typeface="+mn-lt"/>
                  <a:ea typeface="+mn-ea"/>
                </a:rPr>
                <a:t>OK</a:t>
              </a:r>
            </a:p>
          </p:txBody>
        </p:sp>
        <p:sp>
          <p:nvSpPr>
            <p:cNvPr id="29" name="AutoShape 14"/>
            <p:cNvSpPr>
              <a:spLocks noChangeArrowheads="1"/>
            </p:cNvSpPr>
            <p:nvPr/>
          </p:nvSpPr>
          <p:spPr bwMode="auto">
            <a:xfrm>
              <a:off x="5662613" y="3216276"/>
              <a:ext cx="822325"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spc="-20" dirty="0" err="1">
                  <a:latin typeface="+mn-lt"/>
                  <a:ea typeface="+mn-ea"/>
                </a:rPr>
                <a:t>cpn</a:t>
              </a:r>
              <a:r>
                <a:rPr lang="en-US" sz="2000" b="1" spc="-20" dirty="0">
                  <a:latin typeface="+mn-lt"/>
                  <a:ea typeface="+mn-ea"/>
                </a:rPr>
                <a:t>/2</a:t>
              </a:r>
            </a:p>
          </p:txBody>
        </p:sp>
        <p:sp>
          <p:nvSpPr>
            <p:cNvPr id="30" name="AutoShape 15"/>
            <p:cNvSpPr>
              <a:spLocks noChangeArrowheads="1"/>
            </p:cNvSpPr>
            <p:nvPr/>
          </p:nvSpPr>
          <p:spPr bwMode="auto">
            <a:xfrm>
              <a:off x="4006850" y="3216276"/>
              <a:ext cx="641350" cy="366712"/>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r</a:t>
              </a:r>
              <a:r>
                <a:rPr lang="en-US" sz="2000" b="1" baseline="-25000" dirty="0">
                  <a:latin typeface="+mn-lt"/>
                  <a:ea typeface="+mn-ea"/>
                </a:rPr>
                <a:t>d</a:t>
              </a:r>
              <a:r>
                <a:rPr lang="en-US" sz="2000" b="1" dirty="0">
                  <a:latin typeface="+mn-lt"/>
                  <a:ea typeface="+mn-ea"/>
                </a:rPr>
                <a:t>/2</a:t>
              </a:r>
            </a:p>
          </p:txBody>
        </p:sp>
        <p:sp>
          <p:nvSpPr>
            <p:cNvPr id="31" name="AutoShape 16"/>
            <p:cNvSpPr>
              <a:spLocks noChangeArrowheads="1"/>
            </p:cNvSpPr>
            <p:nvPr/>
          </p:nvSpPr>
          <p:spPr bwMode="auto">
            <a:xfrm>
              <a:off x="6630988"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OK</a:t>
              </a:r>
            </a:p>
          </p:txBody>
        </p:sp>
      </p:grpSp>
      <p:sp>
        <p:nvSpPr>
          <p:cNvPr id="31749" name="Slide Number Placeholder 2"/>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C5AC3269-47CC-8747-9A17-5470EB93C210}" type="slidenum">
              <a:rPr lang="en-US">
                <a:solidFill>
                  <a:srgbClr val="C00000"/>
                </a:solidFill>
                <a:latin typeface="Calibri" charset="0"/>
              </a:rPr>
              <a:pPr eaLnBrk="1" hangingPunct="1"/>
              <a:t>134</a:t>
            </a:fld>
            <a:endParaRPr lang="en-US">
              <a:solidFill>
                <a:srgbClr val="C00000"/>
              </a:solidFill>
              <a:latin typeface="Calibri" charset="0"/>
            </a:endParaRPr>
          </a:p>
        </p:txBody>
      </p:sp>
    </p:spTree>
    <p:extLst>
      <p:ext uri="{BB962C8B-B14F-4D97-AF65-F5344CB8AC3E}">
        <p14:creationId xmlns:p14="http://schemas.microsoft.com/office/powerpoint/2010/main" val="65527616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54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541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541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normAutofit fontScale="90000"/>
          </a:bodyPr>
          <a:lstStyle/>
          <a:p>
            <a:pPr eaLnBrk="1" hangingPunct="1">
              <a:defRPr/>
            </a:pPr>
            <a:r>
              <a:rPr lang="en-US" smtClean="0">
                <a:ea typeface="+mj-ea"/>
              </a:rPr>
              <a:t>What is the value of a 10-year, 10% semiannual coupon bond, if r</a:t>
            </a:r>
            <a:r>
              <a:rPr lang="en-US" baseline="-25000" smtClean="0">
                <a:ea typeface="+mj-ea"/>
              </a:rPr>
              <a:t>d</a:t>
            </a:r>
            <a:r>
              <a:rPr lang="en-US" smtClean="0">
                <a:ea typeface="+mj-ea"/>
              </a:rPr>
              <a:t> = 13%?</a:t>
            </a:r>
          </a:p>
        </p:txBody>
      </p:sp>
      <p:sp>
        <p:nvSpPr>
          <p:cNvPr id="145411" name="Rectangle 3"/>
          <p:cNvSpPr>
            <a:spLocks noGrp="1" noChangeArrowheads="1"/>
          </p:cNvSpPr>
          <p:nvPr>
            <p:ph sz="quarter" idx="1"/>
          </p:nvPr>
        </p:nvSpPr>
        <p:spPr>
          <a:xfrm>
            <a:off x="612775" y="1600200"/>
            <a:ext cx="7616825" cy="4495800"/>
          </a:xfrm>
        </p:spPr>
        <p:txBody>
          <a:bodyPr/>
          <a:lstStyle/>
          <a:p>
            <a:pPr marL="339725" indent="-339725" eaLnBrk="1" hangingPunct="1">
              <a:spcBef>
                <a:spcPct val="0"/>
              </a:spcBef>
              <a:buClr>
                <a:srgbClr val="23518A"/>
              </a:buClr>
              <a:buSzPct val="100000"/>
              <a:buFont typeface="Wingdings" charset="0"/>
              <a:buAutoNum type="arabicPeriod"/>
            </a:pPr>
            <a:r>
              <a:rPr lang="en-US">
                <a:solidFill>
                  <a:srgbClr val="23518A"/>
                </a:solidFill>
                <a:latin typeface="Calibri" charset="0"/>
              </a:rPr>
              <a:t>Multiply years by 2:  N = 2 x 10 = 20</a:t>
            </a:r>
          </a:p>
          <a:p>
            <a:pPr marL="339725" indent="-339725" eaLnBrk="1" hangingPunct="1">
              <a:spcBef>
                <a:spcPct val="0"/>
              </a:spcBef>
              <a:buClr>
                <a:srgbClr val="23518A"/>
              </a:buClr>
              <a:buSzPct val="100000"/>
              <a:buFont typeface="Wingdings" charset="0"/>
              <a:buAutoNum type="arabicPeriod"/>
            </a:pPr>
            <a:r>
              <a:rPr lang="en-US">
                <a:solidFill>
                  <a:srgbClr val="23518A"/>
                </a:solidFill>
                <a:latin typeface="Calibri" charset="0"/>
              </a:rPr>
              <a:t>Divide nominal rate by 2:  I/YR = 13/2 = 6.5</a:t>
            </a:r>
          </a:p>
          <a:p>
            <a:pPr marL="339725" indent="-339725" eaLnBrk="1" hangingPunct="1">
              <a:spcBef>
                <a:spcPct val="0"/>
              </a:spcBef>
              <a:buClr>
                <a:srgbClr val="23518A"/>
              </a:buClr>
              <a:buSzPct val="100000"/>
              <a:buFont typeface="Wingdings" charset="0"/>
              <a:buAutoNum type="arabicPeriod"/>
            </a:pPr>
            <a:r>
              <a:rPr lang="en-US">
                <a:solidFill>
                  <a:srgbClr val="23518A"/>
                </a:solidFill>
                <a:latin typeface="Calibri" charset="0"/>
              </a:rPr>
              <a:t>Divide annual coupon by 2:  PMT = 100/2 = 50</a:t>
            </a:r>
          </a:p>
          <a:p>
            <a:pPr marL="339725" indent="-339725" eaLnBrk="1" hangingPunct="1">
              <a:spcBef>
                <a:spcPct val="0"/>
              </a:spcBef>
              <a:buClr>
                <a:srgbClr val="23518A"/>
              </a:buClr>
              <a:buSzPct val="100000"/>
              <a:buFont typeface="Wingdings" charset="0"/>
              <a:buAutoNum type="arabicPeriod"/>
            </a:pPr>
            <a:endParaRPr lang="en-US">
              <a:solidFill>
                <a:srgbClr val="23518A"/>
              </a:solidFill>
              <a:latin typeface="Calibri" charset="0"/>
            </a:endParaRPr>
          </a:p>
          <a:p>
            <a:pPr marL="339725" indent="-339725" eaLnBrk="1" hangingPunct="1">
              <a:spcBef>
                <a:spcPct val="0"/>
              </a:spcBef>
              <a:buClr>
                <a:srgbClr val="23518A"/>
              </a:buClr>
              <a:buSzPct val="100000"/>
              <a:buFont typeface="Wingdings" charset="0"/>
              <a:buAutoNum type="arabicPeriod"/>
            </a:pPr>
            <a:endParaRPr lang="en-US">
              <a:solidFill>
                <a:srgbClr val="23518A"/>
              </a:solidFill>
              <a:latin typeface="Calibri" charset="0"/>
            </a:endParaRPr>
          </a:p>
          <a:p>
            <a:pPr marL="339725" indent="-339725" eaLnBrk="1" hangingPunct="1">
              <a:spcBef>
                <a:spcPct val="0"/>
              </a:spcBef>
              <a:buClr>
                <a:srgbClr val="23518A"/>
              </a:buClr>
              <a:buSzPct val="100000"/>
              <a:buFont typeface="Wingdings" charset="0"/>
              <a:buAutoNum type="arabicPeriod"/>
            </a:pPr>
            <a:endParaRPr lang="en-US">
              <a:solidFill>
                <a:srgbClr val="23518A"/>
              </a:solidFill>
              <a:latin typeface="Calibri" charset="0"/>
            </a:endParaRPr>
          </a:p>
          <a:p>
            <a:pPr marL="339725" indent="-339725" eaLnBrk="1" hangingPunct="1">
              <a:spcBef>
                <a:spcPct val="0"/>
              </a:spcBef>
              <a:buClr>
                <a:srgbClr val="23518A"/>
              </a:buClr>
              <a:buSzPct val="100000"/>
              <a:buFont typeface="Wingdings" charset="0"/>
              <a:buAutoNum type="arabicPeriod"/>
            </a:pPr>
            <a:endParaRPr lang="en-US">
              <a:solidFill>
                <a:srgbClr val="23518A"/>
              </a:solidFill>
              <a:latin typeface="Calibri" charset="0"/>
            </a:endParaRPr>
          </a:p>
          <a:p>
            <a:pPr marL="339725" indent="-339725" eaLnBrk="1" hangingPunct="1">
              <a:spcBef>
                <a:spcPct val="0"/>
              </a:spcBef>
              <a:buClr>
                <a:srgbClr val="23518A"/>
              </a:buClr>
              <a:buSzPct val="100000"/>
              <a:buFont typeface="Wingdings" charset="0"/>
              <a:buNone/>
            </a:pPr>
            <a:r>
              <a:rPr lang="en-US">
                <a:solidFill>
                  <a:srgbClr val="23518A"/>
                </a:solidFill>
                <a:latin typeface="Calibri" charset="0"/>
              </a:rPr>
              <a:t>Excel:  =PV(.065,20,50,1000)</a:t>
            </a:r>
            <a:br>
              <a:rPr lang="en-US">
                <a:solidFill>
                  <a:srgbClr val="23518A"/>
                </a:solidFill>
                <a:latin typeface="Calibri" charset="0"/>
              </a:rPr>
            </a:br>
            <a:endParaRPr lang="en-US">
              <a:solidFill>
                <a:srgbClr val="23518A"/>
              </a:solidFill>
              <a:latin typeface="Calibri" charset="0"/>
            </a:endParaRPr>
          </a:p>
          <a:p>
            <a:pPr marL="339725" indent="-339725" eaLnBrk="1" hangingPunct="1">
              <a:spcBef>
                <a:spcPct val="0"/>
              </a:spcBef>
              <a:buClr>
                <a:srgbClr val="23518A"/>
              </a:buClr>
              <a:buSzPct val="100000"/>
              <a:buFont typeface="Wingdings" charset="0"/>
              <a:buAutoNum type="arabicPeriod"/>
            </a:pPr>
            <a:endParaRPr lang="en-US">
              <a:solidFill>
                <a:srgbClr val="23518A"/>
              </a:solidFill>
              <a:latin typeface="Calibri" charset="0"/>
            </a:endParaRPr>
          </a:p>
          <a:p>
            <a:pPr marL="339725" indent="-339725" eaLnBrk="1" hangingPunct="1">
              <a:spcBef>
                <a:spcPct val="0"/>
              </a:spcBef>
              <a:buClr>
                <a:srgbClr val="23518A"/>
              </a:buClr>
              <a:buSzPct val="100000"/>
              <a:buFont typeface="Wingdings" charset="0"/>
              <a:buAutoNum type="arabicPeriod"/>
            </a:pPr>
            <a:endParaRPr lang="en-US">
              <a:solidFill>
                <a:srgbClr val="23518A"/>
              </a:solidFill>
              <a:latin typeface="Calibri" charset="0"/>
            </a:endParaRPr>
          </a:p>
          <a:p>
            <a:pPr marL="339725" indent="-339725" eaLnBrk="1" hangingPunct="1">
              <a:spcBef>
                <a:spcPct val="0"/>
              </a:spcBef>
              <a:buClr>
                <a:srgbClr val="23518A"/>
              </a:buClr>
              <a:buSzPct val="100000"/>
              <a:buFont typeface="Wingdings" charset="0"/>
              <a:buAutoNum type="arabicPeriod"/>
            </a:pPr>
            <a:endParaRPr lang="en-US">
              <a:solidFill>
                <a:srgbClr val="23518A"/>
              </a:solidFill>
              <a:latin typeface="Calibri" charset="0"/>
            </a:endParaRPr>
          </a:p>
          <a:p>
            <a:pPr marL="339725" indent="-339725" eaLnBrk="1" hangingPunct="1">
              <a:spcBef>
                <a:spcPct val="0"/>
              </a:spcBef>
              <a:buClr>
                <a:srgbClr val="23518A"/>
              </a:buClr>
              <a:buSzPct val="100000"/>
              <a:buFont typeface="Wingdings" charset="0"/>
              <a:buAutoNum type="arabicPeriod"/>
            </a:pPr>
            <a:endParaRPr lang="en-US">
              <a:solidFill>
                <a:srgbClr val="23518A"/>
              </a:solidFill>
              <a:latin typeface="Calibri" charset="0"/>
            </a:endParaRPr>
          </a:p>
        </p:txBody>
      </p:sp>
      <p:grpSp>
        <p:nvGrpSpPr>
          <p:cNvPr id="2" name="Group 20"/>
          <p:cNvGrpSpPr>
            <a:grpSpLocks/>
          </p:cNvGrpSpPr>
          <p:nvPr/>
        </p:nvGrpSpPr>
        <p:grpSpPr bwMode="auto">
          <a:xfrm>
            <a:off x="1581150" y="3375025"/>
            <a:ext cx="5983288" cy="1420813"/>
            <a:chOff x="1581150" y="3119438"/>
            <a:chExt cx="5983288" cy="1420812"/>
          </a:xfrm>
        </p:grpSpPr>
        <p:sp>
          <p:nvSpPr>
            <p:cNvPr id="32774"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p>
              <a:endParaRPr lang="en-US" sz="2000">
                <a:solidFill>
                  <a:srgbClr val="000000"/>
                </a:solidFill>
                <a:latin typeface="Calibri" charset="0"/>
              </a:endParaRPr>
            </a:p>
          </p:txBody>
        </p:sp>
        <p:sp>
          <p:nvSpPr>
            <p:cNvPr id="20"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INPUTS</a:t>
              </a:r>
            </a:p>
          </p:txBody>
        </p:sp>
        <p:sp>
          <p:nvSpPr>
            <p:cNvPr id="21"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OUTPUT</a:t>
              </a:r>
            </a:p>
          </p:txBody>
        </p:sp>
        <p:sp>
          <p:nvSpPr>
            <p:cNvPr id="22"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N</a:t>
              </a:r>
            </a:p>
          </p:txBody>
        </p:sp>
        <p:sp>
          <p:nvSpPr>
            <p:cNvPr id="23"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spc="-100" dirty="0">
                  <a:latin typeface="+mn-lt"/>
                  <a:ea typeface="+mn-ea"/>
                </a:rPr>
                <a:t>I/YR</a:t>
              </a:r>
            </a:p>
          </p:txBody>
        </p:sp>
        <p:sp>
          <p:nvSpPr>
            <p:cNvPr id="24"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PMT</a:t>
              </a:r>
            </a:p>
          </p:txBody>
        </p:sp>
        <p:sp>
          <p:nvSpPr>
            <p:cNvPr id="25"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PV</a:t>
              </a:r>
            </a:p>
          </p:txBody>
        </p:sp>
        <p:sp>
          <p:nvSpPr>
            <p:cNvPr id="26"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FV</a:t>
              </a:r>
            </a:p>
          </p:txBody>
        </p:sp>
        <p:sp>
          <p:nvSpPr>
            <p:cNvPr id="27"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20</a:t>
              </a:r>
            </a:p>
          </p:txBody>
        </p:sp>
        <p:sp>
          <p:nvSpPr>
            <p:cNvPr id="28" name="AutoShape 13"/>
            <p:cNvSpPr>
              <a:spLocks noChangeArrowheads="1"/>
            </p:cNvSpPr>
            <p:nvPr/>
          </p:nvSpPr>
          <p:spPr bwMode="auto">
            <a:xfrm>
              <a:off x="4657725" y="4076700"/>
              <a:ext cx="1096963"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spc="-20" dirty="0">
                  <a:latin typeface="+mn-lt"/>
                  <a:ea typeface="+mn-ea"/>
                </a:rPr>
                <a:t>-834.72</a:t>
              </a:r>
            </a:p>
          </p:txBody>
        </p:sp>
        <p:sp>
          <p:nvSpPr>
            <p:cNvPr id="29"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spc="-20" dirty="0">
                  <a:latin typeface="+mn-lt"/>
                  <a:ea typeface="+mn-ea"/>
                </a:rPr>
                <a:t>50</a:t>
              </a:r>
            </a:p>
          </p:txBody>
        </p:sp>
        <p:sp>
          <p:nvSpPr>
            <p:cNvPr id="30" name="AutoShape 15"/>
            <p:cNvSpPr>
              <a:spLocks noChangeArrowheads="1"/>
            </p:cNvSpPr>
            <p:nvPr/>
          </p:nvSpPr>
          <p:spPr bwMode="auto">
            <a:xfrm>
              <a:off x="4006850" y="3216276"/>
              <a:ext cx="641350" cy="366712"/>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6.5</a:t>
              </a:r>
            </a:p>
          </p:txBody>
        </p:sp>
        <p:sp>
          <p:nvSpPr>
            <p:cNvPr id="31" name="AutoShape 16"/>
            <p:cNvSpPr>
              <a:spLocks noChangeArrowheads="1"/>
            </p:cNvSpPr>
            <p:nvPr/>
          </p:nvSpPr>
          <p:spPr bwMode="auto">
            <a:xfrm>
              <a:off x="6535738" y="3216276"/>
              <a:ext cx="822325"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1000</a:t>
              </a:r>
            </a:p>
          </p:txBody>
        </p:sp>
      </p:grpSp>
      <p:sp>
        <p:nvSpPr>
          <p:cNvPr id="32773" name="Slide Number Placeholder 2"/>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AB129266-B5CF-C544-AC30-9169352FB921}" type="slidenum">
              <a:rPr lang="en-US">
                <a:solidFill>
                  <a:srgbClr val="C00000"/>
                </a:solidFill>
                <a:latin typeface="Calibri" charset="0"/>
              </a:rPr>
              <a:pPr eaLnBrk="1" hangingPunct="1"/>
              <a:t>135</a:t>
            </a:fld>
            <a:endParaRPr lang="en-US">
              <a:solidFill>
                <a:srgbClr val="C00000"/>
              </a:solidFill>
              <a:latin typeface="Calibri" charset="0"/>
            </a:endParaRPr>
          </a:p>
        </p:txBody>
      </p:sp>
    </p:spTree>
    <p:extLst>
      <p:ext uri="{BB962C8B-B14F-4D97-AF65-F5344CB8AC3E}">
        <p14:creationId xmlns:p14="http://schemas.microsoft.com/office/powerpoint/2010/main" val="223248527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54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541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541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45411">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7"/>
          <p:cNvSpPr txBox="1">
            <a:spLocks/>
          </p:cNvSpPr>
          <p:nvPr/>
        </p:nvSpPr>
        <p:spPr bwMode="auto">
          <a:xfrm>
            <a:off x="584200" y="1600200"/>
            <a:ext cx="7616825" cy="451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lnSpc>
                <a:spcPct val="90000"/>
              </a:lnSpc>
              <a:spcAft>
                <a:spcPts val="1200"/>
              </a:spcAft>
            </a:pPr>
            <a:r>
              <a:rPr lang="en-US" sz="2600">
                <a:solidFill>
                  <a:srgbClr val="23518A"/>
                </a:solidFill>
                <a:latin typeface="Calibri" charset="0"/>
              </a:rPr>
              <a:t>The semiannual bond</a:t>
            </a:r>
            <a:r>
              <a:rPr lang="ja-JP" altLang="en-US" sz="2600">
                <a:solidFill>
                  <a:srgbClr val="23518A"/>
                </a:solidFill>
                <a:latin typeface="Calibri" charset="0"/>
              </a:rPr>
              <a:t>’</a:t>
            </a:r>
            <a:r>
              <a:rPr lang="en-US" sz="2600">
                <a:solidFill>
                  <a:srgbClr val="23518A"/>
                </a:solidFill>
                <a:latin typeface="Calibri" charset="0"/>
              </a:rPr>
              <a:t>s effective rate is:</a:t>
            </a:r>
          </a:p>
          <a:p>
            <a:pPr eaLnBrk="1" hangingPunct="1">
              <a:lnSpc>
                <a:spcPct val="90000"/>
              </a:lnSpc>
              <a:spcAft>
                <a:spcPts val="1200"/>
              </a:spcAft>
            </a:pPr>
            <a:endParaRPr lang="en-US" sz="2600">
              <a:solidFill>
                <a:srgbClr val="23518A"/>
              </a:solidFill>
              <a:latin typeface="Calibri" charset="0"/>
            </a:endParaRPr>
          </a:p>
          <a:p>
            <a:pPr eaLnBrk="1" hangingPunct="1">
              <a:lnSpc>
                <a:spcPct val="90000"/>
              </a:lnSpc>
              <a:spcAft>
                <a:spcPts val="1200"/>
              </a:spcAft>
            </a:pPr>
            <a:endParaRPr lang="en-US" sz="2600">
              <a:solidFill>
                <a:srgbClr val="23518A"/>
              </a:solidFill>
              <a:latin typeface="Calibri" charset="0"/>
            </a:endParaRPr>
          </a:p>
          <a:p>
            <a:pPr eaLnBrk="1" hangingPunct="1">
              <a:lnSpc>
                <a:spcPct val="90000"/>
              </a:lnSpc>
              <a:spcAft>
                <a:spcPts val="1200"/>
              </a:spcAft>
            </a:pPr>
            <a:endParaRPr lang="en-US" sz="2600">
              <a:solidFill>
                <a:srgbClr val="23518A"/>
              </a:solidFill>
              <a:latin typeface="Calibri" charset="0"/>
            </a:endParaRPr>
          </a:p>
          <a:p>
            <a:pPr eaLnBrk="1" hangingPunct="1">
              <a:lnSpc>
                <a:spcPct val="90000"/>
              </a:lnSpc>
              <a:spcAft>
                <a:spcPts val="1200"/>
              </a:spcAft>
            </a:pPr>
            <a:r>
              <a:rPr lang="en-US" sz="2600">
                <a:solidFill>
                  <a:srgbClr val="23518A"/>
                </a:solidFill>
                <a:latin typeface="Calibri" charset="0"/>
              </a:rPr>
              <a:t>Excel:	=EFFECT(.10,2)</a:t>
            </a:r>
          </a:p>
          <a:p>
            <a:pPr eaLnBrk="1" hangingPunct="1">
              <a:lnSpc>
                <a:spcPct val="90000"/>
              </a:lnSpc>
              <a:spcAft>
                <a:spcPts val="1200"/>
              </a:spcAft>
            </a:pPr>
            <a:r>
              <a:rPr lang="en-US" sz="2600">
                <a:solidFill>
                  <a:srgbClr val="23518A"/>
                </a:solidFill>
                <a:latin typeface="Calibri" charset="0"/>
              </a:rPr>
              <a:t>	= 10.25%</a:t>
            </a:r>
          </a:p>
          <a:p>
            <a:pPr eaLnBrk="1" hangingPunct="1">
              <a:lnSpc>
                <a:spcPct val="90000"/>
              </a:lnSpc>
              <a:spcAft>
                <a:spcPts val="1200"/>
              </a:spcAft>
            </a:pPr>
            <a:endParaRPr lang="en-US" sz="1300">
              <a:solidFill>
                <a:srgbClr val="23518A"/>
              </a:solidFill>
              <a:latin typeface="Calibri" charset="0"/>
            </a:endParaRPr>
          </a:p>
          <a:p>
            <a:pPr eaLnBrk="1" hangingPunct="1">
              <a:lnSpc>
                <a:spcPct val="90000"/>
              </a:lnSpc>
              <a:spcAft>
                <a:spcPts val="1200"/>
              </a:spcAft>
            </a:pPr>
            <a:r>
              <a:rPr lang="en-US" sz="2600">
                <a:solidFill>
                  <a:srgbClr val="23518A"/>
                </a:solidFill>
                <a:latin typeface="Calibri" charset="0"/>
              </a:rPr>
              <a:t>10.25% &gt; 10% (the annual bond</a:t>
            </a:r>
            <a:r>
              <a:rPr lang="ja-JP" altLang="en-US" sz="2600">
                <a:solidFill>
                  <a:srgbClr val="23518A"/>
                </a:solidFill>
                <a:latin typeface="Calibri" charset="0"/>
              </a:rPr>
              <a:t>’</a:t>
            </a:r>
            <a:r>
              <a:rPr lang="en-US" sz="2600">
                <a:solidFill>
                  <a:srgbClr val="23518A"/>
                </a:solidFill>
                <a:latin typeface="Calibri" charset="0"/>
              </a:rPr>
              <a:t>s effective rate), so you would prefer the semiannual bond.</a:t>
            </a:r>
          </a:p>
          <a:p>
            <a:pPr eaLnBrk="1" hangingPunct="1">
              <a:lnSpc>
                <a:spcPct val="90000"/>
              </a:lnSpc>
              <a:spcAft>
                <a:spcPts val="1200"/>
              </a:spcAft>
            </a:pPr>
            <a:endParaRPr lang="en-US" sz="2600">
              <a:solidFill>
                <a:srgbClr val="23518A"/>
              </a:solidFill>
              <a:latin typeface="Calibri" charset="0"/>
            </a:endParaRPr>
          </a:p>
        </p:txBody>
      </p:sp>
      <p:sp>
        <p:nvSpPr>
          <p:cNvPr id="33795" name="Rectangle 2"/>
          <p:cNvSpPr>
            <a:spLocks noGrp="1" noChangeArrowheads="1"/>
          </p:cNvSpPr>
          <p:nvPr>
            <p:ph type="title"/>
          </p:nvPr>
        </p:nvSpPr>
        <p:spPr>
          <a:xfrm>
            <a:off x="0" y="228600"/>
            <a:ext cx="9144000" cy="914400"/>
          </a:xfrm>
        </p:spPr>
        <p:txBody>
          <a:bodyPr/>
          <a:lstStyle/>
          <a:p>
            <a:pPr eaLnBrk="1" hangingPunct="1">
              <a:lnSpc>
                <a:spcPct val="85000"/>
              </a:lnSpc>
            </a:pPr>
            <a:r>
              <a:rPr lang="en-US" sz="2800">
                <a:latin typeface="Calibri" charset="0"/>
              </a:rPr>
              <a:t>Would you prefer to buy a 10-year, 10% annual coupon bond or a 10-year, 10% semiannual coupon bond, all else equal?</a:t>
            </a:r>
          </a:p>
        </p:txBody>
      </p:sp>
      <p:graphicFrame>
        <p:nvGraphicFramePr>
          <p:cNvPr id="147460" name="Object 4"/>
          <p:cNvGraphicFramePr>
            <a:graphicFrameLocks noGrp="1" noChangeAspect="1"/>
          </p:cNvGraphicFramePr>
          <p:nvPr>
            <p:ph sz="quarter" idx="1"/>
          </p:nvPr>
        </p:nvGraphicFramePr>
        <p:xfrm>
          <a:off x="1550988" y="2295525"/>
          <a:ext cx="6015037" cy="914400"/>
        </p:xfrm>
        <a:graphic>
          <a:graphicData uri="http://schemas.openxmlformats.org/presentationml/2006/ole">
            <mc:AlternateContent xmlns:mc="http://schemas.openxmlformats.org/markup-compatibility/2006">
              <mc:Choice xmlns:v="urn:schemas-microsoft-com:vml" Requires="v">
                <p:oleObj spid="_x0000_s14339" name="Equation" r:id="rId4" imgW="3009900" imgH="457200" progId="Equation.3">
                  <p:embed/>
                </p:oleObj>
              </mc:Choice>
              <mc:Fallback>
                <p:oleObj name="Equation" r:id="rId4" imgW="3009900" imgH="4572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50988" y="2295525"/>
                        <a:ext cx="6015037"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7"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11CA3BB3-2840-064A-A1C6-8300C4B1E1FF}" type="slidenum">
              <a:rPr lang="en-US">
                <a:solidFill>
                  <a:srgbClr val="C00000"/>
                </a:solidFill>
                <a:latin typeface="Calibri" charset="0"/>
              </a:rPr>
              <a:pPr eaLnBrk="1" hangingPunct="1"/>
              <a:t>136</a:t>
            </a:fld>
            <a:endParaRPr lang="en-US">
              <a:solidFill>
                <a:srgbClr val="C00000"/>
              </a:solidFill>
              <a:latin typeface="Calibri" charset="0"/>
            </a:endParaRPr>
          </a:p>
        </p:txBody>
      </p:sp>
    </p:spTree>
    <p:extLst>
      <p:ext uri="{BB962C8B-B14F-4D97-AF65-F5344CB8AC3E}">
        <p14:creationId xmlns:p14="http://schemas.microsoft.com/office/powerpoint/2010/main" val="157737956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746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0" y="228600"/>
            <a:ext cx="9144000" cy="914400"/>
          </a:xfrm>
        </p:spPr>
        <p:txBody>
          <a:bodyPr/>
          <a:lstStyle/>
          <a:p>
            <a:pPr eaLnBrk="1" hangingPunct="1">
              <a:lnSpc>
                <a:spcPct val="85000"/>
              </a:lnSpc>
            </a:pPr>
            <a:r>
              <a:rPr lang="en-US" sz="2900">
                <a:latin typeface="Calibri" charset="0"/>
              </a:rPr>
              <a:t>If the proper price for this semiannual bond is $1,000, what would be the proper price for the annual coupon bond?</a:t>
            </a:r>
          </a:p>
        </p:txBody>
      </p:sp>
      <p:sp>
        <p:nvSpPr>
          <p:cNvPr id="34819"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solidFill>
                  <a:srgbClr val="23518A"/>
                </a:solidFill>
                <a:latin typeface="Calibri" charset="0"/>
              </a:rPr>
              <a:t>The semiannual bond has a 10.25% effective rate, so the annual bond should earn the same EAR.  At these prices, the annual and semiannual bonds are in equilibrium.</a:t>
            </a: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buFont typeface="Wingdings" charset="0"/>
              <a:buNone/>
            </a:pPr>
            <a:r>
              <a:rPr lang="en-US">
                <a:solidFill>
                  <a:srgbClr val="23518A"/>
                </a:solidFill>
                <a:latin typeface="Calibri" charset="0"/>
              </a:rPr>
              <a:t>Excel:  =PV(.1025,10,100,1000)</a:t>
            </a:r>
          </a:p>
        </p:txBody>
      </p:sp>
      <p:grpSp>
        <p:nvGrpSpPr>
          <p:cNvPr id="34820" name="Group 20"/>
          <p:cNvGrpSpPr>
            <a:grpSpLocks/>
          </p:cNvGrpSpPr>
          <p:nvPr/>
        </p:nvGrpSpPr>
        <p:grpSpPr bwMode="auto">
          <a:xfrm>
            <a:off x="1581150" y="3375025"/>
            <a:ext cx="5983288" cy="1420813"/>
            <a:chOff x="1581150" y="3119438"/>
            <a:chExt cx="5983288" cy="1420812"/>
          </a:xfrm>
        </p:grpSpPr>
        <p:sp>
          <p:nvSpPr>
            <p:cNvPr id="34822"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p>
              <a:endParaRPr lang="en-US" sz="2000">
                <a:solidFill>
                  <a:srgbClr val="000000"/>
                </a:solidFill>
                <a:latin typeface="Calibri" charset="0"/>
              </a:endParaRPr>
            </a:p>
          </p:txBody>
        </p:sp>
        <p:sp>
          <p:nvSpPr>
            <p:cNvPr id="21"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INPUTS</a:t>
              </a:r>
            </a:p>
          </p:txBody>
        </p:sp>
        <p:sp>
          <p:nvSpPr>
            <p:cNvPr id="22"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OUTPUT</a:t>
              </a:r>
            </a:p>
          </p:txBody>
        </p:sp>
        <p:sp>
          <p:nvSpPr>
            <p:cNvPr id="23"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N</a:t>
              </a:r>
            </a:p>
          </p:txBody>
        </p:sp>
        <p:sp>
          <p:nvSpPr>
            <p:cNvPr id="24"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spc="-100" dirty="0">
                  <a:latin typeface="+mn-lt"/>
                  <a:ea typeface="+mn-ea"/>
                </a:rPr>
                <a:t>I/YR</a:t>
              </a:r>
            </a:p>
          </p:txBody>
        </p:sp>
        <p:sp>
          <p:nvSpPr>
            <p:cNvPr id="25"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PMT</a:t>
              </a:r>
            </a:p>
          </p:txBody>
        </p:sp>
        <p:sp>
          <p:nvSpPr>
            <p:cNvPr id="26"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PV</a:t>
              </a:r>
            </a:p>
          </p:txBody>
        </p:sp>
        <p:sp>
          <p:nvSpPr>
            <p:cNvPr id="27"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FV</a:t>
              </a:r>
            </a:p>
          </p:txBody>
        </p:sp>
        <p:sp>
          <p:nvSpPr>
            <p:cNvPr id="28"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a:t>
              </a:r>
            </a:p>
          </p:txBody>
        </p:sp>
        <p:sp>
          <p:nvSpPr>
            <p:cNvPr id="29" name="AutoShape 13"/>
            <p:cNvSpPr>
              <a:spLocks noChangeArrowheads="1"/>
            </p:cNvSpPr>
            <p:nvPr/>
          </p:nvSpPr>
          <p:spPr bwMode="auto">
            <a:xfrm>
              <a:off x="4657725" y="4076700"/>
              <a:ext cx="1098550"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spc="-20" dirty="0">
                  <a:latin typeface="+mn-lt"/>
                  <a:ea typeface="+mn-ea"/>
                </a:rPr>
                <a:t>-984.80</a:t>
              </a:r>
            </a:p>
          </p:txBody>
        </p:sp>
        <p:sp>
          <p:nvSpPr>
            <p:cNvPr id="30"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spc="-20" dirty="0">
                  <a:latin typeface="+mn-lt"/>
                  <a:ea typeface="+mn-ea"/>
                </a:rPr>
                <a:t>100</a:t>
              </a:r>
            </a:p>
          </p:txBody>
        </p:sp>
        <p:sp>
          <p:nvSpPr>
            <p:cNvPr id="31" name="AutoShape 15"/>
            <p:cNvSpPr>
              <a:spLocks noChangeArrowheads="1"/>
            </p:cNvSpPr>
            <p:nvPr/>
          </p:nvSpPr>
          <p:spPr bwMode="auto">
            <a:xfrm>
              <a:off x="3921125" y="3216276"/>
              <a:ext cx="823913" cy="366712"/>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10.25</a:t>
              </a:r>
            </a:p>
          </p:txBody>
        </p:sp>
        <p:sp>
          <p:nvSpPr>
            <p:cNvPr id="32" name="AutoShape 16"/>
            <p:cNvSpPr>
              <a:spLocks noChangeArrowheads="1"/>
            </p:cNvSpPr>
            <p:nvPr/>
          </p:nvSpPr>
          <p:spPr bwMode="auto">
            <a:xfrm>
              <a:off x="6535738" y="3216276"/>
              <a:ext cx="822325"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1000</a:t>
              </a:r>
            </a:p>
          </p:txBody>
        </p:sp>
      </p:grpSp>
      <p:sp>
        <p:nvSpPr>
          <p:cNvPr id="34821"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0C89BF0E-8F70-D04E-8837-EC31384BC8A4}" type="slidenum">
              <a:rPr lang="en-US">
                <a:solidFill>
                  <a:srgbClr val="C00000"/>
                </a:solidFill>
                <a:latin typeface="Calibri" charset="0"/>
              </a:rPr>
              <a:pPr eaLnBrk="1" hangingPunct="1"/>
              <a:t>137</a:t>
            </a:fld>
            <a:endParaRPr lang="en-US">
              <a:solidFill>
                <a:srgbClr val="C00000"/>
              </a:solidFill>
              <a:latin typeface="Calibri" charset="0"/>
            </a:endParaRPr>
          </a:p>
        </p:txBody>
      </p:sp>
    </p:spTree>
    <p:extLst>
      <p:ext uri="{BB962C8B-B14F-4D97-AF65-F5344CB8AC3E}">
        <p14:creationId xmlns:p14="http://schemas.microsoft.com/office/powerpoint/2010/main" val="1195980575"/>
      </p:ext>
    </p:extLst>
  </p:cSld>
  <p:clrMapOvr>
    <a:masterClrMapping/>
  </p:clrMapOvr>
  <p:timing>
    <p:tnLst>
      <p:par>
        <p:cTn xmlns:p14="http://schemas.microsoft.com/office/powerpoint/2010/mai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0" y="228600"/>
            <a:ext cx="9144000" cy="914400"/>
          </a:xfrm>
        </p:spPr>
        <p:txBody>
          <a:bodyPr/>
          <a:lstStyle/>
          <a:p>
            <a:pPr eaLnBrk="1" hangingPunct="1">
              <a:lnSpc>
                <a:spcPct val="85000"/>
              </a:lnSpc>
            </a:pPr>
            <a:r>
              <a:rPr lang="en-US" sz="2700">
                <a:latin typeface="Calibri" charset="0"/>
              </a:rPr>
              <a:t>A 10-year, 10% semiannual coupon bond selling for $1,135.90 can be called in 4 years for $1,050, what is its yield to call (YTC)?</a:t>
            </a:r>
          </a:p>
        </p:txBody>
      </p:sp>
      <p:sp>
        <p:nvSpPr>
          <p:cNvPr id="35843"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solidFill>
                  <a:srgbClr val="23518A"/>
                </a:solidFill>
                <a:latin typeface="Calibri" charset="0"/>
              </a:rPr>
              <a:t>The bond</a:t>
            </a:r>
            <a:r>
              <a:rPr lang="ja-JP" altLang="en-US">
                <a:solidFill>
                  <a:srgbClr val="23518A"/>
                </a:solidFill>
                <a:latin typeface="Calibri" charset="0"/>
              </a:rPr>
              <a:t>’</a:t>
            </a:r>
            <a:r>
              <a:rPr lang="en-US">
                <a:solidFill>
                  <a:srgbClr val="23518A"/>
                </a:solidFill>
                <a:latin typeface="Calibri" charset="0"/>
              </a:rPr>
              <a:t>s yield to maturity is 8%.  Solving for the YTC is identical to solving for YTM, except the time to call is used for N and the call premium is FV.</a:t>
            </a: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pPr>
            <a:endParaRPr lang="en-US">
              <a:solidFill>
                <a:srgbClr val="23518A"/>
              </a:solidFill>
              <a:latin typeface="Calibri" charset="0"/>
            </a:endParaRPr>
          </a:p>
          <a:p>
            <a:pPr eaLnBrk="1" hangingPunct="1">
              <a:spcBef>
                <a:spcPct val="0"/>
              </a:spcBef>
              <a:buFont typeface="Wingdings" charset="0"/>
              <a:buNone/>
            </a:pPr>
            <a:r>
              <a:rPr lang="en-US">
                <a:solidFill>
                  <a:srgbClr val="23518A"/>
                </a:solidFill>
                <a:latin typeface="Calibri" charset="0"/>
              </a:rPr>
              <a:t>Excel:  =RATE(8,50,-1135.90,1050)</a:t>
            </a:r>
          </a:p>
        </p:txBody>
      </p:sp>
      <p:grpSp>
        <p:nvGrpSpPr>
          <p:cNvPr id="35844" name="Group 20"/>
          <p:cNvGrpSpPr>
            <a:grpSpLocks/>
          </p:cNvGrpSpPr>
          <p:nvPr/>
        </p:nvGrpSpPr>
        <p:grpSpPr bwMode="auto">
          <a:xfrm>
            <a:off x="1581150" y="2994025"/>
            <a:ext cx="5983288" cy="1420813"/>
            <a:chOff x="1581150" y="3119438"/>
            <a:chExt cx="5983288" cy="1420812"/>
          </a:xfrm>
        </p:grpSpPr>
        <p:sp>
          <p:nvSpPr>
            <p:cNvPr id="35846"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p>
              <a:endParaRPr lang="en-US" sz="2000">
                <a:solidFill>
                  <a:srgbClr val="000000"/>
                </a:solidFill>
                <a:latin typeface="Calibri" charset="0"/>
              </a:endParaRPr>
            </a:p>
          </p:txBody>
        </p:sp>
        <p:sp>
          <p:nvSpPr>
            <p:cNvPr id="21"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INPUTS</a:t>
              </a:r>
            </a:p>
          </p:txBody>
        </p:sp>
        <p:sp>
          <p:nvSpPr>
            <p:cNvPr id="22"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a:defRPr/>
              </a:pPr>
              <a:r>
                <a:rPr lang="en-US" sz="2000" b="1" dirty="0">
                  <a:latin typeface="+mn-lt"/>
                  <a:ea typeface="+mn-ea"/>
                </a:rPr>
                <a:t>OUTPUT</a:t>
              </a:r>
            </a:p>
          </p:txBody>
        </p:sp>
        <p:sp>
          <p:nvSpPr>
            <p:cNvPr id="23"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N</a:t>
              </a:r>
            </a:p>
          </p:txBody>
        </p:sp>
        <p:sp>
          <p:nvSpPr>
            <p:cNvPr id="24"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spc="-100" dirty="0">
                  <a:latin typeface="+mn-lt"/>
                  <a:ea typeface="+mn-ea"/>
                </a:rPr>
                <a:t>I/YR</a:t>
              </a:r>
            </a:p>
          </p:txBody>
        </p:sp>
        <p:sp>
          <p:nvSpPr>
            <p:cNvPr id="25"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PMT</a:t>
              </a:r>
            </a:p>
          </p:txBody>
        </p:sp>
        <p:sp>
          <p:nvSpPr>
            <p:cNvPr id="26"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PV</a:t>
              </a:r>
            </a:p>
          </p:txBody>
        </p:sp>
        <p:sp>
          <p:nvSpPr>
            <p:cNvPr id="27"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a:defRPr/>
              </a:pPr>
              <a:r>
                <a:rPr lang="en-US" sz="2000" b="1" dirty="0">
                  <a:latin typeface="+mn-lt"/>
                  <a:ea typeface="+mn-ea"/>
                </a:rPr>
                <a:t>FV</a:t>
              </a:r>
            </a:p>
          </p:txBody>
        </p:sp>
        <p:sp>
          <p:nvSpPr>
            <p:cNvPr id="28"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8</a:t>
              </a:r>
            </a:p>
          </p:txBody>
        </p:sp>
        <p:sp>
          <p:nvSpPr>
            <p:cNvPr id="29" name="AutoShape 13"/>
            <p:cNvSpPr>
              <a:spLocks noChangeArrowheads="1"/>
            </p:cNvSpPr>
            <p:nvPr/>
          </p:nvSpPr>
          <p:spPr bwMode="auto">
            <a:xfrm>
              <a:off x="4629150" y="3216276"/>
              <a:ext cx="1098550"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1900" b="1" spc="-40" dirty="0">
                  <a:latin typeface="+mn-lt"/>
                  <a:ea typeface="+mn-ea"/>
                </a:rPr>
                <a:t>-1135.90</a:t>
              </a:r>
            </a:p>
          </p:txBody>
        </p:sp>
        <p:sp>
          <p:nvSpPr>
            <p:cNvPr id="30"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spc="-20" dirty="0">
                  <a:latin typeface="+mn-lt"/>
                  <a:ea typeface="+mn-ea"/>
                </a:rPr>
                <a:t>50</a:t>
              </a:r>
            </a:p>
          </p:txBody>
        </p:sp>
        <p:sp>
          <p:nvSpPr>
            <p:cNvPr id="31" name="AutoShape 15"/>
            <p:cNvSpPr>
              <a:spLocks noChangeArrowheads="1"/>
            </p:cNvSpPr>
            <p:nvPr/>
          </p:nvSpPr>
          <p:spPr bwMode="auto">
            <a:xfrm>
              <a:off x="3921125" y="4075112"/>
              <a:ext cx="822325" cy="366713"/>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3.568</a:t>
              </a:r>
            </a:p>
          </p:txBody>
        </p:sp>
        <p:sp>
          <p:nvSpPr>
            <p:cNvPr id="32" name="AutoShape 16"/>
            <p:cNvSpPr>
              <a:spLocks noChangeArrowheads="1"/>
            </p:cNvSpPr>
            <p:nvPr/>
          </p:nvSpPr>
          <p:spPr bwMode="auto">
            <a:xfrm>
              <a:off x="6535738" y="3216276"/>
              <a:ext cx="822325"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a:defRPr/>
              </a:pPr>
              <a:r>
                <a:rPr lang="en-US" sz="2000" b="1" dirty="0">
                  <a:latin typeface="+mn-lt"/>
                  <a:ea typeface="+mn-ea"/>
                </a:rPr>
                <a:t>1050</a:t>
              </a:r>
            </a:p>
          </p:txBody>
        </p:sp>
      </p:grpSp>
      <p:sp>
        <p:nvSpPr>
          <p:cNvPr id="35845"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9D7B665E-766C-4E43-ABEF-C774CE261D81}" type="slidenum">
              <a:rPr lang="en-US">
                <a:solidFill>
                  <a:srgbClr val="C00000"/>
                </a:solidFill>
                <a:latin typeface="Calibri" charset="0"/>
              </a:rPr>
              <a:pPr eaLnBrk="1" hangingPunct="1"/>
              <a:t>138</a:t>
            </a:fld>
            <a:endParaRPr lang="en-US">
              <a:solidFill>
                <a:srgbClr val="C00000"/>
              </a:solidFill>
              <a:latin typeface="Calibri" charset="0"/>
            </a:endParaRPr>
          </a:p>
        </p:txBody>
      </p:sp>
    </p:spTree>
    <p:extLst>
      <p:ext uri="{BB962C8B-B14F-4D97-AF65-F5344CB8AC3E}">
        <p14:creationId xmlns:p14="http://schemas.microsoft.com/office/powerpoint/2010/main" val="128400901"/>
      </p:ext>
    </p:extLst>
  </p:cSld>
  <p:clrMapOvr>
    <a:masterClrMapping/>
  </p:clrMapOvr>
  <p:timing>
    <p:tnLst>
      <p:par>
        <p:cTn xmlns:p14="http://schemas.microsoft.com/office/powerpoint/2010/mai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en-US">
                <a:latin typeface="Calibri" charset="0"/>
              </a:rPr>
              <a:t>Yield to Call</a:t>
            </a:r>
          </a:p>
        </p:txBody>
      </p:sp>
      <p:sp>
        <p:nvSpPr>
          <p:cNvPr id="49155"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solidFill>
                  <a:srgbClr val="23518A"/>
                </a:solidFill>
                <a:latin typeface="Calibri" charset="0"/>
              </a:rPr>
              <a:t>3.568% represents the periodic semiannual yield to call.</a:t>
            </a:r>
          </a:p>
          <a:p>
            <a:pPr eaLnBrk="1" hangingPunct="1">
              <a:spcBef>
                <a:spcPct val="0"/>
              </a:spcBef>
            </a:pPr>
            <a:r>
              <a:rPr lang="en-US">
                <a:solidFill>
                  <a:srgbClr val="23518A"/>
                </a:solidFill>
                <a:latin typeface="Calibri" charset="0"/>
              </a:rPr>
              <a:t>YTC</a:t>
            </a:r>
            <a:r>
              <a:rPr lang="en-US" baseline="-25000">
                <a:solidFill>
                  <a:srgbClr val="23518A"/>
                </a:solidFill>
                <a:latin typeface="Calibri" charset="0"/>
              </a:rPr>
              <a:t>NOM</a:t>
            </a:r>
            <a:r>
              <a:rPr lang="en-US">
                <a:solidFill>
                  <a:srgbClr val="23518A"/>
                </a:solidFill>
                <a:latin typeface="Calibri" charset="0"/>
              </a:rPr>
              <a:t> = r</a:t>
            </a:r>
            <a:r>
              <a:rPr lang="en-US" baseline="-25000">
                <a:solidFill>
                  <a:srgbClr val="23518A"/>
                </a:solidFill>
                <a:latin typeface="Calibri" charset="0"/>
              </a:rPr>
              <a:t>NOM</a:t>
            </a:r>
            <a:r>
              <a:rPr lang="en-US">
                <a:solidFill>
                  <a:srgbClr val="23518A"/>
                </a:solidFill>
                <a:latin typeface="Calibri" charset="0"/>
              </a:rPr>
              <a:t> = 3.568% x 2 = 7.137% is the rate that a broker would quote.</a:t>
            </a:r>
          </a:p>
          <a:p>
            <a:pPr eaLnBrk="1" hangingPunct="1">
              <a:spcBef>
                <a:spcPct val="0"/>
              </a:spcBef>
            </a:pPr>
            <a:r>
              <a:rPr lang="en-US">
                <a:solidFill>
                  <a:srgbClr val="23518A"/>
                </a:solidFill>
                <a:latin typeface="Calibri" charset="0"/>
              </a:rPr>
              <a:t>The effective yield to call can be calculated.</a:t>
            </a:r>
          </a:p>
          <a:p>
            <a:pPr lvl="1" eaLnBrk="1" hangingPunct="1">
              <a:spcBef>
                <a:spcPct val="0"/>
              </a:spcBef>
            </a:pPr>
            <a:r>
              <a:rPr lang="en-US">
                <a:solidFill>
                  <a:srgbClr val="23518A"/>
                </a:solidFill>
                <a:latin typeface="Calibri" charset="0"/>
              </a:rPr>
              <a:t>YTC</a:t>
            </a:r>
            <a:r>
              <a:rPr lang="en-US" baseline="-25000">
                <a:solidFill>
                  <a:srgbClr val="23518A"/>
                </a:solidFill>
                <a:latin typeface="Calibri" charset="0"/>
              </a:rPr>
              <a:t>EFF</a:t>
            </a:r>
            <a:r>
              <a:rPr lang="en-US">
                <a:solidFill>
                  <a:srgbClr val="23518A"/>
                </a:solidFill>
                <a:latin typeface="Calibri" charset="0"/>
              </a:rPr>
              <a:t> = (1.03568)</a:t>
            </a:r>
            <a:r>
              <a:rPr lang="en-US" baseline="30000">
                <a:solidFill>
                  <a:srgbClr val="23518A"/>
                </a:solidFill>
                <a:latin typeface="Calibri" charset="0"/>
              </a:rPr>
              <a:t>2</a:t>
            </a:r>
            <a:r>
              <a:rPr lang="en-US">
                <a:solidFill>
                  <a:srgbClr val="23518A"/>
                </a:solidFill>
                <a:latin typeface="Calibri" charset="0"/>
              </a:rPr>
              <a:t> – 1 = 7.26%</a:t>
            </a:r>
          </a:p>
          <a:p>
            <a:pPr lvl="1" eaLnBrk="1" hangingPunct="1">
              <a:spcBef>
                <a:spcPct val="0"/>
              </a:spcBef>
            </a:pPr>
            <a:r>
              <a:rPr lang="en-US">
                <a:solidFill>
                  <a:srgbClr val="23518A"/>
                </a:solidFill>
                <a:latin typeface="Calibri" charset="0"/>
              </a:rPr>
              <a:t>Excel:	=EFFECT(.07137,2)</a:t>
            </a:r>
          </a:p>
          <a:p>
            <a:pPr lvl="1" eaLnBrk="1" hangingPunct="1">
              <a:spcBef>
                <a:spcPct val="0"/>
              </a:spcBef>
              <a:buFont typeface="Wingdings" charset="0"/>
              <a:buNone/>
            </a:pPr>
            <a:r>
              <a:rPr lang="en-US">
                <a:solidFill>
                  <a:srgbClr val="23518A"/>
                </a:solidFill>
                <a:latin typeface="Calibri" charset="0"/>
              </a:rPr>
              <a:t>		= 7.26%</a:t>
            </a:r>
          </a:p>
        </p:txBody>
      </p:sp>
      <p:sp>
        <p:nvSpPr>
          <p:cNvPr id="36868"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B67C28C2-F5D2-5C4A-82BD-E31894B8A994}" type="slidenum">
              <a:rPr lang="en-US">
                <a:solidFill>
                  <a:srgbClr val="C00000"/>
                </a:solidFill>
                <a:latin typeface="Calibri" charset="0"/>
              </a:rPr>
              <a:pPr eaLnBrk="1" hangingPunct="1"/>
              <a:t>139</a:t>
            </a:fld>
            <a:endParaRPr lang="en-US">
              <a:solidFill>
                <a:srgbClr val="C00000"/>
              </a:solidFill>
              <a:latin typeface="Calibri" charset="0"/>
            </a:endParaRPr>
          </a:p>
        </p:txBody>
      </p:sp>
    </p:spTree>
    <p:extLst>
      <p:ext uri="{BB962C8B-B14F-4D97-AF65-F5344CB8AC3E}">
        <p14:creationId xmlns:p14="http://schemas.microsoft.com/office/powerpoint/2010/main" val="835510081"/>
      </p:ext>
    </p:extLst>
  </p:cSld>
  <p:clrMapOvr>
    <a:masterClrMapping/>
  </p:clrMapOvr>
  <p:timing>
    <p:tnLst>
      <p:par>
        <p:cTn xmlns:p14="http://schemas.microsoft.com/office/powerpoint/2010/mai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normAutofit fontScale="90000"/>
          </a:bodyPr>
          <a:lstStyle/>
          <a:p>
            <a:pPr eaLnBrk="1" hangingPunct="1">
              <a:defRPr/>
            </a:pPr>
            <a:r>
              <a:rPr lang="en-US" dirty="0" smtClean="0">
                <a:ea typeface="+mj-ea"/>
              </a:rPr>
              <a:t>If you bought these callable bonds, would you be more likely to earn the YTM or YTC?</a:t>
            </a:r>
          </a:p>
        </p:txBody>
      </p:sp>
      <p:sp>
        <p:nvSpPr>
          <p:cNvPr id="153603" name="Rectangle 3"/>
          <p:cNvSpPr>
            <a:spLocks noGrp="1" noChangeArrowheads="1"/>
          </p:cNvSpPr>
          <p:nvPr>
            <p:ph sz="quarter" idx="1"/>
          </p:nvPr>
        </p:nvSpPr>
        <p:spPr>
          <a:xfrm>
            <a:off x="612775" y="1600200"/>
            <a:ext cx="7616825" cy="4495800"/>
          </a:xfrm>
        </p:spPr>
        <p:txBody>
          <a:bodyPr/>
          <a:lstStyle/>
          <a:p>
            <a:pPr eaLnBrk="1" hangingPunct="1">
              <a:defRPr/>
            </a:pPr>
            <a:r>
              <a:rPr lang="en-US" dirty="0" smtClean="0">
                <a:ea typeface="+mn-ea"/>
              </a:rPr>
              <a:t>The coupon rate = 10% compared to YTC = 7.137%.  The firm could raise money by selling new bonds which pay 7.137%.</a:t>
            </a:r>
          </a:p>
          <a:p>
            <a:pPr eaLnBrk="1" hangingPunct="1">
              <a:defRPr/>
            </a:pPr>
            <a:r>
              <a:rPr lang="en-US" dirty="0" smtClean="0">
                <a:ea typeface="+mn-ea"/>
              </a:rPr>
              <a:t>Could replace bonds paying $100 per year with bonds paying only $71.37 per year.</a:t>
            </a:r>
          </a:p>
          <a:p>
            <a:pPr eaLnBrk="1" hangingPunct="1">
              <a:defRPr/>
            </a:pPr>
            <a:r>
              <a:rPr lang="en-US" dirty="0" smtClean="0">
                <a:ea typeface="+mn-ea"/>
              </a:rPr>
              <a:t>Investors should expect a call, and to earn the YTC of 7.137%, rather than the YTM of 8%.</a:t>
            </a:r>
          </a:p>
        </p:txBody>
      </p:sp>
      <p:sp>
        <p:nvSpPr>
          <p:cNvPr id="37892"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55F6E8A5-7F2B-F245-B672-B3B906B75511}" type="slidenum">
              <a:rPr lang="en-US">
                <a:solidFill>
                  <a:srgbClr val="C00000"/>
                </a:solidFill>
                <a:latin typeface="Calibri" charset="0"/>
              </a:rPr>
              <a:pPr eaLnBrk="1" hangingPunct="1"/>
              <a:t>140</a:t>
            </a:fld>
            <a:endParaRPr lang="en-US">
              <a:solidFill>
                <a:srgbClr val="C00000"/>
              </a:solidFill>
              <a:latin typeface="Calibri" charset="0"/>
            </a:endParaRPr>
          </a:p>
        </p:txBody>
      </p:sp>
    </p:spTree>
    <p:extLst>
      <p:ext uri="{BB962C8B-B14F-4D97-AF65-F5344CB8AC3E}">
        <p14:creationId xmlns:p14="http://schemas.microsoft.com/office/powerpoint/2010/main" val="364386536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0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0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0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3" grpId="0" build="p"/>
    </p:bld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r>
              <a:rPr lang="en-US">
                <a:latin typeface="Calibri" charset="0"/>
              </a:rPr>
              <a:t>When is a call more likely to occur?</a:t>
            </a:r>
          </a:p>
        </p:txBody>
      </p:sp>
      <p:sp>
        <p:nvSpPr>
          <p:cNvPr id="154627" name="Rectangle 3"/>
          <p:cNvSpPr>
            <a:spLocks noGrp="1" noChangeArrowheads="1"/>
          </p:cNvSpPr>
          <p:nvPr>
            <p:ph sz="quarter" idx="1"/>
          </p:nvPr>
        </p:nvSpPr>
        <p:spPr>
          <a:xfrm>
            <a:off x="612775" y="1600200"/>
            <a:ext cx="7616825" cy="4495800"/>
          </a:xfrm>
        </p:spPr>
        <p:txBody>
          <a:bodyPr/>
          <a:lstStyle/>
          <a:p>
            <a:pPr eaLnBrk="1" hangingPunct="1">
              <a:defRPr/>
            </a:pPr>
            <a:r>
              <a:rPr lang="en-US" dirty="0" smtClean="0">
                <a:ea typeface="+mn-ea"/>
              </a:rPr>
              <a:t>In general, if a bond sells at a premium, then (1) coupon &gt; r</a:t>
            </a:r>
            <a:r>
              <a:rPr lang="en-US" baseline="-25000" dirty="0" smtClean="0">
                <a:ea typeface="+mn-ea"/>
              </a:rPr>
              <a:t>d</a:t>
            </a:r>
            <a:r>
              <a:rPr lang="en-US" dirty="0" smtClean="0">
                <a:ea typeface="+mn-ea"/>
              </a:rPr>
              <a:t>, so (2) a call is more likely.</a:t>
            </a:r>
          </a:p>
          <a:p>
            <a:pPr eaLnBrk="1" hangingPunct="1">
              <a:defRPr/>
            </a:pPr>
            <a:r>
              <a:rPr lang="en-US" dirty="0" smtClean="0">
                <a:ea typeface="+mn-ea"/>
              </a:rPr>
              <a:t>So, expect to earn:</a:t>
            </a:r>
          </a:p>
          <a:p>
            <a:pPr lvl="1" eaLnBrk="1" hangingPunct="1">
              <a:defRPr/>
            </a:pPr>
            <a:r>
              <a:rPr lang="en-US" dirty="0" smtClean="0">
                <a:ea typeface="+mn-ea"/>
              </a:rPr>
              <a:t>YTC on premium bonds.</a:t>
            </a:r>
          </a:p>
          <a:p>
            <a:pPr lvl="1" eaLnBrk="1" hangingPunct="1">
              <a:defRPr/>
            </a:pPr>
            <a:r>
              <a:rPr lang="en-US" dirty="0" smtClean="0">
                <a:ea typeface="+mn-ea"/>
              </a:rPr>
              <a:t>YTM on par and discount bonds.</a:t>
            </a:r>
          </a:p>
        </p:txBody>
      </p:sp>
      <p:sp>
        <p:nvSpPr>
          <p:cNvPr id="38916"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B91C5435-8213-3340-8942-975DEB1514B5}" type="slidenum">
              <a:rPr lang="en-US">
                <a:solidFill>
                  <a:srgbClr val="C00000"/>
                </a:solidFill>
                <a:latin typeface="Calibri" charset="0"/>
              </a:rPr>
              <a:pPr eaLnBrk="1" hangingPunct="1"/>
              <a:t>141</a:t>
            </a:fld>
            <a:endParaRPr lang="en-US">
              <a:solidFill>
                <a:srgbClr val="C00000"/>
              </a:solidFill>
              <a:latin typeface="Calibri" charset="0"/>
            </a:endParaRPr>
          </a:p>
        </p:txBody>
      </p:sp>
    </p:spTree>
    <p:extLst>
      <p:ext uri="{BB962C8B-B14F-4D97-AF65-F5344CB8AC3E}">
        <p14:creationId xmlns:p14="http://schemas.microsoft.com/office/powerpoint/2010/main" val="76138325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462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462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462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462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7" grpId="0" build="p"/>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en-US">
                <a:latin typeface="Calibri" charset="0"/>
              </a:rPr>
              <a:t>Default Risk</a:t>
            </a:r>
          </a:p>
        </p:txBody>
      </p:sp>
      <p:sp>
        <p:nvSpPr>
          <p:cNvPr id="38915"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solidFill>
                  <a:srgbClr val="23518A"/>
                </a:solidFill>
                <a:latin typeface="Calibri" charset="0"/>
              </a:rPr>
              <a:t>If an issuer defaults, investors receive less than the promised return.  Therefore, the expected return on corporate and municipal bonds is less than the promised return.</a:t>
            </a:r>
          </a:p>
          <a:p>
            <a:pPr eaLnBrk="1" hangingPunct="1">
              <a:spcBef>
                <a:spcPct val="0"/>
              </a:spcBef>
            </a:pPr>
            <a:r>
              <a:rPr lang="en-US">
                <a:solidFill>
                  <a:srgbClr val="23518A"/>
                </a:solidFill>
                <a:latin typeface="Calibri" charset="0"/>
              </a:rPr>
              <a:t>Influenced by the issuer</a:t>
            </a:r>
            <a:r>
              <a:rPr lang="ja-JP" altLang="en-US">
                <a:solidFill>
                  <a:srgbClr val="23518A"/>
                </a:solidFill>
                <a:latin typeface="Calibri" charset="0"/>
              </a:rPr>
              <a:t>’</a:t>
            </a:r>
            <a:r>
              <a:rPr lang="en-US">
                <a:solidFill>
                  <a:srgbClr val="23518A"/>
                </a:solidFill>
                <a:latin typeface="Calibri" charset="0"/>
              </a:rPr>
              <a:t>s financial strength and the terms of the bond contract.</a:t>
            </a:r>
          </a:p>
        </p:txBody>
      </p:sp>
      <p:sp>
        <p:nvSpPr>
          <p:cNvPr id="39940"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E1D7D88E-1069-EF43-8B2F-ABC1CE9CA84E}" type="slidenum">
              <a:rPr lang="en-US">
                <a:solidFill>
                  <a:srgbClr val="C00000"/>
                </a:solidFill>
                <a:latin typeface="Calibri" charset="0"/>
              </a:rPr>
              <a:pPr eaLnBrk="1" hangingPunct="1"/>
              <a:t>142</a:t>
            </a:fld>
            <a:endParaRPr lang="en-US">
              <a:solidFill>
                <a:srgbClr val="C00000"/>
              </a:solidFill>
              <a:latin typeface="Calibri" charset="0"/>
            </a:endParaRPr>
          </a:p>
        </p:txBody>
      </p:sp>
    </p:spTree>
    <p:extLst>
      <p:ext uri="{BB962C8B-B14F-4D97-AF65-F5344CB8AC3E}">
        <p14:creationId xmlns:p14="http://schemas.microsoft.com/office/powerpoint/2010/main" val="1966639523"/>
      </p:ext>
    </p:extLst>
  </p:cSld>
  <p:clrMapOvr>
    <a:masterClrMapping/>
  </p:clrMapOvr>
  <p:timing>
    <p:tnLst>
      <p:par>
        <p:cTn xmlns:p14="http://schemas.microsoft.com/office/powerpoint/2010/mai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US">
                <a:latin typeface="Calibri" charset="0"/>
              </a:rPr>
              <a:t>Types of Bonds</a:t>
            </a:r>
          </a:p>
        </p:txBody>
      </p:sp>
      <p:sp>
        <p:nvSpPr>
          <p:cNvPr id="39939" name="Rectangle 3"/>
          <p:cNvSpPr>
            <a:spLocks noGrp="1" noChangeArrowheads="1"/>
          </p:cNvSpPr>
          <p:nvPr>
            <p:ph sz="quarter" idx="1"/>
          </p:nvPr>
        </p:nvSpPr>
        <p:spPr>
          <a:xfrm>
            <a:off x="612775" y="1600200"/>
            <a:ext cx="7616825" cy="4495800"/>
          </a:xfrm>
        </p:spPr>
        <p:txBody>
          <a:bodyPr/>
          <a:lstStyle/>
          <a:p>
            <a:pPr eaLnBrk="1" hangingPunct="1">
              <a:defRPr/>
            </a:pPr>
            <a:r>
              <a:rPr lang="en-US" dirty="0" smtClean="0">
                <a:ea typeface="+mn-ea"/>
              </a:rPr>
              <a:t>Mortgage bonds</a:t>
            </a:r>
          </a:p>
          <a:p>
            <a:pPr eaLnBrk="1" hangingPunct="1">
              <a:defRPr/>
            </a:pPr>
            <a:r>
              <a:rPr lang="en-US" dirty="0" smtClean="0">
                <a:ea typeface="+mn-ea"/>
              </a:rPr>
              <a:t>Debentures</a:t>
            </a:r>
          </a:p>
          <a:p>
            <a:pPr eaLnBrk="1" hangingPunct="1">
              <a:defRPr/>
            </a:pPr>
            <a:r>
              <a:rPr lang="en-US" dirty="0" smtClean="0">
                <a:ea typeface="+mn-ea"/>
              </a:rPr>
              <a:t>Subordinated debentures</a:t>
            </a:r>
          </a:p>
          <a:p>
            <a:pPr eaLnBrk="1" hangingPunct="1">
              <a:defRPr/>
            </a:pPr>
            <a:r>
              <a:rPr lang="en-US" dirty="0" smtClean="0">
                <a:ea typeface="+mn-ea"/>
              </a:rPr>
              <a:t>Investment-grade bonds</a:t>
            </a:r>
          </a:p>
          <a:p>
            <a:pPr eaLnBrk="1" hangingPunct="1">
              <a:defRPr/>
            </a:pPr>
            <a:r>
              <a:rPr lang="en-US" dirty="0" smtClean="0">
                <a:ea typeface="+mn-ea"/>
              </a:rPr>
              <a:t>Junk bonds</a:t>
            </a:r>
          </a:p>
        </p:txBody>
      </p:sp>
      <p:sp>
        <p:nvSpPr>
          <p:cNvPr id="40964"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7934E4C9-E707-B34A-8F1A-2AAE2A26451C}" type="slidenum">
              <a:rPr lang="en-US">
                <a:solidFill>
                  <a:srgbClr val="C00000"/>
                </a:solidFill>
                <a:latin typeface="Calibri" charset="0"/>
              </a:rPr>
              <a:pPr eaLnBrk="1" hangingPunct="1"/>
              <a:t>143</a:t>
            </a:fld>
            <a:endParaRPr lang="en-US">
              <a:solidFill>
                <a:srgbClr val="C00000"/>
              </a:solidFill>
              <a:latin typeface="Calibri" charset="0"/>
            </a:endParaRPr>
          </a:p>
        </p:txBody>
      </p:sp>
    </p:spTree>
    <p:extLst>
      <p:ext uri="{BB962C8B-B14F-4D97-AF65-F5344CB8AC3E}">
        <p14:creationId xmlns:p14="http://schemas.microsoft.com/office/powerpoint/2010/main" val="3514082360"/>
      </p:ext>
    </p:extLst>
  </p:cSld>
  <p:clrMapOvr>
    <a:masterClrMapping/>
  </p:clrMapOvr>
  <p:timing>
    <p:tnLst>
      <p:par>
        <p:cTn xmlns:p14="http://schemas.microsoft.com/office/powerpoint/2010/mai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a:bodyPr>
          <a:lstStyle/>
          <a:p>
            <a:pPr eaLnBrk="1" hangingPunct="1">
              <a:tabLst>
                <a:tab pos="227013" algn="l"/>
              </a:tabLst>
              <a:defRPr/>
            </a:pPr>
            <a:r>
              <a:rPr lang="en-US" smtClean="0">
                <a:ea typeface="+mj-ea"/>
              </a:rPr>
              <a:t>Evaluating Default Risk:</a:t>
            </a:r>
            <a:br>
              <a:rPr lang="en-US" smtClean="0">
                <a:ea typeface="+mj-ea"/>
              </a:rPr>
            </a:br>
            <a:r>
              <a:rPr lang="en-US" smtClean="0">
                <a:ea typeface="+mj-ea"/>
              </a:rPr>
              <a:t>Bond Ratings</a:t>
            </a:r>
          </a:p>
        </p:txBody>
      </p:sp>
      <p:graphicFrame>
        <p:nvGraphicFramePr>
          <p:cNvPr id="157748" name="Group 52"/>
          <p:cNvGraphicFramePr>
            <a:graphicFrameLocks noGrp="1"/>
          </p:cNvGraphicFramePr>
          <p:nvPr>
            <p:ph sz="quarter" idx="1"/>
          </p:nvPr>
        </p:nvGraphicFramePr>
        <p:xfrm>
          <a:off x="895350" y="1600200"/>
          <a:ext cx="7334250" cy="2204720"/>
        </p:xfrm>
        <a:graphic>
          <a:graphicData uri="http://schemas.openxmlformats.org/drawingml/2006/table">
            <a:tbl>
              <a:tblPr/>
              <a:tblGrid>
                <a:gridCol w="1427163"/>
                <a:gridCol w="333375"/>
                <a:gridCol w="3041650"/>
                <a:gridCol w="342900"/>
                <a:gridCol w="2189162"/>
              </a:tblGrid>
              <a:tr h="6604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charset="0"/>
                        <a:buNone/>
                        <a:tabLst/>
                      </a:pPr>
                      <a:endParaRPr kumimoji="0" lang="en-US" sz="2600" b="0" i="0" u="none" strike="noStrike" cap="none" normalizeH="0" baseline="0">
                        <a:ln>
                          <a:noFill/>
                        </a:ln>
                        <a:solidFill>
                          <a:srgbClr val="23518A"/>
                        </a:solidFill>
                        <a:effectLst/>
                        <a:latin typeface="Calibri" charset="0"/>
                        <a:ea typeface="ＭＳ Ｐゴシック" charset="0"/>
                        <a:cs typeface="Arial" charset="0"/>
                      </a:endParaRPr>
                    </a:p>
                  </a:txBody>
                  <a:tcPr marL="93766" marR="93766"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charset="0"/>
                        <a:buNone/>
                        <a:tabLst/>
                      </a:pPr>
                      <a:endParaRPr kumimoji="0" lang="en-US" sz="2600" b="0" i="0" u="none" strike="noStrike" cap="none" normalizeH="0" baseline="0">
                        <a:ln>
                          <a:noFill/>
                        </a:ln>
                        <a:solidFill>
                          <a:srgbClr val="23518A"/>
                        </a:solidFill>
                        <a:effectLst/>
                        <a:latin typeface="Calibri" charset="0"/>
                        <a:ea typeface="ＭＳ Ｐゴシック" charset="0"/>
                        <a:cs typeface="Arial" charset="0"/>
                      </a:endParaRPr>
                    </a:p>
                  </a:txBody>
                  <a:tcPr marL="93766" marR="9376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charset="0"/>
                        <a:buNone/>
                        <a:tabLst/>
                      </a:pPr>
                      <a:r>
                        <a:rPr kumimoji="0" lang="en-US" sz="2600" b="0" i="0" u="none" strike="noStrike" cap="none" normalizeH="0" baseline="0">
                          <a:ln>
                            <a:noFill/>
                          </a:ln>
                          <a:solidFill>
                            <a:srgbClr val="23518A"/>
                          </a:solidFill>
                          <a:effectLst/>
                          <a:latin typeface="Calibri" charset="0"/>
                          <a:ea typeface="ＭＳ Ｐゴシック" charset="0"/>
                          <a:cs typeface="Arial" charset="0"/>
                        </a:rPr>
                        <a:t>Investment Grade</a:t>
                      </a:r>
                    </a:p>
                  </a:txBody>
                  <a:tcPr marL="93766" marR="93766" horzOverflow="overflow">
                    <a:lnL>
                      <a:noFill/>
                    </a:lnL>
                    <a:lnR>
                      <a:noFill/>
                    </a:lnR>
                    <a:ln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charset="0"/>
                        <a:buNone/>
                        <a:tabLst/>
                      </a:pPr>
                      <a:endParaRPr kumimoji="0" lang="en-US" sz="2600" b="0" i="0" u="none" strike="noStrike" cap="none" normalizeH="0" baseline="0">
                        <a:ln>
                          <a:noFill/>
                        </a:ln>
                        <a:solidFill>
                          <a:srgbClr val="23518A"/>
                        </a:solidFill>
                        <a:effectLst/>
                        <a:latin typeface="Calibri" charset="0"/>
                        <a:ea typeface="ＭＳ Ｐゴシック" charset="0"/>
                        <a:cs typeface="Arial" charset="0"/>
                      </a:endParaRPr>
                    </a:p>
                  </a:txBody>
                  <a:tcPr marL="93766" marR="9376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charset="0"/>
                        <a:buNone/>
                        <a:tabLst/>
                      </a:pPr>
                      <a:r>
                        <a:rPr kumimoji="0" lang="en-US" sz="2600" b="0" i="0" u="none" strike="noStrike" cap="none" normalizeH="0" baseline="0">
                          <a:ln>
                            <a:noFill/>
                          </a:ln>
                          <a:solidFill>
                            <a:srgbClr val="23518A"/>
                          </a:solidFill>
                          <a:effectLst/>
                          <a:latin typeface="Calibri" charset="0"/>
                          <a:ea typeface="ＭＳ Ｐゴシック" charset="0"/>
                          <a:cs typeface="Arial" charset="0"/>
                        </a:rPr>
                        <a:t>Junk Bonds</a:t>
                      </a:r>
                    </a:p>
                  </a:txBody>
                  <a:tcPr marL="93766" marR="93766" horzOverflow="overflow">
                    <a:lnL>
                      <a:noFill/>
                    </a:lnL>
                    <a:lnR>
                      <a:noFill/>
                    </a:lnR>
                    <a:lnT>
                      <a:noFill/>
                    </a:lnT>
                    <a:lnB w="28575" cap="flat" cmpd="sng" algn="ctr">
                      <a:solidFill>
                        <a:schemeClr val="tx1"/>
                      </a:solidFill>
                      <a:prstDash val="solid"/>
                      <a:round/>
                      <a:headEnd type="none" w="med" len="med"/>
                      <a:tailEnd type="none" w="med" len="med"/>
                    </a:lnB>
                    <a:lnTlToBr>
                      <a:noFill/>
                    </a:lnTlToBr>
                    <a:lnBlToTr>
                      <a:noFill/>
                    </a:lnBlToTr>
                    <a:noFill/>
                  </a:tcPr>
                </a:tc>
              </a:tr>
              <a:tr h="6604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charset="0"/>
                        <a:buNone/>
                        <a:tabLst/>
                      </a:pPr>
                      <a:r>
                        <a:rPr kumimoji="0" lang="en-US" sz="2600" b="0" i="0" u="none" strike="noStrike" cap="none" normalizeH="0" baseline="0">
                          <a:ln>
                            <a:noFill/>
                          </a:ln>
                          <a:solidFill>
                            <a:srgbClr val="23518A"/>
                          </a:solidFill>
                          <a:effectLst/>
                          <a:latin typeface="Calibri" charset="0"/>
                          <a:ea typeface="ＭＳ Ｐゴシック" charset="0"/>
                          <a:cs typeface="Arial" charset="0"/>
                        </a:rPr>
                        <a:t>Moody</a:t>
                      </a:r>
                      <a:r>
                        <a:rPr kumimoji="0" lang="ja-JP" altLang="en-US" sz="2600" b="0" i="0" u="none" strike="noStrike" cap="none" normalizeH="0" baseline="0">
                          <a:ln>
                            <a:noFill/>
                          </a:ln>
                          <a:solidFill>
                            <a:srgbClr val="23518A"/>
                          </a:solidFill>
                          <a:effectLst/>
                          <a:latin typeface="Calibri" charset="0"/>
                          <a:ea typeface="ＭＳ Ｐゴシック" charset="0"/>
                          <a:cs typeface="Arial" charset="0"/>
                        </a:rPr>
                        <a:t>’</a:t>
                      </a:r>
                      <a:r>
                        <a:rPr kumimoji="0" lang="en-US" sz="2600" b="0" i="0" u="none" strike="noStrike" cap="none" normalizeH="0" baseline="0">
                          <a:ln>
                            <a:noFill/>
                          </a:ln>
                          <a:solidFill>
                            <a:srgbClr val="23518A"/>
                          </a:solidFill>
                          <a:effectLst/>
                          <a:latin typeface="Calibri" charset="0"/>
                          <a:ea typeface="ＭＳ Ｐゴシック" charset="0"/>
                          <a:cs typeface="Arial" charset="0"/>
                        </a:rPr>
                        <a:t>s</a:t>
                      </a:r>
                    </a:p>
                  </a:txBody>
                  <a:tcPr marL="93766" marR="93766"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charset="0"/>
                        <a:buNone/>
                        <a:tabLst/>
                      </a:pPr>
                      <a:endParaRPr kumimoji="0" lang="en-US" sz="2600" b="0" i="0" u="none" strike="noStrike" cap="none" normalizeH="0" baseline="0">
                        <a:ln>
                          <a:noFill/>
                        </a:ln>
                        <a:solidFill>
                          <a:srgbClr val="23518A"/>
                        </a:solidFill>
                        <a:effectLst/>
                        <a:latin typeface="Calibri" charset="0"/>
                        <a:ea typeface="ＭＳ Ｐゴシック" charset="0"/>
                        <a:cs typeface="Arial" charset="0"/>
                      </a:endParaRPr>
                    </a:p>
                  </a:txBody>
                  <a:tcPr marL="93766" marR="9376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charset="0"/>
                        <a:buNone/>
                        <a:tabLst/>
                      </a:pPr>
                      <a:r>
                        <a:rPr kumimoji="0" lang="en-US" sz="2600" b="0" i="0" u="none" strike="noStrike" cap="none" normalizeH="0" baseline="0">
                          <a:ln>
                            <a:noFill/>
                          </a:ln>
                          <a:solidFill>
                            <a:srgbClr val="23518A"/>
                          </a:solidFill>
                          <a:effectLst/>
                          <a:latin typeface="Calibri" charset="0"/>
                          <a:ea typeface="ＭＳ Ｐゴシック" charset="0"/>
                          <a:cs typeface="Arial" charset="0"/>
                        </a:rPr>
                        <a:t>Aaa  Aa  A  Baa</a:t>
                      </a:r>
                    </a:p>
                  </a:txBody>
                  <a:tcPr marL="93766" marR="93766" horzOverflow="overflow">
                    <a:lnL>
                      <a:noFill/>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charset="0"/>
                        <a:buNone/>
                        <a:tabLst/>
                      </a:pPr>
                      <a:endParaRPr kumimoji="0" lang="en-US" sz="2600" b="0" i="0" u="none" strike="noStrike" cap="none" normalizeH="0" baseline="0">
                        <a:ln>
                          <a:noFill/>
                        </a:ln>
                        <a:solidFill>
                          <a:srgbClr val="23518A"/>
                        </a:solidFill>
                        <a:effectLst/>
                        <a:latin typeface="Calibri" charset="0"/>
                        <a:ea typeface="ＭＳ Ｐゴシック" charset="0"/>
                        <a:cs typeface="Arial" charset="0"/>
                      </a:endParaRPr>
                    </a:p>
                  </a:txBody>
                  <a:tcPr marL="93766" marR="9376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charset="0"/>
                        <a:buNone/>
                        <a:tabLst/>
                      </a:pPr>
                      <a:r>
                        <a:rPr kumimoji="0" lang="en-US" sz="2600" b="0" i="0" u="none" strike="noStrike" cap="none" normalizeH="0" baseline="0">
                          <a:ln>
                            <a:noFill/>
                          </a:ln>
                          <a:solidFill>
                            <a:srgbClr val="23518A"/>
                          </a:solidFill>
                          <a:effectLst/>
                          <a:latin typeface="Calibri" charset="0"/>
                          <a:ea typeface="ＭＳ Ｐゴシック" charset="0"/>
                          <a:cs typeface="Arial" charset="0"/>
                        </a:rPr>
                        <a:t>Ba  B  Caa  C</a:t>
                      </a:r>
                    </a:p>
                  </a:txBody>
                  <a:tcPr marL="93766" marR="93766" horzOverflow="overflow">
                    <a:lnL>
                      <a:noFill/>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tr>
              <a:tr h="6604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charset="0"/>
                        <a:buNone/>
                        <a:tabLst/>
                      </a:pPr>
                      <a:r>
                        <a:rPr kumimoji="0" lang="en-US" sz="2600" b="0" i="0" u="none" strike="noStrike" cap="none" normalizeH="0" baseline="0">
                          <a:ln>
                            <a:noFill/>
                          </a:ln>
                          <a:solidFill>
                            <a:srgbClr val="23518A"/>
                          </a:solidFill>
                          <a:effectLst/>
                          <a:latin typeface="Calibri" charset="0"/>
                          <a:ea typeface="ＭＳ Ｐゴシック" charset="0"/>
                          <a:cs typeface="Arial" charset="0"/>
                        </a:rPr>
                        <a:t>S &amp; P</a:t>
                      </a:r>
                    </a:p>
                  </a:txBody>
                  <a:tcPr marL="93766" marR="93766"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charset="0"/>
                        <a:buNone/>
                        <a:tabLst/>
                      </a:pPr>
                      <a:endParaRPr kumimoji="0" lang="en-US" sz="2600" b="0" i="0" u="none" strike="noStrike" cap="none" normalizeH="0" baseline="0">
                        <a:ln>
                          <a:noFill/>
                        </a:ln>
                        <a:solidFill>
                          <a:srgbClr val="23518A"/>
                        </a:solidFill>
                        <a:effectLst/>
                        <a:latin typeface="Calibri" charset="0"/>
                        <a:ea typeface="ＭＳ Ｐゴシック" charset="0"/>
                        <a:cs typeface="Arial" charset="0"/>
                      </a:endParaRPr>
                    </a:p>
                  </a:txBody>
                  <a:tcPr marL="93766" marR="9376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charset="0"/>
                        <a:buNone/>
                        <a:tabLst/>
                      </a:pPr>
                      <a:r>
                        <a:rPr kumimoji="0" lang="en-US" sz="2600" b="0" i="0" u="none" strike="noStrike" cap="none" normalizeH="0" baseline="0">
                          <a:ln>
                            <a:noFill/>
                          </a:ln>
                          <a:solidFill>
                            <a:srgbClr val="23518A"/>
                          </a:solidFill>
                          <a:effectLst/>
                          <a:latin typeface="Calibri" charset="0"/>
                          <a:ea typeface="ＭＳ Ｐゴシック" charset="0"/>
                          <a:cs typeface="Arial" charset="0"/>
                        </a:rPr>
                        <a:t>AAA  AA  A  BBB</a:t>
                      </a:r>
                    </a:p>
                  </a:txBody>
                  <a:tcPr marL="93766" marR="9376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charset="0"/>
                        <a:buNone/>
                        <a:tabLst/>
                      </a:pPr>
                      <a:endParaRPr kumimoji="0" lang="en-US" sz="2600" b="0" i="0" u="none" strike="noStrike" cap="none" normalizeH="0" baseline="0">
                        <a:ln>
                          <a:noFill/>
                        </a:ln>
                        <a:solidFill>
                          <a:srgbClr val="23518A"/>
                        </a:solidFill>
                        <a:effectLst/>
                        <a:latin typeface="Calibri" charset="0"/>
                        <a:ea typeface="ＭＳ Ｐゴシック" charset="0"/>
                        <a:cs typeface="Arial" charset="0"/>
                      </a:endParaRPr>
                    </a:p>
                  </a:txBody>
                  <a:tcPr marL="93766" marR="9376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charset="0"/>
                        <a:buNone/>
                        <a:tabLst/>
                      </a:pPr>
                      <a:r>
                        <a:rPr kumimoji="0" lang="en-US" sz="2600" b="0" i="0" u="none" strike="noStrike" cap="none" normalizeH="0" baseline="0">
                          <a:ln>
                            <a:noFill/>
                          </a:ln>
                          <a:solidFill>
                            <a:srgbClr val="23518A"/>
                          </a:solidFill>
                          <a:effectLst/>
                          <a:latin typeface="Calibri" charset="0"/>
                          <a:ea typeface="ＭＳ Ｐゴシック" charset="0"/>
                          <a:cs typeface="Arial" charset="0"/>
                        </a:rPr>
                        <a:t>BB  B  CCC  C</a:t>
                      </a:r>
                    </a:p>
                  </a:txBody>
                  <a:tcPr marL="93766" marR="93766" horzOverflow="overflow">
                    <a:lnL>
                      <a:noFill/>
                    </a:lnL>
                    <a:lnR>
                      <a:noFill/>
                    </a:lnR>
                    <a:lnT>
                      <a:noFill/>
                    </a:lnT>
                    <a:lnB>
                      <a:noFill/>
                    </a:lnB>
                    <a:lnTlToBr>
                      <a:noFill/>
                    </a:lnTlToBr>
                    <a:lnBlToTr>
                      <a:noFill/>
                    </a:lnBlToTr>
                    <a:noFill/>
                  </a:tcPr>
                </a:tc>
              </a:tr>
            </a:tbl>
          </a:graphicData>
        </a:graphic>
      </p:graphicFrame>
      <p:sp>
        <p:nvSpPr>
          <p:cNvPr id="40963" name="Rectangle 5"/>
          <p:cNvSpPr>
            <a:spLocks noGrp="1" noChangeArrowheads="1"/>
          </p:cNvSpPr>
          <p:nvPr>
            <p:ph type="body" sz="half" idx="4294967295"/>
          </p:nvPr>
        </p:nvSpPr>
        <p:spPr>
          <a:xfrm>
            <a:off x="612775" y="4192588"/>
            <a:ext cx="7597775" cy="1055687"/>
          </a:xfrm>
        </p:spPr>
        <p:txBody>
          <a:bodyPr>
            <a:normAutofit/>
          </a:bodyPr>
          <a:lstStyle/>
          <a:p>
            <a:pPr marL="461963" indent="-461963" eaLnBrk="1" hangingPunct="1">
              <a:defRPr/>
            </a:pPr>
            <a:r>
              <a:rPr lang="en-US" dirty="0" smtClean="0">
                <a:solidFill>
                  <a:schemeClr val="accent1">
                    <a:lumMod val="50000"/>
                  </a:schemeClr>
                </a:solidFill>
                <a:ea typeface="+mn-ea"/>
              </a:rPr>
              <a:t>Bond ratings are designed to reflect the probability of a bond issue going into default.</a:t>
            </a:r>
          </a:p>
        </p:txBody>
      </p:sp>
      <p:sp>
        <p:nvSpPr>
          <p:cNvPr id="42006"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US">
                <a:solidFill>
                  <a:srgbClr val="C00000"/>
                </a:solidFill>
                <a:latin typeface="Calibri" charset="0"/>
              </a:rPr>
              <a:t>9-</a:t>
            </a:r>
            <a:fld id="{6EE017C5-F24D-AD45-8E5F-6BFF315D18F0}" type="slidenum">
              <a:rPr lang="en-US">
                <a:solidFill>
                  <a:srgbClr val="C00000"/>
                </a:solidFill>
                <a:latin typeface="Calibri" charset="0"/>
              </a:rPr>
              <a:pPr eaLnBrk="1" hangingPunct="1"/>
              <a:t>144</a:t>
            </a:fld>
            <a:endParaRPr lang="en-US">
              <a:solidFill>
                <a:srgbClr val="C00000"/>
              </a:solidFill>
              <a:latin typeface="Calibri" charset="0"/>
            </a:endParaRPr>
          </a:p>
        </p:txBody>
      </p:sp>
    </p:spTree>
    <p:extLst>
      <p:ext uri="{BB962C8B-B14F-4D97-AF65-F5344CB8AC3E}">
        <p14:creationId xmlns:p14="http://schemas.microsoft.com/office/powerpoint/2010/main" val="4025728605"/>
      </p:ext>
    </p:extLst>
  </p:cSld>
  <p:clrMapOvr>
    <a:masterClrMapping/>
  </p:clrMapOvr>
  <p:timing>
    <p:tnLst>
      <p:par>
        <p:cTn xmlns:p14="http://schemas.microsoft.com/office/powerpoint/2010/mai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Example 1</a:t>
            </a:r>
            <a:endParaRPr lang="th-TH" sz="4000" dirty="0"/>
          </a:p>
        </p:txBody>
      </p:sp>
      <p:sp>
        <p:nvSpPr>
          <p:cNvPr id="3" name="Content Placeholder 2"/>
          <p:cNvSpPr>
            <a:spLocks noGrp="1"/>
          </p:cNvSpPr>
          <p:nvPr>
            <p:ph idx="1"/>
          </p:nvPr>
        </p:nvSpPr>
        <p:spPr/>
        <p:txBody>
          <a:bodyPr>
            <a:normAutofit/>
          </a:bodyPr>
          <a:lstStyle/>
          <a:p>
            <a:pPr>
              <a:lnSpc>
                <a:spcPct val="100000"/>
              </a:lnSpc>
            </a:pPr>
            <a:r>
              <a:rPr lang="en-US" sz="2400" dirty="0" smtClean="0"/>
              <a:t>Asiana Fashion’s bonds have 10 years remaining to maturity. Interest is paid annually, they have a $1,000 par value, the coupon interest rate is 8%, and the yield to maturity is 9%. What is the bond’s current market price?</a:t>
            </a:r>
            <a:endParaRPr lang="th-TH" sz="2400"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145</a:t>
            </a:fld>
            <a:endParaRPr lang="th-TH" dirty="0"/>
          </a:p>
        </p:txBody>
      </p:sp>
    </p:spTree>
    <p:extLst>
      <p:ext uri="{BB962C8B-B14F-4D97-AF65-F5344CB8AC3E}">
        <p14:creationId xmlns:p14="http://schemas.microsoft.com/office/powerpoint/2010/main" val="3339490624"/>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Solution 1</a:t>
            </a:r>
            <a:endParaRPr lang="th-TH" sz="4000" dirty="0"/>
          </a:p>
        </p:txBody>
      </p:sp>
      <p:sp>
        <p:nvSpPr>
          <p:cNvPr id="3" name="Content Placeholder 2"/>
          <p:cNvSpPr>
            <a:spLocks noGrp="1"/>
          </p:cNvSpPr>
          <p:nvPr>
            <p:ph idx="1"/>
          </p:nvPr>
        </p:nvSpPr>
        <p:spPr/>
        <p:txBody>
          <a:bodyPr/>
          <a:lstStyle/>
          <a:p>
            <a:r>
              <a:rPr lang="en-US" dirty="0"/>
              <a:t>With your financial calculator, enter the following:</a:t>
            </a:r>
          </a:p>
          <a:p>
            <a:pPr lvl="1"/>
            <a:r>
              <a:rPr lang="en-US" dirty="0"/>
              <a:t>N = 10; I/YR = YTM = 9%; PMT = 0.08  1,000 = 80; FV = 1000; PV = VB = ?</a:t>
            </a:r>
          </a:p>
          <a:p>
            <a:endParaRPr lang="en-US" dirty="0" smtClean="0"/>
          </a:p>
          <a:p>
            <a:pPr lvl="1"/>
            <a:r>
              <a:rPr lang="en-US" dirty="0" smtClean="0"/>
              <a:t>PV </a:t>
            </a:r>
            <a:r>
              <a:rPr lang="en-US" dirty="0"/>
              <a:t>= $935.82.</a:t>
            </a:r>
            <a:endParaRPr lang="th-TH"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146</a:t>
            </a:fld>
            <a:endParaRPr lang="th-TH" dirty="0"/>
          </a:p>
        </p:txBody>
      </p:sp>
    </p:spTree>
    <p:extLst>
      <p:ext uri="{BB962C8B-B14F-4D97-AF65-F5344CB8AC3E}">
        <p14:creationId xmlns:p14="http://schemas.microsoft.com/office/powerpoint/2010/main" val="404251746"/>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Example 2</a:t>
            </a:r>
            <a:endParaRPr lang="th-TH" sz="4000" dirty="0"/>
          </a:p>
        </p:txBody>
      </p:sp>
      <p:sp>
        <p:nvSpPr>
          <p:cNvPr id="3" name="Content Placeholder 2"/>
          <p:cNvSpPr>
            <a:spLocks noGrp="1"/>
          </p:cNvSpPr>
          <p:nvPr>
            <p:ph idx="1"/>
          </p:nvPr>
        </p:nvSpPr>
        <p:spPr/>
        <p:txBody>
          <a:bodyPr/>
          <a:lstStyle/>
          <a:p>
            <a:r>
              <a:rPr lang="en-US" dirty="0" smtClean="0"/>
              <a:t>A </a:t>
            </a:r>
            <a:r>
              <a:rPr lang="en-US" smtClean="0"/>
              <a:t>bond has </a:t>
            </a:r>
            <a:r>
              <a:rPr lang="en-US" dirty="0" smtClean="0"/>
              <a:t>a $1,000 par value, 10 years to maturity, and a 7% annual coupon and sells for $985.</a:t>
            </a:r>
          </a:p>
          <a:p>
            <a:pPr marL="914400" lvl="1" indent="-457200">
              <a:buAutoNum type="alphaLcPeriod"/>
            </a:pPr>
            <a:r>
              <a:rPr lang="en-US" dirty="0" smtClean="0"/>
              <a:t>What is its yield to maturity (YTM)?</a:t>
            </a:r>
          </a:p>
          <a:p>
            <a:pPr marL="914400" lvl="1" indent="-457200">
              <a:buAutoNum type="alphaLcPeriod"/>
            </a:pPr>
            <a:r>
              <a:rPr lang="en-US" dirty="0" smtClean="0"/>
              <a:t>Assume that the yield to maturity remains constant for the next 3 years. What will the price be 3 years from today?</a:t>
            </a:r>
          </a:p>
          <a:p>
            <a:pPr lvl="1"/>
            <a:endParaRPr lang="th-TH"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147</a:t>
            </a:fld>
            <a:endParaRPr lang="th-TH" dirty="0"/>
          </a:p>
        </p:txBody>
      </p:sp>
    </p:spTree>
    <p:extLst>
      <p:ext uri="{BB962C8B-B14F-4D97-AF65-F5344CB8AC3E}">
        <p14:creationId xmlns:p14="http://schemas.microsoft.com/office/powerpoint/2010/main" val="2279635082"/>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Solution 2</a:t>
            </a:r>
            <a:endParaRPr lang="th-TH" sz="4000" dirty="0"/>
          </a:p>
        </p:txBody>
      </p:sp>
      <p:sp>
        <p:nvSpPr>
          <p:cNvPr id="3" name="Content Placeholder 2"/>
          <p:cNvSpPr>
            <a:spLocks noGrp="1"/>
          </p:cNvSpPr>
          <p:nvPr>
            <p:ph idx="1"/>
          </p:nvPr>
        </p:nvSpPr>
        <p:spPr>
          <a:xfrm>
            <a:off x="954156" y="1825625"/>
            <a:ext cx="7947797" cy="4351338"/>
          </a:xfrm>
        </p:spPr>
        <p:txBody>
          <a:bodyPr>
            <a:normAutofit/>
          </a:bodyPr>
          <a:lstStyle/>
          <a:p>
            <a:r>
              <a:rPr lang="en-US" sz="2400" dirty="0"/>
              <a:t>VB = $985; M = $1,000; </a:t>
            </a:r>
            <a:r>
              <a:rPr lang="en-US" sz="2400" dirty="0" err="1"/>
              <a:t>Int</a:t>
            </a:r>
            <a:r>
              <a:rPr lang="en-US" sz="2400" dirty="0"/>
              <a:t> = 0.07  $1,000 = $70.</a:t>
            </a:r>
          </a:p>
          <a:p>
            <a:pPr marL="0" indent="0">
              <a:buNone/>
            </a:pPr>
            <a:r>
              <a:rPr lang="en-US" sz="2400" dirty="0" smtClean="0"/>
              <a:t>	a</a:t>
            </a:r>
            <a:r>
              <a:rPr lang="en-US" sz="2400" dirty="0"/>
              <a:t>. N = 10; PV = -985; PMT = 70; FV = 1000; YTM = ?</a:t>
            </a:r>
          </a:p>
          <a:p>
            <a:pPr marL="0" indent="0">
              <a:buNone/>
            </a:pPr>
            <a:r>
              <a:rPr lang="en-US" sz="2400" dirty="0" smtClean="0"/>
              <a:t>	Solve </a:t>
            </a:r>
            <a:r>
              <a:rPr lang="en-US" sz="2400" dirty="0"/>
              <a:t>for I/YR = YTM = 7.2157% </a:t>
            </a:r>
            <a:r>
              <a:rPr lang="en-US" sz="2400" dirty="0" smtClean="0"/>
              <a:t>= </a:t>
            </a:r>
            <a:r>
              <a:rPr lang="en-US" sz="2400" dirty="0">
                <a:solidFill>
                  <a:srgbClr val="C00000"/>
                </a:solidFill>
              </a:rPr>
              <a:t>7.22%.</a:t>
            </a:r>
          </a:p>
          <a:p>
            <a:pPr marL="0" indent="0">
              <a:buNone/>
            </a:pPr>
            <a:endParaRPr lang="en-US" sz="2400" dirty="0"/>
          </a:p>
          <a:p>
            <a:pPr marL="0" indent="0">
              <a:buNone/>
            </a:pPr>
            <a:r>
              <a:rPr lang="en-US" sz="2400" dirty="0" smtClean="0"/>
              <a:t>	b</a:t>
            </a:r>
            <a:r>
              <a:rPr lang="en-US" sz="2400" dirty="0"/>
              <a:t>. N = 7; I/YR = 7.2157; PMT = 70; FV = 1000; PV = ?</a:t>
            </a:r>
          </a:p>
          <a:p>
            <a:pPr marL="0" indent="0">
              <a:buNone/>
            </a:pPr>
            <a:r>
              <a:rPr lang="en-US" sz="2400" dirty="0" smtClean="0"/>
              <a:t>	Solve </a:t>
            </a:r>
            <a:r>
              <a:rPr lang="en-US" sz="2400" dirty="0"/>
              <a:t>for VB = PV = </a:t>
            </a:r>
            <a:r>
              <a:rPr lang="en-US" sz="2400" dirty="0">
                <a:solidFill>
                  <a:srgbClr val="C00000"/>
                </a:solidFill>
              </a:rPr>
              <a:t>$988.46.</a:t>
            </a:r>
            <a:endParaRPr lang="th-TH" sz="2400" dirty="0">
              <a:solidFill>
                <a:srgbClr val="C00000"/>
              </a:solidFill>
            </a:endParaRPr>
          </a:p>
        </p:txBody>
      </p:sp>
      <p:sp>
        <p:nvSpPr>
          <p:cNvPr id="4" name="Slide Number Placeholder 3"/>
          <p:cNvSpPr>
            <a:spLocks noGrp="1"/>
          </p:cNvSpPr>
          <p:nvPr>
            <p:ph type="sldNum" sz="quarter" idx="12"/>
          </p:nvPr>
        </p:nvSpPr>
        <p:spPr/>
        <p:txBody>
          <a:bodyPr/>
          <a:lstStyle/>
          <a:p>
            <a:fld id="{739D700E-2A0F-42B1-9CF7-24E9089A7B94}" type="slidenum">
              <a:rPr lang="en-US" smtClean="0"/>
              <a:pPr/>
              <a:t>148</a:t>
            </a:fld>
            <a:endParaRPr lang="th-TH" dirty="0"/>
          </a:p>
        </p:txBody>
      </p:sp>
    </p:spTree>
    <p:extLst>
      <p:ext uri="{BB962C8B-B14F-4D97-AF65-F5344CB8AC3E}">
        <p14:creationId xmlns:p14="http://schemas.microsoft.com/office/powerpoint/2010/main" val="1365764670"/>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Example 3</a:t>
            </a:r>
            <a:endParaRPr lang="th-TH" sz="4000" dirty="0"/>
          </a:p>
        </p:txBody>
      </p:sp>
      <p:sp>
        <p:nvSpPr>
          <p:cNvPr id="3" name="Content Placeholder 2"/>
          <p:cNvSpPr>
            <a:spLocks noGrp="1"/>
          </p:cNvSpPr>
          <p:nvPr>
            <p:ph idx="1"/>
          </p:nvPr>
        </p:nvSpPr>
        <p:spPr/>
        <p:txBody>
          <a:bodyPr/>
          <a:lstStyle/>
          <a:p>
            <a:r>
              <a:rPr lang="en-US" dirty="0" smtClean="0"/>
              <a:t>Eastern Corporation bonds have 4 years left to maturity. Interest is paid annually, and the bonds have a $1,000 par value and a coupon rate of 9%.</a:t>
            </a:r>
          </a:p>
          <a:p>
            <a:pPr marL="914400" lvl="1" indent="-457200">
              <a:buAutoNum type="alphaLcPeriod"/>
            </a:pPr>
            <a:r>
              <a:rPr lang="en-US" dirty="0" smtClean="0"/>
              <a:t>What is the yield to maturity at a current market price of (1) $829 and (2) $1,104?</a:t>
            </a:r>
          </a:p>
          <a:p>
            <a:pPr marL="914400" lvl="1" indent="-457200">
              <a:buAutoNum type="alphaLcPeriod"/>
            </a:pPr>
            <a:r>
              <a:rPr lang="en-US" dirty="0" smtClean="0"/>
              <a:t>Would you pay $829 for each bond if you thought that a “fair” market interest rate for such bonds was 12%? Explain your answer.</a:t>
            </a:r>
            <a:endParaRPr lang="th-TH"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149</a:t>
            </a:fld>
            <a:endParaRPr lang="th-TH" dirty="0"/>
          </a:p>
        </p:txBody>
      </p:sp>
    </p:spTree>
    <p:extLst>
      <p:ext uri="{BB962C8B-B14F-4D97-AF65-F5344CB8AC3E}">
        <p14:creationId xmlns:p14="http://schemas.microsoft.com/office/powerpoint/2010/main" val="2565337568"/>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Solution 3</a:t>
            </a:r>
            <a:endParaRPr lang="th-TH" sz="4000" dirty="0"/>
          </a:p>
        </p:txBody>
      </p:sp>
      <p:sp>
        <p:nvSpPr>
          <p:cNvPr id="3" name="Content Placeholder 2"/>
          <p:cNvSpPr>
            <a:spLocks noGrp="1"/>
          </p:cNvSpPr>
          <p:nvPr>
            <p:ph idx="1"/>
          </p:nvPr>
        </p:nvSpPr>
        <p:spPr>
          <a:xfrm>
            <a:off x="954156" y="3765175"/>
            <a:ext cx="7561193" cy="2411787"/>
          </a:xfrm>
        </p:spPr>
        <p:txBody>
          <a:bodyPr>
            <a:normAutofit/>
          </a:bodyPr>
          <a:lstStyle/>
          <a:p>
            <a:pPr marL="0" indent="0">
              <a:buNone/>
            </a:pPr>
            <a:r>
              <a:rPr lang="en-US" sz="2400" dirty="0" smtClean="0"/>
              <a:t>b</a:t>
            </a:r>
            <a:r>
              <a:rPr lang="en-US" sz="2400" dirty="0"/>
              <a:t>. Yes. At a price of $829, the yield to maturity, 15%, is greater than your required rate of return </a:t>
            </a:r>
            <a:r>
              <a:rPr lang="en-US" sz="2400" dirty="0" smtClean="0"/>
              <a:t>of 12</a:t>
            </a:r>
            <a:r>
              <a:rPr lang="en-US" sz="2400" dirty="0"/>
              <a:t>%. If your required rate of return were 12%, you should be willing to buy the bond at </a:t>
            </a:r>
            <a:r>
              <a:rPr lang="en-US" sz="2400" dirty="0" smtClean="0"/>
              <a:t>any price </a:t>
            </a:r>
            <a:r>
              <a:rPr lang="en-US" sz="2400" dirty="0"/>
              <a:t>below $908.88.</a:t>
            </a:r>
            <a:endParaRPr lang="th-TH" sz="2400"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150</a:t>
            </a:fld>
            <a:endParaRPr lang="th-TH" dirty="0"/>
          </a:p>
        </p:txBody>
      </p:sp>
      <p:pic>
        <p:nvPicPr>
          <p:cNvPr id="5" name="Picture 4"/>
          <p:cNvPicPr>
            <a:picLocks noChangeAspect="1"/>
          </p:cNvPicPr>
          <p:nvPr/>
        </p:nvPicPr>
        <p:blipFill>
          <a:blip r:embed="rId2" cstate="print"/>
          <a:stretch>
            <a:fillRect/>
          </a:stretch>
        </p:blipFill>
        <p:spPr>
          <a:xfrm>
            <a:off x="954156" y="1560393"/>
            <a:ext cx="7783060" cy="1928280"/>
          </a:xfrm>
          <a:prstGeom prst="rect">
            <a:avLst/>
          </a:prstGeom>
        </p:spPr>
      </p:pic>
    </p:spTree>
    <p:extLst>
      <p:ext uri="{BB962C8B-B14F-4D97-AF65-F5344CB8AC3E}">
        <p14:creationId xmlns:p14="http://schemas.microsoft.com/office/powerpoint/2010/main" val="3930603496"/>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Example 4</a:t>
            </a:r>
            <a:endParaRPr lang="th-TH" sz="4000" dirty="0"/>
          </a:p>
        </p:txBody>
      </p:sp>
      <p:sp>
        <p:nvSpPr>
          <p:cNvPr id="3" name="Content Placeholder 2"/>
          <p:cNvSpPr>
            <a:spLocks noGrp="1"/>
          </p:cNvSpPr>
          <p:nvPr>
            <p:ph idx="1"/>
          </p:nvPr>
        </p:nvSpPr>
        <p:spPr/>
        <p:txBody>
          <a:bodyPr>
            <a:normAutofit/>
          </a:bodyPr>
          <a:lstStyle/>
          <a:p>
            <a:r>
              <a:rPr lang="en-US" sz="2400" dirty="0" smtClean="0"/>
              <a:t>Shanghai Textile Pte. Ltd. Has bonds outstanding with 9 years left to maturity. The bonds have an 8% annual coupon rate and were issued 1 year ago at their par value of $1,000. However, due to changes in interest rates, the bond’s market price has fallen to $901.40. The capital gains yield last year was -9.86%.</a:t>
            </a:r>
          </a:p>
          <a:p>
            <a:pPr marL="914400" lvl="1" indent="-457200">
              <a:buAutoNum type="alphaLcPeriod"/>
            </a:pPr>
            <a:r>
              <a:rPr lang="en-US" sz="2000" dirty="0" smtClean="0"/>
              <a:t>What is the yield to maturity?</a:t>
            </a:r>
          </a:p>
          <a:p>
            <a:pPr marL="914400" lvl="1" indent="-457200">
              <a:buAutoNum type="alphaLcPeriod"/>
            </a:pPr>
            <a:r>
              <a:rPr lang="en-US" sz="2000" dirty="0" smtClean="0"/>
              <a:t>For the coming year, what are the expected current and capital gains yields?</a:t>
            </a:r>
          </a:p>
          <a:p>
            <a:pPr marL="914400" lvl="1" indent="-457200">
              <a:buAutoNum type="alphaLcPeriod"/>
            </a:pPr>
            <a:r>
              <a:rPr lang="en-US" sz="2000" dirty="0" smtClean="0"/>
              <a:t>Will the actual realized yields be equal to the expected yields if interest rates change? If not, how will they differ?</a:t>
            </a:r>
            <a:endParaRPr lang="th-TH" sz="2000"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151</a:t>
            </a:fld>
            <a:endParaRPr lang="th-TH" dirty="0"/>
          </a:p>
        </p:txBody>
      </p:sp>
    </p:spTree>
    <p:extLst>
      <p:ext uri="{BB962C8B-B14F-4D97-AF65-F5344CB8AC3E}">
        <p14:creationId xmlns:p14="http://schemas.microsoft.com/office/powerpoint/2010/main" val="3676950681"/>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Solution 4</a:t>
            </a:r>
            <a:endParaRPr lang="th-TH" sz="4000" dirty="0"/>
          </a:p>
        </p:txBody>
      </p:sp>
      <p:sp>
        <p:nvSpPr>
          <p:cNvPr id="3" name="Content Placeholder 2"/>
          <p:cNvSpPr>
            <a:spLocks noGrp="1"/>
          </p:cNvSpPr>
          <p:nvPr>
            <p:ph idx="1"/>
          </p:nvPr>
        </p:nvSpPr>
        <p:spPr>
          <a:xfrm>
            <a:off x="954156" y="1479176"/>
            <a:ext cx="7561193" cy="4877175"/>
          </a:xfrm>
        </p:spPr>
        <p:txBody>
          <a:bodyPr>
            <a:normAutofit/>
          </a:bodyPr>
          <a:lstStyle/>
          <a:p>
            <a:pPr marL="457200" indent="-457200">
              <a:buAutoNum type="alphaLcPeriod"/>
            </a:pPr>
            <a:r>
              <a:rPr lang="en-US" sz="2400" dirty="0" smtClean="0"/>
              <a:t>Solving </a:t>
            </a:r>
            <a:r>
              <a:rPr lang="en-US" sz="2400" dirty="0"/>
              <a:t>for </a:t>
            </a:r>
            <a:r>
              <a:rPr lang="en-US" sz="2400" dirty="0" smtClean="0"/>
              <a:t>YTM: N </a:t>
            </a:r>
            <a:r>
              <a:rPr lang="en-US" sz="2400" dirty="0"/>
              <a:t>= 9, PV = -901.40, PMT = 80, FV = </a:t>
            </a:r>
            <a:r>
              <a:rPr lang="en-US" sz="2400" dirty="0" smtClean="0"/>
              <a:t>1000 I/YR </a:t>
            </a:r>
            <a:r>
              <a:rPr lang="en-US" sz="2400" dirty="0"/>
              <a:t>= </a:t>
            </a:r>
            <a:r>
              <a:rPr lang="en-US" sz="2400" dirty="0" smtClean="0"/>
              <a:t>	YTM </a:t>
            </a:r>
            <a:r>
              <a:rPr lang="en-US" sz="2400" dirty="0"/>
              <a:t>= </a:t>
            </a:r>
            <a:r>
              <a:rPr lang="en-US" sz="2400" dirty="0">
                <a:solidFill>
                  <a:srgbClr val="C00000"/>
                </a:solidFill>
              </a:rPr>
              <a:t>9.6911</a:t>
            </a:r>
            <a:r>
              <a:rPr lang="en-US" sz="2400" dirty="0" smtClean="0">
                <a:solidFill>
                  <a:srgbClr val="C00000"/>
                </a:solidFill>
              </a:rPr>
              <a:t>%.</a:t>
            </a:r>
          </a:p>
          <a:p>
            <a:pPr marL="0" indent="0">
              <a:buNone/>
            </a:pPr>
            <a:endParaRPr lang="en-US" sz="2400" dirty="0">
              <a:solidFill>
                <a:srgbClr val="C00000"/>
              </a:solidFill>
            </a:endParaRPr>
          </a:p>
          <a:p>
            <a:pPr marL="0" indent="0">
              <a:buNone/>
            </a:pPr>
            <a:r>
              <a:rPr lang="en-US" sz="2400" dirty="0"/>
              <a:t>b. The current yield is defined as the annual coupon payment divided by the current price.</a:t>
            </a:r>
          </a:p>
          <a:p>
            <a:pPr marL="0" indent="0">
              <a:buNone/>
            </a:pPr>
            <a:r>
              <a:rPr lang="en-US" sz="2400" dirty="0" smtClean="0"/>
              <a:t>	CY </a:t>
            </a:r>
            <a:r>
              <a:rPr lang="en-US" sz="2400" dirty="0"/>
              <a:t>= $80/$901.40 = 8.875%.</a:t>
            </a:r>
          </a:p>
          <a:p>
            <a:pPr marL="0" indent="268288">
              <a:buNone/>
            </a:pPr>
            <a:r>
              <a:rPr lang="en-US" sz="2400" dirty="0" smtClean="0"/>
              <a:t>Expected </a:t>
            </a:r>
            <a:r>
              <a:rPr lang="en-US" sz="2400" dirty="0"/>
              <a:t>capital gains yield can be found as the difference between YTM and the current yield.</a:t>
            </a:r>
          </a:p>
          <a:p>
            <a:pPr marL="0" indent="0">
              <a:buNone/>
            </a:pPr>
            <a:r>
              <a:rPr lang="en-US" sz="2400" dirty="0" smtClean="0"/>
              <a:t>	CGY </a:t>
            </a:r>
            <a:r>
              <a:rPr lang="en-US" sz="2400" dirty="0"/>
              <a:t>= YTM – CY = 9.691% – 8.875% = 0.816%.</a:t>
            </a:r>
          </a:p>
          <a:p>
            <a:pPr marL="0" indent="0">
              <a:buNone/>
            </a:pPr>
            <a:r>
              <a:rPr lang="en-US" sz="2400" dirty="0" smtClean="0"/>
              <a:t>	</a:t>
            </a:r>
            <a:endParaRPr lang="th-TH" sz="2400"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152</a:t>
            </a:fld>
            <a:endParaRPr lang="th-TH" dirty="0"/>
          </a:p>
        </p:txBody>
      </p:sp>
    </p:spTree>
    <p:extLst>
      <p:ext uri="{BB962C8B-B14F-4D97-AF65-F5344CB8AC3E}">
        <p14:creationId xmlns:p14="http://schemas.microsoft.com/office/powerpoint/2010/main" val="3590844807"/>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Solution 4 (cont.)</a:t>
            </a:r>
            <a:endParaRPr lang="th-TH" sz="3600" dirty="0"/>
          </a:p>
        </p:txBody>
      </p:sp>
      <p:sp>
        <p:nvSpPr>
          <p:cNvPr id="3" name="Content Placeholder 2"/>
          <p:cNvSpPr>
            <a:spLocks noGrp="1"/>
          </p:cNvSpPr>
          <p:nvPr>
            <p:ph idx="1"/>
          </p:nvPr>
        </p:nvSpPr>
        <p:spPr/>
        <p:txBody>
          <a:bodyPr>
            <a:normAutofit lnSpcReduction="10000"/>
          </a:bodyPr>
          <a:lstStyle/>
          <a:p>
            <a:pPr marL="0" indent="0">
              <a:buNone/>
            </a:pPr>
            <a:r>
              <a:rPr lang="en-US" sz="2400" dirty="0" smtClean="0"/>
              <a:t>	Alternatively</a:t>
            </a:r>
            <a:r>
              <a:rPr lang="en-US" sz="2400" dirty="0"/>
              <a:t>, you can solve for the capital gains yield by first finding the expected price next year. N = 8, I/YR = 9.6911, PMT = 80, FV = 1000</a:t>
            </a:r>
          </a:p>
          <a:p>
            <a:pPr marL="0" indent="0">
              <a:buNone/>
            </a:pPr>
            <a:r>
              <a:rPr lang="en-US" sz="2400" dirty="0" smtClean="0"/>
              <a:t>	PV </a:t>
            </a:r>
            <a:r>
              <a:rPr lang="en-US" sz="2400" dirty="0"/>
              <a:t>= -$908.76. VB = $908.76.</a:t>
            </a:r>
          </a:p>
          <a:p>
            <a:pPr marL="0" indent="0">
              <a:buNone/>
            </a:pPr>
            <a:r>
              <a:rPr lang="en-US" sz="2400" dirty="0" smtClean="0"/>
              <a:t>	Hence</a:t>
            </a:r>
            <a:r>
              <a:rPr lang="en-US" sz="2400" dirty="0"/>
              <a:t>, the capital gains yield is the percentage price appreciation over the next year.</a:t>
            </a:r>
          </a:p>
          <a:p>
            <a:pPr marL="0" indent="0">
              <a:buNone/>
            </a:pPr>
            <a:r>
              <a:rPr lang="en-US" sz="2400" dirty="0" smtClean="0"/>
              <a:t>	CGY </a:t>
            </a:r>
            <a:r>
              <a:rPr lang="en-US" sz="2400" dirty="0"/>
              <a:t>= (P1 – P0)/P0 = ($908.76 – $901.40)/$901.40 </a:t>
            </a:r>
            <a:r>
              <a:rPr lang="en-US" sz="2400" dirty="0" smtClean="0"/>
              <a:t>	         = </a:t>
            </a:r>
            <a:r>
              <a:rPr lang="en-US" sz="2400" dirty="0"/>
              <a:t>0.816</a:t>
            </a:r>
            <a:r>
              <a:rPr lang="en-US" sz="2400" dirty="0" smtClean="0"/>
              <a:t>%.</a:t>
            </a:r>
          </a:p>
          <a:p>
            <a:pPr marL="0" indent="0">
              <a:buNone/>
            </a:pPr>
            <a:r>
              <a:rPr lang="en-US" sz="2400" dirty="0"/>
              <a:t>c. As rates change they will cause the end-of-year price to change and thus the realized </a:t>
            </a:r>
            <a:r>
              <a:rPr lang="en-US" sz="2400" dirty="0" smtClean="0"/>
              <a:t>capital gains </a:t>
            </a:r>
            <a:r>
              <a:rPr lang="en-US" sz="2400" dirty="0"/>
              <a:t>yield to change. As a result, the realized return to investors will differ from the YTM.</a:t>
            </a:r>
          </a:p>
          <a:p>
            <a:endParaRPr lang="th-TH" sz="2400"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153</a:t>
            </a:fld>
            <a:endParaRPr lang="th-TH" dirty="0"/>
          </a:p>
        </p:txBody>
      </p:sp>
    </p:spTree>
    <p:extLst>
      <p:ext uri="{BB962C8B-B14F-4D97-AF65-F5344CB8AC3E}">
        <p14:creationId xmlns:p14="http://schemas.microsoft.com/office/powerpoint/2010/main" val="901126108"/>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5</a:t>
            </a:r>
            <a:endParaRPr lang="th-TH" dirty="0"/>
          </a:p>
        </p:txBody>
      </p:sp>
      <p:sp>
        <p:nvSpPr>
          <p:cNvPr id="3" name="Content Placeholder 2"/>
          <p:cNvSpPr>
            <a:spLocks noGrp="1"/>
          </p:cNvSpPr>
          <p:nvPr>
            <p:ph idx="1"/>
          </p:nvPr>
        </p:nvSpPr>
        <p:spPr/>
        <p:txBody>
          <a:bodyPr>
            <a:normAutofit/>
          </a:bodyPr>
          <a:lstStyle/>
          <a:p>
            <a:r>
              <a:rPr lang="en-US" sz="2400" dirty="0" smtClean="0"/>
              <a:t>Bond x is noncallable and has 20 years to maturity, a 9% annual coupon, and a $1000 par value. Your required return on  Bond X is 10%; and if you buy it, you plan to hold it for 5 years. You (and the market) have expectations that in 5 years, the yield to maturity on a 15-year bond with similar risk will be 8.5%. How much should you be willing to pay for Bond X today? (Hint: You will need to know how much the bond will be worth at the end of 5 years.)</a:t>
            </a:r>
            <a:endParaRPr lang="th-TH" sz="2400"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154</a:t>
            </a:fld>
            <a:endParaRPr lang="th-TH" dirty="0"/>
          </a:p>
        </p:txBody>
      </p:sp>
    </p:spTree>
    <p:extLst>
      <p:ext uri="{BB962C8B-B14F-4D97-AF65-F5344CB8AC3E}">
        <p14:creationId xmlns:p14="http://schemas.microsoft.com/office/powerpoint/2010/main" val="200397759"/>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Solution 5</a:t>
            </a:r>
            <a:endParaRPr lang="th-TH" sz="4000" dirty="0"/>
          </a:p>
        </p:txBody>
      </p:sp>
      <p:sp>
        <p:nvSpPr>
          <p:cNvPr id="3" name="Content Placeholder 2"/>
          <p:cNvSpPr>
            <a:spLocks noGrp="1"/>
          </p:cNvSpPr>
          <p:nvPr>
            <p:ph idx="1"/>
          </p:nvPr>
        </p:nvSpPr>
        <p:spPr>
          <a:xfrm>
            <a:off x="954157" y="1570131"/>
            <a:ext cx="7561193" cy="4351338"/>
          </a:xfrm>
        </p:spPr>
        <p:txBody>
          <a:bodyPr>
            <a:noAutofit/>
          </a:bodyPr>
          <a:lstStyle/>
          <a:p>
            <a:pPr marL="0" indent="0">
              <a:buNone/>
            </a:pPr>
            <a:r>
              <a:rPr lang="en-US" sz="2200" dirty="0"/>
              <a:t>First, we must find the amount of money we can expect to sell this bond for in 5 years. This is </a:t>
            </a:r>
            <a:r>
              <a:rPr lang="en-US" sz="2200" dirty="0" smtClean="0"/>
              <a:t>found using </a:t>
            </a:r>
            <a:r>
              <a:rPr lang="en-US" sz="2200" dirty="0"/>
              <a:t>the fact that in five years, there will be 15 years remaining until the bond matures and that </a:t>
            </a:r>
            <a:r>
              <a:rPr lang="en-US" sz="2200" dirty="0" smtClean="0"/>
              <a:t>the expected </a:t>
            </a:r>
            <a:r>
              <a:rPr lang="en-US" sz="2200" dirty="0"/>
              <a:t>YTM for this bond at that time will be 8.5%.</a:t>
            </a:r>
          </a:p>
          <a:p>
            <a:pPr marL="0" indent="0">
              <a:buNone/>
            </a:pPr>
            <a:r>
              <a:rPr lang="en-US" sz="2200" dirty="0" smtClean="0"/>
              <a:t>	</a:t>
            </a:r>
          </a:p>
          <a:p>
            <a:pPr marL="0" indent="0">
              <a:buNone/>
            </a:pPr>
            <a:endParaRPr lang="en-US" sz="2200" dirty="0" smtClean="0"/>
          </a:p>
          <a:p>
            <a:pPr marL="0" indent="0">
              <a:buNone/>
            </a:pPr>
            <a:endParaRPr lang="en-US" sz="2200" dirty="0"/>
          </a:p>
          <a:p>
            <a:pPr marL="0" indent="0">
              <a:buNone/>
            </a:pPr>
            <a:r>
              <a:rPr lang="en-US" sz="2200" dirty="0" smtClean="0"/>
              <a:t>This </a:t>
            </a:r>
            <a:r>
              <a:rPr lang="en-US" sz="2200" dirty="0"/>
              <a:t>is the value of the bond in 5 years. Therefore, we can solve for the maximum price we would </a:t>
            </a:r>
            <a:r>
              <a:rPr lang="en-US" sz="2200" dirty="0" smtClean="0"/>
              <a:t>be willing </a:t>
            </a:r>
            <a:r>
              <a:rPr lang="en-US" sz="2200" dirty="0"/>
              <a:t>to pay for this bond today, subject to our required rate of return of 10</a:t>
            </a:r>
            <a:r>
              <a:rPr lang="en-US" sz="2200" dirty="0" smtClean="0"/>
              <a:t>%.</a:t>
            </a:r>
            <a:endParaRPr lang="en-US" sz="2200"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155</a:t>
            </a:fld>
            <a:endParaRPr lang="th-TH" dirty="0"/>
          </a:p>
        </p:txBody>
      </p:sp>
      <p:pic>
        <p:nvPicPr>
          <p:cNvPr id="5" name="Picture 4"/>
          <p:cNvPicPr>
            <a:picLocks noChangeAspect="1"/>
          </p:cNvPicPr>
          <p:nvPr/>
        </p:nvPicPr>
        <p:blipFill>
          <a:blip r:embed="rId2" cstate="print"/>
          <a:stretch>
            <a:fillRect/>
          </a:stretch>
        </p:blipFill>
        <p:spPr>
          <a:xfrm>
            <a:off x="2154891" y="3361123"/>
            <a:ext cx="5160310" cy="835479"/>
          </a:xfrm>
          <a:prstGeom prst="rect">
            <a:avLst/>
          </a:prstGeom>
        </p:spPr>
      </p:pic>
    </p:spTree>
    <p:extLst>
      <p:ext uri="{BB962C8B-B14F-4D97-AF65-F5344CB8AC3E}">
        <p14:creationId xmlns:p14="http://schemas.microsoft.com/office/powerpoint/2010/main" val="4090229"/>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Solution 5 (cont.)</a:t>
            </a:r>
            <a:endParaRPr lang="th-TH" sz="4000" dirty="0"/>
          </a:p>
        </p:txBody>
      </p:sp>
      <p:sp>
        <p:nvSpPr>
          <p:cNvPr id="3" name="Content Placeholder 2"/>
          <p:cNvSpPr>
            <a:spLocks noGrp="1"/>
          </p:cNvSpPr>
          <p:nvPr>
            <p:ph idx="1"/>
          </p:nvPr>
        </p:nvSpPr>
        <p:spPr>
          <a:xfrm>
            <a:off x="954156" y="3482787"/>
            <a:ext cx="7561193" cy="2694175"/>
          </a:xfrm>
        </p:spPr>
        <p:txBody>
          <a:bodyPr/>
          <a:lstStyle/>
          <a:p>
            <a:r>
              <a:rPr lang="en-US" dirty="0"/>
              <a:t>You would be willing to pay up to $987.87 for this bond today.</a:t>
            </a:r>
            <a:endParaRPr lang="th-TH"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156</a:t>
            </a:fld>
            <a:endParaRPr lang="th-TH" dirty="0"/>
          </a:p>
        </p:txBody>
      </p:sp>
      <p:pic>
        <p:nvPicPr>
          <p:cNvPr id="5" name="Picture 4"/>
          <p:cNvPicPr>
            <a:picLocks noChangeAspect="1"/>
          </p:cNvPicPr>
          <p:nvPr/>
        </p:nvPicPr>
        <p:blipFill>
          <a:blip r:embed="rId2" cstate="print"/>
          <a:stretch>
            <a:fillRect/>
          </a:stretch>
        </p:blipFill>
        <p:spPr>
          <a:xfrm>
            <a:off x="2260913" y="1966466"/>
            <a:ext cx="4947678" cy="864979"/>
          </a:xfrm>
          <a:prstGeom prst="rect">
            <a:avLst/>
          </a:prstGeom>
        </p:spPr>
      </p:pic>
    </p:spTree>
    <p:extLst>
      <p:ext uri="{BB962C8B-B14F-4D97-AF65-F5344CB8AC3E}">
        <p14:creationId xmlns:p14="http://schemas.microsoft.com/office/powerpoint/2010/main" val="2371918028"/>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ctrTitle"/>
          </p:nvPr>
        </p:nvSpPr>
        <p:spPr>
          <a:xfrm>
            <a:off x="1089212" y="1702639"/>
            <a:ext cx="7772400" cy="1470025"/>
          </a:xfrm>
        </p:spPr>
        <p:txBody>
          <a:bodyPr/>
          <a:lstStyle/>
          <a:p>
            <a:pPr algn="ctr" eaLnBrk="1" hangingPunct="1">
              <a:defRPr/>
            </a:pPr>
            <a:r>
              <a:rPr lang="en-US" dirty="0" smtClean="0">
                <a:latin typeface="Georgia" panose="02040502050405020303" pitchFamily="18" charset="0"/>
              </a:rPr>
              <a:t>Stocks and Their Valuation</a:t>
            </a:r>
          </a:p>
        </p:txBody>
      </p:sp>
      <p:sp>
        <p:nvSpPr>
          <p:cNvPr id="4099" name="Text Placeholder 20"/>
          <p:cNvSpPr>
            <a:spLocks noGrp="1"/>
          </p:cNvSpPr>
          <p:nvPr>
            <p:ph idx="1"/>
          </p:nvPr>
        </p:nvSpPr>
        <p:spPr>
          <a:xfrm>
            <a:off x="1200150" y="3197179"/>
            <a:ext cx="7315200" cy="2706688"/>
          </a:xfrm>
        </p:spPr>
        <p:txBody>
          <a:bodyPr>
            <a:normAutofit/>
          </a:bodyPr>
          <a:lstStyle/>
          <a:p>
            <a:pPr eaLnBrk="1" hangingPunct="1">
              <a:lnSpc>
                <a:spcPct val="100000"/>
              </a:lnSpc>
            </a:pPr>
            <a:r>
              <a:rPr lang="en-US" altLang="th-TH" sz="2000" dirty="0" smtClean="0">
                <a:latin typeface="Georgia" panose="02040502050405020303" pitchFamily="18" charset="0"/>
              </a:rPr>
              <a:t>Features of Common Stock</a:t>
            </a:r>
          </a:p>
          <a:p>
            <a:pPr eaLnBrk="1" hangingPunct="1">
              <a:lnSpc>
                <a:spcPct val="100000"/>
              </a:lnSpc>
            </a:pPr>
            <a:r>
              <a:rPr lang="en-US" altLang="th-TH" sz="2000" dirty="0" smtClean="0">
                <a:latin typeface="Georgia" panose="02040502050405020303" pitchFamily="18" charset="0"/>
              </a:rPr>
              <a:t>Determining Common Stock Values</a:t>
            </a:r>
          </a:p>
          <a:p>
            <a:pPr eaLnBrk="1" hangingPunct="1">
              <a:lnSpc>
                <a:spcPct val="100000"/>
              </a:lnSpc>
            </a:pPr>
            <a:r>
              <a:rPr lang="en-US" altLang="th-TH" sz="2000" dirty="0" smtClean="0">
                <a:latin typeface="Georgia" panose="02040502050405020303" pitchFamily="18" charset="0"/>
              </a:rPr>
              <a:t>Preferred Stock</a:t>
            </a:r>
          </a:p>
        </p:txBody>
      </p:sp>
      <p:sp>
        <p:nvSpPr>
          <p:cNvPr id="2051" name="Text Placeholder 19"/>
          <p:cNvSpPr>
            <a:spLocks noGrp="1"/>
          </p:cNvSpPr>
          <p:nvPr>
            <p:ph type="body" sz="quarter" idx="11"/>
          </p:nvPr>
        </p:nvSpPr>
        <p:spPr>
          <a:xfrm>
            <a:off x="564776" y="685799"/>
            <a:ext cx="8579224" cy="681037"/>
          </a:xfrm>
        </p:spPr>
        <p:txBody>
          <a:bodyPr>
            <a:normAutofit/>
          </a:bodyPr>
          <a:lstStyle/>
          <a:p>
            <a:pPr eaLnBrk="1" hangingPunct="1">
              <a:buFont typeface="Wingdings" pitchFamily="2" charset="2"/>
              <a:buNone/>
              <a:defRPr/>
            </a:pPr>
            <a:r>
              <a:rPr lang="en-US" sz="3200" dirty="0" smtClean="0">
                <a:latin typeface="Georgia" panose="02040502050405020303" pitchFamily="18" charset="0"/>
              </a:rPr>
              <a:t>Chapter 10</a:t>
            </a:r>
          </a:p>
        </p:txBody>
      </p:sp>
      <p:sp>
        <p:nvSpPr>
          <p:cNvPr id="4101"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chemeClr val="tx2"/>
                </a:solidFill>
                <a:latin typeface="Georgia" panose="02040502050405020303" pitchFamily="18" charset="0"/>
              </a:rPr>
              <a:t>10-</a:t>
            </a:r>
            <a:fld id="{1F907622-D9A0-420B-AE14-D6167962EA6A}" type="slidenum">
              <a:rPr lang="en-US" altLang="th-TH">
                <a:solidFill>
                  <a:schemeClr val="tx2"/>
                </a:solidFill>
                <a:latin typeface="Georgia" panose="02040502050405020303" pitchFamily="18" charset="0"/>
              </a:rPr>
              <a:pPr eaLnBrk="1" hangingPunct="1"/>
              <a:t>157</a:t>
            </a:fld>
            <a:endParaRPr lang="en-US" altLang="th-TH">
              <a:solidFill>
                <a:schemeClr val="tx2"/>
              </a:solidFill>
              <a:latin typeface="Georgia" panose="02040502050405020303" pitchFamily="18" charset="0"/>
            </a:endParaRPr>
          </a:p>
        </p:txBody>
      </p:sp>
    </p:spTree>
    <p:extLst>
      <p:ext uri="{BB962C8B-B14F-4D97-AF65-F5344CB8AC3E}">
        <p14:creationId xmlns:p14="http://schemas.microsoft.com/office/powerpoint/2010/main" val="972067839"/>
      </p:ext>
    </p:extLst>
  </p:cSld>
  <p:clrMapOvr>
    <a:masterClrMapping/>
  </p:clrMapOvr>
  <p:timing>
    <p:tnLst>
      <p:par>
        <p:cTn xmlns:p14="http://schemas.microsoft.com/office/powerpoint/2010/mai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altLang="th-TH" smtClean="0"/>
              <a:t>Intrinsic Value and Stock Price</a:t>
            </a:r>
          </a:p>
        </p:txBody>
      </p:sp>
      <p:sp>
        <p:nvSpPr>
          <p:cNvPr id="63491" name="Rectangle 3"/>
          <p:cNvSpPr>
            <a:spLocks noGrp="1" noChangeArrowheads="1"/>
          </p:cNvSpPr>
          <p:nvPr>
            <p:ph sz="quarter" idx="1"/>
          </p:nvPr>
        </p:nvSpPr>
        <p:spPr>
          <a:xfrm>
            <a:off x="612775" y="1600200"/>
            <a:ext cx="7616825" cy="4495800"/>
          </a:xfrm>
        </p:spPr>
        <p:txBody>
          <a:bodyPr/>
          <a:lstStyle/>
          <a:p>
            <a:pPr>
              <a:buFont typeface="Arial" charset="0"/>
              <a:buChar char="•"/>
              <a:defRPr/>
            </a:pPr>
            <a:r>
              <a:rPr lang="en-US" dirty="0"/>
              <a:t>Outside investors, corporate insiders, and analysts use a variety of approaches to estimate a stock’s intrinsic value (P</a:t>
            </a:r>
            <a:r>
              <a:rPr lang="en-US" baseline="-25000" dirty="0"/>
              <a:t>0</a:t>
            </a:r>
            <a:r>
              <a:rPr lang="en-US" dirty="0"/>
              <a:t>).</a:t>
            </a:r>
          </a:p>
          <a:p>
            <a:pPr>
              <a:buFont typeface="Arial" charset="0"/>
              <a:buChar char="•"/>
              <a:defRPr/>
            </a:pPr>
            <a:r>
              <a:rPr lang="en-US" dirty="0"/>
              <a:t>In equilibrium we assume that a stock’s price equals its intrinsic value.</a:t>
            </a:r>
          </a:p>
          <a:p>
            <a:pPr lvl="1">
              <a:buFont typeface="Arial" charset="0"/>
              <a:buChar char="–"/>
              <a:defRPr/>
            </a:pPr>
            <a:r>
              <a:rPr lang="en-US" dirty="0"/>
              <a:t>Outsiders estimate intrinsic value to help determine which stocks are attractive to buy and/or sell.</a:t>
            </a:r>
          </a:p>
          <a:p>
            <a:pPr lvl="1">
              <a:buFont typeface="Arial" charset="0"/>
              <a:buChar char="–"/>
              <a:defRPr/>
            </a:pPr>
            <a:r>
              <a:rPr lang="en-US" dirty="0"/>
              <a:t>Stocks with a price below (above) its intrinsic value are </a:t>
            </a:r>
            <a:r>
              <a:rPr lang="en-US" u="sng" dirty="0"/>
              <a:t>undervalued</a:t>
            </a:r>
            <a:r>
              <a:rPr lang="en-US" dirty="0"/>
              <a:t> (</a:t>
            </a:r>
            <a:r>
              <a:rPr lang="en-US" u="sng" dirty="0"/>
              <a:t>overvalued</a:t>
            </a:r>
            <a:r>
              <a:rPr lang="en-US" dirty="0"/>
              <a:t>).</a:t>
            </a:r>
          </a:p>
        </p:txBody>
      </p:sp>
      <p:sp>
        <p:nvSpPr>
          <p:cNvPr id="6148"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6029AFCB-CC32-471A-9D81-A4697F74810E}" type="slidenum">
              <a:rPr lang="en-US" altLang="th-TH">
                <a:solidFill>
                  <a:srgbClr val="C00000"/>
                </a:solidFill>
                <a:latin typeface="Calibri" panose="020F0502020204030204" pitchFamily="34" charset="0"/>
              </a:rPr>
              <a:pPr eaLnBrk="1" hangingPunct="1"/>
              <a:t>158</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2976209282"/>
      </p:ext>
    </p:extLst>
  </p:cSld>
  <p:clrMapOvr>
    <a:masterClrMapping/>
  </p:clrMapOvr>
  <p:timing>
    <p:tnLst>
      <p:par>
        <p:cTn xmlns:p14="http://schemas.microsoft.com/office/powerpoint/2010/mai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718857" y="203900"/>
            <a:ext cx="7886700" cy="1325563"/>
          </a:xfrm>
        </p:spPr>
        <p:txBody>
          <a:bodyPr>
            <a:normAutofit/>
          </a:bodyPr>
          <a:lstStyle/>
          <a:p>
            <a:r>
              <a:rPr lang="en-US" altLang="th-TH" sz="3600" dirty="0" smtClean="0"/>
              <a:t>Determinants of Intrinsic Value and Stock Prices</a:t>
            </a:r>
          </a:p>
        </p:txBody>
      </p:sp>
      <p:grpSp>
        <p:nvGrpSpPr>
          <p:cNvPr id="7171" name="Group 41"/>
          <p:cNvGrpSpPr>
            <a:grpSpLocks/>
          </p:cNvGrpSpPr>
          <p:nvPr/>
        </p:nvGrpSpPr>
        <p:grpSpPr bwMode="auto">
          <a:xfrm>
            <a:off x="473075" y="1530257"/>
            <a:ext cx="8670925" cy="4691062"/>
            <a:chOff x="235664" y="1674813"/>
            <a:chExt cx="8670211" cy="4691062"/>
          </a:xfrm>
        </p:grpSpPr>
        <p:cxnSp>
          <p:nvCxnSpPr>
            <p:cNvPr id="6" name="Straight Arrow Connector 5"/>
            <p:cNvCxnSpPr/>
            <p:nvPr/>
          </p:nvCxnSpPr>
          <p:spPr>
            <a:xfrm rot="10800000" flipV="1">
              <a:off x="1351585" y="2393950"/>
              <a:ext cx="1401647" cy="56832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endCxn id="24" idx="0"/>
            </p:cNvCxnSpPr>
            <p:nvPr/>
          </p:nvCxnSpPr>
          <p:spPr>
            <a:xfrm rot="5400000">
              <a:off x="3126239" y="2490803"/>
              <a:ext cx="609600" cy="396842"/>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endCxn id="27" idx="0"/>
            </p:cNvCxnSpPr>
            <p:nvPr/>
          </p:nvCxnSpPr>
          <p:spPr>
            <a:xfrm rot="16200000" flipH="1">
              <a:off x="5192200" y="2688431"/>
              <a:ext cx="600075" cy="11112"/>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6401006" y="2403475"/>
              <a:ext cx="1569909" cy="55086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21" idx="2"/>
            </p:cNvCxnSpPr>
            <p:nvPr/>
          </p:nvCxnSpPr>
          <p:spPr>
            <a:xfrm rot="16200000" flipH="1">
              <a:off x="1467440" y="3500479"/>
              <a:ext cx="552450" cy="1003217"/>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25" idx="2"/>
            </p:cNvCxnSpPr>
            <p:nvPr/>
          </p:nvCxnSpPr>
          <p:spPr>
            <a:xfrm rot="5400000">
              <a:off x="2659553" y="3705250"/>
              <a:ext cx="574675" cy="57145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28" idx="2"/>
            </p:cNvCxnSpPr>
            <p:nvPr/>
          </p:nvCxnSpPr>
          <p:spPr>
            <a:xfrm rot="16200000" flipH="1">
              <a:off x="5797783" y="3403648"/>
              <a:ext cx="576262" cy="117624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30" idx="2"/>
            </p:cNvCxnSpPr>
            <p:nvPr/>
          </p:nvCxnSpPr>
          <p:spPr>
            <a:xfrm rot="5400000">
              <a:off x="7249432" y="3547307"/>
              <a:ext cx="563562" cy="920674"/>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16200000" flipH="1">
              <a:off x="3102429" y="4392689"/>
              <a:ext cx="584200" cy="184769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18" idx="2"/>
            </p:cNvCxnSpPr>
            <p:nvPr/>
          </p:nvCxnSpPr>
          <p:spPr>
            <a:xfrm rot="5400000">
              <a:off x="5660476" y="4409356"/>
              <a:ext cx="554038" cy="182547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Rounded Rectangle 15"/>
            <p:cNvSpPr/>
            <p:nvPr/>
          </p:nvSpPr>
          <p:spPr>
            <a:xfrm>
              <a:off x="1840495" y="1674813"/>
              <a:ext cx="5452613" cy="730250"/>
            </a:xfrm>
            <a:prstGeom prst="roundRect">
              <a:avLst>
                <a:gd name="adj" fmla="val 10000"/>
              </a:avLst>
            </a:prstGeom>
            <a:solidFill>
              <a:schemeClr val="accent1">
                <a:lumMod val="20000"/>
                <a:lumOff val="80000"/>
                <a:alpha val="90000"/>
              </a:schemeClr>
            </a:solidFill>
            <a:ln>
              <a:solidFill>
                <a:schemeClr val="accent1">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Rounded Rectangle 16"/>
            <p:cNvSpPr/>
            <p:nvPr/>
          </p:nvSpPr>
          <p:spPr bwMode="auto">
            <a:xfrm>
              <a:off x="1556355" y="4313238"/>
              <a:ext cx="1828649" cy="731837"/>
            </a:xfrm>
            <a:prstGeom prst="roundRect">
              <a:avLst>
                <a:gd name="adj" fmla="val 10000"/>
              </a:avLst>
            </a:prstGeom>
            <a:solidFill>
              <a:schemeClr val="accent2">
                <a:lumMod val="20000"/>
                <a:lumOff val="80000"/>
                <a:alpha val="90000"/>
              </a:schemeClr>
            </a:solidFill>
            <a:ln>
              <a:solidFill>
                <a:schemeClr val="accent2">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8" name="Rounded Rectangle 17"/>
            <p:cNvSpPr/>
            <p:nvPr/>
          </p:nvSpPr>
          <p:spPr bwMode="auto">
            <a:xfrm>
              <a:off x="5935908" y="4313238"/>
              <a:ext cx="1828649" cy="731837"/>
            </a:xfrm>
            <a:prstGeom prst="roundRect">
              <a:avLst>
                <a:gd name="adj" fmla="val 10000"/>
              </a:avLst>
            </a:prstGeom>
            <a:solidFill>
              <a:schemeClr val="accent2">
                <a:lumMod val="20000"/>
                <a:lumOff val="80000"/>
                <a:alpha val="90000"/>
              </a:schemeClr>
            </a:solidFill>
            <a:ln>
              <a:solidFill>
                <a:schemeClr val="accent2">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9" name="Rounded Rectangle 18"/>
            <p:cNvSpPr/>
            <p:nvPr/>
          </p:nvSpPr>
          <p:spPr bwMode="auto">
            <a:xfrm>
              <a:off x="2743707" y="5634038"/>
              <a:ext cx="3657299" cy="731837"/>
            </a:xfrm>
            <a:prstGeom prst="roundRect">
              <a:avLst>
                <a:gd name="adj" fmla="val 10000"/>
              </a:avLst>
            </a:prstGeom>
            <a:solidFill>
              <a:schemeClr val="accent1">
                <a:lumMod val="20000"/>
                <a:lumOff val="80000"/>
                <a:alpha val="90000"/>
              </a:schemeClr>
            </a:solidFill>
            <a:ln>
              <a:solidFill>
                <a:schemeClr val="accent1">
                  <a:lumMod val="50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3" name="Group 24"/>
            <p:cNvGrpSpPr/>
            <p:nvPr/>
          </p:nvGrpSpPr>
          <p:grpSpPr>
            <a:xfrm>
              <a:off x="235664" y="2994088"/>
              <a:ext cx="2011680" cy="731520"/>
              <a:chOff x="473355" y="1474661"/>
              <a:chExt cx="1899387" cy="907539"/>
            </a:xfrm>
            <a:solidFill>
              <a:schemeClr val="accent3">
                <a:lumMod val="20000"/>
                <a:lumOff val="80000"/>
              </a:schemeClr>
            </a:solidFill>
          </p:grpSpPr>
          <p:sp>
            <p:nvSpPr>
              <p:cNvPr id="21" name="Rounded Rectangle 20"/>
              <p:cNvSpPr/>
              <p:nvPr/>
            </p:nvSpPr>
            <p:spPr>
              <a:xfrm>
                <a:off x="473355" y="1474661"/>
                <a:ext cx="1899387" cy="907539"/>
              </a:xfrm>
              <a:prstGeom prst="roundRect">
                <a:avLst>
                  <a:gd name="adj" fmla="val 10000"/>
                </a:avLst>
              </a:prstGeom>
              <a:grp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2" name="Rounded Rectangle 4"/>
              <p:cNvSpPr/>
              <p:nvPr/>
            </p:nvSpPr>
            <p:spPr>
              <a:xfrm>
                <a:off x="491035" y="1501244"/>
                <a:ext cx="1846225" cy="854377"/>
              </a:xfrm>
              <a:prstGeom prst="rect">
                <a:avLst/>
              </a:prstGeom>
              <a:noFill/>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a:lnSpc>
                    <a:spcPct val="90000"/>
                  </a:lnSpc>
                  <a:spcAft>
                    <a:spcPct val="35000"/>
                  </a:spcAft>
                  <a:defRPr/>
                </a:pPr>
                <a:r>
                  <a:rPr lang="en-US" sz="2000" dirty="0"/>
                  <a:t>“True” Investor Cash Flows</a:t>
                </a:r>
              </a:p>
            </p:txBody>
          </p:sp>
        </p:grpSp>
        <p:grpSp>
          <p:nvGrpSpPr>
            <p:cNvPr id="7188" name="Group 27"/>
            <p:cNvGrpSpPr>
              <a:grpSpLocks/>
            </p:cNvGrpSpPr>
            <p:nvPr/>
          </p:nvGrpSpPr>
          <p:grpSpPr bwMode="auto">
            <a:xfrm>
              <a:off x="2546350" y="2994025"/>
              <a:ext cx="1371600" cy="731838"/>
              <a:chOff x="2690342" y="1474661"/>
              <a:chExt cx="1084159" cy="907539"/>
            </a:xfrm>
          </p:grpSpPr>
          <p:sp>
            <p:nvSpPr>
              <p:cNvPr id="24" name="Rounded Rectangle 23"/>
              <p:cNvSpPr/>
              <p:nvPr/>
            </p:nvSpPr>
            <p:spPr>
              <a:xfrm>
                <a:off x="2690756" y="1474661"/>
                <a:ext cx="1084070" cy="907539"/>
              </a:xfrm>
              <a:prstGeom prst="roundRect">
                <a:avLst>
                  <a:gd name="adj" fmla="val 10000"/>
                </a:avLst>
              </a:prstGeom>
              <a:solidFill>
                <a:schemeClr val="accent3">
                  <a:lumMod val="20000"/>
                  <a:lumOff val="80000"/>
                </a:schemeClr>
              </a:solid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5" name="Rounded Rectangle 6"/>
              <p:cNvSpPr/>
              <p:nvPr/>
            </p:nvSpPr>
            <p:spPr>
              <a:xfrm>
                <a:off x="2717105" y="1502222"/>
                <a:ext cx="1031372" cy="852417"/>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a:lnSpc>
                    <a:spcPct val="90000"/>
                  </a:lnSpc>
                  <a:spcAft>
                    <a:spcPct val="35000"/>
                  </a:spcAft>
                  <a:defRPr/>
                </a:pPr>
                <a:r>
                  <a:rPr lang="en-US" sz="2000" dirty="0"/>
                  <a:t>“True” Risk</a:t>
                </a:r>
              </a:p>
            </p:txBody>
          </p:sp>
        </p:grpSp>
        <p:grpSp>
          <p:nvGrpSpPr>
            <p:cNvPr id="7189" name="Group 30"/>
            <p:cNvGrpSpPr>
              <a:grpSpLocks/>
            </p:cNvGrpSpPr>
            <p:nvPr/>
          </p:nvGrpSpPr>
          <p:grpSpPr bwMode="auto">
            <a:xfrm>
              <a:off x="4216400" y="2994025"/>
              <a:ext cx="2562225" cy="731838"/>
              <a:chOff x="4092101" y="1474661"/>
              <a:chExt cx="2177523" cy="907539"/>
            </a:xfrm>
          </p:grpSpPr>
          <p:sp>
            <p:nvSpPr>
              <p:cNvPr id="27" name="Rounded Rectangle 26"/>
              <p:cNvSpPr/>
              <p:nvPr/>
            </p:nvSpPr>
            <p:spPr>
              <a:xfrm>
                <a:off x="4092429" y="1474661"/>
                <a:ext cx="2177344" cy="907539"/>
              </a:xfrm>
              <a:prstGeom prst="roundRect">
                <a:avLst>
                  <a:gd name="adj" fmla="val 10000"/>
                </a:avLst>
              </a:prstGeom>
              <a:solidFill>
                <a:schemeClr val="accent3">
                  <a:lumMod val="20000"/>
                  <a:lumOff val="80000"/>
                  <a:alpha val="90000"/>
                </a:schemeClr>
              </a:solid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8" name="Rounded Rectangle 8"/>
              <p:cNvSpPr/>
              <p:nvPr/>
            </p:nvSpPr>
            <p:spPr>
              <a:xfrm>
                <a:off x="4118061" y="1502222"/>
                <a:ext cx="2126080" cy="852417"/>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a:lnSpc>
                    <a:spcPct val="90000"/>
                  </a:lnSpc>
                  <a:spcAft>
                    <a:spcPct val="35000"/>
                  </a:spcAft>
                  <a:defRPr/>
                </a:pPr>
                <a:r>
                  <a:rPr lang="en-US" sz="2000" dirty="0"/>
                  <a:t>“Perceived” Investor Cash Flows</a:t>
                </a:r>
              </a:p>
            </p:txBody>
          </p:sp>
        </p:grpSp>
        <p:grpSp>
          <p:nvGrpSpPr>
            <p:cNvPr id="7190" name="Group 33"/>
            <p:cNvGrpSpPr>
              <a:grpSpLocks/>
            </p:cNvGrpSpPr>
            <p:nvPr/>
          </p:nvGrpSpPr>
          <p:grpSpPr bwMode="auto">
            <a:xfrm>
              <a:off x="7077075" y="2994025"/>
              <a:ext cx="1828800" cy="731838"/>
              <a:chOff x="6587224" y="1474661"/>
              <a:chExt cx="1480218" cy="907539"/>
            </a:xfrm>
          </p:grpSpPr>
          <p:sp>
            <p:nvSpPr>
              <p:cNvPr id="30" name="Rounded Rectangle 29"/>
              <p:cNvSpPr/>
              <p:nvPr/>
            </p:nvSpPr>
            <p:spPr>
              <a:xfrm>
                <a:off x="6587346" y="1474661"/>
                <a:ext cx="1480096" cy="907539"/>
              </a:xfrm>
              <a:prstGeom prst="roundRect">
                <a:avLst>
                  <a:gd name="adj" fmla="val 10000"/>
                </a:avLst>
              </a:prstGeom>
              <a:solidFill>
                <a:schemeClr val="accent3">
                  <a:lumMod val="20000"/>
                  <a:lumOff val="80000"/>
                  <a:alpha val="90000"/>
                </a:schemeClr>
              </a:solid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1" name="Rounded Rectangle 10"/>
              <p:cNvSpPr/>
              <p:nvPr/>
            </p:nvSpPr>
            <p:spPr>
              <a:xfrm>
                <a:off x="6614328" y="1502222"/>
                <a:ext cx="1426134" cy="852417"/>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a:lnSpc>
                    <a:spcPct val="90000"/>
                  </a:lnSpc>
                  <a:spcAft>
                    <a:spcPct val="35000"/>
                  </a:spcAft>
                  <a:defRPr/>
                </a:pPr>
                <a:r>
                  <a:rPr lang="en-US" sz="2000" dirty="0"/>
                  <a:t>“Perceived” Risk</a:t>
                </a:r>
              </a:p>
            </p:txBody>
          </p:sp>
        </p:grpSp>
        <p:sp>
          <p:nvSpPr>
            <p:cNvPr id="32" name="Rounded Rectangle 5"/>
            <p:cNvSpPr/>
            <p:nvPr/>
          </p:nvSpPr>
          <p:spPr>
            <a:xfrm>
              <a:off x="1829383" y="1695450"/>
              <a:ext cx="5457376" cy="688975"/>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a:lnSpc>
                  <a:spcPct val="90000"/>
                </a:lnSpc>
                <a:spcAft>
                  <a:spcPct val="35000"/>
                </a:spcAft>
                <a:defRPr/>
              </a:pPr>
              <a:r>
                <a:rPr lang="en-US" sz="2000" dirty="0"/>
                <a:t>Managerial Actions, the Economic Environment, Taxes, and the Political Climate</a:t>
              </a:r>
            </a:p>
          </p:txBody>
        </p:sp>
        <p:sp>
          <p:nvSpPr>
            <p:cNvPr id="33" name="Rounded Rectangle 5"/>
            <p:cNvSpPr/>
            <p:nvPr/>
          </p:nvSpPr>
          <p:spPr bwMode="auto">
            <a:xfrm>
              <a:off x="1589690" y="4335463"/>
              <a:ext cx="1761980" cy="68738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49530" tIns="49530" rIns="49530" bIns="49530" spcCol="1270" anchor="ctr"/>
            <a:lstStyle/>
            <a:p>
              <a:pPr algn="ctr" defTabSz="577850">
                <a:lnSpc>
                  <a:spcPct val="90000"/>
                </a:lnSpc>
                <a:spcAft>
                  <a:spcPct val="35000"/>
                </a:spcAft>
                <a:defRPr/>
              </a:pPr>
              <a:r>
                <a:rPr lang="en-US" sz="2000" dirty="0"/>
                <a:t>Stock’s </a:t>
              </a:r>
              <a:br>
                <a:rPr lang="en-US" sz="2000" dirty="0"/>
              </a:br>
              <a:r>
                <a:rPr lang="en-US" sz="2000" dirty="0"/>
                <a:t>Intrinsic Value</a:t>
              </a:r>
            </a:p>
          </p:txBody>
        </p:sp>
        <p:sp>
          <p:nvSpPr>
            <p:cNvPr id="34" name="Rounded Rectangle 5"/>
            <p:cNvSpPr/>
            <p:nvPr/>
          </p:nvSpPr>
          <p:spPr bwMode="auto">
            <a:xfrm>
              <a:off x="5969242" y="4335463"/>
              <a:ext cx="1761980" cy="68738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49530" tIns="49530" rIns="49530" bIns="49530" spcCol="1270" anchor="ctr"/>
            <a:lstStyle/>
            <a:p>
              <a:pPr algn="ctr" defTabSz="577850">
                <a:lnSpc>
                  <a:spcPct val="90000"/>
                </a:lnSpc>
                <a:spcAft>
                  <a:spcPct val="35000"/>
                </a:spcAft>
                <a:defRPr/>
              </a:pPr>
              <a:r>
                <a:rPr lang="en-US" sz="2000" dirty="0"/>
                <a:t>Stock’s </a:t>
              </a:r>
              <a:br>
                <a:rPr lang="en-US" sz="2000" dirty="0"/>
              </a:br>
              <a:r>
                <a:rPr lang="en-US" sz="2000" dirty="0"/>
                <a:t>Market Price</a:t>
              </a:r>
            </a:p>
          </p:txBody>
        </p:sp>
        <p:sp>
          <p:nvSpPr>
            <p:cNvPr id="35" name="Rounded Rectangle 5"/>
            <p:cNvSpPr/>
            <p:nvPr/>
          </p:nvSpPr>
          <p:spPr bwMode="auto">
            <a:xfrm>
              <a:off x="2811965" y="5656263"/>
              <a:ext cx="3520785" cy="68738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49530" tIns="49530" rIns="49530" bIns="49530" spcCol="1270" anchor="ctr"/>
            <a:lstStyle/>
            <a:p>
              <a:pPr algn="ctr" defTabSz="577850">
                <a:lnSpc>
                  <a:spcPct val="90000"/>
                </a:lnSpc>
                <a:spcAft>
                  <a:spcPct val="35000"/>
                </a:spcAft>
                <a:defRPr/>
              </a:pPr>
              <a:r>
                <a:rPr lang="en-US" sz="2000" dirty="0"/>
                <a:t>Market Equilibrium:</a:t>
              </a:r>
              <a:br>
                <a:rPr lang="en-US" sz="2000" dirty="0"/>
              </a:br>
              <a:r>
                <a:rPr lang="en-US" sz="2000" dirty="0"/>
                <a:t>Intrinsic Value = Stock Price</a:t>
              </a:r>
            </a:p>
          </p:txBody>
        </p:sp>
      </p:grpSp>
      <p:sp>
        <p:nvSpPr>
          <p:cNvPr id="7172" name="Slide Number Placeholder 1"/>
          <p:cNvSpPr>
            <a:spLocks noGrp="1"/>
          </p:cNvSpPr>
          <p:nvPr>
            <p:ph type="sldNum" sz="quarter" idx="10"/>
          </p:nvPr>
        </p:nvSpPr>
        <p:spPr bwMode="auto">
          <a:xfrm>
            <a:off x="866775" y="6383245"/>
            <a:ext cx="2057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B74D3F97-8713-422F-BB5E-45F1C1AF5C8C}" type="slidenum">
              <a:rPr lang="en-US" altLang="th-TH">
                <a:solidFill>
                  <a:srgbClr val="C00000"/>
                </a:solidFill>
                <a:latin typeface="Calibri" panose="020F0502020204030204" pitchFamily="34" charset="0"/>
              </a:rPr>
              <a:pPr eaLnBrk="1" hangingPunct="1"/>
              <a:t>159</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159244319"/>
      </p:ext>
    </p:extLst>
  </p:cSld>
  <p:clrMapOvr>
    <a:masterClrMapping/>
  </p:clrMapOvr>
  <p:timing>
    <p:tnLst>
      <p:par>
        <p:cTn xmlns:p14="http://schemas.microsoft.com/office/powerpoint/2010/mai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normAutofit fontScale="90000"/>
          </a:bodyPr>
          <a:lstStyle/>
          <a:p>
            <a:pPr>
              <a:defRPr/>
            </a:pPr>
            <a:r>
              <a:rPr lang="en-US" sz="3600" dirty="0" smtClean="0"/>
              <a:t>Different Approaches for Estimating the Intrinsic Value of a Common Stock</a:t>
            </a:r>
          </a:p>
        </p:txBody>
      </p:sp>
      <p:sp>
        <p:nvSpPr>
          <p:cNvPr id="12291" name="Rectangle 3"/>
          <p:cNvSpPr>
            <a:spLocks noGrp="1" noChangeArrowheads="1"/>
          </p:cNvSpPr>
          <p:nvPr>
            <p:ph sz="quarter" idx="1"/>
          </p:nvPr>
        </p:nvSpPr>
        <p:spPr>
          <a:xfrm>
            <a:off x="612775" y="1600200"/>
            <a:ext cx="7616825" cy="4495800"/>
          </a:xfrm>
        </p:spPr>
        <p:txBody>
          <a:bodyPr/>
          <a:lstStyle/>
          <a:p>
            <a:pPr marL="457200" indent="-457200">
              <a:buFont typeface="+mj-lt"/>
              <a:buAutoNum type="arabicPeriod"/>
              <a:defRPr/>
            </a:pPr>
            <a:r>
              <a:rPr lang="en-US" dirty="0" smtClean="0"/>
              <a:t>Discounted dividend model</a:t>
            </a:r>
            <a:endParaRPr lang="en-US" dirty="0"/>
          </a:p>
          <a:p>
            <a:pPr marL="457200" indent="-457200">
              <a:buFont typeface="+mj-lt"/>
              <a:buAutoNum type="arabicPeriod"/>
              <a:defRPr/>
            </a:pPr>
            <a:r>
              <a:rPr lang="en-US" dirty="0"/>
              <a:t>Corporate </a:t>
            </a:r>
            <a:r>
              <a:rPr lang="en-US" dirty="0" smtClean="0"/>
              <a:t>valuation </a:t>
            </a:r>
            <a:r>
              <a:rPr lang="en-US" dirty="0"/>
              <a:t>model</a:t>
            </a:r>
          </a:p>
          <a:p>
            <a:pPr marL="457200" indent="-457200">
              <a:buFont typeface="+mj-lt"/>
              <a:buAutoNum type="arabicPeriod"/>
              <a:defRPr/>
            </a:pPr>
            <a:r>
              <a:rPr lang="en-US" dirty="0" smtClean="0"/>
              <a:t>P/E multiple approach</a:t>
            </a:r>
          </a:p>
          <a:p>
            <a:pPr marL="457200" indent="-457200">
              <a:buFont typeface="+mj-lt"/>
              <a:buAutoNum type="arabicPeriod"/>
              <a:defRPr/>
            </a:pPr>
            <a:r>
              <a:rPr lang="en-US" dirty="0" smtClean="0"/>
              <a:t>EVA approach</a:t>
            </a:r>
            <a:endParaRPr lang="en-US" dirty="0"/>
          </a:p>
        </p:txBody>
      </p:sp>
      <p:sp>
        <p:nvSpPr>
          <p:cNvPr id="8196"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94E58388-418C-4964-8253-FA3243BB8A6D}" type="slidenum">
              <a:rPr lang="en-US" altLang="th-TH">
                <a:solidFill>
                  <a:srgbClr val="C00000"/>
                </a:solidFill>
                <a:latin typeface="Calibri" panose="020F0502020204030204" pitchFamily="34" charset="0"/>
              </a:rPr>
              <a:pPr eaLnBrk="1" hangingPunct="1"/>
              <a:t>160</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266206933"/>
      </p:ext>
    </p:extLst>
  </p:cSld>
  <p:clrMapOvr>
    <a:masterClrMapping/>
  </p:clrMapOvr>
  <p:timing>
    <p:tnLst>
      <p:par>
        <p:cTn xmlns:p14="http://schemas.microsoft.com/office/powerpoint/2010/mai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altLang="th-TH" dirty="0" smtClean="0"/>
              <a:t>1. Discounted Dividend Model</a:t>
            </a:r>
          </a:p>
        </p:txBody>
      </p:sp>
      <p:sp>
        <p:nvSpPr>
          <p:cNvPr id="13315" name="Rectangle 3"/>
          <p:cNvSpPr>
            <a:spLocks noGrp="1" noChangeArrowheads="1"/>
          </p:cNvSpPr>
          <p:nvPr>
            <p:ph sz="quarter" idx="1"/>
          </p:nvPr>
        </p:nvSpPr>
        <p:spPr>
          <a:xfrm>
            <a:off x="612775" y="1600200"/>
            <a:ext cx="7881151" cy="4495800"/>
          </a:xfrm>
        </p:spPr>
        <p:txBody>
          <a:bodyPr/>
          <a:lstStyle/>
          <a:p>
            <a:pPr>
              <a:buFont typeface="Arial" charset="0"/>
              <a:buChar char="•"/>
              <a:defRPr/>
            </a:pPr>
            <a:r>
              <a:rPr lang="en-US" dirty="0"/>
              <a:t>Value of a stock is the present value of the future dividends expected to be generated by the stock.</a:t>
            </a:r>
          </a:p>
        </p:txBody>
      </p:sp>
      <p:graphicFrame>
        <p:nvGraphicFramePr>
          <p:cNvPr id="9220" name="Object 4"/>
          <p:cNvGraphicFramePr>
            <a:graphicFrameLocks noChangeAspect="1"/>
          </p:cNvGraphicFramePr>
          <p:nvPr>
            <p:extLst>
              <p:ext uri="{D42A27DB-BD31-4B8C-83A1-F6EECF244321}">
                <p14:modId xmlns:p14="http://schemas.microsoft.com/office/powerpoint/2010/main" val="3308005480"/>
              </p:ext>
            </p:extLst>
          </p:nvPr>
        </p:nvGraphicFramePr>
        <p:xfrm>
          <a:off x="1771650" y="2810436"/>
          <a:ext cx="6722276" cy="1034490"/>
        </p:xfrm>
        <a:graphic>
          <a:graphicData uri="http://schemas.openxmlformats.org/presentationml/2006/ole">
            <mc:AlternateContent xmlns:mc="http://schemas.openxmlformats.org/markup-compatibility/2006">
              <mc:Choice xmlns:v="urn:schemas-microsoft-com:vml" Requires="v">
                <p:oleObj spid="_x0000_s23555" name="Equation" r:id="rId4" imgW="2806700" imgH="431800" progId="Equation.3">
                  <p:embed/>
                </p:oleObj>
              </mc:Choice>
              <mc:Fallback>
                <p:oleObj name="Equation" r:id="rId4" imgW="2806700" imgH="4318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71650" y="2810436"/>
                        <a:ext cx="6722276" cy="103449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221"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20A6D7FD-B749-44AD-B32D-D7850F29734A}" type="slidenum">
              <a:rPr lang="en-US" altLang="th-TH">
                <a:solidFill>
                  <a:srgbClr val="C00000"/>
                </a:solidFill>
                <a:latin typeface="Calibri" panose="020F0502020204030204" pitchFamily="34" charset="0"/>
              </a:rPr>
              <a:pPr eaLnBrk="1" hangingPunct="1"/>
              <a:t>161</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1853591830"/>
      </p:ext>
    </p:extLst>
  </p:cSld>
  <p:clrMapOvr>
    <a:masterClrMapping/>
  </p:clrMapOvr>
  <p:timing>
    <p:tnLst>
      <p:par>
        <p:cTn xmlns:p14="http://schemas.microsoft.com/office/powerpoint/2010/mai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altLang="th-TH" smtClean="0"/>
              <a:t>Constant Growth Stock</a:t>
            </a:r>
          </a:p>
        </p:txBody>
      </p:sp>
      <p:graphicFrame>
        <p:nvGraphicFramePr>
          <p:cNvPr id="10243" name="Object 4"/>
          <p:cNvGraphicFramePr>
            <a:graphicFrameLocks noGrp="1" noChangeAspect="1"/>
          </p:cNvGraphicFramePr>
          <p:nvPr>
            <p:ph sz="quarter" idx="1"/>
            <p:extLst>
              <p:ext uri="{D42A27DB-BD31-4B8C-83A1-F6EECF244321}">
                <p14:modId xmlns:p14="http://schemas.microsoft.com/office/powerpoint/2010/main" val="2127152878"/>
              </p:ext>
            </p:extLst>
          </p:nvPr>
        </p:nvGraphicFramePr>
        <p:xfrm>
          <a:off x="3149134" y="5056095"/>
          <a:ext cx="3000415" cy="1009790"/>
        </p:xfrm>
        <a:graphic>
          <a:graphicData uri="http://schemas.openxmlformats.org/presentationml/2006/ole">
            <mc:AlternateContent xmlns:mc="http://schemas.openxmlformats.org/markup-compatibility/2006">
              <mc:Choice xmlns:v="urn:schemas-microsoft-com:vml" Requires="v">
                <p:oleObj spid="_x0000_s24579" name="Equation" r:id="rId4" imgW="1282700" imgH="431800" progId="Equation.3">
                  <p:embed/>
                </p:oleObj>
              </mc:Choice>
              <mc:Fallback>
                <p:oleObj name="Equation" r:id="rId4" imgW="1282700" imgH="4318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49134" y="5056095"/>
                        <a:ext cx="3000415" cy="100979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44" name="Rectangle 3"/>
          <p:cNvSpPr txBox="1">
            <a:spLocks noChangeArrowheads="1"/>
          </p:cNvSpPr>
          <p:nvPr/>
        </p:nvSpPr>
        <p:spPr bwMode="auto">
          <a:xfrm>
            <a:off x="617538" y="1593850"/>
            <a:ext cx="7772400" cy="375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1963" indent="-461963"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nSpc>
                <a:spcPct val="90000"/>
              </a:lnSpc>
              <a:spcAft>
                <a:spcPts val="1200"/>
              </a:spcAft>
              <a:buClr>
                <a:schemeClr val="tx1"/>
              </a:buClr>
              <a:buSzPct val="150000"/>
              <a:buFont typeface="Arial" panose="020B0604020202020204" pitchFamily="34" charset="0"/>
              <a:buChar char="•"/>
            </a:pPr>
            <a:r>
              <a:rPr lang="en-US" altLang="th-TH" sz="2600" dirty="0">
                <a:latin typeface="Times New Roman" panose="02020603050405020304" pitchFamily="18" charset="0"/>
                <a:cs typeface="Times New Roman" panose="02020603050405020304" pitchFamily="18" charset="0"/>
              </a:rPr>
              <a:t>A stock whose dividends are expected to grow forever at a constant rate, g.</a:t>
            </a:r>
          </a:p>
          <a:p>
            <a:pPr>
              <a:lnSpc>
                <a:spcPct val="90000"/>
              </a:lnSpc>
              <a:spcAft>
                <a:spcPts val="1200"/>
              </a:spcAft>
              <a:buClr>
                <a:schemeClr val="accent2"/>
              </a:buClr>
              <a:buSzPct val="150000"/>
            </a:pPr>
            <a:r>
              <a:rPr lang="en-US" altLang="th-TH" sz="2600" dirty="0">
                <a:latin typeface="Times New Roman" panose="02020603050405020304" pitchFamily="18" charset="0"/>
                <a:cs typeface="Times New Roman" panose="02020603050405020304" pitchFamily="18" charset="0"/>
              </a:rPr>
              <a:t>		D</a:t>
            </a:r>
            <a:r>
              <a:rPr lang="en-US" altLang="th-TH" sz="2600" baseline="-25000" dirty="0">
                <a:latin typeface="Times New Roman" panose="02020603050405020304" pitchFamily="18" charset="0"/>
                <a:cs typeface="Times New Roman" panose="02020603050405020304" pitchFamily="18" charset="0"/>
              </a:rPr>
              <a:t>1</a:t>
            </a:r>
            <a:r>
              <a:rPr lang="en-US" altLang="th-TH" sz="2600" dirty="0">
                <a:latin typeface="Times New Roman" panose="02020603050405020304" pitchFamily="18" charset="0"/>
                <a:cs typeface="Times New Roman" panose="02020603050405020304" pitchFamily="18" charset="0"/>
              </a:rPr>
              <a:t> = D</a:t>
            </a:r>
            <a:r>
              <a:rPr lang="en-US" altLang="th-TH" sz="2600" baseline="-25000" dirty="0">
                <a:latin typeface="Times New Roman" panose="02020603050405020304" pitchFamily="18" charset="0"/>
                <a:cs typeface="Times New Roman" panose="02020603050405020304" pitchFamily="18" charset="0"/>
              </a:rPr>
              <a:t>0</a:t>
            </a:r>
            <a:r>
              <a:rPr lang="en-US" altLang="th-TH" sz="2600" dirty="0">
                <a:latin typeface="Times New Roman" panose="02020603050405020304" pitchFamily="18" charset="0"/>
                <a:cs typeface="Times New Roman" panose="02020603050405020304" pitchFamily="18" charset="0"/>
              </a:rPr>
              <a:t>(1 + g)</a:t>
            </a:r>
            <a:r>
              <a:rPr lang="en-US" altLang="th-TH" sz="2600" baseline="30000" dirty="0">
                <a:latin typeface="Times New Roman" panose="02020603050405020304" pitchFamily="18" charset="0"/>
                <a:cs typeface="Times New Roman" panose="02020603050405020304" pitchFamily="18" charset="0"/>
              </a:rPr>
              <a:t>1</a:t>
            </a:r>
            <a:endParaRPr lang="en-US" altLang="th-TH" sz="2600" dirty="0">
              <a:latin typeface="Times New Roman" panose="02020603050405020304" pitchFamily="18" charset="0"/>
              <a:cs typeface="Times New Roman" panose="02020603050405020304" pitchFamily="18" charset="0"/>
            </a:endParaRPr>
          </a:p>
          <a:p>
            <a:pPr>
              <a:lnSpc>
                <a:spcPct val="90000"/>
              </a:lnSpc>
              <a:spcAft>
                <a:spcPts val="1200"/>
              </a:spcAft>
              <a:buClr>
                <a:schemeClr val="accent2"/>
              </a:buClr>
              <a:buSzPct val="150000"/>
            </a:pPr>
            <a:r>
              <a:rPr lang="en-US" altLang="th-TH" sz="2600" dirty="0">
                <a:latin typeface="Times New Roman" panose="02020603050405020304" pitchFamily="18" charset="0"/>
                <a:cs typeface="Times New Roman" panose="02020603050405020304" pitchFamily="18" charset="0"/>
              </a:rPr>
              <a:t>		D</a:t>
            </a:r>
            <a:r>
              <a:rPr lang="en-US" altLang="th-TH" sz="2600" baseline="-25000" dirty="0">
                <a:latin typeface="Times New Roman" panose="02020603050405020304" pitchFamily="18" charset="0"/>
                <a:cs typeface="Times New Roman" panose="02020603050405020304" pitchFamily="18" charset="0"/>
              </a:rPr>
              <a:t>2</a:t>
            </a:r>
            <a:r>
              <a:rPr lang="en-US" altLang="th-TH" sz="2600" dirty="0">
                <a:latin typeface="Times New Roman" panose="02020603050405020304" pitchFamily="18" charset="0"/>
                <a:cs typeface="Times New Roman" panose="02020603050405020304" pitchFamily="18" charset="0"/>
              </a:rPr>
              <a:t> = D</a:t>
            </a:r>
            <a:r>
              <a:rPr lang="en-US" altLang="th-TH" sz="2600" baseline="-25000" dirty="0">
                <a:latin typeface="Times New Roman" panose="02020603050405020304" pitchFamily="18" charset="0"/>
                <a:cs typeface="Times New Roman" panose="02020603050405020304" pitchFamily="18" charset="0"/>
              </a:rPr>
              <a:t>0</a:t>
            </a:r>
            <a:r>
              <a:rPr lang="en-US" altLang="th-TH" sz="2600" dirty="0">
                <a:latin typeface="Times New Roman" panose="02020603050405020304" pitchFamily="18" charset="0"/>
                <a:cs typeface="Times New Roman" panose="02020603050405020304" pitchFamily="18" charset="0"/>
              </a:rPr>
              <a:t>(1 + g)</a:t>
            </a:r>
            <a:r>
              <a:rPr lang="en-US" altLang="th-TH" sz="2600" baseline="30000" dirty="0">
                <a:latin typeface="Times New Roman" panose="02020603050405020304" pitchFamily="18" charset="0"/>
                <a:cs typeface="Times New Roman" panose="02020603050405020304" pitchFamily="18" charset="0"/>
              </a:rPr>
              <a:t>2</a:t>
            </a:r>
          </a:p>
          <a:p>
            <a:pPr>
              <a:lnSpc>
                <a:spcPct val="90000"/>
              </a:lnSpc>
              <a:spcAft>
                <a:spcPts val="1800"/>
              </a:spcAft>
              <a:buClr>
                <a:schemeClr val="accent2"/>
              </a:buClr>
              <a:buSzPct val="150000"/>
            </a:pPr>
            <a:r>
              <a:rPr lang="en-US" altLang="th-TH" sz="2600" dirty="0">
                <a:latin typeface="Times New Roman" panose="02020603050405020304" pitchFamily="18" charset="0"/>
                <a:cs typeface="Times New Roman" panose="02020603050405020304" pitchFamily="18" charset="0"/>
              </a:rPr>
              <a:t>		D</a:t>
            </a:r>
            <a:r>
              <a:rPr lang="en-US" altLang="th-TH" sz="2600" baseline="-25000" dirty="0">
                <a:latin typeface="Times New Roman" panose="02020603050405020304" pitchFamily="18" charset="0"/>
                <a:cs typeface="Times New Roman" panose="02020603050405020304" pitchFamily="18" charset="0"/>
              </a:rPr>
              <a:t>t</a:t>
            </a:r>
            <a:r>
              <a:rPr lang="en-US" altLang="th-TH" sz="2600" dirty="0">
                <a:latin typeface="Times New Roman" panose="02020603050405020304" pitchFamily="18" charset="0"/>
                <a:cs typeface="Times New Roman" panose="02020603050405020304" pitchFamily="18" charset="0"/>
              </a:rPr>
              <a:t> = D</a:t>
            </a:r>
            <a:r>
              <a:rPr lang="en-US" altLang="th-TH" sz="2600" baseline="-25000" dirty="0">
                <a:latin typeface="Times New Roman" panose="02020603050405020304" pitchFamily="18" charset="0"/>
                <a:cs typeface="Times New Roman" panose="02020603050405020304" pitchFamily="18" charset="0"/>
              </a:rPr>
              <a:t>0</a:t>
            </a:r>
            <a:r>
              <a:rPr lang="en-US" altLang="th-TH" sz="2600" dirty="0">
                <a:latin typeface="Times New Roman" panose="02020603050405020304" pitchFamily="18" charset="0"/>
                <a:cs typeface="Times New Roman" panose="02020603050405020304" pitchFamily="18" charset="0"/>
              </a:rPr>
              <a:t>(1 + g)</a:t>
            </a:r>
            <a:r>
              <a:rPr lang="en-US" altLang="th-TH" sz="2600" baseline="30000" dirty="0">
                <a:latin typeface="Times New Roman" panose="02020603050405020304" pitchFamily="18" charset="0"/>
                <a:cs typeface="Times New Roman" panose="02020603050405020304" pitchFamily="18" charset="0"/>
              </a:rPr>
              <a:t>t</a:t>
            </a:r>
            <a:r>
              <a:rPr lang="en-US" altLang="th-TH" sz="2600" dirty="0">
                <a:latin typeface="Times New Roman" panose="02020603050405020304" pitchFamily="18" charset="0"/>
                <a:cs typeface="Times New Roman" panose="02020603050405020304" pitchFamily="18" charset="0"/>
              </a:rPr>
              <a:t> </a:t>
            </a:r>
          </a:p>
          <a:p>
            <a:pPr>
              <a:lnSpc>
                <a:spcPct val="90000"/>
              </a:lnSpc>
              <a:spcAft>
                <a:spcPts val="1200"/>
              </a:spcAft>
              <a:buClr>
                <a:schemeClr val="tx1"/>
              </a:buClr>
              <a:buSzPct val="150000"/>
              <a:buFont typeface="Arial" panose="020B0604020202020204" pitchFamily="34" charset="0"/>
              <a:buChar char="•"/>
            </a:pPr>
            <a:r>
              <a:rPr lang="en-US" altLang="th-TH" sz="2600" dirty="0">
                <a:latin typeface="Times New Roman" panose="02020603050405020304" pitchFamily="18" charset="0"/>
                <a:cs typeface="Times New Roman" panose="02020603050405020304" pitchFamily="18" charset="0"/>
              </a:rPr>
              <a:t>If g is constant, the discounted dividend formula converges to:</a:t>
            </a:r>
          </a:p>
        </p:txBody>
      </p:sp>
      <p:sp>
        <p:nvSpPr>
          <p:cNvPr id="10245"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38878443-241E-4A07-860C-0E5F98B45A2E}" type="slidenum">
              <a:rPr lang="en-US" altLang="th-TH">
                <a:solidFill>
                  <a:srgbClr val="C00000"/>
                </a:solidFill>
                <a:latin typeface="Calibri" panose="020F0502020204030204" pitchFamily="34" charset="0"/>
              </a:rPr>
              <a:pPr eaLnBrk="1" hangingPunct="1"/>
              <a:t>162</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2635976755"/>
      </p:ext>
    </p:extLst>
  </p:cSld>
  <p:clrMapOvr>
    <a:masterClrMapping/>
  </p:clrMapOvr>
  <p:timing>
    <p:tnLst>
      <p:par>
        <p:cTn xmlns:p14="http://schemas.microsoft.com/office/powerpoint/2010/mai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altLang="th-TH" smtClean="0"/>
              <a:t>Future Dividends and Their Present Values</a:t>
            </a:r>
          </a:p>
        </p:txBody>
      </p:sp>
      <p:grpSp>
        <p:nvGrpSpPr>
          <p:cNvPr id="11267" name="Group 36"/>
          <p:cNvGrpSpPr>
            <a:grpSpLocks/>
          </p:cNvGrpSpPr>
          <p:nvPr/>
        </p:nvGrpSpPr>
        <p:grpSpPr bwMode="auto">
          <a:xfrm>
            <a:off x="819150" y="1771650"/>
            <a:ext cx="7480300" cy="4362450"/>
            <a:chOff x="624" y="1296"/>
            <a:chExt cx="4712" cy="2748"/>
          </a:xfrm>
        </p:grpSpPr>
        <p:sp>
          <p:nvSpPr>
            <p:cNvPr id="18437" name="Line 5"/>
            <p:cNvSpPr>
              <a:spLocks noChangeShapeType="1"/>
            </p:cNvSpPr>
            <p:nvPr/>
          </p:nvSpPr>
          <p:spPr bwMode="auto">
            <a:xfrm>
              <a:off x="1056" y="1584"/>
              <a:ext cx="0" cy="2206"/>
            </a:xfrm>
            <a:prstGeom prst="line">
              <a:avLst/>
            </a:prstGeom>
            <a:noFill/>
            <a:ln w="25400">
              <a:solidFill>
                <a:schemeClr val="tx1"/>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18438" name="Line 6"/>
            <p:cNvSpPr>
              <a:spLocks noChangeShapeType="1"/>
            </p:cNvSpPr>
            <p:nvPr/>
          </p:nvSpPr>
          <p:spPr bwMode="auto">
            <a:xfrm>
              <a:off x="1057" y="3743"/>
              <a:ext cx="4271" cy="1"/>
            </a:xfrm>
            <a:prstGeom prst="line">
              <a:avLst/>
            </a:prstGeom>
            <a:noFill/>
            <a:ln w="25400">
              <a:solidFill>
                <a:schemeClr val="tx1"/>
              </a:solidFill>
              <a:round/>
              <a:headEnd type="none" w="sm" len="sm"/>
              <a:tailEnd type="none" w="sm" len="sm"/>
            </a:ln>
            <a:effectLst/>
          </p:spPr>
          <p:txBody>
            <a:bodyPr wrap="none" anchor="ctr"/>
            <a:lstStyle/>
            <a:p>
              <a:pPr>
                <a:defRPr/>
              </a:pPr>
              <a:endParaRPr lang="en-US" dirty="0">
                <a:latin typeface="+mn-lt"/>
                <a:cs typeface="Arial" charset="0"/>
              </a:endParaRPr>
            </a:p>
          </p:txBody>
        </p:sp>
        <p:grpSp>
          <p:nvGrpSpPr>
            <p:cNvPr id="11272" name="Group 8"/>
            <p:cNvGrpSpPr>
              <a:grpSpLocks/>
            </p:cNvGrpSpPr>
            <p:nvPr/>
          </p:nvGrpSpPr>
          <p:grpSpPr bwMode="auto">
            <a:xfrm>
              <a:off x="1056" y="1344"/>
              <a:ext cx="1775" cy="1151"/>
              <a:chOff x="946" y="1093"/>
              <a:chExt cx="1775" cy="1151"/>
            </a:xfrm>
          </p:grpSpPr>
          <p:sp>
            <p:nvSpPr>
              <p:cNvPr id="18441" name="Line 9"/>
              <p:cNvSpPr>
                <a:spLocks noChangeShapeType="1"/>
              </p:cNvSpPr>
              <p:nvPr/>
            </p:nvSpPr>
            <p:spPr bwMode="auto">
              <a:xfrm>
                <a:off x="946" y="2244"/>
                <a:ext cx="575" cy="0"/>
              </a:xfrm>
              <a:prstGeom prst="line">
                <a:avLst/>
              </a:prstGeom>
              <a:noFill/>
              <a:ln w="25400">
                <a:solidFill>
                  <a:schemeClr val="tx2"/>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18442" name="Line 10"/>
              <p:cNvSpPr>
                <a:spLocks noChangeShapeType="1"/>
              </p:cNvSpPr>
              <p:nvPr/>
            </p:nvSpPr>
            <p:spPr bwMode="auto">
              <a:xfrm>
                <a:off x="1521" y="2005"/>
                <a:ext cx="0" cy="239"/>
              </a:xfrm>
              <a:prstGeom prst="line">
                <a:avLst/>
              </a:prstGeom>
              <a:noFill/>
              <a:ln w="25400">
                <a:solidFill>
                  <a:schemeClr val="tx2"/>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18443" name="Line 11"/>
              <p:cNvSpPr>
                <a:spLocks noChangeShapeType="1"/>
              </p:cNvSpPr>
              <p:nvPr/>
            </p:nvSpPr>
            <p:spPr bwMode="auto">
              <a:xfrm>
                <a:off x="1522" y="2004"/>
                <a:ext cx="383" cy="0"/>
              </a:xfrm>
              <a:prstGeom prst="line">
                <a:avLst/>
              </a:prstGeom>
              <a:noFill/>
              <a:ln w="25400">
                <a:solidFill>
                  <a:schemeClr val="tx2"/>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18444" name="Line 12"/>
              <p:cNvSpPr>
                <a:spLocks noChangeShapeType="1"/>
              </p:cNvSpPr>
              <p:nvPr/>
            </p:nvSpPr>
            <p:spPr bwMode="auto">
              <a:xfrm>
                <a:off x="1905" y="1765"/>
                <a:ext cx="0" cy="239"/>
              </a:xfrm>
              <a:prstGeom prst="line">
                <a:avLst/>
              </a:prstGeom>
              <a:noFill/>
              <a:ln w="25400">
                <a:solidFill>
                  <a:schemeClr val="tx2"/>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18445" name="Line 13"/>
              <p:cNvSpPr>
                <a:spLocks noChangeShapeType="1"/>
              </p:cNvSpPr>
              <p:nvPr/>
            </p:nvSpPr>
            <p:spPr bwMode="auto">
              <a:xfrm>
                <a:off x="1906" y="1764"/>
                <a:ext cx="383" cy="0"/>
              </a:xfrm>
              <a:prstGeom prst="line">
                <a:avLst/>
              </a:prstGeom>
              <a:noFill/>
              <a:ln w="25400">
                <a:solidFill>
                  <a:schemeClr val="tx2"/>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18446" name="Line 14"/>
              <p:cNvSpPr>
                <a:spLocks noChangeShapeType="1"/>
              </p:cNvSpPr>
              <p:nvPr/>
            </p:nvSpPr>
            <p:spPr bwMode="auto">
              <a:xfrm>
                <a:off x="2289" y="1525"/>
                <a:ext cx="0" cy="239"/>
              </a:xfrm>
              <a:prstGeom prst="line">
                <a:avLst/>
              </a:prstGeom>
              <a:noFill/>
              <a:ln w="25400">
                <a:solidFill>
                  <a:schemeClr val="tx2"/>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18447" name="Line 15"/>
              <p:cNvSpPr>
                <a:spLocks noChangeShapeType="1"/>
              </p:cNvSpPr>
              <p:nvPr/>
            </p:nvSpPr>
            <p:spPr bwMode="auto">
              <a:xfrm flipV="1">
                <a:off x="2290" y="1093"/>
                <a:ext cx="431" cy="431"/>
              </a:xfrm>
              <a:prstGeom prst="line">
                <a:avLst/>
              </a:prstGeom>
              <a:noFill/>
              <a:ln w="25400">
                <a:solidFill>
                  <a:schemeClr val="tx2"/>
                </a:solidFill>
                <a:round/>
                <a:headEnd type="none" w="sm" len="sm"/>
                <a:tailEnd type="stealth" w="med" len="lg"/>
              </a:ln>
              <a:effectLst/>
            </p:spPr>
            <p:txBody>
              <a:bodyPr wrap="none" anchor="ctr"/>
              <a:lstStyle/>
              <a:p>
                <a:pPr>
                  <a:defRPr/>
                </a:pPr>
                <a:endParaRPr lang="en-US" dirty="0">
                  <a:latin typeface="+mn-lt"/>
                  <a:cs typeface="Arial" charset="0"/>
                </a:endParaRPr>
              </a:p>
            </p:txBody>
          </p:sp>
        </p:grpSp>
        <p:grpSp>
          <p:nvGrpSpPr>
            <p:cNvPr id="11273" name="Group 34"/>
            <p:cNvGrpSpPr>
              <a:grpSpLocks/>
            </p:cNvGrpSpPr>
            <p:nvPr/>
          </p:nvGrpSpPr>
          <p:grpSpPr bwMode="auto">
            <a:xfrm>
              <a:off x="1056" y="2688"/>
              <a:ext cx="1877" cy="1002"/>
              <a:chOff x="720" y="2688"/>
              <a:chExt cx="1877" cy="1002"/>
            </a:xfrm>
          </p:grpSpPr>
          <p:sp>
            <p:nvSpPr>
              <p:cNvPr id="18439" name="Line 7"/>
              <p:cNvSpPr>
                <a:spLocks noChangeShapeType="1"/>
              </p:cNvSpPr>
              <p:nvPr/>
            </p:nvSpPr>
            <p:spPr bwMode="auto">
              <a:xfrm>
                <a:off x="1296" y="2928"/>
                <a:ext cx="383" cy="0"/>
              </a:xfrm>
              <a:prstGeom prst="line">
                <a:avLst/>
              </a:prstGeom>
              <a:noFill/>
              <a:ln w="25400">
                <a:solidFill>
                  <a:schemeClr val="accent3"/>
                </a:solidFill>
                <a:round/>
                <a:headEnd type="none" w="sm" len="sm"/>
                <a:tailEnd type="none" w="sm" len="sm"/>
              </a:ln>
              <a:effectLst/>
            </p:spPr>
            <p:txBody>
              <a:bodyPr wrap="none" anchor="ctr"/>
              <a:lstStyle/>
              <a:p>
                <a:pPr>
                  <a:defRPr/>
                </a:pPr>
                <a:endParaRPr lang="en-US" dirty="0">
                  <a:latin typeface="+mn-lt"/>
                  <a:cs typeface="Arial" charset="0"/>
                </a:endParaRPr>
              </a:p>
            </p:txBody>
          </p:sp>
          <p:grpSp>
            <p:nvGrpSpPr>
              <p:cNvPr id="11284" name="Group 16"/>
              <p:cNvGrpSpPr>
                <a:grpSpLocks/>
              </p:cNvGrpSpPr>
              <p:nvPr/>
            </p:nvGrpSpPr>
            <p:grpSpPr bwMode="auto">
              <a:xfrm>
                <a:off x="720" y="2688"/>
                <a:ext cx="1877" cy="1002"/>
                <a:chOff x="946" y="2436"/>
                <a:chExt cx="1877" cy="1002"/>
              </a:xfrm>
            </p:grpSpPr>
            <p:sp>
              <p:nvSpPr>
                <p:cNvPr id="18449" name="Line 17"/>
                <p:cNvSpPr>
                  <a:spLocks noChangeShapeType="1"/>
                </p:cNvSpPr>
                <p:nvPr/>
              </p:nvSpPr>
              <p:spPr bwMode="auto">
                <a:xfrm>
                  <a:off x="946" y="2436"/>
                  <a:ext cx="575" cy="0"/>
                </a:xfrm>
                <a:prstGeom prst="line">
                  <a:avLst/>
                </a:prstGeom>
                <a:noFill/>
                <a:ln w="25400">
                  <a:solidFill>
                    <a:schemeClr val="accent3"/>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18450" name="Line 18"/>
                <p:cNvSpPr>
                  <a:spLocks noChangeShapeType="1"/>
                </p:cNvSpPr>
                <p:nvPr/>
              </p:nvSpPr>
              <p:spPr bwMode="auto">
                <a:xfrm>
                  <a:off x="1521" y="2437"/>
                  <a:ext cx="0" cy="239"/>
                </a:xfrm>
                <a:prstGeom prst="line">
                  <a:avLst/>
                </a:prstGeom>
                <a:noFill/>
                <a:ln w="25400">
                  <a:solidFill>
                    <a:schemeClr val="accent3"/>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18451" name="Line 19"/>
                <p:cNvSpPr>
                  <a:spLocks noChangeShapeType="1"/>
                </p:cNvSpPr>
                <p:nvPr/>
              </p:nvSpPr>
              <p:spPr bwMode="auto">
                <a:xfrm>
                  <a:off x="1905" y="2677"/>
                  <a:ext cx="0" cy="239"/>
                </a:xfrm>
                <a:prstGeom prst="line">
                  <a:avLst/>
                </a:prstGeom>
                <a:noFill/>
                <a:ln w="25400">
                  <a:solidFill>
                    <a:schemeClr val="accent3"/>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18452" name="Line 20"/>
                <p:cNvSpPr>
                  <a:spLocks noChangeShapeType="1"/>
                </p:cNvSpPr>
                <p:nvPr/>
              </p:nvSpPr>
              <p:spPr bwMode="auto">
                <a:xfrm>
                  <a:off x="1906" y="2916"/>
                  <a:ext cx="383" cy="0"/>
                </a:xfrm>
                <a:prstGeom prst="line">
                  <a:avLst/>
                </a:prstGeom>
                <a:noFill/>
                <a:ln w="25400">
                  <a:solidFill>
                    <a:schemeClr val="accent3"/>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18453" name="Line 21"/>
                <p:cNvSpPr>
                  <a:spLocks noChangeShapeType="1"/>
                </p:cNvSpPr>
                <p:nvPr/>
              </p:nvSpPr>
              <p:spPr bwMode="auto">
                <a:xfrm>
                  <a:off x="2289" y="2917"/>
                  <a:ext cx="0" cy="239"/>
                </a:xfrm>
                <a:prstGeom prst="line">
                  <a:avLst/>
                </a:prstGeom>
                <a:noFill/>
                <a:ln w="25400">
                  <a:solidFill>
                    <a:schemeClr val="accent3"/>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18454" name="Line 22"/>
                <p:cNvSpPr>
                  <a:spLocks noChangeShapeType="1"/>
                </p:cNvSpPr>
                <p:nvPr/>
              </p:nvSpPr>
              <p:spPr bwMode="auto">
                <a:xfrm>
                  <a:off x="2284" y="3151"/>
                  <a:ext cx="539" cy="287"/>
                </a:xfrm>
                <a:prstGeom prst="line">
                  <a:avLst/>
                </a:prstGeom>
                <a:noFill/>
                <a:ln w="25400">
                  <a:solidFill>
                    <a:schemeClr val="accent3"/>
                  </a:solidFill>
                  <a:round/>
                  <a:headEnd type="none" w="sm" len="sm"/>
                  <a:tailEnd type="stealth" w="med" len="lg"/>
                </a:ln>
                <a:effectLst/>
              </p:spPr>
              <p:txBody>
                <a:bodyPr wrap="none" anchor="ctr"/>
                <a:lstStyle/>
                <a:p>
                  <a:pPr>
                    <a:defRPr/>
                  </a:pPr>
                  <a:endParaRPr lang="en-US" dirty="0">
                    <a:latin typeface="+mn-lt"/>
                    <a:cs typeface="Arial" charset="0"/>
                  </a:endParaRPr>
                </a:p>
              </p:txBody>
            </p:sp>
          </p:grpSp>
        </p:grpSp>
        <p:graphicFrame>
          <p:nvGraphicFramePr>
            <p:cNvPr id="11274" name="Object 24"/>
            <p:cNvGraphicFramePr>
              <a:graphicFrameLocks noChangeAspect="1"/>
            </p:cNvGraphicFramePr>
            <p:nvPr/>
          </p:nvGraphicFramePr>
          <p:xfrm>
            <a:off x="2806" y="2403"/>
            <a:ext cx="1209" cy="529"/>
          </p:xfrm>
          <a:graphic>
            <a:graphicData uri="http://schemas.openxmlformats.org/presentationml/2006/ole">
              <mc:AlternateContent xmlns:mc="http://schemas.openxmlformats.org/markup-compatibility/2006">
                <mc:Choice xmlns:v="urn:schemas-microsoft-com:vml" Requires="v">
                  <p:oleObj spid="_x0000_s25607" name="Equation" r:id="rId4" imgW="939800" imgH="419100" progId="Equation.3">
                    <p:embed/>
                  </p:oleObj>
                </mc:Choice>
                <mc:Fallback>
                  <p:oleObj name="Equation" r:id="rId4" imgW="939800" imgH="4191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6" y="2403"/>
                          <a:ext cx="1209" cy="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18458" name="AutoShape 26"/>
            <p:cNvSpPr>
              <a:spLocks noChangeArrowheads="1"/>
            </p:cNvSpPr>
            <p:nvPr/>
          </p:nvSpPr>
          <p:spPr bwMode="auto">
            <a:xfrm>
              <a:off x="3456" y="3264"/>
              <a:ext cx="954" cy="336"/>
            </a:xfrm>
            <a:prstGeom prst="roundRect">
              <a:avLst>
                <a:gd name="adj" fmla="val 12486"/>
              </a:avLst>
            </a:prstGeom>
            <a:noFill/>
            <a:ln w="50800">
              <a:solidFill>
                <a:schemeClr val="accent3"/>
              </a:solidFill>
              <a:round/>
              <a:headEnd/>
              <a:tailEnd/>
            </a:ln>
            <a:effectLst/>
          </p:spPr>
          <p:txBody>
            <a:bodyPr wrap="none" anchor="ctr"/>
            <a:lstStyle/>
            <a:p>
              <a:pPr>
                <a:defRPr/>
              </a:pPr>
              <a:endParaRPr lang="en-US">
                <a:latin typeface="Calibri" pitchFamily="34" charset="0"/>
                <a:cs typeface="Arial" charset="0"/>
              </a:endParaRPr>
            </a:p>
          </p:txBody>
        </p:sp>
        <p:graphicFrame>
          <p:nvGraphicFramePr>
            <p:cNvPr id="11276" name="Object 27"/>
            <p:cNvGraphicFramePr>
              <a:graphicFrameLocks noChangeAspect="1"/>
            </p:cNvGraphicFramePr>
            <p:nvPr/>
          </p:nvGraphicFramePr>
          <p:xfrm>
            <a:off x="3474" y="3303"/>
            <a:ext cx="881" cy="271"/>
          </p:xfrm>
          <a:graphic>
            <a:graphicData uri="http://schemas.openxmlformats.org/presentationml/2006/ole">
              <mc:AlternateContent xmlns:mc="http://schemas.openxmlformats.org/markup-compatibility/2006">
                <mc:Choice xmlns:v="urn:schemas-microsoft-com:vml" Requires="v">
                  <p:oleObj spid="_x0000_s25608" name="Equation" r:id="rId6" imgW="723586" imgH="215806" progId="Equation.3">
                    <p:embed/>
                  </p:oleObj>
                </mc:Choice>
                <mc:Fallback>
                  <p:oleObj name="Equation" r:id="rId6" imgW="723586" imgH="215806"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74" y="3303"/>
                          <a:ext cx="881" cy="2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18460" name="Rectangle 28"/>
            <p:cNvSpPr>
              <a:spLocks noChangeArrowheads="1"/>
            </p:cNvSpPr>
            <p:nvPr/>
          </p:nvSpPr>
          <p:spPr bwMode="auto">
            <a:xfrm>
              <a:off x="912" y="1296"/>
              <a:ext cx="223" cy="291"/>
            </a:xfrm>
            <a:prstGeom prst="rect">
              <a:avLst/>
            </a:prstGeom>
            <a:noFill/>
            <a:ln w="9525">
              <a:noFill/>
              <a:miter lim="800000"/>
              <a:headEnd/>
              <a:tailEnd/>
            </a:ln>
            <a:effectLst/>
          </p:spPr>
          <p:txBody>
            <a:bodyPr wrap="none" lIns="92075" tIns="46038" rIns="92075" bIns="46038">
              <a:spAutoFit/>
            </a:bodyPr>
            <a:lstStyle/>
            <a:p>
              <a:pPr>
                <a:defRPr/>
              </a:pPr>
              <a:r>
                <a:rPr lang="en-US" sz="2400" dirty="0">
                  <a:latin typeface="+mn-lt"/>
                  <a:cs typeface="Arial" charset="0"/>
                </a:rPr>
                <a:t>$</a:t>
              </a:r>
            </a:p>
          </p:txBody>
        </p:sp>
        <p:sp>
          <p:nvSpPr>
            <p:cNvPr id="18461" name="Rectangle 29"/>
            <p:cNvSpPr>
              <a:spLocks noChangeArrowheads="1"/>
            </p:cNvSpPr>
            <p:nvPr/>
          </p:nvSpPr>
          <p:spPr bwMode="auto">
            <a:xfrm>
              <a:off x="624" y="2352"/>
              <a:ext cx="429" cy="252"/>
            </a:xfrm>
            <a:prstGeom prst="rect">
              <a:avLst/>
            </a:prstGeom>
            <a:noFill/>
            <a:ln w="9525">
              <a:noFill/>
              <a:miter lim="800000"/>
              <a:headEnd/>
              <a:tailEnd/>
            </a:ln>
            <a:effectLst/>
          </p:spPr>
          <p:txBody>
            <a:bodyPr wrap="none" lIns="92075" tIns="46038" rIns="92075" bIns="46038">
              <a:spAutoFit/>
            </a:bodyPr>
            <a:lstStyle/>
            <a:p>
              <a:pPr>
                <a:defRPr/>
              </a:pPr>
              <a:r>
                <a:rPr lang="en-US" sz="2000" dirty="0">
                  <a:latin typeface="+mn-lt"/>
                  <a:cs typeface="Arial" charset="0"/>
                </a:rPr>
                <a:t>0.25</a:t>
              </a:r>
            </a:p>
          </p:txBody>
        </p:sp>
        <p:sp>
          <p:nvSpPr>
            <p:cNvPr id="18462" name="Rectangle 30"/>
            <p:cNvSpPr>
              <a:spLocks noChangeArrowheads="1"/>
            </p:cNvSpPr>
            <p:nvPr/>
          </p:nvSpPr>
          <p:spPr bwMode="auto">
            <a:xfrm>
              <a:off x="4608" y="3792"/>
              <a:ext cx="728" cy="252"/>
            </a:xfrm>
            <a:prstGeom prst="rect">
              <a:avLst/>
            </a:prstGeom>
            <a:noFill/>
            <a:ln w="9525">
              <a:noFill/>
              <a:miter lim="800000"/>
              <a:headEnd/>
              <a:tailEnd/>
            </a:ln>
            <a:effectLst/>
          </p:spPr>
          <p:txBody>
            <a:bodyPr wrap="none" lIns="92075" tIns="46038" rIns="92075" bIns="46038">
              <a:spAutoFit/>
            </a:bodyPr>
            <a:lstStyle/>
            <a:p>
              <a:pPr>
                <a:defRPr/>
              </a:pPr>
              <a:r>
                <a:rPr lang="en-US" sz="2000" dirty="0">
                  <a:latin typeface="+mn-lt"/>
                  <a:cs typeface="Arial" charset="0"/>
                </a:rPr>
                <a:t>Years (t)</a:t>
              </a:r>
            </a:p>
          </p:txBody>
        </p:sp>
        <p:sp>
          <p:nvSpPr>
            <p:cNvPr id="18463" name="Arc 31"/>
            <p:cNvSpPr>
              <a:spLocks/>
            </p:cNvSpPr>
            <p:nvPr/>
          </p:nvSpPr>
          <p:spPr bwMode="auto">
            <a:xfrm>
              <a:off x="2448" y="1662"/>
              <a:ext cx="672" cy="288"/>
            </a:xfrm>
            <a:custGeom>
              <a:avLst/>
              <a:gdLst>
                <a:gd name="G0" fmla="+- 0 0 0"/>
                <a:gd name="G1" fmla="+- 0 0 0"/>
                <a:gd name="G2" fmla="+- 21600 0 0"/>
                <a:gd name="T0" fmla="*/ 21600 w 21600"/>
                <a:gd name="T1" fmla="*/ 0 h 21600"/>
                <a:gd name="T2" fmla="*/ 0 w 21600"/>
                <a:gd name="T3" fmla="*/ 21600 h 21600"/>
                <a:gd name="T4" fmla="*/ 0 w 21600"/>
                <a:gd name="T5" fmla="*/ 0 h 21600"/>
              </a:gdLst>
              <a:ahLst/>
              <a:cxnLst>
                <a:cxn ang="0">
                  <a:pos x="T0" y="T1"/>
                </a:cxn>
                <a:cxn ang="0">
                  <a:pos x="T2" y="T3"/>
                </a:cxn>
                <a:cxn ang="0">
                  <a:pos x="T4" y="T5"/>
                </a:cxn>
              </a:cxnLst>
              <a:rect l="0" t="0" r="r" b="b"/>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type="none" w="sm" len="sm"/>
              <a:tailEnd type="stealth" w="med" len="lg"/>
            </a:ln>
            <a:effectLst/>
          </p:spPr>
          <p:txBody>
            <a:bodyPr wrap="none" anchor="ctr"/>
            <a:lstStyle/>
            <a:p>
              <a:pPr>
                <a:defRPr/>
              </a:pPr>
              <a:endParaRPr lang="en-US" dirty="0">
                <a:latin typeface="+mn-lt"/>
                <a:cs typeface="Arial" charset="0"/>
              </a:endParaRPr>
            </a:p>
          </p:txBody>
        </p:sp>
        <p:sp>
          <p:nvSpPr>
            <p:cNvPr id="18464" name="Arc 32"/>
            <p:cNvSpPr>
              <a:spLocks/>
            </p:cNvSpPr>
            <p:nvPr/>
          </p:nvSpPr>
          <p:spPr bwMode="auto">
            <a:xfrm>
              <a:off x="2208" y="2640"/>
              <a:ext cx="576" cy="480"/>
            </a:xfrm>
            <a:custGeom>
              <a:avLst/>
              <a:gdLst>
                <a:gd name="G0" fmla="+- 21600 0 0"/>
                <a:gd name="G1" fmla="+- 21600 0 0"/>
                <a:gd name="G2" fmla="+- 21600 0 0"/>
                <a:gd name="T0" fmla="*/ 0 w 21600"/>
                <a:gd name="T1" fmla="*/ 21555 h 21600"/>
                <a:gd name="T2" fmla="*/ 21562 w 21600"/>
                <a:gd name="T3" fmla="*/ 0 h 21600"/>
                <a:gd name="T4" fmla="*/ 21600 w 21600"/>
                <a:gd name="T5" fmla="*/ 21600 h 21600"/>
              </a:gdLst>
              <a:ahLst/>
              <a:cxnLst>
                <a:cxn ang="0">
                  <a:pos x="T0" y="T1"/>
                </a:cxn>
                <a:cxn ang="0">
                  <a:pos x="T2" y="T3"/>
                </a:cxn>
                <a:cxn ang="0">
                  <a:pos x="T4" y="T5"/>
                </a:cxn>
              </a:cxnLst>
              <a:rect l="0" t="0" r="r" b="b"/>
              <a:pathLst>
                <a:path w="21600" h="21600" fill="none" extrusionOk="0">
                  <a:moveTo>
                    <a:pt x="0" y="21555"/>
                  </a:moveTo>
                  <a:cubicBezTo>
                    <a:pt x="24" y="9658"/>
                    <a:pt x="9665" y="20"/>
                    <a:pt x="21562" y="0"/>
                  </a:cubicBezTo>
                </a:path>
                <a:path w="21600" h="21600" stroke="0" extrusionOk="0">
                  <a:moveTo>
                    <a:pt x="0" y="21555"/>
                  </a:moveTo>
                  <a:cubicBezTo>
                    <a:pt x="24" y="9658"/>
                    <a:pt x="9665" y="20"/>
                    <a:pt x="21562" y="0"/>
                  </a:cubicBezTo>
                  <a:lnTo>
                    <a:pt x="21600" y="21600"/>
                  </a:lnTo>
                  <a:close/>
                </a:path>
              </a:pathLst>
            </a:custGeom>
            <a:noFill/>
            <a:ln w="12700" cap="rnd">
              <a:solidFill>
                <a:schemeClr val="tx1"/>
              </a:solidFill>
              <a:round/>
              <a:headEnd type="stealth" w="med" len="lg"/>
              <a:tailEnd type="none" w="sm" len="sm"/>
            </a:ln>
            <a:effectLst/>
          </p:spPr>
          <p:txBody>
            <a:bodyPr wrap="none" anchor="ctr"/>
            <a:lstStyle/>
            <a:p>
              <a:pPr>
                <a:defRPr/>
              </a:pPr>
              <a:endParaRPr lang="en-US" dirty="0">
                <a:latin typeface="+mn-lt"/>
                <a:cs typeface="Arial" charset="0"/>
              </a:endParaRPr>
            </a:p>
          </p:txBody>
        </p:sp>
        <p:sp>
          <p:nvSpPr>
            <p:cNvPr id="18465" name="Rectangle 33"/>
            <p:cNvSpPr>
              <a:spLocks noChangeArrowheads="1"/>
            </p:cNvSpPr>
            <p:nvPr/>
          </p:nvSpPr>
          <p:spPr bwMode="auto">
            <a:xfrm>
              <a:off x="950" y="3752"/>
              <a:ext cx="205" cy="252"/>
            </a:xfrm>
            <a:prstGeom prst="rect">
              <a:avLst/>
            </a:prstGeom>
            <a:noFill/>
            <a:ln w="9525">
              <a:noFill/>
              <a:miter lim="800000"/>
              <a:headEnd/>
              <a:tailEnd/>
            </a:ln>
            <a:effectLst/>
          </p:spPr>
          <p:txBody>
            <a:bodyPr wrap="none" lIns="92075" tIns="46038" rIns="92075" bIns="46038">
              <a:spAutoFit/>
            </a:bodyPr>
            <a:lstStyle/>
            <a:p>
              <a:pPr>
                <a:defRPr/>
              </a:pPr>
              <a:r>
                <a:rPr lang="en-US" sz="2000" dirty="0">
                  <a:latin typeface="+mn-lt"/>
                  <a:cs typeface="Arial" charset="0"/>
                </a:rPr>
                <a:t>0</a:t>
              </a:r>
            </a:p>
          </p:txBody>
        </p:sp>
      </p:grpSp>
      <p:graphicFrame>
        <p:nvGraphicFramePr>
          <p:cNvPr id="11268" name="Object 6"/>
          <p:cNvGraphicFramePr>
            <a:graphicFrameLocks noChangeAspect="1"/>
          </p:cNvGraphicFramePr>
          <p:nvPr/>
        </p:nvGraphicFramePr>
        <p:xfrm>
          <a:off x="4586288" y="1905000"/>
          <a:ext cx="1773237" cy="485775"/>
        </p:xfrm>
        <a:graphic>
          <a:graphicData uri="http://schemas.openxmlformats.org/presentationml/2006/ole">
            <mc:AlternateContent xmlns:mc="http://schemas.openxmlformats.org/markup-compatibility/2006">
              <mc:Choice xmlns:v="urn:schemas-microsoft-com:vml" Requires="v">
                <p:oleObj spid="_x0000_s25609" name="Equation" r:id="rId8" imgW="863225" imgH="241195" progId="Equation.3">
                  <p:embed/>
                </p:oleObj>
              </mc:Choice>
              <mc:Fallback>
                <p:oleObj name="Equation" r:id="rId8" imgW="863225" imgH="241195"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86288" y="1905000"/>
                        <a:ext cx="1773237"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11269"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9D9CFD87-A3B4-4428-A64A-83925E2068FB}" type="slidenum">
              <a:rPr lang="en-US" altLang="th-TH">
                <a:solidFill>
                  <a:srgbClr val="C00000"/>
                </a:solidFill>
                <a:latin typeface="Calibri" panose="020F0502020204030204" pitchFamily="34" charset="0"/>
              </a:rPr>
              <a:pPr eaLnBrk="1" hangingPunct="1"/>
              <a:t>163</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1702073402"/>
      </p:ext>
    </p:extLst>
  </p:cSld>
  <p:clrMapOvr>
    <a:masterClrMapping/>
  </p:clrMapOvr>
  <p:timing>
    <p:tnLst>
      <p:par>
        <p:cTn xmlns:p14="http://schemas.microsoft.com/office/powerpoint/2010/mai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altLang="th-TH" smtClean="0"/>
              <a:t>What happens if g &gt; r</a:t>
            </a:r>
            <a:r>
              <a:rPr lang="en-US" altLang="th-TH" baseline="-25000" smtClean="0"/>
              <a:t>s</a:t>
            </a:r>
            <a:r>
              <a:rPr lang="en-US" altLang="th-TH" smtClean="0"/>
              <a:t>?</a:t>
            </a:r>
          </a:p>
        </p:txBody>
      </p:sp>
      <p:sp>
        <p:nvSpPr>
          <p:cNvPr id="19459" name="Rectangle 3"/>
          <p:cNvSpPr>
            <a:spLocks noGrp="1" noChangeArrowheads="1"/>
          </p:cNvSpPr>
          <p:nvPr>
            <p:ph sz="quarter" idx="1"/>
          </p:nvPr>
        </p:nvSpPr>
        <p:spPr>
          <a:xfrm>
            <a:off x="612775" y="1600200"/>
            <a:ext cx="7616825" cy="4495800"/>
          </a:xfrm>
        </p:spPr>
        <p:txBody>
          <a:bodyPr/>
          <a:lstStyle/>
          <a:p>
            <a:pPr>
              <a:buFont typeface="Arial" charset="0"/>
              <a:buChar char="•"/>
              <a:defRPr/>
            </a:pPr>
            <a:r>
              <a:rPr lang="en-US" dirty="0"/>
              <a:t>If g &gt; r</a:t>
            </a:r>
            <a:r>
              <a:rPr lang="en-US" baseline="-25000" dirty="0"/>
              <a:t>s</a:t>
            </a:r>
            <a:r>
              <a:rPr lang="en-US" dirty="0"/>
              <a:t>, the constant growth formula leads to a negative stock price, which does not make sense.</a:t>
            </a:r>
          </a:p>
          <a:p>
            <a:pPr>
              <a:buFont typeface="Arial" charset="0"/>
              <a:buChar char="•"/>
              <a:defRPr/>
            </a:pPr>
            <a:r>
              <a:rPr lang="en-US" dirty="0"/>
              <a:t>The constant growth model can only be used if:</a:t>
            </a:r>
          </a:p>
          <a:p>
            <a:pPr lvl="1">
              <a:buFont typeface="Arial" charset="0"/>
              <a:buChar char="–"/>
              <a:defRPr/>
            </a:pPr>
            <a:r>
              <a:rPr lang="en-US" dirty="0"/>
              <a:t>r</a:t>
            </a:r>
            <a:r>
              <a:rPr lang="en-US" baseline="-25000" dirty="0"/>
              <a:t>s</a:t>
            </a:r>
            <a:r>
              <a:rPr lang="en-US" dirty="0"/>
              <a:t> &gt; </a:t>
            </a:r>
            <a:r>
              <a:rPr lang="en-US" dirty="0" smtClean="0"/>
              <a:t>g.</a:t>
            </a:r>
            <a:endParaRPr lang="en-US" dirty="0"/>
          </a:p>
          <a:p>
            <a:pPr lvl="1">
              <a:buFont typeface="Arial" charset="0"/>
              <a:buChar char="–"/>
              <a:defRPr/>
            </a:pPr>
            <a:r>
              <a:rPr lang="en-US" dirty="0"/>
              <a:t>g is expected to be constant </a:t>
            </a:r>
            <a:r>
              <a:rPr lang="en-US" dirty="0" smtClean="0"/>
              <a:t>forever.</a:t>
            </a:r>
            <a:endParaRPr lang="en-US" dirty="0"/>
          </a:p>
        </p:txBody>
      </p:sp>
      <p:sp>
        <p:nvSpPr>
          <p:cNvPr id="12292"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CA360FAE-077C-4F64-9647-D38DF2BAC4F2}" type="slidenum">
              <a:rPr lang="en-US" altLang="th-TH">
                <a:solidFill>
                  <a:srgbClr val="C00000"/>
                </a:solidFill>
                <a:latin typeface="Calibri" panose="020F0502020204030204" pitchFamily="34" charset="0"/>
              </a:rPr>
              <a:pPr eaLnBrk="1" hangingPunct="1"/>
              <a:t>164</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255249100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5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945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45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altLang="th-TH" sz="2900" smtClean="0"/>
              <a:t>Use the SML to Calculate the Required </a:t>
            </a:r>
            <a:br>
              <a:rPr lang="en-US" altLang="th-TH" sz="2900" smtClean="0"/>
            </a:br>
            <a:r>
              <a:rPr lang="en-US" altLang="th-TH" sz="2900" smtClean="0"/>
              <a:t>Rate of Return (r</a:t>
            </a:r>
            <a:r>
              <a:rPr lang="en-US" altLang="th-TH" sz="2900" baseline="-25000" smtClean="0"/>
              <a:t>s</a:t>
            </a:r>
            <a:r>
              <a:rPr lang="en-US" altLang="th-TH" sz="2900" smtClean="0"/>
              <a:t>)</a:t>
            </a:r>
            <a:endParaRPr lang="el-GR" altLang="th-TH" sz="2900" smtClean="0"/>
          </a:p>
        </p:txBody>
      </p:sp>
      <p:sp>
        <p:nvSpPr>
          <p:cNvPr id="13315" name="Rectangle 3"/>
          <p:cNvSpPr>
            <a:spLocks noGrp="1" noChangeArrowheads="1"/>
          </p:cNvSpPr>
          <p:nvPr>
            <p:ph sz="quarter" idx="1"/>
          </p:nvPr>
        </p:nvSpPr>
        <p:spPr>
          <a:xfrm>
            <a:off x="612775" y="1600200"/>
            <a:ext cx="7616825" cy="4495800"/>
          </a:xfrm>
        </p:spPr>
        <p:txBody>
          <a:bodyPr/>
          <a:lstStyle/>
          <a:p>
            <a:pPr>
              <a:spcBef>
                <a:spcPct val="0"/>
              </a:spcBef>
              <a:spcAft>
                <a:spcPts val="1800"/>
              </a:spcAft>
              <a:tabLst>
                <a:tab pos="914400" algn="l"/>
                <a:tab pos="1497013" algn="l"/>
              </a:tabLst>
            </a:pPr>
            <a:r>
              <a:rPr lang="en-US" altLang="th-TH" dirty="0" smtClean="0"/>
              <a:t>If </a:t>
            </a:r>
            <a:r>
              <a:rPr lang="en-US" altLang="th-TH" dirty="0" err="1" smtClean="0"/>
              <a:t>r</a:t>
            </a:r>
            <a:r>
              <a:rPr lang="en-US" altLang="th-TH" baseline="-25000" dirty="0" err="1" smtClean="0"/>
              <a:t>RF</a:t>
            </a:r>
            <a:r>
              <a:rPr lang="en-US" altLang="th-TH" dirty="0" smtClean="0"/>
              <a:t> = 7%, </a:t>
            </a:r>
            <a:r>
              <a:rPr lang="en-US" altLang="th-TH" dirty="0" err="1" smtClean="0"/>
              <a:t>r</a:t>
            </a:r>
            <a:r>
              <a:rPr lang="en-US" altLang="th-TH" baseline="-25000" dirty="0" err="1" smtClean="0"/>
              <a:t>M</a:t>
            </a:r>
            <a:r>
              <a:rPr lang="en-US" altLang="th-TH" dirty="0" smtClean="0"/>
              <a:t> = 12%, and b = 1.2, what is the required rate of return on the firm’s stock?</a:t>
            </a:r>
          </a:p>
          <a:p>
            <a:pPr>
              <a:spcBef>
                <a:spcPct val="0"/>
              </a:spcBef>
              <a:buFont typeface="Wingdings" panose="05000000000000000000" pitchFamily="2" charset="2"/>
              <a:buNone/>
              <a:tabLst>
                <a:tab pos="914400" algn="l"/>
                <a:tab pos="1497013" algn="l"/>
              </a:tabLst>
            </a:pPr>
            <a:r>
              <a:rPr lang="en-US" altLang="th-TH" dirty="0" smtClean="0"/>
              <a:t>		</a:t>
            </a:r>
            <a:r>
              <a:rPr lang="en-US" altLang="th-TH" dirty="0" err="1" smtClean="0"/>
              <a:t>r</a:t>
            </a:r>
            <a:r>
              <a:rPr lang="en-US" altLang="th-TH" baseline="-25000" dirty="0" err="1" smtClean="0"/>
              <a:t>s</a:t>
            </a:r>
            <a:r>
              <a:rPr lang="en-US" altLang="th-TH" dirty="0" smtClean="0"/>
              <a:t>	= </a:t>
            </a:r>
            <a:r>
              <a:rPr lang="en-US" altLang="th-TH" dirty="0" err="1" smtClean="0"/>
              <a:t>r</a:t>
            </a:r>
            <a:r>
              <a:rPr lang="en-US" altLang="th-TH" baseline="-25000" dirty="0" err="1" smtClean="0"/>
              <a:t>RF</a:t>
            </a:r>
            <a:r>
              <a:rPr lang="en-US" altLang="th-TH" dirty="0" smtClean="0"/>
              <a:t> + (</a:t>
            </a:r>
            <a:r>
              <a:rPr lang="en-US" altLang="th-TH" dirty="0" err="1" smtClean="0"/>
              <a:t>r</a:t>
            </a:r>
            <a:r>
              <a:rPr lang="en-US" altLang="th-TH" baseline="-25000" dirty="0" err="1" smtClean="0"/>
              <a:t>M</a:t>
            </a:r>
            <a:r>
              <a:rPr lang="en-US" altLang="th-TH" dirty="0" smtClean="0"/>
              <a:t> – </a:t>
            </a:r>
            <a:r>
              <a:rPr lang="en-US" altLang="th-TH" dirty="0" err="1" smtClean="0"/>
              <a:t>r</a:t>
            </a:r>
            <a:r>
              <a:rPr lang="en-US" altLang="th-TH" baseline="-25000" dirty="0" err="1" smtClean="0"/>
              <a:t>RF</a:t>
            </a:r>
            <a:r>
              <a:rPr lang="en-US" altLang="th-TH" dirty="0" smtClean="0"/>
              <a:t>)b</a:t>
            </a:r>
            <a:endParaRPr lang="el-GR" altLang="th-TH" dirty="0" smtClean="0"/>
          </a:p>
          <a:p>
            <a:pPr>
              <a:spcBef>
                <a:spcPct val="0"/>
              </a:spcBef>
              <a:buFont typeface="Wingdings" panose="05000000000000000000" pitchFamily="2" charset="2"/>
              <a:buNone/>
              <a:tabLst>
                <a:tab pos="914400" algn="l"/>
                <a:tab pos="1497013" algn="l"/>
              </a:tabLst>
            </a:pPr>
            <a:r>
              <a:rPr lang="en-US" altLang="th-TH" dirty="0" smtClean="0"/>
              <a:t>			= 7% + (12% – 7%)1.2</a:t>
            </a:r>
          </a:p>
          <a:p>
            <a:pPr>
              <a:spcBef>
                <a:spcPct val="0"/>
              </a:spcBef>
              <a:buFont typeface="Wingdings" panose="05000000000000000000" pitchFamily="2" charset="2"/>
              <a:buNone/>
              <a:tabLst>
                <a:tab pos="914400" algn="l"/>
                <a:tab pos="1497013" algn="l"/>
              </a:tabLst>
            </a:pPr>
            <a:r>
              <a:rPr lang="en-US" altLang="th-TH" dirty="0" smtClean="0"/>
              <a:t>			= 13%</a:t>
            </a:r>
            <a:endParaRPr lang="el-GR" altLang="th-TH" dirty="0" smtClean="0"/>
          </a:p>
        </p:txBody>
      </p:sp>
      <p:sp>
        <p:nvSpPr>
          <p:cNvPr id="13316"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1539941C-4031-49C4-9983-03324B915A3A}" type="slidenum">
              <a:rPr lang="en-US" altLang="th-TH">
                <a:solidFill>
                  <a:srgbClr val="C00000"/>
                </a:solidFill>
                <a:latin typeface="Calibri" panose="020F0502020204030204" pitchFamily="34" charset="0"/>
              </a:rPr>
              <a:pPr eaLnBrk="1" hangingPunct="1"/>
              <a:t>165</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1771419593"/>
      </p:ext>
    </p:extLst>
  </p:cSld>
  <p:clrMapOvr>
    <a:masterClrMapping/>
  </p:clrMapOvr>
  <p:timing>
    <p:tnLst>
      <p:par>
        <p:cTn xmlns:p14="http://schemas.microsoft.com/office/powerpoint/2010/mai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normAutofit/>
          </a:bodyPr>
          <a:lstStyle/>
          <a:p>
            <a:pPr>
              <a:defRPr/>
            </a:pPr>
            <a:r>
              <a:rPr lang="en-US" sz="3600" dirty="0" smtClean="0"/>
              <a:t>Find the Expected Dividend Stream for the Next 3 Years and Their PVs</a:t>
            </a:r>
          </a:p>
        </p:txBody>
      </p:sp>
      <p:grpSp>
        <p:nvGrpSpPr>
          <p:cNvPr id="14339" name="Group 37"/>
          <p:cNvGrpSpPr>
            <a:grpSpLocks/>
          </p:cNvGrpSpPr>
          <p:nvPr/>
        </p:nvGrpSpPr>
        <p:grpSpPr bwMode="auto">
          <a:xfrm>
            <a:off x="1635125" y="2581275"/>
            <a:ext cx="6416675" cy="2946400"/>
            <a:chOff x="1387475" y="2743200"/>
            <a:chExt cx="6416675" cy="2946400"/>
          </a:xfrm>
        </p:grpSpPr>
        <p:grpSp>
          <p:nvGrpSpPr>
            <p:cNvPr id="14342" name="Group 34"/>
            <p:cNvGrpSpPr>
              <a:grpSpLocks/>
            </p:cNvGrpSpPr>
            <p:nvPr/>
          </p:nvGrpSpPr>
          <p:grpSpPr bwMode="auto">
            <a:xfrm>
              <a:off x="1387475" y="4102100"/>
              <a:ext cx="5318125" cy="1587500"/>
              <a:chOff x="874" y="2584"/>
              <a:chExt cx="3350" cy="1000"/>
            </a:xfrm>
          </p:grpSpPr>
          <p:sp>
            <p:nvSpPr>
              <p:cNvPr id="34838" name="Line 16"/>
              <p:cNvSpPr>
                <a:spLocks noChangeShapeType="1"/>
              </p:cNvSpPr>
              <p:nvPr/>
            </p:nvSpPr>
            <p:spPr bwMode="auto">
              <a:xfrm>
                <a:off x="3159" y="2584"/>
                <a:ext cx="0" cy="527"/>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dirty="0">
                  <a:solidFill>
                    <a:schemeClr val="accent1">
                      <a:lumMod val="50000"/>
                    </a:schemeClr>
                  </a:solidFill>
                  <a:latin typeface="+mn-lt"/>
                  <a:cs typeface="Arial" charset="0"/>
                </a:endParaRPr>
              </a:p>
            </p:txBody>
          </p:sp>
          <p:sp>
            <p:nvSpPr>
              <p:cNvPr id="34839" name="Line 17"/>
              <p:cNvSpPr>
                <a:spLocks noChangeShapeType="1"/>
              </p:cNvSpPr>
              <p:nvPr/>
            </p:nvSpPr>
            <p:spPr bwMode="auto">
              <a:xfrm>
                <a:off x="4224" y="2584"/>
                <a:ext cx="0" cy="863"/>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dirty="0">
                  <a:solidFill>
                    <a:schemeClr val="accent1">
                      <a:lumMod val="50000"/>
                    </a:schemeClr>
                  </a:solidFill>
                  <a:latin typeface="+mn-lt"/>
                  <a:cs typeface="Arial" charset="0"/>
                </a:endParaRPr>
              </a:p>
            </p:txBody>
          </p:sp>
          <p:sp>
            <p:nvSpPr>
              <p:cNvPr id="34840" name="Line 18"/>
              <p:cNvSpPr>
                <a:spLocks noChangeShapeType="1"/>
              </p:cNvSpPr>
              <p:nvPr/>
            </p:nvSpPr>
            <p:spPr bwMode="auto">
              <a:xfrm flipH="1">
                <a:off x="1648" y="3111"/>
                <a:ext cx="1508" cy="0"/>
              </a:xfrm>
              <a:prstGeom prst="line">
                <a:avLst/>
              </a:prstGeom>
              <a:noFill/>
              <a:ln w="25400">
                <a:solidFill>
                  <a:schemeClr val="accent1">
                    <a:lumMod val="50000"/>
                  </a:schemeClr>
                </a:solidFill>
                <a:round/>
                <a:headEnd type="none" w="sm" len="sm"/>
                <a:tailEnd type="stealth" w="med" len="lg"/>
              </a:ln>
            </p:spPr>
            <p:txBody>
              <a:bodyPr wrap="none" anchor="ctr"/>
              <a:lstStyle/>
              <a:p>
                <a:pPr>
                  <a:defRPr/>
                </a:pPr>
                <a:endParaRPr lang="en-US" dirty="0">
                  <a:solidFill>
                    <a:schemeClr val="accent1">
                      <a:lumMod val="50000"/>
                    </a:schemeClr>
                  </a:solidFill>
                  <a:latin typeface="+mn-lt"/>
                  <a:cs typeface="Arial" charset="0"/>
                </a:endParaRPr>
              </a:p>
            </p:txBody>
          </p:sp>
          <p:sp>
            <p:nvSpPr>
              <p:cNvPr id="34841" name="Line 19"/>
              <p:cNvSpPr>
                <a:spLocks noChangeShapeType="1"/>
              </p:cNvSpPr>
              <p:nvPr/>
            </p:nvSpPr>
            <p:spPr bwMode="auto">
              <a:xfrm flipH="1">
                <a:off x="1630" y="3449"/>
                <a:ext cx="2594" cy="0"/>
              </a:xfrm>
              <a:prstGeom prst="line">
                <a:avLst/>
              </a:prstGeom>
              <a:noFill/>
              <a:ln w="25400">
                <a:solidFill>
                  <a:schemeClr val="accent1">
                    <a:lumMod val="50000"/>
                  </a:schemeClr>
                </a:solidFill>
                <a:round/>
                <a:headEnd type="none" w="sm" len="sm"/>
                <a:tailEnd type="stealth" w="med" len="lg"/>
              </a:ln>
            </p:spPr>
            <p:txBody>
              <a:bodyPr wrap="none" anchor="ctr"/>
              <a:lstStyle/>
              <a:p>
                <a:pPr>
                  <a:defRPr/>
                </a:pPr>
                <a:endParaRPr lang="en-US" dirty="0">
                  <a:solidFill>
                    <a:schemeClr val="accent1">
                      <a:lumMod val="50000"/>
                    </a:schemeClr>
                  </a:solidFill>
                  <a:latin typeface="+mn-lt"/>
                  <a:cs typeface="Arial" charset="0"/>
                </a:endParaRPr>
              </a:p>
            </p:txBody>
          </p:sp>
          <p:sp>
            <p:nvSpPr>
              <p:cNvPr id="34842" name="Rectangle 20"/>
              <p:cNvSpPr>
                <a:spLocks noChangeArrowheads="1"/>
              </p:cNvSpPr>
              <p:nvPr/>
            </p:nvSpPr>
            <p:spPr bwMode="auto">
              <a:xfrm>
                <a:off x="877" y="2628"/>
                <a:ext cx="655" cy="291"/>
              </a:xfrm>
              <a:prstGeom prst="rect">
                <a:avLst/>
              </a:prstGeom>
              <a:noFill/>
              <a:ln w="9525">
                <a:noFill/>
                <a:miter lim="800000"/>
                <a:headEnd/>
                <a:tailEnd/>
              </a:ln>
            </p:spPr>
            <p:txBody>
              <a:bodyPr wrap="none" lIns="92075" tIns="46038" rIns="92075" bIns="46038">
                <a:spAutoFit/>
              </a:bodyPr>
              <a:lstStyle/>
              <a:p>
                <a:pPr>
                  <a:defRPr/>
                </a:pPr>
                <a:r>
                  <a:rPr lang="en-US" sz="2400" dirty="0">
                    <a:latin typeface="+mn-lt"/>
                    <a:cs typeface="Arial" charset="0"/>
                  </a:rPr>
                  <a:t>1.8761</a:t>
                </a:r>
              </a:p>
            </p:txBody>
          </p:sp>
          <p:sp>
            <p:nvSpPr>
              <p:cNvPr id="34843" name="Rectangle 21"/>
              <p:cNvSpPr>
                <a:spLocks noChangeArrowheads="1"/>
              </p:cNvSpPr>
              <p:nvPr/>
            </p:nvSpPr>
            <p:spPr bwMode="auto">
              <a:xfrm>
                <a:off x="874" y="2960"/>
                <a:ext cx="655" cy="291"/>
              </a:xfrm>
              <a:prstGeom prst="rect">
                <a:avLst/>
              </a:prstGeom>
              <a:noFill/>
              <a:ln w="9525">
                <a:noFill/>
                <a:miter lim="800000"/>
                <a:headEnd/>
                <a:tailEnd/>
              </a:ln>
            </p:spPr>
            <p:txBody>
              <a:bodyPr wrap="none" lIns="92075" tIns="46038" rIns="92075" bIns="46038">
                <a:spAutoFit/>
              </a:bodyPr>
              <a:lstStyle/>
              <a:p>
                <a:pPr>
                  <a:defRPr/>
                </a:pPr>
                <a:r>
                  <a:rPr lang="en-US" sz="2400" dirty="0">
                    <a:latin typeface="+mn-lt"/>
                    <a:cs typeface="Arial" charset="0"/>
                  </a:rPr>
                  <a:t>1.7599</a:t>
                </a:r>
              </a:p>
            </p:txBody>
          </p:sp>
          <p:sp>
            <p:nvSpPr>
              <p:cNvPr id="34845" name="Rectangle 24"/>
              <p:cNvSpPr>
                <a:spLocks noChangeArrowheads="1"/>
              </p:cNvSpPr>
              <p:nvPr/>
            </p:nvSpPr>
            <p:spPr bwMode="auto">
              <a:xfrm>
                <a:off x="874" y="3293"/>
                <a:ext cx="655" cy="291"/>
              </a:xfrm>
              <a:prstGeom prst="rect">
                <a:avLst/>
              </a:prstGeom>
              <a:noFill/>
              <a:ln w="9525">
                <a:noFill/>
                <a:miter lim="800000"/>
                <a:headEnd/>
                <a:tailEnd/>
              </a:ln>
            </p:spPr>
            <p:txBody>
              <a:bodyPr wrap="none" lIns="92075" tIns="46038" rIns="92075" bIns="46038">
                <a:spAutoFit/>
              </a:bodyPr>
              <a:lstStyle/>
              <a:p>
                <a:pPr>
                  <a:defRPr/>
                </a:pPr>
                <a:r>
                  <a:rPr lang="en-US" sz="2400" dirty="0">
                    <a:latin typeface="+mn-lt"/>
                    <a:cs typeface="Arial" charset="0"/>
                  </a:rPr>
                  <a:t>1.6509</a:t>
                </a:r>
              </a:p>
            </p:txBody>
          </p:sp>
          <p:sp>
            <p:nvSpPr>
              <p:cNvPr id="34846" name="Line 27"/>
              <p:cNvSpPr>
                <a:spLocks noChangeShapeType="1"/>
              </p:cNvSpPr>
              <p:nvPr/>
            </p:nvSpPr>
            <p:spPr bwMode="auto">
              <a:xfrm>
                <a:off x="2103" y="2584"/>
                <a:ext cx="0" cy="191"/>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dirty="0">
                  <a:solidFill>
                    <a:schemeClr val="accent1">
                      <a:lumMod val="50000"/>
                    </a:schemeClr>
                  </a:solidFill>
                  <a:latin typeface="+mn-lt"/>
                  <a:cs typeface="Arial" charset="0"/>
                </a:endParaRPr>
              </a:p>
            </p:txBody>
          </p:sp>
          <p:sp>
            <p:nvSpPr>
              <p:cNvPr id="34847" name="Line 29"/>
              <p:cNvSpPr>
                <a:spLocks noChangeShapeType="1"/>
              </p:cNvSpPr>
              <p:nvPr/>
            </p:nvSpPr>
            <p:spPr bwMode="auto">
              <a:xfrm flipH="1">
                <a:off x="1630" y="2775"/>
                <a:ext cx="473" cy="0"/>
              </a:xfrm>
              <a:prstGeom prst="line">
                <a:avLst/>
              </a:prstGeom>
              <a:noFill/>
              <a:ln w="25400">
                <a:solidFill>
                  <a:schemeClr val="accent1">
                    <a:lumMod val="50000"/>
                  </a:schemeClr>
                </a:solidFill>
                <a:round/>
                <a:headEnd type="none" w="sm" len="sm"/>
                <a:tailEnd type="stealth" w="med" len="lg"/>
              </a:ln>
            </p:spPr>
            <p:txBody>
              <a:bodyPr wrap="none" anchor="ctr"/>
              <a:lstStyle/>
              <a:p>
                <a:pPr>
                  <a:defRPr/>
                </a:pPr>
                <a:endParaRPr lang="en-US" dirty="0">
                  <a:solidFill>
                    <a:schemeClr val="accent1">
                      <a:lumMod val="50000"/>
                    </a:schemeClr>
                  </a:solidFill>
                  <a:latin typeface="+mn-lt"/>
                  <a:cs typeface="Arial" charset="0"/>
                </a:endParaRPr>
              </a:p>
            </p:txBody>
          </p:sp>
        </p:grpSp>
        <p:grpSp>
          <p:nvGrpSpPr>
            <p:cNvPr id="14343" name="Group 33"/>
            <p:cNvGrpSpPr>
              <a:grpSpLocks/>
            </p:cNvGrpSpPr>
            <p:nvPr/>
          </p:nvGrpSpPr>
          <p:grpSpPr bwMode="auto">
            <a:xfrm>
              <a:off x="2078038" y="2924175"/>
              <a:ext cx="2151063" cy="1963738"/>
              <a:chOff x="1309" y="1842"/>
              <a:chExt cx="1355" cy="1237"/>
            </a:xfrm>
          </p:grpSpPr>
          <p:sp>
            <p:nvSpPr>
              <p:cNvPr id="32787" name="Rectangle 28"/>
              <p:cNvSpPr>
                <a:spLocks noChangeArrowheads="1"/>
              </p:cNvSpPr>
              <p:nvPr/>
            </p:nvSpPr>
            <p:spPr bwMode="auto">
              <a:xfrm>
                <a:off x="1983" y="2827"/>
                <a:ext cx="681" cy="252"/>
              </a:xfrm>
              <a:prstGeom prst="rect">
                <a:avLst/>
              </a:prstGeom>
              <a:noFill/>
              <a:ln w="9525">
                <a:solidFill>
                  <a:schemeClr val="bg2">
                    <a:lumMod val="50000"/>
                  </a:schemeClr>
                </a:solidFill>
                <a:miter lim="800000"/>
                <a:headEnd/>
                <a:tailEnd/>
              </a:ln>
            </p:spPr>
            <p:txBody>
              <a:bodyPr wrap="none" lIns="92075" tIns="46038" rIns="92075" bIns="46038">
                <a:spAutoFit/>
              </a:bodyPr>
              <a:lstStyle/>
              <a:p>
                <a:pPr algn="ctr">
                  <a:defRPr/>
                </a:pPr>
                <a:r>
                  <a:rPr lang="en-US" sz="2000" dirty="0">
                    <a:latin typeface="Times New Roman" panose="02020603050405020304" pitchFamily="18" charset="0"/>
                    <a:cs typeface="Times New Roman" panose="02020603050405020304" pitchFamily="18" charset="0"/>
                  </a:rPr>
                  <a:t>r</a:t>
                </a:r>
                <a:r>
                  <a:rPr lang="en-US" sz="2000" baseline="-25000" dirty="0">
                    <a:latin typeface="Times New Roman" panose="02020603050405020304" pitchFamily="18" charset="0"/>
                    <a:cs typeface="Times New Roman" panose="02020603050405020304" pitchFamily="18" charset="0"/>
                  </a:rPr>
                  <a:t>s</a:t>
                </a:r>
                <a:r>
                  <a:rPr lang="en-US" sz="2000" dirty="0">
                    <a:latin typeface="Times New Roman" panose="02020603050405020304" pitchFamily="18" charset="0"/>
                    <a:cs typeface="Times New Roman" panose="02020603050405020304" pitchFamily="18" charset="0"/>
                  </a:rPr>
                  <a:t> = 13%</a:t>
                </a:r>
              </a:p>
            </p:txBody>
          </p:sp>
          <p:sp>
            <p:nvSpPr>
              <p:cNvPr id="34837" name="Rectangle 15"/>
              <p:cNvSpPr>
                <a:spLocks noChangeArrowheads="1"/>
              </p:cNvSpPr>
              <p:nvPr/>
            </p:nvSpPr>
            <p:spPr bwMode="auto">
              <a:xfrm>
                <a:off x="1309" y="1842"/>
                <a:ext cx="585" cy="252"/>
              </a:xfrm>
              <a:prstGeom prst="rect">
                <a:avLst/>
              </a:prstGeom>
              <a:noFill/>
              <a:ln w="9525">
                <a:solidFill>
                  <a:schemeClr val="tx2"/>
                </a:solidFill>
                <a:miter lim="800000"/>
                <a:headEnd/>
                <a:tailEnd/>
              </a:ln>
            </p:spPr>
            <p:txBody>
              <a:bodyPr wrap="none" lIns="92075" tIns="46038" rIns="92075" bIns="46038">
                <a:spAutoFit/>
              </a:bodyPr>
              <a:lstStyle/>
              <a:p>
                <a:pPr algn="ctr">
                  <a:spcAft>
                    <a:spcPct val="10000"/>
                  </a:spcAft>
                  <a:defRPr/>
                </a:pPr>
                <a:r>
                  <a:rPr lang="en-US" sz="2000" dirty="0">
                    <a:solidFill>
                      <a:srgbClr val="C00000"/>
                    </a:solidFill>
                    <a:latin typeface="Times New Roman" panose="02020603050405020304" pitchFamily="18" charset="0"/>
                    <a:cs typeface="Times New Roman" panose="02020603050405020304" pitchFamily="18" charset="0"/>
                  </a:rPr>
                  <a:t>g = 6%</a:t>
                </a:r>
              </a:p>
            </p:txBody>
          </p:sp>
        </p:grpSp>
        <p:grpSp>
          <p:nvGrpSpPr>
            <p:cNvPr id="14344" name="Group 32"/>
            <p:cNvGrpSpPr>
              <a:grpSpLocks/>
            </p:cNvGrpSpPr>
            <p:nvPr/>
          </p:nvGrpSpPr>
          <p:grpSpPr bwMode="auto">
            <a:xfrm>
              <a:off x="1600200" y="2743200"/>
              <a:ext cx="6203950" cy="1357313"/>
              <a:chOff x="1008" y="1728"/>
              <a:chExt cx="3908" cy="855"/>
            </a:xfrm>
          </p:grpSpPr>
          <p:sp>
            <p:nvSpPr>
              <p:cNvPr id="36872" name="Line 4"/>
              <p:cNvSpPr>
                <a:spLocks noChangeShapeType="1"/>
              </p:cNvSpPr>
              <p:nvPr/>
            </p:nvSpPr>
            <p:spPr bwMode="auto">
              <a:xfrm>
                <a:off x="1116" y="2046"/>
                <a:ext cx="0" cy="173"/>
              </a:xfrm>
              <a:prstGeom prst="line">
                <a:avLst/>
              </a:prstGeom>
              <a:noFill/>
              <a:ln w="25400">
                <a:solidFill>
                  <a:schemeClr val="accent5"/>
                </a:solidFill>
                <a:round/>
                <a:headEnd type="none" w="sm" len="sm"/>
                <a:tailEnd type="none" w="sm" len="sm"/>
              </a:ln>
            </p:spPr>
            <p:txBody>
              <a:bodyPr wrap="none" anchor="ctr"/>
              <a:lstStyle/>
              <a:p>
                <a:pPr>
                  <a:defRPr/>
                </a:pPr>
                <a:endParaRPr lang="en-US">
                  <a:latin typeface="Arial" charset="0"/>
                  <a:cs typeface="Arial" charset="0"/>
                </a:endParaRPr>
              </a:p>
            </p:txBody>
          </p:sp>
          <p:sp>
            <p:nvSpPr>
              <p:cNvPr id="34825" name="Rectangle 5"/>
              <p:cNvSpPr>
                <a:spLocks noChangeArrowheads="1"/>
              </p:cNvSpPr>
              <p:nvPr/>
            </p:nvSpPr>
            <p:spPr bwMode="auto">
              <a:xfrm>
                <a:off x="1008" y="1728"/>
                <a:ext cx="223" cy="291"/>
              </a:xfrm>
              <a:prstGeom prst="rect">
                <a:avLst/>
              </a:prstGeom>
              <a:noFill/>
              <a:ln w="9525">
                <a:noFill/>
                <a:miter lim="800000"/>
                <a:headEnd/>
                <a:tailEnd/>
              </a:ln>
            </p:spPr>
            <p:txBody>
              <a:bodyPr wrap="none" lIns="92075" tIns="46038" rIns="92075" bIns="46038">
                <a:spAutoFit/>
              </a:bodyPr>
              <a:lstStyle/>
              <a:p>
                <a:pPr>
                  <a:defRPr/>
                </a:pPr>
                <a:r>
                  <a:rPr lang="en-US" sz="2400" dirty="0">
                    <a:latin typeface="+mn-lt"/>
                    <a:cs typeface="Arial" charset="0"/>
                  </a:rPr>
                  <a:t>0</a:t>
                </a:r>
              </a:p>
            </p:txBody>
          </p:sp>
          <p:sp>
            <p:nvSpPr>
              <p:cNvPr id="36874" name="Line 6"/>
              <p:cNvSpPr>
                <a:spLocks noChangeShapeType="1"/>
              </p:cNvSpPr>
              <p:nvPr/>
            </p:nvSpPr>
            <p:spPr bwMode="auto">
              <a:xfrm>
                <a:off x="2119" y="2046"/>
                <a:ext cx="0" cy="173"/>
              </a:xfrm>
              <a:prstGeom prst="line">
                <a:avLst/>
              </a:prstGeom>
              <a:noFill/>
              <a:ln w="25400">
                <a:solidFill>
                  <a:schemeClr val="accent5"/>
                </a:solidFill>
                <a:round/>
                <a:headEnd type="none" w="sm" len="sm"/>
                <a:tailEnd type="none" w="sm" len="sm"/>
              </a:ln>
            </p:spPr>
            <p:txBody>
              <a:bodyPr wrap="none" anchor="ctr"/>
              <a:lstStyle/>
              <a:p>
                <a:pPr>
                  <a:defRPr/>
                </a:pPr>
                <a:endParaRPr lang="en-US">
                  <a:latin typeface="Arial" charset="0"/>
                  <a:cs typeface="Arial" charset="0"/>
                </a:endParaRPr>
              </a:p>
            </p:txBody>
          </p:sp>
          <p:sp>
            <p:nvSpPr>
              <p:cNvPr id="34827" name="Rectangle 7"/>
              <p:cNvSpPr>
                <a:spLocks noChangeArrowheads="1"/>
              </p:cNvSpPr>
              <p:nvPr/>
            </p:nvSpPr>
            <p:spPr bwMode="auto">
              <a:xfrm>
                <a:off x="2016" y="1728"/>
                <a:ext cx="223" cy="291"/>
              </a:xfrm>
              <a:prstGeom prst="rect">
                <a:avLst/>
              </a:prstGeom>
              <a:noFill/>
              <a:ln w="9525">
                <a:noFill/>
                <a:miter lim="800000"/>
                <a:headEnd/>
                <a:tailEnd/>
              </a:ln>
            </p:spPr>
            <p:txBody>
              <a:bodyPr lIns="92075" tIns="46038" rIns="92075" bIns="46038">
                <a:spAutoFit/>
              </a:bodyPr>
              <a:lstStyle/>
              <a:p>
                <a:pPr>
                  <a:defRPr/>
                </a:pPr>
                <a:r>
                  <a:rPr lang="en-US" sz="2400" dirty="0">
                    <a:latin typeface="+mn-lt"/>
                    <a:cs typeface="Arial" charset="0"/>
                  </a:rPr>
                  <a:t>1</a:t>
                </a:r>
              </a:p>
            </p:txBody>
          </p:sp>
          <p:sp>
            <p:nvSpPr>
              <p:cNvPr id="36876" name="Line 8"/>
              <p:cNvSpPr>
                <a:spLocks noChangeShapeType="1"/>
              </p:cNvSpPr>
              <p:nvPr/>
            </p:nvSpPr>
            <p:spPr bwMode="auto">
              <a:xfrm>
                <a:off x="3124" y="2046"/>
                <a:ext cx="0" cy="173"/>
              </a:xfrm>
              <a:prstGeom prst="line">
                <a:avLst/>
              </a:prstGeom>
              <a:noFill/>
              <a:ln w="25400">
                <a:solidFill>
                  <a:schemeClr val="accent5"/>
                </a:solidFill>
                <a:round/>
                <a:headEnd type="none" w="sm" len="sm"/>
                <a:tailEnd type="none" w="sm" len="sm"/>
              </a:ln>
            </p:spPr>
            <p:txBody>
              <a:bodyPr wrap="none" anchor="ctr"/>
              <a:lstStyle/>
              <a:p>
                <a:pPr>
                  <a:defRPr/>
                </a:pPr>
                <a:endParaRPr lang="en-US">
                  <a:latin typeface="Arial" charset="0"/>
                  <a:cs typeface="Arial" charset="0"/>
                </a:endParaRPr>
              </a:p>
            </p:txBody>
          </p:sp>
          <p:sp>
            <p:nvSpPr>
              <p:cNvPr id="34829" name="Rectangle 9"/>
              <p:cNvSpPr>
                <a:spLocks noChangeArrowheads="1"/>
              </p:cNvSpPr>
              <p:nvPr/>
            </p:nvSpPr>
            <p:spPr bwMode="auto">
              <a:xfrm>
                <a:off x="2860" y="2292"/>
                <a:ext cx="557" cy="291"/>
              </a:xfrm>
              <a:prstGeom prst="rect">
                <a:avLst/>
              </a:prstGeom>
              <a:noFill/>
              <a:ln w="9525">
                <a:noFill/>
                <a:miter lim="800000"/>
                <a:headEnd/>
                <a:tailEnd/>
              </a:ln>
            </p:spPr>
            <p:txBody>
              <a:bodyPr wrap="none" lIns="92075" tIns="46038" rIns="92075" bIns="46038">
                <a:spAutoFit/>
              </a:bodyPr>
              <a:lstStyle/>
              <a:p>
                <a:pPr>
                  <a:defRPr/>
                </a:pPr>
                <a:r>
                  <a:rPr lang="en-US" sz="2400" dirty="0">
                    <a:latin typeface="+mn-lt"/>
                    <a:cs typeface="Arial" charset="0"/>
                  </a:rPr>
                  <a:t>2.247</a:t>
                </a:r>
              </a:p>
            </p:txBody>
          </p:sp>
          <p:sp>
            <p:nvSpPr>
              <p:cNvPr id="34830" name="Rectangle 10"/>
              <p:cNvSpPr>
                <a:spLocks noChangeArrowheads="1"/>
              </p:cNvSpPr>
              <p:nvPr/>
            </p:nvSpPr>
            <p:spPr bwMode="auto">
              <a:xfrm>
                <a:off x="3025" y="1728"/>
                <a:ext cx="223" cy="291"/>
              </a:xfrm>
              <a:prstGeom prst="rect">
                <a:avLst/>
              </a:prstGeom>
              <a:noFill/>
              <a:ln w="9525">
                <a:noFill/>
                <a:miter lim="800000"/>
                <a:headEnd/>
                <a:tailEnd/>
              </a:ln>
            </p:spPr>
            <p:txBody>
              <a:bodyPr wrap="none" lIns="92075" tIns="46038" rIns="92075" bIns="46038">
                <a:spAutoFit/>
              </a:bodyPr>
              <a:lstStyle/>
              <a:p>
                <a:pPr>
                  <a:defRPr/>
                </a:pPr>
                <a:r>
                  <a:rPr lang="en-US" sz="2400" dirty="0">
                    <a:latin typeface="+mn-lt"/>
                    <a:cs typeface="Arial" charset="0"/>
                  </a:rPr>
                  <a:t>2</a:t>
                </a:r>
              </a:p>
            </p:txBody>
          </p:sp>
          <p:sp>
            <p:nvSpPr>
              <p:cNvPr id="34831" name="Rectangle 11"/>
              <p:cNvSpPr>
                <a:spLocks noChangeArrowheads="1"/>
              </p:cNvSpPr>
              <p:nvPr/>
            </p:nvSpPr>
            <p:spPr bwMode="auto">
              <a:xfrm>
                <a:off x="4016" y="2292"/>
                <a:ext cx="557" cy="291"/>
              </a:xfrm>
              <a:prstGeom prst="rect">
                <a:avLst/>
              </a:prstGeom>
              <a:noFill/>
              <a:ln w="9525">
                <a:noFill/>
                <a:miter lim="800000"/>
                <a:headEnd/>
                <a:tailEnd/>
              </a:ln>
            </p:spPr>
            <p:txBody>
              <a:bodyPr wrap="none" lIns="92075" tIns="46038" rIns="92075" bIns="46038">
                <a:spAutoFit/>
              </a:bodyPr>
              <a:lstStyle/>
              <a:p>
                <a:pPr>
                  <a:defRPr/>
                </a:pPr>
                <a:r>
                  <a:rPr lang="en-US" sz="2400" dirty="0">
                    <a:latin typeface="+mn-lt"/>
                    <a:cs typeface="Arial" charset="0"/>
                  </a:rPr>
                  <a:t>2.382</a:t>
                </a:r>
              </a:p>
            </p:txBody>
          </p:sp>
          <p:sp>
            <p:nvSpPr>
              <p:cNvPr id="36880" name="Line 12"/>
              <p:cNvSpPr>
                <a:spLocks noChangeShapeType="1"/>
              </p:cNvSpPr>
              <p:nvPr/>
            </p:nvSpPr>
            <p:spPr bwMode="auto">
              <a:xfrm>
                <a:off x="4237" y="2046"/>
                <a:ext cx="0" cy="173"/>
              </a:xfrm>
              <a:prstGeom prst="line">
                <a:avLst/>
              </a:prstGeom>
              <a:noFill/>
              <a:ln w="25400">
                <a:solidFill>
                  <a:schemeClr val="accent5"/>
                </a:solidFill>
                <a:round/>
                <a:headEnd type="none" w="sm" len="sm"/>
                <a:tailEnd type="none" w="sm" len="sm"/>
              </a:ln>
            </p:spPr>
            <p:txBody>
              <a:bodyPr wrap="none" anchor="ctr"/>
              <a:lstStyle/>
              <a:p>
                <a:pPr>
                  <a:defRPr/>
                </a:pPr>
                <a:endParaRPr lang="en-US">
                  <a:latin typeface="Arial" charset="0"/>
                  <a:cs typeface="Arial" charset="0"/>
                </a:endParaRPr>
              </a:p>
            </p:txBody>
          </p:sp>
          <p:sp>
            <p:nvSpPr>
              <p:cNvPr id="34833" name="Rectangle 13"/>
              <p:cNvSpPr>
                <a:spLocks noChangeArrowheads="1"/>
              </p:cNvSpPr>
              <p:nvPr/>
            </p:nvSpPr>
            <p:spPr bwMode="auto">
              <a:xfrm>
                <a:off x="4099" y="1728"/>
                <a:ext cx="223" cy="291"/>
              </a:xfrm>
              <a:prstGeom prst="rect">
                <a:avLst/>
              </a:prstGeom>
              <a:noFill/>
              <a:ln w="9525">
                <a:noFill/>
                <a:miter lim="800000"/>
                <a:headEnd/>
                <a:tailEnd/>
              </a:ln>
            </p:spPr>
            <p:txBody>
              <a:bodyPr wrap="none" lIns="92075" tIns="46038" rIns="92075" bIns="46038">
                <a:spAutoFit/>
              </a:bodyPr>
              <a:lstStyle/>
              <a:p>
                <a:pPr>
                  <a:defRPr/>
                </a:pPr>
                <a:r>
                  <a:rPr lang="en-US" sz="2400" dirty="0">
                    <a:latin typeface="+mn-lt"/>
                    <a:cs typeface="Arial" charset="0"/>
                  </a:rPr>
                  <a:t>3</a:t>
                </a:r>
              </a:p>
            </p:txBody>
          </p:sp>
          <p:sp>
            <p:nvSpPr>
              <p:cNvPr id="36882" name="Line 25"/>
              <p:cNvSpPr>
                <a:spLocks noChangeShapeType="1"/>
              </p:cNvSpPr>
              <p:nvPr/>
            </p:nvSpPr>
            <p:spPr bwMode="auto">
              <a:xfrm>
                <a:off x="1119" y="2132"/>
                <a:ext cx="3797" cy="0"/>
              </a:xfrm>
              <a:prstGeom prst="line">
                <a:avLst/>
              </a:prstGeom>
              <a:noFill/>
              <a:ln w="38100">
                <a:solidFill>
                  <a:schemeClr val="accent5"/>
                </a:solidFill>
                <a:round/>
                <a:headEnd type="none" w="sm" len="sm"/>
                <a:tailEnd type="stealth" w="med" len="lg"/>
              </a:ln>
            </p:spPr>
            <p:txBody>
              <a:bodyPr wrap="none" anchor="ctr"/>
              <a:lstStyle/>
              <a:p>
                <a:pPr>
                  <a:defRPr/>
                </a:pPr>
                <a:endParaRPr lang="en-US">
                  <a:latin typeface="Arial" charset="0"/>
                  <a:cs typeface="Arial" charset="0"/>
                </a:endParaRPr>
              </a:p>
            </p:txBody>
          </p:sp>
          <p:sp>
            <p:nvSpPr>
              <p:cNvPr id="34835" name="Rectangle 30"/>
              <p:cNvSpPr>
                <a:spLocks noChangeArrowheads="1"/>
              </p:cNvSpPr>
              <p:nvPr/>
            </p:nvSpPr>
            <p:spPr bwMode="auto">
              <a:xfrm>
                <a:off x="1887" y="2292"/>
                <a:ext cx="817" cy="291"/>
              </a:xfrm>
              <a:prstGeom prst="rect">
                <a:avLst/>
              </a:prstGeom>
              <a:noFill/>
              <a:ln w="9525">
                <a:noFill/>
                <a:miter lim="800000"/>
                <a:headEnd/>
                <a:tailEnd/>
              </a:ln>
            </p:spPr>
            <p:txBody>
              <a:bodyPr lIns="92075" tIns="46038" rIns="92075" bIns="46038">
                <a:spAutoFit/>
              </a:bodyPr>
              <a:lstStyle/>
              <a:p>
                <a:pPr>
                  <a:defRPr/>
                </a:pPr>
                <a:r>
                  <a:rPr lang="en-US" sz="2400" dirty="0">
                    <a:latin typeface="+mn-lt"/>
                    <a:cs typeface="Arial" charset="0"/>
                  </a:rPr>
                  <a:t>2.12</a:t>
                </a:r>
              </a:p>
            </p:txBody>
          </p:sp>
        </p:grpSp>
      </p:grpSp>
      <p:sp>
        <p:nvSpPr>
          <p:cNvPr id="31" name="Rectangle 30"/>
          <p:cNvSpPr/>
          <p:nvPr/>
        </p:nvSpPr>
        <p:spPr>
          <a:xfrm>
            <a:off x="611188" y="1597025"/>
            <a:ext cx="4376737" cy="492125"/>
          </a:xfrm>
          <a:prstGeom prst="rect">
            <a:avLst/>
          </a:prstGeom>
        </p:spPr>
        <p:txBody>
          <a:bodyPr wrap="none">
            <a:spAutoFit/>
          </a:bodyPr>
          <a:lstStyle/>
          <a:p>
            <a:pPr marL="457200" indent="-457200">
              <a:buClr>
                <a:srgbClr val="C00000"/>
              </a:buClr>
              <a:defRPr/>
            </a:pPr>
            <a:r>
              <a:rPr lang="en-US" sz="2600" dirty="0">
                <a:latin typeface="+mn-lt"/>
                <a:cs typeface="Arial" charset="0"/>
              </a:rPr>
              <a:t>D</a:t>
            </a:r>
            <a:r>
              <a:rPr lang="en-US" sz="2600" baseline="-25000" dirty="0">
                <a:latin typeface="+mn-lt"/>
                <a:cs typeface="Arial" charset="0"/>
              </a:rPr>
              <a:t>0</a:t>
            </a:r>
            <a:r>
              <a:rPr lang="en-US" sz="2600" dirty="0">
                <a:latin typeface="+mn-lt"/>
                <a:cs typeface="Arial" charset="0"/>
              </a:rPr>
              <a:t> = $2 and g is a constant 6%. </a:t>
            </a:r>
          </a:p>
        </p:txBody>
      </p:sp>
      <p:sp>
        <p:nvSpPr>
          <p:cNvPr id="14341"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7C619B6D-1C83-4801-AE04-86ACBA452ECE}" type="slidenum">
              <a:rPr lang="en-US" altLang="th-TH">
                <a:solidFill>
                  <a:srgbClr val="C00000"/>
                </a:solidFill>
                <a:latin typeface="Calibri" panose="020F0502020204030204" pitchFamily="34" charset="0"/>
              </a:rPr>
              <a:pPr eaLnBrk="1" hangingPunct="1"/>
              <a:t>166</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1388963760"/>
      </p:ext>
    </p:extLst>
  </p:cSld>
  <p:clrMapOvr>
    <a:masterClrMapping/>
  </p:clrMapOvr>
  <p:timing>
    <p:tnLst>
      <p:par>
        <p:cTn xmlns:p14="http://schemas.microsoft.com/office/powerpoint/2010/mai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7"/>
          <p:cNvSpPr txBox="1">
            <a:spLocks/>
          </p:cNvSpPr>
          <p:nvPr/>
        </p:nvSpPr>
        <p:spPr bwMode="auto">
          <a:xfrm>
            <a:off x="612775" y="1600200"/>
            <a:ext cx="8153400" cy="4495800"/>
          </a:xfrm>
          <a:prstGeom prst="rect">
            <a:avLst/>
          </a:prstGeom>
          <a:noFill/>
          <a:ln w="9525">
            <a:noFill/>
            <a:miter lim="800000"/>
            <a:headEnd/>
            <a:tailEnd/>
          </a:ln>
        </p:spPr>
        <p:txBody>
          <a:bodyPr/>
          <a:lstStyle>
            <a:lvl1pPr marL="457200" indent="-457200">
              <a:lnSpc>
                <a:spcPct val="90000"/>
              </a:lnSpc>
              <a:spcBef>
                <a:spcPts val="0"/>
              </a:spcBef>
              <a:spcAft>
                <a:spcPts val="1200"/>
              </a:spcAft>
              <a:defRPr>
                <a:solidFill>
                  <a:schemeClr val="accent1">
                    <a:lumMod val="50000"/>
                  </a:schemeClr>
                </a:solidFill>
              </a:defRPr>
            </a:lvl1pPr>
            <a:lvl2pPr marL="796925" indent="-457200">
              <a:lnSpc>
                <a:spcPct val="90000"/>
              </a:lnSpc>
              <a:spcBef>
                <a:spcPts val="0"/>
              </a:spcBef>
              <a:spcAft>
                <a:spcPts val="1200"/>
              </a:spcAft>
              <a:defRPr>
                <a:solidFill>
                  <a:schemeClr val="accent1">
                    <a:lumMod val="50000"/>
                  </a:schemeClr>
                </a:solidFill>
              </a:defRPr>
            </a:lvl2pPr>
            <a:lvl3pPr marL="1031875" indent="-346075">
              <a:lnSpc>
                <a:spcPct val="90000"/>
              </a:lnSpc>
              <a:spcBef>
                <a:spcPts val="0"/>
              </a:spcBef>
              <a:spcAft>
                <a:spcPts val="1200"/>
              </a:spcAft>
              <a:defRPr>
                <a:solidFill>
                  <a:schemeClr val="accent1">
                    <a:lumMod val="50000"/>
                  </a:schemeClr>
                </a:solidFill>
              </a:defRPr>
            </a:lvl3pPr>
            <a:lvl4pPr marL="1489075" indent="-346075">
              <a:lnSpc>
                <a:spcPct val="90000"/>
              </a:lnSpc>
              <a:spcBef>
                <a:spcPts val="0"/>
              </a:spcBef>
              <a:spcAft>
                <a:spcPts val="1200"/>
              </a:spcAft>
              <a:defRPr>
                <a:solidFill>
                  <a:schemeClr val="accent1">
                    <a:lumMod val="50000"/>
                  </a:schemeClr>
                </a:solidFill>
              </a:defRPr>
            </a:lvl4pPr>
            <a:lvl5pPr marL="1946275" indent="-346075">
              <a:lnSpc>
                <a:spcPct val="90000"/>
              </a:lnSpc>
              <a:spcBef>
                <a:spcPts val="0"/>
              </a:spcBef>
              <a:spcAft>
                <a:spcPts val="1200"/>
              </a:spcAft>
              <a:defRPr>
                <a:solidFill>
                  <a:schemeClr val="accent1">
                    <a:lumMod val="50000"/>
                  </a:schemeClr>
                </a:solidFill>
              </a:defRPr>
            </a:lvl5pPr>
          </a:lstStyle>
          <a:p>
            <a:pPr eaLnBrk="0" hangingPunct="0">
              <a:buClr>
                <a:schemeClr val="accent2"/>
              </a:buClr>
              <a:buSzPct val="100000"/>
              <a:defRPr/>
            </a:pPr>
            <a:r>
              <a:rPr lang="en-US" sz="2600" dirty="0" smtClean="0">
                <a:solidFill>
                  <a:schemeClr val="tx1"/>
                </a:solidFill>
                <a:latin typeface="Times New Roman" panose="02020603050405020304" pitchFamily="18" charset="0"/>
                <a:cs typeface="Times New Roman" panose="02020603050405020304" pitchFamily="18" charset="0"/>
              </a:rPr>
              <a:t>Using the constant growth model:</a:t>
            </a:r>
          </a:p>
        </p:txBody>
      </p:sp>
      <p:sp>
        <p:nvSpPr>
          <p:cNvPr id="15363" name="Rectangle 2"/>
          <p:cNvSpPr>
            <a:spLocks noGrp="1" noChangeArrowheads="1"/>
          </p:cNvSpPr>
          <p:nvPr>
            <p:ph type="title"/>
          </p:nvPr>
        </p:nvSpPr>
        <p:spPr/>
        <p:txBody>
          <a:bodyPr/>
          <a:lstStyle/>
          <a:p>
            <a:r>
              <a:rPr lang="en-US" altLang="th-TH" smtClean="0"/>
              <a:t>What is the stock’s intrinsic value?</a:t>
            </a:r>
          </a:p>
        </p:txBody>
      </p:sp>
      <p:graphicFrame>
        <p:nvGraphicFramePr>
          <p:cNvPr id="24580" name="Object 4"/>
          <p:cNvGraphicFramePr>
            <a:graphicFrameLocks noGrp="1" noChangeAspect="1"/>
          </p:cNvGraphicFramePr>
          <p:nvPr>
            <p:ph sz="quarter" idx="1"/>
            <p:extLst>
              <p:ext uri="{D42A27DB-BD31-4B8C-83A1-F6EECF244321}">
                <p14:modId xmlns:p14="http://schemas.microsoft.com/office/powerpoint/2010/main" val="1724722650"/>
              </p:ext>
            </p:extLst>
          </p:nvPr>
        </p:nvGraphicFramePr>
        <p:xfrm>
          <a:off x="3035674" y="2534584"/>
          <a:ext cx="3418915" cy="2481654"/>
        </p:xfrm>
        <a:graphic>
          <a:graphicData uri="http://schemas.openxmlformats.org/presentationml/2006/ole">
            <mc:AlternateContent xmlns:mc="http://schemas.openxmlformats.org/markup-compatibility/2006">
              <mc:Choice xmlns:v="urn:schemas-microsoft-com:vml" Requires="v">
                <p:oleObj spid="_x0000_s26627" name="Equation" r:id="rId4" imgW="1435100" imgH="1041400" progId="Equation.3">
                  <p:embed/>
                </p:oleObj>
              </mc:Choice>
              <mc:Fallback>
                <p:oleObj name="Equation" r:id="rId4" imgW="1435100" imgH="10414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35674" y="2534584"/>
                        <a:ext cx="3418915" cy="248165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365"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93BC9778-EA1A-4C14-8064-9D836B9CB57D}" type="slidenum">
              <a:rPr lang="en-US" altLang="th-TH">
                <a:solidFill>
                  <a:srgbClr val="C00000"/>
                </a:solidFill>
                <a:latin typeface="Calibri" panose="020F0502020204030204" pitchFamily="34" charset="0"/>
              </a:rPr>
              <a:pPr eaLnBrk="1" hangingPunct="1"/>
              <a:t>167</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164690850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5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p:cNvSpPr txBox="1">
            <a:spLocks/>
          </p:cNvSpPr>
          <p:nvPr/>
        </p:nvSpPr>
        <p:spPr bwMode="auto">
          <a:xfrm>
            <a:off x="612775" y="1600200"/>
            <a:ext cx="760730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nSpc>
                <a:spcPct val="90000"/>
              </a:lnSpc>
              <a:spcAft>
                <a:spcPts val="1200"/>
              </a:spcAft>
              <a:buClr>
                <a:schemeClr val="tx1"/>
              </a:buClr>
              <a:buSzPct val="150000"/>
              <a:buFont typeface="Arial" panose="020B0604020202020204" pitchFamily="34" charset="0"/>
              <a:buChar char="•"/>
            </a:pPr>
            <a:r>
              <a:rPr lang="en-US" altLang="th-TH" sz="2600" dirty="0">
                <a:latin typeface="Times New Roman" panose="02020603050405020304" pitchFamily="18" charset="0"/>
                <a:cs typeface="Times New Roman" panose="02020603050405020304" pitchFamily="18" charset="0"/>
              </a:rPr>
              <a:t>D</a:t>
            </a:r>
            <a:r>
              <a:rPr lang="en-US" altLang="th-TH" sz="2600" baseline="-25000" dirty="0">
                <a:latin typeface="Times New Roman" panose="02020603050405020304" pitchFamily="18" charset="0"/>
                <a:cs typeface="Times New Roman" panose="02020603050405020304" pitchFamily="18" charset="0"/>
              </a:rPr>
              <a:t>1</a:t>
            </a:r>
            <a:r>
              <a:rPr lang="en-US" altLang="th-TH" sz="2600" dirty="0">
                <a:latin typeface="Times New Roman" panose="02020603050405020304" pitchFamily="18" charset="0"/>
                <a:cs typeface="Times New Roman" panose="02020603050405020304" pitchFamily="18" charset="0"/>
              </a:rPr>
              <a:t> will have been paid out already.  So, expected P</a:t>
            </a:r>
            <a:r>
              <a:rPr lang="en-US" altLang="th-TH" sz="2600" baseline="-25000" dirty="0">
                <a:latin typeface="Times New Roman" panose="02020603050405020304" pitchFamily="18" charset="0"/>
                <a:cs typeface="Times New Roman" panose="02020603050405020304" pitchFamily="18" charset="0"/>
              </a:rPr>
              <a:t>1</a:t>
            </a:r>
            <a:r>
              <a:rPr lang="en-US" altLang="th-TH" sz="2600" dirty="0">
                <a:latin typeface="Times New Roman" panose="02020603050405020304" pitchFamily="18" charset="0"/>
                <a:cs typeface="Times New Roman" panose="02020603050405020304" pitchFamily="18" charset="0"/>
              </a:rPr>
              <a:t> is the present value (as of Year 1) of D</a:t>
            </a:r>
            <a:r>
              <a:rPr lang="en-US" altLang="th-TH" sz="2600" baseline="-25000" dirty="0">
                <a:latin typeface="Times New Roman" panose="02020603050405020304" pitchFamily="18" charset="0"/>
                <a:cs typeface="Times New Roman" panose="02020603050405020304" pitchFamily="18" charset="0"/>
              </a:rPr>
              <a:t>2</a:t>
            </a:r>
            <a:r>
              <a:rPr lang="en-US" altLang="th-TH" sz="2600" dirty="0">
                <a:latin typeface="Times New Roman" panose="02020603050405020304" pitchFamily="18" charset="0"/>
                <a:cs typeface="Times New Roman" panose="02020603050405020304" pitchFamily="18" charset="0"/>
              </a:rPr>
              <a:t>, D</a:t>
            </a:r>
            <a:r>
              <a:rPr lang="en-US" altLang="th-TH" sz="2600" baseline="-25000" dirty="0">
                <a:latin typeface="Times New Roman" panose="02020603050405020304" pitchFamily="18" charset="0"/>
                <a:cs typeface="Times New Roman" panose="02020603050405020304" pitchFamily="18" charset="0"/>
              </a:rPr>
              <a:t>3</a:t>
            </a:r>
            <a:r>
              <a:rPr lang="en-US" altLang="th-TH" sz="2600" dirty="0">
                <a:latin typeface="Times New Roman" panose="02020603050405020304" pitchFamily="18" charset="0"/>
                <a:cs typeface="Times New Roman" panose="02020603050405020304" pitchFamily="18" charset="0"/>
              </a:rPr>
              <a:t>, D</a:t>
            </a:r>
            <a:r>
              <a:rPr lang="en-US" altLang="th-TH" sz="2600" baseline="-25000" dirty="0">
                <a:latin typeface="Times New Roman" panose="02020603050405020304" pitchFamily="18" charset="0"/>
                <a:cs typeface="Times New Roman" panose="02020603050405020304" pitchFamily="18" charset="0"/>
              </a:rPr>
              <a:t>4</a:t>
            </a:r>
            <a:r>
              <a:rPr lang="en-US" altLang="th-TH" sz="2600" dirty="0">
                <a:latin typeface="Times New Roman" panose="02020603050405020304" pitchFamily="18" charset="0"/>
                <a:cs typeface="Times New Roman" panose="02020603050405020304" pitchFamily="18" charset="0"/>
              </a:rPr>
              <a:t>, etc.</a:t>
            </a:r>
          </a:p>
          <a:p>
            <a:pPr>
              <a:lnSpc>
                <a:spcPct val="90000"/>
              </a:lnSpc>
              <a:spcAft>
                <a:spcPts val="1200"/>
              </a:spcAft>
              <a:buClr>
                <a:schemeClr val="accent2"/>
              </a:buClr>
              <a:buSzPct val="150000"/>
              <a:buFont typeface="Wingdings" panose="05000000000000000000" pitchFamily="2" charset="2"/>
              <a:buChar char="§"/>
            </a:pPr>
            <a:endParaRPr lang="en-US" altLang="th-TH" sz="2600" dirty="0">
              <a:latin typeface="Times New Roman" panose="02020603050405020304" pitchFamily="18" charset="0"/>
              <a:cs typeface="Times New Roman" panose="02020603050405020304" pitchFamily="18" charset="0"/>
            </a:endParaRPr>
          </a:p>
          <a:p>
            <a:pPr>
              <a:lnSpc>
                <a:spcPct val="90000"/>
              </a:lnSpc>
              <a:spcAft>
                <a:spcPts val="1200"/>
              </a:spcAft>
              <a:buClr>
                <a:schemeClr val="accent2"/>
              </a:buClr>
              <a:buSzPct val="150000"/>
              <a:buFont typeface="Wingdings" panose="05000000000000000000" pitchFamily="2" charset="2"/>
              <a:buChar char="§"/>
            </a:pPr>
            <a:endParaRPr lang="en-US" altLang="th-TH" sz="2600" dirty="0">
              <a:latin typeface="Times New Roman" panose="02020603050405020304" pitchFamily="18" charset="0"/>
              <a:cs typeface="Times New Roman" panose="02020603050405020304" pitchFamily="18" charset="0"/>
            </a:endParaRPr>
          </a:p>
          <a:p>
            <a:pPr>
              <a:lnSpc>
                <a:spcPct val="90000"/>
              </a:lnSpc>
              <a:spcAft>
                <a:spcPts val="1200"/>
              </a:spcAft>
              <a:buClr>
                <a:schemeClr val="accent2"/>
              </a:buClr>
              <a:buSzPct val="150000"/>
              <a:buFont typeface="Wingdings" panose="05000000000000000000" pitchFamily="2" charset="2"/>
              <a:buChar char="§"/>
            </a:pPr>
            <a:endParaRPr lang="en-US" altLang="th-TH" sz="2600" dirty="0">
              <a:latin typeface="Times New Roman" panose="02020603050405020304" pitchFamily="18" charset="0"/>
              <a:cs typeface="Times New Roman" panose="02020603050405020304" pitchFamily="18" charset="0"/>
            </a:endParaRPr>
          </a:p>
          <a:p>
            <a:pPr>
              <a:lnSpc>
                <a:spcPct val="90000"/>
              </a:lnSpc>
              <a:spcAft>
                <a:spcPts val="1200"/>
              </a:spcAft>
              <a:buClr>
                <a:schemeClr val="accent2"/>
              </a:buClr>
              <a:buSzPct val="150000"/>
              <a:buFont typeface="Wingdings" panose="05000000000000000000" pitchFamily="2" charset="2"/>
              <a:buChar char="§"/>
            </a:pPr>
            <a:endParaRPr lang="en-US" altLang="th-TH" sz="2600" dirty="0">
              <a:latin typeface="Times New Roman" panose="02020603050405020304" pitchFamily="18" charset="0"/>
              <a:cs typeface="Times New Roman" panose="02020603050405020304" pitchFamily="18" charset="0"/>
            </a:endParaRPr>
          </a:p>
          <a:p>
            <a:pPr>
              <a:lnSpc>
                <a:spcPct val="90000"/>
              </a:lnSpc>
              <a:spcAft>
                <a:spcPts val="1200"/>
              </a:spcAft>
              <a:buClr>
                <a:schemeClr val="tx1"/>
              </a:buClr>
              <a:buSzPct val="150000"/>
              <a:buFont typeface="Arial" panose="020B0604020202020204" pitchFamily="34" charset="0"/>
              <a:buChar char="•"/>
            </a:pPr>
            <a:r>
              <a:rPr lang="en-US" altLang="th-TH" sz="2600" dirty="0">
                <a:latin typeface="Times New Roman" panose="02020603050405020304" pitchFamily="18" charset="0"/>
                <a:cs typeface="Times New Roman" panose="02020603050405020304" pitchFamily="18" charset="0"/>
              </a:rPr>
              <a:t>Could also find expected P</a:t>
            </a:r>
            <a:r>
              <a:rPr lang="en-US" altLang="th-TH" sz="2600" baseline="-25000" dirty="0">
                <a:latin typeface="Times New Roman" panose="02020603050405020304" pitchFamily="18" charset="0"/>
                <a:cs typeface="Times New Roman" panose="02020603050405020304" pitchFamily="18" charset="0"/>
              </a:rPr>
              <a:t>1</a:t>
            </a:r>
            <a:r>
              <a:rPr lang="en-US" altLang="th-TH" sz="2600" dirty="0">
                <a:latin typeface="Times New Roman" panose="02020603050405020304" pitchFamily="18" charset="0"/>
                <a:cs typeface="Times New Roman" panose="02020603050405020304" pitchFamily="18" charset="0"/>
              </a:rPr>
              <a:t> as:</a:t>
            </a:r>
          </a:p>
        </p:txBody>
      </p:sp>
      <p:sp>
        <p:nvSpPr>
          <p:cNvPr id="5125" name="Rectangle 2"/>
          <p:cNvSpPr>
            <a:spLocks noGrp="1" noChangeArrowheads="1"/>
          </p:cNvSpPr>
          <p:nvPr>
            <p:ph type="title"/>
          </p:nvPr>
        </p:nvSpPr>
        <p:spPr/>
        <p:txBody>
          <a:bodyPr>
            <a:normAutofit/>
          </a:bodyPr>
          <a:lstStyle/>
          <a:p>
            <a:pPr>
              <a:defRPr/>
            </a:pPr>
            <a:r>
              <a:rPr lang="en-US" sz="3600" dirty="0" smtClean="0"/>
              <a:t>What is the stock’s expected value, one year from now?</a:t>
            </a:r>
          </a:p>
        </p:txBody>
      </p:sp>
      <p:graphicFrame>
        <p:nvGraphicFramePr>
          <p:cNvPr id="26628" name="Object 4"/>
          <p:cNvGraphicFramePr>
            <a:graphicFrameLocks noGrp="1" noChangeAspect="1"/>
          </p:cNvGraphicFramePr>
          <p:nvPr>
            <p:ph sz="quarter" idx="1"/>
            <p:extLst>
              <p:ext uri="{D42A27DB-BD31-4B8C-83A1-F6EECF244321}">
                <p14:modId xmlns:p14="http://schemas.microsoft.com/office/powerpoint/2010/main" val="2079151609"/>
              </p:ext>
            </p:extLst>
          </p:nvPr>
        </p:nvGraphicFramePr>
        <p:xfrm>
          <a:off x="3020639" y="2662519"/>
          <a:ext cx="3124240" cy="1301190"/>
        </p:xfrm>
        <a:graphic>
          <a:graphicData uri="http://schemas.openxmlformats.org/presentationml/2006/ole">
            <mc:AlternateContent xmlns:mc="http://schemas.openxmlformats.org/markup-compatibility/2006">
              <mc:Choice xmlns:v="urn:schemas-microsoft-com:vml" Requires="v">
                <p:oleObj spid="_x0000_s27653" name="Equation" r:id="rId4" imgW="1371600" imgH="571500" progId="Equation.3">
                  <p:embed/>
                </p:oleObj>
              </mc:Choice>
              <mc:Fallback>
                <p:oleObj name="Equation" r:id="rId4" imgW="1371600" imgH="5715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20639" y="2662519"/>
                        <a:ext cx="3124240" cy="130119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6630" name="Object 6"/>
          <p:cNvGraphicFramePr>
            <a:graphicFrameLocks noGrp="1" noChangeAspect="1"/>
          </p:cNvGraphicFramePr>
          <p:nvPr>
            <p:ph sz="quarter" idx="4294967295"/>
          </p:nvPr>
        </p:nvGraphicFramePr>
        <p:xfrm>
          <a:off x="3257550" y="5259388"/>
          <a:ext cx="2624138" cy="477837"/>
        </p:xfrm>
        <a:graphic>
          <a:graphicData uri="http://schemas.openxmlformats.org/presentationml/2006/ole">
            <mc:AlternateContent xmlns:mc="http://schemas.openxmlformats.org/markup-compatibility/2006">
              <mc:Choice xmlns:v="urn:schemas-microsoft-com:vml" Requires="v">
                <p:oleObj spid="_x0000_s27654" name="Equation" r:id="rId6" imgW="1257300" imgH="228600" progId="Equation.3">
                  <p:embed/>
                </p:oleObj>
              </mc:Choice>
              <mc:Fallback>
                <p:oleObj name="Equation" r:id="rId6" imgW="1257300" imgH="22860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57550" y="5259388"/>
                        <a:ext cx="2624138" cy="4778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390"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0C4BEA42-F60A-448D-B563-548F2E47999B}" type="slidenum">
              <a:rPr lang="en-US" altLang="th-TH">
                <a:solidFill>
                  <a:srgbClr val="C00000"/>
                </a:solidFill>
                <a:latin typeface="Calibri" panose="020F0502020204030204" pitchFamily="34" charset="0"/>
              </a:rPr>
              <a:pPr eaLnBrk="1" hangingPunct="1"/>
              <a:t>168</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47080075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6628"/>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0">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6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noAutofit/>
          </a:bodyPr>
          <a:lstStyle/>
          <a:p>
            <a:pPr>
              <a:defRPr/>
            </a:pPr>
            <a:r>
              <a:rPr lang="en-US" sz="2800" dirty="0" smtClean="0"/>
              <a:t>Find Expected Dividend Yield, Capital Gains Yield, and Total Return During First Year</a:t>
            </a:r>
          </a:p>
        </p:txBody>
      </p:sp>
      <p:sp>
        <p:nvSpPr>
          <p:cNvPr id="29699" name="Rectangle 3"/>
          <p:cNvSpPr>
            <a:spLocks noGrp="1" noChangeArrowheads="1"/>
          </p:cNvSpPr>
          <p:nvPr>
            <p:ph sz="quarter" idx="1"/>
          </p:nvPr>
        </p:nvSpPr>
        <p:spPr>
          <a:xfrm>
            <a:off x="612775" y="1600200"/>
            <a:ext cx="7616825" cy="4495800"/>
          </a:xfrm>
        </p:spPr>
        <p:txBody>
          <a:bodyPr/>
          <a:lstStyle/>
          <a:p>
            <a:pPr>
              <a:buFont typeface="Arial" charset="0"/>
              <a:buChar char="•"/>
              <a:defRPr/>
            </a:pPr>
            <a:r>
              <a:rPr lang="en-US" dirty="0"/>
              <a:t>Dividend yield</a:t>
            </a:r>
          </a:p>
          <a:p>
            <a:pPr lvl="1">
              <a:spcAft>
                <a:spcPts val="1800"/>
              </a:spcAft>
              <a:buFont typeface="Wingdings" pitchFamily="2" charset="2"/>
              <a:buNone/>
              <a:defRPr/>
            </a:pPr>
            <a:r>
              <a:rPr lang="en-US" sz="2600" dirty="0"/>
              <a:t>	= </a:t>
            </a:r>
            <a:r>
              <a:rPr lang="en-US" sz="2600" dirty="0" smtClean="0"/>
              <a:t>D</a:t>
            </a:r>
            <a:r>
              <a:rPr lang="en-US" sz="2600" baseline="-25000" dirty="0" smtClean="0"/>
              <a:t>1</a:t>
            </a:r>
            <a:r>
              <a:rPr lang="en-US" sz="2600" dirty="0" smtClean="0"/>
              <a:t>/P</a:t>
            </a:r>
            <a:r>
              <a:rPr lang="en-US" sz="2600" baseline="-25000" dirty="0" smtClean="0"/>
              <a:t>0</a:t>
            </a:r>
            <a:r>
              <a:rPr lang="en-US" sz="2600" dirty="0" smtClean="0"/>
              <a:t> </a:t>
            </a:r>
            <a:r>
              <a:rPr lang="en-US" sz="2600" dirty="0"/>
              <a:t>= $</a:t>
            </a:r>
            <a:r>
              <a:rPr lang="en-US" sz="2600" dirty="0" smtClean="0"/>
              <a:t>2.12/$</a:t>
            </a:r>
            <a:r>
              <a:rPr lang="en-US" sz="2600" dirty="0"/>
              <a:t>30.29 = 7.0%</a:t>
            </a:r>
          </a:p>
          <a:p>
            <a:pPr>
              <a:buFont typeface="Arial" charset="0"/>
              <a:buChar char="•"/>
              <a:defRPr/>
            </a:pPr>
            <a:r>
              <a:rPr lang="en-US" dirty="0"/>
              <a:t>Capital gains yield</a:t>
            </a:r>
          </a:p>
          <a:p>
            <a:pPr lvl="1">
              <a:buFont typeface="Wingdings" pitchFamily="2" charset="2"/>
              <a:buNone/>
              <a:defRPr/>
            </a:pPr>
            <a:r>
              <a:rPr lang="en-US" sz="2600" dirty="0"/>
              <a:t>	= (P</a:t>
            </a:r>
            <a:r>
              <a:rPr lang="en-US" sz="2600" baseline="-25000" dirty="0"/>
              <a:t>1</a:t>
            </a:r>
            <a:r>
              <a:rPr lang="en-US" sz="2600" dirty="0"/>
              <a:t> – P</a:t>
            </a:r>
            <a:r>
              <a:rPr lang="en-US" sz="2600" baseline="-25000" dirty="0"/>
              <a:t>0</a:t>
            </a:r>
            <a:r>
              <a:rPr lang="en-US" sz="2600" dirty="0" smtClean="0"/>
              <a:t>)/P</a:t>
            </a:r>
            <a:r>
              <a:rPr lang="en-US" sz="2600" baseline="-25000" dirty="0" smtClean="0"/>
              <a:t>0</a:t>
            </a:r>
            <a:r>
              <a:rPr lang="en-US" sz="2600" dirty="0" smtClean="0"/>
              <a:t> </a:t>
            </a:r>
            <a:endParaRPr lang="en-US" sz="2600" dirty="0"/>
          </a:p>
          <a:p>
            <a:pPr lvl="1">
              <a:spcAft>
                <a:spcPts val="1800"/>
              </a:spcAft>
              <a:buFont typeface="Wingdings 2" pitchFamily="18" charset="2"/>
              <a:buNone/>
              <a:defRPr/>
            </a:pPr>
            <a:r>
              <a:rPr lang="en-US" sz="2600" dirty="0"/>
              <a:t>	= ($32.10 </a:t>
            </a:r>
            <a:r>
              <a:rPr lang="en-US" sz="2600" dirty="0" smtClean="0"/>
              <a:t>– </a:t>
            </a:r>
            <a:r>
              <a:rPr lang="en-US" sz="2600" dirty="0"/>
              <a:t>$30.29</a:t>
            </a:r>
            <a:r>
              <a:rPr lang="en-US" sz="2600" dirty="0" smtClean="0"/>
              <a:t>)/$</a:t>
            </a:r>
            <a:r>
              <a:rPr lang="en-US" sz="2600" dirty="0"/>
              <a:t>30.29 = 6.0%</a:t>
            </a:r>
          </a:p>
          <a:p>
            <a:pPr>
              <a:buFont typeface="Arial" charset="0"/>
              <a:buChar char="•"/>
              <a:defRPr/>
            </a:pPr>
            <a:r>
              <a:rPr lang="en-US" dirty="0"/>
              <a:t>Total return (</a:t>
            </a:r>
            <a:r>
              <a:rPr lang="en-US" dirty="0" smtClean="0"/>
              <a:t>r</a:t>
            </a:r>
            <a:r>
              <a:rPr lang="en-US" baseline="-25000" dirty="0" smtClean="0"/>
              <a:t>s</a:t>
            </a:r>
            <a:r>
              <a:rPr lang="en-US" dirty="0" smtClean="0"/>
              <a:t>)</a:t>
            </a:r>
            <a:endParaRPr lang="en-US" dirty="0"/>
          </a:p>
          <a:p>
            <a:pPr lvl="1">
              <a:buFont typeface="Wingdings" pitchFamily="2" charset="2"/>
              <a:buNone/>
              <a:defRPr/>
            </a:pPr>
            <a:r>
              <a:rPr lang="en-US" sz="2600" dirty="0"/>
              <a:t>	= Dividend </a:t>
            </a:r>
            <a:r>
              <a:rPr lang="en-US" sz="2600" dirty="0" smtClean="0"/>
              <a:t>yield </a:t>
            </a:r>
            <a:r>
              <a:rPr lang="en-US" sz="2600" dirty="0"/>
              <a:t>+ Capital </a:t>
            </a:r>
            <a:r>
              <a:rPr lang="en-US" sz="2600" dirty="0" smtClean="0"/>
              <a:t>gains yield</a:t>
            </a:r>
            <a:endParaRPr lang="en-US" sz="2600" dirty="0"/>
          </a:p>
          <a:p>
            <a:pPr lvl="1">
              <a:buFont typeface="Wingdings" pitchFamily="2" charset="2"/>
              <a:buNone/>
              <a:defRPr/>
            </a:pPr>
            <a:r>
              <a:rPr lang="en-US" sz="2600" dirty="0"/>
              <a:t>	= 7.0% + 6.0% = 13.0%</a:t>
            </a:r>
          </a:p>
        </p:txBody>
      </p:sp>
      <p:sp>
        <p:nvSpPr>
          <p:cNvPr id="17412"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C1C01BF1-78DC-4203-90FA-D76068BC0CFA}" type="slidenum">
              <a:rPr lang="en-US" altLang="th-TH">
                <a:solidFill>
                  <a:srgbClr val="C00000"/>
                </a:solidFill>
                <a:latin typeface="Calibri" panose="020F0502020204030204" pitchFamily="34" charset="0"/>
              </a:rPr>
              <a:pPr eaLnBrk="1" hangingPunct="1"/>
              <a:t>169</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247254494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969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969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9699">
                                            <p:txEl>
                                              <p:pRg st="4" end="4"/>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9699">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9699">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969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ontent Placeholder 7"/>
          <p:cNvSpPr txBox="1">
            <a:spLocks/>
          </p:cNvSpPr>
          <p:nvPr/>
        </p:nvSpPr>
        <p:spPr bwMode="auto">
          <a:xfrm>
            <a:off x="612775" y="1600200"/>
            <a:ext cx="8153400" cy="4495800"/>
          </a:xfrm>
          <a:prstGeom prst="rect">
            <a:avLst/>
          </a:prstGeom>
          <a:noFill/>
          <a:ln w="9525">
            <a:noFill/>
            <a:miter lim="800000"/>
            <a:headEnd/>
            <a:tailEnd/>
          </a:ln>
        </p:spPr>
        <p:txBody>
          <a:bodyPr/>
          <a:lstStyle>
            <a:lvl1pPr marL="457200" indent="-457200">
              <a:lnSpc>
                <a:spcPct val="90000"/>
              </a:lnSpc>
              <a:spcBef>
                <a:spcPts val="0"/>
              </a:spcBef>
              <a:spcAft>
                <a:spcPts val="1200"/>
              </a:spcAft>
              <a:defRPr>
                <a:solidFill>
                  <a:schemeClr val="accent1">
                    <a:lumMod val="50000"/>
                  </a:schemeClr>
                </a:solidFill>
              </a:defRPr>
            </a:lvl1pPr>
            <a:lvl2pPr marL="796925" indent="-457200">
              <a:lnSpc>
                <a:spcPct val="90000"/>
              </a:lnSpc>
              <a:spcBef>
                <a:spcPts val="0"/>
              </a:spcBef>
              <a:spcAft>
                <a:spcPts val="1200"/>
              </a:spcAft>
              <a:defRPr>
                <a:solidFill>
                  <a:schemeClr val="accent1">
                    <a:lumMod val="50000"/>
                  </a:schemeClr>
                </a:solidFill>
              </a:defRPr>
            </a:lvl2pPr>
            <a:lvl3pPr marL="1031875" indent="-346075">
              <a:lnSpc>
                <a:spcPct val="90000"/>
              </a:lnSpc>
              <a:spcBef>
                <a:spcPts val="0"/>
              </a:spcBef>
              <a:spcAft>
                <a:spcPts val="1200"/>
              </a:spcAft>
              <a:defRPr>
                <a:solidFill>
                  <a:schemeClr val="accent1">
                    <a:lumMod val="50000"/>
                  </a:schemeClr>
                </a:solidFill>
              </a:defRPr>
            </a:lvl3pPr>
            <a:lvl4pPr marL="1489075" indent="-346075">
              <a:lnSpc>
                <a:spcPct val="90000"/>
              </a:lnSpc>
              <a:spcBef>
                <a:spcPts val="0"/>
              </a:spcBef>
              <a:spcAft>
                <a:spcPts val="1200"/>
              </a:spcAft>
              <a:defRPr>
                <a:solidFill>
                  <a:schemeClr val="accent1">
                    <a:lumMod val="50000"/>
                  </a:schemeClr>
                </a:solidFill>
              </a:defRPr>
            </a:lvl4pPr>
            <a:lvl5pPr marL="1946275" indent="-346075">
              <a:lnSpc>
                <a:spcPct val="90000"/>
              </a:lnSpc>
              <a:spcBef>
                <a:spcPts val="0"/>
              </a:spcBef>
              <a:spcAft>
                <a:spcPts val="1200"/>
              </a:spcAft>
              <a:defRPr>
                <a:solidFill>
                  <a:schemeClr val="accent1">
                    <a:lumMod val="50000"/>
                  </a:schemeClr>
                </a:solidFill>
              </a:defRPr>
            </a:lvl5pPr>
          </a:lstStyle>
          <a:p>
            <a:pPr eaLnBrk="0" hangingPunct="0">
              <a:buClr>
                <a:schemeClr val="accent2"/>
              </a:buClr>
              <a:buSzPct val="100000"/>
              <a:defRPr/>
            </a:pPr>
            <a:r>
              <a:rPr lang="en-US" sz="2600" dirty="0" smtClean="0">
                <a:solidFill>
                  <a:schemeClr val="tx1"/>
                </a:solidFill>
                <a:latin typeface="Times New Roman" panose="02020603050405020304" pitchFamily="18" charset="0"/>
                <a:cs typeface="Times New Roman" panose="02020603050405020304" pitchFamily="18" charset="0"/>
              </a:rPr>
              <a:t>The dividend stream would be a perpetuity.</a:t>
            </a:r>
          </a:p>
        </p:txBody>
      </p:sp>
      <p:sp>
        <p:nvSpPr>
          <p:cNvPr id="6148" name="Rectangle 2"/>
          <p:cNvSpPr>
            <a:spLocks noGrp="1" noChangeArrowheads="1"/>
          </p:cNvSpPr>
          <p:nvPr>
            <p:ph type="title"/>
          </p:nvPr>
        </p:nvSpPr>
        <p:spPr>
          <a:xfrm>
            <a:off x="790575" y="228600"/>
            <a:ext cx="7553325" cy="914400"/>
          </a:xfrm>
        </p:spPr>
        <p:txBody>
          <a:bodyPr>
            <a:noAutofit/>
          </a:bodyPr>
          <a:lstStyle/>
          <a:p>
            <a:pPr>
              <a:defRPr/>
            </a:pPr>
            <a:r>
              <a:rPr lang="en-US" sz="3200" dirty="0" smtClean="0"/>
              <a:t>What would the expected price today be, </a:t>
            </a:r>
            <a:br>
              <a:rPr lang="en-US" sz="3200" dirty="0" smtClean="0"/>
            </a:br>
            <a:r>
              <a:rPr lang="en-US" sz="3200" dirty="0" smtClean="0"/>
              <a:t>if g = 0?</a:t>
            </a:r>
          </a:p>
        </p:txBody>
      </p:sp>
      <p:graphicFrame>
        <p:nvGraphicFramePr>
          <p:cNvPr id="30738" name="Object 18"/>
          <p:cNvGraphicFramePr>
            <a:graphicFrameLocks noGrp="1" noChangeAspect="1"/>
          </p:cNvGraphicFramePr>
          <p:nvPr>
            <p:ph sz="quarter" idx="1"/>
          </p:nvPr>
        </p:nvGraphicFramePr>
        <p:xfrm>
          <a:off x="2921000" y="4359275"/>
          <a:ext cx="3300413" cy="785813"/>
        </p:xfrm>
        <a:graphic>
          <a:graphicData uri="http://schemas.openxmlformats.org/presentationml/2006/ole">
            <mc:AlternateContent xmlns:mc="http://schemas.openxmlformats.org/markup-compatibility/2006">
              <mc:Choice xmlns:v="urn:schemas-microsoft-com:vml" Requires="v">
                <p:oleObj spid="_x0000_s28675" name="Equation" r:id="rId4" imgW="1651000" imgH="393700" progId="Equation.3">
                  <p:embed/>
                </p:oleObj>
              </mc:Choice>
              <mc:Fallback>
                <p:oleObj name="Equation" r:id="rId4" imgW="1651000" imgH="3937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21000" y="4359275"/>
                        <a:ext cx="3300413" cy="7858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2" name="Group 20"/>
          <p:cNvGrpSpPr>
            <a:grpSpLocks/>
          </p:cNvGrpSpPr>
          <p:nvPr/>
        </p:nvGrpSpPr>
        <p:grpSpPr bwMode="auto">
          <a:xfrm>
            <a:off x="906463" y="2646363"/>
            <a:ext cx="7297737" cy="1258887"/>
            <a:chOff x="678" y="2059"/>
            <a:chExt cx="4597" cy="793"/>
          </a:xfrm>
        </p:grpSpPr>
        <p:sp>
          <p:nvSpPr>
            <p:cNvPr id="30724" name="Rectangle 4"/>
            <p:cNvSpPr>
              <a:spLocks noChangeArrowheads="1"/>
            </p:cNvSpPr>
            <p:nvPr/>
          </p:nvSpPr>
          <p:spPr bwMode="auto">
            <a:xfrm>
              <a:off x="1960" y="2580"/>
              <a:ext cx="431" cy="272"/>
            </a:xfrm>
            <a:prstGeom prst="rect">
              <a:avLst/>
            </a:prstGeom>
            <a:noFill/>
            <a:ln w="9525">
              <a:noFill/>
              <a:miter lim="800000"/>
              <a:headEnd/>
              <a:tailEnd/>
            </a:ln>
            <a:effectLst/>
          </p:spPr>
          <p:txBody>
            <a:bodyPr wrap="none" lIns="92075" tIns="46038" rIns="92075" bIns="46038">
              <a:spAutoFit/>
            </a:bodyPr>
            <a:lstStyle/>
            <a:p>
              <a:pPr>
                <a:defRPr/>
              </a:pPr>
              <a:r>
                <a:rPr lang="en-US" sz="2200" dirty="0">
                  <a:latin typeface="+mn-lt"/>
                  <a:cs typeface="Arial" charset="0"/>
                </a:rPr>
                <a:t>2.00</a:t>
              </a:r>
            </a:p>
          </p:txBody>
        </p:sp>
        <p:sp>
          <p:nvSpPr>
            <p:cNvPr id="30725" name="Rectangle 5"/>
            <p:cNvSpPr>
              <a:spLocks noChangeArrowheads="1"/>
            </p:cNvSpPr>
            <p:nvPr/>
          </p:nvSpPr>
          <p:spPr bwMode="auto">
            <a:xfrm>
              <a:off x="4312" y="2580"/>
              <a:ext cx="431" cy="272"/>
            </a:xfrm>
            <a:prstGeom prst="rect">
              <a:avLst/>
            </a:prstGeom>
            <a:noFill/>
            <a:ln w="9525">
              <a:noFill/>
              <a:miter lim="800000"/>
              <a:headEnd/>
              <a:tailEnd/>
            </a:ln>
            <a:effectLst/>
          </p:spPr>
          <p:txBody>
            <a:bodyPr wrap="none" lIns="92075" tIns="46038" rIns="92075" bIns="46038">
              <a:spAutoFit/>
            </a:bodyPr>
            <a:lstStyle/>
            <a:p>
              <a:pPr>
                <a:defRPr/>
              </a:pPr>
              <a:r>
                <a:rPr lang="en-US" sz="2200" dirty="0">
                  <a:latin typeface="+mn-lt"/>
                  <a:cs typeface="Arial" charset="0"/>
                </a:rPr>
                <a:t>2.00</a:t>
              </a:r>
            </a:p>
          </p:txBody>
        </p:sp>
        <p:sp>
          <p:nvSpPr>
            <p:cNvPr id="30726" name="Line 6"/>
            <p:cNvSpPr>
              <a:spLocks noChangeShapeType="1"/>
            </p:cNvSpPr>
            <p:nvPr/>
          </p:nvSpPr>
          <p:spPr bwMode="auto">
            <a:xfrm>
              <a:off x="778" y="2348"/>
              <a:ext cx="0" cy="173"/>
            </a:xfrm>
            <a:prstGeom prst="line">
              <a:avLst/>
            </a:prstGeom>
            <a:noFill/>
            <a:ln w="25400">
              <a:solidFill>
                <a:schemeClr val="tx1"/>
              </a:solidFill>
              <a:round/>
              <a:headEnd type="none" w="sm" len="sm"/>
              <a:tailEnd type="none" w="sm" len="sm"/>
            </a:ln>
            <a:effectLst/>
          </p:spPr>
          <p:txBody>
            <a:bodyPr wrap="none" anchor="ctr"/>
            <a:lstStyle/>
            <a:p>
              <a:pPr>
                <a:defRPr/>
              </a:pPr>
              <a:endParaRPr lang="en-US" sz="2600" dirty="0">
                <a:latin typeface="+mn-lt"/>
                <a:cs typeface="Arial" charset="0"/>
              </a:endParaRPr>
            </a:p>
          </p:txBody>
        </p:sp>
        <p:sp>
          <p:nvSpPr>
            <p:cNvPr id="30727" name="Line 7"/>
            <p:cNvSpPr>
              <a:spLocks noChangeShapeType="1"/>
            </p:cNvSpPr>
            <p:nvPr/>
          </p:nvSpPr>
          <p:spPr bwMode="auto">
            <a:xfrm>
              <a:off x="2170" y="2348"/>
              <a:ext cx="0" cy="173"/>
            </a:xfrm>
            <a:prstGeom prst="line">
              <a:avLst/>
            </a:prstGeom>
            <a:noFill/>
            <a:ln w="25400">
              <a:solidFill>
                <a:schemeClr val="tx1"/>
              </a:solidFill>
              <a:round/>
              <a:headEnd type="none" w="sm" len="sm"/>
              <a:tailEnd type="none" w="sm" len="sm"/>
            </a:ln>
            <a:effectLst/>
          </p:spPr>
          <p:txBody>
            <a:bodyPr wrap="none" anchor="ctr"/>
            <a:lstStyle/>
            <a:p>
              <a:pPr>
                <a:defRPr/>
              </a:pPr>
              <a:endParaRPr lang="en-US" sz="2600" dirty="0">
                <a:latin typeface="+mn-lt"/>
                <a:cs typeface="Arial" charset="0"/>
              </a:endParaRPr>
            </a:p>
          </p:txBody>
        </p:sp>
        <p:sp>
          <p:nvSpPr>
            <p:cNvPr id="30728" name="Line 8"/>
            <p:cNvSpPr>
              <a:spLocks noChangeShapeType="1"/>
            </p:cNvSpPr>
            <p:nvPr/>
          </p:nvSpPr>
          <p:spPr bwMode="auto">
            <a:xfrm>
              <a:off x="3418" y="2348"/>
              <a:ext cx="0" cy="173"/>
            </a:xfrm>
            <a:prstGeom prst="line">
              <a:avLst/>
            </a:prstGeom>
            <a:noFill/>
            <a:ln w="25400">
              <a:solidFill>
                <a:schemeClr val="tx1"/>
              </a:solidFill>
              <a:round/>
              <a:headEnd type="none" w="sm" len="sm"/>
              <a:tailEnd type="none" w="sm" len="sm"/>
            </a:ln>
            <a:effectLst/>
          </p:spPr>
          <p:txBody>
            <a:bodyPr wrap="none" anchor="ctr"/>
            <a:lstStyle/>
            <a:p>
              <a:pPr>
                <a:defRPr/>
              </a:pPr>
              <a:endParaRPr lang="en-US" sz="2600" dirty="0">
                <a:latin typeface="+mn-lt"/>
                <a:cs typeface="Arial" charset="0"/>
              </a:endParaRPr>
            </a:p>
          </p:txBody>
        </p:sp>
        <p:sp>
          <p:nvSpPr>
            <p:cNvPr id="30729" name="Line 9"/>
            <p:cNvSpPr>
              <a:spLocks noChangeShapeType="1"/>
            </p:cNvSpPr>
            <p:nvPr/>
          </p:nvSpPr>
          <p:spPr bwMode="auto">
            <a:xfrm>
              <a:off x="4522" y="2348"/>
              <a:ext cx="0" cy="173"/>
            </a:xfrm>
            <a:prstGeom prst="line">
              <a:avLst/>
            </a:prstGeom>
            <a:noFill/>
            <a:ln w="25400">
              <a:solidFill>
                <a:schemeClr val="tx1"/>
              </a:solidFill>
              <a:round/>
              <a:headEnd type="none" w="sm" len="sm"/>
              <a:tailEnd type="none" w="sm" len="sm"/>
            </a:ln>
            <a:effectLst/>
          </p:spPr>
          <p:txBody>
            <a:bodyPr wrap="none" anchor="ctr"/>
            <a:lstStyle/>
            <a:p>
              <a:pPr>
                <a:defRPr/>
              </a:pPr>
              <a:endParaRPr lang="en-US" sz="2600" dirty="0">
                <a:latin typeface="+mn-lt"/>
                <a:cs typeface="Arial" charset="0"/>
              </a:endParaRPr>
            </a:p>
          </p:txBody>
        </p:sp>
        <p:sp>
          <p:nvSpPr>
            <p:cNvPr id="30730" name="Rectangle 10"/>
            <p:cNvSpPr>
              <a:spLocks noChangeArrowheads="1"/>
            </p:cNvSpPr>
            <p:nvPr/>
          </p:nvSpPr>
          <p:spPr bwMode="auto">
            <a:xfrm>
              <a:off x="3208" y="2580"/>
              <a:ext cx="431" cy="272"/>
            </a:xfrm>
            <a:prstGeom prst="rect">
              <a:avLst/>
            </a:prstGeom>
            <a:noFill/>
            <a:ln w="9525">
              <a:noFill/>
              <a:miter lim="800000"/>
              <a:headEnd/>
              <a:tailEnd/>
            </a:ln>
            <a:effectLst/>
          </p:spPr>
          <p:txBody>
            <a:bodyPr wrap="none" lIns="92075" tIns="46038" rIns="92075" bIns="46038">
              <a:spAutoFit/>
            </a:bodyPr>
            <a:lstStyle/>
            <a:p>
              <a:pPr>
                <a:defRPr/>
              </a:pPr>
              <a:r>
                <a:rPr lang="en-US" sz="2200" dirty="0">
                  <a:latin typeface="+mn-lt"/>
                  <a:cs typeface="Arial" charset="0"/>
                </a:rPr>
                <a:t>2.00</a:t>
              </a:r>
            </a:p>
          </p:txBody>
        </p:sp>
        <p:sp>
          <p:nvSpPr>
            <p:cNvPr id="30731" name="Rectangle 11"/>
            <p:cNvSpPr>
              <a:spLocks noChangeArrowheads="1"/>
            </p:cNvSpPr>
            <p:nvPr/>
          </p:nvSpPr>
          <p:spPr bwMode="auto">
            <a:xfrm>
              <a:off x="678" y="2059"/>
              <a:ext cx="207" cy="272"/>
            </a:xfrm>
            <a:prstGeom prst="rect">
              <a:avLst/>
            </a:prstGeom>
            <a:noFill/>
            <a:ln w="9525">
              <a:noFill/>
              <a:miter lim="800000"/>
              <a:headEnd/>
              <a:tailEnd/>
            </a:ln>
            <a:effectLst/>
          </p:spPr>
          <p:txBody>
            <a:bodyPr wrap="none" lIns="92075" tIns="46038" rIns="92075" bIns="46038">
              <a:spAutoFit/>
            </a:bodyPr>
            <a:lstStyle/>
            <a:p>
              <a:pPr>
                <a:defRPr/>
              </a:pPr>
              <a:r>
                <a:rPr lang="en-US" sz="2200" dirty="0">
                  <a:latin typeface="+mn-lt"/>
                  <a:cs typeface="Arial" charset="0"/>
                </a:rPr>
                <a:t>0</a:t>
              </a:r>
            </a:p>
          </p:txBody>
        </p:sp>
        <p:sp>
          <p:nvSpPr>
            <p:cNvPr id="30732" name="Rectangle 12"/>
            <p:cNvSpPr>
              <a:spLocks noChangeArrowheads="1"/>
            </p:cNvSpPr>
            <p:nvPr/>
          </p:nvSpPr>
          <p:spPr bwMode="auto">
            <a:xfrm>
              <a:off x="2070" y="2059"/>
              <a:ext cx="207" cy="272"/>
            </a:xfrm>
            <a:prstGeom prst="rect">
              <a:avLst/>
            </a:prstGeom>
            <a:noFill/>
            <a:ln w="9525">
              <a:noFill/>
              <a:miter lim="800000"/>
              <a:headEnd/>
              <a:tailEnd/>
            </a:ln>
            <a:effectLst/>
          </p:spPr>
          <p:txBody>
            <a:bodyPr wrap="none" lIns="92075" tIns="46038" rIns="92075" bIns="46038">
              <a:spAutoFit/>
            </a:bodyPr>
            <a:lstStyle/>
            <a:p>
              <a:pPr>
                <a:defRPr/>
              </a:pPr>
              <a:r>
                <a:rPr lang="en-US" sz="2200" dirty="0">
                  <a:latin typeface="+mn-lt"/>
                  <a:cs typeface="Arial" charset="0"/>
                </a:rPr>
                <a:t>1</a:t>
              </a:r>
            </a:p>
          </p:txBody>
        </p:sp>
        <p:sp>
          <p:nvSpPr>
            <p:cNvPr id="30733" name="Rectangle 13"/>
            <p:cNvSpPr>
              <a:spLocks noChangeArrowheads="1"/>
            </p:cNvSpPr>
            <p:nvPr/>
          </p:nvSpPr>
          <p:spPr bwMode="auto">
            <a:xfrm>
              <a:off x="3318" y="2059"/>
              <a:ext cx="207" cy="272"/>
            </a:xfrm>
            <a:prstGeom prst="rect">
              <a:avLst/>
            </a:prstGeom>
            <a:noFill/>
            <a:ln w="9525">
              <a:noFill/>
              <a:miter lim="800000"/>
              <a:headEnd/>
              <a:tailEnd/>
            </a:ln>
            <a:effectLst/>
          </p:spPr>
          <p:txBody>
            <a:bodyPr wrap="none" lIns="92075" tIns="46038" rIns="92075" bIns="46038">
              <a:spAutoFit/>
            </a:bodyPr>
            <a:lstStyle/>
            <a:p>
              <a:pPr>
                <a:defRPr/>
              </a:pPr>
              <a:r>
                <a:rPr lang="en-US" sz="2200" dirty="0">
                  <a:latin typeface="+mn-lt"/>
                  <a:cs typeface="Arial" charset="0"/>
                </a:rPr>
                <a:t>2</a:t>
              </a:r>
            </a:p>
          </p:txBody>
        </p:sp>
        <p:sp>
          <p:nvSpPr>
            <p:cNvPr id="30734" name="Rectangle 14"/>
            <p:cNvSpPr>
              <a:spLocks noChangeArrowheads="1"/>
            </p:cNvSpPr>
            <p:nvPr/>
          </p:nvSpPr>
          <p:spPr bwMode="auto">
            <a:xfrm>
              <a:off x="4422" y="2059"/>
              <a:ext cx="207" cy="272"/>
            </a:xfrm>
            <a:prstGeom prst="rect">
              <a:avLst/>
            </a:prstGeom>
            <a:noFill/>
            <a:ln w="9525">
              <a:noFill/>
              <a:miter lim="800000"/>
              <a:headEnd/>
              <a:tailEnd/>
            </a:ln>
            <a:effectLst/>
          </p:spPr>
          <p:txBody>
            <a:bodyPr wrap="none" lIns="92075" tIns="46038" rIns="92075" bIns="46038">
              <a:spAutoFit/>
            </a:bodyPr>
            <a:lstStyle/>
            <a:p>
              <a:pPr>
                <a:defRPr/>
              </a:pPr>
              <a:r>
                <a:rPr lang="en-US" sz="2200" dirty="0">
                  <a:latin typeface="+mn-lt"/>
                  <a:cs typeface="Arial" charset="0"/>
                </a:rPr>
                <a:t>3</a:t>
              </a:r>
            </a:p>
          </p:txBody>
        </p:sp>
        <p:sp>
          <p:nvSpPr>
            <p:cNvPr id="30735" name="Rectangle 15"/>
            <p:cNvSpPr>
              <a:spLocks noChangeArrowheads="1"/>
            </p:cNvSpPr>
            <p:nvPr/>
          </p:nvSpPr>
          <p:spPr bwMode="auto">
            <a:xfrm>
              <a:off x="1073" y="2136"/>
              <a:ext cx="646" cy="252"/>
            </a:xfrm>
            <a:prstGeom prst="rect">
              <a:avLst/>
            </a:prstGeom>
            <a:noFill/>
            <a:ln w="9525">
              <a:solidFill>
                <a:schemeClr val="accent1">
                  <a:lumMod val="50000"/>
                </a:schemeClr>
              </a:solidFill>
              <a:miter lim="800000"/>
              <a:headEnd/>
              <a:tailEnd/>
            </a:ln>
            <a:effectLst/>
          </p:spPr>
          <p:txBody>
            <a:bodyPr wrap="none" lIns="92075" tIns="46038" rIns="92075" bIns="46038">
              <a:spAutoFit/>
            </a:bodyPr>
            <a:lstStyle/>
            <a:p>
              <a:pPr algn="ctr">
                <a:defRPr/>
              </a:pPr>
              <a:r>
                <a:rPr lang="en-US" sz="2000" dirty="0">
                  <a:latin typeface="+mn-lt"/>
                  <a:cs typeface="Arial" charset="0"/>
                </a:rPr>
                <a:t>r</a:t>
              </a:r>
              <a:r>
                <a:rPr lang="en-US" sz="2000" baseline="-25000" dirty="0">
                  <a:latin typeface="+mn-lt"/>
                  <a:cs typeface="Arial" charset="0"/>
                </a:rPr>
                <a:t>s</a:t>
              </a:r>
              <a:r>
                <a:rPr lang="en-US" sz="2000" dirty="0">
                  <a:latin typeface="+mn-lt"/>
                  <a:cs typeface="Arial" charset="0"/>
                </a:rPr>
                <a:t> = 13%</a:t>
              </a:r>
            </a:p>
          </p:txBody>
        </p:sp>
        <p:sp>
          <p:nvSpPr>
            <p:cNvPr id="30736" name="Line 16"/>
            <p:cNvSpPr>
              <a:spLocks noChangeShapeType="1"/>
            </p:cNvSpPr>
            <p:nvPr/>
          </p:nvSpPr>
          <p:spPr bwMode="auto">
            <a:xfrm>
              <a:off x="792" y="2434"/>
              <a:ext cx="4483" cy="0"/>
            </a:xfrm>
            <a:prstGeom prst="line">
              <a:avLst/>
            </a:prstGeom>
            <a:noFill/>
            <a:ln w="38100">
              <a:solidFill>
                <a:schemeClr val="tx1"/>
              </a:solidFill>
              <a:round/>
              <a:headEnd type="none" w="sm" len="sm"/>
              <a:tailEnd type="stealth" w="med" len="lg"/>
            </a:ln>
            <a:effectLst/>
          </p:spPr>
          <p:txBody>
            <a:bodyPr wrap="none" anchor="ctr"/>
            <a:lstStyle/>
            <a:p>
              <a:pPr>
                <a:defRPr/>
              </a:pPr>
              <a:endParaRPr lang="en-US" sz="2600" dirty="0">
                <a:latin typeface="+mn-lt"/>
                <a:cs typeface="Arial" charset="0"/>
              </a:endParaRPr>
            </a:p>
          </p:txBody>
        </p:sp>
      </p:grpSp>
      <p:sp>
        <p:nvSpPr>
          <p:cNvPr id="18438" name="Slide Number Placeholder 2"/>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25DEB6E4-339C-4817-99C7-863274E7AB97}" type="slidenum">
              <a:rPr lang="en-US" altLang="th-TH">
                <a:solidFill>
                  <a:srgbClr val="C00000"/>
                </a:solidFill>
                <a:latin typeface="Calibri" panose="020F0502020204030204" pitchFamily="34" charset="0"/>
              </a:rPr>
              <a:pPr eaLnBrk="1" hangingPunct="1"/>
              <a:t>170</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141452468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07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noAutofit/>
          </a:bodyPr>
          <a:lstStyle/>
          <a:p>
            <a:pPr>
              <a:defRPr/>
            </a:pPr>
            <a:r>
              <a:rPr lang="en-US" sz="3200" dirty="0" smtClean="0"/>
              <a:t>Supernormal Growth:  What if g = 30% for 3 years before achieving long-run growth of 6%?</a:t>
            </a:r>
          </a:p>
        </p:txBody>
      </p:sp>
      <p:sp>
        <p:nvSpPr>
          <p:cNvPr id="32771" name="Rectangle 3"/>
          <p:cNvSpPr>
            <a:spLocks noGrp="1" noChangeArrowheads="1"/>
          </p:cNvSpPr>
          <p:nvPr>
            <p:ph sz="quarter" idx="1"/>
          </p:nvPr>
        </p:nvSpPr>
        <p:spPr>
          <a:xfrm>
            <a:off x="628650" y="1860551"/>
            <a:ext cx="7616825" cy="4495800"/>
          </a:xfrm>
        </p:spPr>
        <p:txBody>
          <a:bodyPr/>
          <a:lstStyle/>
          <a:p>
            <a:pPr>
              <a:buFont typeface="Arial" charset="0"/>
              <a:buChar char="•"/>
              <a:defRPr/>
            </a:pPr>
            <a:r>
              <a:rPr lang="en-US" dirty="0"/>
              <a:t>Can no longer use just the constant growth model to find stock value.</a:t>
            </a:r>
          </a:p>
          <a:p>
            <a:pPr>
              <a:buFont typeface="Arial" charset="0"/>
              <a:buChar char="•"/>
              <a:defRPr/>
            </a:pPr>
            <a:r>
              <a:rPr lang="en-US" dirty="0"/>
              <a:t>However, the growth does become constant after 3 years.</a:t>
            </a:r>
          </a:p>
        </p:txBody>
      </p:sp>
      <p:sp>
        <p:nvSpPr>
          <p:cNvPr id="19460"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4B7CA6A6-914B-4C86-BE54-1F43A2551B4D}" type="slidenum">
              <a:rPr lang="en-US" altLang="th-TH">
                <a:solidFill>
                  <a:srgbClr val="C00000"/>
                </a:solidFill>
                <a:latin typeface="Calibri" panose="020F0502020204030204" pitchFamily="34" charset="0"/>
              </a:rPr>
              <a:pPr eaLnBrk="1" hangingPunct="1"/>
              <a:t>171</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11371662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2"/>
          <p:cNvSpPr>
            <a:spLocks noGrp="1" noChangeArrowheads="1"/>
          </p:cNvSpPr>
          <p:nvPr>
            <p:ph type="title"/>
          </p:nvPr>
        </p:nvSpPr>
        <p:spPr/>
        <p:txBody>
          <a:bodyPr>
            <a:normAutofit/>
          </a:bodyPr>
          <a:lstStyle/>
          <a:p>
            <a:pPr>
              <a:defRPr/>
            </a:pPr>
            <a:r>
              <a:rPr lang="en-US" sz="3600" dirty="0" smtClean="0"/>
              <a:t>Valuing Common Stock with </a:t>
            </a:r>
            <a:r>
              <a:rPr lang="en-US" sz="3600" dirty="0" err="1" smtClean="0"/>
              <a:t>Nonconstant</a:t>
            </a:r>
            <a:r>
              <a:rPr lang="en-US" sz="3600" dirty="0" smtClean="0"/>
              <a:t> Growth</a:t>
            </a:r>
          </a:p>
        </p:txBody>
      </p:sp>
      <p:sp>
        <p:nvSpPr>
          <p:cNvPr id="33820" name="Rectangle 28"/>
          <p:cNvSpPr>
            <a:spLocks noChangeArrowheads="1"/>
          </p:cNvSpPr>
          <p:nvPr/>
        </p:nvSpPr>
        <p:spPr bwMode="auto">
          <a:xfrm>
            <a:off x="1447800" y="2284413"/>
            <a:ext cx="1004888" cy="400050"/>
          </a:xfrm>
          <a:prstGeom prst="rect">
            <a:avLst/>
          </a:prstGeom>
          <a:noFill/>
          <a:ln w="19050">
            <a:solidFill>
              <a:srgbClr val="C00000"/>
            </a:solidFill>
            <a:miter lim="800000"/>
            <a:headEnd/>
            <a:tailEnd/>
          </a:ln>
          <a:effectLst/>
        </p:spPr>
        <p:txBody>
          <a:bodyPr wrap="none" lIns="92075" tIns="46038" rIns="92075" bIns="46038">
            <a:spAutoFit/>
          </a:bodyPr>
          <a:lstStyle/>
          <a:p>
            <a:pPr>
              <a:defRPr/>
            </a:pPr>
            <a:r>
              <a:rPr lang="en-US" sz="2000" dirty="0">
                <a:solidFill>
                  <a:srgbClr val="C00000"/>
                </a:solidFill>
                <a:latin typeface="+mn-lt"/>
                <a:cs typeface="Arial" charset="0"/>
              </a:rPr>
              <a:t>r</a:t>
            </a:r>
            <a:r>
              <a:rPr lang="en-US" sz="2000" baseline="-25000" dirty="0">
                <a:solidFill>
                  <a:srgbClr val="C00000"/>
                </a:solidFill>
                <a:latin typeface="+mn-lt"/>
                <a:cs typeface="Arial" charset="0"/>
              </a:rPr>
              <a:t>s </a:t>
            </a:r>
            <a:r>
              <a:rPr lang="en-US" sz="2000" dirty="0">
                <a:solidFill>
                  <a:srgbClr val="C00000"/>
                </a:solidFill>
                <a:latin typeface="+mn-lt"/>
                <a:cs typeface="Arial" charset="0"/>
              </a:rPr>
              <a:t>= 13%</a:t>
            </a:r>
          </a:p>
        </p:txBody>
      </p:sp>
      <p:sp>
        <p:nvSpPr>
          <p:cNvPr id="33822" name="Rectangle 30"/>
          <p:cNvSpPr>
            <a:spLocks noChangeArrowheads="1"/>
          </p:cNvSpPr>
          <p:nvPr/>
        </p:nvSpPr>
        <p:spPr bwMode="auto">
          <a:xfrm>
            <a:off x="1447800" y="2876550"/>
            <a:ext cx="992188" cy="400050"/>
          </a:xfrm>
          <a:prstGeom prst="rect">
            <a:avLst/>
          </a:prstGeom>
          <a:noFill/>
          <a:ln w="19050">
            <a:solidFill>
              <a:schemeClr val="accent1">
                <a:lumMod val="75000"/>
              </a:schemeClr>
            </a:solidFill>
            <a:miter lim="800000"/>
            <a:headEnd/>
            <a:tailEnd/>
          </a:ln>
          <a:effectLst/>
        </p:spPr>
        <p:txBody>
          <a:bodyPr wrap="none" lIns="92075" tIns="46038" rIns="92075" bIns="46038">
            <a:spAutoFit/>
          </a:bodyPr>
          <a:lstStyle/>
          <a:p>
            <a:pPr>
              <a:defRPr/>
            </a:pPr>
            <a:r>
              <a:rPr lang="en-US" sz="2000" dirty="0">
                <a:solidFill>
                  <a:schemeClr val="accent1">
                    <a:lumMod val="50000"/>
                  </a:schemeClr>
                </a:solidFill>
                <a:latin typeface="+mn-lt"/>
                <a:cs typeface="Arial" charset="0"/>
              </a:rPr>
              <a:t>g = 30%</a:t>
            </a:r>
          </a:p>
        </p:txBody>
      </p:sp>
      <p:sp>
        <p:nvSpPr>
          <p:cNvPr id="33823" name="Rectangle 31"/>
          <p:cNvSpPr>
            <a:spLocks noChangeArrowheads="1"/>
          </p:cNvSpPr>
          <p:nvPr/>
        </p:nvSpPr>
        <p:spPr bwMode="auto">
          <a:xfrm>
            <a:off x="3073400" y="2876550"/>
            <a:ext cx="992188" cy="400050"/>
          </a:xfrm>
          <a:prstGeom prst="rect">
            <a:avLst/>
          </a:prstGeom>
          <a:noFill/>
          <a:ln w="19050">
            <a:solidFill>
              <a:schemeClr val="accent1">
                <a:lumMod val="75000"/>
              </a:schemeClr>
            </a:solidFill>
            <a:miter lim="800000"/>
            <a:headEnd/>
            <a:tailEnd/>
          </a:ln>
          <a:effectLst/>
        </p:spPr>
        <p:txBody>
          <a:bodyPr wrap="none" lIns="92075" tIns="46038" rIns="92075" bIns="46038">
            <a:spAutoFit/>
          </a:bodyPr>
          <a:lstStyle/>
          <a:p>
            <a:pPr>
              <a:defRPr/>
            </a:pPr>
            <a:r>
              <a:rPr lang="en-US" sz="2000" dirty="0">
                <a:solidFill>
                  <a:schemeClr val="accent1">
                    <a:lumMod val="50000"/>
                  </a:schemeClr>
                </a:solidFill>
                <a:latin typeface="+mn-lt"/>
                <a:cs typeface="Arial" charset="0"/>
              </a:rPr>
              <a:t>g = 30%</a:t>
            </a:r>
          </a:p>
        </p:txBody>
      </p:sp>
      <p:sp>
        <p:nvSpPr>
          <p:cNvPr id="33824" name="Rectangle 32"/>
          <p:cNvSpPr>
            <a:spLocks noChangeArrowheads="1"/>
          </p:cNvSpPr>
          <p:nvPr/>
        </p:nvSpPr>
        <p:spPr bwMode="auto">
          <a:xfrm>
            <a:off x="4699000" y="2876550"/>
            <a:ext cx="992188" cy="400050"/>
          </a:xfrm>
          <a:prstGeom prst="rect">
            <a:avLst/>
          </a:prstGeom>
          <a:noFill/>
          <a:ln w="19050">
            <a:solidFill>
              <a:schemeClr val="accent1">
                <a:lumMod val="75000"/>
              </a:schemeClr>
            </a:solidFill>
            <a:miter lim="800000"/>
            <a:headEnd/>
            <a:tailEnd/>
          </a:ln>
          <a:effectLst/>
        </p:spPr>
        <p:txBody>
          <a:bodyPr wrap="none" lIns="92075" tIns="46038" rIns="92075" bIns="46038">
            <a:spAutoFit/>
          </a:bodyPr>
          <a:lstStyle/>
          <a:p>
            <a:pPr>
              <a:defRPr/>
            </a:pPr>
            <a:r>
              <a:rPr lang="en-US" sz="2000" dirty="0">
                <a:solidFill>
                  <a:schemeClr val="accent1">
                    <a:lumMod val="50000"/>
                  </a:schemeClr>
                </a:solidFill>
                <a:latin typeface="+mn-lt"/>
                <a:cs typeface="Arial" charset="0"/>
              </a:rPr>
              <a:t>g = 30%</a:t>
            </a:r>
          </a:p>
        </p:txBody>
      </p:sp>
      <p:sp>
        <p:nvSpPr>
          <p:cNvPr id="33825" name="Rectangle 33"/>
          <p:cNvSpPr>
            <a:spLocks noChangeArrowheads="1"/>
          </p:cNvSpPr>
          <p:nvPr/>
        </p:nvSpPr>
        <p:spPr bwMode="auto">
          <a:xfrm>
            <a:off x="6324600" y="2876550"/>
            <a:ext cx="862013" cy="400050"/>
          </a:xfrm>
          <a:prstGeom prst="rect">
            <a:avLst/>
          </a:prstGeom>
          <a:noFill/>
          <a:ln w="19050">
            <a:solidFill>
              <a:schemeClr val="accent3">
                <a:lumMod val="50000"/>
              </a:schemeClr>
            </a:solidFill>
            <a:prstDash val="dash"/>
            <a:miter lim="800000"/>
            <a:headEnd/>
            <a:tailEnd/>
          </a:ln>
          <a:effectLst/>
        </p:spPr>
        <p:txBody>
          <a:bodyPr wrap="none" lIns="92075" tIns="46038" rIns="92075" bIns="46038">
            <a:spAutoFit/>
          </a:bodyPr>
          <a:lstStyle/>
          <a:p>
            <a:pPr>
              <a:defRPr/>
            </a:pPr>
            <a:r>
              <a:rPr lang="en-US" sz="2000" dirty="0">
                <a:solidFill>
                  <a:schemeClr val="accent3">
                    <a:lumMod val="50000"/>
                  </a:schemeClr>
                </a:solidFill>
                <a:latin typeface="+mn-lt"/>
                <a:cs typeface="Arial" charset="0"/>
              </a:rPr>
              <a:t>g = 6%</a:t>
            </a:r>
          </a:p>
        </p:txBody>
      </p:sp>
      <p:sp>
        <p:nvSpPr>
          <p:cNvPr id="33846" name="Line 54"/>
          <p:cNvSpPr>
            <a:spLocks noChangeShapeType="1"/>
          </p:cNvSpPr>
          <p:nvPr/>
        </p:nvSpPr>
        <p:spPr bwMode="auto">
          <a:xfrm flipH="1">
            <a:off x="6315075" y="3665538"/>
            <a:ext cx="1363663" cy="1144587"/>
          </a:xfrm>
          <a:prstGeom prst="line">
            <a:avLst/>
          </a:prstGeom>
          <a:noFill/>
          <a:ln w="25400">
            <a:solidFill>
              <a:schemeClr val="accent1">
                <a:lumMod val="50000"/>
              </a:schemeClr>
            </a:solidFill>
            <a:round/>
            <a:headEnd type="none" w="sm" len="sm"/>
            <a:tailEnd type="stealth" w="med" len="lg"/>
          </a:ln>
          <a:effectLst/>
        </p:spPr>
        <p:txBody>
          <a:bodyPr wrap="none" anchor="ctr"/>
          <a:lstStyle/>
          <a:p>
            <a:pPr>
              <a:defRPr/>
            </a:pPr>
            <a:endParaRPr lang="en-US" dirty="0">
              <a:latin typeface="+mn-lt"/>
              <a:cs typeface="Arial" charset="0"/>
            </a:endParaRPr>
          </a:p>
        </p:txBody>
      </p:sp>
      <p:grpSp>
        <p:nvGrpSpPr>
          <p:cNvPr id="20489" name="Group 62"/>
          <p:cNvGrpSpPr>
            <a:grpSpLocks/>
          </p:cNvGrpSpPr>
          <p:nvPr/>
        </p:nvGrpSpPr>
        <p:grpSpPr bwMode="auto">
          <a:xfrm>
            <a:off x="795338" y="3605213"/>
            <a:ext cx="5307012" cy="1920875"/>
            <a:chOff x="501" y="2289"/>
            <a:chExt cx="3343" cy="1238"/>
          </a:xfrm>
        </p:grpSpPr>
        <p:sp>
          <p:nvSpPr>
            <p:cNvPr id="33799" name="Line 7"/>
            <p:cNvSpPr>
              <a:spLocks noChangeShapeType="1"/>
            </p:cNvSpPr>
            <p:nvPr/>
          </p:nvSpPr>
          <p:spPr bwMode="auto">
            <a:xfrm>
              <a:off x="1804" y="2306"/>
              <a:ext cx="0" cy="115"/>
            </a:xfrm>
            <a:prstGeom prst="line">
              <a:avLst/>
            </a:prstGeom>
            <a:noFill/>
            <a:ln w="25400">
              <a:solidFill>
                <a:schemeClr val="accent1">
                  <a:lumMod val="50000"/>
                </a:schemeClr>
              </a:solidFill>
              <a:round/>
              <a:headEnd type="none" w="sm" len="sm"/>
              <a:tailEnd type="none" w="sm" len="sm"/>
            </a:ln>
            <a:effectLst/>
          </p:spPr>
          <p:txBody>
            <a:bodyPr wrap="none" anchor="ctr"/>
            <a:lstStyle/>
            <a:p>
              <a:pPr>
                <a:defRPr/>
              </a:pPr>
              <a:endParaRPr lang="en-US" sz="2200" dirty="0">
                <a:latin typeface="+mn-lt"/>
                <a:cs typeface="Arial" charset="0"/>
              </a:endParaRPr>
            </a:p>
          </p:txBody>
        </p:sp>
        <p:sp>
          <p:nvSpPr>
            <p:cNvPr id="33800" name="Line 8"/>
            <p:cNvSpPr>
              <a:spLocks noChangeShapeType="1"/>
            </p:cNvSpPr>
            <p:nvPr/>
          </p:nvSpPr>
          <p:spPr bwMode="auto">
            <a:xfrm>
              <a:off x="2794" y="2306"/>
              <a:ext cx="0" cy="365"/>
            </a:xfrm>
            <a:prstGeom prst="line">
              <a:avLst/>
            </a:prstGeom>
            <a:noFill/>
            <a:ln w="25400">
              <a:solidFill>
                <a:schemeClr val="accent1">
                  <a:lumMod val="50000"/>
                </a:schemeClr>
              </a:solidFill>
              <a:round/>
              <a:headEnd type="none" w="sm" len="sm"/>
              <a:tailEnd type="none" w="sm" len="sm"/>
            </a:ln>
            <a:effectLst/>
          </p:spPr>
          <p:txBody>
            <a:bodyPr wrap="none" anchor="ctr"/>
            <a:lstStyle/>
            <a:p>
              <a:pPr>
                <a:defRPr/>
              </a:pPr>
              <a:endParaRPr lang="en-US" sz="2200" dirty="0">
                <a:latin typeface="+mn-lt"/>
                <a:cs typeface="Arial" charset="0"/>
              </a:endParaRPr>
            </a:p>
          </p:txBody>
        </p:sp>
        <p:sp>
          <p:nvSpPr>
            <p:cNvPr id="33801" name="Line 9"/>
            <p:cNvSpPr>
              <a:spLocks noChangeShapeType="1"/>
            </p:cNvSpPr>
            <p:nvPr/>
          </p:nvSpPr>
          <p:spPr bwMode="auto">
            <a:xfrm>
              <a:off x="3844" y="2306"/>
              <a:ext cx="0" cy="619"/>
            </a:xfrm>
            <a:prstGeom prst="line">
              <a:avLst/>
            </a:prstGeom>
            <a:noFill/>
            <a:ln w="25400">
              <a:solidFill>
                <a:schemeClr val="accent1">
                  <a:lumMod val="50000"/>
                </a:schemeClr>
              </a:solidFill>
              <a:round/>
              <a:headEnd type="none" w="sm" len="sm"/>
              <a:tailEnd type="none" w="sm" len="sm"/>
            </a:ln>
            <a:effectLst/>
          </p:spPr>
          <p:txBody>
            <a:bodyPr wrap="none" anchor="ctr"/>
            <a:lstStyle/>
            <a:p>
              <a:pPr>
                <a:defRPr/>
              </a:pPr>
              <a:endParaRPr lang="en-US" sz="2200" dirty="0">
                <a:latin typeface="+mn-lt"/>
                <a:cs typeface="Arial" charset="0"/>
              </a:endParaRPr>
            </a:p>
          </p:txBody>
        </p:sp>
        <p:sp>
          <p:nvSpPr>
            <p:cNvPr id="33802" name="Line 10"/>
            <p:cNvSpPr>
              <a:spLocks noChangeShapeType="1"/>
            </p:cNvSpPr>
            <p:nvPr/>
          </p:nvSpPr>
          <p:spPr bwMode="auto">
            <a:xfrm flipH="1">
              <a:off x="1193" y="2419"/>
              <a:ext cx="617" cy="0"/>
            </a:xfrm>
            <a:prstGeom prst="line">
              <a:avLst/>
            </a:prstGeom>
            <a:noFill/>
            <a:ln w="25400">
              <a:solidFill>
                <a:schemeClr val="accent1">
                  <a:lumMod val="50000"/>
                </a:schemeClr>
              </a:solidFill>
              <a:round/>
              <a:headEnd type="none" w="sm" len="sm"/>
              <a:tailEnd type="stealth" w="med" len="lg"/>
            </a:ln>
            <a:effectLst/>
          </p:spPr>
          <p:txBody>
            <a:bodyPr wrap="none" anchor="ctr"/>
            <a:lstStyle/>
            <a:p>
              <a:pPr>
                <a:defRPr/>
              </a:pPr>
              <a:endParaRPr lang="en-US" sz="2200" dirty="0">
                <a:latin typeface="+mn-lt"/>
                <a:cs typeface="Arial" charset="0"/>
              </a:endParaRPr>
            </a:p>
          </p:txBody>
        </p:sp>
        <p:sp>
          <p:nvSpPr>
            <p:cNvPr id="33803" name="Line 11"/>
            <p:cNvSpPr>
              <a:spLocks noChangeShapeType="1"/>
            </p:cNvSpPr>
            <p:nvPr/>
          </p:nvSpPr>
          <p:spPr bwMode="auto">
            <a:xfrm flipH="1">
              <a:off x="1193" y="2683"/>
              <a:ext cx="1607" cy="0"/>
            </a:xfrm>
            <a:prstGeom prst="line">
              <a:avLst/>
            </a:prstGeom>
            <a:noFill/>
            <a:ln w="25400">
              <a:solidFill>
                <a:schemeClr val="accent1">
                  <a:lumMod val="50000"/>
                </a:schemeClr>
              </a:solidFill>
              <a:round/>
              <a:headEnd type="none" w="sm" len="sm"/>
              <a:tailEnd type="stealth" w="med" len="lg"/>
            </a:ln>
            <a:effectLst/>
          </p:spPr>
          <p:txBody>
            <a:bodyPr wrap="none" anchor="ctr"/>
            <a:lstStyle/>
            <a:p>
              <a:pPr>
                <a:defRPr/>
              </a:pPr>
              <a:endParaRPr lang="en-US" sz="2200" dirty="0">
                <a:latin typeface="+mn-lt"/>
                <a:cs typeface="Arial" charset="0"/>
              </a:endParaRPr>
            </a:p>
          </p:txBody>
        </p:sp>
        <p:sp>
          <p:nvSpPr>
            <p:cNvPr id="33804" name="Line 12"/>
            <p:cNvSpPr>
              <a:spLocks noChangeShapeType="1"/>
            </p:cNvSpPr>
            <p:nvPr/>
          </p:nvSpPr>
          <p:spPr bwMode="auto">
            <a:xfrm flipH="1">
              <a:off x="1193" y="2910"/>
              <a:ext cx="2650" cy="0"/>
            </a:xfrm>
            <a:prstGeom prst="line">
              <a:avLst/>
            </a:prstGeom>
            <a:noFill/>
            <a:ln w="25400">
              <a:solidFill>
                <a:schemeClr val="accent1">
                  <a:lumMod val="50000"/>
                </a:schemeClr>
              </a:solidFill>
              <a:round/>
              <a:headEnd type="none" w="sm" len="sm"/>
              <a:tailEnd type="stealth" w="med" len="lg"/>
            </a:ln>
            <a:effectLst/>
          </p:spPr>
          <p:txBody>
            <a:bodyPr wrap="none" anchor="ctr"/>
            <a:lstStyle/>
            <a:p>
              <a:pPr>
                <a:defRPr/>
              </a:pPr>
              <a:endParaRPr lang="en-US" sz="2200" dirty="0">
                <a:latin typeface="+mn-lt"/>
                <a:cs typeface="Arial" charset="0"/>
              </a:endParaRPr>
            </a:p>
          </p:txBody>
        </p:sp>
        <p:sp>
          <p:nvSpPr>
            <p:cNvPr id="33805" name="Line 13"/>
            <p:cNvSpPr>
              <a:spLocks noChangeShapeType="1"/>
            </p:cNvSpPr>
            <p:nvPr/>
          </p:nvSpPr>
          <p:spPr bwMode="auto">
            <a:xfrm flipH="1">
              <a:off x="1193" y="3158"/>
              <a:ext cx="1631" cy="0"/>
            </a:xfrm>
            <a:prstGeom prst="line">
              <a:avLst/>
            </a:prstGeom>
            <a:noFill/>
            <a:ln w="25400">
              <a:solidFill>
                <a:schemeClr val="accent1">
                  <a:lumMod val="50000"/>
                </a:schemeClr>
              </a:solidFill>
              <a:round/>
              <a:headEnd type="none" w="sm" len="sm"/>
              <a:tailEnd type="stealth" w="med" len="lg"/>
            </a:ln>
            <a:effectLst/>
          </p:spPr>
          <p:txBody>
            <a:bodyPr wrap="none" anchor="ctr"/>
            <a:lstStyle/>
            <a:p>
              <a:pPr>
                <a:defRPr/>
              </a:pPr>
              <a:endParaRPr lang="en-US" sz="2200" dirty="0">
                <a:latin typeface="+mn-lt"/>
                <a:cs typeface="Arial" charset="0"/>
              </a:endParaRPr>
            </a:p>
          </p:txBody>
        </p:sp>
        <p:sp>
          <p:nvSpPr>
            <p:cNvPr id="33806" name="Rectangle 14"/>
            <p:cNvSpPr>
              <a:spLocks noChangeArrowheads="1"/>
            </p:cNvSpPr>
            <p:nvPr/>
          </p:nvSpPr>
          <p:spPr bwMode="auto">
            <a:xfrm>
              <a:off x="604" y="2289"/>
              <a:ext cx="521" cy="272"/>
            </a:xfrm>
            <a:prstGeom prst="rect">
              <a:avLst/>
            </a:prstGeom>
            <a:noFill/>
            <a:ln w="9525">
              <a:noFill/>
              <a:miter lim="800000"/>
              <a:headEnd/>
              <a:tailEnd/>
            </a:ln>
            <a:effectLst/>
          </p:spPr>
          <p:txBody>
            <a:bodyPr wrap="none" lIns="92075" tIns="46038" rIns="92075" bIns="46038">
              <a:spAutoFit/>
            </a:bodyPr>
            <a:lstStyle/>
            <a:p>
              <a:pPr>
                <a:defRPr/>
              </a:pPr>
              <a:r>
                <a:rPr lang="en-US" sz="2200" dirty="0">
                  <a:solidFill>
                    <a:schemeClr val="accent1">
                      <a:lumMod val="50000"/>
                    </a:schemeClr>
                  </a:solidFill>
                  <a:latin typeface="+mn-lt"/>
                  <a:cs typeface="Arial" charset="0"/>
                </a:rPr>
                <a:t>2.301</a:t>
              </a:r>
            </a:p>
          </p:txBody>
        </p:sp>
        <p:sp>
          <p:nvSpPr>
            <p:cNvPr id="33807" name="Rectangle 15"/>
            <p:cNvSpPr>
              <a:spLocks noChangeArrowheads="1"/>
            </p:cNvSpPr>
            <p:nvPr/>
          </p:nvSpPr>
          <p:spPr bwMode="auto">
            <a:xfrm>
              <a:off x="604" y="2530"/>
              <a:ext cx="521" cy="267"/>
            </a:xfrm>
            <a:prstGeom prst="rect">
              <a:avLst/>
            </a:prstGeom>
            <a:noFill/>
            <a:ln w="9525">
              <a:noFill/>
              <a:miter lim="800000"/>
              <a:headEnd/>
              <a:tailEnd/>
            </a:ln>
            <a:effectLst/>
          </p:spPr>
          <p:txBody>
            <a:bodyPr wrap="none" lIns="92075" tIns="46038" rIns="92075" bIns="46038">
              <a:spAutoFit/>
            </a:bodyPr>
            <a:lstStyle/>
            <a:p>
              <a:pPr>
                <a:defRPr/>
              </a:pPr>
              <a:r>
                <a:rPr lang="en-US" sz="2200" dirty="0">
                  <a:solidFill>
                    <a:schemeClr val="accent1">
                      <a:lumMod val="50000"/>
                    </a:schemeClr>
                  </a:solidFill>
                  <a:latin typeface="+mn-lt"/>
                  <a:cs typeface="Arial" charset="0"/>
                </a:rPr>
                <a:t>2.647</a:t>
              </a:r>
            </a:p>
          </p:txBody>
        </p:sp>
        <p:sp>
          <p:nvSpPr>
            <p:cNvPr id="33808" name="Rectangle 16"/>
            <p:cNvSpPr>
              <a:spLocks noChangeArrowheads="1"/>
            </p:cNvSpPr>
            <p:nvPr/>
          </p:nvSpPr>
          <p:spPr bwMode="auto">
            <a:xfrm>
              <a:off x="604" y="2772"/>
              <a:ext cx="521" cy="272"/>
            </a:xfrm>
            <a:prstGeom prst="rect">
              <a:avLst/>
            </a:prstGeom>
            <a:noFill/>
            <a:ln w="9525">
              <a:noFill/>
              <a:miter lim="800000"/>
              <a:headEnd/>
              <a:tailEnd/>
            </a:ln>
            <a:effectLst/>
          </p:spPr>
          <p:txBody>
            <a:bodyPr wrap="none" lIns="92075" tIns="46038" rIns="92075" bIns="46038">
              <a:spAutoFit/>
            </a:bodyPr>
            <a:lstStyle/>
            <a:p>
              <a:pPr>
                <a:defRPr/>
              </a:pPr>
              <a:r>
                <a:rPr lang="en-US" sz="2200" dirty="0">
                  <a:solidFill>
                    <a:schemeClr val="accent1">
                      <a:lumMod val="50000"/>
                    </a:schemeClr>
                  </a:solidFill>
                  <a:latin typeface="+mn-lt"/>
                  <a:cs typeface="Arial" charset="0"/>
                </a:rPr>
                <a:t>3.045</a:t>
              </a:r>
            </a:p>
          </p:txBody>
        </p:sp>
        <p:sp>
          <p:nvSpPr>
            <p:cNvPr id="33809" name="Rectangle 17"/>
            <p:cNvSpPr>
              <a:spLocks noChangeArrowheads="1"/>
            </p:cNvSpPr>
            <p:nvPr/>
          </p:nvSpPr>
          <p:spPr bwMode="auto">
            <a:xfrm>
              <a:off x="508" y="3013"/>
              <a:ext cx="611" cy="270"/>
            </a:xfrm>
            <a:prstGeom prst="rect">
              <a:avLst/>
            </a:prstGeom>
            <a:noFill/>
            <a:ln w="9525">
              <a:noFill/>
              <a:miter lim="800000"/>
              <a:headEnd/>
              <a:tailEnd/>
            </a:ln>
            <a:effectLst/>
          </p:spPr>
          <p:txBody>
            <a:bodyPr wrap="none" lIns="92075" tIns="46038" rIns="92075" bIns="46038">
              <a:spAutoFit/>
            </a:bodyPr>
            <a:lstStyle/>
            <a:p>
              <a:pPr>
                <a:defRPr/>
              </a:pPr>
              <a:r>
                <a:rPr lang="en-US" sz="2200" u="sng" dirty="0">
                  <a:solidFill>
                    <a:schemeClr val="accent1">
                      <a:lumMod val="50000"/>
                    </a:schemeClr>
                  </a:solidFill>
                  <a:latin typeface="+mn-lt"/>
                  <a:cs typeface="Arial" charset="0"/>
                </a:rPr>
                <a:t>46.114</a:t>
              </a:r>
            </a:p>
          </p:txBody>
        </p:sp>
        <p:sp>
          <p:nvSpPr>
            <p:cNvPr id="20521" name="Rectangle 29"/>
            <p:cNvSpPr>
              <a:spLocks noChangeArrowheads="1"/>
            </p:cNvSpPr>
            <p:nvPr/>
          </p:nvSpPr>
          <p:spPr bwMode="auto">
            <a:xfrm>
              <a:off x="501" y="3255"/>
              <a:ext cx="1089" cy="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sz="2200">
                  <a:solidFill>
                    <a:srgbClr val="23518A"/>
                  </a:solidFill>
                  <a:latin typeface="Calibri" panose="020F0502020204030204" pitchFamily="34" charset="0"/>
                </a:rPr>
                <a:t>54.107 =</a:t>
              </a:r>
              <a:endParaRPr lang="en-US" altLang="th-TH" sz="2200" baseline="-25000">
                <a:solidFill>
                  <a:srgbClr val="23518A"/>
                </a:solidFill>
                <a:latin typeface="Calibri" panose="020F0502020204030204" pitchFamily="34" charset="0"/>
              </a:endParaRPr>
            </a:p>
          </p:txBody>
        </p:sp>
        <p:sp>
          <p:nvSpPr>
            <p:cNvPr id="33849" name="Line 57"/>
            <p:cNvSpPr>
              <a:spLocks noChangeShapeType="1"/>
            </p:cNvSpPr>
            <p:nvPr/>
          </p:nvSpPr>
          <p:spPr bwMode="auto">
            <a:xfrm>
              <a:off x="567" y="3487"/>
              <a:ext cx="490" cy="0"/>
            </a:xfrm>
            <a:prstGeom prst="line">
              <a:avLst/>
            </a:prstGeom>
            <a:noFill/>
            <a:ln w="76200" cmpd="dbl">
              <a:solidFill>
                <a:schemeClr val="accent1">
                  <a:lumMod val="50000"/>
                </a:schemeClr>
              </a:solidFill>
              <a:round/>
              <a:headEnd type="none" w="sm" len="sm"/>
              <a:tailEnd type="none" w="sm" len="sm"/>
            </a:ln>
            <a:effectLst/>
          </p:spPr>
          <p:txBody>
            <a:bodyPr wrap="none" anchor="ctr"/>
            <a:lstStyle/>
            <a:p>
              <a:pPr>
                <a:defRPr/>
              </a:pPr>
              <a:endParaRPr lang="en-US" sz="2200" dirty="0">
                <a:latin typeface="+mn-lt"/>
                <a:cs typeface="Arial" charset="0"/>
              </a:endParaRPr>
            </a:p>
          </p:txBody>
        </p:sp>
      </p:grpSp>
      <p:sp>
        <p:nvSpPr>
          <p:cNvPr id="33796" name="Line 4"/>
          <p:cNvSpPr>
            <a:spLocks noChangeShapeType="1"/>
          </p:cNvSpPr>
          <p:nvPr/>
        </p:nvSpPr>
        <p:spPr bwMode="auto">
          <a:xfrm flipV="1">
            <a:off x="1312863" y="2757488"/>
            <a:ext cx="7542212" cy="1587"/>
          </a:xfrm>
          <a:prstGeom prst="line">
            <a:avLst/>
          </a:prstGeom>
          <a:noFill/>
          <a:ln w="38100">
            <a:solidFill>
              <a:schemeClr val="tx1"/>
            </a:solidFill>
            <a:round/>
            <a:headEnd type="none" w="sm" len="sm"/>
            <a:tailEnd type="stealth" w="med" len="lg"/>
          </a:ln>
          <a:effectLst/>
        </p:spPr>
        <p:txBody>
          <a:bodyPr wrap="none" anchor="ctr"/>
          <a:lstStyle/>
          <a:p>
            <a:pPr>
              <a:defRPr/>
            </a:pPr>
            <a:endParaRPr lang="en-US" dirty="0">
              <a:latin typeface="+mn-lt"/>
              <a:cs typeface="Arial" charset="0"/>
            </a:endParaRPr>
          </a:p>
        </p:txBody>
      </p:sp>
      <p:sp>
        <p:nvSpPr>
          <p:cNvPr id="33798" name="Rectangle 6"/>
          <p:cNvSpPr>
            <a:spLocks noChangeArrowheads="1"/>
          </p:cNvSpPr>
          <p:nvPr/>
        </p:nvSpPr>
        <p:spPr bwMode="auto">
          <a:xfrm>
            <a:off x="1152525" y="2209800"/>
            <a:ext cx="328613" cy="431800"/>
          </a:xfrm>
          <a:prstGeom prst="rect">
            <a:avLst/>
          </a:prstGeom>
          <a:noFill/>
          <a:ln w="9525">
            <a:noFill/>
            <a:miter lim="800000"/>
            <a:headEnd/>
            <a:tailEnd/>
          </a:ln>
          <a:effectLst/>
        </p:spPr>
        <p:txBody>
          <a:bodyPr wrap="none" lIns="92075" tIns="46038" rIns="92075" bIns="46038">
            <a:spAutoFit/>
          </a:bodyPr>
          <a:lstStyle/>
          <a:p>
            <a:pPr>
              <a:defRPr/>
            </a:pPr>
            <a:r>
              <a:rPr lang="en-US" sz="2200" dirty="0">
                <a:latin typeface="+mn-lt"/>
                <a:cs typeface="Arial" charset="0"/>
              </a:rPr>
              <a:t>0</a:t>
            </a:r>
          </a:p>
        </p:txBody>
      </p:sp>
      <p:sp>
        <p:nvSpPr>
          <p:cNvPr id="33811" name="Line 19"/>
          <p:cNvSpPr>
            <a:spLocks noChangeShapeType="1"/>
          </p:cNvSpPr>
          <p:nvPr/>
        </p:nvSpPr>
        <p:spPr bwMode="auto">
          <a:xfrm>
            <a:off x="1311275" y="2620963"/>
            <a:ext cx="0" cy="274637"/>
          </a:xfrm>
          <a:prstGeom prst="line">
            <a:avLst/>
          </a:prstGeom>
          <a:noFill/>
          <a:ln w="25400">
            <a:solidFill>
              <a:schemeClr val="tx1"/>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33812" name="Line 20"/>
          <p:cNvSpPr>
            <a:spLocks noChangeShapeType="1"/>
          </p:cNvSpPr>
          <p:nvPr/>
        </p:nvSpPr>
        <p:spPr bwMode="auto">
          <a:xfrm>
            <a:off x="2930525" y="2620963"/>
            <a:ext cx="0" cy="274637"/>
          </a:xfrm>
          <a:prstGeom prst="line">
            <a:avLst/>
          </a:prstGeom>
          <a:noFill/>
          <a:ln w="25400">
            <a:solidFill>
              <a:schemeClr val="tx1"/>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33813" name="Rectangle 21"/>
          <p:cNvSpPr>
            <a:spLocks noChangeArrowheads="1"/>
          </p:cNvSpPr>
          <p:nvPr/>
        </p:nvSpPr>
        <p:spPr bwMode="auto">
          <a:xfrm>
            <a:off x="2774950" y="2209800"/>
            <a:ext cx="328613" cy="431800"/>
          </a:xfrm>
          <a:prstGeom prst="rect">
            <a:avLst/>
          </a:prstGeom>
          <a:noFill/>
          <a:ln w="9525">
            <a:noFill/>
            <a:miter lim="800000"/>
            <a:headEnd/>
            <a:tailEnd/>
          </a:ln>
          <a:effectLst/>
        </p:spPr>
        <p:txBody>
          <a:bodyPr wrap="none" lIns="92075" tIns="46038" rIns="92075" bIns="46038">
            <a:spAutoFit/>
          </a:bodyPr>
          <a:lstStyle/>
          <a:p>
            <a:pPr>
              <a:defRPr/>
            </a:pPr>
            <a:r>
              <a:rPr lang="en-US" sz="2200" dirty="0">
                <a:latin typeface="+mn-lt"/>
                <a:cs typeface="Arial" charset="0"/>
              </a:rPr>
              <a:t>1</a:t>
            </a:r>
          </a:p>
        </p:txBody>
      </p:sp>
      <p:sp>
        <p:nvSpPr>
          <p:cNvPr id="33814" name="Line 22"/>
          <p:cNvSpPr>
            <a:spLocks noChangeShapeType="1"/>
          </p:cNvSpPr>
          <p:nvPr/>
        </p:nvSpPr>
        <p:spPr bwMode="auto">
          <a:xfrm>
            <a:off x="4549775" y="2620963"/>
            <a:ext cx="0" cy="274637"/>
          </a:xfrm>
          <a:prstGeom prst="line">
            <a:avLst/>
          </a:prstGeom>
          <a:noFill/>
          <a:ln w="25400">
            <a:solidFill>
              <a:schemeClr val="tx1"/>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33815" name="Rectangle 23"/>
          <p:cNvSpPr>
            <a:spLocks noChangeArrowheads="1"/>
          </p:cNvSpPr>
          <p:nvPr/>
        </p:nvSpPr>
        <p:spPr bwMode="auto">
          <a:xfrm>
            <a:off x="4400550" y="2209800"/>
            <a:ext cx="328613" cy="431800"/>
          </a:xfrm>
          <a:prstGeom prst="rect">
            <a:avLst/>
          </a:prstGeom>
          <a:noFill/>
          <a:ln w="9525">
            <a:noFill/>
            <a:miter lim="800000"/>
            <a:headEnd/>
            <a:tailEnd/>
          </a:ln>
          <a:effectLst/>
        </p:spPr>
        <p:txBody>
          <a:bodyPr wrap="none" lIns="92075" tIns="46038" rIns="92075" bIns="46038">
            <a:spAutoFit/>
          </a:bodyPr>
          <a:lstStyle/>
          <a:p>
            <a:pPr>
              <a:defRPr/>
            </a:pPr>
            <a:r>
              <a:rPr lang="en-US" sz="2200" dirty="0">
                <a:latin typeface="+mn-lt"/>
                <a:cs typeface="Arial" charset="0"/>
              </a:rPr>
              <a:t>2</a:t>
            </a:r>
          </a:p>
        </p:txBody>
      </p:sp>
      <p:sp>
        <p:nvSpPr>
          <p:cNvPr id="33816" name="Line 24"/>
          <p:cNvSpPr>
            <a:spLocks noChangeShapeType="1"/>
          </p:cNvSpPr>
          <p:nvPr/>
        </p:nvSpPr>
        <p:spPr bwMode="auto">
          <a:xfrm>
            <a:off x="6169025" y="2620963"/>
            <a:ext cx="0" cy="274637"/>
          </a:xfrm>
          <a:prstGeom prst="line">
            <a:avLst/>
          </a:prstGeom>
          <a:noFill/>
          <a:ln w="25400">
            <a:solidFill>
              <a:schemeClr val="tx1"/>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33817" name="Rectangle 25"/>
          <p:cNvSpPr>
            <a:spLocks noChangeArrowheads="1"/>
          </p:cNvSpPr>
          <p:nvPr/>
        </p:nvSpPr>
        <p:spPr bwMode="auto">
          <a:xfrm>
            <a:off x="6011863" y="2209800"/>
            <a:ext cx="328612" cy="431800"/>
          </a:xfrm>
          <a:prstGeom prst="rect">
            <a:avLst/>
          </a:prstGeom>
          <a:noFill/>
          <a:ln w="9525">
            <a:noFill/>
            <a:miter lim="800000"/>
            <a:headEnd/>
            <a:tailEnd/>
          </a:ln>
          <a:effectLst/>
        </p:spPr>
        <p:txBody>
          <a:bodyPr wrap="none" lIns="92075" tIns="46038" rIns="92075" bIns="46038">
            <a:spAutoFit/>
          </a:bodyPr>
          <a:lstStyle/>
          <a:p>
            <a:pPr>
              <a:defRPr/>
            </a:pPr>
            <a:r>
              <a:rPr lang="en-US" sz="2200" dirty="0">
                <a:latin typeface="+mn-lt"/>
                <a:cs typeface="Arial" charset="0"/>
              </a:rPr>
              <a:t>3</a:t>
            </a:r>
          </a:p>
        </p:txBody>
      </p:sp>
      <p:sp>
        <p:nvSpPr>
          <p:cNvPr id="33818" name="Line 26"/>
          <p:cNvSpPr>
            <a:spLocks noChangeShapeType="1"/>
          </p:cNvSpPr>
          <p:nvPr/>
        </p:nvSpPr>
        <p:spPr bwMode="auto">
          <a:xfrm>
            <a:off x="7788275" y="2620963"/>
            <a:ext cx="0" cy="274637"/>
          </a:xfrm>
          <a:prstGeom prst="line">
            <a:avLst/>
          </a:prstGeom>
          <a:noFill/>
          <a:ln w="25400">
            <a:solidFill>
              <a:schemeClr val="tx1"/>
            </a:solidFill>
            <a:round/>
            <a:headEnd type="none" w="sm" len="sm"/>
            <a:tailEnd type="none" w="sm" len="sm"/>
          </a:ln>
          <a:effectLst/>
        </p:spPr>
        <p:txBody>
          <a:bodyPr wrap="none" anchor="ctr"/>
          <a:lstStyle/>
          <a:p>
            <a:pPr>
              <a:defRPr/>
            </a:pPr>
            <a:endParaRPr lang="en-US" dirty="0">
              <a:latin typeface="+mn-lt"/>
              <a:cs typeface="Arial" charset="0"/>
            </a:endParaRPr>
          </a:p>
        </p:txBody>
      </p:sp>
      <p:sp>
        <p:nvSpPr>
          <p:cNvPr id="33819" name="Rectangle 27"/>
          <p:cNvSpPr>
            <a:spLocks noChangeArrowheads="1"/>
          </p:cNvSpPr>
          <p:nvPr/>
        </p:nvSpPr>
        <p:spPr bwMode="auto">
          <a:xfrm>
            <a:off x="7629525" y="2209800"/>
            <a:ext cx="328613" cy="431800"/>
          </a:xfrm>
          <a:prstGeom prst="rect">
            <a:avLst/>
          </a:prstGeom>
          <a:noFill/>
          <a:ln w="9525">
            <a:noFill/>
            <a:miter lim="800000"/>
            <a:headEnd/>
            <a:tailEnd/>
          </a:ln>
          <a:effectLst/>
        </p:spPr>
        <p:txBody>
          <a:bodyPr wrap="none" lIns="92075" tIns="46038" rIns="92075" bIns="46038">
            <a:spAutoFit/>
          </a:bodyPr>
          <a:lstStyle/>
          <a:p>
            <a:pPr>
              <a:defRPr/>
            </a:pPr>
            <a:r>
              <a:rPr lang="en-US" sz="2200" dirty="0">
                <a:latin typeface="+mn-lt"/>
                <a:cs typeface="Arial" charset="0"/>
              </a:rPr>
              <a:t>4</a:t>
            </a:r>
          </a:p>
        </p:txBody>
      </p:sp>
      <p:sp>
        <p:nvSpPr>
          <p:cNvPr id="33827" name="Rectangle 35"/>
          <p:cNvSpPr>
            <a:spLocks noChangeArrowheads="1"/>
          </p:cNvSpPr>
          <p:nvPr/>
        </p:nvSpPr>
        <p:spPr bwMode="auto">
          <a:xfrm>
            <a:off x="430213" y="3276600"/>
            <a:ext cx="6251575" cy="431800"/>
          </a:xfrm>
          <a:prstGeom prst="rect">
            <a:avLst/>
          </a:prstGeom>
          <a:noFill/>
          <a:ln w="9525">
            <a:noFill/>
            <a:miter lim="800000"/>
            <a:headEnd/>
            <a:tailEnd/>
          </a:ln>
          <a:effectLst/>
        </p:spPr>
        <p:txBody>
          <a:bodyPr wrap="none" lIns="92075" tIns="46038" rIns="92075" bIns="46038">
            <a:spAutoFit/>
          </a:bodyPr>
          <a:lstStyle/>
          <a:p>
            <a:pPr>
              <a:defRPr/>
            </a:pPr>
            <a:r>
              <a:rPr lang="en-US" sz="2200" dirty="0">
                <a:solidFill>
                  <a:schemeClr val="accent1">
                    <a:lumMod val="50000"/>
                  </a:schemeClr>
                </a:solidFill>
                <a:latin typeface="+mn-lt"/>
                <a:cs typeface="Arial" charset="0"/>
              </a:rPr>
              <a:t>		      2.600	  3.380               4.394</a:t>
            </a:r>
          </a:p>
        </p:txBody>
      </p:sp>
      <p:sp>
        <p:nvSpPr>
          <p:cNvPr id="33851" name="Text Box 59"/>
          <p:cNvSpPr txBox="1">
            <a:spLocks noChangeArrowheads="1"/>
          </p:cNvSpPr>
          <p:nvPr/>
        </p:nvSpPr>
        <p:spPr bwMode="auto">
          <a:xfrm>
            <a:off x="7466013" y="3276600"/>
            <a:ext cx="868362" cy="430213"/>
          </a:xfrm>
          <a:prstGeom prst="rect">
            <a:avLst/>
          </a:prstGeom>
          <a:noFill/>
          <a:ln w="19050">
            <a:solidFill>
              <a:schemeClr val="accent4">
                <a:lumMod val="75000"/>
              </a:schemeClr>
            </a:solidFill>
            <a:miter lim="800000"/>
            <a:headEnd/>
            <a:tailEnd/>
          </a:ln>
          <a:effectLst/>
        </p:spPr>
        <p:txBody>
          <a:bodyPr>
            <a:spAutoFit/>
          </a:bodyPr>
          <a:lstStyle/>
          <a:p>
            <a:pPr>
              <a:spcBef>
                <a:spcPct val="50000"/>
              </a:spcBef>
              <a:defRPr/>
            </a:pPr>
            <a:r>
              <a:rPr lang="en-US" sz="2200" dirty="0">
                <a:solidFill>
                  <a:srgbClr val="C00000"/>
                </a:solidFill>
                <a:latin typeface="+mn-lt"/>
                <a:cs typeface="Arial" charset="0"/>
              </a:rPr>
              <a:t>4.658</a:t>
            </a:r>
          </a:p>
        </p:txBody>
      </p:sp>
      <p:graphicFrame>
        <p:nvGraphicFramePr>
          <p:cNvPr id="20503" name="Object 18"/>
          <p:cNvGraphicFramePr>
            <a:graphicFrameLocks noChangeAspect="1"/>
          </p:cNvGraphicFramePr>
          <p:nvPr/>
        </p:nvGraphicFramePr>
        <p:xfrm>
          <a:off x="1922463" y="5075238"/>
          <a:ext cx="457200" cy="533400"/>
        </p:xfrm>
        <a:graphic>
          <a:graphicData uri="http://schemas.openxmlformats.org/presentationml/2006/ole">
            <mc:AlternateContent xmlns:mc="http://schemas.openxmlformats.org/markup-compatibility/2006">
              <mc:Choice xmlns:v="urn:schemas-microsoft-com:vml" Requires="v">
                <p:oleObj spid="_x0000_s29701" name="Equation" r:id="rId4" imgW="228501" imgH="266584" progId="Equation.3">
                  <p:embed/>
                </p:oleObj>
              </mc:Choice>
              <mc:Fallback>
                <p:oleObj name="Equation" r:id="rId4" imgW="228501" imgH="266584"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22463" y="5075238"/>
                        <a:ext cx="457200"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04" name="Object 3"/>
          <p:cNvGraphicFramePr>
            <a:graphicFrameLocks noChangeAspect="1"/>
          </p:cNvGraphicFramePr>
          <p:nvPr/>
        </p:nvGraphicFramePr>
        <p:xfrm>
          <a:off x="4527550" y="4613275"/>
          <a:ext cx="3122613" cy="787400"/>
        </p:xfrm>
        <a:graphic>
          <a:graphicData uri="http://schemas.openxmlformats.org/presentationml/2006/ole">
            <mc:AlternateContent xmlns:mc="http://schemas.openxmlformats.org/markup-compatibility/2006">
              <mc:Choice xmlns:v="urn:schemas-microsoft-com:vml" Requires="v">
                <p:oleObj spid="_x0000_s29702" name="Equation" r:id="rId6" imgW="1562100" imgH="393700" progId="Equation.3">
                  <p:embed/>
                </p:oleObj>
              </mc:Choice>
              <mc:Fallback>
                <p:oleObj name="Equation" r:id="rId6" imgW="1562100" imgH="39370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27550" y="4613275"/>
                        <a:ext cx="3122613" cy="787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9" name="Rectangle 38"/>
          <p:cNvSpPr/>
          <p:nvPr/>
        </p:nvSpPr>
        <p:spPr>
          <a:xfrm>
            <a:off x="5143500" y="5067300"/>
            <a:ext cx="565150" cy="368300"/>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40" name="Rectangle 39"/>
          <p:cNvSpPr/>
          <p:nvPr/>
        </p:nvSpPr>
        <p:spPr>
          <a:xfrm>
            <a:off x="5922963" y="5067300"/>
            <a:ext cx="554037" cy="368300"/>
          </a:xfrm>
          <a:prstGeom prst="rect">
            <a:avLst/>
          </a:prstGeom>
          <a:noFill/>
          <a:ln>
            <a:solidFill>
              <a:schemeClr val="accent3">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41" name="Rectangle 40"/>
          <p:cNvSpPr/>
          <p:nvPr/>
        </p:nvSpPr>
        <p:spPr>
          <a:xfrm>
            <a:off x="5351463" y="4616450"/>
            <a:ext cx="903287" cy="368300"/>
          </a:xfrm>
          <a:prstGeom prst="rect">
            <a:avLst/>
          </a:prstGeom>
          <a:no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42" name="Rectangle 41"/>
          <p:cNvSpPr/>
          <p:nvPr/>
        </p:nvSpPr>
        <p:spPr>
          <a:xfrm>
            <a:off x="611188" y="1597025"/>
            <a:ext cx="1738312" cy="492125"/>
          </a:xfrm>
          <a:prstGeom prst="rect">
            <a:avLst/>
          </a:prstGeom>
        </p:spPr>
        <p:txBody>
          <a:bodyPr wrap="none">
            <a:spAutoFit/>
          </a:bodyPr>
          <a:lstStyle/>
          <a:p>
            <a:pPr marL="457200" indent="-457200">
              <a:buClr>
                <a:srgbClr val="C00000"/>
              </a:buClr>
              <a:defRPr/>
            </a:pPr>
            <a:r>
              <a:rPr lang="en-US" sz="2600" dirty="0">
                <a:latin typeface="+mn-lt"/>
                <a:cs typeface="Arial" charset="0"/>
              </a:rPr>
              <a:t>D</a:t>
            </a:r>
            <a:r>
              <a:rPr lang="en-US" sz="2600" baseline="-25000" dirty="0">
                <a:latin typeface="+mn-lt"/>
                <a:cs typeface="Arial" charset="0"/>
              </a:rPr>
              <a:t>0</a:t>
            </a:r>
            <a:r>
              <a:rPr lang="en-US" sz="2600" dirty="0">
                <a:latin typeface="+mn-lt"/>
                <a:cs typeface="Arial" charset="0"/>
              </a:rPr>
              <a:t> = $2.00. </a:t>
            </a:r>
          </a:p>
        </p:txBody>
      </p:sp>
      <p:sp>
        <p:nvSpPr>
          <p:cNvPr id="20509"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14EC2CF1-C9A1-4BBB-BA90-634A92540C93}" type="slidenum">
              <a:rPr lang="en-US" altLang="th-TH">
                <a:solidFill>
                  <a:srgbClr val="C00000"/>
                </a:solidFill>
                <a:latin typeface="Calibri" panose="020F0502020204030204" pitchFamily="34" charset="0"/>
              </a:rPr>
              <a:pPr eaLnBrk="1" hangingPunct="1"/>
              <a:t>172</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1205492360"/>
      </p:ext>
    </p:extLst>
  </p:cSld>
  <p:clrMapOvr>
    <a:masterClrMapping/>
  </p:clrMapOvr>
  <p:timing>
    <p:tnLst>
      <p:par>
        <p:cTn xmlns:p14="http://schemas.microsoft.com/office/powerpoint/2010/mai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normAutofit/>
          </a:bodyPr>
          <a:lstStyle/>
          <a:p>
            <a:pPr>
              <a:defRPr/>
            </a:pPr>
            <a:r>
              <a:rPr lang="en-US" sz="2800" dirty="0" smtClean="0"/>
              <a:t>Find Expected Dividend and Capital Gains Yields During the First and Fourth Years</a:t>
            </a:r>
          </a:p>
        </p:txBody>
      </p:sp>
      <p:sp>
        <p:nvSpPr>
          <p:cNvPr id="34819" name="Rectangle 3"/>
          <p:cNvSpPr>
            <a:spLocks noGrp="1" noChangeArrowheads="1"/>
          </p:cNvSpPr>
          <p:nvPr>
            <p:ph sz="quarter" idx="1"/>
          </p:nvPr>
        </p:nvSpPr>
        <p:spPr>
          <a:xfrm>
            <a:off x="612775" y="1600200"/>
            <a:ext cx="7616825" cy="4495800"/>
          </a:xfrm>
        </p:spPr>
        <p:txBody>
          <a:bodyPr/>
          <a:lstStyle/>
          <a:p>
            <a:pPr>
              <a:buFont typeface="Arial" charset="0"/>
              <a:buChar char="•"/>
              <a:defRPr/>
            </a:pPr>
            <a:r>
              <a:rPr lang="en-US" dirty="0"/>
              <a:t>Dividend yield (first year)</a:t>
            </a:r>
          </a:p>
          <a:p>
            <a:pPr lvl="1">
              <a:buFont typeface="Wingdings" pitchFamily="2" charset="2"/>
              <a:buNone/>
              <a:defRPr/>
            </a:pPr>
            <a:r>
              <a:rPr lang="en-US" sz="2600" dirty="0"/>
              <a:t>	= $</a:t>
            </a:r>
            <a:r>
              <a:rPr lang="en-US" sz="2600" dirty="0" smtClean="0"/>
              <a:t>2.60/$</a:t>
            </a:r>
            <a:r>
              <a:rPr lang="en-US" sz="2600" dirty="0"/>
              <a:t>54.11 = 4.81%</a:t>
            </a:r>
          </a:p>
          <a:p>
            <a:pPr>
              <a:buFont typeface="Arial" charset="0"/>
              <a:buChar char="•"/>
              <a:defRPr/>
            </a:pPr>
            <a:r>
              <a:rPr lang="en-US" dirty="0"/>
              <a:t>Capital gains yield (first year)</a:t>
            </a:r>
          </a:p>
          <a:p>
            <a:pPr lvl="1">
              <a:buFont typeface="Wingdings" pitchFamily="2" charset="2"/>
              <a:buNone/>
              <a:defRPr/>
            </a:pPr>
            <a:r>
              <a:rPr lang="en-US" sz="2600" dirty="0"/>
              <a:t>	= 13.00% </a:t>
            </a:r>
            <a:r>
              <a:rPr lang="en-US" sz="2600" dirty="0" smtClean="0"/>
              <a:t>– </a:t>
            </a:r>
            <a:r>
              <a:rPr lang="en-US" sz="2600" dirty="0"/>
              <a:t>4.81% = 8.19%</a:t>
            </a:r>
          </a:p>
          <a:p>
            <a:pPr>
              <a:buFont typeface="Arial" charset="0"/>
              <a:buChar char="•"/>
              <a:defRPr/>
            </a:pPr>
            <a:r>
              <a:rPr lang="en-US" dirty="0"/>
              <a:t>During nonconstant growth, dividend yield and capital gains yield are not constant, and capital gains yield ≠ g.</a:t>
            </a:r>
          </a:p>
          <a:p>
            <a:pPr>
              <a:buFont typeface="Arial" charset="0"/>
              <a:buChar char="•"/>
              <a:defRPr/>
            </a:pPr>
            <a:r>
              <a:rPr lang="en-US" dirty="0"/>
              <a:t>After t = 3, the stock has constant growth and dividend yield = 7%, while capital gains yield = 6%.</a:t>
            </a:r>
          </a:p>
        </p:txBody>
      </p:sp>
      <p:sp>
        <p:nvSpPr>
          <p:cNvPr id="21508"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4625068B-3C42-4F63-AE8F-12BFF31A8BC3}" type="slidenum">
              <a:rPr lang="en-US" altLang="th-TH">
                <a:solidFill>
                  <a:srgbClr val="C00000"/>
                </a:solidFill>
                <a:latin typeface="Calibri" panose="020F0502020204030204" pitchFamily="34" charset="0"/>
              </a:rPr>
              <a:pPr eaLnBrk="1" hangingPunct="1"/>
              <a:t>173</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107385890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4819">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4819">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4819">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4819">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81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2"/>
          <p:cNvSpPr>
            <a:spLocks noGrp="1" noChangeArrowheads="1"/>
          </p:cNvSpPr>
          <p:nvPr>
            <p:ph type="title"/>
          </p:nvPr>
        </p:nvSpPr>
        <p:spPr/>
        <p:txBody>
          <a:bodyPr>
            <a:normAutofit/>
          </a:bodyPr>
          <a:lstStyle/>
          <a:p>
            <a:pPr>
              <a:defRPr/>
            </a:pPr>
            <a:r>
              <a:rPr lang="en-US" sz="3200" dirty="0" err="1" smtClean="0"/>
              <a:t>Nonconstant</a:t>
            </a:r>
            <a:r>
              <a:rPr lang="en-US" sz="3200" dirty="0" smtClean="0"/>
              <a:t> Growth:  What if g = 0% for 3 years before long-run growth of 6%?</a:t>
            </a:r>
          </a:p>
        </p:txBody>
      </p:sp>
      <p:grpSp>
        <p:nvGrpSpPr>
          <p:cNvPr id="22531" name="Group 43"/>
          <p:cNvGrpSpPr>
            <a:grpSpLocks/>
          </p:cNvGrpSpPr>
          <p:nvPr/>
        </p:nvGrpSpPr>
        <p:grpSpPr bwMode="auto">
          <a:xfrm>
            <a:off x="342900" y="2247900"/>
            <a:ext cx="8455025" cy="3836988"/>
            <a:chOff x="400050" y="2181224"/>
            <a:chExt cx="8455025" cy="3836989"/>
          </a:xfrm>
        </p:grpSpPr>
        <p:grpSp>
          <p:nvGrpSpPr>
            <p:cNvPr id="22535" name="Group 50"/>
            <p:cNvGrpSpPr>
              <a:grpSpLocks/>
            </p:cNvGrpSpPr>
            <p:nvPr/>
          </p:nvGrpSpPr>
          <p:grpSpPr bwMode="auto">
            <a:xfrm>
              <a:off x="1447800" y="2295525"/>
              <a:ext cx="5738813" cy="1000125"/>
              <a:chOff x="912" y="1446"/>
              <a:chExt cx="3615" cy="630"/>
            </a:xfrm>
          </p:grpSpPr>
          <p:sp>
            <p:nvSpPr>
              <p:cNvPr id="36912" name="Rectangle 27"/>
              <p:cNvSpPr>
                <a:spLocks noChangeArrowheads="1"/>
              </p:cNvSpPr>
              <p:nvPr/>
            </p:nvSpPr>
            <p:spPr bwMode="auto">
              <a:xfrm>
                <a:off x="912" y="1446"/>
                <a:ext cx="633" cy="252"/>
              </a:xfrm>
              <a:prstGeom prst="rect">
                <a:avLst/>
              </a:prstGeom>
              <a:noFill/>
              <a:ln w="19050">
                <a:solidFill>
                  <a:schemeClr val="bg2">
                    <a:lumMod val="50000"/>
                  </a:schemeClr>
                </a:solidFill>
                <a:miter lim="800000"/>
                <a:headEnd/>
                <a:tailEnd/>
              </a:ln>
            </p:spPr>
            <p:txBody>
              <a:bodyPr wrap="none" lIns="92075" tIns="46038" rIns="92075" bIns="46038">
                <a:spAutoFit/>
              </a:bodyPr>
              <a:lstStyle/>
              <a:p>
                <a:pPr>
                  <a:defRPr/>
                </a:pPr>
                <a:r>
                  <a:rPr lang="en-US" sz="2000" dirty="0">
                    <a:latin typeface="+mn-lt"/>
                    <a:cs typeface="Arial" charset="0"/>
                  </a:rPr>
                  <a:t>r</a:t>
                </a:r>
                <a:r>
                  <a:rPr lang="en-US" sz="2000" baseline="-25000" dirty="0">
                    <a:latin typeface="+mn-lt"/>
                    <a:cs typeface="Arial" charset="0"/>
                  </a:rPr>
                  <a:t>s </a:t>
                </a:r>
                <a:r>
                  <a:rPr lang="en-US" sz="2000" dirty="0">
                    <a:latin typeface="+mn-lt"/>
                    <a:cs typeface="Arial" charset="0"/>
                  </a:rPr>
                  <a:t>= 13%</a:t>
                </a:r>
              </a:p>
            </p:txBody>
          </p:sp>
          <p:sp>
            <p:nvSpPr>
              <p:cNvPr id="36913" name="Rectangle 29"/>
              <p:cNvSpPr>
                <a:spLocks noChangeArrowheads="1"/>
              </p:cNvSpPr>
              <p:nvPr/>
            </p:nvSpPr>
            <p:spPr bwMode="auto">
              <a:xfrm>
                <a:off x="912" y="1824"/>
                <a:ext cx="543" cy="252"/>
              </a:xfrm>
              <a:prstGeom prst="rect">
                <a:avLst/>
              </a:prstGeom>
              <a:noFill/>
              <a:ln w="19050">
                <a:solidFill>
                  <a:schemeClr val="accent2"/>
                </a:solidFill>
                <a:miter lim="800000"/>
                <a:headEnd/>
                <a:tailEnd/>
              </a:ln>
            </p:spPr>
            <p:txBody>
              <a:bodyPr wrap="none" lIns="92075" tIns="46038" rIns="92075" bIns="46038">
                <a:spAutoFit/>
              </a:bodyPr>
              <a:lstStyle/>
              <a:p>
                <a:pPr>
                  <a:defRPr/>
                </a:pPr>
                <a:r>
                  <a:rPr lang="en-US" sz="2000" dirty="0">
                    <a:solidFill>
                      <a:schemeClr val="accent1">
                        <a:lumMod val="50000"/>
                      </a:schemeClr>
                    </a:solidFill>
                    <a:latin typeface="+mn-lt"/>
                    <a:cs typeface="Arial" charset="0"/>
                  </a:rPr>
                  <a:t>g = 0%</a:t>
                </a:r>
              </a:p>
            </p:txBody>
          </p:sp>
          <p:sp>
            <p:nvSpPr>
              <p:cNvPr id="36914" name="Rectangle 30"/>
              <p:cNvSpPr>
                <a:spLocks noChangeArrowheads="1"/>
              </p:cNvSpPr>
              <p:nvPr/>
            </p:nvSpPr>
            <p:spPr bwMode="auto">
              <a:xfrm>
                <a:off x="1936" y="1824"/>
                <a:ext cx="543" cy="252"/>
              </a:xfrm>
              <a:prstGeom prst="rect">
                <a:avLst/>
              </a:prstGeom>
              <a:noFill/>
              <a:ln w="19050">
                <a:solidFill>
                  <a:schemeClr val="accent2"/>
                </a:solidFill>
                <a:miter lim="800000"/>
                <a:headEnd/>
                <a:tailEnd/>
              </a:ln>
            </p:spPr>
            <p:txBody>
              <a:bodyPr wrap="none" lIns="92075" tIns="46038" rIns="92075" bIns="46038">
                <a:spAutoFit/>
              </a:bodyPr>
              <a:lstStyle/>
              <a:p>
                <a:pPr>
                  <a:defRPr/>
                </a:pPr>
                <a:r>
                  <a:rPr lang="en-US" sz="2000" dirty="0">
                    <a:solidFill>
                      <a:schemeClr val="accent1">
                        <a:lumMod val="50000"/>
                      </a:schemeClr>
                    </a:solidFill>
                    <a:latin typeface="+mn-lt"/>
                    <a:cs typeface="Arial" charset="0"/>
                  </a:rPr>
                  <a:t>g = 0%</a:t>
                </a:r>
              </a:p>
            </p:txBody>
          </p:sp>
          <p:sp>
            <p:nvSpPr>
              <p:cNvPr id="36915" name="Rectangle 31"/>
              <p:cNvSpPr>
                <a:spLocks noChangeArrowheads="1"/>
              </p:cNvSpPr>
              <p:nvPr/>
            </p:nvSpPr>
            <p:spPr bwMode="auto">
              <a:xfrm>
                <a:off x="2960" y="1824"/>
                <a:ext cx="543" cy="252"/>
              </a:xfrm>
              <a:prstGeom prst="rect">
                <a:avLst/>
              </a:prstGeom>
              <a:noFill/>
              <a:ln w="19050">
                <a:solidFill>
                  <a:schemeClr val="accent2"/>
                </a:solidFill>
                <a:miter lim="800000"/>
                <a:headEnd/>
                <a:tailEnd/>
              </a:ln>
            </p:spPr>
            <p:txBody>
              <a:bodyPr wrap="none" lIns="92075" tIns="46038" rIns="92075" bIns="46038">
                <a:spAutoFit/>
              </a:bodyPr>
              <a:lstStyle/>
              <a:p>
                <a:pPr>
                  <a:defRPr/>
                </a:pPr>
                <a:r>
                  <a:rPr lang="en-US" sz="2000" dirty="0">
                    <a:solidFill>
                      <a:schemeClr val="accent1">
                        <a:lumMod val="50000"/>
                      </a:schemeClr>
                    </a:solidFill>
                    <a:latin typeface="+mn-lt"/>
                    <a:cs typeface="Arial" charset="0"/>
                  </a:rPr>
                  <a:t>g = 0%</a:t>
                </a:r>
              </a:p>
            </p:txBody>
          </p:sp>
          <p:sp>
            <p:nvSpPr>
              <p:cNvPr id="36916" name="Rectangle 32"/>
              <p:cNvSpPr>
                <a:spLocks noChangeArrowheads="1"/>
              </p:cNvSpPr>
              <p:nvPr/>
            </p:nvSpPr>
            <p:spPr bwMode="auto">
              <a:xfrm>
                <a:off x="3984" y="1824"/>
                <a:ext cx="543" cy="252"/>
              </a:xfrm>
              <a:prstGeom prst="rect">
                <a:avLst/>
              </a:prstGeom>
              <a:noFill/>
              <a:ln w="19050">
                <a:solidFill>
                  <a:schemeClr val="accent2"/>
                </a:solidFill>
                <a:prstDash val="dash"/>
                <a:miter lim="800000"/>
                <a:headEnd/>
                <a:tailEnd/>
              </a:ln>
            </p:spPr>
            <p:txBody>
              <a:bodyPr wrap="none" lIns="92075" tIns="46038" rIns="92075" bIns="46038">
                <a:spAutoFit/>
              </a:bodyPr>
              <a:lstStyle/>
              <a:p>
                <a:pPr>
                  <a:defRPr/>
                </a:pPr>
                <a:r>
                  <a:rPr lang="en-US" sz="2000" dirty="0">
                    <a:solidFill>
                      <a:schemeClr val="accent1">
                        <a:lumMod val="50000"/>
                      </a:schemeClr>
                    </a:solidFill>
                    <a:latin typeface="+mn-lt"/>
                    <a:cs typeface="Arial" charset="0"/>
                  </a:rPr>
                  <a:t>g = 6%</a:t>
                </a:r>
              </a:p>
            </p:txBody>
          </p:sp>
        </p:grpSp>
        <p:sp>
          <p:nvSpPr>
            <p:cNvPr id="36911" name="Line 44"/>
            <p:cNvSpPr>
              <a:spLocks noChangeShapeType="1"/>
            </p:cNvSpPr>
            <p:nvPr/>
          </p:nvSpPr>
          <p:spPr bwMode="auto">
            <a:xfrm flipH="1">
              <a:off x="6334125" y="3722687"/>
              <a:ext cx="1411288" cy="1430337"/>
            </a:xfrm>
            <a:prstGeom prst="line">
              <a:avLst/>
            </a:prstGeom>
            <a:noFill/>
            <a:ln w="25400">
              <a:solidFill>
                <a:schemeClr val="accent1">
                  <a:lumMod val="50000"/>
                </a:schemeClr>
              </a:solidFill>
              <a:round/>
              <a:headEnd type="none" w="sm" len="sm"/>
              <a:tailEnd type="stealth" w="med" len="lg"/>
            </a:ln>
          </p:spPr>
          <p:txBody>
            <a:bodyPr wrap="none" anchor="ctr"/>
            <a:lstStyle/>
            <a:p>
              <a:pPr>
                <a:defRPr/>
              </a:pPr>
              <a:endParaRPr lang="en-US" sz="2400" dirty="0">
                <a:latin typeface="+mn-lt"/>
                <a:cs typeface="Arial" charset="0"/>
              </a:endParaRPr>
            </a:p>
          </p:txBody>
        </p:sp>
        <p:grpSp>
          <p:nvGrpSpPr>
            <p:cNvPr id="22537" name="Group 53"/>
            <p:cNvGrpSpPr>
              <a:grpSpLocks/>
            </p:cNvGrpSpPr>
            <p:nvPr/>
          </p:nvGrpSpPr>
          <p:grpSpPr bwMode="auto">
            <a:xfrm>
              <a:off x="881063" y="3681414"/>
              <a:ext cx="5335587" cy="2308226"/>
              <a:chOff x="399" y="2343"/>
              <a:chExt cx="3361" cy="1454"/>
            </a:xfrm>
          </p:grpSpPr>
          <p:sp>
            <p:nvSpPr>
              <p:cNvPr id="36886" name="Line 7"/>
              <p:cNvSpPr>
                <a:spLocks noChangeShapeType="1"/>
              </p:cNvSpPr>
              <p:nvPr/>
            </p:nvSpPr>
            <p:spPr bwMode="auto">
              <a:xfrm>
                <a:off x="1696" y="2366"/>
                <a:ext cx="0" cy="115"/>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sz="2400" dirty="0">
                  <a:solidFill>
                    <a:schemeClr val="accent1">
                      <a:lumMod val="50000"/>
                    </a:schemeClr>
                  </a:solidFill>
                  <a:latin typeface="+mn-lt"/>
                  <a:cs typeface="Arial" charset="0"/>
                </a:endParaRPr>
              </a:p>
            </p:txBody>
          </p:sp>
          <p:sp>
            <p:nvSpPr>
              <p:cNvPr id="36887" name="Line 8"/>
              <p:cNvSpPr>
                <a:spLocks noChangeShapeType="1"/>
              </p:cNvSpPr>
              <p:nvPr/>
            </p:nvSpPr>
            <p:spPr bwMode="auto">
              <a:xfrm>
                <a:off x="2722" y="2366"/>
                <a:ext cx="0" cy="403"/>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sz="2400" dirty="0">
                  <a:solidFill>
                    <a:schemeClr val="accent1">
                      <a:lumMod val="50000"/>
                    </a:schemeClr>
                  </a:solidFill>
                  <a:latin typeface="+mn-lt"/>
                  <a:cs typeface="Arial" charset="0"/>
                </a:endParaRPr>
              </a:p>
            </p:txBody>
          </p:sp>
          <p:sp>
            <p:nvSpPr>
              <p:cNvPr id="36888" name="Line 9"/>
              <p:cNvSpPr>
                <a:spLocks noChangeShapeType="1"/>
              </p:cNvSpPr>
              <p:nvPr/>
            </p:nvSpPr>
            <p:spPr bwMode="auto">
              <a:xfrm>
                <a:off x="3760" y="2366"/>
                <a:ext cx="0" cy="720"/>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sz="2400" dirty="0">
                  <a:solidFill>
                    <a:schemeClr val="accent1">
                      <a:lumMod val="50000"/>
                    </a:schemeClr>
                  </a:solidFill>
                  <a:latin typeface="+mn-lt"/>
                  <a:cs typeface="Arial" charset="0"/>
                </a:endParaRPr>
              </a:p>
            </p:txBody>
          </p:sp>
          <p:sp>
            <p:nvSpPr>
              <p:cNvPr id="36889" name="Line 10"/>
              <p:cNvSpPr>
                <a:spLocks noChangeShapeType="1"/>
              </p:cNvSpPr>
              <p:nvPr/>
            </p:nvSpPr>
            <p:spPr bwMode="auto">
              <a:xfrm flipH="1">
                <a:off x="1085" y="2479"/>
                <a:ext cx="617" cy="0"/>
              </a:xfrm>
              <a:prstGeom prst="line">
                <a:avLst/>
              </a:prstGeom>
              <a:noFill/>
              <a:ln w="25400">
                <a:solidFill>
                  <a:schemeClr val="accent1">
                    <a:lumMod val="50000"/>
                  </a:schemeClr>
                </a:solidFill>
                <a:round/>
                <a:headEnd type="none" w="sm" len="sm"/>
                <a:tailEnd type="stealth" w="med" len="lg"/>
              </a:ln>
            </p:spPr>
            <p:txBody>
              <a:bodyPr wrap="none" anchor="ctr"/>
              <a:lstStyle/>
              <a:p>
                <a:pPr>
                  <a:defRPr/>
                </a:pPr>
                <a:endParaRPr lang="en-US" sz="2400" dirty="0">
                  <a:solidFill>
                    <a:schemeClr val="accent1">
                      <a:lumMod val="50000"/>
                    </a:schemeClr>
                  </a:solidFill>
                  <a:latin typeface="+mn-lt"/>
                  <a:cs typeface="Arial" charset="0"/>
                </a:endParaRPr>
              </a:p>
            </p:txBody>
          </p:sp>
          <p:sp>
            <p:nvSpPr>
              <p:cNvPr id="36890" name="Line 11"/>
              <p:cNvSpPr>
                <a:spLocks noChangeShapeType="1"/>
              </p:cNvSpPr>
              <p:nvPr/>
            </p:nvSpPr>
            <p:spPr bwMode="auto">
              <a:xfrm flipH="1">
                <a:off x="1085" y="2777"/>
                <a:ext cx="1642" cy="0"/>
              </a:xfrm>
              <a:prstGeom prst="line">
                <a:avLst/>
              </a:prstGeom>
              <a:noFill/>
              <a:ln w="25400">
                <a:solidFill>
                  <a:schemeClr val="accent1">
                    <a:lumMod val="50000"/>
                  </a:schemeClr>
                </a:solidFill>
                <a:round/>
                <a:headEnd type="none" w="sm" len="sm"/>
                <a:tailEnd type="stealth" w="med" len="lg"/>
              </a:ln>
            </p:spPr>
            <p:txBody>
              <a:bodyPr wrap="none" anchor="ctr"/>
              <a:lstStyle/>
              <a:p>
                <a:pPr>
                  <a:defRPr/>
                </a:pPr>
                <a:endParaRPr lang="en-US" sz="2400" dirty="0">
                  <a:solidFill>
                    <a:schemeClr val="accent1">
                      <a:lumMod val="50000"/>
                    </a:schemeClr>
                  </a:solidFill>
                  <a:latin typeface="+mn-lt"/>
                  <a:cs typeface="Arial" charset="0"/>
                </a:endParaRPr>
              </a:p>
            </p:txBody>
          </p:sp>
          <p:sp>
            <p:nvSpPr>
              <p:cNvPr id="36891" name="Line 12"/>
              <p:cNvSpPr>
                <a:spLocks noChangeShapeType="1"/>
              </p:cNvSpPr>
              <p:nvPr/>
            </p:nvSpPr>
            <p:spPr bwMode="auto">
              <a:xfrm flipH="1">
                <a:off x="1085" y="3075"/>
                <a:ext cx="2669" cy="0"/>
              </a:xfrm>
              <a:prstGeom prst="line">
                <a:avLst/>
              </a:prstGeom>
              <a:noFill/>
              <a:ln w="25400">
                <a:solidFill>
                  <a:schemeClr val="accent1">
                    <a:lumMod val="50000"/>
                  </a:schemeClr>
                </a:solidFill>
                <a:round/>
                <a:headEnd type="none" w="sm" len="sm"/>
                <a:tailEnd type="stealth" w="med" len="lg"/>
              </a:ln>
            </p:spPr>
            <p:txBody>
              <a:bodyPr wrap="none" anchor="ctr"/>
              <a:lstStyle/>
              <a:p>
                <a:pPr>
                  <a:defRPr/>
                </a:pPr>
                <a:endParaRPr lang="en-US" sz="2400" dirty="0">
                  <a:solidFill>
                    <a:schemeClr val="accent1">
                      <a:lumMod val="50000"/>
                    </a:schemeClr>
                  </a:solidFill>
                  <a:latin typeface="+mn-lt"/>
                  <a:cs typeface="Arial" charset="0"/>
                </a:endParaRPr>
              </a:p>
            </p:txBody>
          </p:sp>
          <p:sp>
            <p:nvSpPr>
              <p:cNvPr id="36892" name="Line 13"/>
              <p:cNvSpPr>
                <a:spLocks noChangeShapeType="1"/>
              </p:cNvSpPr>
              <p:nvPr/>
            </p:nvSpPr>
            <p:spPr bwMode="auto">
              <a:xfrm flipH="1">
                <a:off x="1085" y="3373"/>
                <a:ext cx="1631" cy="0"/>
              </a:xfrm>
              <a:prstGeom prst="line">
                <a:avLst/>
              </a:prstGeom>
              <a:noFill/>
              <a:ln w="25400">
                <a:solidFill>
                  <a:schemeClr val="accent1">
                    <a:lumMod val="50000"/>
                  </a:schemeClr>
                </a:solidFill>
                <a:round/>
                <a:headEnd type="none" w="sm" len="sm"/>
                <a:tailEnd type="stealth" w="med" len="lg"/>
              </a:ln>
            </p:spPr>
            <p:txBody>
              <a:bodyPr wrap="none" anchor="ctr"/>
              <a:lstStyle/>
              <a:p>
                <a:pPr>
                  <a:defRPr/>
                </a:pPr>
                <a:endParaRPr lang="en-US" sz="2400" dirty="0">
                  <a:solidFill>
                    <a:schemeClr val="accent1">
                      <a:lumMod val="50000"/>
                    </a:schemeClr>
                  </a:solidFill>
                  <a:latin typeface="+mn-lt"/>
                  <a:cs typeface="Arial" charset="0"/>
                </a:endParaRPr>
              </a:p>
            </p:txBody>
          </p:sp>
          <p:sp>
            <p:nvSpPr>
              <p:cNvPr id="36893" name="Rectangle 14"/>
              <p:cNvSpPr>
                <a:spLocks noChangeArrowheads="1"/>
              </p:cNvSpPr>
              <p:nvPr/>
            </p:nvSpPr>
            <p:spPr bwMode="auto">
              <a:xfrm>
                <a:off x="502" y="2343"/>
                <a:ext cx="431"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cs typeface="Arial" charset="0"/>
                  </a:rPr>
                  <a:t>1.77</a:t>
                </a:r>
              </a:p>
            </p:txBody>
          </p:sp>
          <p:sp>
            <p:nvSpPr>
              <p:cNvPr id="36894" name="Rectangle 15"/>
              <p:cNvSpPr>
                <a:spLocks noChangeArrowheads="1"/>
              </p:cNvSpPr>
              <p:nvPr/>
            </p:nvSpPr>
            <p:spPr bwMode="auto">
              <a:xfrm>
                <a:off x="502" y="2638"/>
                <a:ext cx="431"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cs typeface="Arial" charset="0"/>
                  </a:rPr>
                  <a:t>1.57</a:t>
                </a:r>
              </a:p>
            </p:txBody>
          </p:sp>
          <p:sp>
            <p:nvSpPr>
              <p:cNvPr id="36895" name="Rectangle 16"/>
              <p:cNvSpPr>
                <a:spLocks noChangeArrowheads="1"/>
              </p:cNvSpPr>
              <p:nvPr/>
            </p:nvSpPr>
            <p:spPr bwMode="auto">
              <a:xfrm>
                <a:off x="502" y="2934"/>
                <a:ext cx="431"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cs typeface="Arial" charset="0"/>
                  </a:rPr>
                  <a:t>1.39</a:t>
                </a:r>
              </a:p>
            </p:txBody>
          </p:sp>
          <p:sp>
            <p:nvSpPr>
              <p:cNvPr id="36896" name="Rectangle 17"/>
              <p:cNvSpPr>
                <a:spLocks noChangeArrowheads="1"/>
              </p:cNvSpPr>
              <p:nvPr/>
            </p:nvSpPr>
            <p:spPr bwMode="auto">
              <a:xfrm>
                <a:off x="406" y="3229"/>
                <a:ext cx="521" cy="272"/>
              </a:xfrm>
              <a:prstGeom prst="rect">
                <a:avLst/>
              </a:prstGeom>
              <a:noFill/>
              <a:ln w="9525">
                <a:noFill/>
                <a:miter lim="800000"/>
                <a:headEnd/>
                <a:tailEnd/>
              </a:ln>
            </p:spPr>
            <p:txBody>
              <a:bodyPr wrap="none" lIns="92075" tIns="46038" rIns="92075" bIns="46038">
                <a:spAutoFit/>
              </a:bodyPr>
              <a:lstStyle/>
              <a:p>
                <a:pPr>
                  <a:defRPr/>
                </a:pPr>
                <a:r>
                  <a:rPr lang="en-US" sz="2200" u="sng" dirty="0">
                    <a:solidFill>
                      <a:schemeClr val="accent1">
                        <a:lumMod val="50000"/>
                      </a:schemeClr>
                    </a:solidFill>
                    <a:latin typeface="+mn-lt"/>
                    <a:cs typeface="Arial" charset="0"/>
                  </a:rPr>
                  <a:t>20.99</a:t>
                </a:r>
              </a:p>
            </p:txBody>
          </p:sp>
          <p:sp>
            <p:nvSpPr>
              <p:cNvPr id="22568" name="Rectangle 28"/>
              <p:cNvSpPr>
                <a:spLocks noChangeArrowheads="1"/>
              </p:cNvSpPr>
              <p:nvPr/>
            </p:nvSpPr>
            <p:spPr bwMode="auto">
              <a:xfrm>
                <a:off x="399" y="3525"/>
                <a:ext cx="650" cy="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sz="2200">
                    <a:solidFill>
                      <a:srgbClr val="23518A"/>
                    </a:solidFill>
                    <a:latin typeface="Calibri" panose="020F0502020204030204" pitchFamily="34" charset="0"/>
                  </a:rPr>
                  <a:t>25.72 =</a:t>
                </a:r>
                <a:endParaRPr lang="en-US" altLang="th-TH" sz="2200" baseline="-25000">
                  <a:solidFill>
                    <a:srgbClr val="23518A"/>
                  </a:solidFill>
                  <a:latin typeface="Calibri" panose="020F0502020204030204" pitchFamily="34" charset="0"/>
                </a:endParaRPr>
              </a:p>
            </p:txBody>
          </p:sp>
        </p:grpSp>
        <p:grpSp>
          <p:nvGrpSpPr>
            <p:cNvPr id="22538" name="Group 49"/>
            <p:cNvGrpSpPr>
              <a:grpSpLocks/>
            </p:cNvGrpSpPr>
            <p:nvPr/>
          </p:nvGrpSpPr>
          <p:grpSpPr bwMode="auto">
            <a:xfrm>
              <a:off x="400050" y="2181224"/>
              <a:ext cx="8455025" cy="1527175"/>
              <a:chOff x="252" y="1374"/>
              <a:chExt cx="5326" cy="962"/>
            </a:xfrm>
          </p:grpSpPr>
          <p:sp>
            <p:nvSpPr>
              <p:cNvPr id="36872" name="Line 5"/>
              <p:cNvSpPr>
                <a:spLocks noChangeShapeType="1"/>
              </p:cNvSpPr>
              <p:nvPr/>
            </p:nvSpPr>
            <p:spPr bwMode="auto">
              <a:xfrm flipV="1">
                <a:off x="827" y="1731"/>
                <a:ext cx="4751" cy="1"/>
              </a:xfrm>
              <a:prstGeom prst="line">
                <a:avLst/>
              </a:prstGeom>
              <a:noFill/>
              <a:ln w="38100">
                <a:solidFill>
                  <a:schemeClr val="tx1"/>
                </a:solidFill>
                <a:round/>
                <a:headEnd type="none" w="sm" len="sm"/>
                <a:tailEnd type="stealth" w="med" len="lg"/>
              </a:ln>
            </p:spPr>
            <p:txBody>
              <a:bodyPr wrap="none" anchor="ctr"/>
              <a:lstStyle/>
              <a:p>
                <a:pPr>
                  <a:defRPr/>
                </a:pPr>
                <a:endParaRPr lang="en-US" sz="2600" dirty="0">
                  <a:latin typeface="+mn-lt"/>
                  <a:cs typeface="Arial" charset="0"/>
                </a:endParaRPr>
              </a:p>
            </p:txBody>
          </p:sp>
          <p:sp>
            <p:nvSpPr>
              <p:cNvPr id="36873" name="Rectangle 6"/>
              <p:cNvSpPr>
                <a:spLocks noChangeArrowheads="1"/>
              </p:cNvSpPr>
              <p:nvPr/>
            </p:nvSpPr>
            <p:spPr bwMode="auto">
              <a:xfrm>
                <a:off x="714" y="1374"/>
                <a:ext cx="207" cy="272"/>
              </a:xfrm>
              <a:prstGeom prst="rect">
                <a:avLst/>
              </a:prstGeom>
              <a:noFill/>
              <a:ln w="9525">
                <a:noFill/>
                <a:miter lim="800000"/>
                <a:headEnd/>
                <a:tailEnd/>
              </a:ln>
            </p:spPr>
            <p:txBody>
              <a:bodyPr wrap="none" lIns="92075" tIns="46038" rIns="92075" bIns="46038">
                <a:spAutoFit/>
              </a:bodyPr>
              <a:lstStyle/>
              <a:p>
                <a:pPr>
                  <a:defRPr/>
                </a:pPr>
                <a:r>
                  <a:rPr lang="en-US" sz="2200" dirty="0">
                    <a:latin typeface="+mn-lt"/>
                    <a:cs typeface="Arial" charset="0"/>
                  </a:rPr>
                  <a:t>0</a:t>
                </a:r>
              </a:p>
            </p:txBody>
          </p:sp>
          <p:sp>
            <p:nvSpPr>
              <p:cNvPr id="36874" name="Line 18"/>
              <p:cNvSpPr>
                <a:spLocks noChangeShapeType="1"/>
              </p:cNvSpPr>
              <p:nvPr/>
            </p:nvSpPr>
            <p:spPr bwMode="auto">
              <a:xfrm>
                <a:off x="826" y="1645"/>
                <a:ext cx="0" cy="173"/>
              </a:xfrm>
              <a:prstGeom prst="line">
                <a:avLst/>
              </a:prstGeom>
              <a:noFill/>
              <a:ln w="25400">
                <a:solidFill>
                  <a:schemeClr val="tx1"/>
                </a:solidFill>
                <a:round/>
                <a:headEnd type="none" w="sm" len="sm"/>
                <a:tailEnd type="none" w="sm" len="sm"/>
              </a:ln>
            </p:spPr>
            <p:txBody>
              <a:bodyPr wrap="none" anchor="ctr"/>
              <a:lstStyle/>
              <a:p>
                <a:pPr>
                  <a:defRPr/>
                </a:pPr>
                <a:endParaRPr lang="en-US" sz="2600" dirty="0">
                  <a:latin typeface="+mn-lt"/>
                  <a:cs typeface="Arial" charset="0"/>
                </a:endParaRPr>
              </a:p>
            </p:txBody>
          </p:sp>
          <p:sp>
            <p:nvSpPr>
              <p:cNvPr id="36875" name="Line 19"/>
              <p:cNvSpPr>
                <a:spLocks noChangeShapeType="1"/>
              </p:cNvSpPr>
              <p:nvPr/>
            </p:nvSpPr>
            <p:spPr bwMode="auto">
              <a:xfrm>
                <a:off x="1846" y="1645"/>
                <a:ext cx="0" cy="173"/>
              </a:xfrm>
              <a:prstGeom prst="line">
                <a:avLst/>
              </a:prstGeom>
              <a:noFill/>
              <a:ln w="25400">
                <a:solidFill>
                  <a:schemeClr val="tx1"/>
                </a:solidFill>
                <a:round/>
                <a:headEnd type="none" w="sm" len="sm"/>
                <a:tailEnd type="none" w="sm" len="sm"/>
              </a:ln>
            </p:spPr>
            <p:txBody>
              <a:bodyPr wrap="none" anchor="ctr"/>
              <a:lstStyle/>
              <a:p>
                <a:pPr>
                  <a:defRPr/>
                </a:pPr>
                <a:endParaRPr lang="en-US" sz="2600" dirty="0">
                  <a:latin typeface="+mn-lt"/>
                  <a:cs typeface="Arial" charset="0"/>
                </a:endParaRPr>
              </a:p>
            </p:txBody>
          </p:sp>
          <p:sp>
            <p:nvSpPr>
              <p:cNvPr id="36876" name="Rectangle 20"/>
              <p:cNvSpPr>
                <a:spLocks noChangeArrowheads="1"/>
              </p:cNvSpPr>
              <p:nvPr/>
            </p:nvSpPr>
            <p:spPr bwMode="auto">
              <a:xfrm>
                <a:off x="1730" y="1374"/>
                <a:ext cx="207" cy="272"/>
              </a:xfrm>
              <a:prstGeom prst="rect">
                <a:avLst/>
              </a:prstGeom>
              <a:noFill/>
              <a:ln w="9525">
                <a:noFill/>
                <a:miter lim="800000"/>
                <a:headEnd/>
                <a:tailEnd/>
              </a:ln>
            </p:spPr>
            <p:txBody>
              <a:bodyPr wrap="none" lIns="92075" tIns="46038" rIns="92075" bIns="46038">
                <a:spAutoFit/>
              </a:bodyPr>
              <a:lstStyle/>
              <a:p>
                <a:pPr>
                  <a:defRPr/>
                </a:pPr>
                <a:r>
                  <a:rPr lang="en-US" sz="2200" dirty="0">
                    <a:latin typeface="+mn-lt"/>
                    <a:cs typeface="Arial" charset="0"/>
                  </a:rPr>
                  <a:t>1</a:t>
                </a:r>
              </a:p>
            </p:txBody>
          </p:sp>
          <p:sp>
            <p:nvSpPr>
              <p:cNvPr id="36877" name="Line 21"/>
              <p:cNvSpPr>
                <a:spLocks noChangeShapeType="1"/>
              </p:cNvSpPr>
              <p:nvPr/>
            </p:nvSpPr>
            <p:spPr bwMode="auto">
              <a:xfrm>
                <a:off x="2866" y="1645"/>
                <a:ext cx="0" cy="173"/>
              </a:xfrm>
              <a:prstGeom prst="line">
                <a:avLst/>
              </a:prstGeom>
              <a:noFill/>
              <a:ln w="25400">
                <a:solidFill>
                  <a:schemeClr val="tx1"/>
                </a:solidFill>
                <a:round/>
                <a:headEnd type="none" w="sm" len="sm"/>
                <a:tailEnd type="none" w="sm" len="sm"/>
              </a:ln>
            </p:spPr>
            <p:txBody>
              <a:bodyPr wrap="none" anchor="ctr"/>
              <a:lstStyle/>
              <a:p>
                <a:pPr>
                  <a:defRPr/>
                </a:pPr>
                <a:endParaRPr lang="en-US" sz="2600" dirty="0">
                  <a:latin typeface="+mn-lt"/>
                  <a:cs typeface="Arial" charset="0"/>
                </a:endParaRPr>
              </a:p>
            </p:txBody>
          </p:sp>
          <p:sp>
            <p:nvSpPr>
              <p:cNvPr id="36878" name="Rectangle 22"/>
              <p:cNvSpPr>
                <a:spLocks noChangeArrowheads="1"/>
              </p:cNvSpPr>
              <p:nvPr/>
            </p:nvSpPr>
            <p:spPr bwMode="auto">
              <a:xfrm>
                <a:off x="2754" y="1374"/>
                <a:ext cx="207" cy="272"/>
              </a:xfrm>
              <a:prstGeom prst="rect">
                <a:avLst/>
              </a:prstGeom>
              <a:noFill/>
              <a:ln w="9525">
                <a:noFill/>
                <a:miter lim="800000"/>
                <a:headEnd/>
                <a:tailEnd/>
              </a:ln>
            </p:spPr>
            <p:txBody>
              <a:bodyPr wrap="none" lIns="92075" tIns="46038" rIns="92075" bIns="46038">
                <a:spAutoFit/>
              </a:bodyPr>
              <a:lstStyle/>
              <a:p>
                <a:pPr>
                  <a:defRPr/>
                </a:pPr>
                <a:r>
                  <a:rPr lang="en-US" sz="2200" dirty="0">
                    <a:latin typeface="+mn-lt"/>
                    <a:cs typeface="Arial" charset="0"/>
                  </a:rPr>
                  <a:t>2</a:t>
                </a:r>
              </a:p>
            </p:txBody>
          </p:sp>
          <p:sp>
            <p:nvSpPr>
              <p:cNvPr id="36879" name="Line 23"/>
              <p:cNvSpPr>
                <a:spLocks noChangeShapeType="1"/>
              </p:cNvSpPr>
              <p:nvPr/>
            </p:nvSpPr>
            <p:spPr bwMode="auto">
              <a:xfrm>
                <a:off x="3886" y="1645"/>
                <a:ext cx="0" cy="173"/>
              </a:xfrm>
              <a:prstGeom prst="line">
                <a:avLst/>
              </a:prstGeom>
              <a:noFill/>
              <a:ln w="25400">
                <a:solidFill>
                  <a:schemeClr val="tx1"/>
                </a:solidFill>
                <a:round/>
                <a:headEnd type="none" w="sm" len="sm"/>
                <a:tailEnd type="none" w="sm" len="sm"/>
              </a:ln>
            </p:spPr>
            <p:txBody>
              <a:bodyPr wrap="none" anchor="ctr"/>
              <a:lstStyle/>
              <a:p>
                <a:pPr>
                  <a:defRPr/>
                </a:pPr>
                <a:endParaRPr lang="en-US" sz="2600" dirty="0">
                  <a:latin typeface="+mn-lt"/>
                  <a:cs typeface="Arial" charset="0"/>
                </a:endParaRPr>
              </a:p>
            </p:txBody>
          </p:sp>
          <p:sp>
            <p:nvSpPr>
              <p:cNvPr id="36880" name="Rectangle 24"/>
              <p:cNvSpPr>
                <a:spLocks noChangeArrowheads="1"/>
              </p:cNvSpPr>
              <p:nvPr/>
            </p:nvSpPr>
            <p:spPr bwMode="auto">
              <a:xfrm>
                <a:off x="3775" y="1374"/>
                <a:ext cx="207" cy="272"/>
              </a:xfrm>
              <a:prstGeom prst="rect">
                <a:avLst/>
              </a:prstGeom>
              <a:noFill/>
              <a:ln w="9525">
                <a:noFill/>
                <a:miter lim="800000"/>
                <a:headEnd/>
                <a:tailEnd/>
              </a:ln>
            </p:spPr>
            <p:txBody>
              <a:bodyPr wrap="none" lIns="92075" tIns="46038" rIns="92075" bIns="46038">
                <a:spAutoFit/>
              </a:bodyPr>
              <a:lstStyle/>
              <a:p>
                <a:pPr>
                  <a:defRPr/>
                </a:pPr>
                <a:r>
                  <a:rPr lang="en-US" sz="2200" dirty="0">
                    <a:latin typeface="+mn-lt"/>
                    <a:cs typeface="Arial" charset="0"/>
                  </a:rPr>
                  <a:t>3</a:t>
                </a:r>
              </a:p>
            </p:txBody>
          </p:sp>
          <p:sp>
            <p:nvSpPr>
              <p:cNvPr id="36881" name="Line 25"/>
              <p:cNvSpPr>
                <a:spLocks noChangeShapeType="1"/>
              </p:cNvSpPr>
              <p:nvPr/>
            </p:nvSpPr>
            <p:spPr bwMode="auto">
              <a:xfrm>
                <a:off x="4906" y="1645"/>
                <a:ext cx="0" cy="173"/>
              </a:xfrm>
              <a:prstGeom prst="line">
                <a:avLst/>
              </a:prstGeom>
              <a:noFill/>
              <a:ln w="25400">
                <a:solidFill>
                  <a:schemeClr val="tx1"/>
                </a:solidFill>
                <a:round/>
                <a:headEnd type="none" w="sm" len="sm"/>
                <a:tailEnd type="none" w="sm" len="sm"/>
              </a:ln>
            </p:spPr>
            <p:txBody>
              <a:bodyPr wrap="none" anchor="ctr"/>
              <a:lstStyle/>
              <a:p>
                <a:pPr>
                  <a:defRPr/>
                </a:pPr>
                <a:endParaRPr lang="en-US" sz="2600" dirty="0">
                  <a:latin typeface="+mn-lt"/>
                  <a:cs typeface="Arial" charset="0"/>
                </a:endParaRPr>
              </a:p>
            </p:txBody>
          </p:sp>
          <p:sp>
            <p:nvSpPr>
              <p:cNvPr id="36882" name="Rectangle 26"/>
              <p:cNvSpPr>
                <a:spLocks noChangeArrowheads="1"/>
              </p:cNvSpPr>
              <p:nvPr/>
            </p:nvSpPr>
            <p:spPr bwMode="auto">
              <a:xfrm>
                <a:off x="4794" y="1374"/>
                <a:ext cx="207" cy="272"/>
              </a:xfrm>
              <a:prstGeom prst="rect">
                <a:avLst/>
              </a:prstGeom>
              <a:noFill/>
              <a:ln w="9525">
                <a:noFill/>
                <a:miter lim="800000"/>
                <a:headEnd/>
                <a:tailEnd/>
              </a:ln>
            </p:spPr>
            <p:txBody>
              <a:bodyPr wrap="none" lIns="92075" tIns="46038" rIns="92075" bIns="46038">
                <a:spAutoFit/>
              </a:bodyPr>
              <a:lstStyle/>
              <a:p>
                <a:pPr>
                  <a:defRPr/>
                </a:pPr>
                <a:r>
                  <a:rPr lang="en-US" sz="2200" dirty="0">
                    <a:latin typeface="+mn-lt"/>
                    <a:cs typeface="Arial" charset="0"/>
                  </a:rPr>
                  <a:t>4</a:t>
                </a:r>
              </a:p>
            </p:txBody>
          </p:sp>
          <p:sp>
            <p:nvSpPr>
              <p:cNvPr id="36883" name="Rectangle 33"/>
              <p:cNvSpPr>
                <a:spLocks noChangeArrowheads="1"/>
              </p:cNvSpPr>
              <p:nvPr/>
            </p:nvSpPr>
            <p:spPr bwMode="auto">
              <a:xfrm>
                <a:off x="252" y="2064"/>
                <a:ext cx="4079" cy="272"/>
              </a:xfrm>
              <a:prstGeom prst="rect">
                <a:avLst/>
              </a:prstGeom>
              <a:noFill/>
              <a:ln w="9525">
                <a:noFill/>
                <a:miter lim="800000"/>
                <a:headEnd/>
                <a:tailEnd/>
              </a:ln>
            </p:spPr>
            <p:txBody>
              <a:bodyPr lIns="92075" tIns="46038" rIns="92075" bIns="46038">
                <a:spAutoFit/>
              </a:bodyPr>
              <a:lstStyle/>
              <a:p>
                <a:pPr>
                  <a:defRPr/>
                </a:pPr>
                <a:r>
                  <a:rPr lang="en-US" sz="2200" dirty="0">
                    <a:solidFill>
                      <a:schemeClr val="accent1">
                        <a:lumMod val="50000"/>
                      </a:schemeClr>
                    </a:solidFill>
                    <a:latin typeface="+mn-lt"/>
                    <a:cs typeface="Arial" charset="0"/>
                  </a:rPr>
                  <a:t>  		       2.00	   2.00	               2.00</a:t>
                </a:r>
              </a:p>
            </p:txBody>
          </p:sp>
          <p:sp>
            <p:nvSpPr>
              <p:cNvPr id="36885" name="Text Box 48"/>
              <p:cNvSpPr txBox="1">
                <a:spLocks noChangeArrowheads="1"/>
              </p:cNvSpPr>
              <p:nvPr/>
            </p:nvSpPr>
            <p:spPr bwMode="auto">
              <a:xfrm>
                <a:off x="4692" y="2064"/>
                <a:ext cx="630" cy="271"/>
              </a:xfrm>
              <a:prstGeom prst="rect">
                <a:avLst/>
              </a:prstGeom>
              <a:noFill/>
              <a:ln w="19050">
                <a:solidFill>
                  <a:schemeClr val="accent4">
                    <a:lumMod val="75000"/>
                  </a:schemeClr>
                </a:solidFill>
                <a:miter lim="800000"/>
                <a:headEnd/>
                <a:tailEnd/>
              </a:ln>
            </p:spPr>
            <p:txBody>
              <a:bodyPr>
                <a:spAutoFit/>
              </a:bodyPr>
              <a:lstStyle/>
              <a:p>
                <a:pPr>
                  <a:spcBef>
                    <a:spcPct val="50000"/>
                  </a:spcBef>
                  <a:defRPr/>
                </a:pPr>
                <a:r>
                  <a:rPr lang="en-US" sz="2200" dirty="0">
                    <a:solidFill>
                      <a:schemeClr val="accent1">
                        <a:lumMod val="50000"/>
                      </a:schemeClr>
                    </a:solidFill>
                    <a:latin typeface="+mn-lt"/>
                    <a:cs typeface="Arial" charset="0"/>
                  </a:rPr>
                  <a:t>2.12</a:t>
                </a:r>
              </a:p>
            </p:txBody>
          </p:sp>
        </p:grpSp>
        <p:graphicFrame>
          <p:nvGraphicFramePr>
            <p:cNvPr id="22539" name="Object 18"/>
            <p:cNvGraphicFramePr>
              <a:graphicFrameLocks noChangeAspect="1"/>
            </p:cNvGraphicFramePr>
            <p:nvPr/>
          </p:nvGraphicFramePr>
          <p:xfrm>
            <a:off x="1846263" y="5484813"/>
            <a:ext cx="457200" cy="533400"/>
          </p:xfrm>
          <a:graphic>
            <a:graphicData uri="http://schemas.openxmlformats.org/presentationml/2006/ole">
              <mc:AlternateContent xmlns:mc="http://schemas.openxmlformats.org/markup-compatibility/2006">
                <mc:Choice xmlns:v="urn:schemas-microsoft-com:vml" Requires="v">
                  <p:oleObj spid="_x0000_s30725" name="Equation" r:id="rId4" imgW="228501" imgH="266584" progId="Equation.3">
                    <p:embed/>
                  </p:oleObj>
                </mc:Choice>
                <mc:Fallback>
                  <p:oleObj name="Equation" r:id="rId4" imgW="228501" imgH="266584"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6263" y="5484813"/>
                          <a:ext cx="457200"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2540" name="Object 3"/>
            <p:cNvGraphicFramePr>
              <a:graphicFrameLocks noChangeAspect="1"/>
            </p:cNvGraphicFramePr>
            <p:nvPr/>
          </p:nvGraphicFramePr>
          <p:xfrm>
            <a:off x="4622800" y="4933950"/>
            <a:ext cx="3122613" cy="787400"/>
          </p:xfrm>
          <a:graphic>
            <a:graphicData uri="http://schemas.openxmlformats.org/presentationml/2006/ole">
              <mc:AlternateContent xmlns:mc="http://schemas.openxmlformats.org/markup-compatibility/2006">
                <mc:Choice xmlns:v="urn:schemas-microsoft-com:vml" Requires="v">
                  <p:oleObj spid="_x0000_s30726" name="Equation" r:id="rId6" imgW="1562100" imgH="393700" progId="Equation.3">
                    <p:embed/>
                  </p:oleObj>
                </mc:Choice>
                <mc:Fallback>
                  <p:oleObj name="Equation" r:id="rId6" imgW="1562100" imgH="39370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22800" y="4933950"/>
                          <a:ext cx="3122613" cy="787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6" name="Rectangle 55"/>
            <p:cNvSpPr/>
            <p:nvPr/>
          </p:nvSpPr>
          <p:spPr>
            <a:xfrm>
              <a:off x="5427663" y="4933950"/>
              <a:ext cx="903287" cy="374650"/>
            </a:xfrm>
            <a:prstGeom prst="rect">
              <a:avLst/>
            </a:prstGeom>
            <a:no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57" name="Rectangle 56"/>
            <p:cNvSpPr/>
            <p:nvPr/>
          </p:nvSpPr>
          <p:spPr>
            <a:xfrm>
              <a:off x="6018213" y="5381625"/>
              <a:ext cx="592137" cy="368300"/>
            </a:xfrm>
            <a:prstGeom prst="rect">
              <a:avLst/>
            </a:prstGeom>
            <a:noFill/>
            <a:ln>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58" name="Rectangle 57"/>
            <p:cNvSpPr/>
            <p:nvPr/>
          </p:nvSpPr>
          <p:spPr>
            <a:xfrm>
              <a:off x="5153025" y="5381625"/>
              <a:ext cx="641350" cy="368300"/>
            </a:xfrm>
            <a:prstGeom prst="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grpSp>
      <p:sp>
        <p:nvSpPr>
          <p:cNvPr id="45" name="Line 57"/>
          <p:cNvSpPr>
            <a:spLocks noChangeShapeType="1"/>
          </p:cNvSpPr>
          <p:nvPr/>
        </p:nvSpPr>
        <p:spPr bwMode="auto">
          <a:xfrm>
            <a:off x="890588" y="5988050"/>
            <a:ext cx="685800" cy="0"/>
          </a:xfrm>
          <a:prstGeom prst="line">
            <a:avLst/>
          </a:prstGeom>
          <a:noFill/>
          <a:ln w="76200" cmpd="dbl">
            <a:solidFill>
              <a:schemeClr val="accent1">
                <a:lumMod val="50000"/>
              </a:schemeClr>
            </a:solidFill>
            <a:round/>
            <a:headEnd type="none" w="sm" len="sm"/>
            <a:tailEnd type="none" w="sm" len="sm"/>
          </a:ln>
          <a:effectLst/>
        </p:spPr>
        <p:txBody>
          <a:bodyPr wrap="none" anchor="ctr"/>
          <a:lstStyle/>
          <a:p>
            <a:pPr>
              <a:defRPr/>
            </a:pPr>
            <a:endParaRPr lang="en-US" sz="2200" dirty="0">
              <a:latin typeface="+mn-lt"/>
              <a:cs typeface="Arial" charset="0"/>
            </a:endParaRPr>
          </a:p>
        </p:txBody>
      </p:sp>
      <p:sp>
        <p:nvSpPr>
          <p:cNvPr id="46" name="Rectangle 45"/>
          <p:cNvSpPr/>
          <p:nvPr/>
        </p:nvSpPr>
        <p:spPr>
          <a:xfrm>
            <a:off x="611188" y="1597025"/>
            <a:ext cx="1738312" cy="492125"/>
          </a:xfrm>
          <a:prstGeom prst="rect">
            <a:avLst/>
          </a:prstGeom>
        </p:spPr>
        <p:txBody>
          <a:bodyPr wrap="none">
            <a:spAutoFit/>
          </a:bodyPr>
          <a:lstStyle/>
          <a:p>
            <a:pPr marL="457200" indent="-457200">
              <a:buClr>
                <a:srgbClr val="C00000"/>
              </a:buClr>
              <a:defRPr/>
            </a:pPr>
            <a:r>
              <a:rPr lang="en-US" sz="2600" dirty="0">
                <a:solidFill>
                  <a:schemeClr val="accent1">
                    <a:lumMod val="50000"/>
                  </a:schemeClr>
                </a:solidFill>
                <a:latin typeface="+mn-lt"/>
                <a:cs typeface="Arial" charset="0"/>
              </a:rPr>
              <a:t>D</a:t>
            </a:r>
            <a:r>
              <a:rPr lang="en-US" sz="2600" baseline="-25000" dirty="0">
                <a:solidFill>
                  <a:schemeClr val="accent1">
                    <a:lumMod val="50000"/>
                  </a:schemeClr>
                </a:solidFill>
                <a:latin typeface="+mn-lt"/>
                <a:cs typeface="Arial" charset="0"/>
              </a:rPr>
              <a:t>0</a:t>
            </a:r>
            <a:r>
              <a:rPr lang="en-US" sz="2600" dirty="0">
                <a:solidFill>
                  <a:schemeClr val="accent1">
                    <a:lumMod val="50000"/>
                  </a:schemeClr>
                </a:solidFill>
                <a:latin typeface="+mn-lt"/>
                <a:cs typeface="Arial" charset="0"/>
              </a:rPr>
              <a:t> = $2.00. </a:t>
            </a:r>
          </a:p>
        </p:txBody>
      </p:sp>
      <p:sp>
        <p:nvSpPr>
          <p:cNvPr id="22534"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0B4DCF16-E0B6-464B-A432-2798C04A8C1A}" type="slidenum">
              <a:rPr lang="en-US" altLang="th-TH">
                <a:solidFill>
                  <a:srgbClr val="C00000"/>
                </a:solidFill>
                <a:latin typeface="Calibri" panose="020F0502020204030204" pitchFamily="34" charset="0"/>
              </a:rPr>
              <a:pPr eaLnBrk="1" hangingPunct="1"/>
              <a:t>174</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2040184641"/>
      </p:ext>
    </p:extLst>
  </p:cSld>
  <p:clrMapOvr>
    <a:masterClrMapping/>
  </p:clrMapOvr>
  <p:timing>
    <p:tnLst>
      <p:par>
        <p:cTn xmlns:p14="http://schemas.microsoft.com/office/powerpoint/2010/mai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7"/>
          <p:cNvSpPr txBox="1">
            <a:spLocks/>
          </p:cNvSpPr>
          <p:nvPr/>
        </p:nvSpPr>
        <p:spPr bwMode="auto">
          <a:xfrm>
            <a:off x="612775" y="1600200"/>
            <a:ext cx="8153400" cy="4495800"/>
          </a:xfrm>
          <a:prstGeom prst="rect">
            <a:avLst/>
          </a:prstGeom>
          <a:noFill/>
          <a:ln w="9525">
            <a:noFill/>
            <a:miter lim="800000"/>
            <a:headEnd/>
            <a:tailEnd/>
          </a:ln>
        </p:spPr>
        <p:txBody>
          <a:bodyPr/>
          <a:lstStyle>
            <a:lvl1pPr marL="457200" indent="-457200">
              <a:lnSpc>
                <a:spcPct val="90000"/>
              </a:lnSpc>
              <a:spcBef>
                <a:spcPts val="0"/>
              </a:spcBef>
              <a:spcAft>
                <a:spcPts val="1200"/>
              </a:spcAft>
              <a:defRPr>
                <a:solidFill>
                  <a:schemeClr val="accent1">
                    <a:lumMod val="50000"/>
                  </a:schemeClr>
                </a:solidFill>
              </a:defRPr>
            </a:lvl1pPr>
            <a:lvl2pPr marL="796925" indent="-457200">
              <a:lnSpc>
                <a:spcPct val="90000"/>
              </a:lnSpc>
              <a:spcBef>
                <a:spcPts val="0"/>
              </a:spcBef>
              <a:spcAft>
                <a:spcPts val="1200"/>
              </a:spcAft>
              <a:defRPr>
                <a:solidFill>
                  <a:schemeClr val="accent1">
                    <a:lumMod val="50000"/>
                  </a:schemeClr>
                </a:solidFill>
              </a:defRPr>
            </a:lvl2pPr>
            <a:lvl3pPr marL="1031875" indent="-346075">
              <a:lnSpc>
                <a:spcPct val="90000"/>
              </a:lnSpc>
              <a:spcBef>
                <a:spcPts val="0"/>
              </a:spcBef>
              <a:spcAft>
                <a:spcPts val="1200"/>
              </a:spcAft>
              <a:defRPr>
                <a:solidFill>
                  <a:schemeClr val="accent1">
                    <a:lumMod val="50000"/>
                  </a:schemeClr>
                </a:solidFill>
              </a:defRPr>
            </a:lvl3pPr>
            <a:lvl4pPr marL="1489075" indent="-346075">
              <a:lnSpc>
                <a:spcPct val="90000"/>
              </a:lnSpc>
              <a:spcBef>
                <a:spcPts val="0"/>
              </a:spcBef>
              <a:spcAft>
                <a:spcPts val="1200"/>
              </a:spcAft>
              <a:defRPr>
                <a:solidFill>
                  <a:schemeClr val="accent1">
                    <a:lumMod val="50000"/>
                  </a:schemeClr>
                </a:solidFill>
              </a:defRPr>
            </a:lvl4pPr>
            <a:lvl5pPr marL="1946275" indent="-346075">
              <a:lnSpc>
                <a:spcPct val="90000"/>
              </a:lnSpc>
              <a:spcBef>
                <a:spcPts val="0"/>
              </a:spcBef>
              <a:spcAft>
                <a:spcPts val="1200"/>
              </a:spcAft>
              <a:defRPr>
                <a:solidFill>
                  <a:schemeClr val="accent1">
                    <a:lumMod val="50000"/>
                  </a:schemeClr>
                </a:solidFill>
              </a:defRPr>
            </a:lvl5pPr>
          </a:lstStyle>
          <a:p>
            <a:pPr eaLnBrk="0" hangingPunct="0">
              <a:buClr>
                <a:schemeClr val="tx1"/>
              </a:buClr>
              <a:buSzPct val="150000"/>
              <a:buFont typeface="Arial" pitchFamily="34" charset="0"/>
              <a:buChar char="•"/>
              <a:defRPr/>
            </a:pPr>
            <a:r>
              <a:rPr lang="en-US" sz="2600" dirty="0" smtClean="0">
                <a:solidFill>
                  <a:schemeClr val="tx1"/>
                </a:solidFill>
                <a:latin typeface="Times New Roman" panose="02020603050405020304" pitchFamily="18" charset="0"/>
                <a:cs typeface="Times New Roman" panose="02020603050405020304" pitchFamily="18" charset="0"/>
              </a:rPr>
              <a:t>Yes.  Even though the dividends are declining, the stock is still producing cash flows and therefore has positive value.</a:t>
            </a:r>
          </a:p>
        </p:txBody>
      </p:sp>
      <p:sp>
        <p:nvSpPr>
          <p:cNvPr id="24579" name="Rectangle 2"/>
          <p:cNvSpPr>
            <a:spLocks noGrp="1" noChangeArrowheads="1"/>
          </p:cNvSpPr>
          <p:nvPr>
            <p:ph type="title"/>
          </p:nvPr>
        </p:nvSpPr>
        <p:spPr>
          <a:xfrm>
            <a:off x="941294" y="425449"/>
            <a:ext cx="7678271" cy="914400"/>
          </a:xfrm>
        </p:spPr>
        <p:txBody>
          <a:bodyPr>
            <a:normAutofit fontScale="90000"/>
          </a:bodyPr>
          <a:lstStyle/>
          <a:p>
            <a:pPr>
              <a:lnSpc>
                <a:spcPct val="85000"/>
              </a:lnSpc>
            </a:pPr>
            <a:r>
              <a:rPr lang="en-US" altLang="th-TH" sz="2900" dirty="0" smtClean="0"/>
              <a:t>If the stock was expected to have negative growth (g = -6%), would anyone buy the stock, and what is its value?</a:t>
            </a:r>
          </a:p>
        </p:txBody>
      </p:sp>
      <p:graphicFrame>
        <p:nvGraphicFramePr>
          <p:cNvPr id="37892" name="Object 4"/>
          <p:cNvGraphicFramePr>
            <a:graphicFrameLocks noGrp="1" noChangeAspect="1"/>
          </p:cNvGraphicFramePr>
          <p:nvPr>
            <p:ph sz="quarter" idx="1"/>
            <p:extLst>
              <p:ext uri="{D42A27DB-BD31-4B8C-83A1-F6EECF244321}">
                <p14:modId xmlns:p14="http://schemas.microsoft.com/office/powerpoint/2010/main" val="3852821785"/>
              </p:ext>
            </p:extLst>
          </p:nvPr>
        </p:nvGraphicFramePr>
        <p:xfrm>
          <a:off x="2686050" y="3059020"/>
          <a:ext cx="4274577" cy="1814591"/>
        </p:xfrm>
        <a:graphic>
          <a:graphicData uri="http://schemas.openxmlformats.org/presentationml/2006/ole">
            <mc:AlternateContent xmlns:mc="http://schemas.openxmlformats.org/markup-compatibility/2006">
              <mc:Choice xmlns:v="urn:schemas-microsoft-com:vml" Requires="v">
                <p:oleObj spid="_x0000_s31747" name="Equation" r:id="rId4" imgW="1765300" imgH="749300" progId="Equation.3">
                  <p:embed/>
                </p:oleObj>
              </mc:Choice>
              <mc:Fallback>
                <p:oleObj name="Equation" r:id="rId4" imgW="1765300" imgH="7493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6050" y="3059020"/>
                        <a:ext cx="4274577" cy="181459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4581"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283A2F11-F88F-46B6-B8C3-68CA15CB2D11}" type="slidenum">
              <a:rPr lang="en-US" altLang="th-TH">
                <a:solidFill>
                  <a:srgbClr val="C00000"/>
                </a:solidFill>
                <a:latin typeface="Calibri" panose="020F0502020204030204" pitchFamily="34" charset="0"/>
              </a:rPr>
              <a:pPr eaLnBrk="1" hangingPunct="1"/>
              <a:t>175</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407904684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789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altLang="th-TH" dirty="0" smtClean="0"/>
              <a:t>2. Corporate Valuation Model</a:t>
            </a:r>
          </a:p>
        </p:txBody>
      </p:sp>
      <p:sp>
        <p:nvSpPr>
          <p:cNvPr id="40963" name="Rectangle 3"/>
          <p:cNvSpPr>
            <a:spLocks noGrp="1" noChangeArrowheads="1"/>
          </p:cNvSpPr>
          <p:nvPr>
            <p:ph sz="quarter" idx="1"/>
          </p:nvPr>
        </p:nvSpPr>
        <p:spPr>
          <a:xfrm>
            <a:off x="612775" y="1600200"/>
            <a:ext cx="7616825" cy="4495800"/>
          </a:xfrm>
        </p:spPr>
        <p:txBody>
          <a:bodyPr/>
          <a:lstStyle/>
          <a:p>
            <a:pPr>
              <a:buFont typeface="Arial" charset="0"/>
              <a:buChar char="•"/>
              <a:defRPr/>
            </a:pPr>
            <a:r>
              <a:rPr lang="en-US" dirty="0"/>
              <a:t>Also called the </a:t>
            </a:r>
            <a:r>
              <a:rPr lang="en-US" b="1" dirty="0">
                <a:solidFill>
                  <a:srgbClr val="FF0000"/>
                </a:solidFill>
              </a:rPr>
              <a:t>free cash flow </a:t>
            </a:r>
            <a:r>
              <a:rPr lang="en-US" dirty="0"/>
              <a:t>method.  Suggests the value of the entire firm equals the present value of the firm’s free cash flows.</a:t>
            </a:r>
          </a:p>
          <a:p>
            <a:pPr>
              <a:spcAft>
                <a:spcPts val="1800"/>
              </a:spcAft>
              <a:buFont typeface="Arial" charset="0"/>
              <a:buChar char="•"/>
              <a:defRPr/>
            </a:pPr>
            <a:r>
              <a:rPr lang="en-US" dirty="0"/>
              <a:t>Remember, free cash flow is the firm’s after-tax operating income less the net capital </a:t>
            </a:r>
            <a:r>
              <a:rPr lang="en-US" dirty="0" smtClean="0"/>
              <a:t>investment.</a:t>
            </a:r>
            <a:endParaRPr lang="en-US" dirty="0"/>
          </a:p>
        </p:txBody>
      </p:sp>
      <p:graphicFrame>
        <p:nvGraphicFramePr>
          <p:cNvPr id="26628" name="Object 4"/>
          <p:cNvGraphicFramePr>
            <a:graphicFrameLocks noChangeAspect="1"/>
          </p:cNvGraphicFramePr>
          <p:nvPr/>
        </p:nvGraphicFramePr>
        <p:xfrm>
          <a:off x="754063" y="3870325"/>
          <a:ext cx="7632700" cy="812800"/>
        </p:xfrm>
        <a:graphic>
          <a:graphicData uri="http://schemas.openxmlformats.org/presentationml/2006/ole">
            <mc:AlternateContent xmlns:mc="http://schemas.openxmlformats.org/markup-compatibility/2006">
              <mc:Choice xmlns:v="urn:schemas-microsoft-com:vml" Requires="v">
                <p:oleObj spid="_x0000_s32771" name="Equation" r:id="rId4" imgW="3810000" imgH="406400" progId="Equation.3">
                  <p:embed/>
                </p:oleObj>
              </mc:Choice>
              <mc:Fallback>
                <p:oleObj name="Equation" r:id="rId4" imgW="3810000" imgH="4064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4063" y="3870325"/>
                        <a:ext cx="7632700" cy="812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6629"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DEED7508-6695-4C4B-B76F-54CF44DAD3E2}" type="slidenum">
              <a:rPr lang="en-US" altLang="th-TH">
                <a:solidFill>
                  <a:srgbClr val="C00000"/>
                </a:solidFill>
                <a:latin typeface="Calibri" panose="020F0502020204030204" pitchFamily="34" charset="0"/>
              </a:rPr>
              <a:pPr eaLnBrk="1" hangingPunct="1"/>
              <a:t>176</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1546421694"/>
      </p:ext>
    </p:extLst>
  </p:cSld>
  <p:clrMapOvr>
    <a:masterClrMapping/>
  </p:clrMapOvr>
  <p:timing>
    <p:tnLst>
      <p:par>
        <p:cTn xmlns:p14="http://schemas.microsoft.com/office/powerpoint/2010/mai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altLang="th-TH" smtClean="0"/>
              <a:t>Applying the Corporate Valuation Model</a:t>
            </a:r>
          </a:p>
        </p:txBody>
      </p:sp>
      <p:sp>
        <p:nvSpPr>
          <p:cNvPr id="41987" name="Rectangle 3"/>
          <p:cNvSpPr>
            <a:spLocks noGrp="1" noChangeArrowheads="1"/>
          </p:cNvSpPr>
          <p:nvPr>
            <p:ph sz="quarter" idx="1"/>
          </p:nvPr>
        </p:nvSpPr>
        <p:spPr>
          <a:xfrm>
            <a:off x="612775" y="1600200"/>
            <a:ext cx="7616825" cy="4495800"/>
          </a:xfrm>
        </p:spPr>
        <p:txBody>
          <a:bodyPr/>
          <a:lstStyle/>
          <a:p>
            <a:pPr marL="457200" indent="-457200">
              <a:buFont typeface="+mj-lt"/>
              <a:buAutoNum type="arabicPeriod"/>
              <a:tabLst>
                <a:tab pos="2797175" algn="l"/>
                <a:tab pos="3262313" algn="l"/>
                <a:tab pos="4749800" algn="l"/>
              </a:tabLst>
              <a:defRPr/>
            </a:pPr>
            <a:r>
              <a:rPr lang="en-US" dirty="0"/>
              <a:t>Find the market value (MV) of the firm, by finding the PV of the firm’s future FCFs.</a:t>
            </a:r>
          </a:p>
          <a:p>
            <a:pPr marL="457200" indent="-457200">
              <a:buFont typeface="+mj-lt"/>
              <a:buAutoNum type="arabicPeriod"/>
              <a:tabLst>
                <a:tab pos="2797175" algn="l"/>
                <a:tab pos="3262313" algn="l"/>
                <a:tab pos="4749800" algn="l"/>
              </a:tabLst>
              <a:defRPr/>
            </a:pPr>
            <a:r>
              <a:rPr lang="en-US" dirty="0"/>
              <a:t>Subtract MV of firm’s debt and preferred stock to get MV of common stock.</a:t>
            </a:r>
          </a:p>
          <a:p>
            <a:pPr marL="457200" indent="-457200">
              <a:buFont typeface="+mj-lt"/>
              <a:buAutoNum type="arabicPeriod"/>
              <a:tabLst>
                <a:tab pos="2797175" algn="l"/>
                <a:tab pos="3262313" algn="l"/>
                <a:tab pos="4749800" algn="l"/>
              </a:tabLst>
              <a:defRPr/>
            </a:pPr>
            <a:r>
              <a:rPr lang="en-US" dirty="0"/>
              <a:t>Divide MV of common stock by the number of shares outstanding to get intrinsic stock price (value).</a:t>
            </a:r>
          </a:p>
        </p:txBody>
      </p:sp>
      <p:sp>
        <p:nvSpPr>
          <p:cNvPr id="27652"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0D98DB17-B15E-4E09-8381-967A7A47E934}" type="slidenum">
              <a:rPr lang="en-US" altLang="th-TH">
                <a:solidFill>
                  <a:srgbClr val="C00000"/>
                </a:solidFill>
                <a:latin typeface="Calibri" panose="020F0502020204030204" pitchFamily="34" charset="0"/>
              </a:rPr>
              <a:pPr eaLnBrk="1" hangingPunct="1"/>
              <a:t>177</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42277825"/>
      </p:ext>
    </p:extLst>
  </p:cSld>
  <p:clrMapOvr>
    <a:masterClrMapping/>
  </p:clrMapOvr>
  <p:timing>
    <p:tnLst>
      <p:par>
        <p:cTn xmlns:p14="http://schemas.microsoft.com/office/powerpoint/2010/mai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a:bodyPr>
          <a:lstStyle/>
          <a:p>
            <a:r>
              <a:rPr lang="en-US" altLang="th-TH" sz="3600" dirty="0" smtClean="0"/>
              <a:t>Issues Regarding the Corporate Valuation Model</a:t>
            </a:r>
          </a:p>
        </p:txBody>
      </p:sp>
      <p:sp>
        <p:nvSpPr>
          <p:cNvPr id="43011" name="Rectangle 3"/>
          <p:cNvSpPr>
            <a:spLocks noGrp="1" noChangeArrowheads="1"/>
          </p:cNvSpPr>
          <p:nvPr>
            <p:ph sz="quarter" idx="1"/>
          </p:nvPr>
        </p:nvSpPr>
        <p:spPr>
          <a:xfrm>
            <a:off x="612775" y="1600200"/>
            <a:ext cx="7616825" cy="4495800"/>
          </a:xfrm>
        </p:spPr>
        <p:txBody>
          <a:bodyPr/>
          <a:lstStyle/>
          <a:p>
            <a:pPr>
              <a:buFont typeface="Arial" charset="0"/>
              <a:buChar char="•"/>
              <a:defRPr/>
            </a:pPr>
            <a:r>
              <a:rPr lang="en-US" dirty="0"/>
              <a:t>Often preferred to the </a:t>
            </a:r>
            <a:r>
              <a:rPr lang="en-US" dirty="0" smtClean="0"/>
              <a:t>discounted dividend model</a:t>
            </a:r>
            <a:r>
              <a:rPr lang="en-US" dirty="0"/>
              <a:t>, especially when considering number of firms that don’t pay dividends or when dividends are hard to forecast.</a:t>
            </a:r>
          </a:p>
          <a:p>
            <a:pPr>
              <a:buFont typeface="Arial" charset="0"/>
              <a:buChar char="•"/>
              <a:defRPr/>
            </a:pPr>
            <a:r>
              <a:rPr lang="en-US" dirty="0"/>
              <a:t>Similar to </a:t>
            </a:r>
            <a:r>
              <a:rPr lang="en-US" dirty="0" smtClean="0"/>
              <a:t>discounted dividend model</a:t>
            </a:r>
            <a:r>
              <a:rPr lang="en-US" dirty="0"/>
              <a:t>, assumes at some point free cash flow will grow at a constant rate.</a:t>
            </a:r>
          </a:p>
          <a:p>
            <a:pPr>
              <a:buFont typeface="Arial" charset="0"/>
              <a:buChar char="•"/>
              <a:defRPr/>
            </a:pPr>
            <a:r>
              <a:rPr lang="en-US" dirty="0" smtClean="0"/>
              <a:t>Horizon value (HV</a:t>
            </a:r>
            <a:r>
              <a:rPr lang="en-US" baseline="-25000" dirty="0" smtClean="0"/>
              <a:t>N</a:t>
            </a:r>
            <a:r>
              <a:rPr lang="en-US" dirty="0"/>
              <a:t>) represents value of firm at the point that growth becomes constant.</a:t>
            </a:r>
          </a:p>
        </p:txBody>
      </p:sp>
      <p:sp>
        <p:nvSpPr>
          <p:cNvPr id="28676"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B55FB2C5-491C-4E0F-AF5C-B7F56B465301}" type="slidenum">
              <a:rPr lang="en-US" altLang="th-TH">
                <a:solidFill>
                  <a:srgbClr val="C00000"/>
                </a:solidFill>
                <a:latin typeface="Calibri" panose="020F0502020204030204" pitchFamily="34" charset="0"/>
              </a:rPr>
              <a:pPr eaLnBrk="1" hangingPunct="1"/>
              <a:t>178</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721668353"/>
      </p:ext>
    </p:extLst>
  </p:cSld>
  <p:clrMapOvr>
    <a:masterClrMapping/>
  </p:clrMapOvr>
  <p:timing>
    <p:tnLst>
      <p:par>
        <p:cTn xmlns:p14="http://schemas.microsoft.com/office/powerpoint/2010/mai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8" name="Object 3"/>
          <p:cNvGraphicFramePr>
            <a:graphicFrameLocks noChangeAspect="1"/>
          </p:cNvGraphicFramePr>
          <p:nvPr/>
        </p:nvGraphicFramePr>
        <p:xfrm>
          <a:off x="4641850" y="4486275"/>
          <a:ext cx="3235325" cy="823913"/>
        </p:xfrm>
        <a:graphic>
          <a:graphicData uri="http://schemas.openxmlformats.org/presentationml/2006/ole">
            <mc:AlternateContent xmlns:mc="http://schemas.openxmlformats.org/markup-compatibility/2006">
              <mc:Choice xmlns:v="urn:schemas-microsoft-com:vml" Requires="v">
                <p:oleObj spid="_x0000_s33795" name="Equation" r:id="rId4" imgW="1396394" imgH="355446" progId="Equation.3">
                  <p:embed/>
                </p:oleObj>
              </mc:Choice>
              <mc:Fallback>
                <p:oleObj name="Equation" r:id="rId4" imgW="1396394" imgH="355446"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1850" y="4486275"/>
                        <a:ext cx="3235325" cy="8239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43" name="Rectangle 2"/>
          <p:cNvSpPr>
            <a:spLocks noGrp="1" noChangeArrowheads="1"/>
          </p:cNvSpPr>
          <p:nvPr>
            <p:ph type="title"/>
          </p:nvPr>
        </p:nvSpPr>
        <p:spPr/>
        <p:txBody>
          <a:bodyPr>
            <a:normAutofit/>
          </a:bodyPr>
          <a:lstStyle/>
          <a:p>
            <a:pPr>
              <a:defRPr/>
            </a:pPr>
            <a:r>
              <a:rPr lang="en-US" sz="3600" dirty="0" smtClean="0"/>
              <a:t>Use the Corporate Valuation Model to Find the Firm’s Intrinsic Value</a:t>
            </a:r>
          </a:p>
        </p:txBody>
      </p:sp>
      <p:sp>
        <p:nvSpPr>
          <p:cNvPr id="29700" name="Content Placeholder 50"/>
          <p:cNvSpPr>
            <a:spLocks noGrp="1"/>
          </p:cNvSpPr>
          <p:nvPr>
            <p:ph sz="quarter" idx="1"/>
          </p:nvPr>
        </p:nvSpPr>
        <p:spPr>
          <a:xfrm>
            <a:off x="612775" y="1600200"/>
            <a:ext cx="7616825" cy="4495800"/>
          </a:xfrm>
        </p:spPr>
        <p:txBody>
          <a:bodyPr/>
          <a:lstStyle/>
          <a:p>
            <a:pPr>
              <a:spcBef>
                <a:spcPct val="0"/>
              </a:spcBef>
              <a:buFont typeface="Wingdings" panose="05000000000000000000" pitchFamily="2" charset="2"/>
              <a:buNone/>
            </a:pPr>
            <a:r>
              <a:rPr lang="en-US" altLang="th-TH" smtClean="0">
                <a:solidFill>
                  <a:schemeClr val="tx1"/>
                </a:solidFill>
              </a:rPr>
              <a:t>Given:  Long-Run g</a:t>
            </a:r>
            <a:r>
              <a:rPr lang="en-US" altLang="th-TH" baseline="-25000" smtClean="0">
                <a:solidFill>
                  <a:schemeClr val="tx1"/>
                </a:solidFill>
              </a:rPr>
              <a:t>FCF</a:t>
            </a:r>
            <a:r>
              <a:rPr lang="en-US" altLang="th-TH" smtClean="0">
                <a:solidFill>
                  <a:schemeClr val="tx1"/>
                </a:solidFill>
              </a:rPr>
              <a:t> = 6% and WACC = 10%</a:t>
            </a:r>
          </a:p>
        </p:txBody>
      </p:sp>
      <p:grpSp>
        <p:nvGrpSpPr>
          <p:cNvPr id="29701" name="Group 50"/>
          <p:cNvGrpSpPr>
            <a:grpSpLocks/>
          </p:cNvGrpSpPr>
          <p:nvPr/>
        </p:nvGrpSpPr>
        <p:grpSpPr bwMode="auto">
          <a:xfrm>
            <a:off x="1625600" y="2305050"/>
            <a:ext cx="5603875" cy="904875"/>
            <a:chOff x="1060" y="1452"/>
            <a:chExt cx="3530" cy="570"/>
          </a:xfrm>
        </p:grpSpPr>
        <p:sp>
          <p:nvSpPr>
            <p:cNvPr id="53" name="Rectangle 27"/>
            <p:cNvSpPr>
              <a:spLocks noChangeArrowheads="1"/>
            </p:cNvSpPr>
            <p:nvPr/>
          </p:nvSpPr>
          <p:spPr bwMode="auto">
            <a:xfrm>
              <a:off x="1060" y="1452"/>
              <a:ext cx="594" cy="252"/>
            </a:xfrm>
            <a:prstGeom prst="rect">
              <a:avLst/>
            </a:prstGeom>
            <a:noFill/>
            <a:ln w="19050">
              <a:solidFill>
                <a:schemeClr val="tx1"/>
              </a:solidFill>
              <a:miter lim="800000"/>
              <a:headEnd/>
              <a:tailEnd/>
            </a:ln>
          </p:spPr>
          <p:txBody>
            <a:bodyPr wrap="none" lIns="92075" tIns="46038" rIns="92075" bIns="46038">
              <a:spAutoFit/>
            </a:bodyPr>
            <a:lstStyle/>
            <a:p>
              <a:pPr algn="ctr">
                <a:defRPr/>
              </a:pPr>
              <a:r>
                <a:rPr lang="en-US" sz="2000" dirty="0">
                  <a:latin typeface="+mn-lt"/>
                  <a:cs typeface="Arial" charset="0"/>
                </a:rPr>
                <a:t>r</a:t>
              </a:r>
              <a:r>
                <a:rPr lang="en-US" sz="2000" baseline="-25000" dirty="0">
                  <a:latin typeface="+mn-lt"/>
                  <a:cs typeface="Arial" charset="0"/>
                </a:rPr>
                <a:t> </a:t>
              </a:r>
              <a:r>
                <a:rPr lang="en-US" sz="2000" dirty="0">
                  <a:latin typeface="+mn-lt"/>
                  <a:cs typeface="Arial" charset="0"/>
                </a:rPr>
                <a:t>= 10%</a:t>
              </a:r>
            </a:p>
          </p:txBody>
        </p:sp>
        <p:sp>
          <p:nvSpPr>
            <p:cNvPr id="57" name="Rectangle 32"/>
            <p:cNvSpPr>
              <a:spLocks noChangeArrowheads="1"/>
            </p:cNvSpPr>
            <p:nvPr/>
          </p:nvSpPr>
          <p:spPr bwMode="auto">
            <a:xfrm>
              <a:off x="4026" y="1770"/>
              <a:ext cx="564" cy="252"/>
            </a:xfrm>
            <a:prstGeom prst="rect">
              <a:avLst/>
            </a:prstGeom>
            <a:noFill/>
            <a:ln w="19050">
              <a:solidFill>
                <a:schemeClr val="accent2"/>
              </a:solidFill>
              <a:prstDash val="dash"/>
              <a:miter lim="800000"/>
              <a:headEnd/>
              <a:tailEnd/>
            </a:ln>
          </p:spPr>
          <p:txBody>
            <a:bodyPr lIns="92075" tIns="46038" rIns="92075" bIns="46038">
              <a:spAutoFit/>
            </a:bodyPr>
            <a:lstStyle/>
            <a:p>
              <a:pPr>
                <a:defRPr/>
              </a:pPr>
              <a:r>
                <a:rPr lang="en-US" sz="2000" dirty="0">
                  <a:solidFill>
                    <a:schemeClr val="accent1">
                      <a:lumMod val="50000"/>
                    </a:schemeClr>
                  </a:solidFill>
                  <a:latin typeface="+mn-lt"/>
                  <a:cs typeface="Arial" charset="0"/>
                </a:rPr>
                <a:t>g = 6%</a:t>
              </a:r>
            </a:p>
          </p:txBody>
        </p:sp>
      </p:grpSp>
      <p:sp>
        <p:nvSpPr>
          <p:cNvPr id="58" name="Line 44"/>
          <p:cNvSpPr>
            <a:spLocks noChangeShapeType="1"/>
          </p:cNvSpPr>
          <p:nvPr/>
        </p:nvSpPr>
        <p:spPr bwMode="auto">
          <a:xfrm flipH="1">
            <a:off x="6534150" y="3429000"/>
            <a:ext cx="1143000" cy="1028700"/>
          </a:xfrm>
          <a:prstGeom prst="line">
            <a:avLst/>
          </a:prstGeom>
          <a:noFill/>
          <a:ln w="25400">
            <a:solidFill>
              <a:schemeClr val="accent1">
                <a:lumMod val="50000"/>
              </a:schemeClr>
            </a:solidFill>
            <a:round/>
            <a:headEnd type="none" w="sm" len="sm"/>
            <a:tailEnd type="stealth" w="med" len="lg"/>
          </a:ln>
        </p:spPr>
        <p:txBody>
          <a:bodyPr wrap="none" anchor="ctr"/>
          <a:lstStyle/>
          <a:p>
            <a:pPr>
              <a:defRPr/>
            </a:pPr>
            <a:endParaRPr lang="en-US" sz="2400" dirty="0">
              <a:latin typeface="+mn-lt"/>
              <a:cs typeface="Arial" charset="0"/>
            </a:endParaRPr>
          </a:p>
        </p:txBody>
      </p:sp>
      <p:grpSp>
        <p:nvGrpSpPr>
          <p:cNvPr id="29703" name="Group 53"/>
          <p:cNvGrpSpPr>
            <a:grpSpLocks/>
          </p:cNvGrpSpPr>
          <p:nvPr/>
        </p:nvGrpSpPr>
        <p:grpSpPr bwMode="auto">
          <a:xfrm>
            <a:off x="681038" y="3413125"/>
            <a:ext cx="5478462" cy="2100263"/>
            <a:chOff x="309" y="2174"/>
            <a:chExt cx="3451" cy="1323"/>
          </a:xfrm>
        </p:grpSpPr>
        <p:sp>
          <p:nvSpPr>
            <p:cNvPr id="60" name="Line 7"/>
            <p:cNvSpPr>
              <a:spLocks noChangeShapeType="1"/>
            </p:cNvSpPr>
            <p:nvPr/>
          </p:nvSpPr>
          <p:spPr bwMode="auto">
            <a:xfrm>
              <a:off x="1696" y="2174"/>
              <a:ext cx="0" cy="173"/>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sz="2200" dirty="0">
                <a:solidFill>
                  <a:schemeClr val="accent1">
                    <a:lumMod val="50000"/>
                  </a:schemeClr>
                </a:solidFill>
                <a:latin typeface="+mn-lt"/>
                <a:cs typeface="Arial" charset="0"/>
              </a:endParaRPr>
            </a:p>
          </p:txBody>
        </p:sp>
        <p:sp>
          <p:nvSpPr>
            <p:cNvPr id="61" name="Line 8"/>
            <p:cNvSpPr>
              <a:spLocks noChangeShapeType="1"/>
            </p:cNvSpPr>
            <p:nvPr/>
          </p:nvSpPr>
          <p:spPr bwMode="auto">
            <a:xfrm>
              <a:off x="2728" y="2174"/>
              <a:ext cx="0" cy="432"/>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sz="2200" dirty="0">
                <a:solidFill>
                  <a:schemeClr val="accent1">
                    <a:lumMod val="50000"/>
                  </a:schemeClr>
                </a:solidFill>
                <a:latin typeface="+mn-lt"/>
                <a:cs typeface="Arial" charset="0"/>
              </a:endParaRPr>
            </a:p>
          </p:txBody>
        </p:sp>
        <p:sp>
          <p:nvSpPr>
            <p:cNvPr id="62" name="Line 9"/>
            <p:cNvSpPr>
              <a:spLocks noChangeShapeType="1"/>
            </p:cNvSpPr>
            <p:nvPr/>
          </p:nvSpPr>
          <p:spPr bwMode="auto">
            <a:xfrm>
              <a:off x="3760" y="2174"/>
              <a:ext cx="0" cy="691"/>
            </a:xfrm>
            <a:prstGeom prst="line">
              <a:avLst/>
            </a:prstGeom>
            <a:noFill/>
            <a:ln w="25400">
              <a:solidFill>
                <a:schemeClr val="accent1">
                  <a:lumMod val="50000"/>
                </a:schemeClr>
              </a:solidFill>
              <a:round/>
              <a:headEnd type="none" w="sm" len="sm"/>
              <a:tailEnd type="none" w="sm" len="sm"/>
            </a:ln>
          </p:spPr>
          <p:txBody>
            <a:bodyPr wrap="none" anchor="ctr"/>
            <a:lstStyle/>
            <a:p>
              <a:pPr>
                <a:defRPr/>
              </a:pPr>
              <a:endParaRPr lang="en-US" sz="2200" dirty="0">
                <a:solidFill>
                  <a:schemeClr val="accent1">
                    <a:lumMod val="50000"/>
                  </a:schemeClr>
                </a:solidFill>
                <a:latin typeface="+mn-lt"/>
                <a:cs typeface="Arial" charset="0"/>
              </a:endParaRPr>
            </a:p>
          </p:txBody>
        </p:sp>
        <p:sp>
          <p:nvSpPr>
            <p:cNvPr id="63" name="Line 10"/>
            <p:cNvSpPr>
              <a:spLocks noChangeShapeType="1"/>
            </p:cNvSpPr>
            <p:nvPr/>
          </p:nvSpPr>
          <p:spPr bwMode="auto">
            <a:xfrm flipH="1">
              <a:off x="1085" y="2347"/>
              <a:ext cx="617" cy="0"/>
            </a:xfrm>
            <a:prstGeom prst="line">
              <a:avLst/>
            </a:prstGeom>
            <a:noFill/>
            <a:ln w="25400">
              <a:solidFill>
                <a:schemeClr val="accent1">
                  <a:lumMod val="50000"/>
                </a:schemeClr>
              </a:solidFill>
              <a:round/>
              <a:headEnd type="none" w="sm" len="sm"/>
              <a:tailEnd type="stealth" w="med" len="lg"/>
            </a:ln>
          </p:spPr>
          <p:txBody>
            <a:bodyPr wrap="none" anchor="ctr"/>
            <a:lstStyle/>
            <a:p>
              <a:pPr>
                <a:defRPr/>
              </a:pPr>
              <a:endParaRPr lang="en-US" sz="2200" dirty="0">
                <a:solidFill>
                  <a:schemeClr val="accent1">
                    <a:lumMod val="50000"/>
                  </a:schemeClr>
                </a:solidFill>
                <a:latin typeface="+mn-lt"/>
                <a:cs typeface="Arial" charset="0"/>
              </a:endParaRPr>
            </a:p>
          </p:txBody>
        </p:sp>
        <p:sp>
          <p:nvSpPr>
            <p:cNvPr id="64" name="Line 11"/>
            <p:cNvSpPr>
              <a:spLocks noChangeShapeType="1"/>
            </p:cNvSpPr>
            <p:nvPr/>
          </p:nvSpPr>
          <p:spPr bwMode="auto">
            <a:xfrm flipH="1">
              <a:off x="1085" y="2599"/>
              <a:ext cx="1642" cy="0"/>
            </a:xfrm>
            <a:prstGeom prst="line">
              <a:avLst/>
            </a:prstGeom>
            <a:noFill/>
            <a:ln w="25400">
              <a:solidFill>
                <a:schemeClr val="accent1">
                  <a:lumMod val="50000"/>
                </a:schemeClr>
              </a:solidFill>
              <a:round/>
              <a:headEnd type="none" w="sm" len="sm"/>
              <a:tailEnd type="stealth" w="med" len="lg"/>
            </a:ln>
          </p:spPr>
          <p:txBody>
            <a:bodyPr wrap="none" anchor="ctr"/>
            <a:lstStyle/>
            <a:p>
              <a:pPr>
                <a:defRPr/>
              </a:pPr>
              <a:endParaRPr lang="en-US" sz="2200" dirty="0">
                <a:solidFill>
                  <a:schemeClr val="accent1">
                    <a:lumMod val="50000"/>
                  </a:schemeClr>
                </a:solidFill>
                <a:latin typeface="+mn-lt"/>
                <a:cs typeface="Arial" charset="0"/>
              </a:endParaRPr>
            </a:p>
          </p:txBody>
        </p:sp>
        <p:sp>
          <p:nvSpPr>
            <p:cNvPr id="65" name="Line 12"/>
            <p:cNvSpPr>
              <a:spLocks noChangeShapeType="1"/>
            </p:cNvSpPr>
            <p:nvPr/>
          </p:nvSpPr>
          <p:spPr bwMode="auto">
            <a:xfrm flipH="1">
              <a:off x="1085" y="2863"/>
              <a:ext cx="2669" cy="0"/>
            </a:xfrm>
            <a:prstGeom prst="line">
              <a:avLst/>
            </a:prstGeom>
            <a:noFill/>
            <a:ln w="25400">
              <a:solidFill>
                <a:schemeClr val="accent1">
                  <a:lumMod val="50000"/>
                </a:schemeClr>
              </a:solidFill>
              <a:round/>
              <a:headEnd type="none" w="sm" len="sm"/>
              <a:tailEnd type="stealth" w="med" len="lg"/>
            </a:ln>
          </p:spPr>
          <p:txBody>
            <a:bodyPr wrap="none" anchor="ctr"/>
            <a:lstStyle/>
            <a:p>
              <a:pPr>
                <a:defRPr/>
              </a:pPr>
              <a:endParaRPr lang="en-US" sz="2200" dirty="0">
                <a:solidFill>
                  <a:schemeClr val="accent1">
                    <a:lumMod val="50000"/>
                  </a:schemeClr>
                </a:solidFill>
                <a:latin typeface="+mn-lt"/>
                <a:cs typeface="Arial" charset="0"/>
              </a:endParaRPr>
            </a:p>
          </p:txBody>
        </p:sp>
        <p:sp>
          <p:nvSpPr>
            <p:cNvPr id="66" name="Line 13"/>
            <p:cNvSpPr>
              <a:spLocks noChangeShapeType="1"/>
            </p:cNvSpPr>
            <p:nvPr/>
          </p:nvSpPr>
          <p:spPr bwMode="auto">
            <a:xfrm flipH="1">
              <a:off x="1085" y="3103"/>
              <a:ext cx="1631" cy="0"/>
            </a:xfrm>
            <a:prstGeom prst="line">
              <a:avLst/>
            </a:prstGeom>
            <a:noFill/>
            <a:ln w="25400">
              <a:solidFill>
                <a:schemeClr val="accent1">
                  <a:lumMod val="50000"/>
                </a:schemeClr>
              </a:solidFill>
              <a:round/>
              <a:headEnd type="none" w="sm" len="sm"/>
              <a:tailEnd type="stealth" w="med" len="lg"/>
            </a:ln>
          </p:spPr>
          <p:txBody>
            <a:bodyPr wrap="none" anchor="ctr"/>
            <a:lstStyle/>
            <a:p>
              <a:pPr>
                <a:defRPr/>
              </a:pPr>
              <a:endParaRPr lang="en-US" sz="2200" dirty="0">
                <a:solidFill>
                  <a:schemeClr val="accent1">
                    <a:lumMod val="50000"/>
                  </a:schemeClr>
                </a:solidFill>
                <a:latin typeface="+mn-lt"/>
                <a:cs typeface="Arial" charset="0"/>
              </a:endParaRPr>
            </a:p>
          </p:txBody>
        </p:sp>
        <p:sp>
          <p:nvSpPr>
            <p:cNvPr id="67" name="Rectangle 14"/>
            <p:cNvSpPr>
              <a:spLocks noChangeArrowheads="1"/>
            </p:cNvSpPr>
            <p:nvPr/>
          </p:nvSpPr>
          <p:spPr bwMode="auto">
            <a:xfrm>
              <a:off x="442" y="2217"/>
              <a:ext cx="576"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cs typeface="Arial" charset="0"/>
                </a:rPr>
                <a:t>-4.545</a:t>
              </a:r>
            </a:p>
          </p:txBody>
        </p:sp>
        <p:sp>
          <p:nvSpPr>
            <p:cNvPr id="68" name="Rectangle 15"/>
            <p:cNvSpPr>
              <a:spLocks noChangeArrowheads="1"/>
            </p:cNvSpPr>
            <p:nvPr/>
          </p:nvSpPr>
          <p:spPr bwMode="auto">
            <a:xfrm>
              <a:off x="514" y="2469"/>
              <a:ext cx="521"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cs typeface="Arial" charset="0"/>
                </a:rPr>
                <a:t>8.264</a:t>
              </a:r>
            </a:p>
          </p:txBody>
        </p:sp>
        <p:sp>
          <p:nvSpPr>
            <p:cNvPr id="69" name="Rectangle 16"/>
            <p:cNvSpPr>
              <a:spLocks noChangeArrowheads="1"/>
            </p:cNvSpPr>
            <p:nvPr/>
          </p:nvSpPr>
          <p:spPr bwMode="auto">
            <a:xfrm>
              <a:off x="412" y="2721"/>
              <a:ext cx="611" cy="272"/>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cs typeface="Arial" charset="0"/>
                </a:rPr>
                <a:t>15.026</a:t>
              </a:r>
            </a:p>
          </p:txBody>
        </p:sp>
        <p:sp>
          <p:nvSpPr>
            <p:cNvPr id="70" name="Rectangle 17"/>
            <p:cNvSpPr>
              <a:spLocks noChangeArrowheads="1"/>
            </p:cNvSpPr>
            <p:nvPr/>
          </p:nvSpPr>
          <p:spPr bwMode="auto">
            <a:xfrm>
              <a:off x="316" y="2973"/>
              <a:ext cx="701" cy="272"/>
            </a:xfrm>
            <a:prstGeom prst="rect">
              <a:avLst/>
            </a:prstGeom>
            <a:noFill/>
            <a:ln w="9525">
              <a:noFill/>
              <a:miter lim="800000"/>
              <a:headEnd/>
              <a:tailEnd/>
            </a:ln>
          </p:spPr>
          <p:txBody>
            <a:bodyPr wrap="none" lIns="92075" tIns="46038" rIns="92075" bIns="46038">
              <a:spAutoFit/>
            </a:bodyPr>
            <a:lstStyle/>
            <a:p>
              <a:pPr>
                <a:defRPr/>
              </a:pPr>
              <a:r>
                <a:rPr lang="en-US" sz="2200" u="sng" dirty="0">
                  <a:solidFill>
                    <a:schemeClr val="accent1">
                      <a:lumMod val="50000"/>
                    </a:schemeClr>
                  </a:solidFill>
                  <a:latin typeface="+mn-lt"/>
                  <a:cs typeface="Arial" charset="0"/>
                </a:rPr>
                <a:t>398.197</a:t>
              </a:r>
            </a:p>
          </p:txBody>
        </p:sp>
        <p:sp>
          <p:nvSpPr>
            <p:cNvPr id="29735" name="Rectangle 28"/>
            <p:cNvSpPr>
              <a:spLocks noChangeArrowheads="1"/>
            </p:cNvSpPr>
            <p:nvPr/>
          </p:nvSpPr>
          <p:spPr bwMode="auto">
            <a:xfrm>
              <a:off x="309" y="3225"/>
              <a:ext cx="701" cy="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sz="2200">
                  <a:solidFill>
                    <a:srgbClr val="23518A"/>
                  </a:solidFill>
                  <a:latin typeface="Calibri" panose="020F0502020204030204" pitchFamily="34" charset="0"/>
                </a:rPr>
                <a:t>416.942</a:t>
              </a:r>
              <a:endParaRPr lang="en-US" altLang="th-TH" sz="2200" baseline="-25000">
                <a:solidFill>
                  <a:srgbClr val="23518A"/>
                </a:solidFill>
                <a:latin typeface="Calibri" panose="020F0502020204030204" pitchFamily="34" charset="0"/>
              </a:endParaRPr>
            </a:p>
          </p:txBody>
        </p:sp>
      </p:grpSp>
      <p:sp>
        <p:nvSpPr>
          <p:cNvPr id="73" name="Line 5"/>
          <p:cNvSpPr>
            <a:spLocks noChangeShapeType="1"/>
          </p:cNvSpPr>
          <p:nvPr/>
        </p:nvSpPr>
        <p:spPr bwMode="auto">
          <a:xfrm flipV="1">
            <a:off x="1255713" y="2747963"/>
            <a:ext cx="7542212" cy="1587"/>
          </a:xfrm>
          <a:prstGeom prst="line">
            <a:avLst/>
          </a:prstGeom>
          <a:noFill/>
          <a:ln w="38100">
            <a:solidFill>
              <a:schemeClr val="tx1"/>
            </a:solidFill>
            <a:round/>
            <a:headEnd type="none" w="sm" len="sm"/>
            <a:tailEnd type="stealth" w="med" len="lg"/>
          </a:ln>
        </p:spPr>
        <p:txBody>
          <a:bodyPr wrap="none" anchor="ctr"/>
          <a:lstStyle/>
          <a:p>
            <a:pPr algn="ctr">
              <a:defRPr/>
            </a:pPr>
            <a:endParaRPr lang="en-US" sz="2600" dirty="0">
              <a:latin typeface="+mn-lt"/>
              <a:cs typeface="Arial" charset="0"/>
            </a:endParaRPr>
          </a:p>
        </p:txBody>
      </p:sp>
      <p:sp>
        <p:nvSpPr>
          <p:cNvPr id="74" name="Rectangle 6"/>
          <p:cNvSpPr>
            <a:spLocks noChangeArrowheads="1"/>
          </p:cNvSpPr>
          <p:nvPr/>
        </p:nvSpPr>
        <p:spPr bwMode="auto">
          <a:xfrm>
            <a:off x="1076325" y="2181225"/>
            <a:ext cx="328613" cy="431800"/>
          </a:xfrm>
          <a:prstGeom prst="rect">
            <a:avLst/>
          </a:prstGeom>
          <a:noFill/>
          <a:ln w="9525">
            <a:noFill/>
            <a:miter lim="800000"/>
            <a:headEnd/>
            <a:tailEnd/>
          </a:ln>
        </p:spPr>
        <p:txBody>
          <a:bodyPr wrap="none" lIns="92075" tIns="46038" rIns="92075" bIns="46038">
            <a:spAutoFit/>
          </a:bodyPr>
          <a:lstStyle/>
          <a:p>
            <a:pPr>
              <a:defRPr/>
            </a:pPr>
            <a:r>
              <a:rPr lang="en-US" sz="2200" dirty="0">
                <a:latin typeface="+mn-lt"/>
                <a:cs typeface="Arial" charset="0"/>
              </a:rPr>
              <a:t>0</a:t>
            </a:r>
          </a:p>
        </p:txBody>
      </p:sp>
      <p:sp>
        <p:nvSpPr>
          <p:cNvPr id="75" name="Line 18"/>
          <p:cNvSpPr>
            <a:spLocks noChangeShapeType="1"/>
          </p:cNvSpPr>
          <p:nvPr/>
        </p:nvSpPr>
        <p:spPr bwMode="auto">
          <a:xfrm>
            <a:off x="1254125" y="2611438"/>
            <a:ext cx="0" cy="274637"/>
          </a:xfrm>
          <a:prstGeom prst="line">
            <a:avLst/>
          </a:prstGeom>
          <a:noFill/>
          <a:ln w="25400">
            <a:solidFill>
              <a:schemeClr val="tx1"/>
            </a:solidFill>
            <a:round/>
            <a:headEnd type="none" w="sm" len="sm"/>
            <a:tailEnd type="none" w="sm" len="sm"/>
          </a:ln>
        </p:spPr>
        <p:txBody>
          <a:bodyPr wrap="none" anchor="ctr"/>
          <a:lstStyle/>
          <a:p>
            <a:pPr>
              <a:defRPr/>
            </a:pPr>
            <a:endParaRPr lang="en-US" sz="2600" dirty="0">
              <a:latin typeface="+mn-lt"/>
              <a:cs typeface="Arial" charset="0"/>
            </a:endParaRPr>
          </a:p>
        </p:txBody>
      </p:sp>
      <p:sp>
        <p:nvSpPr>
          <p:cNvPr id="76" name="Line 19"/>
          <p:cNvSpPr>
            <a:spLocks noChangeShapeType="1"/>
          </p:cNvSpPr>
          <p:nvPr/>
        </p:nvSpPr>
        <p:spPr bwMode="auto">
          <a:xfrm>
            <a:off x="2873375" y="2611438"/>
            <a:ext cx="0" cy="274637"/>
          </a:xfrm>
          <a:prstGeom prst="line">
            <a:avLst/>
          </a:prstGeom>
          <a:noFill/>
          <a:ln w="25400">
            <a:solidFill>
              <a:schemeClr val="tx1"/>
            </a:solidFill>
            <a:round/>
            <a:headEnd type="none" w="sm" len="sm"/>
            <a:tailEnd type="none" w="sm" len="sm"/>
          </a:ln>
        </p:spPr>
        <p:txBody>
          <a:bodyPr wrap="none" anchor="ctr"/>
          <a:lstStyle/>
          <a:p>
            <a:pPr>
              <a:defRPr/>
            </a:pPr>
            <a:endParaRPr lang="en-US" sz="2600" dirty="0">
              <a:latin typeface="+mn-lt"/>
              <a:cs typeface="Arial" charset="0"/>
            </a:endParaRPr>
          </a:p>
        </p:txBody>
      </p:sp>
      <p:sp>
        <p:nvSpPr>
          <p:cNvPr id="77" name="Rectangle 20"/>
          <p:cNvSpPr>
            <a:spLocks noChangeArrowheads="1"/>
          </p:cNvSpPr>
          <p:nvPr/>
        </p:nvSpPr>
        <p:spPr bwMode="auto">
          <a:xfrm>
            <a:off x="2689225" y="2181225"/>
            <a:ext cx="328613" cy="431800"/>
          </a:xfrm>
          <a:prstGeom prst="rect">
            <a:avLst/>
          </a:prstGeom>
          <a:noFill/>
          <a:ln w="9525">
            <a:noFill/>
            <a:miter lim="800000"/>
            <a:headEnd/>
            <a:tailEnd/>
          </a:ln>
        </p:spPr>
        <p:txBody>
          <a:bodyPr wrap="none" lIns="92075" tIns="46038" rIns="92075" bIns="46038">
            <a:spAutoFit/>
          </a:bodyPr>
          <a:lstStyle/>
          <a:p>
            <a:pPr>
              <a:defRPr/>
            </a:pPr>
            <a:r>
              <a:rPr lang="en-US" sz="2200" dirty="0">
                <a:latin typeface="+mn-lt"/>
                <a:cs typeface="Arial" charset="0"/>
              </a:rPr>
              <a:t>1</a:t>
            </a:r>
          </a:p>
        </p:txBody>
      </p:sp>
      <p:sp>
        <p:nvSpPr>
          <p:cNvPr id="78" name="Line 21"/>
          <p:cNvSpPr>
            <a:spLocks noChangeShapeType="1"/>
          </p:cNvSpPr>
          <p:nvPr/>
        </p:nvSpPr>
        <p:spPr bwMode="auto">
          <a:xfrm>
            <a:off x="4492625" y="2611438"/>
            <a:ext cx="0" cy="274637"/>
          </a:xfrm>
          <a:prstGeom prst="line">
            <a:avLst/>
          </a:prstGeom>
          <a:noFill/>
          <a:ln w="25400">
            <a:solidFill>
              <a:schemeClr val="tx1"/>
            </a:solidFill>
            <a:round/>
            <a:headEnd type="none" w="sm" len="sm"/>
            <a:tailEnd type="none" w="sm" len="sm"/>
          </a:ln>
        </p:spPr>
        <p:txBody>
          <a:bodyPr wrap="none" anchor="ctr"/>
          <a:lstStyle/>
          <a:p>
            <a:pPr>
              <a:defRPr/>
            </a:pPr>
            <a:endParaRPr lang="en-US" sz="2600" dirty="0">
              <a:latin typeface="+mn-lt"/>
              <a:cs typeface="Arial" charset="0"/>
            </a:endParaRPr>
          </a:p>
        </p:txBody>
      </p:sp>
      <p:sp>
        <p:nvSpPr>
          <p:cNvPr id="79" name="Rectangle 22"/>
          <p:cNvSpPr>
            <a:spLocks noChangeArrowheads="1"/>
          </p:cNvSpPr>
          <p:nvPr/>
        </p:nvSpPr>
        <p:spPr bwMode="auto">
          <a:xfrm>
            <a:off x="4314825" y="2181225"/>
            <a:ext cx="328613" cy="431800"/>
          </a:xfrm>
          <a:prstGeom prst="rect">
            <a:avLst/>
          </a:prstGeom>
          <a:noFill/>
          <a:ln w="9525">
            <a:noFill/>
            <a:miter lim="800000"/>
            <a:headEnd/>
            <a:tailEnd/>
          </a:ln>
        </p:spPr>
        <p:txBody>
          <a:bodyPr wrap="none" lIns="92075" tIns="46038" rIns="92075" bIns="46038">
            <a:spAutoFit/>
          </a:bodyPr>
          <a:lstStyle/>
          <a:p>
            <a:pPr>
              <a:defRPr/>
            </a:pPr>
            <a:r>
              <a:rPr lang="en-US" sz="2200" dirty="0">
                <a:latin typeface="+mn-lt"/>
                <a:cs typeface="Arial" charset="0"/>
              </a:rPr>
              <a:t>2</a:t>
            </a:r>
          </a:p>
        </p:txBody>
      </p:sp>
      <p:sp>
        <p:nvSpPr>
          <p:cNvPr id="80" name="Line 23"/>
          <p:cNvSpPr>
            <a:spLocks noChangeShapeType="1"/>
          </p:cNvSpPr>
          <p:nvPr/>
        </p:nvSpPr>
        <p:spPr bwMode="auto">
          <a:xfrm>
            <a:off x="6111875" y="2611438"/>
            <a:ext cx="0" cy="274637"/>
          </a:xfrm>
          <a:prstGeom prst="line">
            <a:avLst/>
          </a:prstGeom>
          <a:noFill/>
          <a:ln w="25400">
            <a:solidFill>
              <a:schemeClr val="tx1"/>
            </a:solidFill>
            <a:round/>
            <a:headEnd type="none" w="sm" len="sm"/>
            <a:tailEnd type="none" w="sm" len="sm"/>
          </a:ln>
        </p:spPr>
        <p:txBody>
          <a:bodyPr wrap="none" anchor="ctr"/>
          <a:lstStyle/>
          <a:p>
            <a:pPr>
              <a:defRPr/>
            </a:pPr>
            <a:endParaRPr lang="en-US" sz="2600" dirty="0">
              <a:latin typeface="+mn-lt"/>
              <a:cs typeface="Arial" charset="0"/>
            </a:endParaRPr>
          </a:p>
        </p:txBody>
      </p:sp>
      <p:sp>
        <p:nvSpPr>
          <p:cNvPr id="81" name="Rectangle 24"/>
          <p:cNvSpPr>
            <a:spLocks noChangeArrowheads="1"/>
          </p:cNvSpPr>
          <p:nvPr/>
        </p:nvSpPr>
        <p:spPr bwMode="auto">
          <a:xfrm>
            <a:off x="5935663" y="2181225"/>
            <a:ext cx="328612" cy="431800"/>
          </a:xfrm>
          <a:prstGeom prst="rect">
            <a:avLst/>
          </a:prstGeom>
          <a:noFill/>
          <a:ln w="9525">
            <a:noFill/>
            <a:miter lim="800000"/>
            <a:headEnd/>
            <a:tailEnd/>
          </a:ln>
        </p:spPr>
        <p:txBody>
          <a:bodyPr wrap="none" lIns="92075" tIns="46038" rIns="92075" bIns="46038">
            <a:spAutoFit/>
          </a:bodyPr>
          <a:lstStyle/>
          <a:p>
            <a:pPr>
              <a:defRPr/>
            </a:pPr>
            <a:r>
              <a:rPr lang="en-US" sz="2200" dirty="0">
                <a:latin typeface="+mn-lt"/>
                <a:cs typeface="Arial" charset="0"/>
              </a:rPr>
              <a:t>3</a:t>
            </a:r>
          </a:p>
        </p:txBody>
      </p:sp>
      <p:sp>
        <p:nvSpPr>
          <p:cNvPr id="82" name="Line 25"/>
          <p:cNvSpPr>
            <a:spLocks noChangeShapeType="1"/>
          </p:cNvSpPr>
          <p:nvPr/>
        </p:nvSpPr>
        <p:spPr bwMode="auto">
          <a:xfrm>
            <a:off x="7731125" y="2611438"/>
            <a:ext cx="0" cy="274637"/>
          </a:xfrm>
          <a:prstGeom prst="line">
            <a:avLst/>
          </a:prstGeom>
          <a:noFill/>
          <a:ln w="25400">
            <a:solidFill>
              <a:schemeClr val="tx1"/>
            </a:solidFill>
            <a:round/>
            <a:headEnd type="none" w="sm" len="sm"/>
            <a:tailEnd type="none" w="sm" len="sm"/>
          </a:ln>
        </p:spPr>
        <p:txBody>
          <a:bodyPr wrap="none" anchor="ctr"/>
          <a:lstStyle/>
          <a:p>
            <a:pPr>
              <a:defRPr/>
            </a:pPr>
            <a:endParaRPr lang="en-US" sz="2600" dirty="0">
              <a:latin typeface="+mn-lt"/>
              <a:cs typeface="Arial" charset="0"/>
            </a:endParaRPr>
          </a:p>
        </p:txBody>
      </p:sp>
      <p:sp>
        <p:nvSpPr>
          <p:cNvPr id="83" name="Rectangle 26"/>
          <p:cNvSpPr>
            <a:spLocks noChangeArrowheads="1"/>
          </p:cNvSpPr>
          <p:nvPr/>
        </p:nvSpPr>
        <p:spPr bwMode="auto">
          <a:xfrm>
            <a:off x="7553325" y="2181225"/>
            <a:ext cx="328613" cy="431800"/>
          </a:xfrm>
          <a:prstGeom prst="rect">
            <a:avLst/>
          </a:prstGeom>
          <a:noFill/>
          <a:ln w="9525">
            <a:noFill/>
            <a:miter lim="800000"/>
            <a:headEnd/>
            <a:tailEnd/>
          </a:ln>
        </p:spPr>
        <p:txBody>
          <a:bodyPr wrap="none" lIns="92075" tIns="46038" rIns="92075" bIns="46038">
            <a:spAutoFit/>
          </a:bodyPr>
          <a:lstStyle/>
          <a:p>
            <a:pPr>
              <a:defRPr/>
            </a:pPr>
            <a:r>
              <a:rPr lang="en-US" sz="2200" dirty="0">
                <a:latin typeface="+mn-lt"/>
                <a:cs typeface="Arial" charset="0"/>
              </a:rPr>
              <a:t>4</a:t>
            </a:r>
          </a:p>
        </p:txBody>
      </p:sp>
      <p:sp>
        <p:nvSpPr>
          <p:cNvPr id="84" name="Rectangle 33"/>
          <p:cNvSpPr>
            <a:spLocks noChangeArrowheads="1"/>
          </p:cNvSpPr>
          <p:nvPr/>
        </p:nvSpPr>
        <p:spPr bwMode="auto">
          <a:xfrm>
            <a:off x="2676525" y="2989263"/>
            <a:ext cx="415925" cy="431800"/>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cs typeface="Arial" charset="0"/>
              </a:rPr>
              <a:t>-5</a:t>
            </a:r>
          </a:p>
        </p:txBody>
      </p:sp>
      <p:sp>
        <p:nvSpPr>
          <p:cNvPr id="85" name="Text Box 48"/>
          <p:cNvSpPr txBox="1">
            <a:spLocks noChangeArrowheads="1"/>
          </p:cNvSpPr>
          <p:nvPr/>
        </p:nvSpPr>
        <p:spPr bwMode="auto">
          <a:xfrm>
            <a:off x="7315200" y="2990850"/>
            <a:ext cx="857250" cy="430213"/>
          </a:xfrm>
          <a:prstGeom prst="rect">
            <a:avLst/>
          </a:prstGeom>
          <a:noFill/>
          <a:ln w="19050">
            <a:solidFill>
              <a:schemeClr val="accent4">
                <a:lumMod val="75000"/>
              </a:schemeClr>
            </a:solidFill>
            <a:miter lim="800000"/>
            <a:headEnd/>
            <a:tailEnd/>
          </a:ln>
        </p:spPr>
        <p:txBody>
          <a:bodyPr>
            <a:spAutoFit/>
          </a:bodyPr>
          <a:lstStyle/>
          <a:p>
            <a:pPr>
              <a:spcBef>
                <a:spcPct val="50000"/>
              </a:spcBef>
              <a:defRPr/>
            </a:pPr>
            <a:r>
              <a:rPr lang="en-US" sz="2200" dirty="0">
                <a:solidFill>
                  <a:schemeClr val="accent1">
                    <a:lumMod val="50000"/>
                  </a:schemeClr>
                </a:solidFill>
                <a:latin typeface="+mn-lt"/>
                <a:cs typeface="Arial" charset="0"/>
              </a:rPr>
              <a:t>21.20</a:t>
            </a:r>
          </a:p>
        </p:txBody>
      </p:sp>
      <p:sp>
        <p:nvSpPr>
          <p:cNvPr id="89" name="Rectangle 88"/>
          <p:cNvSpPr/>
          <p:nvPr/>
        </p:nvSpPr>
        <p:spPr>
          <a:xfrm>
            <a:off x="5867400" y="4543425"/>
            <a:ext cx="914400" cy="323850"/>
          </a:xfrm>
          <a:prstGeom prst="rect">
            <a:avLst/>
          </a:prstGeom>
          <a:no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90" name="Rectangle 89"/>
          <p:cNvSpPr/>
          <p:nvPr/>
        </p:nvSpPr>
        <p:spPr>
          <a:xfrm>
            <a:off x="6437313" y="4953000"/>
            <a:ext cx="639762" cy="368300"/>
          </a:xfrm>
          <a:prstGeom prst="rect">
            <a:avLst/>
          </a:prstGeom>
          <a:noFill/>
          <a:ln>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91" name="Rectangle 90"/>
          <p:cNvSpPr/>
          <p:nvPr/>
        </p:nvSpPr>
        <p:spPr>
          <a:xfrm>
            <a:off x="5551488" y="4953000"/>
            <a:ext cx="639762" cy="368300"/>
          </a:xfrm>
          <a:prstGeom prst="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92" name="Rectangle 33"/>
          <p:cNvSpPr>
            <a:spLocks noChangeArrowheads="1"/>
          </p:cNvSpPr>
          <p:nvPr/>
        </p:nvSpPr>
        <p:spPr bwMode="auto">
          <a:xfrm>
            <a:off x="4267200" y="2989263"/>
            <a:ext cx="471488" cy="431800"/>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cs typeface="Arial" charset="0"/>
              </a:rPr>
              <a:t>10</a:t>
            </a:r>
          </a:p>
        </p:txBody>
      </p:sp>
      <p:sp>
        <p:nvSpPr>
          <p:cNvPr id="93" name="Rectangle 33"/>
          <p:cNvSpPr>
            <a:spLocks noChangeArrowheads="1"/>
          </p:cNvSpPr>
          <p:nvPr/>
        </p:nvSpPr>
        <p:spPr bwMode="auto">
          <a:xfrm>
            <a:off x="5886450" y="2989263"/>
            <a:ext cx="471488" cy="431800"/>
          </a:xfrm>
          <a:prstGeom prst="rect">
            <a:avLst/>
          </a:prstGeom>
          <a:noFill/>
          <a:ln w="9525">
            <a:noFill/>
            <a:miter lim="800000"/>
            <a:headEnd/>
            <a:tailEnd/>
          </a:ln>
        </p:spPr>
        <p:txBody>
          <a:bodyPr wrap="none" lIns="92075" tIns="46038" rIns="92075" bIns="46038">
            <a:spAutoFit/>
          </a:bodyPr>
          <a:lstStyle/>
          <a:p>
            <a:pPr>
              <a:defRPr/>
            </a:pPr>
            <a:r>
              <a:rPr lang="en-US" sz="2200" dirty="0">
                <a:solidFill>
                  <a:schemeClr val="accent1">
                    <a:lumMod val="50000"/>
                  </a:schemeClr>
                </a:solidFill>
                <a:latin typeface="+mn-lt"/>
                <a:cs typeface="Arial" charset="0"/>
              </a:rPr>
              <a:t>20</a:t>
            </a:r>
          </a:p>
        </p:txBody>
      </p:sp>
      <p:sp>
        <p:nvSpPr>
          <p:cNvPr id="42" name="Line 57"/>
          <p:cNvSpPr>
            <a:spLocks noChangeShapeType="1"/>
          </p:cNvSpPr>
          <p:nvPr/>
        </p:nvSpPr>
        <p:spPr bwMode="auto">
          <a:xfrm>
            <a:off x="804863" y="5464175"/>
            <a:ext cx="868362" cy="0"/>
          </a:xfrm>
          <a:prstGeom prst="line">
            <a:avLst/>
          </a:prstGeom>
          <a:noFill/>
          <a:ln w="76200" cmpd="dbl">
            <a:solidFill>
              <a:schemeClr val="accent1">
                <a:lumMod val="50000"/>
              </a:schemeClr>
            </a:solidFill>
            <a:round/>
            <a:headEnd type="none" w="sm" len="sm"/>
            <a:tailEnd type="none" w="sm" len="sm"/>
          </a:ln>
          <a:effectLst/>
        </p:spPr>
        <p:txBody>
          <a:bodyPr wrap="none" anchor="ctr"/>
          <a:lstStyle/>
          <a:p>
            <a:pPr>
              <a:defRPr/>
            </a:pPr>
            <a:endParaRPr lang="en-US" sz="2200" dirty="0">
              <a:latin typeface="+mn-lt"/>
              <a:cs typeface="Arial" charset="0"/>
            </a:endParaRPr>
          </a:p>
        </p:txBody>
      </p:sp>
      <p:sp>
        <p:nvSpPr>
          <p:cNvPr id="29723"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929470D4-EB89-4710-A619-16EA691120CD}" type="slidenum">
              <a:rPr lang="en-US" altLang="th-TH">
                <a:solidFill>
                  <a:srgbClr val="C00000"/>
                </a:solidFill>
                <a:latin typeface="Calibri" panose="020F0502020204030204" pitchFamily="34" charset="0"/>
              </a:rPr>
              <a:pPr eaLnBrk="1" hangingPunct="1"/>
              <a:t>179</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2967590407"/>
      </p:ext>
    </p:extLst>
  </p:cSld>
  <p:clrMapOvr>
    <a:masterClrMapping/>
  </p:clrMapOvr>
  <p:timing>
    <p:tnLst>
      <p:par>
        <p:cTn xmlns:p14="http://schemas.microsoft.com/office/powerpoint/2010/mai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rmAutofit/>
          </a:bodyPr>
          <a:lstStyle/>
          <a:p>
            <a:pPr>
              <a:lnSpc>
                <a:spcPct val="80000"/>
              </a:lnSpc>
            </a:pPr>
            <a:r>
              <a:rPr lang="en-US" altLang="th-TH" sz="3600" dirty="0" smtClean="0"/>
              <a:t>What is the firm’s intrinsic value per share?</a:t>
            </a:r>
          </a:p>
        </p:txBody>
      </p:sp>
      <p:sp>
        <p:nvSpPr>
          <p:cNvPr id="5" name="Rectangle 3"/>
          <p:cNvSpPr txBox="1">
            <a:spLocks noChangeArrowheads="1"/>
          </p:cNvSpPr>
          <p:nvPr/>
        </p:nvSpPr>
        <p:spPr bwMode="auto">
          <a:xfrm>
            <a:off x="1107141" y="1625601"/>
            <a:ext cx="7600950" cy="1828800"/>
          </a:xfrm>
          <a:prstGeom prst="rect">
            <a:avLst/>
          </a:prstGeom>
          <a:noFill/>
          <a:ln w="9525">
            <a:noFill/>
            <a:miter lim="800000"/>
            <a:headEnd/>
            <a:tailEnd/>
          </a:ln>
        </p:spPr>
        <p:txBody>
          <a:bodyPr/>
          <a:lstStyle/>
          <a:p>
            <a:pPr eaLnBrk="0" hangingPunct="0">
              <a:lnSpc>
                <a:spcPct val="90000"/>
              </a:lnSpc>
              <a:spcBef>
                <a:spcPts val="0"/>
              </a:spcBef>
              <a:spcAft>
                <a:spcPts val="1200"/>
              </a:spcAft>
              <a:buClr>
                <a:schemeClr val="accent2"/>
              </a:buClr>
              <a:buSzPct val="150000"/>
              <a:buFont typeface="Wingdings" pitchFamily="2" charset="2"/>
              <a:buNone/>
              <a:tabLst>
                <a:tab pos="3028950" algn="l"/>
              </a:tabLst>
              <a:defRPr/>
            </a:pPr>
            <a:r>
              <a:rPr lang="en-US" sz="2900" dirty="0">
                <a:latin typeface="Times New Roman" panose="02020603050405020304" pitchFamily="18" charset="0"/>
                <a:cs typeface="Times New Roman" panose="02020603050405020304" pitchFamily="18" charset="0"/>
              </a:rPr>
              <a:t>The firm has $40 million total in debt and preferred stock and has 10 million shares of common stock.</a:t>
            </a:r>
          </a:p>
        </p:txBody>
      </p:sp>
      <p:graphicFrame>
        <p:nvGraphicFramePr>
          <p:cNvPr id="2" name="Object 7"/>
          <p:cNvGraphicFramePr>
            <a:graphicFrameLocks noChangeAspect="1"/>
          </p:cNvGraphicFramePr>
          <p:nvPr>
            <p:extLst>
              <p:ext uri="{D42A27DB-BD31-4B8C-83A1-F6EECF244321}">
                <p14:modId xmlns:p14="http://schemas.microsoft.com/office/powerpoint/2010/main" val="1444088008"/>
              </p:ext>
            </p:extLst>
          </p:nvPr>
        </p:nvGraphicFramePr>
        <p:xfrm>
          <a:off x="1657350" y="3082133"/>
          <a:ext cx="6567487" cy="1298575"/>
        </p:xfrm>
        <a:graphic>
          <a:graphicData uri="http://schemas.openxmlformats.org/presentationml/2006/ole">
            <mc:AlternateContent xmlns:mc="http://schemas.openxmlformats.org/markup-compatibility/2006">
              <mc:Choice xmlns:v="urn:schemas-microsoft-com:vml" Requires="v">
                <p:oleObj spid="_x0000_s34821" name="Equation" r:id="rId4" imgW="3276600" imgH="647700" progId="Equation.3">
                  <p:embed/>
                </p:oleObj>
              </mc:Choice>
              <mc:Fallback>
                <p:oleObj name="Equation" r:id="rId4" imgW="3276600" imgH="6477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57350" y="3082133"/>
                        <a:ext cx="6567487" cy="12985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3"/>
          <p:cNvGraphicFramePr>
            <a:graphicFrameLocks noChangeAspect="1"/>
          </p:cNvGraphicFramePr>
          <p:nvPr>
            <p:extLst>
              <p:ext uri="{D42A27DB-BD31-4B8C-83A1-F6EECF244321}">
                <p14:modId xmlns:p14="http://schemas.microsoft.com/office/powerpoint/2010/main" val="818337943"/>
              </p:ext>
            </p:extLst>
          </p:nvPr>
        </p:nvGraphicFramePr>
        <p:xfrm>
          <a:off x="1657350" y="4780756"/>
          <a:ext cx="5246688" cy="1298575"/>
        </p:xfrm>
        <a:graphic>
          <a:graphicData uri="http://schemas.openxmlformats.org/presentationml/2006/ole">
            <mc:AlternateContent xmlns:mc="http://schemas.openxmlformats.org/markup-compatibility/2006">
              <mc:Choice xmlns:v="urn:schemas-microsoft-com:vml" Requires="v">
                <p:oleObj spid="_x0000_s34822" name="Equation" r:id="rId6" imgW="2616200" imgH="647700" progId="Equation.3">
                  <p:embed/>
                </p:oleObj>
              </mc:Choice>
              <mc:Fallback>
                <p:oleObj name="Equation" r:id="rId6" imgW="2616200" imgH="64770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57350" y="4780756"/>
                        <a:ext cx="5246688" cy="12985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0726"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EF99752B-2491-4438-BCC5-06321AABE812}" type="slidenum">
              <a:rPr lang="en-US" altLang="th-TH">
                <a:solidFill>
                  <a:srgbClr val="C00000"/>
                </a:solidFill>
                <a:latin typeface="Calibri" panose="020F0502020204030204" pitchFamily="34" charset="0"/>
              </a:rPr>
              <a:pPr eaLnBrk="1" hangingPunct="1"/>
              <a:t>180</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108790800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altLang="th-TH" dirty="0" smtClean="0"/>
              <a:t>3. Firm Multiples Method</a:t>
            </a:r>
          </a:p>
        </p:txBody>
      </p:sp>
      <p:sp>
        <p:nvSpPr>
          <p:cNvPr id="46083" name="Rectangle 3"/>
          <p:cNvSpPr>
            <a:spLocks noGrp="1" noChangeArrowheads="1"/>
          </p:cNvSpPr>
          <p:nvPr>
            <p:ph sz="quarter" idx="1"/>
          </p:nvPr>
        </p:nvSpPr>
        <p:spPr>
          <a:xfrm>
            <a:off x="612775" y="1600200"/>
            <a:ext cx="7616825" cy="4495800"/>
          </a:xfrm>
        </p:spPr>
        <p:txBody>
          <a:bodyPr/>
          <a:lstStyle/>
          <a:p>
            <a:pPr>
              <a:buFont typeface="Arial" charset="0"/>
              <a:buChar char="•"/>
              <a:defRPr/>
            </a:pPr>
            <a:r>
              <a:rPr lang="en-US" dirty="0"/>
              <a:t>Analysts often use the following multiples to value stocks.</a:t>
            </a:r>
          </a:p>
          <a:p>
            <a:pPr lvl="1">
              <a:buFont typeface="Arial" charset="0"/>
              <a:buChar char="–"/>
              <a:defRPr/>
            </a:pPr>
            <a:r>
              <a:rPr lang="en-US" dirty="0" smtClean="0"/>
              <a:t>P/E</a:t>
            </a:r>
            <a:endParaRPr lang="en-US" dirty="0"/>
          </a:p>
          <a:p>
            <a:pPr lvl="1">
              <a:buFont typeface="Arial" charset="0"/>
              <a:buChar char="–"/>
              <a:defRPr/>
            </a:pPr>
            <a:r>
              <a:rPr lang="en-US" dirty="0" smtClean="0"/>
              <a:t>P/CF</a:t>
            </a:r>
            <a:endParaRPr lang="en-US" dirty="0"/>
          </a:p>
          <a:p>
            <a:pPr lvl="1">
              <a:spcAft>
                <a:spcPts val="1800"/>
              </a:spcAft>
              <a:buFont typeface="Arial" charset="0"/>
              <a:buChar char="–"/>
              <a:defRPr/>
            </a:pPr>
            <a:r>
              <a:rPr lang="en-US" dirty="0" smtClean="0"/>
              <a:t>P/Sales</a:t>
            </a:r>
          </a:p>
          <a:p>
            <a:pPr>
              <a:buFont typeface="Arial" charset="0"/>
              <a:buChar char="•"/>
              <a:defRPr/>
            </a:pPr>
            <a:r>
              <a:rPr lang="en-US" dirty="0" smtClean="0"/>
              <a:t>EXAMPLE</a:t>
            </a:r>
            <a:r>
              <a:rPr lang="en-US" dirty="0"/>
              <a:t>: </a:t>
            </a:r>
            <a:r>
              <a:rPr lang="en-US" dirty="0" smtClean="0"/>
              <a:t> Based </a:t>
            </a:r>
            <a:r>
              <a:rPr lang="en-US" dirty="0"/>
              <a:t>on comparable firms, estimate the appropriate P/E.  Multiply this by expected earnings to back out an estimate of the stock price.</a:t>
            </a:r>
          </a:p>
        </p:txBody>
      </p:sp>
      <p:sp>
        <p:nvSpPr>
          <p:cNvPr id="31748"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th-TH">
                <a:solidFill>
                  <a:srgbClr val="C00000"/>
                </a:solidFill>
                <a:latin typeface="Calibri" panose="020F0502020204030204" pitchFamily="34" charset="0"/>
              </a:rPr>
              <a:t>10-</a:t>
            </a:r>
            <a:fld id="{D8AA91D7-E95B-4BD5-AE64-8F119A661A87}" type="slidenum">
              <a:rPr lang="en-US" altLang="th-TH">
                <a:solidFill>
                  <a:srgbClr val="C00000"/>
                </a:solidFill>
                <a:latin typeface="Calibri" panose="020F0502020204030204" pitchFamily="34" charset="0"/>
              </a:rPr>
              <a:pPr eaLnBrk="1" hangingPunct="1"/>
              <a:t>181</a:t>
            </a:fld>
            <a:endParaRPr lang="en-US" altLang="th-TH">
              <a:solidFill>
                <a:srgbClr val="C00000"/>
              </a:solidFill>
              <a:latin typeface="Calibri" panose="020F0502020204030204" pitchFamily="34" charset="0"/>
            </a:endParaRPr>
          </a:p>
        </p:txBody>
      </p:sp>
    </p:spTree>
    <p:extLst>
      <p:ext uri="{BB962C8B-B14F-4D97-AF65-F5344CB8AC3E}">
        <p14:creationId xmlns:p14="http://schemas.microsoft.com/office/powerpoint/2010/main" val="323300859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4608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608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608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6083">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608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build="p"/>
    </p:bld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1</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smtClean="0"/>
                  <a:t>Sonya Inc. is expected to pay a $0.80 per share dividend at the end of the year (that is, </a:t>
                </a:r>
                <a14:m>
                  <m:oMath xmlns:m="http://schemas.openxmlformats.org/officeDocument/2006/math" xmlns="">
                    <m:sSub>
                      <m:sSubPr>
                        <m:ctrlPr>
                          <a:rPr lang="en-US" i="1" smtClean="0">
                            <a:latin typeface="Cambria Math" panose="02040503050406030204" pitchFamily="18" charset="0"/>
                          </a:rPr>
                        </m:ctrlPr>
                      </m:sSubPr>
                      <m:e>
                        <m:r>
                          <a:rPr lang="en-US" b="0" i="1" smtClean="0">
                            <a:latin typeface="Cambria Math" panose="02040503050406030204" pitchFamily="18" charset="0"/>
                          </a:rPr>
                          <m:t>𝐷</m:t>
                        </m:r>
                      </m:e>
                      <m:sub>
                        <m:r>
                          <a:rPr lang="en-US" b="0" i="1" smtClean="0">
                            <a:latin typeface="Cambria Math" panose="02040503050406030204" pitchFamily="18" charset="0"/>
                          </a:rPr>
                          <m:t>1</m:t>
                        </m:r>
                      </m:sub>
                    </m:sSub>
                  </m:oMath>
                </a14:m>
                <a:r>
                  <a:rPr lang="en-US" dirty="0" smtClean="0"/>
                  <a:t>= $0.80). The dividend is expected to grow at a constant rate of 5% a year. The required rate of return on the stock is 10%. What is the stock’s current value per share?</a:t>
                </a:r>
                <a:endParaRPr lang="th-TH"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cstate="print"/>
                <a:stretch>
                  <a:fillRect l="-1129" t="-1961" r="-726"/>
                </a:stretch>
              </a:blipFill>
            </p:spPr>
            <p:txBody>
              <a:bodyPr/>
              <a:lstStyle/>
              <a:p>
                <a:r>
                  <a:rPr lang="th-TH">
                    <a:noFill/>
                  </a:rPr>
                  <a:t> </a:t>
                </a:r>
              </a:p>
            </p:txBody>
          </p:sp>
        </mc:Fallback>
      </mc:AlternateContent>
      <p:sp>
        <p:nvSpPr>
          <p:cNvPr id="6" name="Slide Number Placeholder 5"/>
          <p:cNvSpPr>
            <a:spLocks noGrp="1"/>
          </p:cNvSpPr>
          <p:nvPr>
            <p:ph type="sldNum" sz="quarter" idx="12"/>
          </p:nvPr>
        </p:nvSpPr>
        <p:spPr/>
        <p:txBody>
          <a:bodyPr/>
          <a:lstStyle/>
          <a:p>
            <a:fld id="{739D700E-2A0F-42B1-9CF7-24E9089A7B94}" type="slidenum">
              <a:rPr lang="en-US" smtClean="0"/>
              <a:pPr/>
              <a:t>182</a:t>
            </a:fld>
            <a:endParaRPr lang="th-TH" dirty="0"/>
          </a:p>
        </p:txBody>
      </p:sp>
    </p:spTree>
    <p:extLst>
      <p:ext uri="{BB962C8B-B14F-4D97-AF65-F5344CB8AC3E}">
        <p14:creationId xmlns:p14="http://schemas.microsoft.com/office/powerpoint/2010/main" val="2652170120"/>
      </p:ext>
    </p:extLst>
  </p:cSld>
  <p:clrMapOvr>
    <a:masterClrMapping/>
  </p:clrMapOvr>
  <p:timing>
    <p:tnLst>
      <p:par>
        <p:cTn xmlns:p14="http://schemas.microsoft.com/office/powerpoint/2010/mai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 1</a:t>
            </a:r>
            <a:endParaRPr lang="th-TH"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183</a:t>
            </a:fld>
            <a:endParaRPr lang="th-TH" dirty="0"/>
          </a:p>
        </p:txBody>
      </p:sp>
      <p:pic>
        <p:nvPicPr>
          <p:cNvPr id="5" name="Picture 4"/>
          <p:cNvPicPr>
            <a:picLocks noChangeAspect="1"/>
          </p:cNvPicPr>
          <p:nvPr/>
        </p:nvPicPr>
        <p:blipFill>
          <a:blip r:embed="rId2" cstate="print"/>
          <a:stretch>
            <a:fillRect/>
          </a:stretch>
        </p:blipFill>
        <p:spPr>
          <a:xfrm>
            <a:off x="2521322" y="1690689"/>
            <a:ext cx="4686301" cy="1768849"/>
          </a:xfrm>
          <a:prstGeom prst="rect">
            <a:avLst/>
          </a:prstGeom>
        </p:spPr>
      </p:pic>
    </p:spTree>
    <p:extLst>
      <p:ext uri="{BB962C8B-B14F-4D97-AF65-F5344CB8AC3E}">
        <p14:creationId xmlns:p14="http://schemas.microsoft.com/office/powerpoint/2010/main" val="1679456405"/>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2</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smtClean="0"/>
                  <a:t>Ferris Jackson’s stock currently sells for $30.00 a share. It just paid a dividend of $1.50 a share (that is, </a:t>
                </a:r>
                <a14:m>
                  <m:oMath xmlns:m="http://schemas.openxmlformats.org/officeDocument/2006/math" xmlns="">
                    <m:sSub>
                      <m:sSubPr>
                        <m:ctrlPr>
                          <a:rPr lang="en-US" i="1">
                            <a:latin typeface="Cambria Math" panose="02040503050406030204" pitchFamily="18" charset="0"/>
                          </a:rPr>
                        </m:ctrlPr>
                      </m:sSubPr>
                      <m:e>
                        <m:r>
                          <a:rPr lang="en-US" i="1">
                            <a:latin typeface="Cambria Math" panose="02040503050406030204" pitchFamily="18" charset="0"/>
                          </a:rPr>
                          <m:t>𝐷</m:t>
                        </m:r>
                      </m:e>
                      <m:sub>
                        <m:r>
                          <a:rPr lang="en-US" b="0" i="1" smtClean="0">
                            <a:latin typeface="Cambria Math" panose="02040503050406030204" pitchFamily="18" charset="0"/>
                          </a:rPr>
                          <m:t>0</m:t>
                        </m:r>
                      </m:sub>
                    </m:sSub>
                  </m:oMath>
                </a14:m>
                <a:r>
                  <a:rPr lang="en-US" dirty="0"/>
                  <a:t>= </a:t>
                </a:r>
                <a:r>
                  <a:rPr lang="en-US" dirty="0" smtClean="0"/>
                  <a:t>$1.50). The dividend is expected to grow at a constant rate of 7% a year. What stock price is expected 1 year from now? What is the required rate of return?</a:t>
                </a:r>
                <a:endParaRPr lang="th-TH"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cstate="print"/>
                <a:stretch>
                  <a:fillRect l="-1129" t="-1961" r="-1371"/>
                </a:stretch>
              </a:blipFill>
            </p:spPr>
            <p:txBody>
              <a:bodyPr/>
              <a:lstStyle/>
              <a:p>
                <a:r>
                  <a:rPr lang="th-TH">
                    <a:noFill/>
                  </a:rPr>
                  <a:t> </a:t>
                </a:r>
              </a:p>
            </p:txBody>
          </p:sp>
        </mc:Fallback>
      </mc:AlternateContent>
      <p:sp>
        <p:nvSpPr>
          <p:cNvPr id="4" name="Slide Number Placeholder 3"/>
          <p:cNvSpPr>
            <a:spLocks noGrp="1"/>
          </p:cNvSpPr>
          <p:nvPr>
            <p:ph type="sldNum" sz="quarter" idx="12"/>
          </p:nvPr>
        </p:nvSpPr>
        <p:spPr/>
        <p:txBody>
          <a:bodyPr/>
          <a:lstStyle/>
          <a:p>
            <a:fld id="{739D700E-2A0F-42B1-9CF7-24E9089A7B94}" type="slidenum">
              <a:rPr lang="en-US" smtClean="0"/>
              <a:pPr/>
              <a:t>184</a:t>
            </a:fld>
            <a:endParaRPr lang="th-TH" dirty="0"/>
          </a:p>
        </p:txBody>
      </p:sp>
    </p:spTree>
    <p:extLst>
      <p:ext uri="{BB962C8B-B14F-4D97-AF65-F5344CB8AC3E}">
        <p14:creationId xmlns:p14="http://schemas.microsoft.com/office/powerpoint/2010/main" val="766547185"/>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 2</a:t>
            </a:r>
            <a:endParaRPr lang="th-TH"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185</a:t>
            </a:fld>
            <a:endParaRPr lang="th-TH" dirty="0"/>
          </a:p>
        </p:txBody>
      </p:sp>
      <p:pic>
        <p:nvPicPr>
          <p:cNvPr id="5" name="Picture 4"/>
          <p:cNvPicPr>
            <a:picLocks noChangeAspect="1"/>
          </p:cNvPicPr>
          <p:nvPr/>
        </p:nvPicPr>
        <p:blipFill>
          <a:blip r:embed="rId2" cstate="print"/>
          <a:stretch>
            <a:fillRect/>
          </a:stretch>
        </p:blipFill>
        <p:spPr>
          <a:xfrm>
            <a:off x="2021260" y="1690689"/>
            <a:ext cx="5562881" cy="3968839"/>
          </a:xfrm>
          <a:prstGeom prst="rect">
            <a:avLst/>
          </a:prstGeom>
        </p:spPr>
      </p:pic>
    </p:spTree>
    <p:extLst>
      <p:ext uri="{BB962C8B-B14F-4D97-AF65-F5344CB8AC3E}">
        <p14:creationId xmlns:p14="http://schemas.microsoft.com/office/powerpoint/2010/main" val="526726292"/>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3</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smtClean="0"/>
                  <a:t>Hart Enterprise recently paid a dividend, </a:t>
                </a:r>
                <a14:m>
                  <m:oMath xmlns:m="http://schemas.openxmlformats.org/officeDocument/2006/math" xmlns="">
                    <m:sSub>
                      <m:sSubPr>
                        <m:ctrlPr>
                          <a:rPr lang="en-US" i="1">
                            <a:latin typeface="Cambria Math" panose="02040503050406030204" pitchFamily="18" charset="0"/>
                          </a:rPr>
                        </m:ctrlPr>
                      </m:sSubPr>
                      <m:e>
                        <m:r>
                          <a:rPr lang="en-US" i="1">
                            <a:latin typeface="Cambria Math" panose="02040503050406030204" pitchFamily="18" charset="0"/>
                          </a:rPr>
                          <m:t>𝐷</m:t>
                        </m:r>
                      </m:e>
                      <m:sub>
                        <m:r>
                          <a:rPr lang="en-US" i="1">
                            <a:latin typeface="Cambria Math" panose="02040503050406030204" pitchFamily="18" charset="0"/>
                          </a:rPr>
                          <m:t>0</m:t>
                        </m:r>
                      </m:sub>
                    </m:sSub>
                    <m:r>
                      <a:rPr lang="en-US" b="0" i="1" smtClean="0">
                        <a:latin typeface="Cambria Math" panose="02040503050406030204" pitchFamily="18" charset="0"/>
                      </a:rPr>
                      <m:t>, </m:t>
                    </m:r>
                    <m:r>
                      <a:rPr lang="en-US" b="0" i="1" smtClean="0">
                        <a:latin typeface="Cambria Math" panose="02040503050406030204" pitchFamily="18" charset="0"/>
                      </a:rPr>
                      <m:t>𝑜𝑓</m:t>
                    </m:r>
                    <m:r>
                      <a:rPr lang="en-US" b="0" i="1" smtClean="0">
                        <a:latin typeface="Cambria Math" panose="02040503050406030204" pitchFamily="18" charset="0"/>
                      </a:rPr>
                      <m:t> $1.25. </m:t>
                    </m:r>
                    <m:r>
                      <a:rPr lang="en-US" b="0" i="0" smtClean="0">
                        <a:latin typeface="Cambria Math" panose="02040503050406030204" pitchFamily="18" charset="0"/>
                      </a:rPr>
                      <m:t> </m:t>
                    </m:r>
                  </m:oMath>
                </a14:m>
                <a:r>
                  <a:rPr lang="en-US" dirty="0" smtClean="0"/>
                  <a:t> It expects to have </a:t>
                </a:r>
                <a:r>
                  <a:rPr lang="en-US" dirty="0" err="1" smtClean="0"/>
                  <a:t>nonconstant</a:t>
                </a:r>
                <a:r>
                  <a:rPr lang="en-US" dirty="0" smtClean="0"/>
                  <a:t> growth of 20% for 2 years followed by a constant rate of 5% thereafter. The firm’s required return is 10%.</a:t>
                </a:r>
              </a:p>
              <a:p>
                <a:pPr marL="914400" lvl="1" indent="-457200">
                  <a:buAutoNum type="alphaLcPeriod"/>
                </a:pPr>
                <a:r>
                  <a:rPr lang="en-US" dirty="0" smtClean="0"/>
                  <a:t>How far way is the horizon date?</a:t>
                </a:r>
              </a:p>
              <a:p>
                <a:pPr marL="914400" lvl="1" indent="-457200">
                  <a:buAutoNum type="alphaLcPeriod"/>
                </a:pPr>
                <a:r>
                  <a:rPr lang="en-US" dirty="0" smtClean="0"/>
                  <a:t>What is the firm’s horizon, or continuing, value?</a:t>
                </a:r>
              </a:p>
              <a:p>
                <a:pPr marL="914400" lvl="1" indent="-457200">
                  <a:buAutoNum type="alphaLcPeriod"/>
                </a:pPr>
                <a:r>
                  <a:rPr lang="en-US" dirty="0" smtClean="0"/>
                  <a:t>What is the firm’s intrinsic value today?</a:t>
                </a:r>
                <a:endParaRPr lang="th-TH"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cstate="print"/>
                <a:stretch>
                  <a:fillRect l="-1129" t="-1961" r="-161"/>
                </a:stretch>
              </a:blipFill>
            </p:spPr>
            <p:txBody>
              <a:bodyPr/>
              <a:lstStyle/>
              <a:p>
                <a:r>
                  <a:rPr lang="th-TH">
                    <a:noFill/>
                  </a:rPr>
                  <a:t> </a:t>
                </a:r>
              </a:p>
            </p:txBody>
          </p:sp>
        </mc:Fallback>
      </mc:AlternateContent>
      <p:sp>
        <p:nvSpPr>
          <p:cNvPr id="4" name="Slide Number Placeholder 3"/>
          <p:cNvSpPr>
            <a:spLocks noGrp="1"/>
          </p:cNvSpPr>
          <p:nvPr>
            <p:ph type="sldNum" sz="quarter" idx="12"/>
          </p:nvPr>
        </p:nvSpPr>
        <p:spPr/>
        <p:txBody>
          <a:bodyPr/>
          <a:lstStyle/>
          <a:p>
            <a:fld id="{739D700E-2A0F-42B1-9CF7-24E9089A7B94}" type="slidenum">
              <a:rPr lang="en-US" smtClean="0"/>
              <a:pPr/>
              <a:t>186</a:t>
            </a:fld>
            <a:endParaRPr lang="th-TH" dirty="0"/>
          </a:p>
        </p:txBody>
      </p:sp>
    </p:spTree>
    <p:extLst>
      <p:ext uri="{BB962C8B-B14F-4D97-AF65-F5344CB8AC3E}">
        <p14:creationId xmlns:p14="http://schemas.microsoft.com/office/powerpoint/2010/main" val="2636259274"/>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 3</a:t>
            </a:r>
            <a:endParaRPr lang="th-TH"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187</a:t>
            </a:fld>
            <a:endParaRPr lang="th-TH" dirty="0"/>
          </a:p>
        </p:txBody>
      </p:sp>
      <p:pic>
        <p:nvPicPr>
          <p:cNvPr id="5" name="Picture 4"/>
          <p:cNvPicPr>
            <a:picLocks noChangeAspect="1"/>
          </p:cNvPicPr>
          <p:nvPr/>
        </p:nvPicPr>
        <p:blipFill>
          <a:blip r:embed="rId2" cstate="print"/>
          <a:stretch>
            <a:fillRect/>
          </a:stretch>
        </p:blipFill>
        <p:spPr>
          <a:xfrm>
            <a:off x="829323" y="1506071"/>
            <a:ext cx="8314677" cy="3516966"/>
          </a:xfrm>
          <a:prstGeom prst="rect">
            <a:avLst/>
          </a:prstGeom>
        </p:spPr>
      </p:pic>
      <p:pic>
        <p:nvPicPr>
          <p:cNvPr id="6" name="Picture 5"/>
          <p:cNvPicPr>
            <a:picLocks noChangeAspect="1"/>
          </p:cNvPicPr>
          <p:nvPr/>
        </p:nvPicPr>
        <p:blipFill>
          <a:blip r:embed="rId3" cstate="print"/>
          <a:stretch>
            <a:fillRect/>
          </a:stretch>
        </p:blipFill>
        <p:spPr>
          <a:xfrm>
            <a:off x="829323" y="5087657"/>
            <a:ext cx="7724775" cy="1076325"/>
          </a:xfrm>
          <a:prstGeom prst="rect">
            <a:avLst/>
          </a:prstGeom>
        </p:spPr>
      </p:pic>
    </p:spTree>
    <p:extLst>
      <p:ext uri="{BB962C8B-B14F-4D97-AF65-F5344CB8AC3E}">
        <p14:creationId xmlns:p14="http://schemas.microsoft.com/office/powerpoint/2010/main" val="3167382136"/>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4</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954156" y="1825625"/>
                <a:ext cx="7561193" cy="4530726"/>
              </a:xfrm>
            </p:spPr>
            <p:txBody>
              <a:bodyPr>
                <a:normAutofit fontScale="85000" lnSpcReduction="20000"/>
              </a:bodyPr>
              <a:lstStyle/>
              <a:p>
                <a:r>
                  <a:rPr lang="en-US" dirty="0" smtClean="0"/>
                  <a:t>Taussig Technologies Corporation (TTC) has been growing at a rate of 20% per year in recent years. This same growth rate is expected to last for another 2 years, then decline to 6%.</a:t>
                </a:r>
                <a:endParaRPr lang="en-US" dirty="0"/>
              </a:p>
              <a:p>
                <a:pPr marL="914400" lvl="1" indent="-457200">
                  <a:buAutoNum type="alphaLcPeriod"/>
                </a:pPr>
                <a:r>
                  <a:rPr lang="en-US" dirty="0" smtClean="0"/>
                  <a:t>If </a:t>
                </a:r>
                <a14:m/>
                <a:r>
                  <a:rPr lang="en-US" dirty="0" smtClean="0"/>
                  <a:t>= $1.6 and </a:t>
                </a:r>
                <a14:m/>
                <a:r>
                  <a:rPr lang="en-US" dirty="0" smtClean="0"/>
                  <a:t>= 10%, what is TTC’s stock worth today? What are its expected dividend and capital gains yields at this time, that is during Year 1?</a:t>
                </a:r>
              </a:p>
              <a:p>
                <a:pPr marL="914400" lvl="1" indent="-457200">
                  <a:buAutoNum type="alphaLcPeriod"/>
                </a:pPr>
                <a:r>
                  <a:rPr lang="en-US" dirty="0" smtClean="0"/>
                  <a:t>Now, assume that TTC’s period of supernormal growth is to last for 5 years rather than 2 years. How would this affect the price, dividend yield, and capital gains yield? Answer in word only.</a:t>
                </a:r>
              </a:p>
              <a:p>
                <a:pPr marL="914400" lvl="1" indent="-457200">
                  <a:buAutoNum type="alphaLcPeriod"/>
                </a:pPr>
                <a:r>
                  <a:rPr lang="en-US" dirty="0" smtClean="0"/>
                  <a:t>What will TTC’s dividend and capital gains yields be once its period of supernormal growth ends? (Hint: these values will be the same regardless of whether you examine the case of 2 or 5 years of supernormal growth; the calculation are very easy.)</a:t>
                </a:r>
              </a:p>
              <a:p>
                <a:pPr marL="914400" lvl="1" indent="-457200">
                  <a:buAutoNum type="alphaLcPeriod"/>
                </a:pPr>
                <a:r>
                  <a:rPr lang="en-US" dirty="0" smtClean="0"/>
                  <a:t>Of what interest to investors is the changing relationship between dividend and capital gains yields over time</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954156" y="1825625"/>
                <a:ext cx="7561193" cy="4530726"/>
              </a:xfrm>
              <a:blipFill rotWithShape="0">
                <a:blip r:embed="rId2" cstate="print"/>
                <a:stretch>
                  <a:fillRect l="-968" t="-1478" r="-1532"/>
                </a:stretch>
              </a:blipFill>
            </p:spPr>
            <p:txBody>
              <a:bodyPr/>
              <a:lstStyle/>
              <a:p>
                <a:r>
                  <a:rPr lang="th-TH">
                    <a:noFill/>
                  </a:rPr>
                  <a:t> </a:t>
                </a:r>
              </a:p>
            </p:txBody>
          </p:sp>
        </mc:Fallback>
      </mc:AlternateContent>
      <p:sp>
        <p:nvSpPr>
          <p:cNvPr id="4" name="Slide Number Placeholder 3"/>
          <p:cNvSpPr>
            <a:spLocks noGrp="1"/>
          </p:cNvSpPr>
          <p:nvPr>
            <p:ph type="sldNum" sz="quarter" idx="12"/>
          </p:nvPr>
        </p:nvSpPr>
        <p:spPr/>
        <p:txBody>
          <a:bodyPr/>
          <a:lstStyle/>
          <a:p>
            <a:fld id="{739D700E-2A0F-42B1-9CF7-24E9089A7B94}" type="slidenum">
              <a:rPr lang="en-US" smtClean="0"/>
              <a:pPr/>
              <a:t>188</a:t>
            </a:fld>
            <a:endParaRPr lang="th-TH" dirty="0"/>
          </a:p>
        </p:txBody>
      </p:sp>
    </p:spTree>
    <p:extLst>
      <p:ext uri="{BB962C8B-B14F-4D97-AF65-F5344CB8AC3E}">
        <p14:creationId xmlns:p14="http://schemas.microsoft.com/office/powerpoint/2010/main" val="2466737468"/>
      </p:ext>
    </p:extLst>
  </p:cSld>
  <p:clrMapOvr>
    <a:masterClrMapping/>
  </p:clrMapOvr>
  <p:timing>
    <p:tnLst>
      <p:par>
        <p:cTn xmlns:p14="http://schemas.microsoft.com/office/powerpoint/2010/mai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 4</a:t>
            </a:r>
            <a:endParaRPr lang="th-TH"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189</a:t>
            </a:fld>
            <a:endParaRPr lang="th-TH" dirty="0"/>
          </a:p>
        </p:txBody>
      </p:sp>
      <p:pic>
        <p:nvPicPr>
          <p:cNvPr id="5" name="Picture 4"/>
          <p:cNvPicPr>
            <a:picLocks noChangeAspect="1"/>
          </p:cNvPicPr>
          <p:nvPr/>
        </p:nvPicPr>
        <p:blipFill rotWithShape="1">
          <a:blip r:embed="rId2" cstate="print"/>
          <a:srcRect b="22719"/>
          <a:stretch/>
        </p:blipFill>
        <p:spPr>
          <a:xfrm>
            <a:off x="1376647" y="1514897"/>
            <a:ext cx="6446179" cy="4841454"/>
          </a:xfrm>
          <a:prstGeom prst="rect">
            <a:avLst/>
          </a:prstGeom>
        </p:spPr>
      </p:pic>
    </p:spTree>
    <p:extLst>
      <p:ext uri="{BB962C8B-B14F-4D97-AF65-F5344CB8AC3E}">
        <p14:creationId xmlns:p14="http://schemas.microsoft.com/office/powerpoint/2010/main" val="2554968434"/>
      </p:ext>
    </p:extLst>
  </p:cSld>
  <p:clrMapOvr>
    <a:masterClrMapping/>
  </p:clrMapOvr>
  <p:timing>
    <p:tnLst>
      <p:par>
        <p:cTn xmlns:p14="http://schemas.microsoft.com/office/powerpoint/2010/mai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 4 (cont.)</a:t>
            </a:r>
            <a:endParaRPr lang="th-TH"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190</a:t>
            </a:fld>
            <a:endParaRPr lang="th-TH" dirty="0"/>
          </a:p>
        </p:txBody>
      </p:sp>
      <p:pic>
        <p:nvPicPr>
          <p:cNvPr id="5" name="Picture 4"/>
          <p:cNvPicPr>
            <a:picLocks noChangeAspect="1"/>
          </p:cNvPicPr>
          <p:nvPr/>
        </p:nvPicPr>
        <p:blipFill>
          <a:blip r:embed="rId2" cstate="print"/>
          <a:stretch>
            <a:fillRect/>
          </a:stretch>
        </p:blipFill>
        <p:spPr>
          <a:xfrm>
            <a:off x="1806107" y="1571113"/>
            <a:ext cx="5990880" cy="1634938"/>
          </a:xfrm>
          <a:prstGeom prst="rect">
            <a:avLst/>
          </a:prstGeom>
        </p:spPr>
      </p:pic>
      <p:pic>
        <p:nvPicPr>
          <p:cNvPr id="6" name="Picture 5"/>
          <p:cNvPicPr>
            <a:picLocks noChangeAspect="1"/>
          </p:cNvPicPr>
          <p:nvPr/>
        </p:nvPicPr>
        <p:blipFill>
          <a:blip r:embed="rId3" cstate="print"/>
          <a:stretch>
            <a:fillRect/>
          </a:stretch>
        </p:blipFill>
        <p:spPr>
          <a:xfrm>
            <a:off x="816910" y="3523131"/>
            <a:ext cx="8111938" cy="567194"/>
          </a:xfrm>
          <a:prstGeom prst="rect">
            <a:avLst/>
          </a:prstGeom>
        </p:spPr>
      </p:pic>
    </p:spTree>
    <p:extLst>
      <p:ext uri="{BB962C8B-B14F-4D97-AF65-F5344CB8AC3E}">
        <p14:creationId xmlns:p14="http://schemas.microsoft.com/office/powerpoint/2010/main" val="3340747688"/>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 4 (cont.)</a:t>
            </a:r>
            <a:endParaRPr lang="th-TH"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191</a:t>
            </a:fld>
            <a:endParaRPr lang="th-TH" dirty="0"/>
          </a:p>
        </p:txBody>
      </p:sp>
      <p:pic>
        <p:nvPicPr>
          <p:cNvPr id="6" name="Picture 5"/>
          <p:cNvPicPr>
            <a:picLocks noChangeAspect="1"/>
          </p:cNvPicPr>
          <p:nvPr/>
        </p:nvPicPr>
        <p:blipFill>
          <a:blip r:embed="rId2" cstate="print"/>
          <a:stretch>
            <a:fillRect/>
          </a:stretch>
        </p:blipFill>
        <p:spPr>
          <a:xfrm>
            <a:off x="856130" y="1444208"/>
            <a:ext cx="7162800" cy="5124450"/>
          </a:xfrm>
          <a:prstGeom prst="rect">
            <a:avLst/>
          </a:prstGeom>
        </p:spPr>
      </p:pic>
    </p:spTree>
    <p:extLst>
      <p:ext uri="{BB962C8B-B14F-4D97-AF65-F5344CB8AC3E}">
        <p14:creationId xmlns:p14="http://schemas.microsoft.com/office/powerpoint/2010/main" val="1127851332"/>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Corporate Value Model</a:t>
            </a:r>
            <a:endParaRPr lang="th-TH"/>
          </a:p>
        </p:txBody>
      </p:sp>
      <p:sp>
        <p:nvSpPr>
          <p:cNvPr id="3" name="Content Placeholder 2"/>
          <p:cNvSpPr>
            <a:spLocks noGrp="1"/>
          </p:cNvSpPr>
          <p:nvPr>
            <p:ph idx="1"/>
          </p:nvPr>
        </p:nvSpPr>
        <p:spPr/>
        <p:txBody>
          <a:bodyPr>
            <a:normAutofit fontScale="92500" lnSpcReduction="20000"/>
          </a:bodyPr>
          <a:lstStyle/>
          <a:p>
            <a:r>
              <a:rPr lang="en-US" smtClean="0"/>
              <a:t>Assume that today is Dec 31, 2012 and the following informaton applies to Vermeil Airlines;</a:t>
            </a:r>
          </a:p>
          <a:p>
            <a:pPr lvl="1"/>
            <a:r>
              <a:rPr lang="en-US" smtClean="0"/>
              <a:t>EBIT(1-T) for 2013 is expected to be $500 million</a:t>
            </a:r>
          </a:p>
          <a:p>
            <a:pPr lvl="1"/>
            <a:r>
              <a:rPr lang="en-US" smtClean="0"/>
              <a:t>The depreciation expense for 2013 is expected to be $100mil</a:t>
            </a:r>
          </a:p>
          <a:p>
            <a:pPr lvl="1"/>
            <a:r>
              <a:rPr lang="en-US" smtClean="0"/>
              <a:t>The capital expenditures for 2013 are expected to be $200 mil</a:t>
            </a:r>
          </a:p>
          <a:p>
            <a:pPr lvl="1"/>
            <a:r>
              <a:rPr lang="en-US" smtClean="0"/>
              <a:t>No Change is expected in net operating working capital</a:t>
            </a:r>
          </a:p>
          <a:p>
            <a:pPr lvl="1"/>
            <a:r>
              <a:rPr lang="en-US" smtClean="0"/>
              <a:t>The free cash flow is expected to grow at a constant rate of 6% per year</a:t>
            </a:r>
          </a:p>
          <a:p>
            <a:pPr lvl="1"/>
            <a:r>
              <a:rPr lang="en-US" smtClean="0"/>
              <a:t>The required return on equity is 14%</a:t>
            </a:r>
          </a:p>
          <a:p>
            <a:pPr lvl="1"/>
            <a:r>
              <a:rPr lang="en-US" smtClean="0"/>
              <a:t>The WACC is 10%</a:t>
            </a:r>
          </a:p>
          <a:p>
            <a:pPr lvl="1"/>
            <a:r>
              <a:rPr lang="en-US" smtClean="0"/>
              <a:t>The market value of the company s debt is $ 3bn</a:t>
            </a:r>
          </a:p>
          <a:p>
            <a:pPr lvl="1"/>
            <a:r>
              <a:rPr lang="en-US" smtClean="0"/>
              <a:t>200 million shares are outstanding</a:t>
            </a:r>
          </a:p>
          <a:p>
            <a:pPr lvl="1"/>
            <a:r>
              <a:rPr lang="en-US" smtClean="0"/>
              <a:t>WHAT SHOULD THE STOCK PRICE BE Today??</a:t>
            </a:r>
          </a:p>
        </p:txBody>
      </p:sp>
      <p:sp>
        <p:nvSpPr>
          <p:cNvPr id="4" name="Slide Number Placeholder 3"/>
          <p:cNvSpPr>
            <a:spLocks noGrp="1"/>
          </p:cNvSpPr>
          <p:nvPr>
            <p:ph type="sldNum" sz="quarter" idx="12"/>
          </p:nvPr>
        </p:nvSpPr>
        <p:spPr/>
        <p:txBody>
          <a:bodyPr/>
          <a:lstStyle/>
          <a:p>
            <a:fld id="{739D700E-2A0F-42B1-9CF7-24E9089A7B94}" type="slidenum">
              <a:rPr lang="en-US" smtClean="0"/>
              <a:pPr/>
              <a:t>192</a:t>
            </a:fld>
            <a:endParaRPr lang="th-TH" dirty="0"/>
          </a:p>
        </p:txBody>
      </p:sp>
    </p:spTree>
    <p:extLst>
      <p:ext uri="{BB962C8B-B14F-4D97-AF65-F5344CB8AC3E}">
        <p14:creationId xmlns:p14="http://schemas.microsoft.com/office/powerpoint/2010/main" val="1912040456"/>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fld id="{739D700E-2A0F-42B1-9CF7-24E9089A7B94}" type="slidenum">
              <a:rPr lang="en-US" smtClean="0"/>
              <a:pPr/>
              <a:t>193</a:t>
            </a:fld>
            <a:endParaRPr lang="th-TH" dirty="0"/>
          </a:p>
        </p:txBody>
      </p:sp>
      <p:pic>
        <p:nvPicPr>
          <p:cNvPr id="78850" name="Picture 2"/>
          <p:cNvPicPr>
            <a:picLocks noGrp="1" noChangeAspect="1" noChangeArrowheads="1"/>
          </p:cNvPicPr>
          <p:nvPr>
            <p:ph idx="1"/>
          </p:nvPr>
        </p:nvPicPr>
        <p:blipFill>
          <a:blip r:embed="rId2" cstate="print"/>
          <a:srcRect/>
          <a:stretch>
            <a:fillRect/>
          </a:stretch>
        </p:blipFill>
        <p:spPr bwMode="auto">
          <a:xfrm>
            <a:off x="1033847" y="1164477"/>
            <a:ext cx="6568735" cy="4630832"/>
          </a:xfrm>
          <a:prstGeom prst="rect">
            <a:avLst/>
          </a:prstGeom>
          <a:noFill/>
          <a:ln w="9525">
            <a:noFill/>
            <a:miter lim="800000"/>
            <a:headEnd/>
            <a:tailEnd/>
          </a:ln>
        </p:spPr>
      </p:pic>
      <p:pic>
        <p:nvPicPr>
          <p:cNvPr id="78851" name="Picture 3"/>
          <p:cNvPicPr>
            <a:picLocks noChangeAspect="1" noChangeArrowheads="1"/>
          </p:cNvPicPr>
          <p:nvPr/>
        </p:nvPicPr>
        <p:blipFill>
          <a:blip r:embed="rId3" cstate="print"/>
          <a:srcRect/>
          <a:stretch>
            <a:fillRect/>
          </a:stretch>
        </p:blipFill>
        <p:spPr bwMode="auto">
          <a:xfrm>
            <a:off x="861349" y="5672683"/>
            <a:ext cx="8125896" cy="767306"/>
          </a:xfrm>
          <a:prstGeom prst="rect">
            <a:avLst/>
          </a:prstGeom>
          <a:noFill/>
          <a:ln w="9525">
            <a:noFill/>
            <a:miter lim="800000"/>
            <a:headEnd/>
            <a:tailEnd/>
          </a:ln>
        </p:spPr>
      </p:pic>
    </p:spTree>
    <p:extLst>
      <p:ext uri="{BB962C8B-B14F-4D97-AF65-F5344CB8AC3E}">
        <p14:creationId xmlns:p14="http://schemas.microsoft.com/office/powerpoint/2010/main" val="579886431"/>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ctrTitle"/>
          </p:nvPr>
        </p:nvSpPr>
        <p:spPr/>
        <p:txBody>
          <a:bodyPr/>
          <a:lstStyle/>
          <a:p>
            <a:pPr eaLnBrk="1" hangingPunct="1">
              <a:defRPr/>
            </a:pPr>
            <a:r>
              <a:rPr lang="en-US" smtClean="0"/>
              <a:t>Risk and Rates of Return</a:t>
            </a:r>
          </a:p>
        </p:txBody>
      </p:sp>
      <p:sp>
        <p:nvSpPr>
          <p:cNvPr id="4099" name="Text Placeholder 20"/>
          <p:cNvSpPr>
            <a:spLocks noGrp="1"/>
          </p:cNvSpPr>
          <p:nvPr>
            <p:ph idx="1"/>
          </p:nvPr>
        </p:nvSpPr>
        <p:spPr>
          <a:xfrm>
            <a:off x="904875" y="3419475"/>
            <a:ext cx="7315200" cy="2706688"/>
          </a:xfrm>
        </p:spPr>
        <p:txBody>
          <a:bodyPr/>
          <a:lstStyle/>
          <a:p>
            <a:pPr eaLnBrk="1" hangingPunct="1">
              <a:lnSpc>
                <a:spcPct val="100000"/>
              </a:lnSpc>
            </a:pPr>
            <a:r>
              <a:rPr lang="en-US" smtClean="0"/>
              <a:t>Stand-Alone Risk</a:t>
            </a:r>
          </a:p>
          <a:p>
            <a:pPr eaLnBrk="1" hangingPunct="1">
              <a:lnSpc>
                <a:spcPct val="100000"/>
              </a:lnSpc>
            </a:pPr>
            <a:r>
              <a:rPr lang="en-US" smtClean="0"/>
              <a:t>Portfolio Risk</a:t>
            </a:r>
          </a:p>
          <a:p>
            <a:pPr eaLnBrk="1" hangingPunct="1">
              <a:lnSpc>
                <a:spcPct val="100000"/>
              </a:lnSpc>
            </a:pPr>
            <a:r>
              <a:rPr lang="en-US" smtClean="0"/>
              <a:t>Risk and Return:  CAPM/SML</a:t>
            </a:r>
          </a:p>
        </p:txBody>
      </p:sp>
      <p:sp>
        <p:nvSpPr>
          <p:cNvPr id="2051" name="Text Placeholder 19"/>
          <p:cNvSpPr>
            <a:spLocks noGrp="1"/>
          </p:cNvSpPr>
          <p:nvPr>
            <p:ph type="body" sz="quarter" idx="11"/>
          </p:nvPr>
        </p:nvSpPr>
        <p:spPr/>
        <p:txBody>
          <a:bodyPr>
            <a:normAutofit lnSpcReduction="10000"/>
          </a:bodyPr>
          <a:lstStyle/>
          <a:p>
            <a:pPr eaLnBrk="1" hangingPunct="1">
              <a:buFont typeface="Wingdings" pitchFamily="2" charset="2"/>
              <a:buNone/>
              <a:defRPr/>
            </a:pPr>
            <a:r>
              <a:rPr lang="en-US" smtClean="0"/>
              <a:t>Chapter </a:t>
            </a:r>
            <a:r>
              <a:rPr lang="en-US" dirty="0" smtClean="0"/>
              <a:t>8</a:t>
            </a:r>
          </a:p>
        </p:txBody>
      </p:sp>
      <p:sp>
        <p:nvSpPr>
          <p:cNvPr id="4101" name="Slide Number Placeholder 5"/>
          <p:cNvSpPr>
            <a:spLocks noGrp="1"/>
          </p:cNvSpPr>
          <p:nvPr>
            <p:ph type="sldNum" sz="quarter" idx="12"/>
          </p:nvPr>
        </p:nvSpPr>
        <p:spPr bwMode="auto">
          <a:noFill/>
          <a:ln>
            <a:miter lim="800000"/>
            <a:headEnd/>
            <a:tailEnd/>
          </a:ln>
        </p:spPr>
        <p:txBody>
          <a:bodyPr/>
          <a:lstStyle/>
          <a:p>
            <a:r>
              <a:rPr lang="en-US"/>
              <a:t>8-</a:t>
            </a:r>
            <a:fld id="{C9143B72-F1EB-4D70-B162-BDAD01A2688A}" type="slidenum">
              <a:rPr lang="en-US"/>
              <a:pPr/>
              <a:t>194</a:t>
            </a:fld>
            <a:endParaRPr lang="en-US"/>
          </a:p>
        </p:txBody>
      </p:sp>
    </p:spTree>
    <p:extLst>
      <p:ext uri="{BB962C8B-B14F-4D97-AF65-F5344CB8AC3E}">
        <p14:creationId xmlns:p14="http://schemas.microsoft.com/office/powerpoint/2010/main" val="3231903132"/>
      </p:ext>
    </p:extLst>
  </p:cSld>
  <p:clrMapOvr>
    <a:masterClrMapping/>
  </p:clrMapOvr>
  <p:timing>
    <p:tnLst>
      <p:par>
        <p:cTn xmlns:p14="http://schemas.microsoft.com/office/powerpoint/2010/mai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smtClean="0"/>
              <a:t>What is investment risk?</a:t>
            </a:r>
          </a:p>
        </p:txBody>
      </p:sp>
      <p:sp>
        <p:nvSpPr>
          <p:cNvPr id="6147" name="Rectangle 3"/>
          <p:cNvSpPr>
            <a:spLocks noGrp="1" noChangeArrowheads="1"/>
          </p:cNvSpPr>
          <p:nvPr>
            <p:ph sz="quarter" idx="1"/>
          </p:nvPr>
        </p:nvSpPr>
        <p:spPr>
          <a:xfrm>
            <a:off x="612775" y="1600200"/>
            <a:ext cx="7616825" cy="4495800"/>
          </a:xfrm>
        </p:spPr>
        <p:txBody>
          <a:bodyPr/>
          <a:lstStyle/>
          <a:p>
            <a:pPr eaLnBrk="1" hangingPunct="1">
              <a:defRPr/>
            </a:pPr>
            <a:r>
              <a:rPr lang="en-US" dirty="0" smtClean="0"/>
              <a:t>Two types of investment risk</a:t>
            </a:r>
          </a:p>
          <a:p>
            <a:pPr lvl="1" eaLnBrk="1" hangingPunct="1">
              <a:defRPr/>
            </a:pPr>
            <a:r>
              <a:rPr lang="en-US" dirty="0" smtClean="0"/>
              <a:t>Stand-alone risk</a:t>
            </a:r>
          </a:p>
          <a:p>
            <a:pPr lvl="1" eaLnBrk="1" hangingPunct="1">
              <a:defRPr/>
            </a:pPr>
            <a:r>
              <a:rPr lang="en-US" dirty="0" smtClean="0"/>
              <a:t>Portfolio risk </a:t>
            </a:r>
          </a:p>
          <a:p>
            <a:pPr eaLnBrk="1" hangingPunct="1">
              <a:defRPr/>
            </a:pPr>
            <a:r>
              <a:rPr lang="en-US" dirty="0" smtClean="0"/>
              <a:t>Investment risk is related to the probability of earning a low or negative actual return.</a:t>
            </a:r>
          </a:p>
          <a:p>
            <a:pPr eaLnBrk="1" hangingPunct="1">
              <a:defRPr/>
            </a:pPr>
            <a:r>
              <a:rPr lang="en-US" dirty="0" smtClean="0"/>
              <a:t>The greater the chance of lower than expected, or negative returns, the riskier the investment.</a:t>
            </a:r>
          </a:p>
        </p:txBody>
      </p:sp>
      <p:sp>
        <p:nvSpPr>
          <p:cNvPr id="5124" name="Slide Number Placeholder 4"/>
          <p:cNvSpPr>
            <a:spLocks noGrp="1"/>
          </p:cNvSpPr>
          <p:nvPr>
            <p:ph type="sldNum" sz="quarter" idx="10"/>
          </p:nvPr>
        </p:nvSpPr>
        <p:spPr bwMode="auto">
          <a:noFill/>
          <a:ln>
            <a:miter lim="800000"/>
            <a:headEnd/>
            <a:tailEnd/>
          </a:ln>
        </p:spPr>
        <p:txBody>
          <a:bodyPr/>
          <a:lstStyle/>
          <a:p>
            <a:r>
              <a:rPr lang="en-US"/>
              <a:t>8-</a:t>
            </a:r>
            <a:fld id="{236AAAFD-C5F1-4B3B-B197-9C0822AEBC29}" type="slidenum">
              <a:rPr lang="en-US"/>
              <a:pPr/>
              <a:t>195</a:t>
            </a:fld>
            <a:endParaRPr lang="en-US"/>
          </a:p>
        </p:txBody>
      </p:sp>
    </p:spTree>
    <p:extLst>
      <p:ext uri="{BB962C8B-B14F-4D97-AF65-F5344CB8AC3E}">
        <p14:creationId xmlns:p14="http://schemas.microsoft.com/office/powerpoint/2010/main" val="317068974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14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smtClean="0"/>
              <a:t>Probability Distributions</a:t>
            </a:r>
          </a:p>
        </p:txBody>
      </p:sp>
      <p:sp>
        <p:nvSpPr>
          <p:cNvPr id="1029" name="Rectangle 3"/>
          <p:cNvSpPr>
            <a:spLocks noGrp="1" noChangeArrowheads="1"/>
          </p:cNvSpPr>
          <p:nvPr>
            <p:ph sz="quarter" idx="1"/>
          </p:nvPr>
        </p:nvSpPr>
        <p:spPr>
          <a:xfrm>
            <a:off x="612775" y="1600200"/>
            <a:ext cx="7616825" cy="1362075"/>
          </a:xfrm>
        </p:spPr>
        <p:txBody>
          <a:bodyPr>
            <a:normAutofit lnSpcReduction="10000"/>
          </a:bodyPr>
          <a:lstStyle/>
          <a:p>
            <a:pPr eaLnBrk="1" hangingPunct="1">
              <a:defRPr/>
            </a:pPr>
            <a:r>
              <a:rPr lang="en-US" dirty="0" smtClean="0"/>
              <a:t>A listing of all possible outcomes, and the probability of each occurrence.</a:t>
            </a:r>
          </a:p>
          <a:p>
            <a:pPr eaLnBrk="1" hangingPunct="1">
              <a:defRPr/>
            </a:pPr>
            <a:r>
              <a:rPr lang="en-US" dirty="0" smtClean="0"/>
              <a:t>Can be shown graphically.</a:t>
            </a:r>
          </a:p>
        </p:txBody>
      </p:sp>
      <p:sp>
        <p:nvSpPr>
          <p:cNvPr id="6148" name="Slide Number Placeholder 19"/>
          <p:cNvSpPr>
            <a:spLocks noGrp="1"/>
          </p:cNvSpPr>
          <p:nvPr>
            <p:ph type="sldNum" sz="quarter" idx="10"/>
          </p:nvPr>
        </p:nvSpPr>
        <p:spPr bwMode="auto">
          <a:noFill/>
          <a:ln>
            <a:miter lim="800000"/>
            <a:headEnd/>
            <a:tailEnd/>
          </a:ln>
        </p:spPr>
        <p:txBody>
          <a:bodyPr/>
          <a:lstStyle/>
          <a:p>
            <a:r>
              <a:rPr lang="en-US"/>
              <a:t>8-</a:t>
            </a:r>
            <a:fld id="{9A9F4AA0-1FE4-46F1-8A89-1A7D1A28EB0A}" type="slidenum">
              <a:rPr lang="en-US"/>
              <a:pPr/>
              <a:t>196</a:t>
            </a:fld>
            <a:endParaRPr lang="en-US"/>
          </a:p>
        </p:txBody>
      </p:sp>
      <p:grpSp>
        <p:nvGrpSpPr>
          <p:cNvPr id="2" name="Group 20"/>
          <p:cNvGrpSpPr>
            <a:grpSpLocks/>
          </p:cNvGrpSpPr>
          <p:nvPr/>
        </p:nvGrpSpPr>
        <p:grpSpPr bwMode="auto">
          <a:xfrm>
            <a:off x="895350" y="3124200"/>
            <a:ext cx="7504113" cy="3057525"/>
            <a:chOff x="895350" y="3324225"/>
            <a:chExt cx="7504113" cy="3057525"/>
          </a:xfrm>
        </p:grpSpPr>
        <p:grpSp>
          <p:nvGrpSpPr>
            <p:cNvPr id="3" name="Group 43"/>
            <p:cNvGrpSpPr>
              <a:grpSpLocks/>
            </p:cNvGrpSpPr>
            <p:nvPr/>
          </p:nvGrpSpPr>
          <p:grpSpPr bwMode="auto">
            <a:xfrm>
              <a:off x="895350" y="3324225"/>
              <a:ext cx="7504113" cy="3057525"/>
              <a:chOff x="564" y="2112"/>
              <a:chExt cx="4727" cy="1926"/>
            </a:xfrm>
          </p:grpSpPr>
          <p:sp>
            <p:nvSpPr>
              <p:cNvPr id="1031" name="Line 20"/>
              <p:cNvSpPr>
                <a:spLocks noChangeShapeType="1"/>
              </p:cNvSpPr>
              <p:nvPr/>
            </p:nvSpPr>
            <p:spPr bwMode="auto">
              <a:xfrm>
                <a:off x="1859" y="2112"/>
                <a:ext cx="0" cy="1219"/>
              </a:xfrm>
              <a:prstGeom prst="line">
                <a:avLst/>
              </a:prstGeom>
              <a:noFill/>
              <a:ln w="25400">
                <a:solidFill>
                  <a:schemeClr val="tx1"/>
                </a:solidFill>
                <a:round/>
                <a:headEnd type="none" w="sm" len="sm"/>
                <a:tailEnd type="none" w="sm" len="sm"/>
              </a:ln>
            </p:spPr>
            <p:txBody>
              <a:bodyPr wrap="none" anchor="ctr"/>
              <a:lstStyle/>
              <a:p>
                <a:pPr>
                  <a:defRPr/>
                </a:pPr>
                <a:endParaRPr lang="en-US" sz="2000" dirty="0">
                  <a:latin typeface="+mn-lt"/>
                  <a:cs typeface="Arial" charset="0"/>
                </a:endParaRPr>
              </a:p>
            </p:txBody>
          </p:sp>
          <p:sp>
            <p:nvSpPr>
              <p:cNvPr id="1032" name="Line 21"/>
              <p:cNvSpPr>
                <a:spLocks noChangeShapeType="1"/>
              </p:cNvSpPr>
              <p:nvPr/>
            </p:nvSpPr>
            <p:spPr bwMode="auto">
              <a:xfrm>
                <a:off x="564" y="3331"/>
                <a:ext cx="3791" cy="0"/>
              </a:xfrm>
              <a:prstGeom prst="line">
                <a:avLst/>
              </a:prstGeom>
              <a:noFill/>
              <a:ln w="25400">
                <a:solidFill>
                  <a:schemeClr val="tx1"/>
                </a:solidFill>
                <a:round/>
                <a:headEnd type="none" w="sm" len="sm"/>
                <a:tailEnd type="none" w="sm" len="sm"/>
              </a:ln>
            </p:spPr>
            <p:txBody>
              <a:bodyPr wrap="none" anchor="ctr"/>
              <a:lstStyle/>
              <a:p>
                <a:pPr>
                  <a:defRPr/>
                </a:pPr>
                <a:endParaRPr lang="en-US" sz="2000" dirty="0">
                  <a:latin typeface="+mn-lt"/>
                  <a:cs typeface="Arial" charset="0"/>
                </a:endParaRPr>
              </a:p>
            </p:txBody>
          </p:sp>
          <p:sp>
            <p:nvSpPr>
              <p:cNvPr id="1033" name="Line 22"/>
              <p:cNvSpPr>
                <a:spLocks noChangeShapeType="1"/>
              </p:cNvSpPr>
              <p:nvPr/>
            </p:nvSpPr>
            <p:spPr bwMode="auto">
              <a:xfrm>
                <a:off x="2531" y="2181"/>
                <a:ext cx="0" cy="1152"/>
              </a:xfrm>
              <a:prstGeom prst="line">
                <a:avLst/>
              </a:prstGeom>
              <a:noFill/>
              <a:ln w="25400">
                <a:solidFill>
                  <a:schemeClr val="tx1"/>
                </a:solidFill>
                <a:prstDash val="sysDot"/>
                <a:round/>
                <a:headEnd type="none" w="sm" len="sm"/>
                <a:tailEnd type="none" w="sm" len="sm"/>
              </a:ln>
            </p:spPr>
            <p:txBody>
              <a:bodyPr wrap="none" anchor="ctr"/>
              <a:lstStyle/>
              <a:p>
                <a:pPr>
                  <a:defRPr/>
                </a:pPr>
                <a:endParaRPr lang="en-US" sz="2000" dirty="0">
                  <a:latin typeface="+mn-lt"/>
                  <a:cs typeface="Arial" charset="0"/>
                </a:endParaRPr>
              </a:p>
            </p:txBody>
          </p:sp>
          <p:sp>
            <p:nvSpPr>
              <p:cNvPr id="1034" name="Rectangle 24"/>
              <p:cNvSpPr>
                <a:spLocks noChangeArrowheads="1"/>
              </p:cNvSpPr>
              <p:nvPr/>
            </p:nvSpPr>
            <p:spPr bwMode="auto">
              <a:xfrm>
                <a:off x="1614" y="3786"/>
                <a:ext cx="1853" cy="252"/>
              </a:xfrm>
              <a:prstGeom prst="rect">
                <a:avLst/>
              </a:prstGeom>
              <a:noFill/>
              <a:ln w="9525">
                <a:noFill/>
                <a:miter lim="800000"/>
                <a:headEnd/>
                <a:tailEnd/>
              </a:ln>
            </p:spPr>
            <p:txBody>
              <a:bodyPr wrap="none" lIns="92075" tIns="46038" rIns="92075" bIns="46038">
                <a:spAutoFit/>
              </a:bodyPr>
              <a:lstStyle/>
              <a:p>
                <a:pPr eaLnBrk="0" hangingPunct="0">
                  <a:defRPr/>
                </a:pPr>
                <a:r>
                  <a:rPr lang="en-US" sz="2000" dirty="0">
                    <a:latin typeface="+mn-lt"/>
                    <a:cs typeface="Arial" charset="0"/>
                  </a:rPr>
                  <a:t>Expected Rate of Return</a:t>
                </a:r>
              </a:p>
            </p:txBody>
          </p:sp>
          <p:sp>
            <p:nvSpPr>
              <p:cNvPr id="1035" name="AutoShape 25"/>
              <p:cNvSpPr>
                <a:spLocks noChangeArrowheads="1"/>
              </p:cNvSpPr>
              <p:nvPr/>
            </p:nvSpPr>
            <p:spPr bwMode="auto">
              <a:xfrm>
                <a:off x="2469" y="3552"/>
                <a:ext cx="130" cy="264"/>
              </a:xfrm>
              <a:prstGeom prst="upArrow">
                <a:avLst>
                  <a:gd name="adj1" fmla="val 50000"/>
                  <a:gd name="adj2" fmla="val 101510"/>
                </a:avLst>
              </a:prstGeom>
              <a:solidFill>
                <a:schemeClr val="accent4">
                  <a:lumMod val="75000"/>
                </a:schemeClr>
              </a:solidFill>
              <a:ln w="12700">
                <a:noFill/>
                <a:miter lim="800000"/>
                <a:headEnd/>
                <a:tailEnd/>
              </a:ln>
            </p:spPr>
            <p:txBody>
              <a:bodyPr wrap="none" anchor="ctr"/>
              <a:lstStyle/>
              <a:p>
                <a:endParaRPr lang="th-TH" sz="2000">
                  <a:latin typeface="Calibri" pitchFamily="34" charset="0"/>
                </a:endParaRPr>
              </a:p>
            </p:txBody>
          </p:sp>
          <p:sp>
            <p:nvSpPr>
              <p:cNvPr id="1036" name="Rectangle 26"/>
              <p:cNvSpPr>
                <a:spLocks noChangeArrowheads="1"/>
              </p:cNvSpPr>
              <p:nvPr/>
            </p:nvSpPr>
            <p:spPr bwMode="auto">
              <a:xfrm>
                <a:off x="4368" y="3120"/>
                <a:ext cx="923" cy="446"/>
              </a:xfrm>
              <a:prstGeom prst="rect">
                <a:avLst/>
              </a:prstGeom>
              <a:noFill/>
              <a:ln w="9525">
                <a:noFill/>
                <a:miter lim="800000"/>
                <a:headEnd/>
                <a:tailEnd/>
              </a:ln>
            </p:spPr>
            <p:txBody>
              <a:bodyPr wrap="none" lIns="92075" tIns="46038" rIns="92075" bIns="46038">
                <a:spAutoFit/>
              </a:bodyPr>
              <a:lstStyle/>
              <a:p>
                <a:pPr eaLnBrk="0" hangingPunct="0">
                  <a:defRPr/>
                </a:pPr>
                <a:r>
                  <a:rPr lang="en-US" sz="2000" dirty="0">
                    <a:latin typeface="+mn-lt"/>
                    <a:cs typeface="Arial" charset="0"/>
                  </a:rPr>
                  <a:t>Rate of</a:t>
                </a:r>
              </a:p>
              <a:p>
                <a:pPr eaLnBrk="0" hangingPunct="0">
                  <a:defRPr/>
                </a:pPr>
                <a:r>
                  <a:rPr lang="en-US" sz="2000" dirty="0">
                    <a:latin typeface="+mn-lt"/>
                    <a:cs typeface="Arial" charset="0"/>
                  </a:rPr>
                  <a:t>Return (%)</a:t>
                </a:r>
              </a:p>
            </p:txBody>
          </p:sp>
          <p:sp>
            <p:nvSpPr>
              <p:cNvPr id="1037" name="Rectangle 27"/>
              <p:cNvSpPr>
                <a:spLocks noChangeArrowheads="1"/>
              </p:cNvSpPr>
              <p:nvPr/>
            </p:nvSpPr>
            <p:spPr bwMode="auto">
              <a:xfrm>
                <a:off x="3769" y="3331"/>
                <a:ext cx="381" cy="252"/>
              </a:xfrm>
              <a:prstGeom prst="rect">
                <a:avLst/>
              </a:prstGeom>
              <a:noFill/>
              <a:ln w="9525">
                <a:noFill/>
                <a:miter lim="800000"/>
                <a:headEnd/>
                <a:tailEnd/>
              </a:ln>
            </p:spPr>
            <p:txBody>
              <a:bodyPr wrap="none" lIns="92075" tIns="46038" rIns="92075" bIns="46038">
                <a:spAutoFit/>
              </a:bodyPr>
              <a:lstStyle/>
              <a:p>
                <a:pPr eaLnBrk="0" hangingPunct="0">
                  <a:defRPr/>
                </a:pPr>
                <a:r>
                  <a:rPr lang="en-US" sz="2000" dirty="0">
                    <a:latin typeface="+mn-lt"/>
                    <a:cs typeface="Arial" charset="0"/>
                  </a:rPr>
                  <a:t>100</a:t>
                </a:r>
              </a:p>
            </p:txBody>
          </p:sp>
          <p:sp>
            <p:nvSpPr>
              <p:cNvPr id="1038" name="Rectangle 28"/>
              <p:cNvSpPr>
                <a:spLocks noChangeArrowheads="1"/>
              </p:cNvSpPr>
              <p:nvPr/>
            </p:nvSpPr>
            <p:spPr bwMode="auto">
              <a:xfrm>
                <a:off x="2385" y="3331"/>
                <a:ext cx="293" cy="252"/>
              </a:xfrm>
              <a:prstGeom prst="rect">
                <a:avLst/>
              </a:prstGeom>
              <a:noFill/>
              <a:ln w="9525">
                <a:noFill/>
                <a:miter lim="800000"/>
                <a:headEnd/>
                <a:tailEnd/>
              </a:ln>
            </p:spPr>
            <p:txBody>
              <a:bodyPr wrap="none" lIns="92075" tIns="46038" rIns="92075" bIns="46038">
                <a:spAutoFit/>
              </a:bodyPr>
              <a:lstStyle/>
              <a:p>
                <a:pPr eaLnBrk="0" hangingPunct="0">
                  <a:defRPr/>
                </a:pPr>
                <a:r>
                  <a:rPr lang="en-US" sz="2000" dirty="0">
                    <a:latin typeface="+mn-lt"/>
                    <a:cs typeface="Arial" charset="0"/>
                  </a:rPr>
                  <a:t>15</a:t>
                </a:r>
              </a:p>
            </p:txBody>
          </p:sp>
          <p:sp>
            <p:nvSpPr>
              <p:cNvPr id="1039" name="Rectangle 29"/>
              <p:cNvSpPr>
                <a:spLocks noChangeArrowheads="1"/>
              </p:cNvSpPr>
              <p:nvPr/>
            </p:nvSpPr>
            <p:spPr bwMode="auto">
              <a:xfrm>
                <a:off x="1753" y="3331"/>
                <a:ext cx="205" cy="252"/>
              </a:xfrm>
              <a:prstGeom prst="rect">
                <a:avLst/>
              </a:prstGeom>
              <a:noFill/>
              <a:ln w="9525">
                <a:noFill/>
                <a:miter lim="800000"/>
                <a:headEnd/>
                <a:tailEnd/>
              </a:ln>
            </p:spPr>
            <p:txBody>
              <a:bodyPr wrap="none" lIns="92075" tIns="46038" rIns="92075" bIns="46038">
                <a:spAutoFit/>
              </a:bodyPr>
              <a:lstStyle/>
              <a:p>
                <a:pPr eaLnBrk="0" hangingPunct="0">
                  <a:defRPr/>
                </a:pPr>
                <a:r>
                  <a:rPr lang="en-US" sz="2000" dirty="0">
                    <a:latin typeface="+mn-lt"/>
                    <a:cs typeface="Arial" charset="0"/>
                  </a:rPr>
                  <a:t>0</a:t>
                </a:r>
              </a:p>
            </p:txBody>
          </p:sp>
          <p:sp>
            <p:nvSpPr>
              <p:cNvPr id="1040" name="Rectangle 30"/>
              <p:cNvSpPr>
                <a:spLocks noChangeArrowheads="1"/>
              </p:cNvSpPr>
              <p:nvPr/>
            </p:nvSpPr>
            <p:spPr bwMode="auto">
              <a:xfrm>
                <a:off x="649" y="3331"/>
                <a:ext cx="351" cy="252"/>
              </a:xfrm>
              <a:prstGeom prst="rect">
                <a:avLst/>
              </a:prstGeom>
              <a:noFill/>
              <a:ln w="9525">
                <a:noFill/>
                <a:miter lim="800000"/>
                <a:headEnd/>
                <a:tailEnd/>
              </a:ln>
            </p:spPr>
            <p:txBody>
              <a:bodyPr wrap="none" lIns="92075" tIns="46038" rIns="92075" bIns="46038">
                <a:spAutoFit/>
              </a:bodyPr>
              <a:lstStyle/>
              <a:p>
                <a:pPr eaLnBrk="0" hangingPunct="0">
                  <a:defRPr/>
                </a:pPr>
                <a:r>
                  <a:rPr lang="en-US" sz="2000" dirty="0">
                    <a:latin typeface="+mn-lt"/>
                    <a:cs typeface="Arial" charset="0"/>
                  </a:rPr>
                  <a:t>-70</a:t>
                </a:r>
              </a:p>
            </p:txBody>
          </p:sp>
          <p:sp>
            <p:nvSpPr>
              <p:cNvPr id="1041" name="Rectangle 31"/>
              <p:cNvSpPr>
                <a:spLocks noChangeArrowheads="1"/>
              </p:cNvSpPr>
              <p:nvPr/>
            </p:nvSpPr>
            <p:spPr bwMode="auto">
              <a:xfrm>
                <a:off x="2880" y="2304"/>
                <a:ext cx="624" cy="252"/>
              </a:xfrm>
              <a:prstGeom prst="rect">
                <a:avLst/>
              </a:prstGeom>
              <a:solidFill>
                <a:schemeClr val="accent1">
                  <a:lumMod val="60000"/>
                  <a:lumOff val="40000"/>
                </a:schemeClr>
              </a:solidFill>
              <a:ln w="12700">
                <a:solidFill>
                  <a:schemeClr val="accent1"/>
                </a:solidFill>
                <a:miter lim="800000"/>
                <a:headEnd/>
                <a:tailEnd/>
              </a:ln>
            </p:spPr>
            <p:txBody>
              <a:bodyPr lIns="92075" tIns="46038" rIns="92075" bIns="46038">
                <a:spAutoFit/>
              </a:bodyPr>
              <a:lstStyle/>
              <a:p>
                <a:pPr eaLnBrk="0" hangingPunct="0">
                  <a:defRPr/>
                </a:pPr>
                <a:r>
                  <a:rPr lang="en-US" sz="2000" dirty="0">
                    <a:latin typeface="+mn-lt"/>
                    <a:cs typeface="Arial" charset="0"/>
                  </a:rPr>
                  <a:t>Firm X</a:t>
                </a:r>
              </a:p>
            </p:txBody>
          </p:sp>
          <p:sp>
            <p:nvSpPr>
              <p:cNvPr id="1042" name="Rectangle 32"/>
              <p:cNvSpPr>
                <a:spLocks noChangeArrowheads="1"/>
              </p:cNvSpPr>
              <p:nvPr/>
            </p:nvSpPr>
            <p:spPr bwMode="auto">
              <a:xfrm>
                <a:off x="672" y="2976"/>
                <a:ext cx="576" cy="252"/>
              </a:xfrm>
              <a:prstGeom prst="rect">
                <a:avLst/>
              </a:prstGeom>
              <a:solidFill>
                <a:schemeClr val="accent2">
                  <a:lumMod val="60000"/>
                  <a:lumOff val="40000"/>
                </a:schemeClr>
              </a:solidFill>
              <a:ln w="12700">
                <a:noFill/>
                <a:miter lim="800000"/>
                <a:headEnd/>
                <a:tailEnd/>
              </a:ln>
            </p:spPr>
            <p:txBody>
              <a:bodyPr wrap="none" lIns="92075" tIns="46038" rIns="92075" bIns="46038">
                <a:spAutoFit/>
              </a:bodyPr>
              <a:lstStyle/>
              <a:p>
                <a:pPr eaLnBrk="0" hangingPunct="0">
                  <a:defRPr/>
                </a:pPr>
                <a:r>
                  <a:rPr lang="en-US" sz="2000" dirty="0">
                    <a:latin typeface="+mn-lt"/>
                    <a:cs typeface="Arial" charset="0"/>
                  </a:rPr>
                  <a:t>Firm Y</a:t>
                </a:r>
              </a:p>
            </p:txBody>
          </p:sp>
        </p:grpSp>
        <p:sp>
          <p:nvSpPr>
            <p:cNvPr id="22" name="Freeform 21"/>
            <p:cNvSpPr/>
            <p:nvPr/>
          </p:nvSpPr>
          <p:spPr>
            <a:xfrm>
              <a:off x="2179638" y="3430588"/>
              <a:ext cx="3660775" cy="1838325"/>
            </a:xfrm>
            <a:custGeom>
              <a:avLst/>
              <a:gdLst>
                <a:gd name="connsiteX0" fmla="*/ 0 w 3661257"/>
                <a:gd name="connsiteY0" fmla="*/ 1831848 h 1839163"/>
                <a:gd name="connsiteX1" fmla="*/ 120700 w 3661257"/>
                <a:gd name="connsiteY1" fmla="*/ 1820875 h 1839163"/>
                <a:gd name="connsiteX2" fmla="*/ 215798 w 3661257"/>
                <a:gd name="connsiteY2" fmla="*/ 1809902 h 1839163"/>
                <a:gd name="connsiteX3" fmla="*/ 329184 w 3661257"/>
                <a:gd name="connsiteY3" fmla="*/ 1784299 h 1839163"/>
                <a:gd name="connsiteX4" fmla="*/ 468172 w 3661257"/>
                <a:gd name="connsiteY4" fmla="*/ 1729435 h 1839163"/>
                <a:gd name="connsiteX5" fmla="*/ 566928 w 3661257"/>
                <a:gd name="connsiteY5" fmla="*/ 1667256 h 1839163"/>
                <a:gd name="connsiteX6" fmla="*/ 651052 w 3661257"/>
                <a:gd name="connsiteY6" fmla="*/ 1608734 h 1839163"/>
                <a:gd name="connsiteX7" fmla="*/ 727862 w 3661257"/>
                <a:gd name="connsiteY7" fmla="*/ 1531925 h 1839163"/>
                <a:gd name="connsiteX8" fmla="*/ 804672 w 3661257"/>
                <a:gd name="connsiteY8" fmla="*/ 1451458 h 1839163"/>
                <a:gd name="connsiteX9" fmla="*/ 859536 w 3661257"/>
                <a:gd name="connsiteY9" fmla="*/ 1389278 h 1839163"/>
                <a:gd name="connsiteX10" fmla="*/ 910742 w 3661257"/>
                <a:gd name="connsiteY10" fmla="*/ 1312469 h 1839163"/>
                <a:gd name="connsiteX11" fmla="*/ 954633 w 3661257"/>
                <a:gd name="connsiteY11" fmla="*/ 1239317 h 1839163"/>
                <a:gd name="connsiteX12" fmla="*/ 994867 w 3661257"/>
                <a:gd name="connsiteY12" fmla="*/ 1177138 h 1839163"/>
                <a:gd name="connsiteX13" fmla="*/ 1035100 w 3661257"/>
                <a:gd name="connsiteY13" fmla="*/ 1114958 h 1839163"/>
                <a:gd name="connsiteX14" fmla="*/ 1078992 w 3661257"/>
                <a:gd name="connsiteY14" fmla="*/ 1034491 h 1839163"/>
                <a:gd name="connsiteX15" fmla="*/ 1119225 w 3661257"/>
                <a:gd name="connsiteY15" fmla="*/ 950366 h 1839163"/>
                <a:gd name="connsiteX16" fmla="*/ 1247241 w 3661257"/>
                <a:gd name="connsiteY16" fmla="*/ 723595 h 1839163"/>
                <a:gd name="connsiteX17" fmla="*/ 1302105 w 3661257"/>
                <a:gd name="connsiteY17" fmla="*/ 624840 h 1839163"/>
                <a:gd name="connsiteX18" fmla="*/ 1356969 w 3661257"/>
                <a:gd name="connsiteY18" fmla="*/ 522427 h 1839163"/>
                <a:gd name="connsiteX19" fmla="*/ 1411833 w 3661257"/>
                <a:gd name="connsiteY19" fmla="*/ 427330 h 1839163"/>
                <a:gd name="connsiteX20" fmla="*/ 1455724 w 3661257"/>
                <a:gd name="connsiteY20" fmla="*/ 354178 h 1839163"/>
                <a:gd name="connsiteX21" fmla="*/ 1499616 w 3661257"/>
                <a:gd name="connsiteY21" fmla="*/ 284683 h 1839163"/>
                <a:gd name="connsiteX22" fmla="*/ 1558137 w 3661257"/>
                <a:gd name="connsiteY22" fmla="*/ 196901 h 1839163"/>
                <a:gd name="connsiteX23" fmla="*/ 1631289 w 3661257"/>
                <a:gd name="connsiteY23" fmla="*/ 112776 h 1839163"/>
                <a:gd name="connsiteX24" fmla="*/ 1689811 w 3661257"/>
                <a:gd name="connsiteY24" fmla="*/ 65227 h 1839163"/>
                <a:gd name="connsiteX25" fmla="*/ 1748332 w 3661257"/>
                <a:gd name="connsiteY25" fmla="*/ 32309 h 1839163"/>
                <a:gd name="connsiteX26" fmla="*/ 1773936 w 3661257"/>
                <a:gd name="connsiteY26" fmla="*/ 17678 h 1839163"/>
                <a:gd name="connsiteX27" fmla="*/ 1806854 w 3661257"/>
                <a:gd name="connsiteY27" fmla="*/ 10363 h 1839163"/>
                <a:gd name="connsiteX28" fmla="*/ 1832457 w 3661257"/>
                <a:gd name="connsiteY28" fmla="*/ 3048 h 1839163"/>
                <a:gd name="connsiteX29" fmla="*/ 1905609 w 3661257"/>
                <a:gd name="connsiteY29" fmla="*/ 28651 h 1839163"/>
                <a:gd name="connsiteX30" fmla="*/ 1960473 w 3661257"/>
                <a:gd name="connsiteY30" fmla="*/ 65227 h 1839163"/>
                <a:gd name="connsiteX31" fmla="*/ 2000707 w 3661257"/>
                <a:gd name="connsiteY31" fmla="*/ 90830 h 1839163"/>
                <a:gd name="connsiteX32" fmla="*/ 2048256 w 3661257"/>
                <a:gd name="connsiteY32" fmla="*/ 138379 h 1839163"/>
                <a:gd name="connsiteX33" fmla="*/ 2114092 w 3661257"/>
                <a:gd name="connsiteY33" fmla="*/ 211531 h 1839163"/>
                <a:gd name="connsiteX34" fmla="*/ 2172614 w 3661257"/>
                <a:gd name="connsiteY34" fmla="*/ 299314 h 1839163"/>
                <a:gd name="connsiteX35" fmla="*/ 2223820 w 3661257"/>
                <a:gd name="connsiteY35" fmla="*/ 383438 h 1839163"/>
                <a:gd name="connsiteX36" fmla="*/ 2271369 w 3661257"/>
                <a:gd name="connsiteY36" fmla="*/ 478536 h 1839163"/>
                <a:gd name="connsiteX37" fmla="*/ 2362809 w 3661257"/>
                <a:gd name="connsiteY37" fmla="*/ 635813 h 1839163"/>
                <a:gd name="connsiteX38" fmla="*/ 2490825 w 3661257"/>
                <a:gd name="connsiteY38" fmla="*/ 866242 h 1839163"/>
                <a:gd name="connsiteX39" fmla="*/ 2585923 w 3661257"/>
                <a:gd name="connsiteY39" fmla="*/ 1049122 h 1839163"/>
                <a:gd name="connsiteX40" fmla="*/ 2659075 w 3661257"/>
                <a:gd name="connsiteY40" fmla="*/ 1169822 h 1839163"/>
                <a:gd name="connsiteX41" fmla="*/ 2724912 w 3661257"/>
                <a:gd name="connsiteY41" fmla="*/ 1275893 h 1839163"/>
                <a:gd name="connsiteX42" fmla="*/ 2816352 w 3661257"/>
                <a:gd name="connsiteY42" fmla="*/ 1407566 h 1839163"/>
                <a:gd name="connsiteX43" fmla="*/ 2882188 w 3661257"/>
                <a:gd name="connsiteY43" fmla="*/ 1484376 h 1839163"/>
                <a:gd name="connsiteX44" fmla="*/ 3006547 w 3661257"/>
                <a:gd name="connsiteY44" fmla="*/ 1608734 h 1839163"/>
                <a:gd name="connsiteX45" fmla="*/ 3105302 w 3661257"/>
                <a:gd name="connsiteY45" fmla="*/ 1681886 h 1839163"/>
                <a:gd name="connsiteX46" fmla="*/ 3211372 w 3661257"/>
                <a:gd name="connsiteY46" fmla="*/ 1740408 h 1839163"/>
                <a:gd name="connsiteX47" fmla="*/ 3324758 w 3661257"/>
                <a:gd name="connsiteY47" fmla="*/ 1787957 h 1839163"/>
                <a:gd name="connsiteX48" fmla="*/ 3460089 w 3661257"/>
                <a:gd name="connsiteY48" fmla="*/ 1809902 h 1839163"/>
                <a:gd name="connsiteX49" fmla="*/ 3569817 w 3661257"/>
                <a:gd name="connsiteY49" fmla="*/ 1824533 h 1839163"/>
                <a:gd name="connsiteX50" fmla="*/ 3661257 w 3661257"/>
                <a:gd name="connsiteY50" fmla="*/ 1839163 h 1839163"/>
                <a:gd name="connsiteX51" fmla="*/ 3661257 w 3661257"/>
                <a:gd name="connsiteY51" fmla="*/ 1839163 h 1839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661257" h="1839163">
                  <a:moveTo>
                    <a:pt x="0" y="1831848"/>
                  </a:moveTo>
                  <a:lnTo>
                    <a:pt x="120700" y="1820875"/>
                  </a:lnTo>
                  <a:cubicBezTo>
                    <a:pt x="156666" y="1817217"/>
                    <a:pt x="181051" y="1815998"/>
                    <a:pt x="215798" y="1809902"/>
                  </a:cubicBezTo>
                  <a:cubicBezTo>
                    <a:pt x="250545" y="1803806"/>
                    <a:pt x="287122" y="1797710"/>
                    <a:pt x="329184" y="1784299"/>
                  </a:cubicBezTo>
                  <a:cubicBezTo>
                    <a:pt x="371246" y="1770888"/>
                    <a:pt x="428548" y="1748942"/>
                    <a:pt x="468172" y="1729435"/>
                  </a:cubicBezTo>
                  <a:cubicBezTo>
                    <a:pt x="507796" y="1709928"/>
                    <a:pt x="536448" y="1687373"/>
                    <a:pt x="566928" y="1667256"/>
                  </a:cubicBezTo>
                  <a:cubicBezTo>
                    <a:pt x="597408" y="1647139"/>
                    <a:pt x="624230" y="1631289"/>
                    <a:pt x="651052" y="1608734"/>
                  </a:cubicBezTo>
                  <a:cubicBezTo>
                    <a:pt x="677874" y="1586179"/>
                    <a:pt x="702259" y="1558138"/>
                    <a:pt x="727862" y="1531925"/>
                  </a:cubicBezTo>
                  <a:cubicBezTo>
                    <a:pt x="753465" y="1505712"/>
                    <a:pt x="782726" y="1475233"/>
                    <a:pt x="804672" y="1451458"/>
                  </a:cubicBezTo>
                  <a:cubicBezTo>
                    <a:pt x="826618" y="1427684"/>
                    <a:pt x="841858" y="1412443"/>
                    <a:pt x="859536" y="1389278"/>
                  </a:cubicBezTo>
                  <a:cubicBezTo>
                    <a:pt x="877214" y="1366113"/>
                    <a:pt x="894893" y="1337463"/>
                    <a:pt x="910742" y="1312469"/>
                  </a:cubicBezTo>
                  <a:cubicBezTo>
                    <a:pt x="926592" y="1287476"/>
                    <a:pt x="940612" y="1261872"/>
                    <a:pt x="954633" y="1239317"/>
                  </a:cubicBezTo>
                  <a:cubicBezTo>
                    <a:pt x="968654" y="1216762"/>
                    <a:pt x="994867" y="1177138"/>
                    <a:pt x="994867" y="1177138"/>
                  </a:cubicBezTo>
                  <a:cubicBezTo>
                    <a:pt x="1008278" y="1156412"/>
                    <a:pt x="1021079" y="1138733"/>
                    <a:pt x="1035100" y="1114958"/>
                  </a:cubicBezTo>
                  <a:cubicBezTo>
                    <a:pt x="1049121" y="1091184"/>
                    <a:pt x="1064971" y="1061923"/>
                    <a:pt x="1078992" y="1034491"/>
                  </a:cubicBezTo>
                  <a:cubicBezTo>
                    <a:pt x="1093013" y="1007059"/>
                    <a:pt x="1091184" y="1002182"/>
                    <a:pt x="1119225" y="950366"/>
                  </a:cubicBezTo>
                  <a:cubicBezTo>
                    <a:pt x="1147266" y="898550"/>
                    <a:pt x="1216761" y="777849"/>
                    <a:pt x="1247241" y="723595"/>
                  </a:cubicBezTo>
                  <a:cubicBezTo>
                    <a:pt x="1277721" y="669341"/>
                    <a:pt x="1283817" y="658368"/>
                    <a:pt x="1302105" y="624840"/>
                  </a:cubicBezTo>
                  <a:cubicBezTo>
                    <a:pt x="1320393" y="591312"/>
                    <a:pt x="1338681" y="555345"/>
                    <a:pt x="1356969" y="522427"/>
                  </a:cubicBezTo>
                  <a:cubicBezTo>
                    <a:pt x="1375257" y="489509"/>
                    <a:pt x="1395374" y="455372"/>
                    <a:pt x="1411833" y="427330"/>
                  </a:cubicBezTo>
                  <a:cubicBezTo>
                    <a:pt x="1428292" y="399288"/>
                    <a:pt x="1441094" y="377953"/>
                    <a:pt x="1455724" y="354178"/>
                  </a:cubicBezTo>
                  <a:cubicBezTo>
                    <a:pt x="1470355" y="330404"/>
                    <a:pt x="1482547" y="310896"/>
                    <a:pt x="1499616" y="284683"/>
                  </a:cubicBezTo>
                  <a:cubicBezTo>
                    <a:pt x="1516685" y="258470"/>
                    <a:pt x="1536192" y="225552"/>
                    <a:pt x="1558137" y="196901"/>
                  </a:cubicBezTo>
                  <a:cubicBezTo>
                    <a:pt x="1580082" y="168250"/>
                    <a:pt x="1609343" y="134722"/>
                    <a:pt x="1631289" y="112776"/>
                  </a:cubicBezTo>
                  <a:cubicBezTo>
                    <a:pt x="1653235" y="90830"/>
                    <a:pt x="1670304" y="78638"/>
                    <a:pt x="1689811" y="65227"/>
                  </a:cubicBezTo>
                  <a:cubicBezTo>
                    <a:pt x="1709318" y="51816"/>
                    <a:pt x="1748332" y="32309"/>
                    <a:pt x="1748332" y="32309"/>
                  </a:cubicBezTo>
                  <a:cubicBezTo>
                    <a:pt x="1762353" y="24384"/>
                    <a:pt x="1764183" y="21336"/>
                    <a:pt x="1773936" y="17678"/>
                  </a:cubicBezTo>
                  <a:cubicBezTo>
                    <a:pt x="1783689" y="14020"/>
                    <a:pt x="1797101" y="12801"/>
                    <a:pt x="1806854" y="10363"/>
                  </a:cubicBezTo>
                  <a:cubicBezTo>
                    <a:pt x="1816607" y="7925"/>
                    <a:pt x="1815998" y="0"/>
                    <a:pt x="1832457" y="3048"/>
                  </a:cubicBezTo>
                  <a:cubicBezTo>
                    <a:pt x="1848916" y="6096"/>
                    <a:pt x="1884273" y="18288"/>
                    <a:pt x="1905609" y="28651"/>
                  </a:cubicBezTo>
                  <a:cubicBezTo>
                    <a:pt x="1926945" y="39014"/>
                    <a:pt x="1944623" y="54864"/>
                    <a:pt x="1960473" y="65227"/>
                  </a:cubicBezTo>
                  <a:cubicBezTo>
                    <a:pt x="1976323" y="75590"/>
                    <a:pt x="1986077" y="78638"/>
                    <a:pt x="2000707" y="90830"/>
                  </a:cubicBezTo>
                  <a:cubicBezTo>
                    <a:pt x="2015337" y="103022"/>
                    <a:pt x="2029359" y="118262"/>
                    <a:pt x="2048256" y="138379"/>
                  </a:cubicBezTo>
                  <a:cubicBezTo>
                    <a:pt x="2067154" y="158496"/>
                    <a:pt x="2093366" y="184709"/>
                    <a:pt x="2114092" y="211531"/>
                  </a:cubicBezTo>
                  <a:cubicBezTo>
                    <a:pt x="2134818" y="238353"/>
                    <a:pt x="2154326" y="270663"/>
                    <a:pt x="2172614" y="299314"/>
                  </a:cubicBezTo>
                  <a:cubicBezTo>
                    <a:pt x="2190902" y="327965"/>
                    <a:pt x="2207361" y="353568"/>
                    <a:pt x="2223820" y="383438"/>
                  </a:cubicBezTo>
                  <a:cubicBezTo>
                    <a:pt x="2240279" y="413308"/>
                    <a:pt x="2248204" y="436474"/>
                    <a:pt x="2271369" y="478536"/>
                  </a:cubicBezTo>
                  <a:cubicBezTo>
                    <a:pt x="2294534" y="520599"/>
                    <a:pt x="2326233" y="571195"/>
                    <a:pt x="2362809" y="635813"/>
                  </a:cubicBezTo>
                  <a:cubicBezTo>
                    <a:pt x="2399385" y="700431"/>
                    <a:pt x="2453639" y="797357"/>
                    <a:pt x="2490825" y="866242"/>
                  </a:cubicBezTo>
                  <a:cubicBezTo>
                    <a:pt x="2528011" y="935127"/>
                    <a:pt x="2557881" y="998525"/>
                    <a:pt x="2585923" y="1049122"/>
                  </a:cubicBezTo>
                  <a:cubicBezTo>
                    <a:pt x="2613965" y="1099719"/>
                    <a:pt x="2635910" y="1132027"/>
                    <a:pt x="2659075" y="1169822"/>
                  </a:cubicBezTo>
                  <a:cubicBezTo>
                    <a:pt x="2682240" y="1207617"/>
                    <a:pt x="2698699" y="1236269"/>
                    <a:pt x="2724912" y="1275893"/>
                  </a:cubicBezTo>
                  <a:cubicBezTo>
                    <a:pt x="2751125" y="1315517"/>
                    <a:pt x="2790139" y="1372819"/>
                    <a:pt x="2816352" y="1407566"/>
                  </a:cubicBezTo>
                  <a:cubicBezTo>
                    <a:pt x="2842565" y="1442313"/>
                    <a:pt x="2850489" y="1450848"/>
                    <a:pt x="2882188" y="1484376"/>
                  </a:cubicBezTo>
                  <a:cubicBezTo>
                    <a:pt x="2913887" y="1517904"/>
                    <a:pt x="2969361" y="1575816"/>
                    <a:pt x="3006547" y="1608734"/>
                  </a:cubicBezTo>
                  <a:cubicBezTo>
                    <a:pt x="3043733" y="1641652"/>
                    <a:pt x="3071165" y="1659940"/>
                    <a:pt x="3105302" y="1681886"/>
                  </a:cubicBezTo>
                  <a:cubicBezTo>
                    <a:pt x="3139440" y="1703832"/>
                    <a:pt x="3174796" y="1722730"/>
                    <a:pt x="3211372" y="1740408"/>
                  </a:cubicBezTo>
                  <a:cubicBezTo>
                    <a:pt x="3247948" y="1758086"/>
                    <a:pt x="3283305" y="1776375"/>
                    <a:pt x="3324758" y="1787957"/>
                  </a:cubicBezTo>
                  <a:cubicBezTo>
                    <a:pt x="3366211" y="1799539"/>
                    <a:pt x="3419246" y="1803806"/>
                    <a:pt x="3460089" y="1809902"/>
                  </a:cubicBezTo>
                  <a:cubicBezTo>
                    <a:pt x="3500932" y="1815998"/>
                    <a:pt x="3536289" y="1819656"/>
                    <a:pt x="3569817" y="1824533"/>
                  </a:cubicBezTo>
                  <a:cubicBezTo>
                    <a:pt x="3603345" y="1829410"/>
                    <a:pt x="3661257" y="1839163"/>
                    <a:pt x="3661257" y="1839163"/>
                  </a:cubicBezTo>
                  <a:lnTo>
                    <a:pt x="3661257" y="1839163"/>
                  </a:lnTo>
                </a:path>
              </a:pathLst>
            </a:custGeom>
            <a:ln w="38100"/>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sp>
          <p:nvSpPr>
            <p:cNvPr id="23" name="Freeform 22"/>
            <p:cNvSpPr/>
            <p:nvPr/>
          </p:nvSpPr>
          <p:spPr>
            <a:xfrm>
              <a:off x="1139825" y="4251325"/>
              <a:ext cx="5780088" cy="993775"/>
            </a:xfrm>
            <a:custGeom>
              <a:avLst/>
              <a:gdLst>
                <a:gd name="connsiteX0" fmla="*/ 0 w 3661257"/>
                <a:gd name="connsiteY0" fmla="*/ 1831848 h 1839163"/>
                <a:gd name="connsiteX1" fmla="*/ 120700 w 3661257"/>
                <a:gd name="connsiteY1" fmla="*/ 1820875 h 1839163"/>
                <a:gd name="connsiteX2" fmla="*/ 215798 w 3661257"/>
                <a:gd name="connsiteY2" fmla="*/ 1809902 h 1839163"/>
                <a:gd name="connsiteX3" fmla="*/ 329184 w 3661257"/>
                <a:gd name="connsiteY3" fmla="*/ 1784299 h 1839163"/>
                <a:gd name="connsiteX4" fmla="*/ 468172 w 3661257"/>
                <a:gd name="connsiteY4" fmla="*/ 1729435 h 1839163"/>
                <a:gd name="connsiteX5" fmla="*/ 566928 w 3661257"/>
                <a:gd name="connsiteY5" fmla="*/ 1667256 h 1839163"/>
                <a:gd name="connsiteX6" fmla="*/ 651052 w 3661257"/>
                <a:gd name="connsiteY6" fmla="*/ 1608734 h 1839163"/>
                <a:gd name="connsiteX7" fmla="*/ 727862 w 3661257"/>
                <a:gd name="connsiteY7" fmla="*/ 1531925 h 1839163"/>
                <a:gd name="connsiteX8" fmla="*/ 804672 w 3661257"/>
                <a:gd name="connsiteY8" fmla="*/ 1451458 h 1839163"/>
                <a:gd name="connsiteX9" fmla="*/ 859536 w 3661257"/>
                <a:gd name="connsiteY9" fmla="*/ 1389278 h 1839163"/>
                <a:gd name="connsiteX10" fmla="*/ 910742 w 3661257"/>
                <a:gd name="connsiteY10" fmla="*/ 1312469 h 1839163"/>
                <a:gd name="connsiteX11" fmla="*/ 954633 w 3661257"/>
                <a:gd name="connsiteY11" fmla="*/ 1239317 h 1839163"/>
                <a:gd name="connsiteX12" fmla="*/ 994867 w 3661257"/>
                <a:gd name="connsiteY12" fmla="*/ 1177138 h 1839163"/>
                <a:gd name="connsiteX13" fmla="*/ 1035100 w 3661257"/>
                <a:gd name="connsiteY13" fmla="*/ 1114958 h 1839163"/>
                <a:gd name="connsiteX14" fmla="*/ 1078992 w 3661257"/>
                <a:gd name="connsiteY14" fmla="*/ 1034491 h 1839163"/>
                <a:gd name="connsiteX15" fmla="*/ 1119225 w 3661257"/>
                <a:gd name="connsiteY15" fmla="*/ 950366 h 1839163"/>
                <a:gd name="connsiteX16" fmla="*/ 1247241 w 3661257"/>
                <a:gd name="connsiteY16" fmla="*/ 723595 h 1839163"/>
                <a:gd name="connsiteX17" fmla="*/ 1302105 w 3661257"/>
                <a:gd name="connsiteY17" fmla="*/ 624840 h 1839163"/>
                <a:gd name="connsiteX18" fmla="*/ 1356969 w 3661257"/>
                <a:gd name="connsiteY18" fmla="*/ 522427 h 1839163"/>
                <a:gd name="connsiteX19" fmla="*/ 1411833 w 3661257"/>
                <a:gd name="connsiteY19" fmla="*/ 427330 h 1839163"/>
                <a:gd name="connsiteX20" fmla="*/ 1455724 w 3661257"/>
                <a:gd name="connsiteY20" fmla="*/ 354178 h 1839163"/>
                <a:gd name="connsiteX21" fmla="*/ 1499616 w 3661257"/>
                <a:gd name="connsiteY21" fmla="*/ 284683 h 1839163"/>
                <a:gd name="connsiteX22" fmla="*/ 1558137 w 3661257"/>
                <a:gd name="connsiteY22" fmla="*/ 196901 h 1839163"/>
                <a:gd name="connsiteX23" fmla="*/ 1631289 w 3661257"/>
                <a:gd name="connsiteY23" fmla="*/ 112776 h 1839163"/>
                <a:gd name="connsiteX24" fmla="*/ 1689811 w 3661257"/>
                <a:gd name="connsiteY24" fmla="*/ 65227 h 1839163"/>
                <a:gd name="connsiteX25" fmla="*/ 1748332 w 3661257"/>
                <a:gd name="connsiteY25" fmla="*/ 32309 h 1839163"/>
                <a:gd name="connsiteX26" fmla="*/ 1773936 w 3661257"/>
                <a:gd name="connsiteY26" fmla="*/ 17678 h 1839163"/>
                <a:gd name="connsiteX27" fmla="*/ 1806854 w 3661257"/>
                <a:gd name="connsiteY27" fmla="*/ 10363 h 1839163"/>
                <a:gd name="connsiteX28" fmla="*/ 1832457 w 3661257"/>
                <a:gd name="connsiteY28" fmla="*/ 3048 h 1839163"/>
                <a:gd name="connsiteX29" fmla="*/ 1905609 w 3661257"/>
                <a:gd name="connsiteY29" fmla="*/ 28651 h 1839163"/>
                <a:gd name="connsiteX30" fmla="*/ 1960473 w 3661257"/>
                <a:gd name="connsiteY30" fmla="*/ 65227 h 1839163"/>
                <a:gd name="connsiteX31" fmla="*/ 2000707 w 3661257"/>
                <a:gd name="connsiteY31" fmla="*/ 90830 h 1839163"/>
                <a:gd name="connsiteX32" fmla="*/ 2048256 w 3661257"/>
                <a:gd name="connsiteY32" fmla="*/ 138379 h 1839163"/>
                <a:gd name="connsiteX33" fmla="*/ 2114092 w 3661257"/>
                <a:gd name="connsiteY33" fmla="*/ 211531 h 1839163"/>
                <a:gd name="connsiteX34" fmla="*/ 2172614 w 3661257"/>
                <a:gd name="connsiteY34" fmla="*/ 299314 h 1839163"/>
                <a:gd name="connsiteX35" fmla="*/ 2223820 w 3661257"/>
                <a:gd name="connsiteY35" fmla="*/ 383438 h 1839163"/>
                <a:gd name="connsiteX36" fmla="*/ 2271369 w 3661257"/>
                <a:gd name="connsiteY36" fmla="*/ 478536 h 1839163"/>
                <a:gd name="connsiteX37" fmla="*/ 2362809 w 3661257"/>
                <a:gd name="connsiteY37" fmla="*/ 635813 h 1839163"/>
                <a:gd name="connsiteX38" fmla="*/ 2490825 w 3661257"/>
                <a:gd name="connsiteY38" fmla="*/ 866242 h 1839163"/>
                <a:gd name="connsiteX39" fmla="*/ 2585923 w 3661257"/>
                <a:gd name="connsiteY39" fmla="*/ 1049122 h 1839163"/>
                <a:gd name="connsiteX40" fmla="*/ 2659075 w 3661257"/>
                <a:gd name="connsiteY40" fmla="*/ 1169822 h 1839163"/>
                <a:gd name="connsiteX41" fmla="*/ 2724912 w 3661257"/>
                <a:gd name="connsiteY41" fmla="*/ 1275893 h 1839163"/>
                <a:gd name="connsiteX42" fmla="*/ 2816352 w 3661257"/>
                <a:gd name="connsiteY42" fmla="*/ 1407566 h 1839163"/>
                <a:gd name="connsiteX43" fmla="*/ 2882188 w 3661257"/>
                <a:gd name="connsiteY43" fmla="*/ 1484376 h 1839163"/>
                <a:gd name="connsiteX44" fmla="*/ 3006547 w 3661257"/>
                <a:gd name="connsiteY44" fmla="*/ 1608734 h 1839163"/>
                <a:gd name="connsiteX45" fmla="*/ 3105302 w 3661257"/>
                <a:gd name="connsiteY45" fmla="*/ 1681886 h 1839163"/>
                <a:gd name="connsiteX46" fmla="*/ 3211372 w 3661257"/>
                <a:gd name="connsiteY46" fmla="*/ 1740408 h 1839163"/>
                <a:gd name="connsiteX47" fmla="*/ 3324758 w 3661257"/>
                <a:gd name="connsiteY47" fmla="*/ 1787957 h 1839163"/>
                <a:gd name="connsiteX48" fmla="*/ 3460089 w 3661257"/>
                <a:gd name="connsiteY48" fmla="*/ 1809902 h 1839163"/>
                <a:gd name="connsiteX49" fmla="*/ 3569817 w 3661257"/>
                <a:gd name="connsiteY49" fmla="*/ 1824533 h 1839163"/>
                <a:gd name="connsiteX50" fmla="*/ 3661257 w 3661257"/>
                <a:gd name="connsiteY50" fmla="*/ 1839163 h 1839163"/>
                <a:gd name="connsiteX51" fmla="*/ 3661257 w 3661257"/>
                <a:gd name="connsiteY51" fmla="*/ 1839163 h 1839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661257" h="1839163">
                  <a:moveTo>
                    <a:pt x="0" y="1831848"/>
                  </a:moveTo>
                  <a:lnTo>
                    <a:pt x="120700" y="1820875"/>
                  </a:lnTo>
                  <a:cubicBezTo>
                    <a:pt x="156666" y="1817217"/>
                    <a:pt x="181051" y="1815998"/>
                    <a:pt x="215798" y="1809902"/>
                  </a:cubicBezTo>
                  <a:cubicBezTo>
                    <a:pt x="250545" y="1803806"/>
                    <a:pt x="287122" y="1797710"/>
                    <a:pt x="329184" y="1784299"/>
                  </a:cubicBezTo>
                  <a:cubicBezTo>
                    <a:pt x="371246" y="1770888"/>
                    <a:pt x="428548" y="1748942"/>
                    <a:pt x="468172" y="1729435"/>
                  </a:cubicBezTo>
                  <a:cubicBezTo>
                    <a:pt x="507796" y="1709928"/>
                    <a:pt x="536448" y="1687373"/>
                    <a:pt x="566928" y="1667256"/>
                  </a:cubicBezTo>
                  <a:cubicBezTo>
                    <a:pt x="597408" y="1647139"/>
                    <a:pt x="624230" y="1631289"/>
                    <a:pt x="651052" y="1608734"/>
                  </a:cubicBezTo>
                  <a:cubicBezTo>
                    <a:pt x="677874" y="1586179"/>
                    <a:pt x="702259" y="1558138"/>
                    <a:pt x="727862" y="1531925"/>
                  </a:cubicBezTo>
                  <a:cubicBezTo>
                    <a:pt x="753465" y="1505712"/>
                    <a:pt x="782726" y="1475233"/>
                    <a:pt x="804672" y="1451458"/>
                  </a:cubicBezTo>
                  <a:cubicBezTo>
                    <a:pt x="826618" y="1427684"/>
                    <a:pt x="841858" y="1412443"/>
                    <a:pt x="859536" y="1389278"/>
                  </a:cubicBezTo>
                  <a:cubicBezTo>
                    <a:pt x="877214" y="1366113"/>
                    <a:pt x="894893" y="1337463"/>
                    <a:pt x="910742" y="1312469"/>
                  </a:cubicBezTo>
                  <a:cubicBezTo>
                    <a:pt x="926592" y="1287476"/>
                    <a:pt x="940612" y="1261872"/>
                    <a:pt x="954633" y="1239317"/>
                  </a:cubicBezTo>
                  <a:cubicBezTo>
                    <a:pt x="968654" y="1216762"/>
                    <a:pt x="994867" y="1177138"/>
                    <a:pt x="994867" y="1177138"/>
                  </a:cubicBezTo>
                  <a:cubicBezTo>
                    <a:pt x="1008278" y="1156412"/>
                    <a:pt x="1021079" y="1138733"/>
                    <a:pt x="1035100" y="1114958"/>
                  </a:cubicBezTo>
                  <a:cubicBezTo>
                    <a:pt x="1049121" y="1091184"/>
                    <a:pt x="1064971" y="1061923"/>
                    <a:pt x="1078992" y="1034491"/>
                  </a:cubicBezTo>
                  <a:cubicBezTo>
                    <a:pt x="1093013" y="1007059"/>
                    <a:pt x="1091184" y="1002182"/>
                    <a:pt x="1119225" y="950366"/>
                  </a:cubicBezTo>
                  <a:cubicBezTo>
                    <a:pt x="1147266" y="898550"/>
                    <a:pt x="1216761" y="777849"/>
                    <a:pt x="1247241" y="723595"/>
                  </a:cubicBezTo>
                  <a:cubicBezTo>
                    <a:pt x="1277721" y="669341"/>
                    <a:pt x="1283817" y="658368"/>
                    <a:pt x="1302105" y="624840"/>
                  </a:cubicBezTo>
                  <a:cubicBezTo>
                    <a:pt x="1320393" y="591312"/>
                    <a:pt x="1338681" y="555345"/>
                    <a:pt x="1356969" y="522427"/>
                  </a:cubicBezTo>
                  <a:cubicBezTo>
                    <a:pt x="1375257" y="489509"/>
                    <a:pt x="1395374" y="455372"/>
                    <a:pt x="1411833" y="427330"/>
                  </a:cubicBezTo>
                  <a:cubicBezTo>
                    <a:pt x="1428292" y="399288"/>
                    <a:pt x="1441094" y="377953"/>
                    <a:pt x="1455724" y="354178"/>
                  </a:cubicBezTo>
                  <a:cubicBezTo>
                    <a:pt x="1470355" y="330404"/>
                    <a:pt x="1482547" y="310896"/>
                    <a:pt x="1499616" y="284683"/>
                  </a:cubicBezTo>
                  <a:cubicBezTo>
                    <a:pt x="1516685" y="258470"/>
                    <a:pt x="1536192" y="225552"/>
                    <a:pt x="1558137" y="196901"/>
                  </a:cubicBezTo>
                  <a:cubicBezTo>
                    <a:pt x="1580082" y="168250"/>
                    <a:pt x="1609343" y="134722"/>
                    <a:pt x="1631289" y="112776"/>
                  </a:cubicBezTo>
                  <a:cubicBezTo>
                    <a:pt x="1653235" y="90830"/>
                    <a:pt x="1670304" y="78638"/>
                    <a:pt x="1689811" y="65227"/>
                  </a:cubicBezTo>
                  <a:cubicBezTo>
                    <a:pt x="1709318" y="51816"/>
                    <a:pt x="1748332" y="32309"/>
                    <a:pt x="1748332" y="32309"/>
                  </a:cubicBezTo>
                  <a:cubicBezTo>
                    <a:pt x="1762353" y="24384"/>
                    <a:pt x="1764183" y="21336"/>
                    <a:pt x="1773936" y="17678"/>
                  </a:cubicBezTo>
                  <a:cubicBezTo>
                    <a:pt x="1783689" y="14020"/>
                    <a:pt x="1797101" y="12801"/>
                    <a:pt x="1806854" y="10363"/>
                  </a:cubicBezTo>
                  <a:cubicBezTo>
                    <a:pt x="1816607" y="7925"/>
                    <a:pt x="1815998" y="0"/>
                    <a:pt x="1832457" y="3048"/>
                  </a:cubicBezTo>
                  <a:cubicBezTo>
                    <a:pt x="1848916" y="6096"/>
                    <a:pt x="1884273" y="18288"/>
                    <a:pt x="1905609" y="28651"/>
                  </a:cubicBezTo>
                  <a:cubicBezTo>
                    <a:pt x="1926945" y="39014"/>
                    <a:pt x="1944623" y="54864"/>
                    <a:pt x="1960473" y="65227"/>
                  </a:cubicBezTo>
                  <a:cubicBezTo>
                    <a:pt x="1976323" y="75590"/>
                    <a:pt x="1986077" y="78638"/>
                    <a:pt x="2000707" y="90830"/>
                  </a:cubicBezTo>
                  <a:cubicBezTo>
                    <a:pt x="2015337" y="103022"/>
                    <a:pt x="2029359" y="118262"/>
                    <a:pt x="2048256" y="138379"/>
                  </a:cubicBezTo>
                  <a:cubicBezTo>
                    <a:pt x="2067154" y="158496"/>
                    <a:pt x="2093366" y="184709"/>
                    <a:pt x="2114092" y="211531"/>
                  </a:cubicBezTo>
                  <a:cubicBezTo>
                    <a:pt x="2134818" y="238353"/>
                    <a:pt x="2154326" y="270663"/>
                    <a:pt x="2172614" y="299314"/>
                  </a:cubicBezTo>
                  <a:cubicBezTo>
                    <a:pt x="2190902" y="327965"/>
                    <a:pt x="2207361" y="353568"/>
                    <a:pt x="2223820" y="383438"/>
                  </a:cubicBezTo>
                  <a:cubicBezTo>
                    <a:pt x="2240279" y="413308"/>
                    <a:pt x="2248204" y="436474"/>
                    <a:pt x="2271369" y="478536"/>
                  </a:cubicBezTo>
                  <a:cubicBezTo>
                    <a:pt x="2294534" y="520599"/>
                    <a:pt x="2326233" y="571195"/>
                    <a:pt x="2362809" y="635813"/>
                  </a:cubicBezTo>
                  <a:cubicBezTo>
                    <a:pt x="2399385" y="700431"/>
                    <a:pt x="2453639" y="797357"/>
                    <a:pt x="2490825" y="866242"/>
                  </a:cubicBezTo>
                  <a:cubicBezTo>
                    <a:pt x="2528011" y="935127"/>
                    <a:pt x="2557881" y="998525"/>
                    <a:pt x="2585923" y="1049122"/>
                  </a:cubicBezTo>
                  <a:cubicBezTo>
                    <a:pt x="2613965" y="1099719"/>
                    <a:pt x="2635910" y="1132027"/>
                    <a:pt x="2659075" y="1169822"/>
                  </a:cubicBezTo>
                  <a:cubicBezTo>
                    <a:pt x="2682240" y="1207617"/>
                    <a:pt x="2698699" y="1236269"/>
                    <a:pt x="2724912" y="1275893"/>
                  </a:cubicBezTo>
                  <a:cubicBezTo>
                    <a:pt x="2751125" y="1315517"/>
                    <a:pt x="2790139" y="1372819"/>
                    <a:pt x="2816352" y="1407566"/>
                  </a:cubicBezTo>
                  <a:cubicBezTo>
                    <a:pt x="2842565" y="1442313"/>
                    <a:pt x="2850489" y="1450848"/>
                    <a:pt x="2882188" y="1484376"/>
                  </a:cubicBezTo>
                  <a:cubicBezTo>
                    <a:pt x="2913887" y="1517904"/>
                    <a:pt x="2969361" y="1575816"/>
                    <a:pt x="3006547" y="1608734"/>
                  </a:cubicBezTo>
                  <a:cubicBezTo>
                    <a:pt x="3043733" y="1641652"/>
                    <a:pt x="3071165" y="1659940"/>
                    <a:pt x="3105302" y="1681886"/>
                  </a:cubicBezTo>
                  <a:cubicBezTo>
                    <a:pt x="3139440" y="1703832"/>
                    <a:pt x="3174796" y="1722730"/>
                    <a:pt x="3211372" y="1740408"/>
                  </a:cubicBezTo>
                  <a:cubicBezTo>
                    <a:pt x="3247948" y="1758086"/>
                    <a:pt x="3283305" y="1776375"/>
                    <a:pt x="3324758" y="1787957"/>
                  </a:cubicBezTo>
                  <a:cubicBezTo>
                    <a:pt x="3366211" y="1799539"/>
                    <a:pt x="3419246" y="1803806"/>
                    <a:pt x="3460089" y="1809902"/>
                  </a:cubicBezTo>
                  <a:cubicBezTo>
                    <a:pt x="3500932" y="1815998"/>
                    <a:pt x="3536289" y="1819656"/>
                    <a:pt x="3569817" y="1824533"/>
                  </a:cubicBezTo>
                  <a:cubicBezTo>
                    <a:pt x="3603345" y="1829410"/>
                    <a:pt x="3661257" y="1839163"/>
                    <a:pt x="3661257" y="1839163"/>
                  </a:cubicBezTo>
                  <a:lnTo>
                    <a:pt x="3661257" y="1839163"/>
                  </a:lnTo>
                </a:path>
              </a:pathLst>
            </a:custGeom>
            <a:ln w="38100">
              <a:solidFill>
                <a:srgbClr val="C0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grpSp>
    </p:spTree>
    <p:extLst>
      <p:ext uri="{BB962C8B-B14F-4D97-AF65-F5344CB8AC3E}">
        <p14:creationId xmlns:p14="http://schemas.microsoft.com/office/powerpoint/2010/main" val="1560547395"/>
      </p:ext>
    </p:extLst>
  </p:cSld>
  <p:clrMapOvr>
    <a:masterClrMapping/>
  </p:clrMapOvr>
  <p:timing>
    <p:tnLst>
      <p:par>
        <p:cTn xmlns:p14="http://schemas.microsoft.com/office/powerpoint/2010/mai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smtClean="0"/>
              <a:t>Selected Realized Returns, 1926-2010</a:t>
            </a:r>
          </a:p>
        </p:txBody>
      </p:sp>
      <p:sp>
        <p:nvSpPr>
          <p:cNvPr id="7171" name="Content Placeholder 6"/>
          <p:cNvSpPr>
            <a:spLocks noGrp="1"/>
          </p:cNvSpPr>
          <p:nvPr>
            <p:ph sz="quarter" idx="1"/>
          </p:nvPr>
        </p:nvSpPr>
        <p:spPr>
          <a:xfrm>
            <a:off x="612775" y="1600200"/>
            <a:ext cx="7616825" cy="4495800"/>
          </a:xfrm>
        </p:spPr>
        <p:txBody>
          <a:bodyPr/>
          <a:lstStyle/>
          <a:p>
            <a:pPr>
              <a:spcBef>
                <a:spcPct val="0"/>
              </a:spcBef>
            </a:pPr>
            <a:endParaRPr lang="en-US" smtClean="0">
              <a:solidFill>
                <a:srgbClr val="23518A"/>
              </a:solidFill>
            </a:endParaRPr>
          </a:p>
          <a:p>
            <a:pPr>
              <a:spcBef>
                <a:spcPct val="0"/>
              </a:spcBef>
            </a:pPr>
            <a:endParaRPr lang="en-US" smtClean="0">
              <a:solidFill>
                <a:srgbClr val="23518A"/>
              </a:solidFill>
            </a:endParaRPr>
          </a:p>
          <a:p>
            <a:pPr>
              <a:spcBef>
                <a:spcPct val="0"/>
              </a:spcBef>
            </a:pPr>
            <a:endParaRPr lang="en-US" smtClean="0">
              <a:solidFill>
                <a:srgbClr val="23518A"/>
              </a:solidFill>
            </a:endParaRPr>
          </a:p>
          <a:p>
            <a:pPr>
              <a:spcBef>
                <a:spcPct val="0"/>
              </a:spcBef>
            </a:pPr>
            <a:endParaRPr lang="en-US" smtClean="0">
              <a:solidFill>
                <a:srgbClr val="23518A"/>
              </a:solidFill>
            </a:endParaRPr>
          </a:p>
          <a:p>
            <a:pPr>
              <a:spcBef>
                <a:spcPct val="0"/>
              </a:spcBef>
            </a:pPr>
            <a:endParaRPr lang="en-US" smtClean="0">
              <a:solidFill>
                <a:srgbClr val="23518A"/>
              </a:solidFill>
            </a:endParaRPr>
          </a:p>
          <a:p>
            <a:pPr>
              <a:spcBef>
                <a:spcPct val="0"/>
              </a:spcBef>
              <a:buFont typeface="Arial" pitchFamily="34" charset="0"/>
              <a:buNone/>
            </a:pPr>
            <a:r>
              <a:rPr lang="en-US" sz="1800" smtClean="0">
                <a:solidFill>
                  <a:srgbClr val="000000"/>
                </a:solidFill>
              </a:rPr>
              <a:t>Source:  Based on </a:t>
            </a:r>
            <a:r>
              <a:rPr lang="en-US" sz="1800" i="1" smtClean="0">
                <a:solidFill>
                  <a:srgbClr val="000000"/>
                </a:solidFill>
              </a:rPr>
              <a:t>Ibbotson Stocks, Bonds, Bills, and Inflation:  2011 Classic Yearbook</a:t>
            </a:r>
            <a:r>
              <a:rPr lang="en-US" sz="1800" smtClean="0">
                <a:solidFill>
                  <a:srgbClr val="000000"/>
                </a:solidFill>
              </a:rPr>
              <a:t> (Chicago:  Morningstar, Inc., 2011), p. 32.</a:t>
            </a:r>
          </a:p>
        </p:txBody>
      </p:sp>
      <p:sp>
        <p:nvSpPr>
          <p:cNvPr id="7172" name="Slide Number Placeholder 4"/>
          <p:cNvSpPr>
            <a:spLocks noGrp="1"/>
          </p:cNvSpPr>
          <p:nvPr>
            <p:ph type="sldNum" sz="quarter" idx="10"/>
          </p:nvPr>
        </p:nvSpPr>
        <p:spPr bwMode="auto">
          <a:noFill/>
          <a:ln>
            <a:miter lim="800000"/>
            <a:headEnd/>
            <a:tailEnd/>
          </a:ln>
        </p:spPr>
        <p:txBody>
          <a:bodyPr/>
          <a:lstStyle/>
          <a:p>
            <a:r>
              <a:rPr lang="en-US"/>
              <a:t>8-</a:t>
            </a:r>
            <a:fld id="{D24A45DE-79A1-4155-B002-C3475D2F881D}" type="slidenum">
              <a:rPr lang="en-US"/>
              <a:pPr/>
              <a:t>197</a:t>
            </a:fld>
            <a:endParaRPr lang="en-US"/>
          </a:p>
        </p:txBody>
      </p:sp>
      <p:pic>
        <p:nvPicPr>
          <p:cNvPr id="7173" name="Picture 6"/>
          <p:cNvPicPr>
            <a:picLocks noChangeAspect="1" noChangeArrowheads="1"/>
          </p:cNvPicPr>
          <p:nvPr/>
        </p:nvPicPr>
        <p:blipFill>
          <a:blip r:embed="rId3" cstate="print"/>
          <a:srcRect/>
          <a:stretch>
            <a:fillRect/>
          </a:stretch>
        </p:blipFill>
        <p:spPr bwMode="auto">
          <a:xfrm>
            <a:off x="542925" y="1590675"/>
            <a:ext cx="8048625" cy="2409825"/>
          </a:xfrm>
          <a:prstGeom prst="rect">
            <a:avLst/>
          </a:prstGeom>
          <a:noFill/>
          <a:ln w="9525">
            <a:noFill/>
            <a:miter lim="800000"/>
            <a:headEnd/>
            <a:tailEnd/>
          </a:ln>
        </p:spPr>
      </p:pic>
    </p:spTree>
    <p:extLst>
      <p:ext uri="{BB962C8B-B14F-4D97-AF65-F5344CB8AC3E}">
        <p14:creationId xmlns:p14="http://schemas.microsoft.com/office/powerpoint/2010/main" val="1805711434"/>
      </p:ext>
    </p:extLst>
  </p:cSld>
  <p:clrMapOvr>
    <a:masterClrMapping/>
  </p:clrMapOvr>
  <p:timing>
    <p:tnLst>
      <p:par>
        <p:cTn xmlns:p14="http://schemas.microsoft.com/office/powerpoint/2010/mai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12775" y="228600"/>
            <a:ext cx="8153400" cy="990600"/>
          </a:xfrm>
        </p:spPr>
        <p:txBody>
          <a:bodyPr>
            <a:normAutofit fontScale="90000"/>
          </a:bodyPr>
          <a:lstStyle/>
          <a:p>
            <a:pPr eaLnBrk="1" hangingPunct="1"/>
            <a:r>
              <a:rPr lang="en-US" smtClean="0"/>
              <a:t>Hypothetical Investment Alternatives</a:t>
            </a:r>
          </a:p>
        </p:txBody>
      </p:sp>
      <p:graphicFrame>
        <p:nvGraphicFramePr>
          <p:cNvPr id="40173" name="Group 237"/>
          <p:cNvGraphicFramePr>
            <a:graphicFrameLocks noGrp="1"/>
          </p:cNvGraphicFramePr>
          <p:nvPr>
            <p:ph sz="quarter" idx="1"/>
          </p:nvPr>
        </p:nvGraphicFramePr>
        <p:xfrm>
          <a:off x="384175" y="1600200"/>
          <a:ext cx="8393115" cy="5005039"/>
        </p:xfrm>
        <a:graphic>
          <a:graphicData uri="http://schemas.openxmlformats.org/drawingml/2006/table">
            <a:tbl>
              <a:tblPr/>
              <a:tblGrid>
                <a:gridCol w="1727995"/>
                <a:gridCol w="905140"/>
                <a:gridCol w="1151996"/>
                <a:gridCol w="1151996"/>
                <a:gridCol w="1151996"/>
                <a:gridCol w="1151996"/>
                <a:gridCol w="1151996"/>
              </a:tblGrid>
              <a:tr h="487719">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Economy</a:t>
                      </a:r>
                    </a:p>
                  </a:txBody>
                  <a:tcPr marL="95923" marR="95923" marT="45724" marB="45724" horzOverflow="overflow">
                    <a:lnL cap="flat">
                      <a:noFill/>
                    </a:lnL>
                    <a:lnR>
                      <a:noFill/>
                    </a:lnR>
                    <a:lnT cap="flat">
                      <a:noFill/>
                    </a:lnT>
                    <a:lnB w="38100" cap="flat" cmpd="sng" algn="ctr">
                      <a:solidFill>
                        <a:schemeClr val="accent1">
                          <a:lumMod val="5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Prob.</a:t>
                      </a:r>
                    </a:p>
                  </a:txBody>
                  <a:tcPr marL="95923" marR="95923" marT="45724" marB="45724" horzOverflow="overflow">
                    <a:lnL>
                      <a:noFill/>
                    </a:lnL>
                    <a:lnR>
                      <a:noFill/>
                    </a:lnR>
                    <a:lnT cap="flat">
                      <a:noFill/>
                    </a:lnT>
                    <a:lnB w="38100" cap="flat" cmpd="sng" algn="ctr">
                      <a:solidFill>
                        <a:schemeClr val="accent1">
                          <a:lumMod val="5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T-Bills</a:t>
                      </a:r>
                    </a:p>
                  </a:txBody>
                  <a:tcPr marL="95923" marR="95923" marT="45724" marB="45724" horzOverflow="overflow">
                    <a:lnL>
                      <a:noFill/>
                    </a:lnL>
                    <a:lnR>
                      <a:noFill/>
                    </a:lnR>
                    <a:lnT cap="flat">
                      <a:noFill/>
                    </a:lnT>
                    <a:lnB w="38100" cap="flat" cmpd="sng" algn="ctr">
                      <a:solidFill>
                        <a:schemeClr val="accent1">
                          <a:lumMod val="5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accent1">
                              <a:lumMod val="50000"/>
                            </a:schemeClr>
                          </a:solidFill>
                          <a:effectLst/>
                          <a:latin typeface="+mj-lt"/>
                        </a:rPr>
                        <a:t>Hi Tech</a:t>
                      </a:r>
                      <a:endParaRPr kumimoji="0" lang="en-US" sz="2600" b="0" i="0" u="none" strike="noStrike" cap="none" normalizeH="0" baseline="0" dirty="0" smtClean="0">
                        <a:ln>
                          <a:noFill/>
                        </a:ln>
                        <a:solidFill>
                          <a:schemeClr val="accent1">
                            <a:lumMod val="50000"/>
                          </a:schemeClr>
                        </a:solidFill>
                        <a:effectLst/>
                        <a:latin typeface="+mj-lt"/>
                      </a:endParaRPr>
                    </a:p>
                  </a:txBody>
                  <a:tcPr marL="95923" marR="95923" marT="45724" marB="45724" horzOverflow="overflow">
                    <a:lnL>
                      <a:noFill/>
                    </a:lnL>
                    <a:lnR>
                      <a:noFill/>
                    </a:lnR>
                    <a:lnT cap="flat">
                      <a:noFill/>
                    </a:lnT>
                    <a:lnB w="38100" cap="flat" cmpd="sng" algn="ctr">
                      <a:solidFill>
                        <a:schemeClr val="accent1">
                          <a:lumMod val="5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Coll</a:t>
                      </a:r>
                    </a:p>
                  </a:txBody>
                  <a:tcPr marL="95923" marR="95923" marT="45724" marB="45724" horzOverflow="overflow">
                    <a:lnL>
                      <a:noFill/>
                    </a:lnL>
                    <a:lnR>
                      <a:noFill/>
                    </a:lnR>
                    <a:lnT cap="flat">
                      <a:noFill/>
                    </a:lnT>
                    <a:lnB w="38100" cap="flat" cmpd="sng" algn="ctr">
                      <a:solidFill>
                        <a:schemeClr val="accent1">
                          <a:lumMod val="5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accent1">
                              <a:lumMod val="50000"/>
                            </a:schemeClr>
                          </a:solidFill>
                          <a:effectLst/>
                          <a:latin typeface="+mj-lt"/>
                        </a:rPr>
                        <a:t>USRub</a:t>
                      </a:r>
                      <a:endParaRPr kumimoji="0" lang="en-US" sz="2600" b="0" i="0" u="none" strike="noStrike" cap="none" normalizeH="0" baseline="0" dirty="0" smtClean="0">
                        <a:ln>
                          <a:noFill/>
                        </a:ln>
                        <a:solidFill>
                          <a:schemeClr val="accent1">
                            <a:lumMod val="50000"/>
                          </a:schemeClr>
                        </a:solidFill>
                        <a:effectLst/>
                        <a:latin typeface="+mj-lt"/>
                      </a:endParaRPr>
                    </a:p>
                  </a:txBody>
                  <a:tcPr marL="95923" marR="95923" marT="45724" marB="45724" horzOverflow="overflow">
                    <a:lnL>
                      <a:noFill/>
                    </a:lnL>
                    <a:lnR>
                      <a:noFill/>
                    </a:lnR>
                    <a:lnT cap="flat">
                      <a:noFill/>
                    </a:lnT>
                    <a:lnB w="38100" cap="flat" cmpd="sng" algn="ctr">
                      <a:solidFill>
                        <a:schemeClr val="accent1">
                          <a:lumMod val="5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MP</a:t>
                      </a:r>
                    </a:p>
                  </a:txBody>
                  <a:tcPr marL="95923" marR="95923" marT="45724" marB="45724" horzOverflow="overflow">
                    <a:lnL>
                      <a:noFill/>
                    </a:lnL>
                    <a:lnR cap="flat">
                      <a:noFill/>
                    </a:lnR>
                    <a:lnT cap="flat">
                      <a:noFill/>
                    </a:lnT>
                    <a:lnB w="38100" cap="flat" cmpd="sng" algn="ctr">
                      <a:solidFill>
                        <a:schemeClr val="accent1">
                          <a:lumMod val="50000"/>
                        </a:schemeClr>
                      </a:solidFill>
                      <a:prstDash val="solid"/>
                      <a:round/>
                      <a:headEnd type="none" w="med" len="med"/>
                      <a:tailEnd type="none" w="med" len="med"/>
                    </a:lnB>
                    <a:lnTlToBr>
                      <a:noFill/>
                    </a:lnTlToBr>
                    <a:lnBlToTr>
                      <a:noFill/>
                    </a:lnBlToTr>
                    <a:noFill/>
                  </a:tcPr>
                </a:tc>
              </a:tr>
              <a:tr h="58711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Recession</a:t>
                      </a:r>
                    </a:p>
                  </a:txBody>
                  <a:tcPr marL="95923" marR="95923" marT="45724" marB="45724" horzOverflow="overflow">
                    <a:lnL cap="flat">
                      <a:noFill/>
                    </a:lnL>
                    <a:lnR>
                      <a:noFill/>
                    </a:lnR>
                    <a:lnT w="38100" cap="flat" cmpd="sng" algn="ctr">
                      <a:solidFill>
                        <a:schemeClr val="accent1">
                          <a:lumMod val="50000"/>
                        </a:schemeClr>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0.1</a:t>
                      </a:r>
                    </a:p>
                  </a:txBody>
                  <a:tcPr marL="95923" marR="95923" marT="45724" marB="45724" horzOverflow="overflow">
                    <a:lnL>
                      <a:noFill/>
                    </a:lnL>
                    <a:lnR>
                      <a:noFill/>
                    </a:lnR>
                    <a:lnT w="38100" cap="flat" cmpd="sng" algn="ctr">
                      <a:solidFill>
                        <a:schemeClr val="accent1">
                          <a:lumMod val="50000"/>
                        </a:schemeClr>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5.5%</a:t>
                      </a:r>
                    </a:p>
                  </a:txBody>
                  <a:tcPr marL="95923" marR="95923" marT="45724" marB="45724" horzOverflow="overflow">
                    <a:lnL>
                      <a:noFill/>
                    </a:lnL>
                    <a:lnR>
                      <a:noFill/>
                    </a:lnR>
                    <a:lnT w="38100" cap="flat" cmpd="sng" algn="ctr">
                      <a:solidFill>
                        <a:schemeClr val="accent1">
                          <a:lumMod val="50000"/>
                        </a:schemeClr>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-27.0%</a:t>
                      </a:r>
                    </a:p>
                  </a:txBody>
                  <a:tcPr marL="95923" marR="95923" marT="45724" marB="45724" horzOverflow="overflow">
                    <a:lnL>
                      <a:noFill/>
                    </a:lnL>
                    <a:lnR>
                      <a:noFill/>
                    </a:lnR>
                    <a:lnT w="38100" cap="flat" cmpd="sng" algn="ctr">
                      <a:solidFill>
                        <a:schemeClr val="accent1">
                          <a:lumMod val="50000"/>
                        </a:schemeClr>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27.0%</a:t>
                      </a:r>
                    </a:p>
                  </a:txBody>
                  <a:tcPr marL="95923" marR="95923" marT="45724" marB="45724" horzOverflow="overflow">
                    <a:lnL>
                      <a:noFill/>
                    </a:lnL>
                    <a:lnR>
                      <a:noFill/>
                    </a:lnR>
                    <a:lnT w="38100" cap="flat" cmpd="sng" algn="ctr">
                      <a:solidFill>
                        <a:schemeClr val="accent1">
                          <a:lumMod val="50000"/>
                        </a:schemeClr>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  6.0%</a:t>
                      </a:r>
                    </a:p>
                  </a:txBody>
                  <a:tcPr marL="95923" marR="95923" marT="45724" marB="45724" horzOverflow="overflow">
                    <a:lnL>
                      <a:noFill/>
                    </a:lnL>
                    <a:lnR>
                      <a:noFill/>
                    </a:lnR>
                    <a:lnT w="38100" cap="flat" cmpd="sng" algn="ctr">
                      <a:solidFill>
                        <a:schemeClr val="accent1">
                          <a:lumMod val="50000"/>
                        </a:schemeClr>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-17.0%</a:t>
                      </a:r>
                    </a:p>
                  </a:txBody>
                  <a:tcPr marL="95923" marR="95923" marT="45724" marB="45724" horzOverflow="overflow">
                    <a:lnL>
                      <a:noFill/>
                    </a:lnL>
                    <a:lnR cap="flat">
                      <a:noFill/>
                    </a:lnR>
                    <a:lnT w="38100" cap="flat" cmpd="sng" algn="ctr">
                      <a:solidFill>
                        <a:schemeClr val="accent1">
                          <a:lumMod val="50000"/>
                        </a:schemeClr>
                      </a:solidFill>
                      <a:prstDash val="solid"/>
                      <a:round/>
                      <a:headEnd type="none" w="med" len="med"/>
                      <a:tailEnd type="none" w="med" len="med"/>
                    </a:lnT>
                    <a:lnB>
                      <a:noFill/>
                    </a:lnB>
                    <a:lnTlToBr>
                      <a:noFill/>
                    </a:lnTlToBr>
                    <a:lnBlToTr>
                      <a:noFill/>
                    </a:lnBlToTr>
                    <a:noFill/>
                  </a:tcPr>
                </a:tc>
              </a:tr>
              <a:tr h="583683">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Below avg</a:t>
                      </a:r>
                    </a:p>
                  </a:txBody>
                  <a:tcPr marL="95923" marR="95923" marT="45724" marB="45724"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0.2</a:t>
                      </a:r>
                    </a:p>
                  </a:txBody>
                  <a:tcPr marL="95923" marR="95923" marT="45724" marB="45724"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5.5%</a:t>
                      </a:r>
                    </a:p>
                  </a:txBody>
                  <a:tcPr marL="95923" marR="95923" marT="45724" marB="45724"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-7.0%</a:t>
                      </a:r>
                    </a:p>
                  </a:txBody>
                  <a:tcPr marL="95923" marR="95923" marT="45724" marB="45724"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13.0%</a:t>
                      </a:r>
                    </a:p>
                  </a:txBody>
                  <a:tcPr marL="95923" marR="95923" marT="45724" marB="45724"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-14.0%</a:t>
                      </a:r>
                    </a:p>
                  </a:txBody>
                  <a:tcPr marL="95923" marR="95923" marT="45724" marB="45724"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-3.0%</a:t>
                      </a:r>
                    </a:p>
                  </a:txBody>
                  <a:tcPr marL="95923" marR="95923" marT="45724" marB="45724" horzOverflow="overflow">
                    <a:lnL>
                      <a:noFill/>
                    </a:lnL>
                    <a:lnR cap="flat">
                      <a:noFill/>
                    </a:lnR>
                    <a:lnT>
                      <a:noFill/>
                    </a:lnT>
                    <a:lnB>
                      <a:noFill/>
                    </a:lnB>
                    <a:lnTlToBr>
                      <a:noFill/>
                    </a:lnTlToBr>
                    <a:lnBlToTr>
                      <a:noFill/>
                    </a:lnBlToTr>
                    <a:noFill/>
                  </a:tcPr>
                </a:tc>
              </a:tr>
              <a:tr h="585399">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Average</a:t>
                      </a:r>
                    </a:p>
                  </a:txBody>
                  <a:tcPr marL="95923" marR="95923" marT="45724" marB="45724"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0.4</a:t>
                      </a:r>
                    </a:p>
                  </a:txBody>
                  <a:tcPr marL="95923" marR="95923" marT="45724" marB="45724"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5.5%</a:t>
                      </a:r>
                    </a:p>
                  </a:txBody>
                  <a:tcPr marL="95923" marR="95923" marT="45724" marB="45724"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15.0%</a:t>
                      </a:r>
                    </a:p>
                  </a:txBody>
                  <a:tcPr marL="95923" marR="95923" marT="45724" marB="45724"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0.0%</a:t>
                      </a:r>
                    </a:p>
                  </a:txBody>
                  <a:tcPr marL="95923" marR="95923" marT="45724" marB="45724"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3.0%</a:t>
                      </a:r>
                    </a:p>
                  </a:txBody>
                  <a:tcPr marL="95923" marR="95923" marT="45724" marB="45724"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10.0%</a:t>
                      </a:r>
                    </a:p>
                  </a:txBody>
                  <a:tcPr marL="95923" marR="95923" marT="45724" marB="45724" horzOverflow="overflow">
                    <a:lnL>
                      <a:noFill/>
                    </a:lnL>
                    <a:lnR cap="flat">
                      <a:noFill/>
                    </a:lnR>
                    <a:lnT>
                      <a:noFill/>
                    </a:lnT>
                    <a:lnB>
                      <a:noFill/>
                    </a:lnB>
                    <a:lnTlToBr>
                      <a:noFill/>
                    </a:lnTlToBr>
                    <a:lnBlToTr>
                      <a:noFill/>
                    </a:lnBlToTr>
                    <a:noFill/>
                  </a:tcPr>
                </a:tc>
              </a:tr>
              <a:tr h="585399">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Above avg</a:t>
                      </a:r>
                    </a:p>
                  </a:txBody>
                  <a:tcPr marL="95923" marR="95923" marT="45724" marB="45724"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0.2</a:t>
                      </a:r>
                    </a:p>
                  </a:txBody>
                  <a:tcPr marL="95923" marR="95923" marT="45724" marB="45724"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5.5%</a:t>
                      </a:r>
                    </a:p>
                  </a:txBody>
                  <a:tcPr marL="95923" marR="95923" marT="45724" marB="45724"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30.0%</a:t>
                      </a:r>
                    </a:p>
                  </a:txBody>
                  <a:tcPr marL="95923" marR="95923" marT="45724" marB="45724"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-11.0%</a:t>
                      </a:r>
                    </a:p>
                  </a:txBody>
                  <a:tcPr marL="95923" marR="95923" marT="45724" marB="45724"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41.0%</a:t>
                      </a:r>
                    </a:p>
                  </a:txBody>
                  <a:tcPr marL="95923" marR="95923" marT="45724" marB="45724"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25.0%</a:t>
                      </a:r>
                    </a:p>
                  </a:txBody>
                  <a:tcPr marL="95923" marR="95923" marT="45724" marB="45724" horzOverflow="overflow">
                    <a:lnL>
                      <a:noFill/>
                    </a:lnL>
                    <a:lnR cap="flat">
                      <a:noFill/>
                    </a:lnR>
                    <a:lnT>
                      <a:noFill/>
                    </a:lnT>
                    <a:lnB>
                      <a:noFill/>
                    </a:lnB>
                    <a:lnTlToBr>
                      <a:noFill/>
                    </a:lnTlToBr>
                    <a:lnBlToTr>
                      <a:noFill/>
                    </a:lnBlToTr>
                    <a:noFill/>
                  </a:tcPr>
                </a:tc>
              </a:tr>
              <a:tr h="585399">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Boom</a:t>
                      </a:r>
                    </a:p>
                  </a:txBody>
                  <a:tcPr marL="95923" marR="95923" marT="45724" marB="45724"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0.1</a:t>
                      </a:r>
                    </a:p>
                  </a:txBody>
                  <a:tcPr marL="95923" marR="95923" marT="45724" marB="45724"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5.5%</a:t>
                      </a:r>
                    </a:p>
                  </a:txBody>
                  <a:tcPr marL="95923" marR="95923" marT="45724" marB="45724"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45.0%</a:t>
                      </a:r>
                    </a:p>
                  </a:txBody>
                  <a:tcPr marL="95923" marR="95923" marT="45724" marB="45724"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-21.0%</a:t>
                      </a:r>
                    </a:p>
                  </a:txBody>
                  <a:tcPr marL="95923" marR="95923" marT="45724" marB="45724"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26.0%</a:t>
                      </a:r>
                    </a:p>
                  </a:txBody>
                  <a:tcPr marL="95923" marR="95923" marT="45724" marB="45724"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38.0%</a:t>
                      </a:r>
                    </a:p>
                  </a:txBody>
                  <a:tcPr marL="95923" marR="95923" marT="45724" marB="45724" horzOverflow="overflow">
                    <a:lnL>
                      <a:noFill/>
                    </a:lnL>
                    <a:lnR cap="flat">
                      <a:noFill/>
                    </a:lnR>
                    <a:lnT>
                      <a:noFill/>
                    </a:lnT>
                    <a:lnB cap="flat">
                      <a:noFill/>
                    </a:lnB>
                    <a:lnTlToBr>
                      <a:noFill/>
                    </a:lnTlToBr>
                    <a:lnBlToTr>
                      <a:noFill/>
                    </a:lnBlToTr>
                    <a:noFill/>
                  </a:tcPr>
                </a:tc>
              </a:tr>
            </a:tbl>
          </a:graphicData>
        </a:graphic>
      </p:graphicFrame>
      <p:sp>
        <p:nvSpPr>
          <p:cNvPr id="8239" name="Slide Number Placeholder 4"/>
          <p:cNvSpPr>
            <a:spLocks noGrp="1"/>
          </p:cNvSpPr>
          <p:nvPr>
            <p:ph type="sldNum" sz="quarter" idx="10"/>
          </p:nvPr>
        </p:nvSpPr>
        <p:spPr bwMode="auto">
          <a:noFill/>
          <a:ln>
            <a:miter lim="800000"/>
            <a:headEnd/>
            <a:tailEnd/>
          </a:ln>
        </p:spPr>
        <p:txBody>
          <a:bodyPr/>
          <a:lstStyle/>
          <a:p>
            <a:r>
              <a:rPr lang="en-US"/>
              <a:t>8-</a:t>
            </a:r>
            <a:fld id="{3D2B40D0-A95C-4108-AF36-F129A445A929}" type="slidenum">
              <a:rPr lang="en-US"/>
              <a:pPr/>
              <a:t>198</a:t>
            </a:fld>
            <a:endParaRPr lang="en-US"/>
          </a:p>
        </p:txBody>
      </p:sp>
      <p:sp>
        <p:nvSpPr>
          <p:cNvPr id="5" name="Rectangle 4"/>
          <p:cNvSpPr/>
          <p:nvPr/>
        </p:nvSpPr>
        <p:spPr>
          <a:xfrm>
            <a:off x="3108959" y="1645919"/>
            <a:ext cx="1110343" cy="3526971"/>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57612810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0" y="228600"/>
            <a:ext cx="9144000" cy="914400"/>
          </a:xfrm>
        </p:spPr>
        <p:txBody>
          <a:bodyPr>
            <a:normAutofit fontScale="90000"/>
          </a:bodyPr>
          <a:lstStyle/>
          <a:p>
            <a:pPr eaLnBrk="1" hangingPunct="1">
              <a:lnSpc>
                <a:spcPct val="80000"/>
              </a:lnSpc>
            </a:pPr>
            <a:r>
              <a:rPr lang="en-US" smtClean="0"/>
              <a:t>Why is the T-bill return independent of the economy?  Do T-bills promise a completely risk-free return?</a:t>
            </a:r>
          </a:p>
        </p:txBody>
      </p:sp>
      <p:sp>
        <p:nvSpPr>
          <p:cNvPr id="4" name="Content Placeholder 3"/>
          <p:cNvSpPr>
            <a:spLocks noGrp="1"/>
          </p:cNvSpPr>
          <p:nvPr>
            <p:ph sz="quarter" idx="1"/>
          </p:nvPr>
        </p:nvSpPr>
        <p:spPr>
          <a:xfrm>
            <a:off x="612775" y="1600200"/>
            <a:ext cx="7616825" cy="4495800"/>
          </a:xfrm>
        </p:spPr>
        <p:txBody>
          <a:bodyPr/>
          <a:lstStyle/>
          <a:p>
            <a:pPr>
              <a:spcBef>
                <a:spcPct val="0"/>
              </a:spcBef>
            </a:pPr>
            <a:r>
              <a:rPr lang="en-US" smtClean="0">
                <a:solidFill>
                  <a:srgbClr val="23518A"/>
                </a:solidFill>
              </a:rPr>
              <a:t>T-bills will return the promised 5.5%, regardless of the economy.</a:t>
            </a:r>
          </a:p>
          <a:p>
            <a:pPr>
              <a:spcBef>
                <a:spcPct val="0"/>
              </a:spcBef>
            </a:pPr>
            <a:r>
              <a:rPr lang="en-US" smtClean="0">
                <a:solidFill>
                  <a:srgbClr val="23518A"/>
                </a:solidFill>
              </a:rPr>
              <a:t>No, T-bills do not provide a completely risk-free return, as they are still exposed to inflation.  Although, very little unexpected inflation is likely to occur over such a short period of time.</a:t>
            </a:r>
          </a:p>
          <a:p>
            <a:pPr>
              <a:spcBef>
                <a:spcPct val="0"/>
              </a:spcBef>
            </a:pPr>
            <a:r>
              <a:rPr lang="en-US" smtClean="0">
                <a:solidFill>
                  <a:srgbClr val="23518A"/>
                </a:solidFill>
              </a:rPr>
              <a:t>T-bills are also risky in terms of reinvestment risk.</a:t>
            </a:r>
          </a:p>
          <a:p>
            <a:pPr>
              <a:spcBef>
                <a:spcPct val="0"/>
              </a:spcBef>
            </a:pPr>
            <a:r>
              <a:rPr lang="en-US" smtClean="0">
                <a:solidFill>
                  <a:srgbClr val="23518A"/>
                </a:solidFill>
              </a:rPr>
              <a:t>T-bills are risk-free in the default sense of the word.</a:t>
            </a:r>
          </a:p>
          <a:p>
            <a:pPr>
              <a:spcBef>
                <a:spcPct val="0"/>
              </a:spcBef>
            </a:pPr>
            <a:endParaRPr lang="en-US" smtClean="0">
              <a:solidFill>
                <a:srgbClr val="23518A"/>
              </a:solidFill>
            </a:endParaRPr>
          </a:p>
        </p:txBody>
      </p:sp>
      <p:sp>
        <p:nvSpPr>
          <p:cNvPr id="9220" name="Slide Number Placeholder 5"/>
          <p:cNvSpPr>
            <a:spLocks noGrp="1"/>
          </p:cNvSpPr>
          <p:nvPr>
            <p:ph type="sldNum" sz="quarter" idx="10"/>
          </p:nvPr>
        </p:nvSpPr>
        <p:spPr bwMode="auto">
          <a:noFill/>
          <a:ln>
            <a:miter lim="800000"/>
            <a:headEnd/>
            <a:tailEnd/>
          </a:ln>
        </p:spPr>
        <p:txBody>
          <a:bodyPr/>
          <a:lstStyle/>
          <a:p>
            <a:r>
              <a:rPr lang="en-US"/>
              <a:t>8-</a:t>
            </a:r>
            <a:fld id="{232A50CA-EB1B-4A93-81DC-C09AB74BBB34}" type="slidenum">
              <a:rPr lang="en-US"/>
              <a:pPr/>
              <a:t>199</a:t>
            </a:fld>
            <a:endParaRPr lang="en-US"/>
          </a:p>
        </p:txBody>
      </p:sp>
    </p:spTree>
    <p:extLst>
      <p:ext uri="{BB962C8B-B14F-4D97-AF65-F5344CB8AC3E}">
        <p14:creationId xmlns:p14="http://schemas.microsoft.com/office/powerpoint/2010/main" val="380185878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fontScale="90000"/>
          </a:bodyPr>
          <a:lstStyle/>
          <a:p>
            <a:pPr eaLnBrk="1" hangingPunct="1">
              <a:defRPr/>
            </a:pPr>
            <a:r>
              <a:rPr lang="en-US" sz="3600" dirty="0" smtClean="0"/>
              <a:t>How do the returns of High Tech and Collections behave in relation to the market?</a:t>
            </a:r>
          </a:p>
        </p:txBody>
      </p:sp>
      <p:sp>
        <p:nvSpPr>
          <p:cNvPr id="43011" name="Rectangle 3"/>
          <p:cNvSpPr>
            <a:spLocks noGrp="1" noChangeArrowheads="1"/>
          </p:cNvSpPr>
          <p:nvPr>
            <p:ph sz="quarter" idx="1"/>
          </p:nvPr>
        </p:nvSpPr>
        <p:spPr>
          <a:xfrm>
            <a:off x="612775" y="1600200"/>
            <a:ext cx="7616825" cy="4495800"/>
          </a:xfrm>
        </p:spPr>
        <p:txBody>
          <a:bodyPr/>
          <a:lstStyle/>
          <a:p>
            <a:pPr eaLnBrk="1" hangingPunct="1">
              <a:defRPr/>
            </a:pPr>
            <a:r>
              <a:rPr lang="en-US" dirty="0" smtClean="0"/>
              <a:t>High Tech:  Moves with the economy, and has a positive correlation.  This is typical.</a:t>
            </a:r>
          </a:p>
          <a:p>
            <a:pPr eaLnBrk="1" hangingPunct="1">
              <a:defRPr/>
            </a:pPr>
            <a:r>
              <a:rPr lang="en-US" dirty="0" smtClean="0"/>
              <a:t>Collections:  Is countercyclical with the economy, and has a negative correlation.  This is unusual.</a:t>
            </a:r>
          </a:p>
        </p:txBody>
      </p:sp>
      <p:sp>
        <p:nvSpPr>
          <p:cNvPr id="10244" name="Slide Number Placeholder 4"/>
          <p:cNvSpPr>
            <a:spLocks noGrp="1"/>
          </p:cNvSpPr>
          <p:nvPr>
            <p:ph type="sldNum" sz="quarter" idx="10"/>
          </p:nvPr>
        </p:nvSpPr>
        <p:spPr bwMode="auto">
          <a:noFill/>
          <a:ln>
            <a:miter lim="800000"/>
            <a:headEnd/>
            <a:tailEnd/>
          </a:ln>
        </p:spPr>
        <p:txBody>
          <a:bodyPr/>
          <a:lstStyle/>
          <a:p>
            <a:r>
              <a:rPr lang="en-US"/>
              <a:t>8-</a:t>
            </a:r>
            <a:fld id="{0D272E69-1E54-4D73-A431-57E526B9A295}" type="slidenum">
              <a:rPr lang="en-US"/>
              <a:pPr/>
              <a:t>200</a:t>
            </a:fld>
            <a:endParaRPr lang="en-US"/>
          </a:p>
        </p:txBody>
      </p:sp>
    </p:spTree>
    <p:extLst>
      <p:ext uri="{BB962C8B-B14F-4D97-AF65-F5344CB8AC3E}">
        <p14:creationId xmlns:p14="http://schemas.microsoft.com/office/powerpoint/2010/main" val="312080349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301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p:bld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smtClean="0"/>
              <a:t>Calculating the Expected Return</a:t>
            </a:r>
          </a:p>
        </p:txBody>
      </p:sp>
      <p:sp>
        <p:nvSpPr>
          <p:cNvPr id="11267" name="Slide Number Placeholder 4"/>
          <p:cNvSpPr>
            <a:spLocks noGrp="1"/>
          </p:cNvSpPr>
          <p:nvPr>
            <p:ph type="sldNum" sz="quarter" idx="10"/>
          </p:nvPr>
        </p:nvSpPr>
        <p:spPr bwMode="auto">
          <a:noFill/>
          <a:ln>
            <a:miter lim="800000"/>
            <a:headEnd/>
            <a:tailEnd/>
          </a:ln>
        </p:spPr>
        <p:txBody>
          <a:bodyPr/>
          <a:lstStyle/>
          <a:p>
            <a:r>
              <a:rPr lang="en-US"/>
              <a:t>8-</a:t>
            </a:r>
            <a:fld id="{989E003C-A28E-4AC7-952C-CB1408FBE449}" type="slidenum">
              <a:rPr lang="en-US"/>
              <a:pPr/>
              <a:t>201</a:t>
            </a:fld>
            <a:endParaRPr lang="en-US"/>
          </a:p>
        </p:txBody>
      </p:sp>
      <p:graphicFrame>
        <p:nvGraphicFramePr>
          <p:cNvPr id="11268" name="Object 4"/>
          <p:cNvGraphicFramePr>
            <a:graphicFrameLocks noChangeAspect="1"/>
          </p:cNvGraphicFramePr>
          <p:nvPr/>
        </p:nvGraphicFramePr>
        <p:xfrm>
          <a:off x="2190750" y="1651000"/>
          <a:ext cx="4772025" cy="3527425"/>
        </p:xfrm>
        <a:graphic>
          <a:graphicData uri="http://schemas.openxmlformats.org/presentationml/2006/ole">
            <mc:AlternateContent xmlns:mc="http://schemas.openxmlformats.org/markup-compatibility/2006">
              <mc:Choice xmlns:v="urn:schemas-microsoft-com:vml" Requires="v">
                <p:oleObj spid="_x0000_s36867" name="Equation" r:id="rId4" imgW="2387600" imgH="1765300" progId="Equation.3">
                  <p:embed/>
                </p:oleObj>
              </mc:Choice>
              <mc:Fallback>
                <p:oleObj name="Equation" r:id="rId4" imgW="2387600" imgH="17653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90750" y="1651000"/>
                        <a:ext cx="4772025" cy="35274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753405382"/>
      </p:ext>
    </p:extLst>
  </p:cSld>
  <p:clrMapOvr>
    <a:masterClrMapping/>
  </p:clrMapOvr>
  <p:timing>
    <p:tnLst>
      <p:par>
        <p:cTn xmlns:p14="http://schemas.microsoft.com/office/powerpoint/2010/mai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smtClean="0"/>
              <a:t>Summary of Expected Returns</a:t>
            </a:r>
          </a:p>
        </p:txBody>
      </p:sp>
      <p:sp>
        <p:nvSpPr>
          <p:cNvPr id="48131" name="Rectangle 3"/>
          <p:cNvSpPr>
            <a:spLocks noGrp="1" noChangeArrowheads="1"/>
          </p:cNvSpPr>
          <p:nvPr>
            <p:ph sz="quarter" idx="1"/>
          </p:nvPr>
        </p:nvSpPr>
        <p:spPr>
          <a:xfrm>
            <a:off x="612775" y="1600200"/>
            <a:ext cx="7616825" cy="4495800"/>
          </a:xfrm>
        </p:spPr>
        <p:txBody>
          <a:bodyPr>
            <a:normAutofit fontScale="92500" lnSpcReduction="10000"/>
          </a:bodyPr>
          <a:lstStyle/>
          <a:p>
            <a:pPr marL="0" indent="0" eaLnBrk="1" hangingPunct="1">
              <a:spcAft>
                <a:spcPts val="600"/>
              </a:spcAft>
              <a:buFont typeface="Wingdings" pitchFamily="2" charset="2"/>
              <a:buNone/>
              <a:defRPr/>
            </a:pPr>
            <a:r>
              <a:rPr lang="en-US" dirty="0" smtClean="0"/>
              <a:t>			     </a:t>
            </a:r>
            <a:r>
              <a:rPr lang="en-US" u="sng" dirty="0" smtClean="0"/>
              <a:t>Expected Return</a:t>
            </a:r>
          </a:p>
          <a:p>
            <a:pPr marL="0" indent="0" eaLnBrk="1" hangingPunct="1">
              <a:spcAft>
                <a:spcPts val="600"/>
              </a:spcAft>
              <a:buFont typeface="Wingdings" pitchFamily="2" charset="2"/>
              <a:buNone/>
              <a:tabLst>
                <a:tab pos="4572000" algn="dec"/>
              </a:tabLst>
              <a:defRPr/>
            </a:pPr>
            <a:r>
              <a:rPr lang="en-US" dirty="0" smtClean="0"/>
              <a:t>High Tech	   12.4%</a:t>
            </a:r>
          </a:p>
          <a:p>
            <a:pPr marL="0" indent="0" eaLnBrk="1" hangingPunct="1">
              <a:spcAft>
                <a:spcPts val="600"/>
              </a:spcAft>
              <a:buFont typeface="Wingdings" pitchFamily="2" charset="2"/>
              <a:buNone/>
              <a:tabLst>
                <a:tab pos="4572000" algn="dec"/>
              </a:tabLst>
              <a:defRPr/>
            </a:pPr>
            <a:r>
              <a:rPr lang="en-US" dirty="0" smtClean="0"/>
              <a:t>Market	   10.5%</a:t>
            </a:r>
          </a:p>
          <a:p>
            <a:pPr marL="0" indent="0" eaLnBrk="1" hangingPunct="1">
              <a:spcAft>
                <a:spcPts val="600"/>
              </a:spcAft>
              <a:buFont typeface="Wingdings" pitchFamily="2" charset="2"/>
              <a:buNone/>
              <a:tabLst>
                <a:tab pos="4572000" algn="dec"/>
              </a:tabLst>
              <a:defRPr/>
            </a:pPr>
            <a:r>
              <a:rPr lang="en-US" dirty="0" smtClean="0"/>
              <a:t>US Rubber	    9.8%</a:t>
            </a:r>
          </a:p>
          <a:p>
            <a:pPr marL="0" indent="0" eaLnBrk="1" hangingPunct="1">
              <a:spcAft>
                <a:spcPts val="600"/>
              </a:spcAft>
              <a:buFont typeface="Wingdings" pitchFamily="2" charset="2"/>
              <a:buNone/>
              <a:tabLst>
                <a:tab pos="4572000" algn="dec"/>
              </a:tabLst>
              <a:defRPr/>
            </a:pPr>
            <a:r>
              <a:rPr lang="en-US" dirty="0" smtClean="0"/>
              <a:t>T-bills	    5.5%</a:t>
            </a:r>
          </a:p>
          <a:p>
            <a:pPr marL="0" indent="0" eaLnBrk="1" hangingPunct="1">
              <a:spcAft>
                <a:spcPts val="1800"/>
              </a:spcAft>
              <a:buFont typeface="Wingdings" pitchFamily="2" charset="2"/>
              <a:buNone/>
              <a:tabLst>
                <a:tab pos="4572000" algn="dec"/>
              </a:tabLst>
              <a:defRPr/>
            </a:pPr>
            <a:r>
              <a:rPr lang="en-US" dirty="0" smtClean="0"/>
              <a:t>Collections	    1.0%</a:t>
            </a:r>
          </a:p>
          <a:p>
            <a:pPr marL="0" indent="0" eaLnBrk="1" hangingPunct="1">
              <a:spcAft>
                <a:spcPts val="600"/>
              </a:spcAft>
              <a:buFont typeface="Wingdings" pitchFamily="2" charset="2"/>
              <a:buNone/>
              <a:defRPr/>
            </a:pPr>
            <a:r>
              <a:rPr lang="en-US" dirty="0" smtClean="0"/>
              <a:t>High Tech has the highest expected return, and appears to be the best investment alternative, but is it really?  Have we failed to account for risk?</a:t>
            </a:r>
          </a:p>
        </p:txBody>
      </p:sp>
      <p:sp>
        <p:nvSpPr>
          <p:cNvPr id="12292" name="Slide Number Placeholder 4"/>
          <p:cNvSpPr>
            <a:spLocks noGrp="1"/>
          </p:cNvSpPr>
          <p:nvPr>
            <p:ph type="sldNum" sz="quarter" idx="10"/>
          </p:nvPr>
        </p:nvSpPr>
        <p:spPr bwMode="auto">
          <a:noFill/>
          <a:ln>
            <a:miter lim="800000"/>
            <a:headEnd/>
            <a:tailEnd/>
          </a:ln>
        </p:spPr>
        <p:txBody>
          <a:bodyPr/>
          <a:lstStyle/>
          <a:p>
            <a:r>
              <a:rPr lang="en-US"/>
              <a:t>8-</a:t>
            </a:r>
            <a:fld id="{63266D49-4EA4-4D3E-B0ED-9B01C8FBA582}" type="slidenum">
              <a:rPr lang="en-US"/>
              <a:pPr/>
              <a:t>202</a:t>
            </a:fld>
            <a:endParaRPr lang="en-US"/>
          </a:p>
        </p:txBody>
      </p:sp>
    </p:spTree>
    <p:extLst>
      <p:ext uri="{BB962C8B-B14F-4D97-AF65-F5344CB8AC3E}">
        <p14:creationId xmlns:p14="http://schemas.microsoft.com/office/powerpoint/2010/main" val="51857225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13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build="p"/>
    </p:bld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smtClean="0"/>
              <a:t>Calculating Standard Deviation</a:t>
            </a:r>
          </a:p>
        </p:txBody>
      </p:sp>
      <p:sp>
        <p:nvSpPr>
          <p:cNvPr id="13315" name="Slide Number Placeholder 4"/>
          <p:cNvSpPr>
            <a:spLocks noGrp="1"/>
          </p:cNvSpPr>
          <p:nvPr>
            <p:ph type="sldNum" sz="quarter" idx="10"/>
          </p:nvPr>
        </p:nvSpPr>
        <p:spPr bwMode="auto">
          <a:noFill/>
          <a:ln>
            <a:miter lim="800000"/>
            <a:headEnd/>
            <a:tailEnd/>
          </a:ln>
        </p:spPr>
        <p:txBody>
          <a:bodyPr/>
          <a:lstStyle/>
          <a:p>
            <a:r>
              <a:rPr lang="en-US"/>
              <a:t>8-</a:t>
            </a:r>
            <a:fld id="{977F51D1-D6E4-460B-822E-3749DEF1BC99}" type="slidenum">
              <a:rPr lang="en-US"/>
              <a:pPr/>
              <a:t>203</a:t>
            </a:fld>
            <a:endParaRPr lang="en-US"/>
          </a:p>
        </p:txBody>
      </p:sp>
      <p:graphicFrame>
        <p:nvGraphicFramePr>
          <p:cNvPr id="13316" name="Object 58"/>
          <p:cNvGraphicFramePr>
            <a:graphicFrameLocks noChangeAspect="1"/>
          </p:cNvGraphicFramePr>
          <p:nvPr/>
        </p:nvGraphicFramePr>
        <p:xfrm>
          <a:off x="3144838" y="1647825"/>
          <a:ext cx="2870200" cy="2870200"/>
        </p:xfrm>
        <a:graphic>
          <a:graphicData uri="http://schemas.openxmlformats.org/presentationml/2006/ole">
            <mc:AlternateContent xmlns:mc="http://schemas.openxmlformats.org/markup-compatibility/2006">
              <mc:Choice xmlns:v="urn:schemas-microsoft-com:vml" Requires="v">
                <p:oleObj spid="_x0000_s37891" name="Equation" r:id="rId4" imgW="1435100" imgH="1435100" progId="Equation.3">
                  <p:embed/>
                </p:oleObj>
              </mc:Choice>
              <mc:Fallback>
                <p:oleObj name="Equation" r:id="rId4" imgW="1435100" imgH="14351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44838" y="1647825"/>
                        <a:ext cx="2870200" cy="2870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156237167"/>
      </p:ext>
    </p:extLst>
  </p:cSld>
  <p:clrMapOvr>
    <a:masterClrMapping/>
  </p:clrMapOvr>
  <p:timing>
    <p:tnLst>
      <p:par>
        <p:cTn xmlns:p14="http://schemas.microsoft.com/office/powerpoint/2010/mai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p:nvPr>
        </p:nvSpPr>
        <p:spPr/>
        <p:txBody>
          <a:bodyPr/>
          <a:lstStyle/>
          <a:p>
            <a:pPr eaLnBrk="1" hangingPunct="1"/>
            <a:r>
              <a:rPr lang="en-US" smtClean="0"/>
              <a:t>Standard Deviation for Each Investment</a:t>
            </a:r>
          </a:p>
        </p:txBody>
      </p:sp>
      <p:sp>
        <p:nvSpPr>
          <p:cNvPr id="14339" name="Slide Number Placeholder 10"/>
          <p:cNvSpPr>
            <a:spLocks noGrp="1"/>
          </p:cNvSpPr>
          <p:nvPr>
            <p:ph type="sldNum" sz="quarter" idx="10"/>
          </p:nvPr>
        </p:nvSpPr>
        <p:spPr bwMode="auto">
          <a:noFill/>
          <a:ln>
            <a:miter lim="800000"/>
            <a:headEnd/>
            <a:tailEnd/>
          </a:ln>
        </p:spPr>
        <p:txBody>
          <a:bodyPr/>
          <a:lstStyle/>
          <a:p>
            <a:r>
              <a:rPr lang="en-US"/>
              <a:t>8-</a:t>
            </a:r>
            <a:fld id="{B5939A12-92E8-4D7B-A493-54D95DB30AC7}" type="slidenum">
              <a:rPr lang="en-US"/>
              <a:pPr/>
              <a:t>204</a:t>
            </a:fld>
            <a:endParaRPr lang="en-US"/>
          </a:p>
        </p:txBody>
      </p:sp>
      <p:graphicFrame>
        <p:nvGraphicFramePr>
          <p:cNvPr id="14340" name="Object 58"/>
          <p:cNvGraphicFramePr>
            <a:graphicFrameLocks noChangeAspect="1"/>
          </p:cNvGraphicFramePr>
          <p:nvPr/>
        </p:nvGraphicFramePr>
        <p:xfrm>
          <a:off x="1758950" y="1546225"/>
          <a:ext cx="5541963" cy="3403600"/>
        </p:xfrm>
        <a:graphic>
          <a:graphicData uri="http://schemas.openxmlformats.org/presentationml/2006/ole">
            <mc:AlternateContent xmlns:mc="http://schemas.openxmlformats.org/markup-compatibility/2006">
              <mc:Choice xmlns:v="urn:schemas-microsoft-com:vml" Requires="v">
                <p:oleObj spid="_x0000_s38915" name="Equation" r:id="rId4" imgW="2768600" imgH="1701800" progId="Equation.3">
                  <p:embed/>
                </p:oleObj>
              </mc:Choice>
              <mc:Fallback>
                <p:oleObj name="Equation" r:id="rId4" imgW="2768600" imgH="17018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58950" y="1546225"/>
                        <a:ext cx="5541963" cy="3403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341" name="Rectangle 3"/>
          <p:cNvSpPr txBox="1">
            <a:spLocks noChangeArrowheads="1"/>
          </p:cNvSpPr>
          <p:nvPr/>
        </p:nvSpPr>
        <p:spPr bwMode="auto">
          <a:xfrm>
            <a:off x="1228725" y="5840413"/>
            <a:ext cx="2003425" cy="563562"/>
          </a:xfrm>
          <a:prstGeom prst="rect">
            <a:avLst/>
          </a:prstGeom>
          <a:noFill/>
          <a:ln w="9525">
            <a:noFill/>
            <a:miter lim="800000"/>
            <a:headEnd/>
            <a:tailEnd/>
          </a:ln>
        </p:spPr>
        <p:txBody>
          <a:bodyPr/>
          <a:lstStyle/>
          <a:p>
            <a:pPr>
              <a:lnSpc>
                <a:spcPct val="90000"/>
              </a:lnSpc>
              <a:spcAft>
                <a:spcPts val="1200"/>
              </a:spcAft>
              <a:buClr>
                <a:schemeClr val="accent2"/>
              </a:buClr>
              <a:buSzPct val="100000"/>
              <a:buFont typeface="Wingdings" pitchFamily="2" charset="2"/>
              <a:buNone/>
            </a:pPr>
            <a:r>
              <a:rPr lang="el-GR" sz="2200">
                <a:latin typeface="Calibri" pitchFamily="34" charset="0"/>
              </a:rPr>
              <a:t>σ</a:t>
            </a:r>
            <a:r>
              <a:rPr lang="en-US" sz="2200" baseline="-25000">
                <a:latin typeface="Calibri" pitchFamily="34" charset="0"/>
              </a:rPr>
              <a:t>M</a:t>
            </a:r>
            <a:r>
              <a:rPr lang="en-US" sz="2200">
                <a:latin typeface="Calibri" pitchFamily="34" charset="0"/>
              </a:rPr>
              <a:t> = 15.2%</a:t>
            </a:r>
            <a:endParaRPr lang="el-GR" sz="2200">
              <a:latin typeface="Calibri" pitchFamily="34" charset="0"/>
            </a:endParaRPr>
          </a:p>
        </p:txBody>
      </p:sp>
      <p:sp>
        <p:nvSpPr>
          <p:cNvPr id="14342" name="Rectangle 3"/>
          <p:cNvSpPr txBox="1">
            <a:spLocks noChangeArrowheads="1"/>
          </p:cNvSpPr>
          <p:nvPr/>
        </p:nvSpPr>
        <p:spPr bwMode="auto">
          <a:xfrm>
            <a:off x="5322888" y="5838825"/>
            <a:ext cx="2003425" cy="565150"/>
          </a:xfrm>
          <a:prstGeom prst="rect">
            <a:avLst/>
          </a:prstGeom>
          <a:noFill/>
          <a:ln w="9525">
            <a:noFill/>
            <a:miter lim="800000"/>
            <a:headEnd/>
            <a:tailEnd/>
          </a:ln>
        </p:spPr>
        <p:txBody>
          <a:bodyPr/>
          <a:lstStyle/>
          <a:p>
            <a:pPr>
              <a:lnSpc>
                <a:spcPct val="90000"/>
              </a:lnSpc>
              <a:spcAft>
                <a:spcPts val="1200"/>
              </a:spcAft>
              <a:buClr>
                <a:schemeClr val="accent2"/>
              </a:buClr>
              <a:buSzPct val="100000"/>
              <a:buFont typeface="Wingdings" pitchFamily="2" charset="2"/>
              <a:buNone/>
            </a:pPr>
            <a:r>
              <a:rPr lang="el-GR" sz="2200">
                <a:latin typeface="Calibri" pitchFamily="34" charset="0"/>
              </a:rPr>
              <a:t>σ</a:t>
            </a:r>
            <a:r>
              <a:rPr lang="en-US" sz="2200" baseline="-25000">
                <a:latin typeface="Calibri" pitchFamily="34" charset="0"/>
              </a:rPr>
              <a:t>USR</a:t>
            </a:r>
            <a:r>
              <a:rPr lang="en-US" sz="2200">
                <a:latin typeface="Calibri" pitchFamily="34" charset="0"/>
              </a:rPr>
              <a:t> = 18.8%</a:t>
            </a:r>
            <a:endParaRPr lang="el-GR" sz="2200">
              <a:latin typeface="Calibri" pitchFamily="34" charset="0"/>
            </a:endParaRPr>
          </a:p>
        </p:txBody>
      </p:sp>
      <p:sp>
        <p:nvSpPr>
          <p:cNvPr id="14343" name="Rectangle 3"/>
          <p:cNvSpPr txBox="1">
            <a:spLocks noChangeArrowheads="1"/>
          </p:cNvSpPr>
          <p:nvPr/>
        </p:nvSpPr>
        <p:spPr bwMode="auto">
          <a:xfrm>
            <a:off x="5365750" y="5280025"/>
            <a:ext cx="2003425" cy="563563"/>
          </a:xfrm>
          <a:prstGeom prst="rect">
            <a:avLst/>
          </a:prstGeom>
          <a:noFill/>
          <a:ln w="9525">
            <a:noFill/>
            <a:miter lim="800000"/>
            <a:headEnd/>
            <a:tailEnd/>
          </a:ln>
        </p:spPr>
        <p:txBody>
          <a:bodyPr/>
          <a:lstStyle/>
          <a:p>
            <a:pPr>
              <a:lnSpc>
                <a:spcPct val="90000"/>
              </a:lnSpc>
              <a:spcAft>
                <a:spcPts val="1200"/>
              </a:spcAft>
              <a:buClr>
                <a:schemeClr val="accent2"/>
              </a:buClr>
              <a:buSzPct val="100000"/>
              <a:buFont typeface="Wingdings" pitchFamily="2" charset="2"/>
              <a:buNone/>
            </a:pPr>
            <a:r>
              <a:rPr lang="el-GR" sz="2200">
                <a:latin typeface="Calibri" pitchFamily="34" charset="0"/>
              </a:rPr>
              <a:t>σ</a:t>
            </a:r>
            <a:r>
              <a:rPr lang="en-US" sz="2200" baseline="-25000">
                <a:latin typeface="Calibri" pitchFamily="34" charset="0"/>
              </a:rPr>
              <a:t>Coll</a:t>
            </a:r>
            <a:r>
              <a:rPr lang="en-US" sz="2200">
                <a:latin typeface="Calibri" pitchFamily="34" charset="0"/>
              </a:rPr>
              <a:t> = 13.2%</a:t>
            </a:r>
            <a:endParaRPr lang="el-GR" sz="2200">
              <a:latin typeface="Calibri" pitchFamily="34" charset="0"/>
            </a:endParaRPr>
          </a:p>
        </p:txBody>
      </p:sp>
      <p:sp>
        <p:nvSpPr>
          <p:cNvPr id="14344" name="Rectangle 3"/>
          <p:cNvSpPr txBox="1">
            <a:spLocks noChangeArrowheads="1"/>
          </p:cNvSpPr>
          <p:nvPr/>
        </p:nvSpPr>
        <p:spPr bwMode="auto">
          <a:xfrm>
            <a:off x="1190625" y="5280025"/>
            <a:ext cx="2003425" cy="563563"/>
          </a:xfrm>
          <a:prstGeom prst="rect">
            <a:avLst/>
          </a:prstGeom>
          <a:noFill/>
          <a:ln w="9525">
            <a:noFill/>
            <a:miter lim="800000"/>
            <a:headEnd/>
            <a:tailEnd/>
          </a:ln>
        </p:spPr>
        <p:txBody>
          <a:bodyPr/>
          <a:lstStyle/>
          <a:p>
            <a:pPr>
              <a:lnSpc>
                <a:spcPct val="90000"/>
              </a:lnSpc>
              <a:spcAft>
                <a:spcPts val="1200"/>
              </a:spcAft>
              <a:buClr>
                <a:schemeClr val="accent2"/>
              </a:buClr>
              <a:buSzPct val="100000"/>
              <a:buFont typeface="Wingdings" pitchFamily="2" charset="2"/>
              <a:buNone/>
            </a:pPr>
            <a:r>
              <a:rPr lang="el-GR" sz="2200">
                <a:latin typeface="Calibri" pitchFamily="34" charset="0"/>
              </a:rPr>
              <a:t>σ</a:t>
            </a:r>
            <a:r>
              <a:rPr lang="en-US" sz="2200" baseline="-25000">
                <a:latin typeface="Calibri" pitchFamily="34" charset="0"/>
              </a:rPr>
              <a:t>HT</a:t>
            </a:r>
            <a:r>
              <a:rPr lang="en-US" sz="2200">
                <a:latin typeface="Calibri" pitchFamily="34" charset="0"/>
              </a:rPr>
              <a:t> = 20%</a:t>
            </a:r>
            <a:endParaRPr lang="el-GR" sz="2200">
              <a:latin typeface="Calibri" pitchFamily="34" charset="0"/>
            </a:endParaRPr>
          </a:p>
        </p:txBody>
      </p:sp>
    </p:spTree>
    <p:extLst>
      <p:ext uri="{BB962C8B-B14F-4D97-AF65-F5344CB8AC3E}">
        <p14:creationId xmlns:p14="http://schemas.microsoft.com/office/powerpoint/2010/main" val="524832896"/>
      </p:ext>
    </p:extLst>
  </p:cSld>
  <p:clrMapOvr>
    <a:masterClrMapping/>
  </p:clrMapOvr>
  <p:timing>
    <p:tnLst>
      <p:par>
        <p:cTn xmlns:p14="http://schemas.microsoft.com/office/powerpoint/2010/mai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Grp="1" noChangeArrowheads="1"/>
          </p:cNvSpPr>
          <p:nvPr>
            <p:ph type="title"/>
          </p:nvPr>
        </p:nvSpPr>
        <p:spPr/>
        <p:txBody>
          <a:bodyPr/>
          <a:lstStyle/>
          <a:p>
            <a:pPr eaLnBrk="1" hangingPunct="1"/>
            <a:r>
              <a:rPr lang="en-US" smtClean="0"/>
              <a:t>Comparing Standard Deviations</a:t>
            </a:r>
          </a:p>
        </p:txBody>
      </p:sp>
      <p:sp>
        <p:nvSpPr>
          <p:cNvPr id="15363" name="Slide Number Placeholder 19"/>
          <p:cNvSpPr>
            <a:spLocks noGrp="1"/>
          </p:cNvSpPr>
          <p:nvPr>
            <p:ph type="sldNum" sz="quarter" idx="10"/>
          </p:nvPr>
        </p:nvSpPr>
        <p:spPr bwMode="auto">
          <a:noFill/>
          <a:ln>
            <a:miter lim="800000"/>
            <a:headEnd/>
            <a:tailEnd/>
          </a:ln>
        </p:spPr>
        <p:txBody>
          <a:bodyPr/>
          <a:lstStyle/>
          <a:p>
            <a:r>
              <a:rPr lang="en-US"/>
              <a:t>8-</a:t>
            </a:r>
            <a:fld id="{D43CA5AC-418D-4525-BABC-A8A607E944F6}" type="slidenum">
              <a:rPr lang="en-US"/>
              <a:pPr/>
              <a:t>205</a:t>
            </a:fld>
            <a:endParaRPr lang="en-US"/>
          </a:p>
        </p:txBody>
      </p:sp>
      <p:grpSp>
        <p:nvGrpSpPr>
          <p:cNvPr id="2" name="Group 20"/>
          <p:cNvGrpSpPr>
            <a:grpSpLocks/>
          </p:cNvGrpSpPr>
          <p:nvPr/>
        </p:nvGrpSpPr>
        <p:grpSpPr bwMode="auto">
          <a:xfrm>
            <a:off x="687388" y="2038350"/>
            <a:ext cx="8113712" cy="4040188"/>
            <a:chOff x="687388" y="2209800"/>
            <a:chExt cx="8113712" cy="4040188"/>
          </a:xfrm>
        </p:grpSpPr>
        <p:grpSp>
          <p:nvGrpSpPr>
            <p:cNvPr id="3" name="Group 41"/>
            <p:cNvGrpSpPr>
              <a:grpSpLocks/>
            </p:cNvGrpSpPr>
            <p:nvPr/>
          </p:nvGrpSpPr>
          <p:grpSpPr bwMode="auto">
            <a:xfrm>
              <a:off x="687388" y="2209800"/>
              <a:ext cx="8113712" cy="4040188"/>
              <a:chOff x="433" y="1392"/>
              <a:chExt cx="5111" cy="2545"/>
            </a:xfrm>
          </p:grpSpPr>
          <p:sp>
            <p:nvSpPr>
              <p:cNvPr id="5126" name="Rectangle 31"/>
              <p:cNvSpPr>
                <a:spLocks noChangeArrowheads="1"/>
              </p:cNvSpPr>
              <p:nvPr/>
            </p:nvSpPr>
            <p:spPr bwMode="auto">
              <a:xfrm>
                <a:off x="2564" y="2477"/>
                <a:ext cx="576" cy="252"/>
              </a:xfrm>
              <a:prstGeom prst="rect">
                <a:avLst/>
              </a:prstGeom>
              <a:solidFill>
                <a:schemeClr val="accent2">
                  <a:lumMod val="60000"/>
                  <a:lumOff val="40000"/>
                </a:schemeClr>
              </a:solidFill>
              <a:ln w="9525">
                <a:noFill/>
                <a:miter lim="800000"/>
                <a:headEnd/>
                <a:tailEnd/>
              </a:ln>
            </p:spPr>
            <p:txBody>
              <a:bodyPr lIns="92075" tIns="46038" rIns="92075" bIns="46038">
                <a:spAutoFit/>
              </a:bodyPr>
              <a:lstStyle/>
              <a:p>
                <a:pPr algn="ctr" eaLnBrk="0" hangingPunct="0">
                  <a:defRPr/>
                </a:pPr>
                <a:r>
                  <a:rPr lang="en-US" sz="2000" dirty="0">
                    <a:latin typeface="+mn-lt"/>
                    <a:cs typeface="Arial" charset="0"/>
                  </a:rPr>
                  <a:t>USR</a:t>
                </a:r>
              </a:p>
            </p:txBody>
          </p:sp>
          <p:sp>
            <p:nvSpPr>
              <p:cNvPr id="5127" name="Line 40"/>
              <p:cNvSpPr>
                <a:spLocks noChangeShapeType="1"/>
              </p:cNvSpPr>
              <p:nvPr/>
            </p:nvSpPr>
            <p:spPr bwMode="auto">
              <a:xfrm>
                <a:off x="433" y="3695"/>
                <a:ext cx="5111" cy="0"/>
              </a:xfrm>
              <a:prstGeom prst="line">
                <a:avLst/>
              </a:prstGeom>
              <a:noFill/>
              <a:ln w="25400">
                <a:solidFill>
                  <a:schemeClr val="tx1"/>
                </a:solidFill>
                <a:round/>
                <a:headEnd type="none" w="sm" len="sm"/>
                <a:tailEnd type="none" w="sm" len="sm"/>
              </a:ln>
            </p:spPr>
            <p:txBody>
              <a:bodyPr wrap="none" anchor="ctr"/>
              <a:lstStyle/>
              <a:p>
                <a:pPr>
                  <a:defRPr/>
                </a:pPr>
                <a:endParaRPr lang="en-US" sz="2000" dirty="0">
                  <a:latin typeface="+mn-lt"/>
                  <a:cs typeface="Arial" charset="0"/>
                </a:endParaRPr>
              </a:p>
            </p:txBody>
          </p:sp>
          <p:sp>
            <p:nvSpPr>
              <p:cNvPr id="5128" name="Line 22"/>
              <p:cNvSpPr>
                <a:spLocks noChangeShapeType="1"/>
              </p:cNvSpPr>
              <p:nvPr/>
            </p:nvSpPr>
            <p:spPr bwMode="auto">
              <a:xfrm>
                <a:off x="1296" y="1632"/>
                <a:ext cx="0" cy="2063"/>
              </a:xfrm>
              <a:prstGeom prst="line">
                <a:avLst/>
              </a:prstGeom>
              <a:noFill/>
              <a:ln w="25400">
                <a:solidFill>
                  <a:schemeClr val="tx1"/>
                </a:solidFill>
                <a:round/>
                <a:headEnd type="none" w="sm" len="sm"/>
                <a:tailEnd type="none" w="sm" len="sm"/>
              </a:ln>
            </p:spPr>
            <p:txBody>
              <a:bodyPr wrap="none" anchor="ctr"/>
              <a:lstStyle/>
              <a:p>
                <a:pPr>
                  <a:defRPr/>
                </a:pPr>
                <a:endParaRPr lang="en-US" sz="2000" dirty="0">
                  <a:latin typeface="+mn-lt"/>
                  <a:cs typeface="Arial" charset="0"/>
                </a:endParaRPr>
              </a:p>
            </p:txBody>
          </p:sp>
          <p:sp>
            <p:nvSpPr>
              <p:cNvPr id="5129" name="Line 23"/>
              <p:cNvSpPr>
                <a:spLocks noChangeShapeType="1"/>
              </p:cNvSpPr>
              <p:nvPr/>
            </p:nvSpPr>
            <p:spPr bwMode="auto">
              <a:xfrm flipV="1">
                <a:off x="1824" y="1824"/>
                <a:ext cx="0" cy="1871"/>
              </a:xfrm>
              <a:prstGeom prst="line">
                <a:avLst/>
              </a:prstGeom>
              <a:noFill/>
              <a:ln w="50800">
                <a:solidFill>
                  <a:schemeClr val="accent3">
                    <a:lumMod val="75000"/>
                  </a:schemeClr>
                </a:solidFill>
                <a:round/>
                <a:headEnd type="none" w="sm" len="sm"/>
                <a:tailEnd type="stealth" w="med" len="lg"/>
              </a:ln>
            </p:spPr>
            <p:txBody>
              <a:bodyPr wrap="none" anchor="ctr"/>
              <a:lstStyle/>
              <a:p>
                <a:pPr>
                  <a:defRPr/>
                </a:pPr>
                <a:endParaRPr lang="en-US" sz="2000" dirty="0">
                  <a:latin typeface="+mn-lt"/>
                  <a:cs typeface="Arial" charset="0"/>
                </a:endParaRPr>
              </a:p>
            </p:txBody>
          </p:sp>
          <p:sp>
            <p:nvSpPr>
              <p:cNvPr id="5130" name="Line 24"/>
              <p:cNvSpPr>
                <a:spLocks noChangeShapeType="1"/>
              </p:cNvSpPr>
              <p:nvPr/>
            </p:nvSpPr>
            <p:spPr bwMode="auto">
              <a:xfrm>
                <a:off x="2256" y="2634"/>
                <a:ext cx="0" cy="1061"/>
              </a:xfrm>
              <a:prstGeom prst="line">
                <a:avLst/>
              </a:prstGeom>
              <a:noFill/>
              <a:ln w="25400">
                <a:solidFill>
                  <a:schemeClr val="tx1"/>
                </a:solidFill>
                <a:prstDash val="lgDash"/>
                <a:round/>
                <a:headEnd type="none" w="sm" len="sm"/>
                <a:tailEnd type="none" w="sm" len="sm"/>
              </a:ln>
            </p:spPr>
            <p:txBody>
              <a:bodyPr wrap="none" anchor="ctr"/>
              <a:lstStyle/>
              <a:p>
                <a:pPr>
                  <a:defRPr/>
                </a:pPr>
                <a:endParaRPr lang="en-US" sz="2000" dirty="0">
                  <a:latin typeface="+mn-lt"/>
                  <a:cs typeface="Arial" charset="0"/>
                </a:endParaRPr>
              </a:p>
            </p:txBody>
          </p:sp>
          <p:sp>
            <p:nvSpPr>
              <p:cNvPr id="5131" name="Rectangle 25"/>
              <p:cNvSpPr>
                <a:spLocks noChangeArrowheads="1"/>
              </p:cNvSpPr>
              <p:nvPr/>
            </p:nvSpPr>
            <p:spPr bwMode="auto">
              <a:xfrm>
                <a:off x="960" y="1392"/>
                <a:ext cx="488" cy="252"/>
              </a:xfrm>
              <a:prstGeom prst="rect">
                <a:avLst/>
              </a:prstGeom>
              <a:noFill/>
              <a:ln w="9525">
                <a:noFill/>
                <a:miter lim="800000"/>
                <a:headEnd/>
                <a:tailEnd/>
              </a:ln>
            </p:spPr>
            <p:txBody>
              <a:bodyPr wrap="none" lIns="92075" tIns="46038" rIns="92075" bIns="46038">
                <a:spAutoFit/>
              </a:bodyPr>
              <a:lstStyle/>
              <a:p>
                <a:pPr eaLnBrk="0" hangingPunct="0">
                  <a:defRPr/>
                </a:pPr>
                <a:r>
                  <a:rPr lang="en-US" sz="2000" dirty="0">
                    <a:latin typeface="+mn-lt"/>
                    <a:cs typeface="Arial" charset="0"/>
                  </a:rPr>
                  <a:t>Prob.</a:t>
                </a:r>
              </a:p>
            </p:txBody>
          </p:sp>
          <p:sp>
            <p:nvSpPr>
              <p:cNvPr id="5132" name="Rectangle 29"/>
              <p:cNvSpPr>
                <a:spLocks noChangeArrowheads="1"/>
              </p:cNvSpPr>
              <p:nvPr/>
            </p:nvSpPr>
            <p:spPr bwMode="auto">
              <a:xfrm>
                <a:off x="1824" y="1536"/>
                <a:ext cx="720" cy="252"/>
              </a:xfrm>
              <a:prstGeom prst="rect">
                <a:avLst/>
              </a:prstGeom>
              <a:solidFill>
                <a:schemeClr val="accent3">
                  <a:lumMod val="60000"/>
                  <a:lumOff val="40000"/>
                </a:schemeClr>
              </a:solidFill>
              <a:ln w="9525">
                <a:noFill/>
                <a:miter lim="800000"/>
                <a:headEnd/>
                <a:tailEnd/>
              </a:ln>
            </p:spPr>
            <p:txBody>
              <a:bodyPr lIns="92075" tIns="46038" rIns="92075" bIns="46038">
                <a:spAutoFit/>
              </a:bodyPr>
              <a:lstStyle/>
              <a:p>
                <a:pPr algn="ctr" eaLnBrk="0" hangingPunct="0">
                  <a:defRPr/>
                </a:pPr>
                <a:r>
                  <a:rPr lang="en-US" sz="2000" dirty="0">
                    <a:latin typeface="+mn-lt"/>
                    <a:cs typeface="Arial" charset="0"/>
                  </a:rPr>
                  <a:t>T-bills</a:t>
                </a:r>
              </a:p>
            </p:txBody>
          </p:sp>
          <p:sp>
            <p:nvSpPr>
              <p:cNvPr id="5133" name="Rectangle 32"/>
              <p:cNvSpPr>
                <a:spLocks noChangeArrowheads="1"/>
              </p:cNvSpPr>
              <p:nvPr/>
            </p:nvSpPr>
            <p:spPr bwMode="auto">
              <a:xfrm>
                <a:off x="3708" y="3006"/>
                <a:ext cx="576" cy="252"/>
              </a:xfrm>
              <a:prstGeom prst="rect">
                <a:avLst/>
              </a:prstGeom>
              <a:solidFill>
                <a:schemeClr val="accent1">
                  <a:lumMod val="60000"/>
                  <a:lumOff val="40000"/>
                </a:schemeClr>
              </a:solidFill>
              <a:ln w="9525">
                <a:noFill/>
                <a:miter lim="800000"/>
                <a:headEnd/>
                <a:tailEnd/>
              </a:ln>
            </p:spPr>
            <p:txBody>
              <a:bodyPr lIns="92075" tIns="46038" rIns="92075" bIns="46038">
                <a:spAutoFit/>
              </a:bodyPr>
              <a:lstStyle/>
              <a:p>
                <a:pPr algn="ctr" eaLnBrk="0" hangingPunct="0">
                  <a:defRPr/>
                </a:pPr>
                <a:r>
                  <a:rPr lang="en-US" sz="2000" dirty="0">
                    <a:latin typeface="+mn-lt"/>
                    <a:cs typeface="Arial" charset="0"/>
                  </a:rPr>
                  <a:t>HT</a:t>
                </a:r>
              </a:p>
            </p:txBody>
          </p:sp>
          <p:sp>
            <p:nvSpPr>
              <p:cNvPr id="5134" name="Rectangle 33"/>
              <p:cNvSpPr>
                <a:spLocks noChangeArrowheads="1"/>
              </p:cNvSpPr>
              <p:nvPr/>
            </p:nvSpPr>
            <p:spPr bwMode="auto">
              <a:xfrm>
                <a:off x="1190" y="3685"/>
                <a:ext cx="4335" cy="252"/>
              </a:xfrm>
              <a:prstGeom prst="rect">
                <a:avLst/>
              </a:prstGeom>
              <a:noFill/>
              <a:ln w="9525">
                <a:noFill/>
                <a:miter lim="800000"/>
                <a:headEnd/>
                <a:tailEnd/>
              </a:ln>
            </p:spPr>
            <p:txBody>
              <a:bodyPr wrap="none" lIns="92075" tIns="46038" rIns="92075" bIns="46038">
                <a:spAutoFit/>
              </a:bodyPr>
              <a:lstStyle/>
              <a:p>
                <a:pPr eaLnBrk="0" hangingPunct="0">
                  <a:defRPr/>
                </a:pPr>
                <a:r>
                  <a:rPr lang="en-US" sz="2000" dirty="0">
                    <a:latin typeface="+mn-lt"/>
                    <a:cs typeface="Arial" charset="0"/>
                  </a:rPr>
                  <a:t>0           5.5       9.8        12.4	                                    Rate of Return (%)</a:t>
                </a:r>
              </a:p>
            </p:txBody>
          </p:sp>
          <p:sp>
            <p:nvSpPr>
              <p:cNvPr id="5135" name="Line 39"/>
              <p:cNvSpPr>
                <a:spLocks noChangeShapeType="1"/>
              </p:cNvSpPr>
              <p:nvPr/>
            </p:nvSpPr>
            <p:spPr bwMode="auto">
              <a:xfrm>
                <a:off x="2834" y="2904"/>
                <a:ext cx="16" cy="785"/>
              </a:xfrm>
              <a:prstGeom prst="line">
                <a:avLst/>
              </a:prstGeom>
              <a:noFill/>
              <a:ln w="25400">
                <a:solidFill>
                  <a:schemeClr val="tx1"/>
                </a:solidFill>
                <a:prstDash val="lgDash"/>
                <a:round/>
                <a:headEnd type="none" w="sm" len="sm"/>
                <a:tailEnd type="none" w="sm" len="sm"/>
              </a:ln>
            </p:spPr>
            <p:txBody>
              <a:bodyPr wrap="none" anchor="ctr"/>
              <a:lstStyle/>
              <a:p>
                <a:pPr>
                  <a:defRPr/>
                </a:pPr>
                <a:endParaRPr lang="en-US" sz="2000" dirty="0">
                  <a:latin typeface="+mn-lt"/>
                  <a:cs typeface="Arial" charset="0"/>
                </a:endParaRPr>
              </a:p>
            </p:txBody>
          </p:sp>
        </p:grpSp>
        <p:sp>
          <p:nvSpPr>
            <p:cNvPr id="18" name="Freeform 17"/>
            <p:cNvSpPr/>
            <p:nvPr/>
          </p:nvSpPr>
          <p:spPr>
            <a:xfrm>
              <a:off x="703263" y="4167188"/>
              <a:ext cx="5780087" cy="1690687"/>
            </a:xfrm>
            <a:custGeom>
              <a:avLst/>
              <a:gdLst>
                <a:gd name="connsiteX0" fmla="*/ 0 w 3661257"/>
                <a:gd name="connsiteY0" fmla="*/ 1831848 h 1839163"/>
                <a:gd name="connsiteX1" fmla="*/ 120700 w 3661257"/>
                <a:gd name="connsiteY1" fmla="*/ 1820875 h 1839163"/>
                <a:gd name="connsiteX2" fmla="*/ 215798 w 3661257"/>
                <a:gd name="connsiteY2" fmla="*/ 1809902 h 1839163"/>
                <a:gd name="connsiteX3" fmla="*/ 329184 w 3661257"/>
                <a:gd name="connsiteY3" fmla="*/ 1784299 h 1839163"/>
                <a:gd name="connsiteX4" fmla="*/ 468172 w 3661257"/>
                <a:gd name="connsiteY4" fmla="*/ 1729435 h 1839163"/>
                <a:gd name="connsiteX5" fmla="*/ 566928 w 3661257"/>
                <a:gd name="connsiteY5" fmla="*/ 1667256 h 1839163"/>
                <a:gd name="connsiteX6" fmla="*/ 651052 w 3661257"/>
                <a:gd name="connsiteY6" fmla="*/ 1608734 h 1839163"/>
                <a:gd name="connsiteX7" fmla="*/ 727862 w 3661257"/>
                <a:gd name="connsiteY7" fmla="*/ 1531925 h 1839163"/>
                <a:gd name="connsiteX8" fmla="*/ 804672 w 3661257"/>
                <a:gd name="connsiteY8" fmla="*/ 1451458 h 1839163"/>
                <a:gd name="connsiteX9" fmla="*/ 859536 w 3661257"/>
                <a:gd name="connsiteY9" fmla="*/ 1389278 h 1839163"/>
                <a:gd name="connsiteX10" fmla="*/ 910742 w 3661257"/>
                <a:gd name="connsiteY10" fmla="*/ 1312469 h 1839163"/>
                <a:gd name="connsiteX11" fmla="*/ 954633 w 3661257"/>
                <a:gd name="connsiteY11" fmla="*/ 1239317 h 1839163"/>
                <a:gd name="connsiteX12" fmla="*/ 994867 w 3661257"/>
                <a:gd name="connsiteY12" fmla="*/ 1177138 h 1839163"/>
                <a:gd name="connsiteX13" fmla="*/ 1035100 w 3661257"/>
                <a:gd name="connsiteY13" fmla="*/ 1114958 h 1839163"/>
                <a:gd name="connsiteX14" fmla="*/ 1078992 w 3661257"/>
                <a:gd name="connsiteY14" fmla="*/ 1034491 h 1839163"/>
                <a:gd name="connsiteX15" fmla="*/ 1119225 w 3661257"/>
                <a:gd name="connsiteY15" fmla="*/ 950366 h 1839163"/>
                <a:gd name="connsiteX16" fmla="*/ 1247241 w 3661257"/>
                <a:gd name="connsiteY16" fmla="*/ 723595 h 1839163"/>
                <a:gd name="connsiteX17" fmla="*/ 1302105 w 3661257"/>
                <a:gd name="connsiteY17" fmla="*/ 624840 h 1839163"/>
                <a:gd name="connsiteX18" fmla="*/ 1356969 w 3661257"/>
                <a:gd name="connsiteY18" fmla="*/ 522427 h 1839163"/>
                <a:gd name="connsiteX19" fmla="*/ 1411833 w 3661257"/>
                <a:gd name="connsiteY19" fmla="*/ 427330 h 1839163"/>
                <a:gd name="connsiteX20" fmla="*/ 1455724 w 3661257"/>
                <a:gd name="connsiteY20" fmla="*/ 354178 h 1839163"/>
                <a:gd name="connsiteX21" fmla="*/ 1499616 w 3661257"/>
                <a:gd name="connsiteY21" fmla="*/ 284683 h 1839163"/>
                <a:gd name="connsiteX22" fmla="*/ 1558137 w 3661257"/>
                <a:gd name="connsiteY22" fmla="*/ 196901 h 1839163"/>
                <a:gd name="connsiteX23" fmla="*/ 1631289 w 3661257"/>
                <a:gd name="connsiteY23" fmla="*/ 112776 h 1839163"/>
                <a:gd name="connsiteX24" fmla="*/ 1689811 w 3661257"/>
                <a:gd name="connsiteY24" fmla="*/ 65227 h 1839163"/>
                <a:gd name="connsiteX25" fmla="*/ 1748332 w 3661257"/>
                <a:gd name="connsiteY25" fmla="*/ 32309 h 1839163"/>
                <a:gd name="connsiteX26" fmla="*/ 1773936 w 3661257"/>
                <a:gd name="connsiteY26" fmla="*/ 17678 h 1839163"/>
                <a:gd name="connsiteX27" fmla="*/ 1806854 w 3661257"/>
                <a:gd name="connsiteY27" fmla="*/ 10363 h 1839163"/>
                <a:gd name="connsiteX28" fmla="*/ 1832457 w 3661257"/>
                <a:gd name="connsiteY28" fmla="*/ 3048 h 1839163"/>
                <a:gd name="connsiteX29" fmla="*/ 1905609 w 3661257"/>
                <a:gd name="connsiteY29" fmla="*/ 28651 h 1839163"/>
                <a:gd name="connsiteX30" fmla="*/ 1960473 w 3661257"/>
                <a:gd name="connsiteY30" fmla="*/ 65227 h 1839163"/>
                <a:gd name="connsiteX31" fmla="*/ 2000707 w 3661257"/>
                <a:gd name="connsiteY31" fmla="*/ 90830 h 1839163"/>
                <a:gd name="connsiteX32" fmla="*/ 2048256 w 3661257"/>
                <a:gd name="connsiteY32" fmla="*/ 138379 h 1839163"/>
                <a:gd name="connsiteX33" fmla="*/ 2114092 w 3661257"/>
                <a:gd name="connsiteY33" fmla="*/ 211531 h 1839163"/>
                <a:gd name="connsiteX34" fmla="*/ 2172614 w 3661257"/>
                <a:gd name="connsiteY34" fmla="*/ 299314 h 1839163"/>
                <a:gd name="connsiteX35" fmla="*/ 2223820 w 3661257"/>
                <a:gd name="connsiteY35" fmla="*/ 383438 h 1839163"/>
                <a:gd name="connsiteX36" fmla="*/ 2271369 w 3661257"/>
                <a:gd name="connsiteY36" fmla="*/ 478536 h 1839163"/>
                <a:gd name="connsiteX37" fmla="*/ 2362809 w 3661257"/>
                <a:gd name="connsiteY37" fmla="*/ 635813 h 1839163"/>
                <a:gd name="connsiteX38" fmla="*/ 2490825 w 3661257"/>
                <a:gd name="connsiteY38" fmla="*/ 866242 h 1839163"/>
                <a:gd name="connsiteX39" fmla="*/ 2585923 w 3661257"/>
                <a:gd name="connsiteY39" fmla="*/ 1049122 h 1839163"/>
                <a:gd name="connsiteX40" fmla="*/ 2659075 w 3661257"/>
                <a:gd name="connsiteY40" fmla="*/ 1169822 h 1839163"/>
                <a:gd name="connsiteX41" fmla="*/ 2724912 w 3661257"/>
                <a:gd name="connsiteY41" fmla="*/ 1275893 h 1839163"/>
                <a:gd name="connsiteX42" fmla="*/ 2816352 w 3661257"/>
                <a:gd name="connsiteY42" fmla="*/ 1407566 h 1839163"/>
                <a:gd name="connsiteX43" fmla="*/ 2882188 w 3661257"/>
                <a:gd name="connsiteY43" fmla="*/ 1484376 h 1839163"/>
                <a:gd name="connsiteX44" fmla="*/ 3006547 w 3661257"/>
                <a:gd name="connsiteY44" fmla="*/ 1608734 h 1839163"/>
                <a:gd name="connsiteX45" fmla="*/ 3105302 w 3661257"/>
                <a:gd name="connsiteY45" fmla="*/ 1681886 h 1839163"/>
                <a:gd name="connsiteX46" fmla="*/ 3211372 w 3661257"/>
                <a:gd name="connsiteY46" fmla="*/ 1740408 h 1839163"/>
                <a:gd name="connsiteX47" fmla="*/ 3324758 w 3661257"/>
                <a:gd name="connsiteY47" fmla="*/ 1787957 h 1839163"/>
                <a:gd name="connsiteX48" fmla="*/ 3460089 w 3661257"/>
                <a:gd name="connsiteY48" fmla="*/ 1809902 h 1839163"/>
                <a:gd name="connsiteX49" fmla="*/ 3569817 w 3661257"/>
                <a:gd name="connsiteY49" fmla="*/ 1824533 h 1839163"/>
                <a:gd name="connsiteX50" fmla="*/ 3661257 w 3661257"/>
                <a:gd name="connsiteY50" fmla="*/ 1839163 h 1839163"/>
                <a:gd name="connsiteX51" fmla="*/ 3661257 w 3661257"/>
                <a:gd name="connsiteY51" fmla="*/ 1839163 h 1839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661257" h="1839163">
                  <a:moveTo>
                    <a:pt x="0" y="1831848"/>
                  </a:moveTo>
                  <a:lnTo>
                    <a:pt x="120700" y="1820875"/>
                  </a:lnTo>
                  <a:cubicBezTo>
                    <a:pt x="156666" y="1817217"/>
                    <a:pt x="181051" y="1815998"/>
                    <a:pt x="215798" y="1809902"/>
                  </a:cubicBezTo>
                  <a:cubicBezTo>
                    <a:pt x="250545" y="1803806"/>
                    <a:pt x="287122" y="1797710"/>
                    <a:pt x="329184" y="1784299"/>
                  </a:cubicBezTo>
                  <a:cubicBezTo>
                    <a:pt x="371246" y="1770888"/>
                    <a:pt x="428548" y="1748942"/>
                    <a:pt x="468172" y="1729435"/>
                  </a:cubicBezTo>
                  <a:cubicBezTo>
                    <a:pt x="507796" y="1709928"/>
                    <a:pt x="536448" y="1687373"/>
                    <a:pt x="566928" y="1667256"/>
                  </a:cubicBezTo>
                  <a:cubicBezTo>
                    <a:pt x="597408" y="1647139"/>
                    <a:pt x="624230" y="1631289"/>
                    <a:pt x="651052" y="1608734"/>
                  </a:cubicBezTo>
                  <a:cubicBezTo>
                    <a:pt x="677874" y="1586179"/>
                    <a:pt x="702259" y="1558138"/>
                    <a:pt x="727862" y="1531925"/>
                  </a:cubicBezTo>
                  <a:cubicBezTo>
                    <a:pt x="753465" y="1505712"/>
                    <a:pt x="782726" y="1475233"/>
                    <a:pt x="804672" y="1451458"/>
                  </a:cubicBezTo>
                  <a:cubicBezTo>
                    <a:pt x="826618" y="1427684"/>
                    <a:pt x="841858" y="1412443"/>
                    <a:pt x="859536" y="1389278"/>
                  </a:cubicBezTo>
                  <a:cubicBezTo>
                    <a:pt x="877214" y="1366113"/>
                    <a:pt x="894893" y="1337463"/>
                    <a:pt x="910742" y="1312469"/>
                  </a:cubicBezTo>
                  <a:cubicBezTo>
                    <a:pt x="926592" y="1287476"/>
                    <a:pt x="940612" y="1261872"/>
                    <a:pt x="954633" y="1239317"/>
                  </a:cubicBezTo>
                  <a:cubicBezTo>
                    <a:pt x="968654" y="1216762"/>
                    <a:pt x="994867" y="1177138"/>
                    <a:pt x="994867" y="1177138"/>
                  </a:cubicBezTo>
                  <a:cubicBezTo>
                    <a:pt x="1008278" y="1156412"/>
                    <a:pt x="1021079" y="1138733"/>
                    <a:pt x="1035100" y="1114958"/>
                  </a:cubicBezTo>
                  <a:cubicBezTo>
                    <a:pt x="1049121" y="1091184"/>
                    <a:pt x="1064971" y="1061923"/>
                    <a:pt x="1078992" y="1034491"/>
                  </a:cubicBezTo>
                  <a:cubicBezTo>
                    <a:pt x="1093013" y="1007059"/>
                    <a:pt x="1091184" y="1002182"/>
                    <a:pt x="1119225" y="950366"/>
                  </a:cubicBezTo>
                  <a:cubicBezTo>
                    <a:pt x="1147266" y="898550"/>
                    <a:pt x="1216761" y="777849"/>
                    <a:pt x="1247241" y="723595"/>
                  </a:cubicBezTo>
                  <a:cubicBezTo>
                    <a:pt x="1277721" y="669341"/>
                    <a:pt x="1283817" y="658368"/>
                    <a:pt x="1302105" y="624840"/>
                  </a:cubicBezTo>
                  <a:cubicBezTo>
                    <a:pt x="1320393" y="591312"/>
                    <a:pt x="1338681" y="555345"/>
                    <a:pt x="1356969" y="522427"/>
                  </a:cubicBezTo>
                  <a:cubicBezTo>
                    <a:pt x="1375257" y="489509"/>
                    <a:pt x="1395374" y="455372"/>
                    <a:pt x="1411833" y="427330"/>
                  </a:cubicBezTo>
                  <a:cubicBezTo>
                    <a:pt x="1428292" y="399288"/>
                    <a:pt x="1441094" y="377953"/>
                    <a:pt x="1455724" y="354178"/>
                  </a:cubicBezTo>
                  <a:cubicBezTo>
                    <a:pt x="1470355" y="330404"/>
                    <a:pt x="1482547" y="310896"/>
                    <a:pt x="1499616" y="284683"/>
                  </a:cubicBezTo>
                  <a:cubicBezTo>
                    <a:pt x="1516685" y="258470"/>
                    <a:pt x="1536192" y="225552"/>
                    <a:pt x="1558137" y="196901"/>
                  </a:cubicBezTo>
                  <a:cubicBezTo>
                    <a:pt x="1580082" y="168250"/>
                    <a:pt x="1609343" y="134722"/>
                    <a:pt x="1631289" y="112776"/>
                  </a:cubicBezTo>
                  <a:cubicBezTo>
                    <a:pt x="1653235" y="90830"/>
                    <a:pt x="1670304" y="78638"/>
                    <a:pt x="1689811" y="65227"/>
                  </a:cubicBezTo>
                  <a:cubicBezTo>
                    <a:pt x="1709318" y="51816"/>
                    <a:pt x="1748332" y="32309"/>
                    <a:pt x="1748332" y="32309"/>
                  </a:cubicBezTo>
                  <a:cubicBezTo>
                    <a:pt x="1762353" y="24384"/>
                    <a:pt x="1764183" y="21336"/>
                    <a:pt x="1773936" y="17678"/>
                  </a:cubicBezTo>
                  <a:cubicBezTo>
                    <a:pt x="1783689" y="14020"/>
                    <a:pt x="1797101" y="12801"/>
                    <a:pt x="1806854" y="10363"/>
                  </a:cubicBezTo>
                  <a:cubicBezTo>
                    <a:pt x="1816607" y="7925"/>
                    <a:pt x="1815998" y="0"/>
                    <a:pt x="1832457" y="3048"/>
                  </a:cubicBezTo>
                  <a:cubicBezTo>
                    <a:pt x="1848916" y="6096"/>
                    <a:pt x="1884273" y="18288"/>
                    <a:pt x="1905609" y="28651"/>
                  </a:cubicBezTo>
                  <a:cubicBezTo>
                    <a:pt x="1926945" y="39014"/>
                    <a:pt x="1944623" y="54864"/>
                    <a:pt x="1960473" y="65227"/>
                  </a:cubicBezTo>
                  <a:cubicBezTo>
                    <a:pt x="1976323" y="75590"/>
                    <a:pt x="1986077" y="78638"/>
                    <a:pt x="2000707" y="90830"/>
                  </a:cubicBezTo>
                  <a:cubicBezTo>
                    <a:pt x="2015337" y="103022"/>
                    <a:pt x="2029359" y="118262"/>
                    <a:pt x="2048256" y="138379"/>
                  </a:cubicBezTo>
                  <a:cubicBezTo>
                    <a:pt x="2067154" y="158496"/>
                    <a:pt x="2093366" y="184709"/>
                    <a:pt x="2114092" y="211531"/>
                  </a:cubicBezTo>
                  <a:cubicBezTo>
                    <a:pt x="2134818" y="238353"/>
                    <a:pt x="2154326" y="270663"/>
                    <a:pt x="2172614" y="299314"/>
                  </a:cubicBezTo>
                  <a:cubicBezTo>
                    <a:pt x="2190902" y="327965"/>
                    <a:pt x="2207361" y="353568"/>
                    <a:pt x="2223820" y="383438"/>
                  </a:cubicBezTo>
                  <a:cubicBezTo>
                    <a:pt x="2240279" y="413308"/>
                    <a:pt x="2248204" y="436474"/>
                    <a:pt x="2271369" y="478536"/>
                  </a:cubicBezTo>
                  <a:cubicBezTo>
                    <a:pt x="2294534" y="520599"/>
                    <a:pt x="2326233" y="571195"/>
                    <a:pt x="2362809" y="635813"/>
                  </a:cubicBezTo>
                  <a:cubicBezTo>
                    <a:pt x="2399385" y="700431"/>
                    <a:pt x="2453639" y="797357"/>
                    <a:pt x="2490825" y="866242"/>
                  </a:cubicBezTo>
                  <a:cubicBezTo>
                    <a:pt x="2528011" y="935127"/>
                    <a:pt x="2557881" y="998525"/>
                    <a:pt x="2585923" y="1049122"/>
                  </a:cubicBezTo>
                  <a:cubicBezTo>
                    <a:pt x="2613965" y="1099719"/>
                    <a:pt x="2635910" y="1132027"/>
                    <a:pt x="2659075" y="1169822"/>
                  </a:cubicBezTo>
                  <a:cubicBezTo>
                    <a:pt x="2682240" y="1207617"/>
                    <a:pt x="2698699" y="1236269"/>
                    <a:pt x="2724912" y="1275893"/>
                  </a:cubicBezTo>
                  <a:cubicBezTo>
                    <a:pt x="2751125" y="1315517"/>
                    <a:pt x="2790139" y="1372819"/>
                    <a:pt x="2816352" y="1407566"/>
                  </a:cubicBezTo>
                  <a:cubicBezTo>
                    <a:pt x="2842565" y="1442313"/>
                    <a:pt x="2850489" y="1450848"/>
                    <a:pt x="2882188" y="1484376"/>
                  </a:cubicBezTo>
                  <a:cubicBezTo>
                    <a:pt x="2913887" y="1517904"/>
                    <a:pt x="2969361" y="1575816"/>
                    <a:pt x="3006547" y="1608734"/>
                  </a:cubicBezTo>
                  <a:cubicBezTo>
                    <a:pt x="3043733" y="1641652"/>
                    <a:pt x="3071165" y="1659940"/>
                    <a:pt x="3105302" y="1681886"/>
                  </a:cubicBezTo>
                  <a:cubicBezTo>
                    <a:pt x="3139440" y="1703832"/>
                    <a:pt x="3174796" y="1722730"/>
                    <a:pt x="3211372" y="1740408"/>
                  </a:cubicBezTo>
                  <a:cubicBezTo>
                    <a:pt x="3247948" y="1758086"/>
                    <a:pt x="3283305" y="1776375"/>
                    <a:pt x="3324758" y="1787957"/>
                  </a:cubicBezTo>
                  <a:cubicBezTo>
                    <a:pt x="3366211" y="1799539"/>
                    <a:pt x="3419246" y="1803806"/>
                    <a:pt x="3460089" y="1809902"/>
                  </a:cubicBezTo>
                  <a:cubicBezTo>
                    <a:pt x="3500932" y="1815998"/>
                    <a:pt x="3536289" y="1819656"/>
                    <a:pt x="3569817" y="1824533"/>
                  </a:cubicBezTo>
                  <a:cubicBezTo>
                    <a:pt x="3603345" y="1829410"/>
                    <a:pt x="3661257" y="1839163"/>
                    <a:pt x="3661257" y="1839163"/>
                  </a:cubicBezTo>
                  <a:lnTo>
                    <a:pt x="3661257" y="1839163"/>
                  </a:lnTo>
                </a:path>
              </a:pathLst>
            </a:custGeom>
            <a:ln w="38100">
              <a:solidFill>
                <a:srgbClr val="C0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sp>
          <p:nvSpPr>
            <p:cNvPr id="19" name="Freeform 18"/>
            <p:cNvSpPr/>
            <p:nvPr/>
          </p:nvSpPr>
          <p:spPr>
            <a:xfrm>
              <a:off x="744538" y="4622800"/>
              <a:ext cx="7505700" cy="1246188"/>
            </a:xfrm>
            <a:custGeom>
              <a:avLst/>
              <a:gdLst>
                <a:gd name="connsiteX0" fmla="*/ 0 w 3661257"/>
                <a:gd name="connsiteY0" fmla="*/ 1831848 h 1839163"/>
                <a:gd name="connsiteX1" fmla="*/ 120700 w 3661257"/>
                <a:gd name="connsiteY1" fmla="*/ 1820875 h 1839163"/>
                <a:gd name="connsiteX2" fmla="*/ 215798 w 3661257"/>
                <a:gd name="connsiteY2" fmla="*/ 1809902 h 1839163"/>
                <a:gd name="connsiteX3" fmla="*/ 329184 w 3661257"/>
                <a:gd name="connsiteY3" fmla="*/ 1784299 h 1839163"/>
                <a:gd name="connsiteX4" fmla="*/ 468172 w 3661257"/>
                <a:gd name="connsiteY4" fmla="*/ 1729435 h 1839163"/>
                <a:gd name="connsiteX5" fmla="*/ 566928 w 3661257"/>
                <a:gd name="connsiteY5" fmla="*/ 1667256 h 1839163"/>
                <a:gd name="connsiteX6" fmla="*/ 651052 w 3661257"/>
                <a:gd name="connsiteY6" fmla="*/ 1608734 h 1839163"/>
                <a:gd name="connsiteX7" fmla="*/ 727862 w 3661257"/>
                <a:gd name="connsiteY7" fmla="*/ 1531925 h 1839163"/>
                <a:gd name="connsiteX8" fmla="*/ 804672 w 3661257"/>
                <a:gd name="connsiteY8" fmla="*/ 1451458 h 1839163"/>
                <a:gd name="connsiteX9" fmla="*/ 859536 w 3661257"/>
                <a:gd name="connsiteY9" fmla="*/ 1389278 h 1839163"/>
                <a:gd name="connsiteX10" fmla="*/ 910742 w 3661257"/>
                <a:gd name="connsiteY10" fmla="*/ 1312469 h 1839163"/>
                <a:gd name="connsiteX11" fmla="*/ 954633 w 3661257"/>
                <a:gd name="connsiteY11" fmla="*/ 1239317 h 1839163"/>
                <a:gd name="connsiteX12" fmla="*/ 994867 w 3661257"/>
                <a:gd name="connsiteY12" fmla="*/ 1177138 h 1839163"/>
                <a:gd name="connsiteX13" fmla="*/ 1035100 w 3661257"/>
                <a:gd name="connsiteY13" fmla="*/ 1114958 h 1839163"/>
                <a:gd name="connsiteX14" fmla="*/ 1078992 w 3661257"/>
                <a:gd name="connsiteY14" fmla="*/ 1034491 h 1839163"/>
                <a:gd name="connsiteX15" fmla="*/ 1119225 w 3661257"/>
                <a:gd name="connsiteY15" fmla="*/ 950366 h 1839163"/>
                <a:gd name="connsiteX16" fmla="*/ 1247241 w 3661257"/>
                <a:gd name="connsiteY16" fmla="*/ 723595 h 1839163"/>
                <a:gd name="connsiteX17" fmla="*/ 1302105 w 3661257"/>
                <a:gd name="connsiteY17" fmla="*/ 624840 h 1839163"/>
                <a:gd name="connsiteX18" fmla="*/ 1356969 w 3661257"/>
                <a:gd name="connsiteY18" fmla="*/ 522427 h 1839163"/>
                <a:gd name="connsiteX19" fmla="*/ 1411833 w 3661257"/>
                <a:gd name="connsiteY19" fmla="*/ 427330 h 1839163"/>
                <a:gd name="connsiteX20" fmla="*/ 1455724 w 3661257"/>
                <a:gd name="connsiteY20" fmla="*/ 354178 h 1839163"/>
                <a:gd name="connsiteX21" fmla="*/ 1499616 w 3661257"/>
                <a:gd name="connsiteY21" fmla="*/ 284683 h 1839163"/>
                <a:gd name="connsiteX22" fmla="*/ 1558137 w 3661257"/>
                <a:gd name="connsiteY22" fmla="*/ 196901 h 1839163"/>
                <a:gd name="connsiteX23" fmla="*/ 1631289 w 3661257"/>
                <a:gd name="connsiteY23" fmla="*/ 112776 h 1839163"/>
                <a:gd name="connsiteX24" fmla="*/ 1689811 w 3661257"/>
                <a:gd name="connsiteY24" fmla="*/ 65227 h 1839163"/>
                <a:gd name="connsiteX25" fmla="*/ 1748332 w 3661257"/>
                <a:gd name="connsiteY25" fmla="*/ 32309 h 1839163"/>
                <a:gd name="connsiteX26" fmla="*/ 1773936 w 3661257"/>
                <a:gd name="connsiteY26" fmla="*/ 17678 h 1839163"/>
                <a:gd name="connsiteX27" fmla="*/ 1806854 w 3661257"/>
                <a:gd name="connsiteY27" fmla="*/ 10363 h 1839163"/>
                <a:gd name="connsiteX28" fmla="*/ 1832457 w 3661257"/>
                <a:gd name="connsiteY28" fmla="*/ 3048 h 1839163"/>
                <a:gd name="connsiteX29" fmla="*/ 1905609 w 3661257"/>
                <a:gd name="connsiteY29" fmla="*/ 28651 h 1839163"/>
                <a:gd name="connsiteX30" fmla="*/ 1960473 w 3661257"/>
                <a:gd name="connsiteY30" fmla="*/ 65227 h 1839163"/>
                <a:gd name="connsiteX31" fmla="*/ 2000707 w 3661257"/>
                <a:gd name="connsiteY31" fmla="*/ 90830 h 1839163"/>
                <a:gd name="connsiteX32" fmla="*/ 2048256 w 3661257"/>
                <a:gd name="connsiteY32" fmla="*/ 138379 h 1839163"/>
                <a:gd name="connsiteX33" fmla="*/ 2114092 w 3661257"/>
                <a:gd name="connsiteY33" fmla="*/ 211531 h 1839163"/>
                <a:gd name="connsiteX34" fmla="*/ 2172614 w 3661257"/>
                <a:gd name="connsiteY34" fmla="*/ 299314 h 1839163"/>
                <a:gd name="connsiteX35" fmla="*/ 2223820 w 3661257"/>
                <a:gd name="connsiteY35" fmla="*/ 383438 h 1839163"/>
                <a:gd name="connsiteX36" fmla="*/ 2271369 w 3661257"/>
                <a:gd name="connsiteY36" fmla="*/ 478536 h 1839163"/>
                <a:gd name="connsiteX37" fmla="*/ 2362809 w 3661257"/>
                <a:gd name="connsiteY37" fmla="*/ 635813 h 1839163"/>
                <a:gd name="connsiteX38" fmla="*/ 2490825 w 3661257"/>
                <a:gd name="connsiteY38" fmla="*/ 866242 h 1839163"/>
                <a:gd name="connsiteX39" fmla="*/ 2585923 w 3661257"/>
                <a:gd name="connsiteY39" fmla="*/ 1049122 h 1839163"/>
                <a:gd name="connsiteX40" fmla="*/ 2659075 w 3661257"/>
                <a:gd name="connsiteY40" fmla="*/ 1169822 h 1839163"/>
                <a:gd name="connsiteX41" fmla="*/ 2724912 w 3661257"/>
                <a:gd name="connsiteY41" fmla="*/ 1275893 h 1839163"/>
                <a:gd name="connsiteX42" fmla="*/ 2816352 w 3661257"/>
                <a:gd name="connsiteY42" fmla="*/ 1407566 h 1839163"/>
                <a:gd name="connsiteX43" fmla="*/ 2882188 w 3661257"/>
                <a:gd name="connsiteY43" fmla="*/ 1484376 h 1839163"/>
                <a:gd name="connsiteX44" fmla="*/ 3006547 w 3661257"/>
                <a:gd name="connsiteY44" fmla="*/ 1608734 h 1839163"/>
                <a:gd name="connsiteX45" fmla="*/ 3105302 w 3661257"/>
                <a:gd name="connsiteY45" fmla="*/ 1681886 h 1839163"/>
                <a:gd name="connsiteX46" fmla="*/ 3211372 w 3661257"/>
                <a:gd name="connsiteY46" fmla="*/ 1740408 h 1839163"/>
                <a:gd name="connsiteX47" fmla="*/ 3324758 w 3661257"/>
                <a:gd name="connsiteY47" fmla="*/ 1787957 h 1839163"/>
                <a:gd name="connsiteX48" fmla="*/ 3460089 w 3661257"/>
                <a:gd name="connsiteY48" fmla="*/ 1809902 h 1839163"/>
                <a:gd name="connsiteX49" fmla="*/ 3569817 w 3661257"/>
                <a:gd name="connsiteY49" fmla="*/ 1824533 h 1839163"/>
                <a:gd name="connsiteX50" fmla="*/ 3661257 w 3661257"/>
                <a:gd name="connsiteY50" fmla="*/ 1839163 h 1839163"/>
                <a:gd name="connsiteX51" fmla="*/ 3661257 w 3661257"/>
                <a:gd name="connsiteY51" fmla="*/ 1839163 h 1839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661257" h="1839163">
                  <a:moveTo>
                    <a:pt x="0" y="1831848"/>
                  </a:moveTo>
                  <a:lnTo>
                    <a:pt x="120700" y="1820875"/>
                  </a:lnTo>
                  <a:cubicBezTo>
                    <a:pt x="156666" y="1817217"/>
                    <a:pt x="181051" y="1815998"/>
                    <a:pt x="215798" y="1809902"/>
                  </a:cubicBezTo>
                  <a:cubicBezTo>
                    <a:pt x="250545" y="1803806"/>
                    <a:pt x="287122" y="1797710"/>
                    <a:pt x="329184" y="1784299"/>
                  </a:cubicBezTo>
                  <a:cubicBezTo>
                    <a:pt x="371246" y="1770888"/>
                    <a:pt x="428548" y="1748942"/>
                    <a:pt x="468172" y="1729435"/>
                  </a:cubicBezTo>
                  <a:cubicBezTo>
                    <a:pt x="507796" y="1709928"/>
                    <a:pt x="536448" y="1687373"/>
                    <a:pt x="566928" y="1667256"/>
                  </a:cubicBezTo>
                  <a:cubicBezTo>
                    <a:pt x="597408" y="1647139"/>
                    <a:pt x="624230" y="1631289"/>
                    <a:pt x="651052" y="1608734"/>
                  </a:cubicBezTo>
                  <a:cubicBezTo>
                    <a:pt x="677874" y="1586179"/>
                    <a:pt x="702259" y="1558138"/>
                    <a:pt x="727862" y="1531925"/>
                  </a:cubicBezTo>
                  <a:cubicBezTo>
                    <a:pt x="753465" y="1505712"/>
                    <a:pt x="782726" y="1475233"/>
                    <a:pt x="804672" y="1451458"/>
                  </a:cubicBezTo>
                  <a:cubicBezTo>
                    <a:pt x="826618" y="1427684"/>
                    <a:pt x="841858" y="1412443"/>
                    <a:pt x="859536" y="1389278"/>
                  </a:cubicBezTo>
                  <a:cubicBezTo>
                    <a:pt x="877214" y="1366113"/>
                    <a:pt x="894893" y="1337463"/>
                    <a:pt x="910742" y="1312469"/>
                  </a:cubicBezTo>
                  <a:cubicBezTo>
                    <a:pt x="926592" y="1287476"/>
                    <a:pt x="940612" y="1261872"/>
                    <a:pt x="954633" y="1239317"/>
                  </a:cubicBezTo>
                  <a:cubicBezTo>
                    <a:pt x="968654" y="1216762"/>
                    <a:pt x="994867" y="1177138"/>
                    <a:pt x="994867" y="1177138"/>
                  </a:cubicBezTo>
                  <a:cubicBezTo>
                    <a:pt x="1008278" y="1156412"/>
                    <a:pt x="1021079" y="1138733"/>
                    <a:pt x="1035100" y="1114958"/>
                  </a:cubicBezTo>
                  <a:cubicBezTo>
                    <a:pt x="1049121" y="1091184"/>
                    <a:pt x="1064971" y="1061923"/>
                    <a:pt x="1078992" y="1034491"/>
                  </a:cubicBezTo>
                  <a:cubicBezTo>
                    <a:pt x="1093013" y="1007059"/>
                    <a:pt x="1091184" y="1002182"/>
                    <a:pt x="1119225" y="950366"/>
                  </a:cubicBezTo>
                  <a:cubicBezTo>
                    <a:pt x="1147266" y="898550"/>
                    <a:pt x="1216761" y="777849"/>
                    <a:pt x="1247241" y="723595"/>
                  </a:cubicBezTo>
                  <a:cubicBezTo>
                    <a:pt x="1277721" y="669341"/>
                    <a:pt x="1283817" y="658368"/>
                    <a:pt x="1302105" y="624840"/>
                  </a:cubicBezTo>
                  <a:cubicBezTo>
                    <a:pt x="1320393" y="591312"/>
                    <a:pt x="1338681" y="555345"/>
                    <a:pt x="1356969" y="522427"/>
                  </a:cubicBezTo>
                  <a:cubicBezTo>
                    <a:pt x="1375257" y="489509"/>
                    <a:pt x="1395374" y="455372"/>
                    <a:pt x="1411833" y="427330"/>
                  </a:cubicBezTo>
                  <a:cubicBezTo>
                    <a:pt x="1428292" y="399288"/>
                    <a:pt x="1441094" y="377953"/>
                    <a:pt x="1455724" y="354178"/>
                  </a:cubicBezTo>
                  <a:cubicBezTo>
                    <a:pt x="1470355" y="330404"/>
                    <a:pt x="1482547" y="310896"/>
                    <a:pt x="1499616" y="284683"/>
                  </a:cubicBezTo>
                  <a:cubicBezTo>
                    <a:pt x="1516685" y="258470"/>
                    <a:pt x="1536192" y="225552"/>
                    <a:pt x="1558137" y="196901"/>
                  </a:cubicBezTo>
                  <a:cubicBezTo>
                    <a:pt x="1580082" y="168250"/>
                    <a:pt x="1609343" y="134722"/>
                    <a:pt x="1631289" y="112776"/>
                  </a:cubicBezTo>
                  <a:cubicBezTo>
                    <a:pt x="1653235" y="90830"/>
                    <a:pt x="1670304" y="78638"/>
                    <a:pt x="1689811" y="65227"/>
                  </a:cubicBezTo>
                  <a:cubicBezTo>
                    <a:pt x="1709318" y="51816"/>
                    <a:pt x="1748332" y="32309"/>
                    <a:pt x="1748332" y="32309"/>
                  </a:cubicBezTo>
                  <a:cubicBezTo>
                    <a:pt x="1762353" y="24384"/>
                    <a:pt x="1764183" y="21336"/>
                    <a:pt x="1773936" y="17678"/>
                  </a:cubicBezTo>
                  <a:cubicBezTo>
                    <a:pt x="1783689" y="14020"/>
                    <a:pt x="1797101" y="12801"/>
                    <a:pt x="1806854" y="10363"/>
                  </a:cubicBezTo>
                  <a:cubicBezTo>
                    <a:pt x="1816607" y="7925"/>
                    <a:pt x="1815998" y="0"/>
                    <a:pt x="1832457" y="3048"/>
                  </a:cubicBezTo>
                  <a:cubicBezTo>
                    <a:pt x="1848916" y="6096"/>
                    <a:pt x="1884273" y="18288"/>
                    <a:pt x="1905609" y="28651"/>
                  </a:cubicBezTo>
                  <a:cubicBezTo>
                    <a:pt x="1926945" y="39014"/>
                    <a:pt x="1944623" y="54864"/>
                    <a:pt x="1960473" y="65227"/>
                  </a:cubicBezTo>
                  <a:cubicBezTo>
                    <a:pt x="1976323" y="75590"/>
                    <a:pt x="1986077" y="78638"/>
                    <a:pt x="2000707" y="90830"/>
                  </a:cubicBezTo>
                  <a:cubicBezTo>
                    <a:pt x="2015337" y="103022"/>
                    <a:pt x="2029359" y="118262"/>
                    <a:pt x="2048256" y="138379"/>
                  </a:cubicBezTo>
                  <a:cubicBezTo>
                    <a:pt x="2067154" y="158496"/>
                    <a:pt x="2093366" y="184709"/>
                    <a:pt x="2114092" y="211531"/>
                  </a:cubicBezTo>
                  <a:cubicBezTo>
                    <a:pt x="2134818" y="238353"/>
                    <a:pt x="2154326" y="270663"/>
                    <a:pt x="2172614" y="299314"/>
                  </a:cubicBezTo>
                  <a:cubicBezTo>
                    <a:pt x="2190902" y="327965"/>
                    <a:pt x="2207361" y="353568"/>
                    <a:pt x="2223820" y="383438"/>
                  </a:cubicBezTo>
                  <a:cubicBezTo>
                    <a:pt x="2240279" y="413308"/>
                    <a:pt x="2248204" y="436474"/>
                    <a:pt x="2271369" y="478536"/>
                  </a:cubicBezTo>
                  <a:cubicBezTo>
                    <a:pt x="2294534" y="520599"/>
                    <a:pt x="2326233" y="571195"/>
                    <a:pt x="2362809" y="635813"/>
                  </a:cubicBezTo>
                  <a:cubicBezTo>
                    <a:pt x="2399385" y="700431"/>
                    <a:pt x="2453639" y="797357"/>
                    <a:pt x="2490825" y="866242"/>
                  </a:cubicBezTo>
                  <a:cubicBezTo>
                    <a:pt x="2528011" y="935127"/>
                    <a:pt x="2557881" y="998525"/>
                    <a:pt x="2585923" y="1049122"/>
                  </a:cubicBezTo>
                  <a:cubicBezTo>
                    <a:pt x="2613965" y="1099719"/>
                    <a:pt x="2635910" y="1132027"/>
                    <a:pt x="2659075" y="1169822"/>
                  </a:cubicBezTo>
                  <a:cubicBezTo>
                    <a:pt x="2682240" y="1207617"/>
                    <a:pt x="2698699" y="1236269"/>
                    <a:pt x="2724912" y="1275893"/>
                  </a:cubicBezTo>
                  <a:cubicBezTo>
                    <a:pt x="2751125" y="1315517"/>
                    <a:pt x="2790139" y="1372819"/>
                    <a:pt x="2816352" y="1407566"/>
                  </a:cubicBezTo>
                  <a:cubicBezTo>
                    <a:pt x="2842565" y="1442313"/>
                    <a:pt x="2850489" y="1450848"/>
                    <a:pt x="2882188" y="1484376"/>
                  </a:cubicBezTo>
                  <a:cubicBezTo>
                    <a:pt x="2913887" y="1517904"/>
                    <a:pt x="2969361" y="1575816"/>
                    <a:pt x="3006547" y="1608734"/>
                  </a:cubicBezTo>
                  <a:cubicBezTo>
                    <a:pt x="3043733" y="1641652"/>
                    <a:pt x="3071165" y="1659940"/>
                    <a:pt x="3105302" y="1681886"/>
                  </a:cubicBezTo>
                  <a:cubicBezTo>
                    <a:pt x="3139440" y="1703832"/>
                    <a:pt x="3174796" y="1722730"/>
                    <a:pt x="3211372" y="1740408"/>
                  </a:cubicBezTo>
                  <a:cubicBezTo>
                    <a:pt x="3247948" y="1758086"/>
                    <a:pt x="3283305" y="1776375"/>
                    <a:pt x="3324758" y="1787957"/>
                  </a:cubicBezTo>
                  <a:cubicBezTo>
                    <a:pt x="3366211" y="1799539"/>
                    <a:pt x="3419246" y="1803806"/>
                    <a:pt x="3460089" y="1809902"/>
                  </a:cubicBezTo>
                  <a:cubicBezTo>
                    <a:pt x="3500932" y="1815998"/>
                    <a:pt x="3536289" y="1819656"/>
                    <a:pt x="3569817" y="1824533"/>
                  </a:cubicBezTo>
                  <a:cubicBezTo>
                    <a:pt x="3603345" y="1829410"/>
                    <a:pt x="3661257" y="1839163"/>
                    <a:pt x="3661257" y="1839163"/>
                  </a:cubicBezTo>
                  <a:lnTo>
                    <a:pt x="3661257" y="1839163"/>
                  </a:lnTo>
                </a:path>
              </a:pathLst>
            </a:custGeom>
            <a:ln w="381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grpSp>
    </p:spTree>
    <p:extLst>
      <p:ext uri="{BB962C8B-B14F-4D97-AF65-F5344CB8AC3E}">
        <p14:creationId xmlns:p14="http://schemas.microsoft.com/office/powerpoint/2010/main" val="333050272"/>
      </p:ext>
    </p:extLst>
  </p:cSld>
  <p:clrMapOvr>
    <a:masterClrMapping/>
  </p:clrMapOvr>
  <p:timing>
    <p:tnLst>
      <p:par>
        <p:cTn xmlns:p14="http://schemas.microsoft.com/office/powerpoint/2010/mai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fontScale="90000"/>
          </a:bodyPr>
          <a:lstStyle/>
          <a:p>
            <a:pPr eaLnBrk="1" hangingPunct="1">
              <a:defRPr/>
            </a:pPr>
            <a:r>
              <a:rPr lang="en-US" smtClean="0"/>
              <a:t>Comments on Standard Deviation as a Measure of Risk</a:t>
            </a:r>
          </a:p>
        </p:txBody>
      </p:sp>
      <p:sp>
        <p:nvSpPr>
          <p:cNvPr id="16387"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smtClean="0">
                <a:solidFill>
                  <a:srgbClr val="23518A"/>
                </a:solidFill>
              </a:rPr>
              <a:t>Standard deviation (</a:t>
            </a:r>
            <a:r>
              <a:rPr lang="el-GR" smtClean="0">
                <a:solidFill>
                  <a:srgbClr val="23518A"/>
                </a:solidFill>
              </a:rPr>
              <a:t>σ</a:t>
            </a:r>
            <a:r>
              <a:rPr lang="en-US" baseline="-25000" smtClean="0">
                <a:solidFill>
                  <a:srgbClr val="23518A"/>
                </a:solidFill>
              </a:rPr>
              <a:t>i</a:t>
            </a:r>
            <a:r>
              <a:rPr lang="en-US" smtClean="0">
                <a:solidFill>
                  <a:srgbClr val="23518A"/>
                </a:solidFill>
              </a:rPr>
              <a:t>) measures total, or stand-alone, risk.</a:t>
            </a:r>
          </a:p>
          <a:p>
            <a:pPr eaLnBrk="1" hangingPunct="1">
              <a:spcBef>
                <a:spcPct val="0"/>
              </a:spcBef>
            </a:pPr>
            <a:r>
              <a:rPr lang="en-US" smtClean="0">
                <a:solidFill>
                  <a:srgbClr val="23518A"/>
                </a:solidFill>
              </a:rPr>
              <a:t>The larger </a:t>
            </a:r>
            <a:r>
              <a:rPr lang="el-GR" smtClean="0">
                <a:solidFill>
                  <a:srgbClr val="23518A"/>
                </a:solidFill>
              </a:rPr>
              <a:t>σ</a:t>
            </a:r>
            <a:r>
              <a:rPr lang="en-US" baseline="-25000" smtClean="0">
                <a:solidFill>
                  <a:srgbClr val="23518A"/>
                </a:solidFill>
              </a:rPr>
              <a:t>i</a:t>
            </a:r>
            <a:r>
              <a:rPr lang="en-US" smtClean="0">
                <a:solidFill>
                  <a:srgbClr val="23518A"/>
                </a:solidFill>
              </a:rPr>
              <a:t> is, the lower the probability that actual returns will be close to expected returns.</a:t>
            </a:r>
          </a:p>
          <a:p>
            <a:pPr eaLnBrk="1" hangingPunct="1">
              <a:spcBef>
                <a:spcPct val="0"/>
              </a:spcBef>
            </a:pPr>
            <a:r>
              <a:rPr lang="en-US" smtClean="0">
                <a:solidFill>
                  <a:srgbClr val="23518A"/>
                </a:solidFill>
              </a:rPr>
              <a:t>Larger </a:t>
            </a:r>
            <a:r>
              <a:rPr lang="el-GR" smtClean="0">
                <a:solidFill>
                  <a:srgbClr val="23518A"/>
                </a:solidFill>
              </a:rPr>
              <a:t>σ</a:t>
            </a:r>
            <a:r>
              <a:rPr lang="en-US" baseline="-25000" smtClean="0">
                <a:solidFill>
                  <a:srgbClr val="23518A"/>
                </a:solidFill>
              </a:rPr>
              <a:t>i</a:t>
            </a:r>
            <a:r>
              <a:rPr lang="en-US" smtClean="0">
                <a:solidFill>
                  <a:srgbClr val="23518A"/>
                </a:solidFill>
              </a:rPr>
              <a:t> is associated with a wider probability distribution of returns.</a:t>
            </a:r>
            <a:endParaRPr lang="el-GR" smtClean="0">
              <a:solidFill>
                <a:srgbClr val="23518A"/>
              </a:solidFill>
            </a:endParaRPr>
          </a:p>
        </p:txBody>
      </p:sp>
      <p:sp>
        <p:nvSpPr>
          <p:cNvPr id="16388" name="Slide Number Placeholder 4"/>
          <p:cNvSpPr>
            <a:spLocks noGrp="1"/>
          </p:cNvSpPr>
          <p:nvPr>
            <p:ph type="sldNum" sz="quarter" idx="10"/>
          </p:nvPr>
        </p:nvSpPr>
        <p:spPr bwMode="auto">
          <a:noFill/>
          <a:ln>
            <a:miter lim="800000"/>
            <a:headEnd/>
            <a:tailEnd/>
          </a:ln>
        </p:spPr>
        <p:txBody>
          <a:bodyPr/>
          <a:lstStyle/>
          <a:p>
            <a:r>
              <a:rPr lang="en-US"/>
              <a:t>8-</a:t>
            </a:r>
            <a:fld id="{CCDD2F10-4187-466A-9DEB-D0BAB7AA4F5F}" type="slidenum">
              <a:rPr lang="en-US"/>
              <a:pPr/>
              <a:t>206</a:t>
            </a:fld>
            <a:endParaRPr lang="en-US"/>
          </a:p>
        </p:txBody>
      </p:sp>
    </p:spTree>
    <p:extLst>
      <p:ext uri="{BB962C8B-B14F-4D97-AF65-F5344CB8AC3E}">
        <p14:creationId xmlns:p14="http://schemas.microsoft.com/office/powerpoint/2010/main" val="55180451"/>
      </p:ext>
    </p:extLst>
  </p:cSld>
  <p:clrMapOvr>
    <a:masterClrMapping/>
  </p:clrMapOvr>
  <p:timing>
    <p:tnLst>
      <p:par>
        <p:cTn xmlns:p14="http://schemas.microsoft.com/office/powerpoint/2010/mai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smtClean="0"/>
              <a:t>Comparing Risk and Return</a:t>
            </a:r>
          </a:p>
        </p:txBody>
      </p:sp>
      <p:sp>
        <p:nvSpPr>
          <p:cNvPr id="17411" name="Slide Number Placeholder 4"/>
          <p:cNvSpPr>
            <a:spLocks noGrp="1"/>
          </p:cNvSpPr>
          <p:nvPr>
            <p:ph type="sldNum" sz="quarter" idx="10"/>
          </p:nvPr>
        </p:nvSpPr>
        <p:spPr bwMode="auto">
          <a:noFill/>
          <a:ln>
            <a:miter lim="800000"/>
            <a:headEnd/>
            <a:tailEnd/>
          </a:ln>
        </p:spPr>
        <p:txBody>
          <a:bodyPr/>
          <a:lstStyle/>
          <a:p>
            <a:r>
              <a:rPr lang="en-US"/>
              <a:t>8-</a:t>
            </a:r>
            <a:fld id="{D89B6F0E-D6B8-4701-B6F8-57EB6603A855}" type="slidenum">
              <a:rPr lang="en-US"/>
              <a:pPr/>
              <a:t>207</a:t>
            </a:fld>
            <a:endParaRPr lang="en-US"/>
          </a:p>
        </p:txBody>
      </p:sp>
      <p:grpSp>
        <p:nvGrpSpPr>
          <p:cNvPr id="2" name="Group 61"/>
          <p:cNvGrpSpPr>
            <a:grpSpLocks/>
          </p:cNvGrpSpPr>
          <p:nvPr/>
        </p:nvGrpSpPr>
        <p:grpSpPr bwMode="auto">
          <a:xfrm>
            <a:off x="592138" y="1703388"/>
            <a:ext cx="8229600" cy="3165475"/>
            <a:chOff x="592138" y="1598612"/>
            <a:chExt cx="8229600" cy="3165476"/>
          </a:xfrm>
        </p:grpSpPr>
        <p:sp>
          <p:nvSpPr>
            <p:cNvPr id="17414" name="AutoShape 6"/>
            <p:cNvSpPr>
              <a:spLocks noChangeAspect="1" noChangeArrowheads="1" noTextEdit="1"/>
            </p:cNvSpPr>
            <p:nvPr/>
          </p:nvSpPr>
          <p:spPr bwMode="auto">
            <a:xfrm>
              <a:off x="592138" y="1600200"/>
              <a:ext cx="8229600" cy="3122613"/>
            </a:xfrm>
            <a:prstGeom prst="rect">
              <a:avLst/>
            </a:prstGeom>
            <a:noFill/>
            <a:ln w="9525">
              <a:noFill/>
              <a:miter lim="800000"/>
              <a:headEnd/>
              <a:tailEnd/>
            </a:ln>
          </p:spPr>
          <p:txBody>
            <a:bodyPr/>
            <a:lstStyle/>
            <a:p>
              <a:endParaRPr lang="th-TH"/>
            </a:p>
          </p:txBody>
        </p:sp>
        <p:sp>
          <p:nvSpPr>
            <p:cNvPr id="17415" name="Rectangle 8"/>
            <p:cNvSpPr>
              <a:spLocks noChangeArrowheads="1"/>
            </p:cNvSpPr>
            <p:nvPr/>
          </p:nvSpPr>
          <p:spPr bwMode="auto">
            <a:xfrm>
              <a:off x="665163" y="1598612"/>
              <a:ext cx="1362075"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Security</a:t>
              </a:r>
              <a:endParaRPr lang="en-US"/>
            </a:p>
          </p:txBody>
        </p:sp>
        <p:sp>
          <p:nvSpPr>
            <p:cNvPr id="17416" name="Rectangle 9"/>
            <p:cNvSpPr>
              <a:spLocks noChangeArrowheads="1"/>
            </p:cNvSpPr>
            <p:nvPr/>
          </p:nvSpPr>
          <p:spPr bwMode="auto">
            <a:xfrm>
              <a:off x="1871663" y="1598612"/>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17" name="Rectangle 10"/>
            <p:cNvSpPr>
              <a:spLocks noChangeArrowheads="1"/>
            </p:cNvSpPr>
            <p:nvPr/>
          </p:nvSpPr>
          <p:spPr bwMode="auto">
            <a:xfrm>
              <a:off x="3398838" y="1598612"/>
              <a:ext cx="2751138"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Expected Return,</a:t>
              </a:r>
              <a:endParaRPr lang="en-US"/>
            </a:p>
          </p:txBody>
        </p:sp>
        <p:sp>
          <p:nvSpPr>
            <p:cNvPr id="17418" name="Rectangle 12"/>
            <p:cNvSpPr>
              <a:spLocks noChangeArrowheads="1"/>
            </p:cNvSpPr>
            <p:nvPr/>
          </p:nvSpPr>
          <p:spPr bwMode="auto">
            <a:xfrm>
              <a:off x="7221538" y="1601788"/>
              <a:ext cx="979488"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Risk, </a:t>
              </a:r>
              <a:endParaRPr lang="en-US"/>
            </a:p>
          </p:txBody>
        </p:sp>
        <p:sp>
          <p:nvSpPr>
            <p:cNvPr id="17419" name="Rectangle 13"/>
            <p:cNvSpPr>
              <a:spLocks noChangeArrowheads="1"/>
            </p:cNvSpPr>
            <p:nvPr/>
          </p:nvSpPr>
          <p:spPr bwMode="auto">
            <a:xfrm>
              <a:off x="8047038" y="1600200"/>
              <a:ext cx="412750" cy="495300"/>
            </a:xfrm>
            <a:prstGeom prst="rect">
              <a:avLst/>
            </a:prstGeom>
            <a:noFill/>
            <a:ln w="9525">
              <a:noFill/>
              <a:miter lim="800000"/>
              <a:headEnd/>
              <a:tailEnd/>
            </a:ln>
          </p:spPr>
          <p:txBody>
            <a:bodyPr wrap="none" lIns="0" tIns="0" rIns="0" bIns="0">
              <a:spAutoFit/>
            </a:bodyPr>
            <a:lstStyle/>
            <a:p>
              <a:r>
                <a:rPr lang="en-US" sz="2700">
                  <a:solidFill>
                    <a:srgbClr val="244061"/>
                  </a:solidFill>
                  <a:latin typeface="Symbol" pitchFamily="18" charset="2"/>
                </a:rPr>
                <a:t>s</a:t>
              </a:r>
              <a:endParaRPr lang="en-US"/>
            </a:p>
          </p:txBody>
        </p:sp>
        <p:sp>
          <p:nvSpPr>
            <p:cNvPr id="17420" name="Rectangle 14"/>
            <p:cNvSpPr>
              <a:spLocks noChangeArrowheads="1"/>
            </p:cNvSpPr>
            <p:nvPr/>
          </p:nvSpPr>
          <p:spPr bwMode="auto">
            <a:xfrm>
              <a:off x="8251826" y="1601788"/>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21" name="Rectangle 15"/>
            <p:cNvSpPr>
              <a:spLocks noChangeArrowheads="1"/>
            </p:cNvSpPr>
            <p:nvPr/>
          </p:nvSpPr>
          <p:spPr bwMode="auto">
            <a:xfrm>
              <a:off x="665163" y="2044700"/>
              <a:ext cx="352425"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T</a:t>
              </a:r>
              <a:endParaRPr lang="en-US"/>
            </a:p>
          </p:txBody>
        </p:sp>
        <p:sp>
          <p:nvSpPr>
            <p:cNvPr id="17422" name="Rectangle 16"/>
            <p:cNvSpPr>
              <a:spLocks noChangeArrowheads="1"/>
            </p:cNvSpPr>
            <p:nvPr/>
          </p:nvSpPr>
          <p:spPr bwMode="auto">
            <a:xfrm>
              <a:off x="863601" y="2044700"/>
              <a:ext cx="276225"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a:t>
              </a:r>
              <a:endParaRPr lang="en-US"/>
            </a:p>
          </p:txBody>
        </p:sp>
        <p:sp>
          <p:nvSpPr>
            <p:cNvPr id="17423" name="Rectangle 17"/>
            <p:cNvSpPr>
              <a:spLocks noChangeArrowheads="1"/>
            </p:cNvSpPr>
            <p:nvPr/>
          </p:nvSpPr>
          <p:spPr bwMode="auto">
            <a:xfrm>
              <a:off x="989013" y="2044700"/>
              <a:ext cx="728663"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bills</a:t>
              </a:r>
              <a:endParaRPr lang="en-US"/>
            </a:p>
          </p:txBody>
        </p:sp>
        <p:sp>
          <p:nvSpPr>
            <p:cNvPr id="17424" name="Rectangle 18"/>
            <p:cNvSpPr>
              <a:spLocks noChangeArrowheads="1"/>
            </p:cNvSpPr>
            <p:nvPr/>
          </p:nvSpPr>
          <p:spPr bwMode="auto">
            <a:xfrm>
              <a:off x="1565276" y="2044700"/>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25" name="Rectangle 19"/>
            <p:cNvSpPr>
              <a:spLocks noChangeArrowheads="1"/>
            </p:cNvSpPr>
            <p:nvPr/>
          </p:nvSpPr>
          <p:spPr bwMode="auto">
            <a:xfrm>
              <a:off x="4568826" y="2044700"/>
              <a:ext cx="339725"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5</a:t>
              </a:r>
              <a:endParaRPr lang="en-US"/>
            </a:p>
          </p:txBody>
        </p:sp>
        <p:sp>
          <p:nvSpPr>
            <p:cNvPr id="17426" name="Rectangle 20"/>
            <p:cNvSpPr>
              <a:spLocks noChangeArrowheads="1"/>
            </p:cNvSpPr>
            <p:nvPr/>
          </p:nvSpPr>
          <p:spPr bwMode="auto">
            <a:xfrm>
              <a:off x="4754563" y="2044700"/>
              <a:ext cx="777875"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.5%</a:t>
              </a:r>
              <a:endParaRPr lang="en-US"/>
            </a:p>
          </p:txBody>
        </p:sp>
        <p:sp>
          <p:nvSpPr>
            <p:cNvPr id="17427" name="Rectangle 21"/>
            <p:cNvSpPr>
              <a:spLocks noChangeArrowheads="1"/>
            </p:cNvSpPr>
            <p:nvPr/>
          </p:nvSpPr>
          <p:spPr bwMode="auto">
            <a:xfrm>
              <a:off x="5380038" y="2044700"/>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28" name="Rectangle 22"/>
            <p:cNvSpPr>
              <a:spLocks noChangeArrowheads="1"/>
            </p:cNvSpPr>
            <p:nvPr/>
          </p:nvSpPr>
          <p:spPr bwMode="auto">
            <a:xfrm>
              <a:off x="7385051" y="2044700"/>
              <a:ext cx="966788"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0.0%</a:t>
              </a:r>
              <a:endParaRPr lang="en-US"/>
            </a:p>
          </p:txBody>
        </p:sp>
        <p:sp>
          <p:nvSpPr>
            <p:cNvPr id="17429" name="Rectangle 23"/>
            <p:cNvSpPr>
              <a:spLocks noChangeArrowheads="1"/>
            </p:cNvSpPr>
            <p:nvPr/>
          </p:nvSpPr>
          <p:spPr bwMode="auto">
            <a:xfrm>
              <a:off x="8197851" y="2044700"/>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30" name="Rectangle 24"/>
            <p:cNvSpPr>
              <a:spLocks noChangeArrowheads="1"/>
            </p:cNvSpPr>
            <p:nvPr/>
          </p:nvSpPr>
          <p:spPr bwMode="auto">
            <a:xfrm>
              <a:off x="600076" y="2019300"/>
              <a:ext cx="2735263" cy="25400"/>
            </a:xfrm>
            <a:prstGeom prst="rect">
              <a:avLst/>
            </a:prstGeom>
            <a:solidFill>
              <a:srgbClr val="244061"/>
            </a:solidFill>
            <a:ln w="9525">
              <a:noFill/>
              <a:miter lim="800000"/>
              <a:headEnd/>
              <a:tailEnd/>
            </a:ln>
          </p:spPr>
          <p:txBody>
            <a:bodyPr/>
            <a:lstStyle/>
            <a:p>
              <a:endParaRPr lang="th-TH"/>
            </a:p>
          </p:txBody>
        </p:sp>
        <p:sp>
          <p:nvSpPr>
            <p:cNvPr id="17431" name="Rectangle 25"/>
            <p:cNvSpPr>
              <a:spLocks noChangeArrowheads="1"/>
            </p:cNvSpPr>
            <p:nvPr/>
          </p:nvSpPr>
          <p:spPr bwMode="auto">
            <a:xfrm>
              <a:off x="3335338" y="2019300"/>
              <a:ext cx="25400" cy="25400"/>
            </a:xfrm>
            <a:prstGeom prst="rect">
              <a:avLst/>
            </a:prstGeom>
            <a:solidFill>
              <a:srgbClr val="244061"/>
            </a:solidFill>
            <a:ln w="9525">
              <a:noFill/>
              <a:miter lim="800000"/>
              <a:headEnd/>
              <a:tailEnd/>
            </a:ln>
          </p:spPr>
          <p:txBody>
            <a:bodyPr/>
            <a:lstStyle/>
            <a:p>
              <a:endParaRPr lang="th-TH"/>
            </a:p>
          </p:txBody>
        </p:sp>
        <p:sp>
          <p:nvSpPr>
            <p:cNvPr id="17432" name="Rectangle 26"/>
            <p:cNvSpPr>
              <a:spLocks noChangeArrowheads="1"/>
            </p:cNvSpPr>
            <p:nvPr/>
          </p:nvSpPr>
          <p:spPr bwMode="auto">
            <a:xfrm>
              <a:off x="3360738" y="2019300"/>
              <a:ext cx="3308350" cy="25400"/>
            </a:xfrm>
            <a:prstGeom prst="rect">
              <a:avLst/>
            </a:prstGeom>
            <a:solidFill>
              <a:srgbClr val="244061"/>
            </a:solidFill>
            <a:ln w="9525">
              <a:noFill/>
              <a:miter lim="800000"/>
              <a:headEnd/>
              <a:tailEnd/>
            </a:ln>
          </p:spPr>
          <p:txBody>
            <a:bodyPr/>
            <a:lstStyle/>
            <a:p>
              <a:endParaRPr lang="th-TH"/>
            </a:p>
          </p:txBody>
        </p:sp>
        <p:sp>
          <p:nvSpPr>
            <p:cNvPr id="17433" name="Rectangle 27"/>
            <p:cNvSpPr>
              <a:spLocks noChangeArrowheads="1"/>
            </p:cNvSpPr>
            <p:nvPr/>
          </p:nvSpPr>
          <p:spPr bwMode="auto">
            <a:xfrm>
              <a:off x="6669088" y="2019300"/>
              <a:ext cx="25400" cy="25400"/>
            </a:xfrm>
            <a:prstGeom prst="rect">
              <a:avLst/>
            </a:prstGeom>
            <a:solidFill>
              <a:srgbClr val="244061"/>
            </a:solidFill>
            <a:ln w="9525">
              <a:noFill/>
              <a:miter lim="800000"/>
              <a:headEnd/>
              <a:tailEnd/>
            </a:ln>
          </p:spPr>
          <p:txBody>
            <a:bodyPr/>
            <a:lstStyle/>
            <a:p>
              <a:endParaRPr lang="th-TH"/>
            </a:p>
          </p:txBody>
        </p:sp>
        <p:sp>
          <p:nvSpPr>
            <p:cNvPr id="17434" name="Rectangle 28"/>
            <p:cNvSpPr>
              <a:spLocks noChangeArrowheads="1"/>
            </p:cNvSpPr>
            <p:nvPr/>
          </p:nvSpPr>
          <p:spPr bwMode="auto">
            <a:xfrm>
              <a:off x="6694488" y="2019300"/>
              <a:ext cx="2111375" cy="25400"/>
            </a:xfrm>
            <a:prstGeom prst="rect">
              <a:avLst/>
            </a:prstGeom>
            <a:solidFill>
              <a:srgbClr val="244061"/>
            </a:solidFill>
            <a:ln w="9525">
              <a:noFill/>
              <a:miter lim="800000"/>
              <a:headEnd/>
              <a:tailEnd/>
            </a:ln>
          </p:spPr>
          <p:txBody>
            <a:bodyPr/>
            <a:lstStyle/>
            <a:p>
              <a:endParaRPr lang="th-TH"/>
            </a:p>
          </p:txBody>
        </p:sp>
        <p:sp>
          <p:nvSpPr>
            <p:cNvPr id="17435" name="Rectangle 29"/>
            <p:cNvSpPr>
              <a:spLocks noChangeArrowheads="1"/>
            </p:cNvSpPr>
            <p:nvPr/>
          </p:nvSpPr>
          <p:spPr bwMode="auto">
            <a:xfrm>
              <a:off x="665163" y="2459038"/>
              <a:ext cx="1506759" cy="41549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High Tech</a:t>
              </a:r>
              <a:endParaRPr lang="en-US"/>
            </a:p>
          </p:txBody>
        </p:sp>
        <p:sp>
          <p:nvSpPr>
            <p:cNvPr id="17436" name="Rectangle 30"/>
            <p:cNvSpPr>
              <a:spLocks noChangeArrowheads="1"/>
            </p:cNvSpPr>
            <p:nvPr/>
          </p:nvSpPr>
          <p:spPr bwMode="auto">
            <a:xfrm>
              <a:off x="1095376" y="2459038"/>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37" name="Rectangle 31"/>
            <p:cNvSpPr>
              <a:spLocks noChangeArrowheads="1"/>
            </p:cNvSpPr>
            <p:nvPr/>
          </p:nvSpPr>
          <p:spPr bwMode="auto">
            <a:xfrm>
              <a:off x="4381501" y="2459038"/>
              <a:ext cx="817563"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12.4</a:t>
              </a:r>
              <a:endParaRPr lang="en-US"/>
            </a:p>
          </p:txBody>
        </p:sp>
        <p:sp>
          <p:nvSpPr>
            <p:cNvPr id="17438" name="Rectangle 32"/>
            <p:cNvSpPr>
              <a:spLocks noChangeArrowheads="1"/>
            </p:cNvSpPr>
            <p:nvPr/>
          </p:nvSpPr>
          <p:spPr bwMode="auto">
            <a:xfrm>
              <a:off x="5045076" y="2459038"/>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39" name="Rectangle 33"/>
            <p:cNvSpPr>
              <a:spLocks noChangeArrowheads="1"/>
            </p:cNvSpPr>
            <p:nvPr/>
          </p:nvSpPr>
          <p:spPr bwMode="auto">
            <a:xfrm>
              <a:off x="7197726" y="2459038"/>
              <a:ext cx="817563"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20.0</a:t>
              </a:r>
              <a:endParaRPr lang="en-US"/>
            </a:p>
          </p:txBody>
        </p:sp>
        <p:sp>
          <p:nvSpPr>
            <p:cNvPr id="17440" name="Rectangle 34"/>
            <p:cNvSpPr>
              <a:spLocks noChangeArrowheads="1"/>
            </p:cNvSpPr>
            <p:nvPr/>
          </p:nvSpPr>
          <p:spPr bwMode="auto">
            <a:xfrm>
              <a:off x="7862888" y="2459038"/>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41" name="Rectangle 35"/>
            <p:cNvSpPr>
              <a:spLocks noChangeArrowheads="1"/>
            </p:cNvSpPr>
            <p:nvPr/>
          </p:nvSpPr>
          <p:spPr bwMode="auto">
            <a:xfrm>
              <a:off x="665163" y="2871788"/>
              <a:ext cx="1814023" cy="41549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Collections*</a:t>
              </a:r>
              <a:endParaRPr lang="en-US"/>
            </a:p>
          </p:txBody>
        </p:sp>
        <p:sp>
          <p:nvSpPr>
            <p:cNvPr id="17442" name="Rectangle 36"/>
            <p:cNvSpPr>
              <a:spLocks noChangeArrowheads="1"/>
            </p:cNvSpPr>
            <p:nvPr/>
          </p:nvSpPr>
          <p:spPr bwMode="auto">
            <a:xfrm>
              <a:off x="1400176" y="2871788"/>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43" name="Rectangle 37"/>
            <p:cNvSpPr>
              <a:spLocks noChangeArrowheads="1"/>
            </p:cNvSpPr>
            <p:nvPr/>
          </p:nvSpPr>
          <p:spPr bwMode="auto">
            <a:xfrm>
              <a:off x="4568826" y="2871788"/>
              <a:ext cx="630238"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1.0</a:t>
              </a:r>
              <a:endParaRPr lang="en-US"/>
            </a:p>
          </p:txBody>
        </p:sp>
        <p:sp>
          <p:nvSpPr>
            <p:cNvPr id="17444" name="Rectangle 38"/>
            <p:cNvSpPr>
              <a:spLocks noChangeArrowheads="1"/>
            </p:cNvSpPr>
            <p:nvPr/>
          </p:nvSpPr>
          <p:spPr bwMode="auto">
            <a:xfrm>
              <a:off x="5045076" y="2871788"/>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45" name="Rectangle 39"/>
            <p:cNvSpPr>
              <a:spLocks noChangeArrowheads="1"/>
            </p:cNvSpPr>
            <p:nvPr/>
          </p:nvSpPr>
          <p:spPr bwMode="auto">
            <a:xfrm>
              <a:off x="7197726" y="2871788"/>
              <a:ext cx="817563"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13.2</a:t>
              </a:r>
              <a:endParaRPr lang="en-US"/>
            </a:p>
          </p:txBody>
        </p:sp>
        <p:sp>
          <p:nvSpPr>
            <p:cNvPr id="17446" name="Rectangle 40"/>
            <p:cNvSpPr>
              <a:spLocks noChangeArrowheads="1"/>
            </p:cNvSpPr>
            <p:nvPr/>
          </p:nvSpPr>
          <p:spPr bwMode="auto">
            <a:xfrm>
              <a:off x="7862888" y="2871788"/>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47" name="Rectangle 41"/>
            <p:cNvSpPr>
              <a:spLocks noChangeArrowheads="1"/>
            </p:cNvSpPr>
            <p:nvPr/>
          </p:nvSpPr>
          <p:spPr bwMode="auto">
            <a:xfrm>
              <a:off x="665163" y="3284538"/>
              <a:ext cx="1812547" cy="41549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US Rubber*</a:t>
              </a:r>
              <a:endParaRPr lang="en-US"/>
            </a:p>
          </p:txBody>
        </p:sp>
        <p:sp>
          <p:nvSpPr>
            <p:cNvPr id="17448" name="Rectangle 42"/>
            <p:cNvSpPr>
              <a:spLocks noChangeArrowheads="1"/>
            </p:cNvSpPr>
            <p:nvPr/>
          </p:nvSpPr>
          <p:spPr bwMode="auto">
            <a:xfrm>
              <a:off x="1479551" y="3284538"/>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49" name="Rectangle 43"/>
            <p:cNvSpPr>
              <a:spLocks noChangeArrowheads="1"/>
            </p:cNvSpPr>
            <p:nvPr/>
          </p:nvSpPr>
          <p:spPr bwMode="auto">
            <a:xfrm>
              <a:off x="4568826" y="3284538"/>
              <a:ext cx="630238"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9.8</a:t>
              </a:r>
              <a:endParaRPr lang="en-US"/>
            </a:p>
          </p:txBody>
        </p:sp>
        <p:sp>
          <p:nvSpPr>
            <p:cNvPr id="17450" name="Rectangle 44"/>
            <p:cNvSpPr>
              <a:spLocks noChangeArrowheads="1"/>
            </p:cNvSpPr>
            <p:nvPr/>
          </p:nvSpPr>
          <p:spPr bwMode="auto">
            <a:xfrm>
              <a:off x="5045076" y="3284538"/>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51" name="Rectangle 45"/>
            <p:cNvSpPr>
              <a:spLocks noChangeArrowheads="1"/>
            </p:cNvSpPr>
            <p:nvPr/>
          </p:nvSpPr>
          <p:spPr bwMode="auto">
            <a:xfrm>
              <a:off x="7197726" y="3284538"/>
              <a:ext cx="817563"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18.8</a:t>
              </a:r>
              <a:endParaRPr lang="en-US"/>
            </a:p>
          </p:txBody>
        </p:sp>
        <p:sp>
          <p:nvSpPr>
            <p:cNvPr id="17452" name="Rectangle 46"/>
            <p:cNvSpPr>
              <a:spLocks noChangeArrowheads="1"/>
            </p:cNvSpPr>
            <p:nvPr/>
          </p:nvSpPr>
          <p:spPr bwMode="auto">
            <a:xfrm>
              <a:off x="7862888" y="3284538"/>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53" name="Rectangle 47"/>
            <p:cNvSpPr>
              <a:spLocks noChangeArrowheads="1"/>
            </p:cNvSpPr>
            <p:nvPr/>
          </p:nvSpPr>
          <p:spPr bwMode="auto">
            <a:xfrm>
              <a:off x="665163" y="3698875"/>
              <a:ext cx="1185863"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Market</a:t>
              </a:r>
              <a:endParaRPr lang="en-US"/>
            </a:p>
          </p:txBody>
        </p:sp>
        <p:sp>
          <p:nvSpPr>
            <p:cNvPr id="17454" name="Rectangle 48"/>
            <p:cNvSpPr>
              <a:spLocks noChangeArrowheads="1"/>
            </p:cNvSpPr>
            <p:nvPr/>
          </p:nvSpPr>
          <p:spPr bwMode="auto">
            <a:xfrm>
              <a:off x="1697038" y="3698875"/>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55" name="Rectangle 49"/>
            <p:cNvSpPr>
              <a:spLocks noChangeArrowheads="1"/>
            </p:cNvSpPr>
            <p:nvPr/>
          </p:nvSpPr>
          <p:spPr bwMode="auto">
            <a:xfrm>
              <a:off x="4381501" y="3698875"/>
              <a:ext cx="817563"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10.5</a:t>
              </a:r>
              <a:endParaRPr lang="en-US"/>
            </a:p>
          </p:txBody>
        </p:sp>
        <p:sp>
          <p:nvSpPr>
            <p:cNvPr id="17456" name="Rectangle 50"/>
            <p:cNvSpPr>
              <a:spLocks noChangeArrowheads="1"/>
            </p:cNvSpPr>
            <p:nvPr/>
          </p:nvSpPr>
          <p:spPr bwMode="auto">
            <a:xfrm>
              <a:off x="5045076" y="3698875"/>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57" name="Rectangle 51"/>
            <p:cNvSpPr>
              <a:spLocks noChangeArrowheads="1"/>
            </p:cNvSpPr>
            <p:nvPr/>
          </p:nvSpPr>
          <p:spPr bwMode="auto">
            <a:xfrm>
              <a:off x="7197726" y="3698875"/>
              <a:ext cx="339725"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1</a:t>
              </a:r>
              <a:endParaRPr lang="en-US"/>
            </a:p>
          </p:txBody>
        </p:sp>
        <p:sp>
          <p:nvSpPr>
            <p:cNvPr id="17458" name="Rectangle 52"/>
            <p:cNvSpPr>
              <a:spLocks noChangeArrowheads="1"/>
            </p:cNvSpPr>
            <p:nvPr/>
          </p:nvSpPr>
          <p:spPr bwMode="auto">
            <a:xfrm>
              <a:off x="7385051" y="3698875"/>
              <a:ext cx="630238"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5.2</a:t>
              </a:r>
              <a:endParaRPr lang="en-US"/>
            </a:p>
          </p:txBody>
        </p:sp>
        <p:sp>
          <p:nvSpPr>
            <p:cNvPr id="17459" name="Rectangle 53"/>
            <p:cNvSpPr>
              <a:spLocks noChangeArrowheads="1"/>
            </p:cNvSpPr>
            <p:nvPr/>
          </p:nvSpPr>
          <p:spPr bwMode="auto">
            <a:xfrm>
              <a:off x="7862888" y="3698875"/>
              <a:ext cx="260350" cy="484188"/>
            </a:xfrm>
            <a:prstGeom prst="rect">
              <a:avLst/>
            </a:prstGeom>
            <a:noFill/>
            <a:ln w="9525">
              <a:noFill/>
              <a:miter lim="800000"/>
              <a:headEnd/>
              <a:tailEnd/>
            </a:ln>
          </p:spPr>
          <p:txBody>
            <a:bodyPr wrap="none" lIns="0" tIns="0" rIns="0" bIns="0">
              <a:spAutoFit/>
            </a:bodyPr>
            <a:lstStyle/>
            <a:p>
              <a:r>
                <a:rPr lang="en-US" sz="2700">
                  <a:solidFill>
                    <a:srgbClr val="244061"/>
                  </a:solidFill>
                  <a:latin typeface="Tahoma" pitchFamily="34" charset="0"/>
                </a:rPr>
                <a:t> </a:t>
              </a:r>
              <a:endParaRPr lang="en-US"/>
            </a:p>
          </p:txBody>
        </p:sp>
        <p:sp>
          <p:nvSpPr>
            <p:cNvPr id="17460" name="Rectangle 54"/>
            <p:cNvSpPr>
              <a:spLocks noChangeArrowheads="1"/>
            </p:cNvSpPr>
            <p:nvPr/>
          </p:nvSpPr>
          <p:spPr bwMode="auto">
            <a:xfrm>
              <a:off x="665163" y="4268788"/>
              <a:ext cx="2351088" cy="339725"/>
            </a:xfrm>
            <a:prstGeom prst="rect">
              <a:avLst/>
            </a:prstGeom>
            <a:noFill/>
            <a:ln w="9525">
              <a:noFill/>
              <a:miter lim="800000"/>
              <a:headEnd/>
              <a:tailEnd/>
            </a:ln>
          </p:spPr>
          <p:txBody>
            <a:bodyPr wrap="none" lIns="0" tIns="0" rIns="0" bIns="0">
              <a:spAutoFit/>
            </a:bodyPr>
            <a:lstStyle/>
            <a:p>
              <a:r>
                <a:rPr lang="en-US" sz="1900">
                  <a:solidFill>
                    <a:srgbClr val="244061"/>
                  </a:solidFill>
                  <a:latin typeface="Tahoma" pitchFamily="34" charset="0"/>
                </a:rPr>
                <a:t>*Seems out of place.</a:t>
              </a:r>
              <a:endParaRPr lang="en-US"/>
            </a:p>
          </p:txBody>
        </p:sp>
        <p:sp>
          <p:nvSpPr>
            <p:cNvPr id="17461" name="Rectangle 55"/>
            <p:cNvSpPr>
              <a:spLocks noChangeArrowheads="1"/>
            </p:cNvSpPr>
            <p:nvPr/>
          </p:nvSpPr>
          <p:spPr bwMode="auto">
            <a:xfrm>
              <a:off x="2854326" y="4268788"/>
              <a:ext cx="184150" cy="339725"/>
            </a:xfrm>
            <a:prstGeom prst="rect">
              <a:avLst/>
            </a:prstGeom>
            <a:noFill/>
            <a:ln w="9525">
              <a:noFill/>
              <a:miter lim="800000"/>
              <a:headEnd/>
              <a:tailEnd/>
            </a:ln>
          </p:spPr>
          <p:txBody>
            <a:bodyPr wrap="none" lIns="0" tIns="0" rIns="0" bIns="0">
              <a:spAutoFit/>
            </a:bodyPr>
            <a:lstStyle/>
            <a:p>
              <a:r>
                <a:rPr lang="en-US" sz="1900">
                  <a:solidFill>
                    <a:srgbClr val="244061"/>
                  </a:solidFill>
                  <a:latin typeface="Tahoma" pitchFamily="34" charset="0"/>
                </a:rPr>
                <a:t> </a:t>
              </a:r>
              <a:endParaRPr lang="en-US"/>
            </a:p>
          </p:txBody>
        </p:sp>
        <p:sp>
          <p:nvSpPr>
            <p:cNvPr id="17462" name="Rectangle 56"/>
            <p:cNvSpPr>
              <a:spLocks noChangeArrowheads="1"/>
            </p:cNvSpPr>
            <p:nvPr/>
          </p:nvSpPr>
          <p:spPr bwMode="auto">
            <a:xfrm>
              <a:off x="665163" y="4554538"/>
              <a:ext cx="98425" cy="209550"/>
            </a:xfrm>
            <a:prstGeom prst="rect">
              <a:avLst/>
            </a:prstGeom>
            <a:noFill/>
            <a:ln w="9525">
              <a:noFill/>
              <a:miter lim="800000"/>
              <a:headEnd/>
              <a:tailEnd/>
            </a:ln>
          </p:spPr>
          <p:txBody>
            <a:bodyPr wrap="none" lIns="0" tIns="0" rIns="0" bIns="0">
              <a:spAutoFit/>
            </a:bodyPr>
            <a:lstStyle/>
            <a:p>
              <a:r>
                <a:rPr lang="en-US" sz="1100">
                  <a:solidFill>
                    <a:srgbClr val="000000"/>
                  </a:solidFill>
                  <a:latin typeface="Times New Roman" pitchFamily="18" charset="0"/>
                </a:rPr>
                <a:t> </a:t>
              </a:r>
              <a:endParaRPr lang="en-US"/>
            </a:p>
          </p:txBody>
        </p:sp>
      </p:grpSp>
      <p:graphicFrame>
        <p:nvGraphicFramePr>
          <p:cNvPr id="17413" name="Object 4"/>
          <p:cNvGraphicFramePr>
            <a:graphicFrameLocks noChangeAspect="1"/>
          </p:cNvGraphicFramePr>
          <p:nvPr/>
        </p:nvGraphicFramePr>
        <p:xfrm>
          <a:off x="6102350" y="1692275"/>
          <a:ext cx="228600" cy="398463"/>
        </p:xfrm>
        <a:graphic>
          <a:graphicData uri="http://schemas.openxmlformats.org/presentationml/2006/ole">
            <mc:AlternateContent xmlns:mc="http://schemas.openxmlformats.org/markup-compatibility/2006">
              <mc:Choice xmlns:v="urn:schemas-microsoft-com:vml" Requires="v">
                <p:oleObj spid="_x0000_s39939" name="Equation" r:id="rId4" imgW="101468" imgH="177569" progId="Equation.3">
                  <p:embed/>
                </p:oleObj>
              </mc:Choice>
              <mc:Fallback>
                <p:oleObj name="Equation" r:id="rId4" imgW="101468" imgH="177569"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02350" y="1692275"/>
                        <a:ext cx="228600" cy="3984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260474829"/>
      </p:ext>
    </p:extLst>
  </p:cSld>
  <p:clrMapOvr>
    <a:masterClrMapping/>
  </p:clrMapOvr>
  <p:timing>
    <p:tnLst>
      <p:par>
        <p:cTn xmlns:p14="http://schemas.microsoft.com/office/powerpoint/2010/mai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smtClean="0"/>
              <a:t>Coefficient of Variation (CV)</a:t>
            </a:r>
          </a:p>
        </p:txBody>
      </p:sp>
      <p:sp>
        <p:nvSpPr>
          <p:cNvPr id="6" name="Content Placeholder 5"/>
          <p:cNvSpPr>
            <a:spLocks noGrp="1"/>
          </p:cNvSpPr>
          <p:nvPr>
            <p:ph sz="quarter" idx="1"/>
          </p:nvPr>
        </p:nvSpPr>
        <p:spPr>
          <a:xfrm>
            <a:off x="612775" y="1600200"/>
            <a:ext cx="7616825" cy="1209675"/>
          </a:xfrm>
        </p:spPr>
        <p:txBody>
          <a:bodyPr>
            <a:normAutofit lnSpcReduction="10000"/>
          </a:bodyPr>
          <a:lstStyle/>
          <a:p>
            <a:pPr>
              <a:defRPr/>
            </a:pPr>
            <a:r>
              <a:rPr lang="en-US" dirty="0" smtClean="0"/>
              <a:t>A standardized measure of dispersion about the expected value, that shows the risk per unit of return.</a:t>
            </a:r>
            <a:endParaRPr lang="en-US" dirty="0"/>
          </a:p>
        </p:txBody>
      </p:sp>
      <p:sp>
        <p:nvSpPr>
          <p:cNvPr id="18436" name="Slide Number Placeholder 6"/>
          <p:cNvSpPr>
            <a:spLocks noGrp="1"/>
          </p:cNvSpPr>
          <p:nvPr>
            <p:ph type="sldNum" sz="quarter" idx="10"/>
          </p:nvPr>
        </p:nvSpPr>
        <p:spPr bwMode="auto">
          <a:noFill/>
          <a:ln>
            <a:miter lim="800000"/>
            <a:headEnd/>
            <a:tailEnd/>
          </a:ln>
        </p:spPr>
        <p:txBody>
          <a:bodyPr/>
          <a:lstStyle/>
          <a:p>
            <a:r>
              <a:rPr lang="en-US"/>
              <a:t>8-</a:t>
            </a:r>
            <a:fld id="{D47E1EC1-A377-4A5C-A798-664E78C73B79}" type="slidenum">
              <a:rPr lang="en-US"/>
              <a:pPr/>
              <a:t>208</a:t>
            </a:fld>
            <a:endParaRPr lang="en-US"/>
          </a:p>
        </p:txBody>
      </p:sp>
      <p:graphicFrame>
        <p:nvGraphicFramePr>
          <p:cNvPr id="18437" name="Object 4"/>
          <p:cNvGraphicFramePr>
            <a:graphicFrameLocks noChangeAspect="1"/>
          </p:cNvGraphicFramePr>
          <p:nvPr/>
        </p:nvGraphicFramePr>
        <p:xfrm>
          <a:off x="2786063" y="2957513"/>
          <a:ext cx="3579812" cy="836612"/>
        </p:xfrm>
        <a:graphic>
          <a:graphicData uri="http://schemas.openxmlformats.org/presentationml/2006/ole">
            <mc:AlternateContent xmlns:mc="http://schemas.openxmlformats.org/markup-compatibility/2006">
              <mc:Choice xmlns:v="urn:schemas-microsoft-com:vml" Requires="v">
                <p:oleObj spid="_x0000_s40963" name="Equation" r:id="rId4" imgW="1790700" imgH="419100" progId="Equation.3">
                  <p:embed/>
                </p:oleObj>
              </mc:Choice>
              <mc:Fallback>
                <p:oleObj name="Equation" r:id="rId4" imgW="1790700" imgH="4191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86063" y="2957513"/>
                        <a:ext cx="3579812" cy="8366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654601246"/>
      </p:ext>
    </p:extLst>
  </p:cSld>
  <p:clrMapOvr>
    <a:masterClrMapping/>
  </p:clrMapOvr>
  <p:timing>
    <p:tnLst>
      <p:par>
        <p:cTn xmlns:p14="http://schemas.microsoft.com/office/powerpoint/2010/mai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p:cNvSpPr>
            <a:spLocks noGrp="1" noChangeArrowheads="1"/>
          </p:cNvSpPr>
          <p:nvPr>
            <p:ph type="title"/>
          </p:nvPr>
        </p:nvSpPr>
        <p:spPr/>
        <p:txBody>
          <a:bodyPr/>
          <a:lstStyle/>
          <a:p>
            <a:pPr eaLnBrk="1" hangingPunct="1"/>
            <a:r>
              <a:rPr lang="en-US" smtClean="0"/>
              <a:t>Illustrating the CV as a Measure of Relative Risk</a:t>
            </a:r>
          </a:p>
        </p:txBody>
      </p:sp>
      <p:sp>
        <p:nvSpPr>
          <p:cNvPr id="19459" name="Rectangle 6"/>
          <p:cNvSpPr>
            <a:spLocks noGrp="1" noChangeArrowheads="1"/>
          </p:cNvSpPr>
          <p:nvPr>
            <p:ph sz="quarter" idx="1"/>
          </p:nvPr>
        </p:nvSpPr>
        <p:spPr>
          <a:xfrm>
            <a:off x="612775" y="4629150"/>
            <a:ext cx="7616825" cy="1466850"/>
          </a:xfrm>
        </p:spPr>
        <p:txBody>
          <a:bodyPr>
            <a:normAutofit lnSpcReduction="10000"/>
          </a:bodyPr>
          <a:lstStyle/>
          <a:p>
            <a:pPr marL="0" indent="0" eaLnBrk="1" hangingPunct="1">
              <a:spcBef>
                <a:spcPct val="0"/>
              </a:spcBef>
              <a:buFont typeface="Wingdings" pitchFamily="2" charset="2"/>
              <a:buNone/>
            </a:pPr>
            <a:r>
              <a:rPr lang="el-GR" smtClean="0">
                <a:solidFill>
                  <a:srgbClr val="23518A"/>
                </a:solidFill>
              </a:rPr>
              <a:t>σ</a:t>
            </a:r>
            <a:r>
              <a:rPr lang="en-US" baseline="-25000" smtClean="0">
                <a:solidFill>
                  <a:srgbClr val="23518A"/>
                </a:solidFill>
              </a:rPr>
              <a:t>A</a:t>
            </a:r>
            <a:r>
              <a:rPr lang="en-US" smtClean="0">
                <a:solidFill>
                  <a:srgbClr val="23518A"/>
                </a:solidFill>
              </a:rPr>
              <a:t> = </a:t>
            </a:r>
            <a:r>
              <a:rPr lang="el-GR" smtClean="0">
                <a:solidFill>
                  <a:srgbClr val="23518A"/>
                </a:solidFill>
              </a:rPr>
              <a:t>σ</a:t>
            </a:r>
            <a:r>
              <a:rPr lang="en-US" baseline="-25000" smtClean="0">
                <a:solidFill>
                  <a:srgbClr val="23518A"/>
                </a:solidFill>
              </a:rPr>
              <a:t>B </a:t>
            </a:r>
            <a:r>
              <a:rPr lang="en-US" smtClean="0">
                <a:solidFill>
                  <a:srgbClr val="23518A"/>
                </a:solidFill>
              </a:rPr>
              <a:t>, but A is riskier because of a larger probability of losses.  In other words, the same amount of risk (as measured by </a:t>
            </a:r>
            <a:r>
              <a:rPr lang="el-GR" smtClean="0">
                <a:solidFill>
                  <a:srgbClr val="23518A"/>
                </a:solidFill>
              </a:rPr>
              <a:t>σ</a:t>
            </a:r>
            <a:r>
              <a:rPr lang="en-US" smtClean="0">
                <a:solidFill>
                  <a:srgbClr val="23518A"/>
                </a:solidFill>
              </a:rPr>
              <a:t>) for smaller returns.</a:t>
            </a:r>
            <a:endParaRPr lang="el-GR" smtClean="0">
              <a:solidFill>
                <a:srgbClr val="23518A"/>
              </a:solidFill>
            </a:endParaRPr>
          </a:p>
        </p:txBody>
      </p:sp>
      <p:sp>
        <p:nvSpPr>
          <p:cNvPr id="19460" name="Slide Number Placeholder 18"/>
          <p:cNvSpPr>
            <a:spLocks noGrp="1"/>
          </p:cNvSpPr>
          <p:nvPr>
            <p:ph type="sldNum" sz="quarter" idx="10"/>
          </p:nvPr>
        </p:nvSpPr>
        <p:spPr bwMode="auto">
          <a:noFill/>
          <a:ln>
            <a:miter lim="800000"/>
            <a:headEnd/>
            <a:tailEnd/>
          </a:ln>
        </p:spPr>
        <p:txBody>
          <a:bodyPr/>
          <a:lstStyle/>
          <a:p>
            <a:r>
              <a:rPr lang="en-US"/>
              <a:t>8-</a:t>
            </a:r>
            <a:fld id="{4BA414BC-6B68-4CA6-B753-72015658A159}" type="slidenum">
              <a:rPr lang="en-US"/>
              <a:pPr/>
              <a:t>209</a:t>
            </a:fld>
            <a:endParaRPr lang="en-US"/>
          </a:p>
        </p:txBody>
      </p:sp>
      <p:grpSp>
        <p:nvGrpSpPr>
          <p:cNvPr id="2" name="Group 18"/>
          <p:cNvGrpSpPr>
            <a:grpSpLocks/>
          </p:cNvGrpSpPr>
          <p:nvPr/>
        </p:nvGrpSpPr>
        <p:grpSpPr bwMode="auto">
          <a:xfrm>
            <a:off x="971550" y="1717675"/>
            <a:ext cx="7183438" cy="2536825"/>
            <a:chOff x="1066800" y="2025650"/>
            <a:chExt cx="7183438" cy="2536825"/>
          </a:xfrm>
        </p:grpSpPr>
        <p:grpSp>
          <p:nvGrpSpPr>
            <p:cNvPr id="3" name="Group 27"/>
            <p:cNvGrpSpPr>
              <a:grpSpLocks/>
            </p:cNvGrpSpPr>
            <p:nvPr/>
          </p:nvGrpSpPr>
          <p:grpSpPr bwMode="auto">
            <a:xfrm>
              <a:off x="1066800" y="2025650"/>
              <a:ext cx="7183438" cy="2536825"/>
              <a:chOff x="672" y="1276"/>
              <a:chExt cx="4525" cy="1598"/>
            </a:xfrm>
          </p:grpSpPr>
          <p:sp>
            <p:nvSpPr>
              <p:cNvPr id="6152" name="Line 9"/>
              <p:cNvSpPr>
                <a:spLocks noChangeShapeType="1"/>
              </p:cNvSpPr>
              <p:nvPr/>
            </p:nvSpPr>
            <p:spPr bwMode="auto">
              <a:xfrm>
                <a:off x="1488" y="1536"/>
                <a:ext cx="0" cy="1057"/>
              </a:xfrm>
              <a:prstGeom prst="line">
                <a:avLst/>
              </a:prstGeom>
              <a:noFill/>
              <a:ln w="25400">
                <a:solidFill>
                  <a:schemeClr val="tx1"/>
                </a:solidFill>
                <a:round/>
                <a:headEnd type="none" w="sm" len="sm"/>
                <a:tailEnd type="none" w="sm" len="sm"/>
              </a:ln>
            </p:spPr>
            <p:txBody>
              <a:bodyPr wrap="none" anchor="ctr"/>
              <a:lstStyle/>
              <a:p>
                <a:pPr>
                  <a:defRPr/>
                </a:pPr>
                <a:endParaRPr lang="en-US" sz="2400" dirty="0">
                  <a:latin typeface="+mn-lt"/>
                  <a:cs typeface="Arial" charset="0"/>
                </a:endParaRPr>
              </a:p>
            </p:txBody>
          </p:sp>
          <p:sp>
            <p:nvSpPr>
              <p:cNvPr id="6153" name="Line 10"/>
              <p:cNvSpPr>
                <a:spLocks noChangeShapeType="1"/>
              </p:cNvSpPr>
              <p:nvPr/>
            </p:nvSpPr>
            <p:spPr bwMode="auto">
              <a:xfrm>
                <a:off x="672" y="2544"/>
                <a:ext cx="3743" cy="0"/>
              </a:xfrm>
              <a:prstGeom prst="line">
                <a:avLst/>
              </a:prstGeom>
              <a:noFill/>
              <a:ln w="25400">
                <a:solidFill>
                  <a:schemeClr val="tx1"/>
                </a:solidFill>
                <a:round/>
                <a:headEnd type="none" w="sm" len="sm"/>
                <a:tailEnd type="none" w="sm" len="sm"/>
              </a:ln>
            </p:spPr>
            <p:txBody>
              <a:bodyPr wrap="none" anchor="ctr"/>
              <a:lstStyle/>
              <a:p>
                <a:pPr>
                  <a:defRPr/>
                </a:pPr>
                <a:endParaRPr lang="en-US" sz="2400" dirty="0">
                  <a:latin typeface="+mn-lt"/>
                  <a:cs typeface="Arial" charset="0"/>
                </a:endParaRPr>
              </a:p>
            </p:txBody>
          </p:sp>
          <p:sp>
            <p:nvSpPr>
              <p:cNvPr id="6154" name="Rectangle 11"/>
              <p:cNvSpPr>
                <a:spLocks noChangeArrowheads="1"/>
              </p:cNvSpPr>
              <p:nvPr/>
            </p:nvSpPr>
            <p:spPr bwMode="auto">
              <a:xfrm>
                <a:off x="1382" y="2583"/>
                <a:ext cx="223" cy="291"/>
              </a:xfrm>
              <a:prstGeom prst="rect">
                <a:avLst/>
              </a:prstGeom>
              <a:noFill/>
              <a:ln w="9525">
                <a:noFill/>
                <a:miter lim="800000"/>
                <a:headEnd/>
                <a:tailEnd/>
              </a:ln>
            </p:spPr>
            <p:txBody>
              <a:bodyPr wrap="none" lIns="92075" tIns="46038" rIns="92075" bIns="46038">
                <a:spAutoFit/>
              </a:bodyPr>
              <a:lstStyle/>
              <a:p>
                <a:pPr eaLnBrk="0" hangingPunct="0">
                  <a:defRPr/>
                </a:pPr>
                <a:r>
                  <a:rPr lang="en-US" sz="2400" dirty="0">
                    <a:solidFill>
                      <a:schemeClr val="accent1">
                        <a:lumMod val="50000"/>
                      </a:schemeClr>
                    </a:solidFill>
                    <a:latin typeface="+mn-lt"/>
                    <a:cs typeface="Arial" charset="0"/>
                  </a:rPr>
                  <a:t>0</a:t>
                </a:r>
              </a:p>
            </p:txBody>
          </p:sp>
          <p:sp>
            <p:nvSpPr>
              <p:cNvPr id="6155" name="Rectangle 12"/>
              <p:cNvSpPr>
                <a:spLocks noChangeArrowheads="1"/>
              </p:cNvSpPr>
              <p:nvPr/>
            </p:nvSpPr>
            <p:spPr bwMode="auto">
              <a:xfrm>
                <a:off x="912" y="1680"/>
                <a:ext cx="233" cy="291"/>
              </a:xfrm>
              <a:prstGeom prst="rect">
                <a:avLst/>
              </a:prstGeom>
              <a:noFill/>
              <a:ln w="9525">
                <a:noFill/>
                <a:miter lim="800000"/>
                <a:headEnd/>
                <a:tailEnd/>
              </a:ln>
            </p:spPr>
            <p:txBody>
              <a:bodyPr wrap="none" lIns="92075" tIns="46038" rIns="92075" bIns="46038">
                <a:spAutoFit/>
              </a:bodyPr>
              <a:lstStyle/>
              <a:p>
                <a:pPr eaLnBrk="0" hangingPunct="0">
                  <a:defRPr/>
                </a:pPr>
                <a:r>
                  <a:rPr lang="en-US" sz="2400" dirty="0">
                    <a:solidFill>
                      <a:srgbClr val="C00000"/>
                    </a:solidFill>
                    <a:latin typeface="+mn-lt"/>
                    <a:cs typeface="Arial" charset="0"/>
                  </a:rPr>
                  <a:t>A</a:t>
                </a:r>
              </a:p>
            </p:txBody>
          </p:sp>
          <p:sp>
            <p:nvSpPr>
              <p:cNvPr id="6156" name="Rectangle 13"/>
              <p:cNvSpPr>
                <a:spLocks noChangeArrowheads="1"/>
              </p:cNvSpPr>
              <p:nvPr/>
            </p:nvSpPr>
            <p:spPr bwMode="auto">
              <a:xfrm>
                <a:off x="3600" y="1680"/>
                <a:ext cx="231" cy="291"/>
              </a:xfrm>
              <a:prstGeom prst="rect">
                <a:avLst/>
              </a:prstGeom>
              <a:noFill/>
              <a:ln w="9525">
                <a:noFill/>
                <a:miter lim="800000"/>
                <a:headEnd/>
                <a:tailEnd/>
              </a:ln>
            </p:spPr>
            <p:txBody>
              <a:bodyPr wrap="none" lIns="92075" tIns="46038" rIns="92075" bIns="46038">
                <a:spAutoFit/>
              </a:bodyPr>
              <a:lstStyle/>
              <a:p>
                <a:pPr eaLnBrk="0" hangingPunct="0">
                  <a:defRPr/>
                </a:pPr>
                <a:r>
                  <a:rPr lang="en-US" sz="2400" dirty="0">
                    <a:solidFill>
                      <a:schemeClr val="accent3">
                        <a:lumMod val="50000"/>
                      </a:schemeClr>
                    </a:solidFill>
                    <a:latin typeface="+mn-lt"/>
                    <a:cs typeface="Arial" charset="0"/>
                  </a:rPr>
                  <a:t>B</a:t>
                </a:r>
              </a:p>
            </p:txBody>
          </p:sp>
          <p:sp>
            <p:nvSpPr>
              <p:cNvPr id="6157" name="Line 14"/>
              <p:cNvSpPr>
                <a:spLocks noChangeShapeType="1"/>
              </p:cNvSpPr>
              <p:nvPr/>
            </p:nvSpPr>
            <p:spPr bwMode="auto">
              <a:xfrm flipH="1">
                <a:off x="3408" y="1968"/>
                <a:ext cx="270" cy="203"/>
              </a:xfrm>
              <a:prstGeom prst="line">
                <a:avLst/>
              </a:prstGeom>
              <a:noFill/>
              <a:ln w="25400">
                <a:solidFill>
                  <a:schemeClr val="tx1"/>
                </a:solidFill>
                <a:round/>
                <a:headEnd type="none" w="sm" len="sm"/>
                <a:tailEnd type="stealth" w="med" len="lg"/>
              </a:ln>
            </p:spPr>
            <p:txBody>
              <a:bodyPr wrap="none" anchor="ctr"/>
              <a:lstStyle/>
              <a:p>
                <a:pPr>
                  <a:defRPr/>
                </a:pPr>
                <a:endParaRPr lang="en-US" sz="2400" dirty="0">
                  <a:latin typeface="+mn-lt"/>
                  <a:cs typeface="Arial" charset="0"/>
                </a:endParaRPr>
              </a:p>
            </p:txBody>
          </p:sp>
          <p:sp>
            <p:nvSpPr>
              <p:cNvPr id="6158" name="Line 15"/>
              <p:cNvSpPr>
                <a:spLocks noChangeShapeType="1"/>
              </p:cNvSpPr>
              <p:nvPr/>
            </p:nvSpPr>
            <p:spPr bwMode="auto">
              <a:xfrm>
                <a:off x="1056" y="1968"/>
                <a:ext cx="287" cy="191"/>
              </a:xfrm>
              <a:prstGeom prst="line">
                <a:avLst/>
              </a:prstGeom>
              <a:noFill/>
              <a:ln w="25400">
                <a:solidFill>
                  <a:schemeClr val="tx2"/>
                </a:solidFill>
                <a:round/>
                <a:headEnd type="none" w="sm" len="sm"/>
                <a:tailEnd type="stealth" w="med" len="lg"/>
              </a:ln>
            </p:spPr>
            <p:txBody>
              <a:bodyPr wrap="none" anchor="ctr"/>
              <a:lstStyle/>
              <a:p>
                <a:pPr>
                  <a:defRPr/>
                </a:pPr>
                <a:endParaRPr lang="en-US" sz="2400" dirty="0">
                  <a:latin typeface="+mn-lt"/>
                  <a:cs typeface="Arial" charset="0"/>
                </a:endParaRPr>
              </a:p>
            </p:txBody>
          </p:sp>
          <p:sp>
            <p:nvSpPr>
              <p:cNvPr id="6159" name="Text Box 16"/>
              <p:cNvSpPr txBox="1">
                <a:spLocks noChangeArrowheads="1"/>
              </p:cNvSpPr>
              <p:nvPr/>
            </p:nvSpPr>
            <p:spPr bwMode="auto">
              <a:xfrm>
                <a:off x="3360" y="2546"/>
                <a:ext cx="1837" cy="291"/>
              </a:xfrm>
              <a:prstGeom prst="rect">
                <a:avLst/>
              </a:prstGeom>
              <a:noFill/>
              <a:ln w="12700">
                <a:noFill/>
                <a:miter lim="800000"/>
                <a:headEnd type="none" w="sm" len="sm"/>
                <a:tailEnd type="none" w="sm" len="sm"/>
              </a:ln>
            </p:spPr>
            <p:txBody>
              <a:bodyPr>
                <a:spAutoFit/>
              </a:bodyPr>
              <a:lstStyle/>
              <a:p>
                <a:pPr eaLnBrk="0" hangingPunct="0">
                  <a:spcBef>
                    <a:spcPct val="50000"/>
                  </a:spcBef>
                  <a:defRPr/>
                </a:pPr>
                <a:r>
                  <a:rPr lang="en-US" sz="2400" dirty="0">
                    <a:solidFill>
                      <a:schemeClr val="accent1">
                        <a:lumMod val="50000"/>
                      </a:schemeClr>
                    </a:solidFill>
                    <a:latin typeface="+mn-lt"/>
                    <a:cs typeface="Arial" charset="0"/>
                  </a:rPr>
                  <a:t>Rate of Return (%)</a:t>
                </a:r>
              </a:p>
            </p:txBody>
          </p:sp>
          <p:sp>
            <p:nvSpPr>
              <p:cNvPr id="6160" name="Text Box 17"/>
              <p:cNvSpPr txBox="1">
                <a:spLocks noChangeArrowheads="1"/>
              </p:cNvSpPr>
              <p:nvPr/>
            </p:nvSpPr>
            <p:spPr bwMode="auto">
              <a:xfrm>
                <a:off x="1200" y="1276"/>
                <a:ext cx="720" cy="291"/>
              </a:xfrm>
              <a:prstGeom prst="rect">
                <a:avLst/>
              </a:prstGeom>
              <a:noFill/>
              <a:ln w="12700">
                <a:noFill/>
                <a:miter lim="800000"/>
                <a:headEnd type="none" w="sm" len="sm"/>
                <a:tailEnd type="none" w="sm" len="sm"/>
              </a:ln>
            </p:spPr>
            <p:txBody>
              <a:bodyPr>
                <a:spAutoFit/>
              </a:bodyPr>
              <a:lstStyle/>
              <a:p>
                <a:pPr eaLnBrk="0" hangingPunct="0">
                  <a:spcBef>
                    <a:spcPct val="50000"/>
                  </a:spcBef>
                  <a:defRPr/>
                </a:pPr>
                <a:r>
                  <a:rPr lang="en-US" sz="2400" dirty="0">
                    <a:solidFill>
                      <a:schemeClr val="accent1">
                        <a:lumMod val="50000"/>
                      </a:schemeClr>
                    </a:solidFill>
                    <a:latin typeface="+mn-lt"/>
                    <a:cs typeface="Arial" charset="0"/>
                  </a:rPr>
                  <a:t>Prob.</a:t>
                </a:r>
              </a:p>
            </p:txBody>
          </p:sp>
        </p:grpSp>
        <p:sp>
          <p:nvSpPr>
            <p:cNvPr id="17" name="Freeform 16"/>
            <p:cNvSpPr/>
            <p:nvPr/>
          </p:nvSpPr>
          <p:spPr>
            <a:xfrm>
              <a:off x="1106488" y="2711450"/>
              <a:ext cx="3678237" cy="1308100"/>
            </a:xfrm>
            <a:custGeom>
              <a:avLst/>
              <a:gdLst>
                <a:gd name="connsiteX0" fmla="*/ 0 w 3661257"/>
                <a:gd name="connsiteY0" fmla="*/ 1831848 h 1839163"/>
                <a:gd name="connsiteX1" fmla="*/ 120700 w 3661257"/>
                <a:gd name="connsiteY1" fmla="*/ 1820875 h 1839163"/>
                <a:gd name="connsiteX2" fmla="*/ 215798 w 3661257"/>
                <a:gd name="connsiteY2" fmla="*/ 1809902 h 1839163"/>
                <a:gd name="connsiteX3" fmla="*/ 329184 w 3661257"/>
                <a:gd name="connsiteY3" fmla="*/ 1784299 h 1839163"/>
                <a:gd name="connsiteX4" fmla="*/ 468172 w 3661257"/>
                <a:gd name="connsiteY4" fmla="*/ 1729435 h 1839163"/>
                <a:gd name="connsiteX5" fmla="*/ 566928 w 3661257"/>
                <a:gd name="connsiteY5" fmla="*/ 1667256 h 1839163"/>
                <a:gd name="connsiteX6" fmla="*/ 651052 w 3661257"/>
                <a:gd name="connsiteY6" fmla="*/ 1608734 h 1839163"/>
                <a:gd name="connsiteX7" fmla="*/ 727862 w 3661257"/>
                <a:gd name="connsiteY7" fmla="*/ 1531925 h 1839163"/>
                <a:gd name="connsiteX8" fmla="*/ 804672 w 3661257"/>
                <a:gd name="connsiteY8" fmla="*/ 1451458 h 1839163"/>
                <a:gd name="connsiteX9" fmla="*/ 859536 w 3661257"/>
                <a:gd name="connsiteY9" fmla="*/ 1389278 h 1839163"/>
                <a:gd name="connsiteX10" fmla="*/ 910742 w 3661257"/>
                <a:gd name="connsiteY10" fmla="*/ 1312469 h 1839163"/>
                <a:gd name="connsiteX11" fmla="*/ 954633 w 3661257"/>
                <a:gd name="connsiteY11" fmla="*/ 1239317 h 1839163"/>
                <a:gd name="connsiteX12" fmla="*/ 994867 w 3661257"/>
                <a:gd name="connsiteY12" fmla="*/ 1177138 h 1839163"/>
                <a:gd name="connsiteX13" fmla="*/ 1035100 w 3661257"/>
                <a:gd name="connsiteY13" fmla="*/ 1114958 h 1839163"/>
                <a:gd name="connsiteX14" fmla="*/ 1078992 w 3661257"/>
                <a:gd name="connsiteY14" fmla="*/ 1034491 h 1839163"/>
                <a:gd name="connsiteX15" fmla="*/ 1119225 w 3661257"/>
                <a:gd name="connsiteY15" fmla="*/ 950366 h 1839163"/>
                <a:gd name="connsiteX16" fmla="*/ 1247241 w 3661257"/>
                <a:gd name="connsiteY16" fmla="*/ 723595 h 1839163"/>
                <a:gd name="connsiteX17" fmla="*/ 1302105 w 3661257"/>
                <a:gd name="connsiteY17" fmla="*/ 624840 h 1839163"/>
                <a:gd name="connsiteX18" fmla="*/ 1356969 w 3661257"/>
                <a:gd name="connsiteY18" fmla="*/ 522427 h 1839163"/>
                <a:gd name="connsiteX19" fmla="*/ 1411833 w 3661257"/>
                <a:gd name="connsiteY19" fmla="*/ 427330 h 1839163"/>
                <a:gd name="connsiteX20" fmla="*/ 1455724 w 3661257"/>
                <a:gd name="connsiteY20" fmla="*/ 354178 h 1839163"/>
                <a:gd name="connsiteX21" fmla="*/ 1499616 w 3661257"/>
                <a:gd name="connsiteY21" fmla="*/ 284683 h 1839163"/>
                <a:gd name="connsiteX22" fmla="*/ 1558137 w 3661257"/>
                <a:gd name="connsiteY22" fmla="*/ 196901 h 1839163"/>
                <a:gd name="connsiteX23" fmla="*/ 1631289 w 3661257"/>
                <a:gd name="connsiteY23" fmla="*/ 112776 h 1839163"/>
                <a:gd name="connsiteX24" fmla="*/ 1689811 w 3661257"/>
                <a:gd name="connsiteY24" fmla="*/ 65227 h 1839163"/>
                <a:gd name="connsiteX25" fmla="*/ 1748332 w 3661257"/>
                <a:gd name="connsiteY25" fmla="*/ 32309 h 1839163"/>
                <a:gd name="connsiteX26" fmla="*/ 1773936 w 3661257"/>
                <a:gd name="connsiteY26" fmla="*/ 17678 h 1839163"/>
                <a:gd name="connsiteX27" fmla="*/ 1806854 w 3661257"/>
                <a:gd name="connsiteY27" fmla="*/ 10363 h 1839163"/>
                <a:gd name="connsiteX28" fmla="*/ 1832457 w 3661257"/>
                <a:gd name="connsiteY28" fmla="*/ 3048 h 1839163"/>
                <a:gd name="connsiteX29" fmla="*/ 1905609 w 3661257"/>
                <a:gd name="connsiteY29" fmla="*/ 28651 h 1839163"/>
                <a:gd name="connsiteX30" fmla="*/ 1960473 w 3661257"/>
                <a:gd name="connsiteY30" fmla="*/ 65227 h 1839163"/>
                <a:gd name="connsiteX31" fmla="*/ 2000707 w 3661257"/>
                <a:gd name="connsiteY31" fmla="*/ 90830 h 1839163"/>
                <a:gd name="connsiteX32" fmla="*/ 2048256 w 3661257"/>
                <a:gd name="connsiteY32" fmla="*/ 138379 h 1839163"/>
                <a:gd name="connsiteX33" fmla="*/ 2114092 w 3661257"/>
                <a:gd name="connsiteY33" fmla="*/ 211531 h 1839163"/>
                <a:gd name="connsiteX34" fmla="*/ 2172614 w 3661257"/>
                <a:gd name="connsiteY34" fmla="*/ 299314 h 1839163"/>
                <a:gd name="connsiteX35" fmla="*/ 2223820 w 3661257"/>
                <a:gd name="connsiteY35" fmla="*/ 383438 h 1839163"/>
                <a:gd name="connsiteX36" fmla="*/ 2271369 w 3661257"/>
                <a:gd name="connsiteY36" fmla="*/ 478536 h 1839163"/>
                <a:gd name="connsiteX37" fmla="*/ 2362809 w 3661257"/>
                <a:gd name="connsiteY37" fmla="*/ 635813 h 1839163"/>
                <a:gd name="connsiteX38" fmla="*/ 2490825 w 3661257"/>
                <a:gd name="connsiteY38" fmla="*/ 866242 h 1839163"/>
                <a:gd name="connsiteX39" fmla="*/ 2585923 w 3661257"/>
                <a:gd name="connsiteY39" fmla="*/ 1049122 h 1839163"/>
                <a:gd name="connsiteX40" fmla="*/ 2659075 w 3661257"/>
                <a:gd name="connsiteY40" fmla="*/ 1169822 h 1839163"/>
                <a:gd name="connsiteX41" fmla="*/ 2724912 w 3661257"/>
                <a:gd name="connsiteY41" fmla="*/ 1275893 h 1839163"/>
                <a:gd name="connsiteX42" fmla="*/ 2816352 w 3661257"/>
                <a:gd name="connsiteY42" fmla="*/ 1407566 h 1839163"/>
                <a:gd name="connsiteX43" fmla="*/ 2882188 w 3661257"/>
                <a:gd name="connsiteY43" fmla="*/ 1484376 h 1839163"/>
                <a:gd name="connsiteX44" fmla="*/ 3006547 w 3661257"/>
                <a:gd name="connsiteY44" fmla="*/ 1608734 h 1839163"/>
                <a:gd name="connsiteX45" fmla="*/ 3105302 w 3661257"/>
                <a:gd name="connsiteY45" fmla="*/ 1681886 h 1839163"/>
                <a:gd name="connsiteX46" fmla="*/ 3211372 w 3661257"/>
                <a:gd name="connsiteY46" fmla="*/ 1740408 h 1839163"/>
                <a:gd name="connsiteX47" fmla="*/ 3324758 w 3661257"/>
                <a:gd name="connsiteY47" fmla="*/ 1787957 h 1839163"/>
                <a:gd name="connsiteX48" fmla="*/ 3460089 w 3661257"/>
                <a:gd name="connsiteY48" fmla="*/ 1809902 h 1839163"/>
                <a:gd name="connsiteX49" fmla="*/ 3569817 w 3661257"/>
                <a:gd name="connsiteY49" fmla="*/ 1824533 h 1839163"/>
                <a:gd name="connsiteX50" fmla="*/ 3661257 w 3661257"/>
                <a:gd name="connsiteY50" fmla="*/ 1839163 h 1839163"/>
                <a:gd name="connsiteX51" fmla="*/ 3661257 w 3661257"/>
                <a:gd name="connsiteY51" fmla="*/ 1839163 h 1839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661257" h="1839163">
                  <a:moveTo>
                    <a:pt x="0" y="1831848"/>
                  </a:moveTo>
                  <a:lnTo>
                    <a:pt x="120700" y="1820875"/>
                  </a:lnTo>
                  <a:cubicBezTo>
                    <a:pt x="156666" y="1817217"/>
                    <a:pt x="181051" y="1815998"/>
                    <a:pt x="215798" y="1809902"/>
                  </a:cubicBezTo>
                  <a:cubicBezTo>
                    <a:pt x="250545" y="1803806"/>
                    <a:pt x="287122" y="1797710"/>
                    <a:pt x="329184" y="1784299"/>
                  </a:cubicBezTo>
                  <a:cubicBezTo>
                    <a:pt x="371246" y="1770888"/>
                    <a:pt x="428548" y="1748942"/>
                    <a:pt x="468172" y="1729435"/>
                  </a:cubicBezTo>
                  <a:cubicBezTo>
                    <a:pt x="507796" y="1709928"/>
                    <a:pt x="536448" y="1687373"/>
                    <a:pt x="566928" y="1667256"/>
                  </a:cubicBezTo>
                  <a:cubicBezTo>
                    <a:pt x="597408" y="1647139"/>
                    <a:pt x="624230" y="1631289"/>
                    <a:pt x="651052" y="1608734"/>
                  </a:cubicBezTo>
                  <a:cubicBezTo>
                    <a:pt x="677874" y="1586179"/>
                    <a:pt x="702259" y="1558138"/>
                    <a:pt x="727862" y="1531925"/>
                  </a:cubicBezTo>
                  <a:cubicBezTo>
                    <a:pt x="753465" y="1505712"/>
                    <a:pt x="782726" y="1475233"/>
                    <a:pt x="804672" y="1451458"/>
                  </a:cubicBezTo>
                  <a:cubicBezTo>
                    <a:pt x="826618" y="1427684"/>
                    <a:pt x="841858" y="1412443"/>
                    <a:pt x="859536" y="1389278"/>
                  </a:cubicBezTo>
                  <a:cubicBezTo>
                    <a:pt x="877214" y="1366113"/>
                    <a:pt x="894893" y="1337463"/>
                    <a:pt x="910742" y="1312469"/>
                  </a:cubicBezTo>
                  <a:cubicBezTo>
                    <a:pt x="926592" y="1287476"/>
                    <a:pt x="940612" y="1261872"/>
                    <a:pt x="954633" y="1239317"/>
                  </a:cubicBezTo>
                  <a:cubicBezTo>
                    <a:pt x="968654" y="1216762"/>
                    <a:pt x="994867" y="1177138"/>
                    <a:pt x="994867" y="1177138"/>
                  </a:cubicBezTo>
                  <a:cubicBezTo>
                    <a:pt x="1008278" y="1156412"/>
                    <a:pt x="1021079" y="1138733"/>
                    <a:pt x="1035100" y="1114958"/>
                  </a:cubicBezTo>
                  <a:cubicBezTo>
                    <a:pt x="1049121" y="1091184"/>
                    <a:pt x="1064971" y="1061923"/>
                    <a:pt x="1078992" y="1034491"/>
                  </a:cubicBezTo>
                  <a:cubicBezTo>
                    <a:pt x="1093013" y="1007059"/>
                    <a:pt x="1091184" y="1002182"/>
                    <a:pt x="1119225" y="950366"/>
                  </a:cubicBezTo>
                  <a:cubicBezTo>
                    <a:pt x="1147266" y="898550"/>
                    <a:pt x="1216761" y="777849"/>
                    <a:pt x="1247241" y="723595"/>
                  </a:cubicBezTo>
                  <a:cubicBezTo>
                    <a:pt x="1277721" y="669341"/>
                    <a:pt x="1283817" y="658368"/>
                    <a:pt x="1302105" y="624840"/>
                  </a:cubicBezTo>
                  <a:cubicBezTo>
                    <a:pt x="1320393" y="591312"/>
                    <a:pt x="1338681" y="555345"/>
                    <a:pt x="1356969" y="522427"/>
                  </a:cubicBezTo>
                  <a:cubicBezTo>
                    <a:pt x="1375257" y="489509"/>
                    <a:pt x="1395374" y="455372"/>
                    <a:pt x="1411833" y="427330"/>
                  </a:cubicBezTo>
                  <a:cubicBezTo>
                    <a:pt x="1428292" y="399288"/>
                    <a:pt x="1441094" y="377953"/>
                    <a:pt x="1455724" y="354178"/>
                  </a:cubicBezTo>
                  <a:cubicBezTo>
                    <a:pt x="1470355" y="330404"/>
                    <a:pt x="1482547" y="310896"/>
                    <a:pt x="1499616" y="284683"/>
                  </a:cubicBezTo>
                  <a:cubicBezTo>
                    <a:pt x="1516685" y="258470"/>
                    <a:pt x="1536192" y="225552"/>
                    <a:pt x="1558137" y="196901"/>
                  </a:cubicBezTo>
                  <a:cubicBezTo>
                    <a:pt x="1580082" y="168250"/>
                    <a:pt x="1609343" y="134722"/>
                    <a:pt x="1631289" y="112776"/>
                  </a:cubicBezTo>
                  <a:cubicBezTo>
                    <a:pt x="1653235" y="90830"/>
                    <a:pt x="1670304" y="78638"/>
                    <a:pt x="1689811" y="65227"/>
                  </a:cubicBezTo>
                  <a:cubicBezTo>
                    <a:pt x="1709318" y="51816"/>
                    <a:pt x="1748332" y="32309"/>
                    <a:pt x="1748332" y="32309"/>
                  </a:cubicBezTo>
                  <a:cubicBezTo>
                    <a:pt x="1762353" y="24384"/>
                    <a:pt x="1764183" y="21336"/>
                    <a:pt x="1773936" y="17678"/>
                  </a:cubicBezTo>
                  <a:cubicBezTo>
                    <a:pt x="1783689" y="14020"/>
                    <a:pt x="1797101" y="12801"/>
                    <a:pt x="1806854" y="10363"/>
                  </a:cubicBezTo>
                  <a:cubicBezTo>
                    <a:pt x="1816607" y="7925"/>
                    <a:pt x="1815998" y="0"/>
                    <a:pt x="1832457" y="3048"/>
                  </a:cubicBezTo>
                  <a:cubicBezTo>
                    <a:pt x="1848916" y="6096"/>
                    <a:pt x="1884273" y="18288"/>
                    <a:pt x="1905609" y="28651"/>
                  </a:cubicBezTo>
                  <a:cubicBezTo>
                    <a:pt x="1926945" y="39014"/>
                    <a:pt x="1944623" y="54864"/>
                    <a:pt x="1960473" y="65227"/>
                  </a:cubicBezTo>
                  <a:cubicBezTo>
                    <a:pt x="1976323" y="75590"/>
                    <a:pt x="1986077" y="78638"/>
                    <a:pt x="2000707" y="90830"/>
                  </a:cubicBezTo>
                  <a:cubicBezTo>
                    <a:pt x="2015337" y="103022"/>
                    <a:pt x="2029359" y="118262"/>
                    <a:pt x="2048256" y="138379"/>
                  </a:cubicBezTo>
                  <a:cubicBezTo>
                    <a:pt x="2067154" y="158496"/>
                    <a:pt x="2093366" y="184709"/>
                    <a:pt x="2114092" y="211531"/>
                  </a:cubicBezTo>
                  <a:cubicBezTo>
                    <a:pt x="2134818" y="238353"/>
                    <a:pt x="2154326" y="270663"/>
                    <a:pt x="2172614" y="299314"/>
                  </a:cubicBezTo>
                  <a:cubicBezTo>
                    <a:pt x="2190902" y="327965"/>
                    <a:pt x="2207361" y="353568"/>
                    <a:pt x="2223820" y="383438"/>
                  </a:cubicBezTo>
                  <a:cubicBezTo>
                    <a:pt x="2240279" y="413308"/>
                    <a:pt x="2248204" y="436474"/>
                    <a:pt x="2271369" y="478536"/>
                  </a:cubicBezTo>
                  <a:cubicBezTo>
                    <a:pt x="2294534" y="520599"/>
                    <a:pt x="2326233" y="571195"/>
                    <a:pt x="2362809" y="635813"/>
                  </a:cubicBezTo>
                  <a:cubicBezTo>
                    <a:pt x="2399385" y="700431"/>
                    <a:pt x="2453639" y="797357"/>
                    <a:pt x="2490825" y="866242"/>
                  </a:cubicBezTo>
                  <a:cubicBezTo>
                    <a:pt x="2528011" y="935127"/>
                    <a:pt x="2557881" y="998525"/>
                    <a:pt x="2585923" y="1049122"/>
                  </a:cubicBezTo>
                  <a:cubicBezTo>
                    <a:pt x="2613965" y="1099719"/>
                    <a:pt x="2635910" y="1132027"/>
                    <a:pt x="2659075" y="1169822"/>
                  </a:cubicBezTo>
                  <a:cubicBezTo>
                    <a:pt x="2682240" y="1207617"/>
                    <a:pt x="2698699" y="1236269"/>
                    <a:pt x="2724912" y="1275893"/>
                  </a:cubicBezTo>
                  <a:cubicBezTo>
                    <a:pt x="2751125" y="1315517"/>
                    <a:pt x="2790139" y="1372819"/>
                    <a:pt x="2816352" y="1407566"/>
                  </a:cubicBezTo>
                  <a:cubicBezTo>
                    <a:pt x="2842565" y="1442313"/>
                    <a:pt x="2850489" y="1450848"/>
                    <a:pt x="2882188" y="1484376"/>
                  </a:cubicBezTo>
                  <a:cubicBezTo>
                    <a:pt x="2913887" y="1517904"/>
                    <a:pt x="2969361" y="1575816"/>
                    <a:pt x="3006547" y="1608734"/>
                  </a:cubicBezTo>
                  <a:cubicBezTo>
                    <a:pt x="3043733" y="1641652"/>
                    <a:pt x="3071165" y="1659940"/>
                    <a:pt x="3105302" y="1681886"/>
                  </a:cubicBezTo>
                  <a:cubicBezTo>
                    <a:pt x="3139440" y="1703832"/>
                    <a:pt x="3174796" y="1722730"/>
                    <a:pt x="3211372" y="1740408"/>
                  </a:cubicBezTo>
                  <a:cubicBezTo>
                    <a:pt x="3247948" y="1758086"/>
                    <a:pt x="3283305" y="1776375"/>
                    <a:pt x="3324758" y="1787957"/>
                  </a:cubicBezTo>
                  <a:cubicBezTo>
                    <a:pt x="3366211" y="1799539"/>
                    <a:pt x="3419246" y="1803806"/>
                    <a:pt x="3460089" y="1809902"/>
                  </a:cubicBezTo>
                  <a:cubicBezTo>
                    <a:pt x="3500932" y="1815998"/>
                    <a:pt x="3536289" y="1819656"/>
                    <a:pt x="3569817" y="1824533"/>
                  </a:cubicBezTo>
                  <a:cubicBezTo>
                    <a:pt x="3603345" y="1829410"/>
                    <a:pt x="3661257" y="1839163"/>
                    <a:pt x="3661257" y="1839163"/>
                  </a:cubicBezTo>
                  <a:lnTo>
                    <a:pt x="3661257" y="1839163"/>
                  </a:lnTo>
                </a:path>
              </a:pathLst>
            </a:custGeom>
            <a:ln w="38100">
              <a:solidFill>
                <a:srgbClr val="C0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2400" dirty="0"/>
            </a:p>
          </p:txBody>
        </p:sp>
        <p:sp>
          <p:nvSpPr>
            <p:cNvPr id="18" name="Freeform 17"/>
            <p:cNvSpPr/>
            <p:nvPr/>
          </p:nvSpPr>
          <p:spPr>
            <a:xfrm>
              <a:off x="2725738" y="2714625"/>
              <a:ext cx="3678237" cy="1308100"/>
            </a:xfrm>
            <a:custGeom>
              <a:avLst/>
              <a:gdLst>
                <a:gd name="connsiteX0" fmla="*/ 0 w 3661257"/>
                <a:gd name="connsiteY0" fmla="*/ 1831848 h 1839163"/>
                <a:gd name="connsiteX1" fmla="*/ 120700 w 3661257"/>
                <a:gd name="connsiteY1" fmla="*/ 1820875 h 1839163"/>
                <a:gd name="connsiteX2" fmla="*/ 215798 w 3661257"/>
                <a:gd name="connsiteY2" fmla="*/ 1809902 h 1839163"/>
                <a:gd name="connsiteX3" fmla="*/ 329184 w 3661257"/>
                <a:gd name="connsiteY3" fmla="*/ 1784299 h 1839163"/>
                <a:gd name="connsiteX4" fmla="*/ 468172 w 3661257"/>
                <a:gd name="connsiteY4" fmla="*/ 1729435 h 1839163"/>
                <a:gd name="connsiteX5" fmla="*/ 566928 w 3661257"/>
                <a:gd name="connsiteY5" fmla="*/ 1667256 h 1839163"/>
                <a:gd name="connsiteX6" fmla="*/ 651052 w 3661257"/>
                <a:gd name="connsiteY6" fmla="*/ 1608734 h 1839163"/>
                <a:gd name="connsiteX7" fmla="*/ 727862 w 3661257"/>
                <a:gd name="connsiteY7" fmla="*/ 1531925 h 1839163"/>
                <a:gd name="connsiteX8" fmla="*/ 804672 w 3661257"/>
                <a:gd name="connsiteY8" fmla="*/ 1451458 h 1839163"/>
                <a:gd name="connsiteX9" fmla="*/ 859536 w 3661257"/>
                <a:gd name="connsiteY9" fmla="*/ 1389278 h 1839163"/>
                <a:gd name="connsiteX10" fmla="*/ 910742 w 3661257"/>
                <a:gd name="connsiteY10" fmla="*/ 1312469 h 1839163"/>
                <a:gd name="connsiteX11" fmla="*/ 954633 w 3661257"/>
                <a:gd name="connsiteY11" fmla="*/ 1239317 h 1839163"/>
                <a:gd name="connsiteX12" fmla="*/ 994867 w 3661257"/>
                <a:gd name="connsiteY12" fmla="*/ 1177138 h 1839163"/>
                <a:gd name="connsiteX13" fmla="*/ 1035100 w 3661257"/>
                <a:gd name="connsiteY13" fmla="*/ 1114958 h 1839163"/>
                <a:gd name="connsiteX14" fmla="*/ 1078992 w 3661257"/>
                <a:gd name="connsiteY14" fmla="*/ 1034491 h 1839163"/>
                <a:gd name="connsiteX15" fmla="*/ 1119225 w 3661257"/>
                <a:gd name="connsiteY15" fmla="*/ 950366 h 1839163"/>
                <a:gd name="connsiteX16" fmla="*/ 1247241 w 3661257"/>
                <a:gd name="connsiteY16" fmla="*/ 723595 h 1839163"/>
                <a:gd name="connsiteX17" fmla="*/ 1302105 w 3661257"/>
                <a:gd name="connsiteY17" fmla="*/ 624840 h 1839163"/>
                <a:gd name="connsiteX18" fmla="*/ 1356969 w 3661257"/>
                <a:gd name="connsiteY18" fmla="*/ 522427 h 1839163"/>
                <a:gd name="connsiteX19" fmla="*/ 1411833 w 3661257"/>
                <a:gd name="connsiteY19" fmla="*/ 427330 h 1839163"/>
                <a:gd name="connsiteX20" fmla="*/ 1455724 w 3661257"/>
                <a:gd name="connsiteY20" fmla="*/ 354178 h 1839163"/>
                <a:gd name="connsiteX21" fmla="*/ 1499616 w 3661257"/>
                <a:gd name="connsiteY21" fmla="*/ 284683 h 1839163"/>
                <a:gd name="connsiteX22" fmla="*/ 1558137 w 3661257"/>
                <a:gd name="connsiteY22" fmla="*/ 196901 h 1839163"/>
                <a:gd name="connsiteX23" fmla="*/ 1631289 w 3661257"/>
                <a:gd name="connsiteY23" fmla="*/ 112776 h 1839163"/>
                <a:gd name="connsiteX24" fmla="*/ 1689811 w 3661257"/>
                <a:gd name="connsiteY24" fmla="*/ 65227 h 1839163"/>
                <a:gd name="connsiteX25" fmla="*/ 1748332 w 3661257"/>
                <a:gd name="connsiteY25" fmla="*/ 32309 h 1839163"/>
                <a:gd name="connsiteX26" fmla="*/ 1773936 w 3661257"/>
                <a:gd name="connsiteY26" fmla="*/ 17678 h 1839163"/>
                <a:gd name="connsiteX27" fmla="*/ 1806854 w 3661257"/>
                <a:gd name="connsiteY27" fmla="*/ 10363 h 1839163"/>
                <a:gd name="connsiteX28" fmla="*/ 1832457 w 3661257"/>
                <a:gd name="connsiteY28" fmla="*/ 3048 h 1839163"/>
                <a:gd name="connsiteX29" fmla="*/ 1905609 w 3661257"/>
                <a:gd name="connsiteY29" fmla="*/ 28651 h 1839163"/>
                <a:gd name="connsiteX30" fmla="*/ 1960473 w 3661257"/>
                <a:gd name="connsiteY30" fmla="*/ 65227 h 1839163"/>
                <a:gd name="connsiteX31" fmla="*/ 2000707 w 3661257"/>
                <a:gd name="connsiteY31" fmla="*/ 90830 h 1839163"/>
                <a:gd name="connsiteX32" fmla="*/ 2048256 w 3661257"/>
                <a:gd name="connsiteY32" fmla="*/ 138379 h 1839163"/>
                <a:gd name="connsiteX33" fmla="*/ 2114092 w 3661257"/>
                <a:gd name="connsiteY33" fmla="*/ 211531 h 1839163"/>
                <a:gd name="connsiteX34" fmla="*/ 2172614 w 3661257"/>
                <a:gd name="connsiteY34" fmla="*/ 299314 h 1839163"/>
                <a:gd name="connsiteX35" fmla="*/ 2223820 w 3661257"/>
                <a:gd name="connsiteY35" fmla="*/ 383438 h 1839163"/>
                <a:gd name="connsiteX36" fmla="*/ 2271369 w 3661257"/>
                <a:gd name="connsiteY36" fmla="*/ 478536 h 1839163"/>
                <a:gd name="connsiteX37" fmla="*/ 2362809 w 3661257"/>
                <a:gd name="connsiteY37" fmla="*/ 635813 h 1839163"/>
                <a:gd name="connsiteX38" fmla="*/ 2490825 w 3661257"/>
                <a:gd name="connsiteY38" fmla="*/ 866242 h 1839163"/>
                <a:gd name="connsiteX39" fmla="*/ 2585923 w 3661257"/>
                <a:gd name="connsiteY39" fmla="*/ 1049122 h 1839163"/>
                <a:gd name="connsiteX40" fmla="*/ 2659075 w 3661257"/>
                <a:gd name="connsiteY40" fmla="*/ 1169822 h 1839163"/>
                <a:gd name="connsiteX41" fmla="*/ 2724912 w 3661257"/>
                <a:gd name="connsiteY41" fmla="*/ 1275893 h 1839163"/>
                <a:gd name="connsiteX42" fmla="*/ 2816352 w 3661257"/>
                <a:gd name="connsiteY42" fmla="*/ 1407566 h 1839163"/>
                <a:gd name="connsiteX43" fmla="*/ 2882188 w 3661257"/>
                <a:gd name="connsiteY43" fmla="*/ 1484376 h 1839163"/>
                <a:gd name="connsiteX44" fmla="*/ 3006547 w 3661257"/>
                <a:gd name="connsiteY44" fmla="*/ 1608734 h 1839163"/>
                <a:gd name="connsiteX45" fmla="*/ 3105302 w 3661257"/>
                <a:gd name="connsiteY45" fmla="*/ 1681886 h 1839163"/>
                <a:gd name="connsiteX46" fmla="*/ 3211372 w 3661257"/>
                <a:gd name="connsiteY46" fmla="*/ 1740408 h 1839163"/>
                <a:gd name="connsiteX47" fmla="*/ 3324758 w 3661257"/>
                <a:gd name="connsiteY47" fmla="*/ 1787957 h 1839163"/>
                <a:gd name="connsiteX48" fmla="*/ 3460089 w 3661257"/>
                <a:gd name="connsiteY48" fmla="*/ 1809902 h 1839163"/>
                <a:gd name="connsiteX49" fmla="*/ 3569817 w 3661257"/>
                <a:gd name="connsiteY49" fmla="*/ 1824533 h 1839163"/>
                <a:gd name="connsiteX50" fmla="*/ 3661257 w 3661257"/>
                <a:gd name="connsiteY50" fmla="*/ 1839163 h 1839163"/>
                <a:gd name="connsiteX51" fmla="*/ 3661257 w 3661257"/>
                <a:gd name="connsiteY51" fmla="*/ 1839163 h 1839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661257" h="1839163">
                  <a:moveTo>
                    <a:pt x="0" y="1831848"/>
                  </a:moveTo>
                  <a:lnTo>
                    <a:pt x="120700" y="1820875"/>
                  </a:lnTo>
                  <a:cubicBezTo>
                    <a:pt x="156666" y="1817217"/>
                    <a:pt x="181051" y="1815998"/>
                    <a:pt x="215798" y="1809902"/>
                  </a:cubicBezTo>
                  <a:cubicBezTo>
                    <a:pt x="250545" y="1803806"/>
                    <a:pt x="287122" y="1797710"/>
                    <a:pt x="329184" y="1784299"/>
                  </a:cubicBezTo>
                  <a:cubicBezTo>
                    <a:pt x="371246" y="1770888"/>
                    <a:pt x="428548" y="1748942"/>
                    <a:pt x="468172" y="1729435"/>
                  </a:cubicBezTo>
                  <a:cubicBezTo>
                    <a:pt x="507796" y="1709928"/>
                    <a:pt x="536448" y="1687373"/>
                    <a:pt x="566928" y="1667256"/>
                  </a:cubicBezTo>
                  <a:cubicBezTo>
                    <a:pt x="597408" y="1647139"/>
                    <a:pt x="624230" y="1631289"/>
                    <a:pt x="651052" y="1608734"/>
                  </a:cubicBezTo>
                  <a:cubicBezTo>
                    <a:pt x="677874" y="1586179"/>
                    <a:pt x="702259" y="1558138"/>
                    <a:pt x="727862" y="1531925"/>
                  </a:cubicBezTo>
                  <a:cubicBezTo>
                    <a:pt x="753465" y="1505712"/>
                    <a:pt x="782726" y="1475233"/>
                    <a:pt x="804672" y="1451458"/>
                  </a:cubicBezTo>
                  <a:cubicBezTo>
                    <a:pt x="826618" y="1427684"/>
                    <a:pt x="841858" y="1412443"/>
                    <a:pt x="859536" y="1389278"/>
                  </a:cubicBezTo>
                  <a:cubicBezTo>
                    <a:pt x="877214" y="1366113"/>
                    <a:pt x="894893" y="1337463"/>
                    <a:pt x="910742" y="1312469"/>
                  </a:cubicBezTo>
                  <a:cubicBezTo>
                    <a:pt x="926592" y="1287476"/>
                    <a:pt x="940612" y="1261872"/>
                    <a:pt x="954633" y="1239317"/>
                  </a:cubicBezTo>
                  <a:cubicBezTo>
                    <a:pt x="968654" y="1216762"/>
                    <a:pt x="994867" y="1177138"/>
                    <a:pt x="994867" y="1177138"/>
                  </a:cubicBezTo>
                  <a:cubicBezTo>
                    <a:pt x="1008278" y="1156412"/>
                    <a:pt x="1021079" y="1138733"/>
                    <a:pt x="1035100" y="1114958"/>
                  </a:cubicBezTo>
                  <a:cubicBezTo>
                    <a:pt x="1049121" y="1091184"/>
                    <a:pt x="1064971" y="1061923"/>
                    <a:pt x="1078992" y="1034491"/>
                  </a:cubicBezTo>
                  <a:cubicBezTo>
                    <a:pt x="1093013" y="1007059"/>
                    <a:pt x="1091184" y="1002182"/>
                    <a:pt x="1119225" y="950366"/>
                  </a:cubicBezTo>
                  <a:cubicBezTo>
                    <a:pt x="1147266" y="898550"/>
                    <a:pt x="1216761" y="777849"/>
                    <a:pt x="1247241" y="723595"/>
                  </a:cubicBezTo>
                  <a:cubicBezTo>
                    <a:pt x="1277721" y="669341"/>
                    <a:pt x="1283817" y="658368"/>
                    <a:pt x="1302105" y="624840"/>
                  </a:cubicBezTo>
                  <a:cubicBezTo>
                    <a:pt x="1320393" y="591312"/>
                    <a:pt x="1338681" y="555345"/>
                    <a:pt x="1356969" y="522427"/>
                  </a:cubicBezTo>
                  <a:cubicBezTo>
                    <a:pt x="1375257" y="489509"/>
                    <a:pt x="1395374" y="455372"/>
                    <a:pt x="1411833" y="427330"/>
                  </a:cubicBezTo>
                  <a:cubicBezTo>
                    <a:pt x="1428292" y="399288"/>
                    <a:pt x="1441094" y="377953"/>
                    <a:pt x="1455724" y="354178"/>
                  </a:cubicBezTo>
                  <a:cubicBezTo>
                    <a:pt x="1470355" y="330404"/>
                    <a:pt x="1482547" y="310896"/>
                    <a:pt x="1499616" y="284683"/>
                  </a:cubicBezTo>
                  <a:cubicBezTo>
                    <a:pt x="1516685" y="258470"/>
                    <a:pt x="1536192" y="225552"/>
                    <a:pt x="1558137" y="196901"/>
                  </a:cubicBezTo>
                  <a:cubicBezTo>
                    <a:pt x="1580082" y="168250"/>
                    <a:pt x="1609343" y="134722"/>
                    <a:pt x="1631289" y="112776"/>
                  </a:cubicBezTo>
                  <a:cubicBezTo>
                    <a:pt x="1653235" y="90830"/>
                    <a:pt x="1670304" y="78638"/>
                    <a:pt x="1689811" y="65227"/>
                  </a:cubicBezTo>
                  <a:cubicBezTo>
                    <a:pt x="1709318" y="51816"/>
                    <a:pt x="1748332" y="32309"/>
                    <a:pt x="1748332" y="32309"/>
                  </a:cubicBezTo>
                  <a:cubicBezTo>
                    <a:pt x="1762353" y="24384"/>
                    <a:pt x="1764183" y="21336"/>
                    <a:pt x="1773936" y="17678"/>
                  </a:cubicBezTo>
                  <a:cubicBezTo>
                    <a:pt x="1783689" y="14020"/>
                    <a:pt x="1797101" y="12801"/>
                    <a:pt x="1806854" y="10363"/>
                  </a:cubicBezTo>
                  <a:cubicBezTo>
                    <a:pt x="1816607" y="7925"/>
                    <a:pt x="1815998" y="0"/>
                    <a:pt x="1832457" y="3048"/>
                  </a:cubicBezTo>
                  <a:cubicBezTo>
                    <a:pt x="1848916" y="6096"/>
                    <a:pt x="1884273" y="18288"/>
                    <a:pt x="1905609" y="28651"/>
                  </a:cubicBezTo>
                  <a:cubicBezTo>
                    <a:pt x="1926945" y="39014"/>
                    <a:pt x="1944623" y="54864"/>
                    <a:pt x="1960473" y="65227"/>
                  </a:cubicBezTo>
                  <a:cubicBezTo>
                    <a:pt x="1976323" y="75590"/>
                    <a:pt x="1986077" y="78638"/>
                    <a:pt x="2000707" y="90830"/>
                  </a:cubicBezTo>
                  <a:cubicBezTo>
                    <a:pt x="2015337" y="103022"/>
                    <a:pt x="2029359" y="118262"/>
                    <a:pt x="2048256" y="138379"/>
                  </a:cubicBezTo>
                  <a:cubicBezTo>
                    <a:pt x="2067154" y="158496"/>
                    <a:pt x="2093366" y="184709"/>
                    <a:pt x="2114092" y="211531"/>
                  </a:cubicBezTo>
                  <a:cubicBezTo>
                    <a:pt x="2134818" y="238353"/>
                    <a:pt x="2154326" y="270663"/>
                    <a:pt x="2172614" y="299314"/>
                  </a:cubicBezTo>
                  <a:cubicBezTo>
                    <a:pt x="2190902" y="327965"/>
                    <a:pt x="2207361" y="353568"/>
                    <a:pt x="2223820" y="383438"/>
                  </a:cubicBezTo>
                  <a:cubicBezTo>
                    <a:pt x="2240279" y="413308"/>
                    <a:pt x="2248204" y="436474"/>
                    <a:pt x="2271369" y="478536"/>
                  </a:cubicBezTo>
                  <a:cubicBezTo>
                    <a:pt x="2294534" y="520599"/>
                    <a:pt x="2326233" y="571195"/>
                    <a:pt x="2362809" y="635813"/>
                  </a:cubicBezTo>
                  <a:cubicBezTo>
                    <a:pt x="2399385" y="700431"/>
                    <a:pt x="2453639" y="797357"/>
                    <a:pt x="2490825" y="866242"/>
                  </a:cubicBezTo>
                  <a:cubicBezTo>
                    <a:pt x="2528011" y="935127"/>
                    <a:pt x="2557881" y="998525"/>
                    <a:pt x="2585923" y="1049122"/>
                  </a:cubicBezTo>
                  <a:cubicBezTo>
                    <a:pt x="2613965" y="1099719"/>
                    <a:pt x="2635910" y="1132027"/>
                    <a:pt x="2659075" y="1169822"/>
                  </a:cubicBezTo>
                  <a:cubicBezTo>
                    <a:pt x="2682240" y="1207617"/>
                    <a:pt x="2698699" y="1236269"/>
                    <a:pt x="2724912" y="1275893"/>
                  </a:cubicBezTo>
                  <a:cubicBezTo>
                    <a:pt x="2751125" y="1315517"/>
                    <a:pt x="2790139" y="1372819"/>
                    <a:pt x="2816352" y="1407566"/>
                  </a:cubicBezTo>
                  <a:cubicBezTo>
                    <a:pt x="2842565" y="1442313"/>
                    <a:pt x="2850489" y="1450848"/>
                    <a:pt x="2882188" y="1484376"/>
                  </a:cubicBezTo>
                  <a:cubicBezTo>
                    <a:pt x="2913887" y="1517904"/>
                    <a:pt x="2969361" y="1575816"/>
                    <a:pt x="3006547" y="1608734"/>
                  </a:cubicBezTo>
                  <a:cubicBezTo>
                    <a:pt x="3043733" y="1641652"/>
                    <a:pt x="3071165" y="1659940"/>
                    <a:pt x="3105302" y="1681886"/>
                  </a:cubicBezTo>
                  <a:cubicBezTo>
                    <a:pt x="3139440" y="1703832"/>
                    <a:pt x="3174796" y="1722730"/>
                    <a:pt x="3211372" y="1740408"/>
                  </a:cubicBezTo>
                  <a:cubicBezTo>
                    <a:pt x="3247948" y="1758086"/>
                    <a:pt x="3283305" y="1776375"/>
                    <a:pt x="3324758" y="1787957"/>
                  </a:cubicBezTo>
                  <a:cubicBezTo>
                    <a:pt x="3366211" y="1799539"/>
                    <a:pt x="3419246" y="1803806"/>
                    <a:pt x="3460089" y="1809902"/>
                  </a:cubicBezTo>
                  <a:cubicBezTo>
                    <a:pt x="3500932" y="1815998"/>
                    <a:pt x="3536289" y="1819656"/>
                    <a:pt x="3569817" y="1824533"/>
                  </a:cubicBezTo>
                  <a:cubicBezTo>
                    <a:pt x="3603345" y="1829410"/>
                    <a:pt x="3661257" y="1839163"/>
                    <a:pt x="3661257" y="1839163"/>
                  </a:cubicBezTo>
                  <a:lnTo>
                    <a:pt x="3661257" y="1839163"/>
                  </a:lnTo>
                </a:path>
              </a:pathLst>
            </a:custGeom>
            <a:ln w="38100">
              <a:solidFill>
                <a:schemeClr val="accent3">
                  <a:lumMod val="5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2400" dirty="0"/>
            </a:p>
          </p:txBody>
        </p:sp>
      </p:grpSp>
    </p:spTree>
    <p:extLst>
      <p:ext uri="{BB962C8B-B14F-4D97-AF65-F5344CB8AC3E}">
        <p14:creationId xmlns:p14="http://schemas.microsoft.com/office/powerpoint/2010/main" val="3145430839"/>
      </p:ext>
    </p:extLst>
  </p:cSld>
  <p:clrMapOvr>
    <a:masterClrMapping/>
  </p:clrMapOvr>
  <p:timing>
    <p:tnLst>
      <p:par>
        <p:cTn xmlns:p14="http://schemas.microsoft.com/office/powerpoint/2010/mai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smtClean="0"/>
              <a:t>Risk Rankings by Coefficient of Variation</a:t>
            </a:r>
          </a:p>
        </p:txBody>
      </p:sp>
      <p:sp>
        <p:nvSpPr>
          <p:cNvPr id="20483" name="Rectangle 3"/>
          <p:cNvSpPr>
            <a:spLocks noGrp="1" noChangeArrowheads="1"/>
          </p:cNvSpPr>
          <p:nvPr>
            <p:ph sz="quarter" idx="1"/>
          </p:nvPr>
        </p:nvSpPr>
        <p:spPr>
          <a:xfrm>
            <a:off x="612775" y="1600200"/>
            <a:ext cx="7616825" cy="4495800"/>
          </a:xfrm>
        </p:spPr>
        <p:txBody>
          <a:bodyPr>
            <a:normAutofit lnSpcReduction="10000"/>
          </a:bodyPr>
          <a:lstStyle/>
          <a:p>
            <a:pPr eaLnBrk="1" hangingPunct="1">
              <a:spcBef>
                <a:spcPct val="0"/>
              </a:spcBef>
              <a:spcAft>
                <a:spcPts val="600"/>
              </a:spcAft>
              <a:buFont typeface="Wingdings" pitchFamily="2" charset="2"/>
              <a:buNone/>
              <a:tabLst>
                <a:tab pos="3886200" algn="l"/>
                <a:tab pos="4171950" algn="ctr"/>
                <a:tab pos="4457700" algn="r"/>
              </a:tabLst>
            </a:pPr>
            <a:r>
              <a:rPr lang="en-US" smtClean="0">
                <a:solidFill>
                  <a:srgbClr val="23518A"/>
                </a:solidFill>
              </a:rPr>
              <a:t>		</a:t>
            </a:r>
            <a:r>
              <a:rPr lang="en-US" u="sng" smtClean="0">
                <a:solidFill>
                  <a:srgbClr val="23518A"/>
                </a:solidFill>
              </a:rPr>
              <a:t>	CV	</a:t>
            </a:r>
          </a:p>
          <a:p>
            <a:pPr eaLnBrk="1" hangingPunct="1">
              <a:spcBef>
                <a:spcPct val="0"/>
              </a:spcBef>
              <a:spcAft>
                <a:spcPts val="600"/>
              </a:spcAft>
              <a:buFont typeface="Wingdings" pitchFamily="2" charset="2"/>
              <a:buNone/>
              <a:tabLst>
                <a:tab pos="3886200" algn="l"/>
                <a:tab pos="4171950" algn="ctr"/>
                <a:tab pos="4457700" algn="r"/>
              </a:tabLst>
            </a:pPr>
            <a:r>
              <a:rPr lang="en-US" smtClean="0">
                <a:solidFill>
                  <a:srgbClr val="23518A"/>
                </a:solidFill>
              </a:rPr>
              <a:t>	T-bills	  0.0</a:t>
            </a:r>
          </a:p>
          <a:p>
            <a:pPr eaLnBrk="1" hangingPunct="1">
              <a:spcBef>
                <a:spcPct val="0"/>
              </a:spcBef>
              <a:spcAft>
                <a:spcPts val="600"/>
              </a:spcAft>
              <a:buFont typeface="Wingdings" pitchFamily="2" charset="2"/>
              <a:buNone/>
              <a:tabLst>
                <a:tab pos="3886200" algn="l"/>
                <a:tab pos="4171950" algn="ctr"/>
                <a:tab pos="4457700" algn="r"/>
              </a:tabLst>
            </a:pPr>
            <a:r>
              <a:rPr lang="en-US" smtClean="0">
                <a:solidFill>
                  <a:srgbClr val="23518A"/>
                </a:solidFill>
              </a:rPr>
              <a:t>	High Tech	  1.6</a:t>
            </a:r>
          </a:p>
          <a:p>
            <a:pPr eaLnBrk="1" hangingPunct="1">
              <a:spcBef>
                <a:spcPct val="0"/>
              </a:spcBef>
              <a:spcAft>
                <a:spcPts val="600"/>
              </a:spcAft>
              <a:buFont typeface="Wingdings" pitchFamily="2" charset="2"/>
              <a:buNone/>
              <a:tabLst>
                <a:tab pos="3886200" algn="l"/>
                <a:tab pos="4171950" algn="ctr"/>
                <a:tab pos="4457700" algn="r"/>
              </a:tabLst>
            </a:pPr>
            <a:r>
              <a:rPr lang="en-US" smtClean="0">
                <a:solidFill>
                  <a:srgbClr val="23518A"/>
                </a:solidFill>
              </a:rPr>
              <a:t>	Collections	 13.2</a:t>
            </a:r>
          </a:p>
          <a:p>
            <a:pPr eaLnBrk="1" hangingPunct="1">
              <a:spcBef>
                <a:spcPct val="0"/>
              </a:spcBef>
              <a:spcAft>
                <a:spcPts val="600"/>
              </a:spcAft>
              <a:buFont typeface="Wingdings" pitchFamily="2" charset="2"/>
              <a:buNone/>
              <a:tabLst>
                <a:tab pos="3886200" algn="l"/>
                <a:tab pos="4171950" algn="ctr"/>
                <a:tab pos="4457700" algn="r"/>
              </a:tabLst>
            </a:pPr>
            <a:r>
              <a:rPr lang="en-US" smtClean="0">
                <a:solidFill>
                  <a:srgbClr val="23518A"/>
                </a:solidFill>
              </a:rPr>
              <a:t>	US Rubber	  1.9</a:t>
            </a:r>
          </a:p>
          <a:p>
            <a:pPr eaLnBrk="1" hangingPunct="1">
              <a:spcBef>
                <a:spcPct val="0"/>
              </a:spcBef>
              <a:spcAft>
                <a:spcPts val="1800"/>
              </a:spcAft>
              <a:buFont typeface="Wingdings" pitchFamily="2" charset="2"/>
              <a:buNone/>
              <a:tabLst>
                <a:tab pos="3886200" algn="l"/>
                <a:tab pos="4171950" algn="ctr"/>
                <a:tab pos="4457700" algn="r"/>
              </a:tabLst>
            </a:pPr>
            <a:r>
              <a:rPr lang="en-US" smtClean="0">
                <a:solidFill>
                  <a:srgbClr val="23518A"/>
                </a:solidFill>
              </a:rPr>
              <a:t>	Market	  1.4</a:t>
            </a:r>
          </a:p>
          <a:p>
            <a:pPr>
              <a:spcBef>
                <a:spcPct val="0"/>
              </a:spcBef>
              <a:tabLst>
                <a:tab pos="3886200" algn="l"/>
                <a:tab pos="4171950" algn="ctr"/>
                <a:tab pos="4457700" algn="r"/>
              </a:tabLst>
            </a:pPr>
            <a:r>
              <a:rPr lang="en-US" sz="2800" smtClean="0">
                <a:solidFill>
                  <a:srgbClr val="23518A"/>
                </a:solidFill>
              </a:rPr>
              <a:t>Collections has the highest degree of risk per unit of return.</a:t>
            </a:r>
          </a:p>
          <a:p>
            <a:pPr>
              <a:spcBef>
                <a:spcPct val="0"/>
              </a:spcBef>
              <a:tabLst>
                <a:tab pos="3886200" algn="l"/>
                <a:tab pos="4171950" algn="ctr"/>
                <a:tab pos="4457700" algn="r"/>
              </a:tabLst>
            </a:pPr>
            <a:r>
              <a:rPr lang="en-US" sz="2800" smtClean="0">
                <a:solidFill>
                  <a:srgbClr val="23518A"/>
                </a:solidFill>
              </a:rPr>
              <a:t>High Tech, despite having the highest standard deviation of returns, has a relatively average CV.</a:t>
            </a:r>
          </a:p>
          <a:p>
            <a:pPr eaLnBrk="1" hangingPunct="1">
              <a:spcBef>
                <a:spcPct val="0"/>
              </a:spcBef>
              <a:buFont typeface="Wingdings" pitchFamily="2" charset="2"/>
              <a:buNone/>
              <a:tabLst>
                <a:tab pos="3886200" algn="l"/>
                <a:tab pos="4171950" algn="ctr"/>
                <a:tab pos="4457700" algn="r"/>
              </a:tabLst>
            </a:pPr>
            <a:endParaRPr lang="en-US" smtClean="0">
              <a:solidFill>
                <a:srgbClr val="23518A"/>
              </a:solidFill>
            </a:endParaRPr>
          </a:p>
        </p:txBody>
      </p:sp>
      <p:sp>
        <p:nvSpPr>
          <p:cNvPr id="20484" name="Slide Number Placeholder 5"/>
          <p:cNvSpPr>
            <a:spLocks noGrp="1"/>
          </p:cNvSpPr>
          <p:nvPr>
            <p:ph type="sldNum" sz="quarter" idx="10"/>
          </p:nvPr>
        </p:nvSpPr>
        <p:spPr bwMode="auto">
          <a:noFill/>
          <a:ln>
            <a:miter lim="800000"/>
            <a:headEnd/>
            <a:tailEnd/>
          </a:ln>
        </p:spPr>
        <p:txBody>
          <a:bodyPr/>
          <a:lstStyle/>
          <a:p>
            <a:r>
              <a:rPr lang="en-US"/>
              <a:t>8-</a:t>
            </a:r>
            <a:fld id="{4ED5383D-4037-4D75-BFDB-EC560FED2D47}" type="slidenum">
              <a:rPr lang="en-US"/>
              <a:pPr/>
              <a:t>210</a:t>
            </a:fld>
            <a:endParaRPr lang="en-US"/>
          </a:p>
        </p:txBody>
      </p:sp>
    </p:spTree>
    <p:extLst>
      <p:ext uri="{BB962C8B-B14F-4D97-AF65-F5344CB8AC3E}">
        <p14:creationId xmlns:p14="http://schemas.microsoft.com/office/powerpoint/2010/main" val="1082908886"/>
      </p:ext>
    </p:extLst>
  </p:cSld>
  <p:clrMapOvr>
    <a:masterClrMapping/>
  </p:clrMapOvr>
  <p:timing>
    <p:tnLst>
      <p:par>
        <p:cTn xmlns:p14="http://schemas.microsoft.com/office/powerpoint/2010/mai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smtClean="0"/>
              <a:t>Investor Attitude Towards Risk</a:t>
            </a:r>
          </a:p>
        </p:txBody>
      </p:sp>
      <p:sp>
        <p:nvSpPr>
          <p:cNvPr id="95235" name="Rectangle 3"/>
          <p:cNvSpPr>
            <a:spLocks noGrp="1" noChangeArrowheads="1"/>
          </p:cNvSpPr>
          <p:nvPr>
            <p:ph sz="quarter" idx="1"/>
          </p:nvPr>
        </p:nvSpPr>
        <p:spPr>
          <a:xfrm>
            <a:off x="612775" y="1600200"/>
            <a:ext cx="7616825" cy="4495800"/>
          </a:xfrm>
        </p:spPr>
        <p:txBody>
          <a:bodyPr/>
          <a:lstStyle/>
          <a:p>
            <a:pPr eaLnBrk="1" hangingPunct="1">
              <a:defRPr/>
            </a:pPr>
            <a:r>
              <a:rPr lang="en-US" dirty="0" smtClean="0"/>
              <a:t>Risk aversion:  assumes investors dislike risk and require higher rates of return to encourage them to hold riskier securities.</a:t>
            </a:r>
          </a:p>
          <a:p>
            <a:pPr eaLnBrk="1" hangingPunct="1">
              <a:defRPr/>
            </a:pPr>
            <a:r>
              <a:rPr lang="en-US" dirty="0" smtClean="0"/>
              <a:t>Risk premium:  the difference between the return on a risky asset and a riskless asset, which serves as compensation for investors to hold riskier securities.</a:t>
            </a:r>
          </a:p>
        </p:txBody>
      </p:sp>
      <p:sp>
        <p:nvSpPr>
          <p:cNvPr id="21508" name="Slide Number Placeholder 4"/>
          <p:cNvSpPr>
            <a:spLocks noGrp="1"/>
          </p:cNvSpPr>
          <p:nvPr>
            <p:ph type="sldNum" sz="quarter" idx="10"/>
          </p:nvPr>
        </p:nvSpPr>
        <p:spPr bwMode="auto">
          <a:noFill/>
          <a:ln>
            <a:miter lim="800000"/>
            <a:headEnd/>
            <a:tailEnd/>
          </a:ln>
        </p:spPr>
        <p:txBody>
          <a:bodyPr/>
          <a:lstStyle/>
          <a:p>
            <a:r>
              <a:rPr lang="en-US"/>
              <a:t>8-</a:t>
            </a:r>
            <a:fld id="{9B790A80-21A4-4709-BCC7-2739A82B8537}" type="slidenum">
              <a:rPr lang="en-US"/>
              <a:pPr/>
              <a:t>211</a:t>
            </a:fld>
            <a:endParaRPr lang="en-US"/>
          </a:p>
        </p:txBody>
      </p:sp>
    </p:spTree>
    <p:extLst>
      <p:ext uri="{BB962C8B-B14F-4D97-AF65-F5344CB8AC3E}">
        <p14:creationId xmlns:p14="http://schemas.microsoft.com/office/powerpoint/2010/main" val="1553259984"/>
      </p:ext>
    </p:extLst>
  </p:cSld>
  <p:clrMapOvr>
    <a:masterClrMapping/>
  </p:clrMapOvr>
  <p:timing>
    <p:tnLst>
      <p:par>
        <p:cTn xmlns:p14="http://schemas.microsoft.com/office/powerpoint/2010/mai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12775" y="228600"/>
            <a:ext cx="8297863" cy="990600"/>
          </a:xfrm>
        </p:spPr>
        <p:txBody>
          <a:bodyPr>
            <a:normAutofit fontScale="90000"/>
          </a:bodyPr>
          <a:lstStyle/>
          <a:p>
            <a:pPr eaLnBrk="1" hangingPunct="1"/>
            <a:r>
              <a:rPr lang="en-US" smtClean="0"/>
              <a:t>Portfolio Construction:  Risk and Return</a:t>
            </a:r>
          </a:p>
        </p:txBody>
      </p:sp>
      <p:sp>
        <p:nvSpPr>
          <p:cNvPr id="22531" name="Rectangle 5"/>
          <p:cNvSpPr>
            <a:spLocks noGrp="1" noChangeArrowheads="1"/>
          </p:cNvSpPr>
          <p:nvPr>
            <p:ph sz="quarter" idx="1"/>
          </p:nvPr>
        </p:nvSpPr>
        <p:spPr>
          <a:xfrm>
            <a:off x="612775" y="1600200"/>
            <a:ext cx="8153400" cy="4495800"/>
          </a:xfrm>
        </p:spPr>
        <p:txBody>
          <a:bodyPr/>
          <a:lstStyle/>
          <a:p>
            <a:pPr eaLnBrk="1" hangingPunct="1">
              <a:spcBef>
                <a:spcPct val="0"/>
              </a:spcBef>
            </a:pPr>
            <a:r>
              <a:rPr lang="en-US" smtClean="0">
                <a:solidFill>
                  <a:srgbClr val="23518A"/>
                </a:solidFill>
              </a:rPr>
              <a:t>Assume a two-stock portfolio is created with $50,000 invested in both High Tech and Collections. </a:t>
            </a:r>
          </a:p>
          <a:p>
            <a:pPr eaLnBrk="1" hangingPunct="1">
              <a:spcBef>
                <a:spcPct val="0"/>
              </a:spcBef>
            </a:pPr>
            <a:r>
              <a:rPr lang="en-US" smtClean="0">
                <a:solidFill>
                  <a:srgbClr val="23518A"/>
                </a:solidFill>
              </a:rPr>
              <a:t>A portfolio’s expected return is a weighted average of the returns of the portfolio’s component assets.</a:t>
            </a:r>
          </a:p>
          <a:p>
            <a:pPr eaLnBrk="1" hangingPunct="1">
              <a:spcBef>
                <a:spcPct val="0"/>
              </a:spcBef>
            </a:pPr>
            <a:r>
              <a:rPr lang="en-US" smtClean="0">
                <a:solidFill>
                  <a:srgbClr val="23518A"/>
                </a:solidFill>
              </a:rPr>
              <a:t>Standard deviation is a little more tricky and requires that a new probability distribution for the portfolio returns be constructed.</a:t>
            </a:r>
          </a:p>
          <a:p>
            <a:pPr eaLnBrk="1" hangingPunct="1">
              <a:spcBef>
                <a:spcPct val="0"/>
              </a:spcBef>
            </a:pPr>
            <a:endParaRPr lang="en-US" smtClean="0">
              <a:solidFill>
                <a:srgbClr val="23518A"/>
              </a:solidFill>
            </a:endParaRPr>
          </a:p>
        </p:txBody>
      </p:sp>
      <p:sp>
        <p:nvSpPr>
          <p:cNvPr id="22532" name="Rectangle 4"/>
          <p:cNvSpPr>
            <a:spLocks noChangeArrowheads="1"/>
          </p:cNvSpPr>
          <p:nvPr/>
        </p:nvSpPr>
        <p:spPr bwMode="auto">
          <a:xfrm>
            <a:off x="838200" y="3352800"/>
            <a:ext cx="7829550" cy="3124200"/>
          </a:xfrm>
          <a:prstGeom prst="rect">
            <a:avLst/>
          </a:prstGeom>
          <a:noFill/>
          <a:ln w="9525">
            <a:noFill/>
            <a:miter lim="800000"/>
            <a:headEnd/>
            <a:tailEnd/>
          </a:ln>
        </p:spPr>
        <p:txBody>
          <a:bodyPr/>
          <a:lstStyle/>
          <a:p>
            <a:pPr marL="457200" indent="-457200">
              <a:lnSpc>
                <a:spcPct val="85000"/>
              </a:lnSpc>
              <a:spcBef>
                <a:spcPct val="15000"/>
              </a:spcBef>
            </a:pPr>
            <a:endParaRPr lang="th-TH" sz="3200"/>
          </a:p>
        </p:txBody>
      </p:sp>
      <p:sp>
        <p:nvSpPr>
          <p:cNvPr id="22533" name="Slide Number Placeholder 5"/>
          <p:cNvSpPr>
            <a:spLocks noGrp="1"/>
          </p:cNvSpPr>
          <p:nvPr>
            <p:ph type="sldNum" sz="quarter" idx="10"/>
          </p:nvPr>
        </p:nvSpPr>
        <p:spPr bwMode="auto">
          <a:noFill/>
          <a:ln>
            <a:miter lim="800000"/>
            <a:headEnd/>
            <a:tailEnd/>
          </a:ln>
        </p:spPr>
        <p:txBody>
          <a:bodyPr/>
          <a:lstStyle/>
          <a:p>
            <a:r>
              <a:rPr lang="en-US"/>
              <a:t>8-</a:t>
            </a:r>
            <a:fld id="{AD299014-6A34-4CD0-83B5-B75166344AF5}" type="slidenum">
              <a:rPr lang="en-US"/>
              <a:pPr/>
              <a:t>212</a:t>
            </a:fld>
            <a:endParaRPr lang="en-US"/>
          </a:p>
        </p:txBody>
      </p:sp>
    </p:spTree>
    <p:extLst>
      <p:ext uri="{BB962C8B-B14F-4D97-AF65-F5344CB8AC3E}">
        <p14:creationId xmlns:p14="http://schemas.microsoft.com/office/powerpoint/2010/main" val="3160823713"/>
      </p:ext>
    </p:extLst>
  </p:cSld>
  <p:clrMapOvr>
    <a:masterClrMapping/>
  </p:clrMapOvr>
  <p:timing>
    <p:tnLst>
      <p:par>
        <p:cTn xmlns:p14="http://schemas.microsoft.com/office/powerpoint/2010/mai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smtClean="0"/>
              <a:t>Calculating Portfolio Expected Return</a:t>
            </a:r>
          </a:p>
        </p:txBody>
      </p:sp>
      <p:sp>
        <p:nvSpPr>
          <p:cNvPr id="23555" name="Slide Number Placeholder 4"/>
          <p:cNvSpPr>
            <a:spLocks noGrp="1"/>
          </p:cNvSpPr>
          <p:nvPr>
            <p:ph type="sldNum" sz="quarter" idx="10"/>
          </p:nvPr>
        </p:nvSpPr>
        <p:spPr bwMode="auto">
          <a:noFill/>
          <a:ln>
            <a:miter lim="800000"/>
            <a:headEnd/>
            <a:tailEnd/>
          </a:ln>
        </p:spPr>
        <p:txBody>
          <a:bodyPr/>
          <a:lstStyle/>
          <a:p>
            <a:r>
              <a:rPr lang="en-US"/>
              <a:t>8-</a:t>
            </a:r>
            <a:fld id="{7826E90E-33B2-48CE-A0B0-F3C371663D05}" type="slidenum">
              <a:rPr lang="en-US"/>
              <a:pPr/>
              <a:t>213</a:t>
            </a:fld>
            <a:endParaRPr lang="en-US"/>
          </a:p>
        </p:txBody>
      </p:sp>
      <p:graphicFrame>
        <p:nvGraphicFramePr>
          <p:cNvPr id="23556" name="Object 4"/>
          <p:cNvGraphicFramePr>
            <a:graphicFrameLocks noChangeAspect="1"/>
          </p:cNvGraphicFramePr>
          <p:nvPr/>
        </p:nvGraphicFramePr>
        <p:xfrm>
          <a:off x="2519363" y="2006600"/>
          <a:ext cx="4113212" cy="2738438"/>
        </p:xfrm>
        <a:graphic>
          <a:graphicData uri="http://schemas.openxmlformats.org/presentationml/2006/ole">
            <mc:AlternateContent xmlns:mc="http://schemas.openxmlformats.org/markup-compatibility/2006">
              <mc:Choice xmlns:v="urn:schemas-microsoft-com:vml" Requires="v">
                <p:oleObj spid="_x0000_s41987" name="Equation" r:id="rId4" imgW="2057400" imgH="1371600" progId="Equation.3">
                  <p:embed/>
                </p:oleObj>
              </mc:Choice>
              <mc:Fallback>
                <p:oleObj name="Equation" r:id="rId4" imgW="2057400" imgH="13716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9363" y="2006600"/>
                        <a:ext cx="4113212" cy="27384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23047474"/>
      </p:ext>
    </p:extLst>
  </p:cSld>
  <p:clrMapOvr>
    <a:masterClrMapping/>
  </p:clrMapOvr>
  <p:timing>
    <p:tnLst>
      <p:par>
        <p:cTn xmlns:p14="http://schemas.microsoft.com/office/powerpoint/2010/mai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title"/>
          </p:nvPr>
        </p:nvSpPr>
        <p:spPr/>
        <p:txBody>
          <a:bodyPr>
            <a:normAutofit fontScale="90000"/>
          </a:bodyPr>
          <a:lstStyle/>
          <a:p>
            <a:pPr eaLnBrk="1" hangingPunct="1">
              <a:defRPr/>
            </a:pPr>
            <a:r>
              <a:rPr lang="en-US" sz="3600" dirty="0" smtClean="0"/>
              <a:t>An Alternative Method for Determining Portfolio Expected Return</a:t>
            </a:r>
          </a:p>
        </p:txBody>
      </p:sp>
      <p:graphicFrame>
        <p:nvGraphicFramePr>
          <p:cNvPr id="98493" name="Group 189"/>
          <p:cNvGraphicFramePr>
            <a:graphicFrameLocks noGrp="1"/>
          </p:cNvGraphicFramePr>
          <p:nvPr>
            <p:ph sz="quarter" idx="1"/>
          </p:nvPr>
        </p:nvGraphicFramePr>
        <p:xfrm>
          <a:off x="612775" y="1600200"/>
          <a:ext cx="7616826" cy="2926020"/>
        </p:xfrm>
        <a:graphic>
          <a:graphicData uri="http://schemas.openxmlformats.org/drawingml/2006/table">
            <a:tbl>
              <a:tblPr/>
              <a:tblGrid>
                <a:gridCol w="1983568"/>
                <a:gridCol w="1108182"/>
                <a:gridCol w="1477576"/>
                <a:gridCol w="1477576"/>
                <a:gridCol w="1569924"/>
              </a:tblGrid>
              <a:tr h="487627">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Economy</a:t>
                      </a:r>
                    </a:p>
                  </a:txBody>
                  <a:tcPr marL="110818" marR="110818" marT="45715" marB="45715" horzOverflow="overflow">
                    <a:lnL cap="flat">
                      <a:noFill/>
                    </a:lnL>
                    <a:lnR>
                      <a:noFill/>
                    </a:lnR>
                    <a:lnT cap="flat">
                      <a:noFill/>
                    </a:lnT>
                    <a:lnB w="38100" cap="flat" cmpd="sng" algn="ctr">
                      <a:solidFill>
                        <a:schemeClr val="accent1">
                          <a:lumMod val="5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Prob</a:t>
                      </a:r>
                    </a:p>
                  </a:txBody>
                  <a:tcPr marL="110818" marR="110818" marT="45715" marB="45715" horzOverflow="overflow">
                    <a:lnL>
                      <a:noFill/>
                    </a:lnL>
                    <a:lnR>
                      <a:noFill/>
                    </a:lnR>
                    <a:lnT cap="flat">
                      <a:noFill/>
                    </a:lnT>
                    <a:lnB w="38100" cap="flat" cmpd="sng" algn="ctr">
                      <a:solidFill>
                        <a:schemeClr val="accent1">
                          <a:lumMod val="5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HT</a:t>
                      </a:r>
                    </a:p>
                  </a:txBody>
                  <a:tcPr marL="110818" marR="110818" marT="45715" marB="45715" horzOverflow="overflow">
                    <a:lnL>
                      <a:noFill/>
                    </a:lnL>
                    <a:lnR>
                      <a:noFill/>
                    </a:lnR>
                    <a:lnT cap="flat">
                      <a:noFill/>
                    </a:lnT>
                    <a:lnB w="38100" cap="flat" cmpd="sng" algn="ctr">
                      <a:solidFill>
                        <a:schemeClr val="accent1">
                          <a:lumMod val="5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Coll</a:t>
                      </a:r>
                    </a:p>
                  </a:txBody>
                  <a:tcPr marL="110818" marR="110818" marT="45715" marB="45715" horzOverflow="overflow">
                    <a:lnL>
                      <a:noFill/>
                    </a:lnL>
                    <a:lnR>
                      <a:noFill/>
                    </a:lnR>
                    <a:lnT cap="flat">
                      <a:noFill/>
                    </a:lnT>
                    <a:lnB w="38100" cap="flat" cmpd="sng" algn="ctr">
                      <a:solidFill>
                        <a:schemeClr val="accent1">
                          <a:lumMod val="5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Port</a:t>
                      </a:r>
                    </a:p>
                  </a:txBody>
                  <a:tcPr marL="110818" marR="110818" marT="45715" marB="45715" horzOverflow="overflow">
                    <a:lnL>
                      <a:noFill/>
                    </a:lnL>
                    <a:lnR cap="flat">
                      <a:noFill/>
                    </a:lnR>
                    <a:lnT cap="flat">
                      <a:noFill/>
                    </a:lnT>
                    <a:lnB w="38100" cap="flat" cmpd="sng" algn="ctr">
                      <a:solidFill>
                        <a:schemeClr val="accent1">
                          <a:lumMod val="50000"/>
                        </a:schemeClr>
                      </a:solidFill>
                      <a:prstDash val="solid"/>
                      <a:round/>
                      <a:headEnd type="none" w="med" len="med"/>
                      <a:tailEnd type="none" w="med" len="med"/>
                    </a:lnB>
                    <a:lnTlToBr>
                      <a:noFill/>
                    </a:lnTlToBr>
                    <a:lnBlToTr>
                      <a:noFill/>
                    </a:lnBlToTr>
                    <a:solidFill>
                      <a:schemeClr val="accent1">
                        <a:lumMod val="20000"/>
                        <a:lumOff val="80000"/>
                      </a:schemeClr>
                    </a:solidFill>
                  </a:tcPr>
                </a:tc>
              </a:tr>
              <a:tr h="487627">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Recession</a:t>
                      </a:r>
                    </a:p>
                  </a:txBody>
                  <a:tcPr marL="110818" marR="110818" marT="45715" marB="45715" horzOverflow="overflow">
                    <a:lnL cap="flat">
                      <a:noFill/>
                    </a:lnL>
                    <a:lnR>
                      <a:noFill/>
                    </a:lnR>
                    <a:lnT w="38100" cap="flat" cmpd="sng" algn="ctr">
                      <a:solidFill>
                        <a:schemeClr val="accent1">
                          <a:lumMod val="50000"/>
                        </a:schemeClr>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0.1</a:t>
                      </a:r>
                    </a:p>
                  </a:txBody>
                  <a:tcPr marL="110818" marR="110818" marT="45715" marB="45715" horzOverflow="overflow">
                    <a:lnL>
                      <a:noFill/>
                    </a:lnL>
                    <a:lnR>
                      <a:noFill/>
                    </a:lnR>
                    <a:lnT w="38100" cap="flat" cmpd="sng" algn="ctr">
                      <a:solidFill>
                        <a:schemeClr val="accent1">
                          <a:lumMod val="50000"/>
                        </a:schemeClr>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-27.0%</a:t>
                      </a:r>
                    </a:p>
                  </a:txBody>
                  <a:tcPr marL="110818" marR="110818" marT="45715" marB="45715" horzOverflow="overflow">
                    <a:lnL>
                      <a:noFill/>
                    </a:lnL>
                    <a:lnR>
                      <a:noFill/>
                    </a:lnR>
                    <a:lnT w="38100" cap="flat" cmpd="sng" algn="ctr">
                      <a:solidFill>
                        <a:schemeClr val="accent1">
                          <a:lumMod val="50000"/>
                        </a:schemeClr>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27.0%</a:t>
                      </a:r>
                    </a:p>
                  </a:txBody>
                  <a:tcPr marL="110818" marR="110818" marT="45715" marB="45715" horzOverflow="overflow">
                    <a:lnL>
                      <a:noFill/>
                    </a:lnL>
                    <a:lnR>
                      <a:noFill/>
                    </a:lnR>
                    <a:lnT w="38100" cap="flat" cmpd="sng" algn="ctr">
                      <a:solidFill>
                        <a:schemeClr val="accent1">
                          <a:lumMod val="50000"/>
                        </a:schemeClr>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0.0%</a:t>
                      </a:r>
                    </a:p>
                  </a:txBody>
                  <a:tcPr marL="110818" marR="110818" marT="45715" marB="45715" horzOverflow="overflow">
                    <a:lnL>
                      <a:noFill/>
                    </a:lnL>
                    <a:lnR cap="flat">
                      <a:noFill/>
                    </a:lnR>
                    <a:lnT w="38100" cap="flat" cmpd="sng" algn="ctr">
                      <a:solidFill>
                        <a:schemeClr val="accent1">
                          <a:lumMod val="50000"/>
                        </a:schemeClr>
                      </a:solidFill>
                      <a:prstDash val="solid"/>
                      <a:round/>
                      <a:headEnd type="none" w="med" len="med"/>
                      <a:tailEnd type="none" w="med" len="med"/>
                    </a:lnT>
                    <a:lnB>
                      <a:noFill/>
                    </a:lnB>
                    <a:lnTlToBr>
                      <a:noFill/>
                    </a:lnTlToBr>
                    <a:lnBlToTr>
                      <a:noFill/>
                    </a:lnBlToTr>
                    <a:solidFill>
                      <a:schemeClr val="accent1">
                        <a:lumMod val="20000"/>
                        <a:lumOff val="80000"/>
                      </a:schemeClr>
                    </a:solidFill>
                  </a:tcPr>
                </a:tc>
              </a:tr>
              <a:tr h="487627">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Below avg</a:t>
                      </a:r>
                    </a:p>
                  </a:txBody>
                  <a:tcPr marL="110818" marR="110818" marT="45715" marB="45715"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0.2</a:t>
                      </a:r>
                    </a:p>
                  </a:txBody>
                  <a:tcPr marL="110818" marR="110818" marT="45715" marB="4571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-7.0%</a:t>
                      </a:r>
                    </a:p>
                  </a:txBody>
                  <a:tcPr marL="110818" marR="110818" marT="45715" marB="4571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13.0%</a:t>
                      </a:r>
                    </a:p>
                  </a:txBody>
                  <a:tcPr marL="110818" marR="110818" marT="45715" marB="4571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3.0%</a:t>
                      </a:r>
                    </a:p>
                  </a:txBody>
                  <a:tcPr marL="110818" marR="110818" marT="45715" marB="45715" horzOverflow="overflow">
                    <a:lnL>
                      <a:noFill/>
                    </a:lnL>
                    <a:lnR cap="flat">
                      <a:noFill/>
                    </a:lnR>
                    <a:lnT>
                      <a:noFill/>
                    </a:lnT>
                    <a:lnB>
                      <a:noFill/>
                    </a:lnB>
                    <a:lnTlToBr>
                      <a:noFill/>
                    </a:lnTlToBr>
                    <a:lnBlToTr>
                      <a:noFill/>
                    </a:lnBlToTr>
                    <a:solidFill>
                      <a:schemeClr val="accent1">
                        <a:lumMod val="20000"/>
                        <a:lumOff val="80000"/>
                      </a:schemeClr>
                    </a:solidFill>
                  </a:tcPr>
                </a:tc>
              </a:tr>
              <a:tr h="487627">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Average</a:t>
                      </a:r>
                    </a:p>
                  </a:txBody>
                  <a:tcPr marL="110818" marR="110818" marT="45715" marB="45715"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0.4</a:t>
                      </a:r>
                    </a:p>
                  </a:txBody>
                  <a:tcPr marL="110818" marR="110818" marT="45715" marB="4571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15.0%</a:t>
                      </a:r>
                    </a:p>
                  </a:txBody>
                  <a:tcPr marL="110818" marR="110818" marT="45715" marB="4571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0.0%</a:t>
                      </a:r>
                    </a:p>
                  </a:txBody>
                  <a:tcPr marL="110818" marR="110818" marT="45715" marB="4571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7.5%</a:t>
                      </a:r>
                    </a:p>
                  </a:txBody>
                  <a:tcPr marL="110818" marR="110818" marT="45715" marB="45715" horzOverflow="overflow">
                    <a:lnL>
                      <a:noFill/>
                    </a:lnL>
                    <a:lnR cap="flat">
                      <a:noFill/>
                    </a:lnR>
                    <a:lnT>
                      <a:noFill/>
                    </a:lnT>
                    <a:lnB>
                      <a:noFill/>
                    </a:lnB>
                    <a:lnTlToBr>
                      <a:noFill/>
                    </a:lnTlToBr>
                    <a:lnBlToTr>
                      <a:noFill/>
                    </a:lnBlToTr>
                    <a:solidFill>
                      <a:schemeClr val="accent1">
                        <a:lumMod val="20000"/>
                        <a:lumOff val="80000"/>
                      </a:schemeClr>
                    </a:solidFill>
                  </a:tcPr>
                </a:tc>
              </a:tr>
              <a:tr h="487627">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Above avg</a:t>
                      </a:r>
                    </a:p>
                  </a:txBody>
                  <a:tcPr marL="110818" marR="110818" marT="45715" marB="45715"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0.2</a:t>
                      </a:r>
                    </a:p>
                  </a:txBody>
                  <a:tcPr marL="110818" marR="110818" marT="45715" marB="4571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30.0%</a:t>
                      </a:r>
                    </a:p>
                  </a:txBody>
                  <a:tcPr marL="110818" marR="110818" marT="45715" marB="4571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-11.0%</a:t>
                      </a:r>
                    </a:p>
                  </a:txBody>
                  <a:tcPr marL="110818" marR="110818" marT="45715" marB="4571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9.5%</a:t>
                      </a:r>
                    </a:p>
                  </a:txBody>
                  <a:tcPr marL="110818" marR="110818" marT="45715" marB="45715" horzOverflow="overflow">
                    <a:lnL>
                      <a:noFill/>
                    </a:lnL>
                    <a:lnR cap="flat">
                      <a:noFill/>
                    </a:lnR>
                    <a:lnT>
                      <a:noFill/>
                    </a:lnT>
                    <a:lnB>
                      <a:noFill/>
                    </a:lnB>
                    <a:lnTlToBr>
                      <a:noFill/>
                    </a:lnTlToBr>
                    <a:lnBlToTr>
                      <a:noFill/>
                    </a:lnBlToTr>
                    <a:solidFill>
                      <a:schemeClr val="accent1">
                        <a:lumMod val="20000"/>
                        <a:lumOff val="80000"/>
                      </a:schemeClr>
                    </a:solidFill>
                  </a:tcPr>
                </a:tc>
              </a:tr>
              <a:tr h="487627">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Boom</a:t>
                      </a:r>
                    </a:p>
                  </a:txBody>
                  <a:tcPr marL="110818" marR="110818" marT="45715" marB="45715"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0.1</a:t>
                      </a:r>
                    </a:p>
                  </a:txBody>
                  <a:tcPr marL="110818" marR="110818" marT="45715" marB="4571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45.0%</a:t>
                      </a:r>
                    </a:p>
                  </a:txBody>
                  <a:tcPr marL="110818" marR="110818" marT="45715" marB="4571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-21.0%</a:t>
                      </a:r>
                    </a:p>
                  </a:txBody>
                  <a:tcPr marL="110818" marR="110818" marT="45715" marB="4571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accent1">
                              <a:lumMod val="50000"/>
                            </a:schemeClr>
                          </a:solidFill>
                          <a:effectLst/>
                          <a:latin typeface="+mj-lt"/>
                        </a:rPr>
                        <a:t>12.0%</a:t>
                      </a:r>
                    </a:p>
                  </a:txBody>
                  <a:tcPr marL="110818" marR="110818" marT="45715" marB="45715" horzOverflow="overflow">
                    <a:lnL>
                      <a:noFill/>
                    </a:lnL>
                    <a:lnR cap="flat">
                      <a:noFill/>
                    </a:lnR>
                    <a:lnT>
                      <a:noFill/>
                    </a:lnT>
                    <a:lnB cap="flat">
                      <a:noFill/>
                    </a:lnB>
                    <a:lnTlToBr>
                      <a:noFill/>
                    </a:lnTlToBr>
                    <a:lnBlToTr>
                      <a:noFill/>
                    </a:lnBlToTr>
                    <a:solidFill>
                      <a:schemeClr val="accent1">
                        <a:lumMod val="20000"/>
                        <a:lumOff val="80000"/>
                      </a:schemeClr>
                    </a:solidFill>
                  </a:tcPr>
                </a:tc>
              </a:tr>
            </a:tbl>
          </a:graphicData>
        </a:graphic>
      </p:graphicFrame>
      <p:sp>
        <p:nvSpPr>
          <p:cNvPr id="24611" name="Slide Number Placeholder 5"/>
          <p:cNvSpPr>
            <a:spLocks noGrp="1"/>
          </p:cNvSpPr>
          <p:nvPr>
            <p:ph type="sldNum" sz="quarter" idx="10"/>
          </p:nvPr>
        </p:nvSpPr>
        <p:spPr bwMode="auto">
          <a:noFill/>
          <a:ln>
            <a:miter lim="800000"/>
            <a:headEnd/>
            <a:tailEnd/>
          </a:ln>
        </p:spPr>
        <p:txBody>
          <a:bodyPr/>
          <a:lstStyle/>
          <a:p>
            <a:r>
              <a:rPr lang="en-US"/>
              <a:t>8-</a:t>
            </a:r>
            <a:fld id="{E3CA6235-D6E3-4063-B0D7-78698AE01B2A}" type="slidenum">
              <a:rPr lang="en-US"/>
              <a:pPr/>
              <a:t>214</a:t>
            </a:fld>
            <a:endParaRPr lang="en-US"/>
          </a:p>
        </p:txBody>
      </p:sp>
      <p:graphicFrame>
        <p:nvGraphicFramePr>
          <p:cNvPr id="24612" name="Object 75"/>
          <p:cNvGraphicFramePr>
            <a:graphicFrameLocks noGrp="1" noChangeAspect="1"/>
          </p:cNvGraphicFramePr>
          <p:nvPr>
            <p:ph sz="half" idx="4294967295"/>
          </p:nvPr>
        </p:nvGraphicFramePr>
        <p:xfrm>
          <a:off x="1981200" y="5041900"/>
          <a:ext cx="5183188" cy="914400"/>
        </p:xfrm>
        <a:graphic>
          <a:graphicData uri="http://schemas.openxmlformats.org/presentationml/2006/ole">
            <mc:AlternateContent xmlns:mc="http://schemas.openxmlformats.org/markup-compatibility/2006">
              <mc:Choice xmlns:v="urn:schemas-microsoft-com:vml" Requires="v">
                <p:oleObj spid="_x0000_s43011" name="Equation" r:id="rId4" imgW="2590800" imgH="457200" progId="Equation.3">
                  <p:embed/>
                </p:oleObj>
              </mc:Choice>
              <mc:Fallback>
                <p:oleObj name="Equation" r:id="rId4" imgW="2590800" imgH="4572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1200" y="5041900"/>
                        <a:ext cx="5183188" cy="914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688151909"/>
      </p:ext>
    </p:extLst>
  </p:cSld>
  <p:clrMapOvr>
    <a:masterClrMapping/>
  </p:clrMapOvr>
  <p:timing>
    <p:tnLst>
      <p:par>
        <p:cTn xmlns:p14="http://schemas.microsoft.com/office/powerpoint/2010/mai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4"/>
          <p:cNvSpPr>
            <a:spLocks noGrp="1" noChangeArrowheads="1"/>
          </p:cNvSpPr>
          <p:nvPr>
            <p:ph type="title"/>
          </p:nvPr>
        </p:nvSpPr>
        <p:spPr/>
        <p:txBody>
          <a:bodyPr/>
          <a:lstStyle/>
          <a:p>
            <a:pPr eaLnBrk="1" hangingPunct="1"/>
            <a:r>
              <a:rPr lang="en-US" smtClean="0"/>
              <a:t>Calculating Portfolio Standard Deviation and CV</a:t>
            </a:r>
          </a:p>
        </p:txBody>
      </p:sp>
      <p:sp>
        <p:nvSpPr>
          <p:cNvPr id="25603" name="Slide Number Placeholder 4"/>
          <p:cNvSpPr>
            <a:spLocks noGrp="1"/>
          </p:cNvSpPr>
          <p:nvPr>
            <p:ph type="sldNum" sz="quarter" idx="10"/>
          </p:nvPr>
        </p:nvSpPr>
        <p:spPr bwMode="auto">
          <a:noFill/>
          <a:ln>
            <a:miter lim="800000"/>
            <a:headEnd/>
            <a:tailEnd/>
          </a:ln>
        </p:spPr>
        <p:txBody>
          <a:bodyPr/>
          <a:lstStyle/>
          <a:p>
            <a:r>
              <a:rPr lang="en-US"/>
              <a:t>8-</a:t>
            </a:r>
            <a:fld id="{9D2B8461-CBC1-46D6-9687-A2677F4D662D}" type="slidenum">
              <a:rPr lang="en-US"/>
              <a:pPr/>
              <a:t>215</a:t>
            </a:fld>
            <a:endParaRPr lang="en-US"/>
          </a:p>
        </p:txBody>
      </p:sp>
      <p:graphicFrame>
        <p:nvGraphicFramePr>
          <p:cNvPr id="25604" name="Object 4"/>
          <p:cNvGraphicFramePr>
            <a:graphicFrameLocks noChangeAspect="1"/>
          </p:cNvGraphicFramePr>
          <p:nvPr/>
        </p:nvGraphicFramePr>
        <p:xfrm>
          <a:off x="2451100" y="1590675"/>
          <a:ext cx="4267200" cy="3930650"/>
        </p:xfrm>
        <a:graphic>
          <a:graphicData uri="http://schemas.openxmlformats.org/presentationml/2006/ole">
            <mc:AlternateContent xmlns:mc="http://schemas.openxmlformats.org/markup-compatibility/2006">
              <mc:Choice xmlns:v="urn:schemas-microsoft-com:vml" Requires="v">
                <p:oleObj spid="_x0000_s44035" name="Equation" r:id="rId4" imgW="2133600" imgH="1968500" progId="Equation.3">
                  <p:embed/>
                </p:oleObj>
              </mc:Choice>
              <mc:Fallback>
                <p:oleObj name="Equation" r:id="rId4" imgW="2133600" imgH="19685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51100" y="1590675"/>
                        <a:ext cx="4267200" cy="39306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010552682"/>
      </p:ext>
    </p:extLst>
  </p:cSld>
  <p:clrMapOvr>
    <a:masterClrMapping/>
  </p:clrMapOvr>
  <p:timing>
    <p:tnLst>
      <p:par>
        <p:cTn xmlns:p14="http://schemas.microsoft.com/office/powerpoint/2010/mai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US" smtClean="0"/>
              <a:t>Comments on Portfolio Risk Measures</a:t>
            </a:r>
          </a:p>
        </p:txBody>
      </p:sp>
      <p:sp>
        <p:nvSpPr>
          <p:cNvPr id="26627"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l-GR" smtClean="0">
                <a:solidFill>
                  <a:srgbClr val="23518A"/>
                </a:solidFill>
              </a:rPr>
              <a:t>σ</a:t>
            </a:r>
            <a:r>
              <a:rPr lang="en-US" baseline="-25000" smtClean="0">
                <a:solidFill>
                  <a:srgbClr val="23518A"/>
                </a:solidFill>
              </a:rPr>
              <a:t>p</a:t>
            </a:r>
            <a:r>
              <a:rPr lang="en-US" smtClean="0">
                <a:solidFill>
                  <a:srgbClr val="23518A"/>
                </a:solidFill>
              </a:rPr>
              <a:t> = 3.4% is much lower than the </a:t>
            </a:r>
            <a:r>
              <a:rPr lang="el-GR" smtClean="0">
                <a:solidFill>
                  <a:srgbClr val="23518A"/>
                </a:solidFill>
              </a:rPr>
              <a:t>σ</a:t>
            </a:r>
            <a:r>
              <a:rPr lang="en-US" baseline="-25000" smtClean="0">
                <a:solidFill>
                  <a:srgbClr val="23518A"/>
                </a:solidFill>
              </a:rPr>
              <a:t>i</a:t>
            </a:r>
            <a:r>
              <a:rPr lang="en-US" smtClean="0">
                <a:solidFill>
                  <a:srgbClr val="23518A"/>
                </a:solidFill>
              </a:rPr>
              <a:t> of either stock (</a:t>
            </a:r>
            <a:r>
              <a:rPr lang="el-GR" smtClean="0">
                <a:solidFill>
                  <a:srgbClr val="23518A"/>
                </a:solidFill>
              </a:rPr>
              <a:t>σ</a:t>
            </a:r>
            <a:r>
              <a:rPr lang="en-US" baseline="-25000" smtClean="0">
                <a:solidFill>
                  <a:srgbClr val="23518A"/>
                </a:solidFill>
              </a:rPr>
              <a:t>HT</a:t>
            </a:r>
            <a:r>
              <a:rPr lang="en-US" smtClean="0">
                <a:solidFill>
                  <a:srgbClr val="23518A"/>
                </a:solidFill>
              </a:rPr>
              <a:t> = 20.0%; </a:t>
            </a:r>
            <a:r>
              <a:rPr lang="el-GR" smtClean="0">
                <a:solidFill>
                  <a:srgbClr val="23518A"/>
                </a:solidFill>
              </a:rPr>
              <a:t>σ</a:t>
            </a:r>
            <a:r>
              <a:rPr lang="en-US" baseline="-25000" smtClean="0">
                <a:solidFill>
                  <a:srgbClr val="23518A"/>
                </a:solidFill>
              </a:rPr>
              <a:t>Coll</a:t>
            </a:r>
            <a:r>
              <a:rPr lang="en-US" smtClean="0">
                <a:solidFill>
                  <a:srgbClr val="23518A"/>
                </a:solidFill>
              </a:rPr>
              <a:t> = 13.2%).</a:t>
            </a:r>
          </a:p>
          <a:p>
            <a:pPr eaLnBrk="1" hangingPunct="1">
              <a:spcBef>
                <a:spcPct val="0"/>
              </a:spcBef>
            </a:pPr>
            <a:r>
              <a:rPr lang="el-GR" smtClean="0">
                <a:solidFill>
                  <a:srgbClr val="23518A"/>
                </a:solidFill>
              </a:rPr>
              <a:t>σ</a:t>
            </a:r>
            <a:r>
              <a:rPr lang="en-US" baseline="-25000" smtClean="0">
                <a:solidFill>
                  <a:srgbClr val="23518A"/>
                </a:solidFill>
              </a:rPr>
              <a:t>p</a:t>
            </a:r>
            <a:r>
              <a:rPr lang="en-US" smtClean="0">
                <a:solidFill>
                  <a:srgbClr val="23518A"/>
                </a:solidFill>
              </a:rPr>
              <a:t> = 3.4% is lower than the weighted average of High Tech and Collections’ </a:t>
            </a:r>
            <a:r>
              <a:rPr lang="el-GR" smtClean="0">
                <a:solidFill>
                  <a:srgbClr val="23518A"/>
                </a:solidFill>
              </a:rPr>
              <a:t>σ</a:t>
            </a:r>
            <a:r>
              <a:rPr lang="en-US" smtClean="0">
                <a:solidFill>
                  <a:srgbClr val="23518A"/>
                </a:solidFill>
              </a:rPr>
              <a:t> (16.6%).</a:t>
            </a:r>
          </a:p>
          <a:p>
            <a:pPr eaLnBrk="1" hangingPunct="1">
              <a:spcBef>
                <a:spcPct val="0"/>
              </a:spcBef>
            </a:pPr>
            <a:r>
              <a:rPr lang="en-US" smtClean="0">
                <a:solidFill>
                  <a:srgbClr val="23518A"/>
                </a:solidFill>
              </a:rPr>
              <a:t>Therefore, the portfolio provides the average return of component stocks, but lower than the average risk.</a:t>
            </a:r>
          </a:p>
          <a:p>
            <a:pPr eaLnBrk="1" hangingPunct="1">
              <a:spcBef>
                <a:spcPct val="0"/>
              </a:spcBef>
            </a:pPr>
            <a:r>
              <a:rPr lang="en-US" smtClean="0">
                <a:solidFill>
                  <a:srgbClr val="23518A"/>
                </a:solidFill>
              </a:rPr>
              <a:t>Why? Negative correlation between stocks.</a:t>
            </a:r>
            <a:endParaRPr lang="el-GR" smtClean="0">
              <a:solidFill>
                <a:srgbClr val="23518A"/>
              </a:solidFill>
            </a:endParaRPr>
          </a:p>
        </p:txBody>
      </p:sp>
      <p:sp>
        <p:nvSpPr>
          <p:cNvPr id="26628" name="Slide Number Placeholder 4"/>
          <p:cNvSpPr>
            <a:spLocks noGrp="1"/>
          </p:cNvSpPr>
          <p:nvPr>
            <p:ph type="sldNum" sz="quarter" idx="10"/>
          </p:nvPr>
        </p:nvSpPr>
        <p:spPr bwMode="auto">
          <a:noFill/>
          <a:ln>
            <a:miter lim="800000"/>
            <a:headEnd/>
            <a:tailEnd/>
          </a:ln>
        </p:spPr>
        <p:txBody>
          <a:bodyPr/>
          <a:lstStyle/>
          <a:p>
            <a:r>
              <a:rPr lang="en-US"/>
              <a:t>8-</a:t>
            </a:r>
            <a:fld id="{969A59F3-8B6A-48DE-91C5-4FAA9C10679E}" type="slidenum">
              <a:rPr lang="en-US"/>
              <a:pPr/>
              <a:t>216</a:t>
            </a:fld>
            <a:endParaRPr lang="en-US"/>
          </a:p>
        </p:txBody>
      </p:sp>
    </p:spTree>
    <p:extLst>
      <p:ext uri="{BB962C8B-B14F-4D97-AF65-F5344CB8AC3E}">
        <p14:creationId xmlns:p14="http://schemas.microsoft.com/office/powerpoint/2010/main" val="3883842903"/>
      </p:ext>
    </p:extLst>
  </p:cSld>
  <p:clrMapOvr>
    <a:masterClrMapping/>
  </p:clrMapOvr>
  <p:timing>
    <p:tnLst>
      <p:par>
        <p:cTn xmlns:p14="http://schemas.microsoft.com/office/powerpoint/2010/mai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smtClean="0"/>
              <a:t>General Comments about Risk</a:t>
            </a:r>
          </a:p>
        </p:txBody>
      </p:sp>
      <p:sp>
        <p:nvSpPr>
          <p:cNvPr id="27651" name="Rectangle 3"/>
          <p:cNvSpPr>
            <a:spLocks noGrp="1" noChangeArrowheads="1"/>
          </p:cNvSpPr>
          <p:nvPr>
            <p:ph sz="quarter" idx="1"/>
          </p:nvPr>
        </p:nvSpPr>
        <p:spPr>
          <a:xfrm>
            <a:off x="612775" y="1600200"/>
            <a:ext cx="7673975" cy="4495800"/>
          </a:xfrm>
        </p:spPr>
        <p:txBody>
          <a:bodyPr/>
          <a:lstStyle/>
          <a:p>
            <a:pPr eaLnBrk="1" hangingPunct="1">
              <a:spcBef>
                <a:spcPct val="0"/>
              </a:spcBef>
            </a:pPr>
            <a:r>
              <a:rPr lang="el-GR" smtClean="0">
                <a:solidFill>
                  <a:srgbClr val="23518A"/>
                </a:solidFill>
              </a:rPr>
              <a:t>σ</a:t>
            </a:r>
            <a:r>
              <a:rPr lang="en-US" smtClean="0">
                <a:solidFill>
                  <a:srgbClr val="23518A"/>
                </a:solidFill>
              </a:rPr>
              <a:t> </a:t>
            </a:r>
            <a:r>
              <a:rPr lang="en-US" smtClean="0">
                <a:solidFill>
                  <a:srgbClr val="23518A"/>
                </a:solidFill>
                <a:sym typeface="Symbol" pitchFamily="18" charset="2"/>
              </a:rPr>
              <a:t> 35% for an average stock.</a:t>
            </a:r>
          </a:p>
          <a:p>
            <a:pPr eaLnBrk="1" hangingPunct="1">
              <a:spcBef>
                <a:spcPct val="0"/>
              </a:spcBef>
            </a:pPr>
            <a:r>
              <a:rPr lang="en-US" smtClean="0">
                <a:solidFill>
                  <a:srgbClr val="23518A"/>
                </a:solidFill>
              </a:rPr>
              <a:t>Most stocks are positively (though not perfectly) correlated with the market (i.e., </a:t>
            </a:r>
            <a:r>
              <a:rPr lang="el-GR" smtClean="0">
                <a:solidFill>
                  <a:srgbClr val="23518A"/>
                </a:solidFill>
              </a:rPr>
              <a:t>ρ</a:t>
            </a:r>
            <a:r>
              <a:rPr lang="en-US" smtClean="0">
                <a:solidFill>
                  <a:srgbClr val="23518A"/>
                </a:solidFill>
              </a:rPr>
              <a:t> between 0 and 1).</a:t>
            </a:r>
            <a:endParaRPr lang="en-US" smtClean="0">
              <a:solidFill>
                <a:srgbClr val="23518A"/>
              </a:solidFill>
              <a:sym typeface="Symbol" pitchFamily="18" charset="2"/>
            </a:endParaRPr>
          </a:p>
          <a:p>
            <a:pPr eaLnBrk="1" hangingPunct="1">
              <a:spcBef>
                <a:spcPct val="0"/>
              </a:spcBef>
            </a:pPr>
            <a:r>
              <a:rPr lang="en-US" smtClean="0">
                <a:solidFill>
                  <a:srgbClr val="23518A"/>
                </a:solidFill>
                <a:sym typeface="Symbol" pitchFamily="18" charset="2"/>
              </a:rPr>
              <a:t>Combining stocks in a portfolio generally lowers risk.</a:t>
            </a:r>
            <a:r>
              <a:rPr lang="en-US" smtClean="0">
                <a:solidFill>
                  <a:srgbClr val="23518A"/>
                </a:solidFill>
              </a:rPr>
              <a:t> </a:t>
            </a:r>
            <a:endParaRPr lang="el-GR" smtClean="0">
              <a:solidFill>
                <a:srgbClr val="23518A"/>
              </a:solidFill>
            </a:endParaRPr>
          </a:p>
        </p:txBody>
      </p:sp>
      <p:sp>
        <p:nvSpPr>
          <p:cNvPr id="27652" name="Slide Number Placeholder 4"/>
          <p:cNvSpPr>
            <a:spLocks noGrp="1"/>
          </p:cNvSpPr>
          <p:nvPr>
            <p:ph type="sldNum" sz="quarter" idx="10"/>
          </p:nvPr>
        </p:nvSpPr>
        <p:spPr bwMode="auto">
          <a:noFill/>
          <a:ln>
            <a:miter lim="800000"/>
            <a:headEnd/>
            <a:tailEnd/>
          </a:ln>
        </p:spPr>
        <p:txBody>
          <a:bodyPr/>
          <a:lstStyle/>
          <a:p>
            <a:r>
              <a:rPr lang="en-US"/>
              <a:t>8-</a:t>
            </a:r>
            <a:fld id="{A07E6D1F-BA94-4601-8697-9D8F29FBBF7D}" type="slidenum">
              <a:rPr lang="en-US"/>
              <a:pPr/>
              <a:t>217</a:t>
            </a:fld>
            <a:endParaRPr lang="en-US"/>
          </a:p>
        </p:txBody>
      </p:sp>
    </p:spTree>
    <p:extLst>
      <p:ext uri="{BB962C8B-B14F-4D97-AF65-F5344CB8AC3E}">
        <p14:creationId xmlns:p14="http://schemas.microsoft.com/office/powerpoint/2010/main" val="4099989636"/>
      </p:ext>
    </p:extLst>
  </p:cSld>
  <p:clrMapOvr>
    <a:masterClrMapping/>
  </p:clrMapOvr>
  <p:timing>
    <p:tnLst>
      <p:par>
        <p:cTn xmlns:p14="http://schemas.microsoft.com/office/powerpoint/2010/mai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fontScale="90000"/>
          </a:bodyPr>
          <a:lstStyle/>
          <a:p>
            <a:pPr eaLnBrk="1" hangingPunct="1"/>
            <a:r>
              <a:rPr lang="en-US" smtClean="0"/>
              <a:t>Returns Distribution for Two Perfectly Negatively Correlated Stocks (</a:t>
            </a:r>
            <a:r>
              <a:rPr lang="el-GR" smtClean="0"/>
              <a:t>ρ</a:t>
            </a:r>
            <a:r>
              <a:rPr lang="en-US" smtClean="0"/>
              <a:t> = -1.0)</a:t>
            </a:r>
            <a:endParaRPr lang="el-GR" smtClean="0"/>
          </a:p>
        </p:txBody>
      </p:sp>
      <p:sp>
        <p:nvSpPr>
          <p:cNvPr id="28675" name="Slide Number Placeholder 4"/>
          <p:cNvSpPr>
            <a:spLocks noGrp="1"/>
          </p:cNvSpPr>
          <p:nvPr>
            <p:ph type="sldNum" sz="quarter" idx="10"/>
          </p:nvPr>
        </p:nvSpPr>
        <p:spPr bwMode="auto">
          <a:noFill/>
          <a:ln>
            <a:miter lim="800000"/>
            <a:headEnd/>
            <a:tailEnd/>
          </a:ln>
        </p:spPr>
        <p:txBody>
          <a:bodyPr/>
          <a:lstStyle/>
          <a:p>
            <a:r>
              <a:rPr lang="en-US"/>
              <a:t>8-</a:t>
            </a:r>
            <a:fld id="{328B42F9-E7D3-451B-89AA-B77F51F1DD07}" type="slidenum">
              <a:rPr lang="en-US"/>
              <a:pPr/>
              <a:t>218</a:t>
            </a:fld>
            <a:endParaRPr lang="en-US"/>
          </a:p>
        </p:txBody>
      </p:sp>
      <p:pic>
        <p:nvPicPr>
          <p:cNvPr id="28676" name="Picture 6"/>
          <p:cNvPicPr>
            <a:picLocks noChangeAspect="1" noChangeArrowheads="1"/>
          </p:cNvPicPr>
          <p:nvPr/>
        </p:nvPicPr>
        <p:blipFill>
          <a:blip r:embed="rId3" cstate="print"/>
          <a:srcRect/>
          <a:stretch>
            <a:fillRect/>
          </a:stretch>
        </p:blipFill>
        <p:spPr bwMode="auto">
          <a:xfrm>
            <a:off x="314325" y="1822450"/>
            <a:ext cx="8504238" cy="3986213"/>
          </a:xfrm>
          <a:prstGeom prst="rect">
            <a:avLst/>
          </a:prstGeom>
          <a:noFill/>
          <a:ln w="9525">
            <a:noFill/>
            <a:miter lim="800000"/>
            <a:headEnd/>
            <a:tailEnd/>
          </a:ln>
        </p:spPr>
      </p:pic>
    </p:spTree>
    <p:extLst>
      <p:ext uri="{BB962C8B-B14F-4D97-AF65-F5344CB8AC3E}">
        <p14:creationId xmlns:p14="http://schemas.microsoft.com/office/powerpoint/2010/main" val="2164771706"/>
      </p:ext>
    </p:extLst>
  </p:cSld>
  <p:clrMapOvr>
    <a:masterClrMapping/>
  </p:clrMapOvr>
  <p:timing>
    <p:tnLst>
      <p:par>
        <p:cTn xmlns:p14="http://schemas.microsoft.com/office/powerpoint/2010/mai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title"/>
          </p:nvPr>
        </p:nvSpPr>
        <p:spPr/>
        <p:txBody>
          <a:bodyPr>
            <a:normAutofit fontScale="90000"/>
          </a:bodyPr>
          <a:lstStyle/>
          <a:p>
            <a:pPr eaLnBrk="1" hangingPunct="1"/>
            <a:r>
              <a:rPr lang="en-US" smtClean="0"/>
              <a:t>Returns Distribution for Two Perfectly Positively Correlated Stocks (</a:t>
            </a:r>
            <a:r>
              <a:rPr lang="el-GR" smtClean="0"/>
              <a:t>ρ</a:t>
            </a:r>
            <a:r>
              <a:rPr lang="en-US" smtClean="0"/>
              <a:t> = 1.0)</a:t>
            </a:r>
            <a:endParaRPr lang="el-GR" smtClean="0"/>
          </a:p>
        </p:txBody>
      </p:sp>
      <p:sp>
        <p:nvSpPr>
          <p:cNvPr id="29699" name="Slide Number Placeholder 46"/>
          <p:cNvSpPr>
            <a:spLocks noGrp="1"/>
          </p:cNvSpPr>
          <p:nvPr>
            <p:ph type="sldNum" sz="quarter" idx="10"/>
          </p:nvPr>
        </p:nvSpPr>
        <p:spPr bwMode="auto">
          <a:noFill/>
          <a:ln>
            <a:miter lim="800000"/>
            <a:headEnd/>
            <a:tailEnd/>
          </a:ln>
        </p:spPr>
        <p:txBody>
          <a:bodyPr/>
          <a:lstStyle/>
          <a:p>
            <a:r>
              <a:rPr lang="en-US"/>
              <a:t>8-</a:t>
            </a:r>
            <a:fld id="{B3422FA6-F4B4-4CF0-AAE8-90AAEA1C0A1B}" type="slidenum">
              <a:rPr lang="en-US"/>
              <a:pPr/>
              <a:t>219</a:t>
            </a:fld>
            <a:endParaRPr lang="en-US"/>
          </a:p>
        </p:txBody>
      </p:sp>
      <p:grpSp>
        <p:nvGrpSpPr>
          <p:cNvPr id="2" name="Group 47"/>
          <p:cNvGrpSpPr>
            <a:grpSpLocks/>
          </p:cNvGrpSpPr>
          <p:nvPr/>
        </p:nvGrpSpPr>
        <p:grpSpPr bwMode="auto">
          <a:xfrm>
            <a:off x="409575" y="2413000"/>
            <a:ext cx="2813050" cy="3381375"/>
            <a:chOff x="258" y="1520"/>
            <a:chExt cx="1772" cy="2130"/>
          </a:xfrm>
        </p:grpSpPr>
        <p:sp>
          <p:nvSpPr>
            <p:cNvPr id="29728" name="Rectangle 6"/>
            <p:cNvSpPr>
              <a:spLocks noChangeArrowheads="1"/>
            </p:cNvSpPr>
            <p:nvPr/>
          </p:nvSpPr>
          <p:spPr bwMode="auto">
            <a:xfrm>
              <a:off x="784" y="1520"/>
              <a:ext cx="852" cy="288"/>
            </a:xfrm>
            <a:prstGeom prst="rect">
              <a:avLst/>
            </a:prstGeom>
            <a:noFill/>
            <a:ln w="9525">
              <a:noFill/>
              <a:miter lim="800000"/>
              <a:headEnd/>
              <a:tailEnd/>
            </a:ln>
          </p:spPr>
          <p:txBody>
            <a:bodyPr wrap="none" lIns="92075" tIns="46038" rIns="92075" bIns="46038">
              <a:spAutoFit/>
            </a:bodyPr>
            <a:lstStyle/>
            <a:p>
              <a:pPr eaLnBrk="0" hangingPunct="0"/>
              <a:r>
                <a:rPr lang="en-US" b="1"/>
                <a:t>Stock M</a:t>
              </a:r>
            </a:p>
          </p:txBody>
        </p:sp>
        <p:grpSp>
          <p:nvGrpSpPr>
            <p:cNvPr id="3" name="Group 7"/>
            <p:cNvGrpSpPr>
              <a:grpSpLocks/>
            </p:cNvGrpSpPr>
            <p:nvPr/>
          </p:nvGrpSpPr>
          <p:grpSpPr bwMode="auto">
            <a:xfrm>
              <a:off x="258" y="1827"/>
              <a:ext cx="1772" cy="1823"/>
              <a:chOff x="258" y="1827"/>
              <a:chExt cx="1772" cy="1823"/>
            </a:xfrm>
          </p:grpSpPr>
          <p:sp>
            <p:nvSpPr>
              <p:cNvPr id="39970" name="Line 8"/>
              <p:cNvSpPr>
                <a:spLocks noChangeShapeType="1"/>
              </p:cNvSpPr>
              <p:nvPr/>
            </p:nvSpPr>
            <p:spPr bwMode="auto">
              <a:xfrm flipH="1">
                <a:off x="591" y="1827"/>
                <a:ext cx="432" cy="1823"/>
              </a:xfrm>
              <a:prstGeom prst="line">
                <a:avLst/>
              </a:prstGeom>
              <a:noFill/>
              <a:ln w="25400">
                <a:solidFill>
                  <a:schemeClr val="bg2">
                    <a:lumMod val="50000"/>
                  </a:schemeClr>
                </a:solidFill>
                <a:round/>
                <a:headEnd type="none" w="sm" len="sm"/>
                <a:tailEnd type="none" w="sm" len="sm"/>
              </a:ln>
            </p:spPr>
            <p:txBody>
              <a:bodyPr wrap="none" anchor="ctr"/>
              <a:lstStyle/>
              <a:p>
                <a:pPr>
                  <a:defRPr/>
                </a:pPr>
                <a:endParaRPr lang="en-US"/>
              </a:p>
            </p:txBody>
          </p:sp>
          <p:sp>
            <p:nvSpPr>
              <p:cNvPr id="39971" name="Line 9"/>
              <p:cNvSpPr>
                <a:spLocks noChangeShapeType="1"/>
              </p:cNvSpPr>
              <p:nvPr/>
            </p:nvSpPr>
            <p:spPr bwMode="auto">
              <a:xfrm>
                <a:off x="1021" y="1857"/>
                <a:ext cx="191" cy="1529"/>
              </a:xfrm>
              <a:prstGeom prst="line">
                <a:avLst/>
              </a:prstGeom>
              <a:noFill/>
              <a:ln w="25400">
                <a:solidFill>
                  <a:schemeClr val="bg2">
                    <a:lumMod val="50000"/>
                  </a:schemeClr>
                </a:solidFill>
                <a:round/>
                <a:headEnd type="none" w="sm" len="sm"/>
                <a:tailEnd type="none" w="sm" len="sm"/>
              </a:ln>
            </p:spPr>
            <p:txBody>
              <a:bodyPr wrap="none" anchor="ctr"/>
              <a:lstStyle/>
              <a:p>
                <a:pPr>
                  <a:defRPr/>
                </a:pPr>
                <a:endParaRPr lang="en-US"/>
              </a:p>
            </p:txBody>
          </p:sp>
          <p:sp>
            <p:nvSpPr>
              <p:cNvPr id="39972" name="Line 10"/>
              <p:cNvSpPr>
                <a:spLocks noChangeShapeType="1"/>
              </p:cNvSpPr>
              <p:nvPr/>
            </p:nvSpPr>
            <p:spPr bwMode="auto">
              <a:xfrm flipH="1">
                <a:off x="1216" y="2019"/>
                <a:ext cx="430" cy="1391"/>
              </a:xfrm>
              <a:prstGeom prst="line">
                <a:avLst/>
              </a:prstGeom>
              <a:noFill/>
              <a:ln w="25400">
                <a:solidFill>
                  <a:schemeClr val="bg2">
                    <a:lumMod val="50000"/>
                  </a:schemeClr>
                </a:solidFill>
                <a:round/>
                <a:headEnd type="none" w="sm" len="sm"/>
                <a:tailEnd type="none" w="sm" len="sm"/>
              </a:ln>
            </p:spPr>
            <p:txBody>
              <a:bodyPr wrap="none" anchor="ctr"/>
              <a:lstStyle/>
              <a:p>
                <a:pPr>
                  <a:defRPr/>
                </a:pPr>
                <a:endParaRPr lang="en-US"/>
              </a:p>
            </p:txBody>
          </p:sp>
          <p:sp>
            <p:nvSpPr>
              <p:cNvPr id="39973" name="Line 11"/>
              <p:cNvSpPr>
                <a:spLocks noChangeShapeType="1"/>
              </p:cNvSpPr>
              <p:nvPr/>
            </p:nvSpPr>
            <p:spPr bwMode="auto">
              <a:xfrm>
                <a:off x="1647" y="2019"/>
                <a:ext cx="239" cy="431"/>
              </a:xfrm>
              <a:prstGeom prst="line">
                <a:avLst/>
              </a:prstGeom>
              <a:noFill/>
              <a:ln w="25400">
                <a:solidFill>
                  <a:schemeClr val="bg2">
                    <a:lumMod val="50000"/>
                  </a:schemeClr>
                </a:solidFill>
                <a:round/>
                <a:headEnd type="none" w="sm" len="sm"/>
                <a:tailEnd type="none" w="sm" len="sm"/>
              </a:ln>
            </p:spPr>
            <p:txBody>
              <a:bodyPr wrap="none" anchor="ctr"/>
              <a:lstStyle/>
              <a:p>
                <a:pPr>
                  <a:defRPr/>
                </a:pPr>
                <a:endParaRPr lang="en-US"/>
              </a:p>
            </p:txBody>
          </p:sp>
          <p:grpSp>
            <p:nvGrpSpPr>
              <p:cNvPr id="4" name="Group 12"/>
              <p:cNvGrpSpPr>
                <a:grpSpLocks/>
              </p:cNvGrpSpPr>
              <p:nvPr/>
            </p:nvGrpSpPr>
            <p:grpSpPr bwMode="auto">
              <a:xfrm>
                <a:off x="258" y="1845"/>
                <a:ext cx="1772" cy="1805"/>
                <a:chOff x="258" y="1845"/>
                <a:chExt cx="1772" cy="1805"/>
              </a:xfrm>
            </p:grpSpPr>
            <p:sp>
              <p:nvSpPr>
                <p:cNvPr id="29735" name="Line 13"/>
                <p:cNvSpPr>
                  <a:spLocks noChangeShapeType="1"/>
                </p:cNvSpPr>
                <p:nvPr/>
              </p:nvSpPr>
              <p:spPr bwMode="auto">
                <a:xfrm>
                  <a:off x="568" y="1923"/>
                  <a:ext cx="0" cy="1727"/>
                </a:xfrm>
                <a:prstGeom prst="line">
                  <a:avLst/>
                </a:prstGeom>
                <a:noFill/>
                <a:ln w="12700">
                  <a:solidFill>
                    <a:schemeClr val="tx1"/>
                  </a:solidFill>
                  <a:round/>
                  <a:headEnd type="none" w="sm" len="sm"/>
                  <a:tailEnd type="none" w="sm" len="sm"/>
                </a:ln>
              </p:spPr>
              <p:txBody>
                <a:bodyPr wrap="none" anchor="ctr"/>
                <a:lstStyle/>
                <a:p>
                  <a:endParaRPr lang="th-TH"/>
                </a:p>
              </p:txBody>
            </p:sp>
            <p:sp>
              <p:nvSpPr>
                <p:cNvPr id="29736" name="Line 14"/>
                <p:cNvSpPr>
                  <a:spLocks noChangeShapeType="1"/>
                </p:cNvSpPr>
                <p:nvPr/>
              </p:nvSpPr>
              <p:spPr bwMode="auto">
                <a:xfrm>
                  <a:off x="569" y="2930"/>
                  <a:ext cx="1461" cy="0"/>
                </a:xfrm>
                <a:prstGeom prst="line">
                  <a:avLst/>
                </a:prstGeom>
                <a:noFill/>
                <a:ln w="12700">
                  <a:solidFill>
                    <a:schemeClr val="tx1"/>
                  </a:solidFill>
                  <a:round/>
                  <a:headEnd type="none" w="sm" len="sm"/>
                  <a:tailEnd type="none" w="sm" len="sm"/>
                </a:ln>
              </p:spPr>
              <p:txBody>
                <a:bodyPr wrap="none" anchor="ctr"/>
                <a:lstStyle/>
                <a:p>
                  <a:endParaRPr lang="th-TH"/>
                </a:p>
              </p:txBody>
            </p:sp>
            <p:sp>
              <p:nvSpPr>
                <p:cNvPr id="29737" name="Rectangle 15"/>
                <p:cNvSpPr>
                  <a:spLocks noChangeArrowheads="1"/>
                </p:cNvSpPr>
                <p:nvPr/>
              </p:nvSpPr>
              <p:spPr bwMode="auto">
                <a:xfrm>
                  <a:off x="360" y="2805"/>
                  <a:ext cx="205" cy="250"/>
                </a:xfrm>
                <a:prstGeom prst="rect">
                  <a:avLst/>
                </a:prstGeom>
                <a:noFill/>
                <a:ln w="9525">
                  <a:noFill/>
                  <a:miter lim="800000"/>
                  <a:headEnd/>
                  <a:tailEnd/>
                </a:ln>
              </p:spPr>
              <p:txBody>
                <a:bodyPr wrap="none" lIns="92075" tIns="46038" rIns="92075" bIns="46038">
                  <a:spAutoFit/>
                </a:bodyPr>
                <a:lstStyle/>
                <a:p>
                  <a:pPr eaLnBrk="0" hangingPunct="0"/>
                  <a:r>
                    <a:rPr lang="en-US" sz="2000" b="1"/>
                    <a:t>0</a:t>
                  </a:r>
                </a:p>
              </p:txBody>
            </p:sp>
            <p:sp>
              <p:nvSpPr>
                <p:cNvPr id="29738" name="Rectangle 16"/>
                <p:cNvSpPr>
                  <a:spLocks noChangeArrowheads="1"/>
                </p:cNvSpPr>
                <p:nvPr/>
              </p:nvSpPr>
              <p:spPr bwMode="auto">
                <a:xfrm>
                  <a:off x="258" y="2277"/>
                  <a:ext cx="294" cy="250"/>
                </a:xfrm>
                <a:prstGeom prst="rect">
                  <a:avLst/>
                </a:prstGeom>
                <a:noFill/>
                <a:ln w="9525">
                  <a:noFill/>
                  <a:miter lim="800000"/>
                  <a:headEnd/>
                  <a:tailEnd/>
                </a:ln>
              </p:spPr>
              <p:txBody>
                <a:bodyPr wrap="none" lIns="92075" tIns="46038" rIns="92075" bIns="46038">
                  <a:spAutoFit/>
                </a:bodyPr>
                <a:lstStyle/>
                <a:p>
                  <a:pPr eaLnBrk="0" hangingPunct="0"/>
                  <a:r>
                    <a:rPr lang="en-US" sz="2000" b="1"/>
                    <a:t>15</a:t>
                  </a:r>
                </a:p>
              </p:txBody>
            </p:sp>
            <p:sp>
              <p:nvSpPr>
                <p:cNvPr id="29739" name="Rectangle 17"/>
                <p:cNvSpPr>
                  <a:spLocks noChangeArrowheads="1"/>
                </p:cNvSpPr>
                <p:nvPr/>
              </p:nvSpPr>
              <p:spPr bwMode="auto">
                <a:xfrm>
                  <a:off x="258" y="1845"/>
                  <a:ext cx="294" cy="250"/>
                </a:xfrm>
                <a:prstGeom prst="rect">
                  <a:avLst/>
                </a:prstGeom>
                <a:noFill/>
                <a:ln w="9525">
                  <a:noFill/>
                  <a:miter lim="800000"/>
                  <a:headEnd/>
                  <a:tailEnd/>
                </a:ln>
              </p:spPr>
              <p:txBody>
                <a:bodyPr wrap="none" lIns="92075" tIns="46038" rIns="92075" bIns="46038">
                  <a:spAutoFit/>
                </a:bodyPr>
                <a:lstStyle/>
                <a:p>
                  <a:pPr eaLnBrk="0" hangingPunct="0"/>
                  <a:r>
                    <a:rPr lang="en-US" sz="2000" b="1"/>
                    <a:t>25</a:t>
                  </a:r>
                </a:p>
              </p:txBody>
            </p:sp>
            <p:sp>
              <p:nvSpPr>
                <p:cNvPr id="29740" name="Line 18"/>
                <p:cNvSpPr>
                  <a:spLocks noChangeShapeType="1"/>
                </p:cNvSpPr>
                <p:nvPr/>
              </p:nvSpPr>
              <p:spPr bwMode="auto">
                <a:xfrm>
                  <a:off x="569" y="2450"/>
                  <a:ext cx="1360" cy="0"/>
                </a:xfrm>
                <a:prstGeom prst="line">
                  <a:avLst/>
                </a:prstGeom>
                <a:noFill/>
                <a:ln w="25400">
                  <a:solidFill>
                    <a:schemeClr val="tx1"/>
                  </a:solidFill>
                  <a:prstDash val="lgDash"/>
                  <a:round/>
                  <a:headEnd type="none" w="sm" len="sm"/>
                  <a:tailEnd type="none" w="sm" len="sm"/>
                </a:ln>
              </p:spPr>
              <p:txBody>
                <a:bodyPr wrap="none" anchor="ctr"/>
                <a:lstStyle/>
                <a:p>
                  <a:endParaRPr lang="th-TH"/>
                </a:p>
              </p:txBody>
            </p:sp>
            <p:sp>
              <p:nvSpPr>
                <p:cNvPr id="29741" name="Rectangle 19"/>
                <p:cNvSpPr>
                  <a:spLocks noChangeArrowheads="1"/>
                </p:cNvSpPr>
                <p:nvPr/>
              </p:nvSpPr>
              <p:spPr bwMode="auto">
                <a:xfrm>
                  <a:off x="258" y="3381"/>
                  <a:ext cx="347" cy="250"/>
                </a:xfrm>
                <a:prstGeom prst="rect">
                  <a:avLst/>
                </a:prstGeom>
                <a:noFill/>
                <a:ln w="9525">
                  <a:noFill/>
                  <a:miter lim="800000"/>
                  <a:headEnd/>
                  <a:tailEnd/>
                </a:ln>
              </p:spPr>
              <p:txBody>
                <a:bodyPr wrap="none" lIns="92075" tIns="46038" rIns="92075" bIns="46038">
                  <a:spAutoFit/>
                </a:bodyPr>
                <a:lstStyle/>
                <a:p>
                  <a:pPr eaLnBrk="0" hangingPunct="0"/>
                  <a:r>
                    <a:rPr lang="en-US" sz="2000" b="1"/>
                    <a:t>-10</a:t>
                  </a:r>
                </a:p>
              </p:txBody>
            </p:sp>
          </p:grpSp>
        </p:grpSp>
      </p:grpSp>
      <p:grpSp>
        <p:nvGrpSpPr>
          <p:cNvPr id="5" name="Group 45"/>
          <p:cNvGrpSpPr>
            <a:grpSpLocks/>
          </p:cNvGrpSpPr>
          <p:nvPr/>
        </p:nvGrpSpPr>
        <p:grpSpPr bwMode="auto">
          <a:xfrm>
            <a:off x="3098800" y="2397125"/>
            <a:ext cx="2657475" cy="3397250"/>
            <a:chOff x="1952" y="1510"/>
            <a:chExt cx="1674" cy="2140"/>
          </a:xfrm>
        </p:grpSpPr>
        <p:sp>
          <p:nvSpPr>
            <p:cNvPr id="29715" name="Rectangle 20"/>
            <p:cNvSpPr>
              <a:spLocks noChangeArrowheads="1"/>
            </p:cNvSpPr>
            <p:nvPr/>
          </p:nvSpPr>
          <p:spPr bwMode="auto">
            <a:xfrm>
              <a:off x="2432" y="1510"/>
              <a:ext cx="905" cy="288"/>
            </a:xfrm>
            <a:prstGeom prst="rect">
              <a:avLst/>
            </a:prstGeom>
            <a:noFill/>
            <a:ln w="9525">
              <a:noFill/>
              <a:miter lim="800000"/>
              <a:headEnd/>
              <a:tailEnd/>
            </a:ln>
          </p:spPr>
          <p:txBody>
            <a:bodyPr wrap="none" lIns="92075" tIns="46038" rIns="92075" bIns="46038">
              <a:spAutoFit/>
            </a:bodyPr>
            <a:lstStyle/>
            <a:p>
              <a:pPr eaLnBrk="0" hangingPunct="0"/>
              <a:r>
                <a:rPr lang="en-US" b="1"/>
                <a:t>Stock M’</a:t>
              </a:r>
            </a:p>
          </p:txBody>
        </p:sp>
        <p:grpSp>
          <p:nvGrpSpPr>
            <p:cNvPr id="6" name="Group 21"/>
            <p:cNvGrpSpPr>
              <a:grpSpLocks/>
            </p:cNvGrpSpPr>
            <p:nvPr/>
          </p:nvGrpSpPr>
          <p:grpSpPr bwMode="auto">
            <a:xfrm>
              <a:off x="1952" y="1827"/>
              <a:ext cx="1674" cy="1823"/>
              <a:chOff x="1952" y="1827"/>
              <a:chExt cx="1674" cy="1823"/>
            </a:xfrm>
          </p:grpSpPr>
          <p:sp>
            <p:nvSpPr>
              <p:cNvPr id="29717" name="Line 22"/>
              <p:cNvSpPr>
                <a:spLocks noChangeShapeType="1"/>
              </p:cNvSpPr>
              <p:nvPr/>
            </p:nvSpPr>
            <p:spPr bwMode="auto">
              <a:xfrm>
                <a:off x="2282" y="1949"/>
                <a:ext cx="0" cy="1701"/>
              </a:xfrm>
              <a:prstGeom prst="line">
                <a:avLst/>
              </a:prstGeom>
              <a:noFill/>
              <a:ln w="12700">
                <a:solidFill>
                  <a:schemeClr val="tx1"/>
                </a:solidFill>
                <a:round/>
                <a:headEnd type="none" w="sm" len="sm"/>
                <a:tailEnd type="none" w="sm" len="sm"/>
              </a:ln>
            </p:spPr>
            <p:txBody>
              <a:bodyPr wrap="none" anchor="ctr"/>
              <a:lstStyle/>
              <a:p>
                <a:endParaRPr lang="th-TH"/>
              </a:p>
            </p:txBody>
          </p:sp>
          <p:sp>
            <p:nvSpPr>
              <p:cNvPr id="29718" name="Line 23"/>
              <p:cNvSpPr>
                <a:spLocks noChangeShapeType="1"/>
              </p:cNvSpPr>
              <p:nvPr/>
            </p:nvSpPr>
            <p:spPr bwMode="auto">
              <a:xfrm>
                <a:off x="2283" y="2941"/>
                <a:ext cx="1343" cy="0"/>
              </a:xfrm>
              <a:prstGeom prst="line">
                <a:avLst/>
              </a:prstGeom>
              <a:noFill/>
              <a:ln w="12700">
                <a:solidFill>
                  <a:schemeClr val="tx1"/>
                </a:solidFill>
                <a:round/>
                <a:headEnd type="none" w="sm" len="sm"/>
                <a:tailEnd type="none" w="sm" len="sm"/>
              </a:ln>
            </p:spPr>
            <p:txBody>
              <a:bodyPr wrap="none" anchor="ctr"/>
              <a:lstStyle/>
              <a:p>
                <a:endParaRPr lang="th-TH"/>
              </a:p>
            </p:txBody>
          </p:sp>
          <p:sp>
            <p:nvSpPr>
              <p:cNvPr id="29719" name="Rectangle 24"/>
              <p:cNvSpPr>
                <a:spLocks noChangeArrowheads="1"/>
              </p:cNvSpPr>
              <p:nvPr/>
            </p:nvSpPr>
            <p:spPr bwMode="auto">
              <a:xfrm>
                <a:off x="2086" y="2817"/>
                <a:ext cx="205" cy="250"/>
              </a:xfrm>
              <a:prstGeom prst="rect">
                <a:avLst/>
              </a:prstGeom>
              <a:noFill/>
              <a:ln w="9525">
                <a:noFill/>
                <a:miter lim="800000"/>
                <a:headEnd/>
                <a:tailEnd/>
              </a:ln>
            </p:spPr>
            <p:txBody>
              <a:bodyPr wrap="none" lIns="92075" tIns="46038" rIns="92075" bIns="46038">
                <a:spAutoFit/>
              </a:bodyPr>
              <a:lstStyle/>
              <a:p>
                <a:pPr eaLnBrk="0" hangingPunct="0"/>
                <a:r>
                  <a:rPr lang="en-US" sz="2000" b="1"/>
                  <a:t>0</a:t>
                </a:r>
              </a:p>
            </p:txBody>
          </p:sp>
          <p:sp>
            <p:nvSpPr>
              <p:cNvPr id="29720" name="Rectangle 25"/>
              <p:cNvSpPr>
                <a:spLocks noChangeArrowheads="1"/>
              </p:cNvSpPr>
              <p:nvPr/>
            </p:nvSpPr>
            <p:spPr bwMode="auto">
              <a:xfrm>
                <a:off x="1994" y="2298"/>
                <a:ext cx="294" cy="250"/>
              </a:xfrm>
              <a:prstGeom prst="rect">
                <a:avLst/>
              </a:prstGeom>
              <a:noFill/>
              <a:ln w="9525">
                <a:noFill/>
                <a:miter lim="800000"/>
                <a:headEnd/>
                <a:tailEnd/>
              </a:ln>
            </p:spPr>
            <p:txBody>
              <a:bodyPr wrap="none" lIns="92075" tIns="46038" rIns="92075" bIns="46038">
                <a:spAutoFit/>
              </a:bodyPr>
              <a:lstStyle/>
              <a:p>
                <a:pPr eaLnBrk="0" hangingPunct="0"/>
                <a:r>
                  <a:rPr lang="en-US" sz="2000" b="1"/>
                  <a:t>15</a:t>
                </a:r>
              </a:p>
            </p:txBody>
          </p:sp>
          <p:sp>
            <p:nvSpPr>
              <p:cNvPr id="29721" name="Rectangle 26"/>
              <p:cNvSpPr>
                <a:spLocks noChangeArrowheads="1"/>
              </p:cNvSpPr>
              <p:nvPr/>
            </p:nvSpPr>
            <p:spPr bwMode="auto">
              <a:xfrm>
                <a:off x="1994" y="1873"/>
                <a:ext cx="294" cy="250"/>
              </a:xfrm>
              <a:prstGeom prst="rect">
                <a:avLst/>
              </a:prstGeom>
              <a:noFill/>
              <a:ln w="9525">
                <a:noFill/>
                <a:miter lim="800000"/>
                <a:headEnd/>
                <a:tailEnd/>
              </a:ln>
            </p:spPr>
            <p:txBody>
              <a:bodyPr wrap="none" lIns="92075" tIns="46038" rIns="92075" bIns="46038">
                <a:spAutoFit/>
              </a:bodyPr>
              <a:lstStyle/>
              <a:p>
                <a:pPr eaLnBrk="0" hangingPunct="0"/>
                <a:r>
                  <a:rPr lang="en-US" sz="2000" b="1"/>
                  <a:t>25</a:t>
                </a:r>
              </a:p>
            </p:txBody>
          </p:sp>
          <p:sp>
            <p:nvSpPr>
              <p:cNvPr id="29722" name="Line 27"/>
              <p:cNvSpPr>
                <a:spLocks noChangeShapeType="1"/>
              </p:cNvSpPr>
              <p:nvPr/>
            </p:nvSpPr>
            <p:spPr bwMode="auto">
              <a:xfrm>
                <a:off x="2283" y="2469"/>
                <a:ext cx="1251" cy="0"/>
              </a:xfrm>
              <a:prstGeom prst="line">
                <a:avLst/>
              </a:prstGeom>
              <a:noFill/>
              <a:ln w="25400">
                <a:solidFill>
                  <a:schemeClr val="tx1"/>
                </a:solidFill>
                <a:prstDash val="lgDash"/>
                <a:round/>
                <a:headEnd type="none" w="sm" len="sm"/>
                <a:tailEnd type="none" w="sm" len="sm"/>
              </a:ln>
            </p:spPr>
            <p:txBody>
              <a:bodyPr wrap="none" anchor="ctr"/>
              <a:lstStyle/>
              <a:p>
                <a:endParaRPr lang="th-TH"/>
              </a:p>
            </p:txBody>
          </p:sp>
          <p:sp>
            <p:nvSpPr>
              <p:cNvPr id="29723" name="Rectangle 28"/>
              <p:cNvSpPr>
                <a:spLocks noChangeArrowheads="1"/>
              </p:cNvSpPr>
              <p:nvPr/>
            </p:nvSpPr>
            <p:spPr bwMode="auto">
              <a:xfrm>
                <a:off x="1952" y="3384"/>
                <a:ext cx="347" cy="250"/>
              </a:xfrm>
              <a:prstGeom prst="rect">
                <a:avLst/>
              </a:prstGeom>
              <a:noFill/>
              <a:ln w="9525">
                <a:noFill/>
                <a:miter lim="800000"/>
                <a:headEnd/>
                <a:tailEnd/>
              </a:ln>
            </p:spPr>
            <p:txBody>
              <a:bodyPr wrap="none" lIns="92075" tIns="46038" rIns="92075" bIns="46038">
                <a:spAutoFit/>
              </a:bodyPr>
              <a:lstStyle/>
              <a:p>
                <a:pPr eaLnBrk="0" hangingPunct="0"/>
                <a:r>
                  <a:rPr lang="en-US" sz="2000" b="1"/>
                  <a:t>-10</a:t>
                </a:r>
              </a:p>
            </p:txBody>
          </p:sp>
          <p:sp>
            <p:nvSpPr>
              <p:cNvPr id="29724" name="Line 29"/>
              <p:cNvSpPr>
                <a:spLocks noChangeShapeType="1"/>
              </p:cNvSpPr>
              <p:nvPr/>
            </p:nvSpPr>
            <p:spPr bwMode="auto">
              <a:xfrm flipH="1">
                <a:off x="2280" y="1827"/>
                <a:ext cx="418" cy="1823"/>
              </a:xfrm>
              <a:prstGeom prst="line">
                <a:avLst/>
              </a:prstGeom>
              <a:noFill/>
              <a:ln w="25400">
                <a:solidFill>
                  <a:schemeClr val="tx1"/>
                </a:solidFill>
                <a:round/>
                <a:headEnd type="none" w="sm" len="sm"/>
                <a:tailEnd type="none" w="sm" len="sm"/>
              </a:ln>
            </p:spPr>
            <p:txBody>
              <a:bodyPr wrap="none" anchor="ctr"/>
              <a:lstStyle/>
              <a:p>
                <a:endParaRPr lang="th-TH"/>
              </a:p>
            </p:txBody>
          </p:sp>
          <p:sp>
            <p:nvSpPr>
              <p:cNvPr id="29725" name="Line 30"/>
              <p:cNvSpPr>
                <a:spLocks noChangeShapeType="1"/>
              </p:cNvSpPr>
              <p:nvPr/>
            </p:nvSpPr>
            <p:spPr bwMode="auto">
              <a:xfrm>
                <a:off x="2699" y="1851"/>
                <a:ext cx="185" cy="1541"/>
              </a:xfrm>
              <a:prstGeom prst="line">
                <a:avLst/>
              </a:prstGeom>
              <a:noFill/>
              <a:ln w="25400">
                <a:solidFill>
                  <a:schemeClr val="tx1"/>
                </a:solidFill>
                <a:round/>
                <a:headEnd type="none" w="sm" len="sm"/>
                <a:tailEnd type="none" w="sm" len="sm"/>
              </a:ln>
            </p:spPr>
            <p:txBody>
              <a:bodyPr wrap="none" anchor="ctr"/>
              <a:lstStyle/>
              <a:p>
                <a:endParaRPr lang="th-TH"/>
              </a:p>
            </p:txBody>
          </p:sp>
          <p:sp>
            <p:nvSpPr>
              <p:cNvPr id="29726" name="Line 31"/>
              <p:cNvSpPr>
                <a:spLocks noChangeShapeType="1"/>
              </p:cNvSpPr>
              <p:nvPr/>
            </p:nvSpPr>
            <p:spPr bwMode="auto">
              <a:xfrm flipH="1">
                <a:off x="2885" y="2019"/>
                <a:ext cx="416" cy="1391"/>
              </a:xfrm>
              <a:prstGeom prst="line">
                <a:avLst/>
              </a:prstGeom>
              <a:noFill/>
              <a:ln w="25400">
                <a:solidFill>
                  <a:schemeClr val="tx1"/>
                </a:solidFill>
                <a:round/>
                <a:headEnd type="none" w="sm" len="sm"/>
                <a:tailEnd type="none" w="sm" len="sm"/>
              </a:ln>
            </p:spPr>
            <p:txBody>
              <a:bodyPr wrap="none" anchor="ctr"/>
              <a:lstStyle/>
              <a:p>
                <a:endParaRPr lang="th-TH"/>
              </a:p>
            </p:txBody>
          </p:sp>
          <p:sp>
            <p:nvSpPr>
              <p:cNvPr id="29727" name="Line 32"/>
              <p:cNvSpPr>
                <a:spLocks noChangeShapeType="1"/>
              </p:cNvSpPr>
              <p:nvPr/>
            </p:nvSpPr>
            <p:spPr bwMode="auto">
              <a:xfrm>
                <a:off x="3302" y="2019"/>
                <a:ext cx="231" cy="431"/>
              </a:xfrm>
              <a:prstGeom prst="line">
                <a:avLst/>
              </a:prstGeom>
              <a:noFill/>
              <a:ln w="25400">
                <a:solidFill>
                  <a:schemeClr val="tx1"/>
                </a:solidFill>
                <a:round/>
                <a:headEnd type="none" w="sm" len="sm"/>
                <a:tailEnd type="none" w="sm" len="sm"/>
              </a:ln>
            </p:spPr>
            <p:txBody>
              <a:bodyPr wrap="none" anchor="ctr"/>
              <a:lstStyle/>
              <a:p>
                <a:endParaRPr lang="th-TH"/>
              </a:p>
            </p:txBody>
          </p:sp>
        </p:grpSp>
      </p:grpSp>
      <p:grpSp>
        <p:nvGrpSpPr>
          <p:cNvPr id="7" name="Group 46"/>
          <p:cNvGrpSpPr>
            <a:grpSpLocks/>
          </p:cNvGrpSpPr>
          <p:nvPr/>
        </p:nvGrpSpPr>
        <p:grpSpPr bwMode="auto">
          <a:xfrm>
            <a:off x="5791200" y="2400300"/>
            <a:ext cx="2744788" cy="3419475"/>
            <a:chOff x="3648" y="1512"/>
            <a:chExt cx="1729" cy="2154"/>
          </a:xfrm>
        </p:grpSpPr>
        <p:sp>
          <p:nvSpPr>
            <p:cNvPr id="29703" name="Rectangle 33"/>
            <p:cNvSpPr>
              <a:spLocks noChangeArrowheads="1"/>
            </p:cNvSpPr>
            <p:nvPr/>
          </p:nvSpPr>
          <p:spPr bwMode="auto">
            <a:xfrm>
              <a:off x="4047" y="1512"/>
              <a:ext cx="1330" cy="288"/>
            </a:xfrm>
            <a:prstGeom prst="rect">
              <a:avLst/>
            </a:prstGeom>
            <a:noFill/>
            <a:ln w="9525">
              <a:noFill/>
              <a:miter lim="800000"/>
              <a:headEnd/>
              <a:tailEnd/>
            </a:ln>
          </p:spPr>
          <p:txBody>
            <a:bodyPr wrap="none" lIns="92075" tIns="46038" rIns="92075" bIns="46038">
              <a:spAutoFit/>
            </a:bodyPr>
            <a:lstStyle/>
            <a:p>
              <a:pPr eaLnBrk="0" hangingPunct="0"/>
              <a:r>
                <a:rPr lang="en-US" b="1"/>
                <a:t>Portfolio MM’</a:t>
              </a:r>
            </a:p>
          </p:txBody>
        </p:sp>
        <p:sp>
          <p:nvSpPr>
            <p:cNvPr id="29704" name="Line 34"/>
            <p:cNvSpPr>
              <a:spLocks noChangeShapeType="1"/>
            </p:cNvSpPr>
            <p:nvPr/>
          </p:nvSpPr>
          <p:spPr bwMode="auto">
            <a:xfrm>
              <a:off x="3958" y="1935"/>
              <a:ext cx="0" cy="1731"/>
            </a:xfrm>
            <a:prstGeom prst="line">
              <a:avLst/>
            </a:prstGeom>
            <a:noFill/>
            <a:ln w="12700">
              <a:solidFill>
                <a:schemeClr val="tx1"/>
              </a:solidFill>
              <a:round/>
              <a:headEnd type="none" w="sm" len="sm"/>
              <a:tailEnd type="none" w="sm" len="sm"/>
            </a:ln>
          </p:spPr>
          <p:txBody>
            <a:bodyPr wrap="none" anchor="ctr"/>
            <a:lstStyle/>
            <a:p>
              <a:endParaRPr lang="th-TH"/>
            </a:p>
          </p:txBody>
        </p:sp>
        <p:sp>
          <p:nvSpPr>
            <p:cNvPr id="29705" name="Line 35"/>
            <p:cNvSpPr>
              <a:spLocks noChangeShapeType="1"/>
            </p:cNvSpPr>
            <p:nvPr/>
          </p:nvSpPr>
          <p:spPr bwMode="auto">
            <a:xfrm>
              <a:off x="3959" y="2944"/>
              <a:ext cx="1339" cy="0"/>
            </a:xfrm>
            <a:prstGeom prst="line">
              <a:avLst/>
            </a:prstGeom>
            <a:noFill/>
            <a:ln w="12700">
              <a:solidFill>
                <a:schemeClr val="tx1"/>
              </a:solidFill>
              <a:round/>
              <a:headEnd type="none" w="sm" len="sm"/>
              <a:tailEnd type="none" w="sm" len="sm"/>
            </a:ln>
          </p:spPr>
          <p:txBody>
            <a:bodyPr wrap="none" anchor="ctr"/>
            <a:lstStyle/>
            <a:p>
              <a:endParaRPr lang="th-TH"/>
            </a:p>
          </p:txBody>
        </p:sp>
        <p:sp>
          <p:nvSpPr>
            <p:cNvPr id="29706" name="Rectangle 36"/>
            <p:cNvSpPr>
              <a:spLocks noChangeArrowheads="1"/>
            </p:cNvSpPr>
            <p:nvPr/>
          </p:nvSpPr>
          <p:spPr bwMode="auto">
            <a:xfrm>
              <a:off x="3749" y="2819"/>
              <a:ext cx="205" cy="250"/>
            </a:xfrm>
            <a:prstGeom prst="rect">
              <a:avLst/>
            </a:prstGeom>
            <a:noFill/>
            <a:ln w="9525">
              <a:noFill/>
              <a:miter lim="800000"/>
              <a:headEnd/>
              <a:tailEnd/>
            </a:ln>
          </p:spPr>
          <p:txBody>
            <a:bodyPr wrap="none" lIns="92075" tIns="46038" rIns="92075" bIns="46038">
              <a:spAutoFit/>
            </a:bodyPr>
            <a:lstStyle/>
            <a:p>
              <a:pPr eaLnBrk="0" hangingPunct="0"/>
              <a:r>
                <a:rPr lang="en-US" sz="2000" b="1"/>
                <a:t>0</a:t>
              </a:r>
            </a:p>
          </p:txBody>
        </p:sp>
        <p:sp>
          <p:nvSpPr>
            <p:cNvPr id="29707" name="Rectangle 37"/>
            <p:cNvSpPr>
              <a:spLocks noChangeArrowheads="1"/>
            </p:cNvSpPr>
            <p:nvPr/>
          </p:nvSpPr>
          <p:spPr bwMode="auto">
            <a:xfrm>
              <a:off x="3648" y="2291"/>
              <a:ext cx="294" cy="250"/>
            </a:xfrm>
            <a:prstGeom prst="rect">
              <a:avLst/>
            </a:prstGeom>
            <a:noFill/>
            <a:ln w="9525">
              <a:noFill/>
              <a:miter lim="800000"/>
              <a:headEnd/>
              <a:tailEnd/>
            </a:ln>
          </p:spPr>
          <p:txBody>
            <a:bodyPr wrap="none" lIns="92075" tIns="46038" rIns="92075" bIns="46038">
              <a:spAutoFit/>
            </a:bodyPr>
            <a:lstStyle/>
            <a:p>
              <a:pPr eaLnBrk="0" hangingPunct="0"/>
              <a:r>
                <a:rPr lang="en-US" sz="2000" b="1"/>
                <a:t>15</a:t>
              </a:r>
            </a:p>
          </p:txBody>
        </p:sp>
        <p:sp>
          <p:nvSpPr>
            <p:cNvPr id="29708" name="Rectangle 38"/>
            <p:cNvSpPr>
              <a:spLocks noChangeArrowheads="1"/>
            </p:cNvSpPr>
            <p:nvPr/>
          </p:nvSpPr>
          <p:spPr bwMode="auto">
            <a:xfrm>
              <a:off x="3648" y="1858"/>
              <a:ext cx="294" cy="250"/>
            </a:xfrm>
            <a:prstGeom prst="rect">
              <a:avLst/>
            </a:prstGeom>
            <a:noFill/>
            <a:ln w="9525">
              <a:noFill/>
              <a:miter lim="800000"/>
              <a:headEnd/>
              <a:tailEnd/>
            </a:ln>
          </p:spPr>
          <p:txBody>
            <a:bodyPr wrap="none" lIns="92075" tIns="46038" rIns="92075" bIns="46038">
              <a:spAutoFit/>
            </a:bodyPr>
            <a:lstStyle/>
            <a:p>
              <a:pPr eaLnBrk="0" hangingPunct="0"/>
              <a:r>
                <a:rPr lang="en-US" sz="2000" b="1"/>
                <a:t>25</a:t>
              </a:r>
            </a:p>
          </p:txBody>
        </p:sp>
        <p:sp>
          <p:nvSpPr>
            <p:cNvPr id="29709" name="Line 39"/>
            <p:cNvSpPr>
              <a:spLocks noChangeShapeType="1"/>
            </p:cNvSpPr>
            <p:nvPr/>
          </p:nvSpPr>
          <p:spPr bwMode="auto">
            <a:xfrm>
              <a:off x="3959" y="2464"/>
              <a:ext cx="1363" cy="0"/>
            </a:xfrm>
            <a:prstGeom prst="line">
              <a:avLst/>
            </a:prstGeom>
            <a:noFill/>
            <a:ln w="25400">
              <a:solidFill>
                <a:schemeClr val="tx1"/>
              </a:solidFill>
              <a:prstDash val="lgDash"/>
              <a:round/>
              <a:headEnd type="none" w="sm" len="sm"/>
              <a:tailEnd type="none" w="sm" len="sm"/>
            </a:ln>
          </p:spPr>
          <p:txBody>
            <a:bodyPr wrap="none" anchor="ctr"/>
            <a:lstStyle/>
            <a:p>
              <a:endParaRPr lang="th-TH"/>
            </a:p>
          </p:txBody>
        </p:sp>
        <p:sp>
          <p:nvSpPr>
            <p:cNvPr id="29710" name="Rectangle 40"/>
            <p:cNvSpPr>
              <a:spLocks noChangeArrowheads="1"/>
            </p:cNvSpPr>
            <p:nvPr/>
          </p:nvSpPr>
          <p:spPr bwMode="auto">
            <a:xfrm>
              <a:off x="3648" y="3396"/>
              <a:ext cx="347" cy="250"/>
            </a:xfrm>
            <a:prstGeom prst="rect">
              <a:avLst/>
            </a:prstGeom>
            <a:noFill/>
            <a:ln w="9525">
              <a:noFill/>
              <a:miter lim="800000"/>
              <a:headEnd/>
              <a:tailEnd/>
            </a:ln>
          </p:spPr>
          <p:txBody>
            <a:bodyPr wrap="none" lIns="92075" tIns="46038" rIns="92075" bIns="46038">
              <a:spAutoFit/>
            </a:bodyPr>
            <a:lstStyle/>
            <a:p>
              <a:pPr eaLnBrk="0" hangingPunct="0"/>
              <a:r>
                <a:rPr lang="en-US" sz="2000" b="1"/>
                <a:t>-10</a:t>
              </a:r>
            </a:p>
          </p:txBody>
        </p:sp>
        <p:sp>
          <p:nvSpPr>
            <p:cNvPr id="29711" name="Line 41"/>
            <p:cNvSpPr>
              <a:spLocks noChangeShapeType="1"/>
            </p:cNvSpPr>
            <p:nvPr/>
          </p:nvSpPr>
          <p:spPr bwMode="auto">
            <a:xfrm flipH="1">
              <a:off x="3967" y="1811"/>
              <a:ext cx="456" cy="1855"/>
            </a:xfrm>
            <a:prstGeom prst="line">
              <a:avLst/>
            </a:prstGeom>
            <a:noFill/>
            <a:ln w="25400">
              <a:solidFill>
                <a:schemeClr val="tx2"/>
              </a:solidFill>
              <a:round/>
              <a:headEnd type="none" w="sm" len="sm"/>
              <a:tailEnd type="none" w="sm" len="sm"/>
            </a:ln>
          </p:spPr>
          <p:txBody>
            <a:bodyPr wrap="none" anchor="ctr"/>
            <a:lstStyle/>
            <a:p>
              <a:endParaRPr lang="th-TH"/>
            </a:p>
          </p:txBody>
        </p:sp>
        <p:sp>
          <p:nvSpPr>
            <p:cNvPr id="29712" name="Line 42"/>
            <p:cNvSpPr>
              <a:spLocks noChangeShapeType="1"/>
            </p:cNvSpPr>
            <p:nvPr/>
          </p:nvSpPr>
          <p:spPr bwMode="auto">
            <a:xfrm>
              <a:off x="4430" y="1824"/>
              <a:ext cx="216" cy="1548"/>
            </a:xfrm>
            <a:prstGeom prst="line">
              <a:avLst/>
            </a:prstGeom>
            <a:noFill/>
            <a:ln w="25400">
              <a:solidFill>
                <a:schemeClr val="tx2"/>
              </a:solidFill>
              <a:round/>
              <a:headEnd type="none" w="sm" len="sm"/>
              <a:tailEnd type="none" w="sm" len="sm"/>
            </a:ln>
          </p:spPr>
          <p:txBody>
            <a:bodyPr wrap="none" anchor="ctr"/>
            <a:lstStyle/>
            <a:p>
              <a:endParaRPr lang="th-TH"/>
            </a:p>
          </p:txBody>
        </p:sp>
        <p:sp>
          <p:nvSpPr>
            <p:cNvPr id="29713" name="Line 43"/>
            <p:cNvSpPr>
              <a:spLocks noChangeShapeType="1"/>
            </p:cNvSpPr>
            <p:nvPr/>
          </p:nvSpPr>
          <p:spPr bwMode="auto">
            <a:xfrm flipH="1">
              <a:off x="4655" y="2006"/>
              <a:ext cx="412" cy="1372"/>
            </a:xfrm>
            <a:prstGeom prst="line">
              <a:avLst/>
            </a:prstGeom>
            <a:noFill/>
            <a:ln w="25400">
              <a:solidFill>
                <a:schemeClr val="tx2"/>
              </a:solidFill>
              <a:round/>
              <a:headEnd type="none" w="sm" len="sm"/>
              <a:tailEnd type="none" w="sm" len="sm"/>
            </a:ln>
          </p:spPr>
          <p:txBody>
            <a:bodyPr wrap="none" anchor="ctr"/>
            <a:lstStyle/>
            <a:p>
              <a:endParaRPr lang="th-TH"/>
            </a:p>
          </p:txBody>
        </p:sp>
        <p:sp>
          <p:nvSpPr>
            <p:cNvPr id="29714" name="Line 44"/>
            <p:cNvSpPr>
              <a:spLocks noChangeShapeType="1"/>
            </p:cNvSpPr>
            <p:nvPr/>
          </p:nvSpPr>
          <p:spPr bwMode="auto">
            <a:xfrm>
              <a:off x="5068" y="2006"/>
              <a:ext cx="253" cy="439"/>
            </a:xfrm>
            <a:prstGeom prst="line">
              <a:avLst/>
            </a:prstGeom>
            <a:noFill/>
            <a:ln w="25400">
              <a:solidFill>
                <a:schemeClr val="tx2"/>
              </a:solidFill>
              <a:round/>
              <a:headEnd type="none" w="sm" len="sm"/>
              <a:tailEnd type="none" w="sm" len="sm"/>
            </a:ln>
          </p:spPr>
          <p:txBody>
            <a:bodyPr wrap="none" anchor="ctr"/>
            <a:lstStyle/>
            <a:p>
              <a:endParaRPr lang="th-TH"/>
            </a:p>
          </p:txBody>
        </p:sp>
      </p:grpSp>
    </p:spTree>
    <p:extLst>
      <p:ext uri="{BB962C8B-B14F-4D97-AF65-F5344CB8AC3E}">
        <p14:creationId xmlns:p14="http://schemas.microsoft.com/office/powerpoint/2010/main" val="418291617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smtClean="0"/>
              <a:t>Partial Correlation, </a:t>
            </a:r>
            <a:r>
              <a:rPr lang="el-GR" smtClean="0"/>
              <a:t>ρ</a:t>
            </a:r>
            <a:r>
              <a:rPr lang="en-US" smtClean="0"/>
              <a:t> = +0.35</a:t>
            </a:r>
          </a:p>
        </p:txBody>
      </p:sp>
      <p:sp>
        <p:nvSpPr>
          <p:cNvPr id="30723" name="Slide Number Placeholder 4"/>
          <p:cNvSpPr>
            <a:spLocks noGrp="1"/>
          </p:cNvSpPr>
          <p:nvPr>
            <p:ph type="sldNum" sz="quarter" idx="10"/>
          </p:nvPr>
        </p:nvSpPr>
        <p:spPr bwMode="auto">
          <a:noFill/>
          <a:ln>
            <a:miter lim="800000"/>
            <a:headEnd/>
            <a:tailEnd/>
          </a:ln>
        </p:spPr>
        <p:txBody>
          <a:bodyPr/>
          <a:lstStyle/>
          <a:p>
            <a:r>
              <a:rPr lang="en-US"/>
              <a:t>8-</a:t>
            </a:r>
            <a:fld id="{C67CC50B-CC0B-487A-9BAF-97452557758D}" type="slidenum">
              <a:rPr lang="en-US"/>
              <a:pPr/>
              <a:t>220</a:t>
            </a:fld>
            <a:endParaRPr lang="en-US"/>
          </a:p>
        </p:txBody>
      </p:sp>
      <p:pic>
        <p:nvPicPr>
          <p:cNvPr id="30724" name="Picture 6"/>
          <p:cNvPicPr>
            <a:picLocks noChangeAspect="1" noChangeArrowheads="1"/>
          </p:cNvPicPr>
          <p:nvPr/>
        </p:nvPicPr>
        <p:blipFill>
          <a:blip r:embed="rId3" cstate="print"/>
          <a:srcRect/>
          <a:stretch>
            <a:fillRect/>
          </a:stretch>
        </p:blipFill>
        <p:spPr bwMode="auto">
          <a:xfrm>
            <a:off x="312738" y="1843088"/>
            <a:ext cx="8504237" cy="3971925"/>
          </a:xfrm>
          <a:prstGeom prst="rect">
            <a:avLst/>
          </a:prstGeom>
          <a:noFill/>
          <a:ln w="9525">
            <a:noFill/>
            <a:miter lim="800000"/>
            <a:headEnd/>
            <a:tailEnd/>
          </a:ln>
        </p:spPr>
      </p:pic>
    </p:spTree>
    <p:extLst>
      <p:ext uri="{BB962C8B-B14F-4D97-AF65-F5344CB8AC3E}">
        <p14:creationId xmlns:p14="http://schemas.microsoft.com/office/powerpoint/2010/main" val="417177198"/>
      </p:ext>
    </p:extLst>
  </p:cSld>
  <p:clrMapOvr>
    <a:masterClrMapping/>
  </p:clrMapOvr>
  <p:timing>
    <p:tnLst>
      <p:par>
        <p:cTn xmlns:p14="http://schemas.microsoft.com/office/powerpoint/2010/mai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228600" y="228600"/>
            <a:ext cx="8686800" cy="914400"/>
          </a:xfrm>
        </p:spPr>
        <p:txBody>
          <a:bodyPr>
            <a:normAutofit fontScale="90000"/>
          </a:bodyPr>
          <a:lstStyle/>
          <a:p>
            <a:pPr eaLnBrk="1" hangingPunct="1">
              <a:lnSpc>
                <a:spcPct val="80000"/>
              </a:lnSpc>
            </a:pPr>
            <a:r>
              <a:rPr lang="en-US" smtClean="0"/>
              <a:t>Creating a Portfolio:  Beginning with One Stock and Adding Randomly Selected Stocks to Portfolio</a:t>
            </a:r>
          </a:p>
        </p:txBody>
      </p:sp>
      <p:sp>
        <p:nvSpPr>
          <p:cNvPr id="31747" name="Rectangle 3"/>
          <p:cNvSpPr>
            <a:spLocks noGrp="1" noChangeArrowheads="1"/>
          </p:cNvSpPr>
          <p:nvPr>
            <p:ph sz="quarter" idx="1"/>
          </p:nvPr>
        </p:nvSpPr>
        <p:spPr>
          <a:xfrm>
            <a:off x="612775" y="1600200"/>
            <a:ext cx="7397750" cy="4495800"/>
          </a:xfrm>
        </p:spPr>
        <p:txBody>
          <a:bodyPr/>
          <a:lstStyle/>
          <a:p>
            <a:pPr eaLnBrk="1" hangingPunct="1">
              <a:spcBef>
                <a:spcPct val="0"/>
              </a:spcBef>
            </a:pPr>
            <a:r>
              <a:rPr lang="el-GR" smtClean="0">
                <a:solidFill>
                  <a:srgbClr val="23518A"/>
                </a:solidFill>
              </a:rPr>
              <a:t>σ</a:t>
            </a:r>
            <a:r>
              <a:rPr lang="en-US" baseline="-25000" smtClean="0">
                <a:solidFill>
                  <a:srgbClr val="23518A"/>
                </a:solidFill>
              </a:rPr>
              <a:t>p</a:t>
            </a:r>
            <a:r>
              <a:rPr lang="en-US" smtClean="0">
                <a:solidFill>
                  <a:srgbClr val="23518A"/>
                </a:solidFill>
              </a:rPr>
              <a:t> decreases as stocks are added, because they would not be perfectly correlated with the existing portfolio.</a:t>
            </a:r>
          </a:p>
          <a:p>
            <a:pPr eaLnBrk="1" hangingPunct="1">
              <a:spcBef>
                <a:spcPct val="0"/>
              </a:spcBef>
            </a:pPr>
            <a:r>
              <a:rPr lang="en-US" smtClean="0">
                <a:solidFill>
                  <a:srgbClr val="23518A"/>
                </a:solidFill>
              </a:rPr>
              <a:t>Expected return of the portfolio would remain relatively constant.</a:t>
            </a:r>
          </a:p>
          <a:p>
            <a:pPr eaLnBrk="1" hangingPunct="1">
              <a:spcBef>
                <a:spcPct val="0"/>
              </a:spcBef>
            </a:pPr>
            <a:r>
              <a:rPr lang="en-US" smtClean="0">
                <a:solidFill>
                  <a:srgbClr val="23518A"/>
                </a:solidFill>
              </a:rPr>
              <a:t>Eventually the diversification benefits of adding more stocks dissipates (after about 40 stocks), and for large stock portfolios, </a:t>
            </a:r>
            <a:r>
              <a:rPr lang="el-GR" smtClean="0">
                <a:solidFill>
                  <a:srgbClr val="23518A"/>
                </a:solidFill>
              </a:rPr>
              <a:t>σ</a:t>
            </a:r>
            <a:r>
              <a:rPr lang="en-US" baseline="-25000" smtClean="0">
                <a:solidFill>
                  <a:srgbClr val="23518A"/>
                </a:solidFill>
              </a:rPr>
              <a:t>p</a:t>
            </a:r>
            <a:r>
              <a:rPr lang="en-US" smtClean="0">
                <a:solidFill>
                  <a:srgbClr val="23518A"/>
                </a:solidFill>
              </a:rPr>
              <a:t> tends to converge to </a:t>
            </a:r>
            <a:r>
              <a:rPr lang="en-US" smtClean="0">
                <a:solidFill>
                  <a:srgbClr val="23518A"/>
                </a:solidFill>
                <a:sym typeface="Symbol" pitchFamily="18" charset="2"/>
              </a:rPr>
              <a:t> 20%.</a:t>
            </a:r>
            <a:r>
              <a:rPr lang="en-US" smtClean="0">
                <a:solidFill>
                  <a:srgbClr val="23518A"/>
                </a:solidFill>
              </a:rPr>
              <a:t> </a:t>
            </a:r>
            <a:endParaRPr lang="el-GR" smtClean="0">
              <a:solidFill>
                <a:srgbClr val="23518A"/>
              </a:solidFill>
            </a:endParaRPr>
          </a:p>
        </p:txBody>
      </p:sp>
      <p:sp>
        <p:nvSpPr>
          <p:cNvPr id="31748" name="Slide Number Placeholder 4"/>
          <p:cNvSpPr>
            <a:spLocks noGrp="1"/>
          </p:cNvSpPr>
          <p:nvPr>
            <p:ph type="sldNum" sz="quarter" idx="10"/>
          </p:nvPr>
        </p:nvSpPr>
        <p:spPr bwMode="auto">
          <a:noFill/>
          <a:ln>
            <a:miter lim="800000"/>
            <a:headEnd/>
            <a:tailEnd/>
          </a:ln>
        </p:spPr>
        <p:txBody>
          <a:bodyPr/>
          <a:lstStyle/>
          <a:p>
            <a:r>
              <a:rPr lang="en-US"/>
              <a:t>8-</a:t>
            </a:r>
            <a:fld id="{0FB29C41-44E3-4937-8E93-09169F590A12}" type="slidenum">
              <a:rPr lang="en-US"/>
              <a:pPr/>
              <a:t>221</a:t>
            </a:fld>
            <a:endParaRPr lang="en-US"/>
          </a:p>
        </p:txBody>
      </p:sp>
    </p:spTree>
    <p:extLst>
      <p:ext uri="{BB962C8B-B14F-4D97-AF65-F5344CB8AC3E}">
        <p14:creationId xmlns:p14="http://schemas.microsoft.com/office/powerpoint/2010/main" val="3284866684"/>
      </p:ext>
    </p:extLst>
  </p:cSld>
  <p:clrMapOvr>
    <a:masterClrMapping/>
  </p:clrMapOvr>
  <p:timing>
    <p:tnLst>
      <p:par>
        <p:cTn xmlns:p14="http://schemas.microsoft.com/office/powerpoint/2010/mai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4"/>
          <p:cNvSpPr>
            <a:spLocks noGrp="1" noChangeArrowheads="1"/>
          </p:cNvSpPr>
          <p:nvPr>
            <p:ph type="title"/>
          </p:nvPr>
        </p:nvSpPr>
        <p:spPr/>
        <p:txBody>
          <a:bodyPr>
            <a:normAutofit/>
          </a:bodyPr>
          <a:lstStyle/>
          <a:p>
            <a:pPr eaLnBrk="1" hangingPunct="1">
              <a:defRPr/>
            </a:pPr>
            <a:r>
              <a:rPr lang="en-US" sz="3600" dirty="0" smtClean="0"/>
              <a:t>Illustrating Diversification Effects of a Stock Portfolio</a:t>
            </a:r>
          </a:p>
        </p:txBody>
      </p:sp>
      <p:sp>
        <p:nvSpPr>
          <p:cNvPr id="32771" name="Slide Number Placeholder 4"/>
          <p:cNvSpPr>
            <a:spLocks noGrp="1"/>
          </p:cNvSpPr>
          <p:nvPr>
            <p:ph type="sldNum" sz="quarter" idx="10"/>
          </p:nvPr>
        </p:nvSpPr>
        <p:spPr bwMode="auto">
          <a:noFill/>
          <a:ln>
            <a:miter lim="800000"/>
            <a:headEnd/>
            <a:tailEnd/>
          </a:ln>
        </p:spPr>
        <p:txBody>
          <a:bodyPr/>
          <a:lstStyle/>
          <a:p>
            <a:r>
              <a:rPr lang="en-US"/>
              <a:t>8-</a:t>
            </a:r>
            <a:fld id="{2B0E39DE-A7FC-4B26-8625-3BE95236E354}" type="slidenum">
              <a:rPr lang="en-US"/>
              <a:pPr/>
              <a:t>222</a:t>
            </a:fld>
            <a:endParaRPr lang="en-US"/>
          </a:p>
        </p:txBody>
      </p:sp>
      <p:pic>
        <p:nvPicPr>
          <p:cNvPr id="32772" name="Picture 32"/>
          <p:cNvPicPr>
            <a:picLocks noChangeAspect="1" noChangeArrowheads="1"/>
          </p:cNvPicPr>
          <p:nvPr/>
        </p:nvPicPr>
        <p:blipFill>
          <a:blip r:embed="rId3" cstate="print"/>
          <a:srcRect/>
          <a:stretch>
            <a:fillRect/>
          </a:stretch>
        </p:blipFill>
        <p:spPr bwMode="auto">
          <a:xfrm>
            <a:off x="2076450" y="1265238"/>
            <a:ext cx="4991100" cy="5145087"/>
          </a:xfrm>
          <a:prstGeom prst="rect">
            <a:avLst/>
          </a:prstGeom>
          <a:noFill/>
          <a:ln w="9525">
            <a:noFill/>
            <a:miter lim="800000"/>
            <a:headEnd/>
            <a:tailEnd/>
          </a:ln>
        </p:spPr>
      </p:pic>
    </p:spTree>
    <p:extLst>
      <p:ext uri="{BB962C8B-B14F-4D97-AF65-F5344CB8AC3E}">
        <p14:creationId xmlns:p14="http://schemas.microsoft.com/office/powerpoint/2010/main" val="3021155408"/>
      </p:ext>
    </p:extLst>
  </p:cSld>
  <p:clrMapOvr>
    <a:masterClrMapping/>
  </p:clrMapOvr>
  <p:timing>
    <p:tnLst>
      <p:par>
        <p:cTn xmlns:p14="http://schemas.microsoft.com/office/powerpoint/2010/mai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n-US" smtClean="0"/>
              <a:t>Breaking Down Sources of Risk</a:t>
            </a:r>
          </a:p>
        </p:txBody>
      </p:sp>
      <p:sp>
        <p:nvSpPr>
          <p:cNvPr id="33795" name="Rectangle 3"/>
          <p:cNvSpPr>
            <a:spLocks noGrp="1" noChangeArrowheads="1"/>
          </p:cNvSpPr>
          <p:nvPr>
            <p:ph sz="quarter" idx="1"/>
          </p:nvPr>
        </p:nvSpPr>
        <p:spPr>
          <a:xfrm>
            <a:off x="612775" y="1600200"/>
            <a:ext cx="7616825" cy="4495800"/>
          </a:xfrm>
        </p:spPr>
        <p:txBody>
          <a:bodyPr/>
          <a:lstStyle/>
          <a:p>
            <a:pPr eaLnBrk="1" hangingPunct="1">
              <a:spcBef>
                <a:spcPct val="0"/>
              </a:spcBef>
              <a:buFont typeface="Wingdings" pitchFamily="2" charset="2"/>
              <a:buNone/>
            </a:pPr>
            <a:r>
              <a:rPr lang="en-US" smtClean="0">
                <a:solidFill>
                  <a:srgbClr val="23518A"/>
                </a:solidFill>
              </a:rPr>
              <a:t>Stand-alone risk = Market risk + Diversifiable risk</a:t>
            </a:r>
          </a:p>
          <a:p>
            <a:pPr eaLnBrk="1" hangingPunct="1">
              <a:spcBef>
                <a:spcPct val="0"/>
              </a:spcBef>
              <a:buFont typeface="Wingdings" pitchFamily="2" charset="2"/>
              <a:buNone/>
            </a:pPr>
            <a:endParaRPr lang="en-US" smtClean="0">
              <a:solidFill>
                <a:srgbClr val="23518A"/>
              </a:solidFill>
            </a:endParaRPr>
          </a:p>
          <a:p>
            <a:pPr eaLnBrk="1" hangingPunct="1">
              <a:spcBef>
                <a:spcPct val="0"/>
              </a:spcBef>
            </a:pPr>
            <a:r>
              <a:rPr lang="en-US" smtClean="0">
                <a:solidFill>
                  <a:srgbClr val="23518A"/>
                </a:solidFill>
              </a:rPr>
              <a:t>Market risk:  portion of a security’s stand-alone risk that cannot be eliminated through diversification.  Measured by beta.</a:t>
            </a:r>
          </a:p>
          <a:p>
            <a:pPr eaLnBrk="1" hangingPunct="1">
              <a:spcBef>
                <a:spcPct val="0"/>
              </a:spcBef>
            </a:pPr>
            <a:r>
              <a:rPr lang="en-US" smtClean="0">
                <a:solidFill>
                  <a:srgbClr val="23518A"/>
                </a:solidFill>
              </a:rPr>
              <a:t>Diversifiable risk:  portion of  a security’s stand-alone risk that can be eliminated through proper diversification.</a:t>
            </a:r>
          </a:p>
        </p:txBody>
      </p:sp>
      <p:sp>
        <p:nvSpPr>
          <p:cNvPr id="33796" name="Slide Number Placeholder 4"/>
          <p:cNvSpPr>
            <a:spLocks noGrp="1"/>
          </p:cNvSpPr>
          <p:nvPr>
            <p:ph type="sldNum" sz="quarter" idx="10"/>
          </p:nvPr>
        </p:nvSpPr>
        <p:spPr bwMode="auto">
          <a:noFill/>
          <a:ln>
            <a:miter lim="800000"/>
            <a:headEnd/>
            <a:tailEnd/>
          </a:ln>
        </p:spPr>
        <p:txBody>
          <a:bodyPr/>
          <a:lstStyle/>
          <a:p>
            <a:r>
              <a:rPr lang="en-US"/>
              <a:t>8-</a:t>
            </a:r>
            <a:fld id="{E7F85095-7BC3-4B1B-AB60-29985CD777E0}" type="slidenum">
              <a:rPr lang="en-US"/>
              <a:pPr/>
              <a:t>223</a:t>
            </a:fld>
            <a:endParaRPr lang="en-US"/>
          </a:p>
        </p:txBody>
      </p:sp>
    </p:spTree>
    <p:extLst>
      <p:ext uri="{BB962C8B-B14F-4D97-AF65-F5344CB8AC3E}">
        <p14:creationId xmlns:p14="http://schemas.microsoft.com/office/powerpoint/2010/main" val="681164175"/>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Text">
    <a:dk1>
      <a:srgbClr val="1F497D"/>
    </a:dk1>
    <a:lt1>
      <a:srgbClr val="FFFFFF"/>
    </a:lt1>
    <a:dk2>
      <a:srgbClr val="CC0000"/>
    </a:dk2>
    <a:lt2>
      <a:srgbClr val="DDD9C3"/>
    </a:lt2>
    <a:accent1>
      <a:srgbClr val="7CA8DE"/>
    </a:accent1>
    <a:accent2>
      <a:srgbClr val="F50000"/>
    </a:accent2>
    <a:accent3>
      <a:srgbClr val="4F81BD"/>
    </a:accent3>
    <a:accent4>
      <a:srgbClr val="FF9B56"/>
    </a:accent4>
    <a:accent5>
      <a:srgbClr val="1F497D"/>
    </a:accent5>
    <a:accent6>
      <a:srgbClr val="A50021"/>
    </a:accent6>
    <a:hlink>
      <a:srgbClr val="FFFF00"/>
    </a:hlink>
    <a:folHlink>
      <a:srgbClr val="00B05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812</TotalTime>
  <Words>9776</Words>
  <Application>Microsoft Macintosh PowerPoint</Application>
  <PresentationFormat>On-screen Show (4:3)</PresentationFormat>
  <Paragraphs>2109</Paragraphs>
  <Slides>223</Slides>
  <Notes>157</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223</vt:i4>
      </vt:variant>
    </vt:vector>
  </HeadingPairs>
  <TitlesOfParts>
    <vt:vector size="227" baseType="lpstr">
      <vt:lpstr>Office Theme</vt:lpstr>
      <vt:lpstr>Equation</vt:lpstr>
      <vt:lpstr>Microsoft Equation</vt:lpstr>
      <vt:lpstr>Microsoft Excel 97 - 2004 Worksheet</vt:lpstr>
      <vt:lpstr>Time Value of Money</vt:lpstr>
      <vt:lpstr>Need Cash , Sir?</vt:lpstr>
      <vt:lpstr>PowerPoint Presentation</vt:lpstr>
      <vt:lpstr>Time Lines</vt:lpstr>
      <vt:lpstr>Drawing Time Lines</vt:lpstr>
      <vt:lpstr>Drawing Time Lines</vt:lpstr>
      <vt:lpstr>Future Value</vt:lpstr>
      <vt:lpstr>What is the future value (FV) of an initial $100 after 3 years, if I/YR = 10%?</vt:lpstr>
      <vt:lpstr>Solving for FV: The Step-by-Step and Formula Methods</vt:lpstr>
      <vt:lpstr>Solving for FV: Calculator and Excel Methods</vt:lpstr>
      <vt:lpstr>Example</vt:lpstr>
      <vt:lpstr>Solution</vt:lpstr>
      <vt:lpstr>Present Value</vt:lpstr>
      <vt:lpstr>What is the present value (PV) of $100 due in 3 years, if I/YR = 10%?</vt:lpstr>
      <vt:lpstr>Solving for PV: The Formula Method</vt:lpstr>
      <vt:lpstr>Solving for PV: Calculator and Excel Methods</vt:lpstr>
      <vt:lpstr>Example</vt:lpstr>
      <vt:lpstr>Solution</vt:lpstr>
      <vt:lpstr>Future value</vt:lpstr>
      <vt:lpstr>Solving for I:  What annual interest rate would cause $100 to grow to $125.97 in 3 years?</vt:lpstr>
      <vt:lpstr>Example</vt:lpstr>
      <vt:lpstr>Solution</vt:lpstr>
      <vt:lpstr>Solving for N:  If sales grow at 20% per year, how long before sales double?</vt:lpstr>
      <vt:lpstr>Example</vt:lpstr>
      <vt:lpstr>Solution</vt:lpstr>
      <vt:lpstr>Annuity</vt:lpstr>
      <vt:lpstr>What is the difference between an ordinary annuity and an annuity due?</vt:lpstr>
      <vt:lpstr>Solving for FV: 3-Year Ordinary Annuity of $100 at 10%</vt:lpstr>
      <vt:lpstr>Solving for PV: 3-year Ordinary Annuity of $100 at 10%</vt:lpstr>
      <vt:lpstr>What is the present value of a 5-year $100 ordinary annuity at 10%?</vt:lpstr>
      <vt:lpstr>What if it were a 10-year annuity?  A 25-year annuity?  A perpetuity?</vt:lpstr>
      <vt:lpstr>Example</vt:lpstr>
      <vt:lpstr>Solution </vt:lpstr>
      <vt:lpstr>Solution (cont.)</vt:lpstr>
      <vt:lpstr>The Power of Compound Interest</vt:lpstr>
      <vt:lpstr>The Power of Compound Interest</vt:lpstr>
      <vt:lpstr>Solving for FV:  If she begins saving today, how much will she have when she is 65?</vt:lpstr>
      <vt:lpstr>Solving for FV:  If you don’t start saving until you are 40 years old, how much will you have at 65?</vt:lpstr>
      <vt:lpstr>Solving for PMT:  How much must the 40-year old deposit annually to catch the 20-year old?</vt:lpstr>
      <vt:lpstr>Uneven Cash Flow</vt:lpstr>
      <vt:lpstr>What is the PV of this uneven cash flow stream?</vt:lpstr>
      <vt:lpstr>Solving for PV: Uneven Cash Flow Stream</vt:lpstr>
      <vt:lpstr>Will the FV of a lump sum be larger or smaller if compounded more often, holding the stated I% constant?</vt:lpstr>
      <vt:lpstr>PowerPoint Presentation</vt:lpstr>
      <vt:lpstr>Example</vt:lpstr>
      <vt:lpstr>Solution</vt:lpstr>
      <vt:lpstr>Solution (cont.)</vt:lpstr>
      <vt:lpstr>Classification of Interest Rates</vt:lpstr>
      <vt:lpstr>Classification of Interest Rates</vt:lpstr>
      <vt:lpstr>Classification of Interest Rates</vt:lpstr>
      <vt:lpstr>Why is it important to consider effective rates of return?</vt:lpstr>
      <vt:lpstr>Why is it important to consider effective rates of return?</vt:lpstr>
      <vt:lpstr>When is each rate used?</vt:lpstr>
      <vt:lpstr>What is the FV of $100 after 3 years under 10%  semiannual compounding?  Quarterly compounding?</vt:lpstr>
      <vt:lpstr>Can the effective rate ever be equal to the nominal rate?</vt:lpstr>
      <vt:lpstr>What’s the FV of a 3-year $100 annuity, if the quoted interest rate is 10%, compounded semiannually?</vt:lpstr>
      <vt:lpstr>Method 1: Compound Each Cash Flow</vt:lpstr>
      <vt:lpstr>Method 2: Financial Calculator or Excel</vt:lpstr>
      <vt:lpstr>Find the PV of This 3-Year Ordinary Annuity</vt:lpstr>
      <vt:lpstr>Example</vt:lpstr>
      <vt:lpstr>Solution</vt:lpstr>
      <vt:lpstr>Loans</vt:lpstr>
      <vt:lpstr>Loan Amortization</vt:lpstr>
      <vt:lpstr>Step 1: Find the Required Annual Payment</vt:lpstr>
      <vt:lpstr>Step 2: Find the Interest Paid in Year 1</vt:lpstr>
      <vt:lpstr>Step 3: Find the Principal Repaid in Year 1</vt:lpstr>
      <vt:lpstr>Step 4: Find the Ending Balance after Year 1</vt:lpstr>
      <vt:lpstr>Constructing an Amortization Table: Repeat Steps 1-4 Until End of Loan</vt:lpstr>
      <vt:lpstr>Illustrating an Amortized Payment: Where does the money go?</vt:lpstr>
      <vt:lpstr>Example</vt:lpstr>
      <vt:lpstr>Solution</vt:lpstr>
      <vt:lpstr>Solution (cont.)</vt:lpstr>
      <vt:lpstr>Lecture 7</vt:lpstr>
      <vt:lpstr>Interest Rates</vt:lpstr>
      <vt:lpstr>Cost of Money and Interest Rate Levels</vt:lpstr>
      <vt:lpstr>What four factors affect the level of interest rates?</vt:lpstr>
      <vt:lpstr>Determinants of Interest Rates</vt:lpstr>
      <vt:lpstr>“Nominal” vs. “Real” Rates</vt:lpstr>
      <vt:lpstr>Determinants of Interest Rates</vt:lpstr>
      <vt:lpstr>Premiums Added to r* for Different Types of Debt</vt:lpstr>
      <vt:lpstr>TIPS</vt:lpstr>
      <vt:lpstr>Breakeven inflation</vt:lpstr>
      <vt:lpstr>PowerPoint Presentation</vt:lpstr>
      <vt:lpstr>Yield Curve and the Term Structure of Interest Rates</vt:lpstr>
      <vt:lpstr>Hypothetical Yield Curve</vt:lpstr>
      <vt:lpstr>Relationship Between Treasury Yield Curve and Yield Curves for Corporate Issues</vt:lpstr>
      <vt:lpstr>Relationship Between Treasury Yield Curve and Yield Curves for Corporate Issues</vt:lpstr>
      <vt:lpstr>Representative Interest Rates on 5-Year Bonds in May 2011</vt:lpstr>
      <vt:lpstr>Illustrating the Relationship Between Corporate and Treasury Yield Curves</vt:lpstr>
      <vt:lpstr>Using Yield Curves to Estimate Future Interest Rates</vt:lpstr>
      <vt:lpstr>Pure Expectations Theory</vt:lpstr>
      <vt:lpstr>Assumptions of Pure Expectations</vt:lpstr>
      <vt:lpstr>An Example:  Observed Treasury Rates and Pure Expectations</vt:lpstr>
      <vt:lpstr>One-Year Forward Rate</vt:lpstr>
      <vt:lpstr>Three-Year Security, Two Years  from Now</vt:lpstr>
      <vt:lpstr>Conclusions about Pure Expectations</vt:lpstr>
      <vt:lpstr>Macroeconomic Factors That Influence Interest Rate Levels</vt:lpstr>
      <vt:lpstr>Example</vt:lpstr>
      <vt:lpstr>Example 1</vt:lpstr>
      <vt:lpstr>Solution 1</vt:lpstr>
      <vt:lpstr>Example 2</vt:lpstr>
      <vt:lpstr>Solution 2</vt:lpstr>
      <vt:lpstr>Example 3</vt:lpstr>
      <vt:lpstr>Solution 3</vt:lpstr>
      <vt:lpstr>Example 4</vt:lpstr>
      <vt:lpstr>Solution 4</vt:lpstr>
      <vt:lpstr>Example 5</vt:lpstr>
      <vt:lpstr>Solution 5</vt:lpstr>
      <vt:lpstr>Bonds and Their Valuation</vt:lpstr>
      <vt:lpstr>What is a bond?</vt:lpstr>
      <vt:lpstr>Bond Markets</vt:lpstr>
      <vt:lpstr>Key Features of a Bond</vt:lpstr>
      <vt:lpstr>Effect of a Call Provision</vt:lpstr>
      <vt:lpstr>The Value of Financial Assets</vt:lpstr>
      <vt:lpstr>Other Types (Features) of Bonds</vt:lpstr>
      <vt:lpstr>What is the opportunity cost of debt capital?</vt:lpstr>
      <vt:lpstr>What is the value of a 10-year, 10% annual coupon bond, if rd = 10%?</vt:lpstr>
      <vt:lpstr>Calculating the Value of a Bond</vt:lpstr>
      <vt:lpstr>What’s the value of its 10-year bonds outstanding with the same risk but a 13% annual coupon rate?</vt:lpstr>
      <vt:lpstr>What’s the value of its 10-year bonds outstanding with the same risk but a 7% annual coupon rate?</vt:lpstr>
      <vt:lpstr>Changes in Bond Value over Time</vt:lpstr>
      <vt:lpstr>Bond Values over Time</vt:lpstr>
      <vt:lpstr>What is the YTM on a 10-year, 9% annual coupon, $1,000 par value bond, selling for $887?</vt:lpstr>
      <vt:lpstr>Solving for the YTM</vt:lpstr>
      <vt:lpstr>Find YTM If the Bond Price is $1,134.20</vt:lpstr>
      <vt:lpstr>Definitions</vt:lpstr>
      <vt:lpstr>An Example:   Current and Capital Gains Yields</vt:lpstr>
      <vt:lpstr>Calculating Capital Gains Yield</vt:lpstr>
      <vt:lpstr>What is price risk?  Does a 1-year or 10-year bond have more price risk? </vt:lpstr>
      <vt:lpstr>Illustrating Price Risk</vt:lpstr>
      <vt:lpstr>What is reinvestment risk?</vt:lpstr>
      <vt:lpstr>Reinvestment Risk Example</vt:lpstr>
      <vt:lpstr>Conclusions about Price Risk and Reinvestment Risk</vt:lpstr>
      <vt:lpstr>Semiannual Bonds</vt:lpstr>
      <vt:lpstr>What is the value of a 10-year, 10% semiannual coupon bond, if rd = 13%?</vt:lpstr>
      <vt:lpstr>Would you prefer to buy a 10-year, 10% annual coupon bond or a 10-year, 10% semiannual coupon bond, all else equal?</vt:lpstr>
      <vt:lpstr>If the proper price for this semiannual bond is $1,000, what would be the proper price for the annual coupon bond?</vt:lpstr>
      <vt:lpstr>A 10-year, 10% semiannual coupon bond selling for $1,135.90 can be called in 4 years for $1,050, what is its yield to call (YTC)?</vt:lpstr>
      <vt:lpstr>Yield to Call</vt:lpstr>
      <vt:lpstr>If you bought these callable bonds, would you be more likely to earn the YTM or YTC?</vt:lpstr>
      <vt:lpstr>When is a call more likely to occur?</vt:lpstr>
      <vt:lpstr>Default Risk</vt:lpstr>
      <vt:lpstr>Types of Bonds</vt:lpstr>
      <vt:lpstr>Evaluating Default Risk: Bond Ratings</vt:lpstr>
      <vt:lpstr>Example 1</vt:lpstr>
      <vt:lpstr>Solution 1</vt:lpstr>
      <vt:lpstr>Example 2</vt:lpstr>
      <vt:lpstr>Solution 2</vt:lpstr>
      <vt:lpstr>Example 3</vt:lpstr>
      <vt:lpstr>Solution 3</vt:lpstr>
      <vt:lpstr>Example 4</vt:lpstr>
      <vt:lpstr>Solution 4</vt:lpstr>
      <vt:lpstr>Solution 4 (cont.)</vt:lpstr>
      <vt:lpstr>Example 5</vt:lpstr>
      <vt:lpstr>Solution 5</vt:lpstr>
      <vt:lpstr>Solution 5 (cont.)</vt:lpstr>
      <vt:lpstr>Stocks and Their Valuation</vt:lpstr>
      <vt:lpstr>Intrinsic Value and Stock Price</vt:lpstr>
      <vt:lpstr>Determinants of Intrinsic Value and Stock Prices</vt:lpstr>
      <vt:lpstr>Different Approaches for Estimating the Intrinsic Value of a Common Stock</vt:lpstr>
      <vt:lpstr>1. Discounted Dividend Model</vt:lpstr>
      <vt:lpstr>Constant Growth Stock</vt:lpstr>
      <vt:lpstr>Future Dividends and Their Present Values</vt:lpstr>
      <vt:lpstr>What happens if g &gt; rs?</vt:lpstr>
      <vt:lpstr>Use the SML to Calculate the Required  Rate of Return (rs)</vt:lpstr>
      <vt:lpstr>Find the Expected Dividend Stream for the Next 3 Years and Their PVs</vt:lpstr>
      <vt:lpstr>What is the stock’s intrinsic value?</vt:lpstr>
      <vt:lpstr>What is the stock’s expected value, one year from now?</vt:lpstr>
      <vt:lpstr>Find Expected Dividend Yield, Capital Gains Yield, and Total Return During First Year</vt:lpstr>
      <vt:lpstr>What would the expected price today be,  if g = 0?</vt:lpstr>
      <vt:lpstr>Supernormal Growth:  What if g = 30% for 3 years before achieving long-run growth of 6%?</vt:lpstr>
      <vt:lpstr>Valuing Common Stock with Nonconstant Growth</vt:lpstr>
      <vt:lpstr>Find Expected Dividend and Capital Gains Yields During the First and Fourth Years</vt:lpstr>
      <vt:lpstr>Nonconstant Growth:  What if g = 0% for 3 years before long-run growth of 6%?</vt:lpstr>
      <vt:lpstr>If the stock was expected to have negative growth (g = -6%), would anyone buy the stock, and what is its value?</vt:lpstr>
      <vt:lpstr>2. Corporate Valuation Model</vt:lpstr>
      <vt:lpstr>Applying the Corporate Valuation Model</vt:lpstr>
      <vt:lpstr>Issues Regarding the Corporate Valuation Model</vt:lpstr>
      <vt:lpstr>Use the Corporate Valuation Model to Find the Firm’s Intrinsic Value</vt:lpstr>
      <vt:lpstr>What is the firm’s intrinsic value per share?</vt:lpstr>
      <vt:lpstr>3. Firm Multiples Method</vt:lpstr>
      <vt:lpstr>Example 1</vt:lpstr>
      <vt:lpstr>Solution 1</vt:lpstr>
      <vt:lpstr>Example 2</vt:lpstr>
      <vt:lpstr>Solution 2</vt:lpstr>
      <vt:lpstr>Example 3</vt:lpstr>
      <vt:lpstr>Solution 3</vt:lpstr>
      <vt:lpstr>Example 4</vt:lpstr>
      <vt:lpstr>Solution 4</vt:lpstr>
      <vt:lpstr>Solution 4 (cont.)</vt:lpstr>
      <vt:lpstr>Solution 4 (cont.)</vt:lpstr>
      <vt:lpstr>Corporate Value Model</vt:lpstr>
      <vt:lpstr>PowerPoint Presentation</vt:lpstr>
      <vt:lpstr>Risk and Rates of Return</vt:lpstr>
      <vt:lpstr>What is investment risk?</vt:lpstr>
      <vt:lpstr>Probability Distributions</vt:lpstr>
      <vt:lpstr>Selected Realized Returns, 1926-2010</vt:lpstr>
      <vt:lpstr>Hypothetical Investment Alternatives</vt:lpstr>
      <vt:lpstr>Why is the T-bill return independent of the economy?  Do T-bills promise a completely risk-free return?</vt:lpstr>
      <vt:lpstr>How do the returns of High Tech and Collections behave in relation to the market?</vt:lpstr>
      <vt:lpstr>Calculating the Expected Return</vt:lpstr>
      <vt:lpstr>Summary of Expected Returns</vt:lpstr>
      <vt:lpstr>Calculating Standard Deviation</vt:lpstr>
      <vt:lpstr>Standard Deviation for Each Investment</vt:lpstr>
      <vt:lpstr>Comparing Standard Deviations</vt:lpstr>
      <vt:lpstr>Comments on Standard Deviation as a Measure of Risk</vt:lpstr>
      <vt:lpstr>Comparing Risk and Return</vt:lpstr>
      <vt:lpstr>Coefficient of Variation (CV)</vt:lpstr>
      <vt:lpstr>Illustrating the CV as a Measure of Relative Risk</vt:lpstr>
      <vt:lpstr>Risk Rankings by Coefficient of Variation</vt:lpstr>
      <vt:lpstr>Investor Attitude Towards Risk</vt:lpstr>
      <vt:lpstr>Portfolio Construction:  Risk and Return</vt:lpstr>
      <vt:lpstr>Calculating Portfolio Expected Return</vt:lpstr>
      <vt:lpstr>An Alternative Method for Determining Portfolio Expected Return</vt:lpstr>
      <vt:lpstr>Calculating Portfolio Standard Deviation and CV</vt:lpstr>
      <vt:lpstr>Comments on Portfolio Risk Measures</vt:lpstr>
      <vt:lpstr>General Comments about Risk</vt:lpstr>
      <vt:lpstr>Returns Distribution for Two Perfectly Negatively Correlated Stocks (ρ = -1.0)</vt:lpstr>
      <vt:lpstr>Returns Distribution for Two Perfectly Positively Correlated Stocks (ρ = 1.0)</vt:lpstr>
      <vt:lpstr>Partial Correlation, ρ = +0.35</vt:lpstr>
      <vt:lpstr>Creating a Portfolio:  Beginning with One Stock and Adding Randomly Selected Stocks to Portfolio</vt:lpstr>
      <vt:lpstr>Illustrating Diversification Effects of a Stock Portfolio</vt:lpstr>
      <vt:lpstr>Breaking Down Sources of Risk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Time Value of Money</dc:title>
  <dc:creator>Pinthip Srichart</dc:creator>
  <cp:lastModifiedBy>M</cp:lastModifiedBy>
  <cp:revision>65</cp:revision>
  <dcterms:created xsi:type="dcterms:W3CDTF">2016-01-13T08:36:13Z</dcterms:created>
  <dcterms:modified xsi:type="dcterms:W3CDTF">2016-05-14T04:20:55Z</dcterms:modified>
</cp:coreProperties>
</file>