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diagrams/quickStyle1.xml" ContentType="application/vnd.openxmlformats-officedocument.drawingml.diagramStyle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3.xml" ContentType="application/vnd.openxmlformats-officedocument.drawingml.diagramData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5" r:id="rId2"/>
    <p:sldMasterId id="2147483697" r:id="rId3"/>
    <p:sldMasterId id="2147483709" r:id="rId4"/>
  </p:sldMasterIdLst>
  <p:notesMasterIdLst>
    <p:notesMasterId r:id="rId37"/>
  </p:notesMasterIdLst>
  <p:sldIdLst>
    <p:sldId id="256" r:id="rId5"/>
    <p:sldId id="404" r:id="rId6"/>
    <p:sldId id="316" r:id="rId7"/>
    <p:sldId id="317" r:id="rId8"/>
    <p:sldId id="318" r:id="rId9"/>
    <p:sldId id="281" r:id="rId10"/>
    <p:sldId id="289" r:id="rId11"/>
    <p:sldId id="282" r:id="rId12"/>
    <p:sldId id="283" r:id="rId13"/>
    <p:sldId id="395" r:id="rId14"/>
    <p:sldId id="286" r:id="rId15"/>
    <p:sldId id="287" r:id="rId16"/>
    <p:sldId id="288" r:id="rId17"/>
    <p:sldId id="290" r:id="rId18"/>
    <p:sldId id="291" r:id="rId19"/>
    <p:sldId id="391" r:id="rId20"/>
    <p:sldId id="370" r:id="rId21"/>
    <p:sldId id="371" r:id="rId22"/>
    <p:sldId id="372" r:id="rId23"/>
    <p:sldId id="376" r:id="rId24"/>
    <p:sldId id="403" r:id="rId25"/>
    <p:sldId id="400" r:id="rId26"/>
    <p:sldId id="401" r:id="rId27"/>
    <p:sldId id="402" r:id="rId28"/>
    <p:sldId id="373" r:id="rId29"/>
    <p:sldId id="374" r:id="rId30"/>
    <p:sldId id="375" r:id="rId31"/>
    <p:sldId id="379" r:id="rId32"/>
    <p:sldId id="399" r:id="rId33"/>
    <p:sldId id="377" r:id="rId34"/>
    <p:sldId id="378" r:id="rId35"/>
    <p:sldId id="380" r:id="rId36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1470" autoAdjust="0"/>
    <p:restoredTop sz="94660"/>
  </p:normalViewPr>
  <p:slideViewPr>
    <p:cSldViewPr>
      <p:cViewPr varScale="1">
        <p:scale>
          <a:sx n="69" d="100"/>
          <a:sy n="69" d="100"/>
        </p:scale>
        <p:origin x="-67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1374B41-A584-5245-9C6B-9BACFC0D50F9}" type="doc">
      <dgm:prSet loTypeId="urn:microsoft.com/office/officeart/2005/8/layout/cycle2" loCatId="" qsTypeId="urn:microsoft.com/office/officeart/2005/8/quickstyle/simple4" qsCatId="simple" csTypeId="urn:microsoft.com/office/officeart/2005/8/colors/accent1_2" csCatId="accent1" phldr="1"/>
      <dgm:spPr/>
    </dgm:pt>
    <dgm:pt modelId="{BC55450B-6034-9842-99F7-AD022B477490}">
      <dgm:prSet phldrT="[Text]"/>
      <dgm:spPr/>
      <dgm:t>
        <a:bodyPr/>
        <a:lstStyle/>
        <a:p>
          <a:r>
            <a:rPr lang="en-US" dirty="0" smtClean="0"/>
            <a:t>people</a:t>
          </a:r>
          <a:endParaRPr lang="en-US" dirty="0"/>
        </a:p>
      </dgm:t>
    </dgm:pt>
    <dgm:pt modelId="{C787A425-E248-C74D-8617-6F6A93919EFE}" type="parTrans" cxnId="{533BB3B5-0871-414C-9B06-9E515C03388B}">
      <dgm:prSet/>
      <dgm:spPr/>
      <dgm:t>
        <a:bodyPr/>
        <a:lstStyle/>
        <a:p>
          <a:endParaRPr lang="en-US"/>
        </a:p>
      </dgm:t>
    </dgm:pt>
    <dgm:pt modelId="{52B292F0-3CA0-F644-8013-AE5D8AEE36BE}" type="sibTrans" cxnId="{533BB3B5-0871-414C-9B06-9E515C03388B}">
      <dgm:prSet/>
      <dgm:spPr/>
      <dgm:t>
        <a:bodyPr/>
        <a:lstStyle/>
        <a:p>
          <a:endParaRPr lang="en-US"/>
        </a:p>
      </dgm:t>
    </dgm:pt>
    <dgm:pt modelId="{6950B8B4-CE8A-8D41-9E0C-EDAE6D25D003}">
      <dgm:prSet phldrT="[Text]"/>
      <dgm:spPr/>
      <dgm:t>
        <a:bodyPr/>
        <a:lstStyle/>
        <a:p>
          <a:r>
            <a:rPr lang="en-US" dirty="0" smtClean="0"/>
            <a:t>marketers</a:t>
          </a:r>
          <a:endParaRPr lang="en-US" dirty="0"/>
        </a:p>
      </dgm:t>
    </dgm:pt>
    <dgm:pt modelId="{0C939D56-9F81-1E48-A9D2-7FE3FFA28BA0}" type="parTrans" cxnId="{FD3184F0-1E69-274D-A614-BD8F0EFAB397}">
      <dgm:prSet/>
      <dgm:spPr/>
      <dgm:t>
        <a:bodyPr/>
        <a:lstStyle/>
        <a:p>
          <a:endParaRPr lang="en-US"/>
        </a:p>
      </dgm:t>
    </dgm:pt>
    <dgm:pt modelId="{AEF7C7D3-5379-2444-9832-358631E72275}" type="sibTrans" cxnId="{FD3184F0-1E69-274D-A614-BD8F0EFAB397}">
      <dgm:prSet/>
      <dgm:spPr/>
      <dgm:t>
        <a:bodyPr/>
        <a:lstStyle/>
        <a:p>
          <a:endParaRPr lang="en-US"/>
        </a:p>
      </dgm:t>
    </dgm:pt>
    <dgm:pt modelId="{AB3A0C7B-B168-074E-B431-B0B0EA9349CA}">
      <dgm:prSet phldrT="[Text]"/>
      <dgm:spPr/>
      <dgm:t>
        <a:bodyPr/>
        <a:lstStyle/>
        <a:p>
          <a:r>
            <a:rPr lang="en-US" dirty="0" smtClean="0"/>
            <a:t>agencies</a:t>
          </a:r>
          <a:endParaRPr lang="en-US" dirty="0"/>
        </a:p>
      </dgm:t>
    </dgm:pt>
    <dgm:pt modelId="{265F3B59-049D-0A47-9B56-8B7B053DDD3A}" type="parTrans" cxnId="{2FD0B070-F07E-384D-B5F5-752C23E549AA}">
      <dgm:prSet/>
      <dgm:spPr/>
      <dgm:t>
        <a:bodyPr/>
        <a:lstStyle/>
        <a:p>
          <a:endParaRPr lang="en-US"/>
        </a:p>
      </dgm:t>
    </dgm:pt>
    <dgm:pt modelId="{A98D842E-6A0E-5D4B-8782-1C1E87C19443}" type="sibTrans" cxnId="{2FD0B070-F07E-384D-B5F5-752C23E549AA}">
      <dgm:prSet/>
      <dgm:spPr/>
      <dgm:t>
        <a:bodyPr/>
        <a:lstStyle/>
        <a:p>
          <a:endParaRPr lang="en-US"/>
        </a:p>
      </dgm:t>
    </dgm:pt>
    <dgm:pt modelId="{16ED7B7E-5BFA-4D4E-A808-9A2DF615AF98}" type="pres">
      <dgm:prSet presAssocID="{11374B41-A584-5245-9C6B-9BACFC0D50F9}" presName="cycle" presStyleCnt="0">
        <dgm:presLayoutVars>
          <dgm:dir/>
          <dgm:resizeHandles val="exact"/>
        </dgm:presLayoutVars>
      </dgm:prSet>
      <dgm:spPr/>
    </dgm:pt>
    <dgm:pt modelId="{CC2377BA-8FCA-BA41-93F0-774579F3CF3B}" type="pres">
      <dgm:prSet presAssocID="{BC55450B-6034-9842-99F7-AD022B477490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EDC9C2-5644-D147-9CFF-D421E4C4D024}" type="pres">
      <dgm:prSet presAssocID="{52B292F0-3CA0-F644-8013-AE5D8AEE36BE}" presName="sibTrans" presStyleLbl="sibTrans2D1" presStyleIdx="0" presStyleCnt="3"/>
      <dgm:spPr/>
      <dgm:t>
        <a:bodyPr/>
        <a:lstStyle/>
        <a:p>
          <a:endParaRPr lang="en-US"/>
        </a:p>
      </dgm:t>
    </dgm:pt>
    <dgm:pt modelId="{9360889E-E595-BC42-9747-79D18EE8E8E4}" type="pres">
      <dgm:prSet presAssocID="{52B292F0-3CA0-F644-8013-AE5D8AEE36BE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672B923B-BE31-7746-AE48-0DC2ACB2D688}" type="pres">
      <dgm:prSet presAssocID="{6950B8B4-CE8A-8D41-9E0C-EDAE6D25D003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36C15E-D8AC-6541-B52F-713121F41D37}" type="pres">
      <dgm:prSet presAssocID="{AEF7C7D3-5379-2444-9832-358631E72275}" presName="sibTrans" presStyleLbl="sibTrans2D1" presStyleIdx="1" presStyleCnt="3"/>
      <dgm:spPr/>
      <dgm:t>
        <a:bodyPr/>
        <a:lstStyle/>
        <a:p>
          <a:endParaRPr lang="en-US"/>
        </a:p>
      </dgm:t>
    </dgm:pt>
    <dgm:pt modelId="{B6B1C1DD-C1B5-9744-85D7-01D0A8BF69F4}" type="pres">
      <dgm:prSet presAssocID="{AEF7C7D3-5379-2444-9832-358631E72275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5A76AFFB-741F-9645-8C0D-09D9755E28ED}" type="pres">
      <dgm:prSet presAssocID="{AB3A0C7B-B168-074E-B431-B0B0EA9349CA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1C01328-042E-F342-BB93-9810C287CA22}" type="pres">
      <dgm:prSet presAssocID="{A98D842E-6A0E-5D4B-8782-1C1E87C19443}" presName="sibTrans" presStyleLbl="sibTrans2D1" presStyleIdx="2" presStyleCnt="3"/>
      <dgm:spPr/>
      <dgm:t>
        <a:bodyPr/>
        <a:lstStyle/>
        <a:p>
          <a:endParaRPr lang="en-US"/>
        </a:p>
      </dgm:t>
    </dgm:pt>
    <dgm:pt modelId="{D88C88F5-4E27-8849-9302-F22A4CE6C9EE}" type="pres">
      <dgm:prSet presAssocID="{A98D842E-6A0E-5D4B-8782-1C1E87C19443}" presName="connectorText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DC668945-09F9-422C-BBA0-13A0CC571382}" type="presOf" srcId="{AEF7C7D3-5379-2444-9832-358631E72275}" destId="{B6B1C1DD-C1B5-9744-85D7-01D0A8BF69F4}" srcOrd="1" destOrd="0" presId="urn:microsoft.com/office/officeart/2005/8/layout/cycle2"/>
    <dgm:cxn modelId="{C8C80F4B-034E-40DC-B9A8-318D21958B04}" type="presOf" srcId="{BC55450B-6034-9842-99F7-AD022B477490}" destId="{CC2377BA-8FCA-BA41-93F0-774579F3CF3B}" srcOrd="0" destOrd="0" presId="urn:microsoft.com/office/officeart/2005/8/layout/cycle2"/>
    <dgm:cxn modelId="{2FD0B070-F07E-384D-B5F5-752C23E549AA}" srcId="{11374B41-A584-5245-9C6B-9BACFC0D50F9}" destId="{AB3A0C7B-B168-074E-B431-B0B0EA9349CA}" srcOrd="2" destOrd="0" parTransId="{265F3B59-049D-0A47-9B56-8B7B053DDD3A}" sibTransId="{A98D842E-6A0E-5D4B-8782-1C1E87C19443}"/>
    <dgm:cxn modelId="{9F755A78-760F-46D3-ABC3-02A248D472F3}" type="presOf" srcId="{6950B8B4-CE8A-8D41-9E0C-EDAE6D25D003}" destId="{672B923B-BE31-7746-AE48-0DC2ACB2D688}" srcOrd="0" destOrd="0" presId="urn:microsoft.com/office/officeart/2005/8/layout/cycle2"/>
    <dgm:cxn modelId="{FF83C742-F8F0-4BC6-B46B-8549D1B99FA5}" type="presOf" srcId="{11374B41-A584-5245-9C6B-9BACFC0D50F9}" destId="{16ED7B7E-5BFA-4D4E-A808-9A2DF615AF98}" srcOrd="0" destOrd="0" presId="urn:microsoft.com/office/officeart/2005/8/layout/cycle2"/>
    <dgm:cxn modelId="{C69B381E-F9E5-4BC7-893E-8C1B4CD5190C}" type="presOf" srcId="{52B292F0-3CA0-F644-8013-AE5D8AEE36BE}" destId="{AEEDC9C2-5644-D147-9CFF-D421E4C4D024}" srcOrd="0" destOrd="0" presId="urn:microsoft.com/office/officeart/2005/8/layout/cycle2"/>
    <dgm:cxn modelId="{BFE48CFE-14EB-400A-AE2C-F15629A1C34D}" type="presOf" srcId="{AEF7C7D3-5379-2444-9832-358631E72275}" destId="{4036C15E-D8AC-6541-B52F-713121F41D37}" srcOrd="0" destOrd="0" presId="urn:microsoft.com/office/officeart/2005/8/layout/cycle2"/>
    <dgm:cxn modelId="{533BB3B5-0871-414C-9B06-9E515C03388B}" srcId="{11374B41-A584-5245-9C6B-9BACFC0D50F9}" destId="{BC55450B-6034-9842-99F7-AD022B477490}" srcOrd="0" destOrd="0" parTransId="{C787A425-E248-C74D-8617-6F6A93919EFE}" sibTransId="{52B292F0-3CA0-F644-8013-AE5D8AEE36BE}"/>
    <dgm:cxn modelId="{2A8BB0D1-069D-42F0-B7A6-438BE7629EA6}" type="presOf" srcId="{52B292F0-3CA0-F644-8013-AE5D8AEE36BE}" destId="{9360889E-E595-BC42-9747-79D18EE8E8E4}" srcOrd="1" destOrd="0" presId="urn:microsoft.com/office/officeart/2005/8/layout/cycle2"/>
    <dgm:cxn modelId="{6A1F55BB-19A6-4C40-ABB0-12D123D1B754}" type="presOf" srcId="{A98D842E-6A0E-5D4B-8782-1C1E87C19443}" destId="{D88C88F5-4E27-8849-9302-F22A4CE6C9EE}" srcOrd="1" destOrd="0" presId="urn:microsoft.com/office/officeart/2005/8/layout/cycle2"/>
    <dgm:cxn modelId="{BD429DF4-476E-4042-AA7F-140A582469AA}" type="presOf" srcId="{AB3A0C7B-B168-074E-B431-B0B0EA9349CA}" destId="{5A76AFFB-741F-9645-8C0D-09D9755E28ED}" srcOrd="0" destOrd="0" presId="urn:microsoft.com/office/officeart/2005/8/layout/cycle2"/>
    <dgm:cxn modelId="{FD3184F0-1E69-274D-A614-BD8F0EFAB397}" srcId="{11374B41-A584-5245-9C6B-9BACFC0D50F9}" destId="{6950B8B4-CE8A-8D41-9E0C-EDAE6D25D003}" srcOrd="1" destOrd="0" parTransId="{0C939D56-9F81-1E48-A9D2-7FE3FFA28BA0}" sibTransId="{AEF7C7D3-5379-2444-9832-358631E72275}"/>
    <dgm:cxn modelId="{8CF69684-428E-4A38-9145-E03CE0500540}" type="presOf" srcId="{A98D842E-6A0E-5D4B-8782-1C1E87C19443}" destId="{61C01328-042E-F342-BB93-9810C287CA22}" srcOrd="0" destOrd="0" presId="urn:microsoft.com/office/officeart/2005/8/layout/cycle2"/>
    <dgm:cxn modelId="{ED37318D-96BA-4AFD-A06C-B82C4EB61F6E}" type="presParOf" srcId="{16ED7B7E-5BFA-4D4E-A808-9A2DF615AF98}" destId="{CC2377BA-8FCA-BA41-93F0-774579F3CF3B}" srcOrd="0" destOrd="0" presId="urn:microsoft.com/office/officeart/2005/8/layout/cycle2"/>
    <dgm:cxn modelId="{D8EF374D-E797-415F-8501-8FD7314D9DB3}" type="presParOf" srcId="{16ED7B7E-5BFA-4D4E-A808-9A2DF615AF98}" destId="{AEEDC9C2-5644-D147-9CFF-D421E4C4D024}" srcOrd="1" destOrd="0" presId="urn:microsoft.com/office/officeart/2005/8/layout/cycle2"/>
    <dgm:cxn modelId="{AB2DFBA6-A577-434D-A640-F3C4A449B982}" type="presParOf" srcId="{AEEDC9C2-5644-D147-9CFF-D421E4C4D024}" destId="{9360889E-E595-BC42-9747-79D18EE8E8E4}" srcOrd="0" destOrd="0" presId="urn:microsoft.com/office/officeart/2005/8/layout/cycle2"/>
    <dgm:cxn modelId="{7CBE231E-C660-43D8-9068-AF42887D45C8}" type="presParOf" srcId="{16ED7B7E-5BFA-4D4E-A808-9A2DF615AF98}" destId="{672B923B-BE31-7746-AE48-0DC2ACB2D688}" srcOrd="2" destOrd="0" presId="urn:microsoft.com/office/officeart/2005/8/layout/cycle2"/>
    <dgm:cxn modelId="{C4908037-E70A-4942-A589-DE485FB19B57}" type="presParOf" srcId="{16ED7B7E-5BFA-4D4E-A808-9A2DF615AF98}" destId="{4036C15E-D8AC-6541-B52F-713121F41D37}" srcOrd="3" destOrd="0" presId="urn:microsoft.com/office/officeart/2005/8/layout/cycle2"/>
    <dgm:cxn modelId="{E0A1F567-0AF5-4088-AF6A-6FA77A5F862F}" type="presParOf" srcId="{4036C15E-D8AC-6541-B52F-713121F41D37}" destId="{B6B1C1DD-C1B5-9744-85D7-01D0A8BF69F4}" srcOrd="0" destOrd="0" presId="urn:microsoft.com/office/officeart/2005/8/layout/cycle2"/>
    <dgm:cxn modelId="{787FFFA8-D904-4DC1-8E24-80131A79B7A9}" type="presParOf" srcId="{16ED7B7E-5BFA-4D4E-A808-9A2DF615AF98}" destId="{5A76AFFB-741F-9645-8C0D-09D9755E28ED}" srcOrd="4" destOrd="0" presId="urn:microsoft.com/office/officeart/2005/8/layout/cycle2"/>
    <dgm:cxn modelId="{69B8A410-B6B4-4315-B271-7B9E9CC5D4AF}" type="presParOf" srcId="{16ED7B7E-5BFA-4D4E-A808-9A2DF615AF98}" destId="{61C01328-042E-F342-BB93-9810C287CA22}" srcOrd="5" destOrd="0" presId="urn:microsoft.com/office/officeart/2005/8/layout/cycle2"/>
    <dgm:cxn modelId="{E7E0FC02-43C8-426E-8D0C-FD23CCC1909B}" type="presParOf" srcId="{61C01328-042E-F342-BB93-9810C287CA22}" destId="{D88C88F5-4E27-8849-9302-F22A4CE6C9EE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1374B41-A584-5245-9C6B-9BACFC0D50F9}" type="doc">
      <dgm:prSet loTypeId="urn:microsoft.com/office/officeart/2005/8/layout/cycle2" loCatId="" qsTypeId="urn:microsoft.com/office/officeart/2005/8/quickstyle/simple4" qsCatId="simple" csTypeId="urn:microsoft.com/office/officeart/2005/8/colors/accent1_2" csCatId="accent1" phldr="1"/>
      <dgm:spPr/>
    </dgm:pt>
    <dgm:pt modelId="{BC55450B-6034-9842-99F7-AD022B477490}">
      <dgm:prSet phldrT="[Text]"/>
      <dgm:spPr/>
      <dgm:t>
        <a:bodyPr/>
        <a:lstStyle/>
        <a:p>
          <a:r>
            <a:rPr lang="en-US" dirty="0" smtClean="0"/>
            <a:t>people</a:t>
          </a:r>
          <a:endParaRPr lang="en-US" dirty="0"/>
        </a:p>
      </dgm:t>
    </dgm:pt>
    <dgm:pt modelId="{C787A425-E248-C74D-8617-6F6A93919EFE}" type="parTrans" cxnId="{533BB3B5-0871-414C-9B06-9E515C03388B}">
      <dgm:prSet/>
      <dgm:spPr/>
      <dgm:t>
        <a:bodyPr/>
        <a:lstStyle/>
        <a:p>
          <a:endParaRPr lang="en-US"/>
        </a:p>
      </dgm:t>
    </dgm:pt>
    <dgm:pt modelId="{52B292F0-3CA0-F644-8013-AE5D8AEE36BE}" type="sibTrans" cxnId="{533BB3B5-0871-414C-9B06-9E515C03388B}">
      <dgm:prSet/>
      <dgm:spPr/>
      <dgm:t>
        <a:bodyPr/>
        <a:lstStyle/>
        <a:p>
          <a:endParaRPr lang="en-US"/>
        </a:p>
      </dgm:t>
    </dgm:pt>
    <dgm:pt modelId="{6950B8B4-CE8A-8D41-9E0C-EDAE6D25D003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marketers</a:t>
          </a:r>
          <a:endParaRPr lang="en-US" dirty="0"/>
        </a:p>
      </dgm:t>
    </dgm:pt>
    <dgm:pt modelId="{0C939D56-9F81-1E48-A9D2-7FE3FFA28BA0}" type="parTrans" cxnId="{FD3184F0-1E69-274D-A614-BD8F0EFAB397}">
      <dgm:prSet/>
      <dgm:spPr/>
      <dgm:t>
        <a:bodyPr/>
        <a:lstStyle/>
        <a:p>
          <a:endParaRPr lang="en-US"/>
        </a:p>
      </dgm:t>
    </dgm:pt>
    <dgm:pt modelId="{AEF7C7D3-5379-2444-9832-358631E72275}" type="sibTrans" cxnId="{FD3184F0-1E69-274D-A614-BD8F0EFAB397}">
      <dgm:prSet/>
      <dgm:spPr/>
      <dgm:t>
        <a:bodyPr/>
        <a:lstStyle/>
        <a:p>
          <a:endParaRPr lang="en-US"/>
        </a:p>
      </dgm:t>
    </dgm:pt>
    <dgm:pt modelId="{AB3A0C7B-B168-074E-B431-B0B0EA9349CA}">
      <dgm:prSet phldrT="[Text]"/>
      <dgm:spPr/>
      <dgm:t>
        <a:bodyPr/>
        <a:lstStyle/>
        <a:p>
          <a:r>
            <a:rPr lang="en-US" dirty="0" smtClean="0"/>
            <a:t>agencies</a:t>
          </a:r>
          <a:endParaRPr lang="en-US" dirty="0"/>
        </a:p>
      </dgm:t>
    </dgm:pt>
    <dgm:pt modelId="{265F3B59-049D-0A47-9B56-8B7B053DDD3A}" type="parTrans" cxnId="{2FD0B070-F07E-384D-B5F5-752C23E549AA}">
      <dgm:prSet/>
      <dgm:spPr/>
      <dgm:t>
        <a:bodyPr/>
        <a:lstStyle/>
        <a:p>
          <a:endParaRPr lang="en-US"/>
        </a:p>
      </dgm:t>
    </dgm:pt>
    <dgm:pt modelId="{A98D842E-6A0E-5D4B-8782-1C1E87C19443}" type="sibTrans" cxnId="{2FD0B070-F07E-384D-B5F5-752C23E549AA}">
      <dgm:prSet/>
      <dgm:spPr/>
      <dgm:t>
        <a:bodyPr/>
        <a:lstStyle/>
        <a:p>
          <a:endParaRPr lang="en-US"/>
        </a:p>
      </dgm:t>
    </dgm:pt>
    <dgm:pt modelId="{16ED7B7E-5BFA-4D4E-A808-9A2DF615AF98}" type="pres">
      <dgm:prSet presAssocID="{11374B41-A584-5245-9C6B-9BACFC0D50F9}" presName="cycle" presStyleCnt="0">
        <dgm:presLayoutVars>
          <dgm:dir/>
          <dgm:resizeHandles val="exact"/>
        </dgm:presLayoutVars>
      </dgm:prSet>
      <dgm:spPr/>
    </dgm:pt>
    <dgm:pt modelId="{CC2377BA-8FCA-BA41-93F0-774579F3CF3B}" type="pres">
      <dgm:prSet presAssocID="{BC55450B-6034-9842-99F7-AD022B477490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EDC9C2-5644-D147-9CFF-D421E4C4D024}" type="pres">
      <dgm:prSet presAssocID="{52B292F0-3CA0-F644-8013-AE5D8AEE36BE}" presName="sibTrans" presStyleLbl="sibTrans2D1" presStyleIdx="0" presStyleCnt="3"/>
      <dgm:spPr/>
      <dgm:t>
        <a:bodyPr/>
        <a:lstStyle/>
        <a:p>
          <a:endParaRPr lang="en-US"/>
        </a:p>
      </dgm:t>
    </dgm:pt>
    <dgm:pt modelId="{9360889E-E595-BC42-9747-79D18EE8E8E4}" type="pres">
      <dgm:prSet presAssocID="{52B292F0-3CA0-F644-8013-AE5D8AEE36BE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672B923B-BE31-7746-AE48-0DC2ACB2D688}" type="pres">
      <dgm:prSet presAssocID="{6950B8B4-CE8A-8D41-9E0C-EDAE6D25D003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36C15E-D8AC-6541-B52F-713121F41D37}" type="pres">
      <dgm:prSet presAssocID="{AEF7C7D3-5379-2444-9832-358631E72275}" presName="sibTrans" presStyleLbl="sibTrans2D1" presStyleIdx="1" presStyleCnt="3"/>
      <dgm:spPr/>
      <dgm:t>
        <a:bodyPr/>
        <a:lstStyle/>
        <a:p>
          <a:endParaRPr lang="en-US"/>
        </a:p>
      </dgm:t>
    </dgm:pt>
    <dgm:pt modelId="{B6B1C1DD-C1B5-9744-85D7-01D0A8BF69F4}" type="pres">
      <dgm:prSet presAssocID="{AEF7C7D3-5379-2444-9832-358631E72275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5A76AFFB-741F-9645-8C0D-09D9755E28ED}" type="pres">
      <dgm:prSet presAssocID="{AB3A0C7B-B168-074E-B431-B0B0EA9349CA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1C01328-042E-F342-BB93-9810C287CA22}" type="pres">
      <dgm:prSet presAssocID="{A98D842E-6A0E-5D4B-8782-1C1E87C19443}" presName="sibTrans" presStyleLbl="sibTrans2D1" presStyleIdx="2" presStyleCnt="3"/>
      <dgm:spPr/>
      <dgm:t>
        <a:bodyPr/>
        <a:lstStyle/>
        <a:p>
          <a:endParaRPr lang="en-US"/>
        </a:p>
      </dgm:t>
    </dgm:pt>
    <dgm:pt modelId="{D88C88F5-4E27-8849-9302-F22A4CE6C9EE}" type="pres">
      <dgm:prSet presAssocID="{A98D842E-6A0E-5D4B-8782-1C1E87C19443}" presName="connectorText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AF45B572-78D2-4A20-BD59-1D7587602001}" type="presOf" srcId="{52B292F0-3CA0-F644-8013-AE5D8AEE36BE}" destId="{AEEDC9C2-5644-D147-9CFF-D421E4C4D024}" srcOrd="0" destOrd="0" presId="urn:microsoft.com/office/officeart/2005/8/layout/cycle2"/>
    <dgm:cxn modelId="{542D2AF0-4275-419D-A380-174D7C7D66E8}" type="presOf" srcId="{AB3A0C7B-B168-074E-B431-B0B0EA9349CA}" destId="{5A76AFFB-741F-9645-8C0D-09D9755E28ED}" srcOrd="0" destOrd="0" presId="urn:microsoft.com/office/officeart/2005/8/layout/cycle2"/>
    <dgm:cxn modelId="{B51A56ED-5F3B-4DA4-857A-6CE99C2AF615}" type="presOf" srcId="{6950B8B4-CE8A-8D41-9E0C-EDAE6D25D003}" destId="{672B923B-BE31-7746-AE48-0DC2ACB2D688}" srcOrd="0" destOrd="0" presId="urn:microsoft.com/office/officeart/2005/8/layout/cycle2"/>
    <dgm:cxn modelId="{039D8F69-5684-45D5-B693-C04C051556E1}" type="presOf" srcId="{52B292F0-3CA0-F644-8013-AE5D8AEE36BE}" destId="{9360889E-E595-BC42-9747-79D18EE8E8E4}" srcOrd="1" destOrd="0" presId="urn:microsoft.com/office/officeart/2005/8/layout/cycle2"/>
    <dgm:cxn modelId="{DA88939F-C1A4-4906-B613-40AB9DD1A59F}" type="presOf" srcId="{AEF7C7D3-5379-2444-9832-358631E72275}" destId="{B6B1C1DD-C1B5-9744-85D7-01D0A8BF69F4}" srcOrd="1" destOrd="0" presId="urn:microsoft.com/office/officeart/2005/8/layout/cycle2"/>
    <dgm:cxn modelId="{DB10895F-15D5-4764-8893-3D716A21BD95}" type="presOf" srcId="{BC55450B-6034-9842-99F7-AD022B477490}" destId="{CC2377BA-8FCA-BA41-93F0-774579F3CF3B}" srcOrd="0" destOrd="0" presId="urn:microsoft.com/office/officeart/2005/8/layout/cycle2"/>
    <dgm:cxn modelId="{2781DAF6-1CAF-4B8A-B8FE-74A576F7272F}" type="presOf" srcId="{A98D842E-6A0E-5D4B-8782-1C1E87C19443}" destId="{61C01328-042E-F342-BB93-9810C287CA22}" srcOrd="0" destOrd="0" presId="urn:microsoft.com/office/officeart/2005/8/layout/cycle2"/>
    <dgm:cxn modelId="{B345B149-58AF-44BE-A674-44034D12270A}" type="presOf" srcId="{A98D842E-6A0E-5D4B-8782-1C1E87C19443}" destId="{D88C88F5-4E27-8849-9302-F22A4CE6C9EE}" srcOrd="1" destOrd="0" presId="urn:microsoft.com/office/officeart/2005/8/layout/cycle2"/>
    <dgm:cxn modelId="{2FD0B070-F07E-384D-B5F5-752C23E549AA}" srcId="{11374B41-A584-5245-9C6B-9BACFC0D50F9}" destId="{AB3A0C7B-B168-074E-B431-B0B0EA9349CA}" srcOrd="2" destOrd="0" parTransId="{265F3B59-049D-0A47-9B56-8B7B053DDD3A}" sibTransId="{A98D842E-6A0E-5D4B-8782-1C1E87C19443}"/>
    <dgm:cxn modelId="{533BB3B5-0871-414C-9B06-9E515C03388B}" srcId="{11374B41-A584-5245-9C6B-9BACFC0D50F9}" destId="{BC55450B-6034-9842-99F7-AD022B477490}" srcOrd="0" destOrd="0" parTransId="{C787A425-E248-C74D-8617-6F6A93919EFE}" sibTransId="{52B292F0-3CA0-F644-8013-AE5D8AEE36BE}"/>
    <dgm:cxn modelId="{AB7226DB-33DE-4FEA-970C-3D0D366E059F}" type="presOf" srcId="{AEF7C7D3-5379-2444-9832-358631E72275}" destId="{4036C15E-D8AC-6541-B52F-713121F41D37}" srcOrd="0" destOrd="0" presId="urn:microsoft.com/office/officeart/2005/8/layout/cycle2"/>
    <dgm:cxn modelId="{FD3184F0-1E69-274D-A614-BD8F0EFAB397}" srcId="{11374B41-A584-5245-9C6B-9BACFC0D50F9}" destId="{6950B8B4-CE8A-8D41-9E0C-EDAE6D25D003}" srcOrd="1" destOrd="0" parTransId="{0C939D56-9F81-1E48-A9D2-7FE3FFA28BA0}" sibTransId="{AEF7C7D3-5379-2444-9832-358631E72275}"/>
    <dgm:cxn modelId="{DE78E3F6-F6EB-47C6-8D55-7D13EB73F3CB}" type="presOf" srcId="{11374B41-A584-5245-9C6B-9BACFC0D50F9}" destId="{16ED7B7E-5BFA-4D4E-A808-9A2DF615AF98}" srcOrd="0" destOrd="0" presId="urn:microsoft.com/office/officeart/2005/8/layout/cycle2"/>
    <dgm:cxn modelId="{826DA218-D211-49DB-8EAE-3B094DFAFEA3}" type="presParOf" srcId="{16ED7B7E-5BFA-4D4E-A808-9A2DF615AF98}" destId="{CC2377BA-8FCA-BA41-93F0-774579F3CF3B}" srcOrd="0" destOrd="0" presId="urn:microsoft.com/office/officeart/2005/8/layout/cycle2"/>
    <dgm:cxn modelId="{C81CA994-98B5-44C5-B3C2-6EC8DB9C1D5D}" type="presParOf" srcId="{16ED7B7E-5BFA-4D4E-A808-9A2DF615AF98}" destId="{AEEDC9C2-5644-D147-9CFF-D421E4C4D024}" srcOrd="1" destOrd="0" presId="urn:microsoft.com/office/officeart/2005/8/layout/cycle2"/>
    <dgm:cxn modelId="{38B5CB5E-54FB-477D-8740-F90574490602}" type="presParOf" srcId="{AEEDC9C2-5644-D147-9CFF-D421E4C4D024}" destId="{9360889E-E595-BC42-9747-79D18EE8E8E4}" srcOrd="0" destOrd="0" presId="urn:microsoft.com/office/officeart/2005/8/layout/cycle2"/>
    <dgm:cxn modelId="{823D4B5A-9D51-4439-9B52-F1FB05F7192C}" type="presParOf" srcId="{16ED7B7E-5BFA-4D4E-A808-9A2DF615AF98}" destId="{672B923B-BE31-7746-AE48-0DC2ACB2D688}" srcOrd="2" destOrd="0" presId="urn:microsoft.com/office/officeart/2005/8/layout/cycle2"/>
    <dgm:cxn modelId="{4726FD4E-47D4-4943-BC1A-D2237E66AD59}" type="presParOf" srcId="{16ED7B7E-5BFA-4D4E-A808-9A2DF615AF98}" destId="{4036C15E-D8AC-6541-B52F-713121F41D37}" srcOrd="3" destOrd="0" presId="urn:microsoft.com/office/officeart/2005/8/layout/cycle2"/>
    <dgm:cxn modelId="{1EA4FBC7-C9C9-4F9A-B043-263DEEB7EDCF}" type="presParOf" srcId="{4036C15E-D8AC-6541-B52F-713121F41D37}" destId="{B6B1C1DD-C1B5-9744-85D7-01D0A8BF69F4}" srcOrd="0" destOrd="0" presId="urn:microsoft.com/office/officeart/2005/8/layout/cycle2"/>
    <dgm:cxn modelId="{A0A1188E-DA69-47E4-8F3E-00F66206287F}" type="presParOf" srcId="{16ED7B7E-5BFA-4D4E-A808-9A2DF615AF98}" destId="{5A76AFFB-741F-9645-8C0D-09D9755E28ED}" srcOrd="4" destOrd="0" presId="urn:microsoft.com/office/officeart/2005/8/layout/cycle2"/>
    <dgm:cxn modelId="{29665539-FEB3-44CE-89D3-04D360D27D98}" type="presParOf" srcId="{16ED7B7E-5BFA-4D4E-A808-9A2DF615AF98}" destId="{61C01328-042E-F342-BB93-9810C287CA22}" srcOrd="5" destOrd="0" presId="urn:microsoft.com/office/officeart/2005/8/layout/cycle2"/>
    <dgm:cxn modelId="{1A44575D-5268-4DD2-A23C-27132FDF0D15}" type="presParOf" srcId="{61C01328-042E-F342-BB93-9810C287CA22}" destId="{D88C88F5-4E27-8849-9302-F22A4CE6C9EE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1374B41-A584-5245-9C6B-9BACFC0D50F9}" type="doc">
      <dgm:prSet loTypeId="urn:microsoft.com/office/officeart/2005/8/layout/cycle2" loCatId="" qsTypeId="urn:microsoft.com/office/officeart/2005/8/quickstyle/simple4" qsCatId="simple" csTypeId="urn:microsoft.com/office/officeart/2005/8/colors/accent1_2" csCatId="accent1" phldr="1"/>
      <dgm:spPr/>
    </dgm:pt>
    <dgm:pt modelId="{BC55450B-6034-9842-99F7-AD022B477490}">
      <dgm:prSet phldrT="[Text]"/>
      <dgm:spPr/>
      <dgm:t>
        <a:bodyPr/>
        <a:lstStyle/>
        <a:p>
          <a:r>
            <a:rPr lang="en-US" dirty="0" smtClean="0"/>
            <a:t>people</a:t>
          </a:r>
          <a:endParaRPr lang="en-US" dirty="0"/>
        </a:p>
      </dgm:t>
    </dgm:pt>
    <dgm:pt modelId="{C787A425-E248-C74D-8617-6F6A93919EFE}" type="parTrans" cxnId="{533BB3B5-0871-414C-9B06-9E515C03388B}">
      <dgm:prSet/>
      <dgm:spPr/>
      <dgm:t>
        <a:bodyPr/>
        <a:lstStyle/>
        <a:p>
          <a:endParaRPr lang="en-US"/>
        </a:p>
      </dgm:t>
    </dgm:pt>
    <dgm:pt modelId="{52B292F0-3CA0-F644-8013-AE5D8AEE36BE}" type="sibTrans" cxnId="{533BB3B5-0871-414C-9B06-9E515C03388B}">
      <dgm:prSet/>
      <dgm:spPr/>
      <dgm:t>
        <a:bodyPr/>
        <a:lstStyle/>
        <a:p>
          <a:endParaRPr lang="en-US"/>
        </a:p>
      </dgm:t>
    </dgm:pt>
    <dgm:pt modelId="{6950B8B4-CE8A-8D41-9E0C-EDAE6D25D003}">
      <dgm:prSet phldrT="[Text]"/>
      <dgm:spPr/>
      <dgm:t>
        <a:bodyPr/>
        <a:lstStyle/>
        <a:p>
          <a:r>
            <a:rPr lang="en-US" dirty="0" smtClean="0"/>
            <a:t>marketers</a:t>
          </a:r>
          <a:endParaRPr lang="en-US" dirty="0"/>
        </a:p>
      </dgm:t>
    </dgm:pt>
    <dgm:pt modelId="{0C939D56-9F81-1E48-A9D2-7FE3FFA28BA0}" type="parTrans" cxnId="{FD3184F0-1E69-274D-A614-BD8F0EFAB397}">
      <dgm:prSet/>
      <dgm:spPr/>
      <dgm:t>
        <a:bodyPr/>
        <a:lstStyle/>
        <a:p>
          <a:endParaRPr lang="en-US"/>
        </a:p>
      </dgm:t>
    </dgm:pt>
    <dgm:pt modelId="{AEF7C7D3-5379-2444-9832-358631E72275}" type="sibTrans" cxnId="{FD3184F0-1E69-274D-A614-BD8F0EFAB397}">
      <dgm:prSet/>
      <dgm:spPr/>
      <dgm:t>
        <a:bodyPr/>
        <a:lstStyle/>
        <a:p>
          <a:endParaRPr lang="en-US"/>
        </a:p>
      </dgm:t>
    </dgm:pt>
    <dgm:pt modelId="{AB3A0C7B-B168-074E-B431-B0B0EA9349CA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agencies</a:t>
          </a:r>
          <a:endParaRPr lang="en-US" dirty="0"/>
        </a:p>
      </dgm:t>
    </dgm:pt>
    <dgm:pt modelId="{265F3B59-049D-0A47-9B56-8B7B053DDD3A}" type="parTrans" cxnId="{2FD0B070-F07E-384D-B5F5-752C23E549AA}">
      <dgm:prSet/>
      <dgm:spPr/>
      <dgm:t>
        <a:bodyPr/>
        <a:lstStyle/>
        <a:p>
          <a:endParaRPr lang="en-US"/>
        </a:p>
      </dgm:t>
    </dgm:pt>
    <dgm:pt modelId="{A98D842E-6A0E-5D4B-8782-1C1E87C19443}" type="sibTrans" cxnId="{2FD0B070-F07E-384D-B5F5-752C23E549AA}">
      <dgm:prSet/>
      <dgm:spPr/>
      <dgm:t>
        <a:bodyPr/>
        <a:lstStyle/>
        <a:p>
          <a:endParaRPr lang="en-US"/>
        </a:p>
      </dgm:t>
    </dgm:pt>
    <dgm:pt modelId="{16ED7B7E-5BFA-4D4E-A808-9A2DF615AF98}" type="pres">
      <dgm:prSet presAssocID="{11374B41-A584-5245-9C6B-9BACFC0D50F9}" presName="cycle" presStyleCnt="0">
        <dgm:presLayoutVars>
          <dgm:dir/>
          <dgm:resizeHandles val="exact"/>
        </dgm:presLayoutVars>
      </dgm:prSet>
      <dgm:spPr/>
    </dgm:pt>
    <dgm:pt modelId="{CC2377BA-8FCA-BA41-93F0-774579F3CF3B}" type="pres">
      <dgm:prSet presAssocID="{BC55450B-6034-9842-99F7-AD022B477490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EDC9C2-5644-D147-9CFF-D421E4C4D024}" type="pres">
      <dgm:prSet presAssocID="{52B292F0-3CA0-F644-8013-AE5D8AEE36BE}" presName="sibTrans" presStyleLbl="sibTrans2D1" presStyleIdx="0" presStyleCnt="3"/>
      <dgm:spPr/>
      <dgm:t>
        <a:bodyPr/>
        <a:lstStyle/>
        <a:p>
          <a:endParaRPr lang="en-US"/>
        </a:p>
      </dgm:t>
    </dgm:pt>
    <dgm:pt modelId="{9360889E-E595-BC42-9747-79D18EE8E8E4}" type="pres">
      <dgm:prSet presAssocID="{52B292F0-3CA0-F644-8013-AE5D8AEE36BE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672B923B-BE31-7746-AE48-0DC2ACB2D688}" type="pres">
      <dgm:prSet presAssocID="{6950B8B4-CE8A-8D41-9E0C-EDAE6D25D003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36C15E-D8AC-6541-B52F-713121F41D37}" type="pres">
      <dgm:prSet presAssocID="{AEF7C7D3-5379-2444-9832-358631E72275}" presName="sibTrans" presStyleLbl="sibTrans2D1" presStyleIdx="1" presStyleCnt="3"/>
      <dgm:spPr/>
      <dgm:t>
        <a:bodyPr/>
        <a:lstStyle/>
        <a:p>
          <a:endParaRPr lang="en-US"/>
        </a:p>
      </dgm:t>
    </dgm:pt>
    <dgm:pt modelId="{B6B1C1DD-C1B5-9744-85D7-01D0A8BF69F4}" type="pres">
      <dgm:prSet presAssocID="{AEF7C7D3-5379-2444-9832-358631E72275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5A76AFFB-741F-9645-8C0D-09D9755E28ED}" type="pres">
      <dgm:prSet presAssocID="{AB3A0C7B-B168-074E-B431-B0B0EA9349CA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1C01328-042E-F342-BB93-9810C287CA22}" type="pres">
      <dgm:prSet presAssocID="{A98D842E-6A0E-5D4B-8782-1C1E87C19443}" presName="sibTrans" presStyleLbl="sibTrans2D1" presStyleIdx="2" presStyleCnt="3"/>
      <dgm:spPr/>
      <dgm:t>
        <a:bodyPr/>
        <a:lstStyle/>
        <a:p>
          <a:endParaRPr lang="en-US"/>
        </a:p>
      </dgm:t>
    </dgm:pt>
    <dgm:pt modelId="{D88C88F5-4E27-8849-9302-F22A4CE6C9EE}" type="pres">
      <dgm:prSet presAssocID="{A98D842E-6A0E-5D4B-8782-1C1E87C19443}" presName="connectorText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F90E564A-D5D2-439C-BD30-FB3B7163880B}" type="presOf" srcId="{AEF7C7D3-5379-2444-9832-358631E72275}" destId="{4036C15E-D8AC-6541-B52F-713121F41D37}" srcOrd="0" destOrd="0" presId="urn:microsoft.com/office/officeart/2005/8/layout/cycle2"/>
    <dgm:cxn modelId="{286ECF8F-2955-4D32-B2F1-68F51862D2A7}" type="presOf" srcId="{A98D842E-6A0E-5D4B-8782-1C1E87C19443}" destId="{61C01328-042E-F342-BB93-9810C287CA22}" srcOrd="0" destOrd="0" presId="urn:microsoft.com/office/officeart/2005/8/layout/cycle2"/>
    <dgm:cxn modelId="{5704916C-3ACC-4F75-8DB8-C68586B3A44D}" type="presOf" srcId="{BC55450B-6034-9842-99F7-AD022B477490}" destId="{CC2377BA-8FCA-BA41-93F0-774579F3CF3B}" srcOrd="0" destOrd="0" presId="urn:microsoft.com/office/officeart/2005/8/layout/cycle2"/>
    <dgm:cxn modelId="{D92F51C7-DB00-4D81-8AC0-DEF9215FDB17}" type="presOf" srcId="{52B292F0-3CA0-F644-8013-AE5D8AEE36BE}" destId="{9360889E-E595-BC42-9747-79D18EE8E8E4}" srcOrd="1" destOrd="0" presId="urn:microsoft.com/office/officeart/2005/8/layout/cycle2"/>
    <dgm:cxn modelId="{2FD0B070-F07E-384D-B5F5-752C23E549AA}" srcId="{11374B41-A584-5245-9C6B-9BACFC0D50F9}" destId="{AB3A0C7B-B168-074E-B431-B0B0EA9349CA}" srcOrd="2" destOrd="0" parTransId="{265F3B59-049D-0A47-9B56-8B7B053DDD3A}" sibTransId="{A98D842E-6A0E-5D4B-8782-1C1E87C19443}"/>
    <dgm:cxn modelId="{CBE26C3B-BF96-40B8-8CB9-549EB5617951}" type="presOf" srcId="{11374B41-A584-5245-9C6B-9BACFC0D50F9}" destId="{16ED7B7E-5BFA-4D4E-A808-9A2DF615AF98}" srcOrd="0" destOrd="0" presId="urn:microsoft.com/office/officeart/2005/8/layout/cycle2"/>
    <dgm:cxn modelId="{50C3E54F-302F-4D14-A02C-FF8D6CE2B14F}" type="presOf" srcId="{52B292F0-3CA0-F644-8013-AE5D8AEE36BE}" destId="{AEEDC9C2-5644-D147-9CFF-D421E4C4D024}" srcOrd="0" destOrd="0" presId="urn:microsoft.com/office/officeart/2005/8/layout/cycle2"/>
    <dgm:cxn modelId="{533BB3B5-0871-414C-9B06-9E515C03388B}" srcId="{11374B41-A584-5245-9C6B-9BACFC0D50F9}" destId="{BC55450B-6034-9842-99F7-AD022B477490}" srcOrd="0" destOrd="0" parTransId="{C787A425-E248-C74D-8617-6F6A93919EFE}" sibTransId="{52B292F0-3CA0-F644-8013-AE5D8AEE36BE}"/>
    <dgm:cxn modelId="{2E69AE00-42D5-4C4C-B5F9-D7192CE1A8A4}" type="presOf" srcId="{A98D842E-6A0E-5D4B-8782-1C1E87C19443}" destId="{D88C88F5-4E27-8849-9302-F22A4CE6C9EE}" srcOrd="1" destOrd="0" presId="urn:microsoft.com/office/officeart/2005/8/layout/cycle2"/>
    <dgm:cxn modelId="{76EC8F07-44D3-400C-A584-166A8904988B}" type="presOf" srcId="{AEF7C7D3-5379-2444-9832-358631E72275}" destId="{B6B1C1DD-C1B5-9744-85D7-01D0A8BF69F4}" srcOrd="1" destOrd="0" presId="urn:microsoft.com/office/officeart/2005/8/layout/cycle2"/>
    <dgm:cxn modelId="{FD3184F0-1E69-274D-A614-BD8F0EFAB397}" srcId="{11374B41-A584-5245-9C6B-9BACFC0D50F9}" destId="{6950B8B4-CE8A-8D41-9E0C-EDAE6D25D003}" srcOrd="1" destOrd="0" parTransId="{0C939D56-9F81-1E48-A9D2-7FE3FFA28BA0}" sibTransId="{AEF7C7D3-5379-2444-9832-358631E72275}"/>
    <dgm:cxn modelId="{F1434768-60B9-483C-8309-0AC0AA109E18}" type="presOf" srcId="{6950B8B4-CE8A-8D41-9E0C-EDAE6D25D003}" destId="{672B923B-BE31-7746-AE48-0DC2ACB2D688}" srcOrd="0" destOrd="0" presId="urn:microsoft.com/office/officeart/2005/8/layout/cycle2"/>
    <dgm:cxn modelId="{47534B91-78C8-4A76-BD4E-01D8793C27E9}" type="presOf" srcId="{AB3A0C7B-B168-074E-B431-B0B0EA9349CA}" destId="{5A76AFFB-741F-9645-8C0D-09D9755E28ED}" srcOrd="0" destOrd="0" presId="urn:microsoft.com/office/officeart/2005/8/layout/cycle2"/>
    <dgm:cxn modelId="{958F4584-3E77-4649-865F-5396788574BA}" type="presParOf" srcId="{16ED7B7E-5BFA-4D4E-A808-9A2DF615AF98}" destId="{CC2377BA-8FCA-BA41-93F0-774579F3CF3B}" srcOrd="0" destOrd="0" presId="urn:microsoft.com/office/officeart/2005/8/layout/cycle2"/>
    <dgm:cxn modelId="{3FEF7293-E2D8-4057-91F6-A321F0897B72}" type="presParOf" srcId="{16ED7B7E-5BFA-4D4E-A808-9A2DF615AF98}" destId="{AEEDC9C2-5644-D147-9CFF-D421E4C4D024}" srcOrd="1" destOrd="0" presId="urn:microsoft.com/office/officeart/2005/8/layout/cycle2"/>
    <dgm:cxn modelId="{C291E7F7-AA8F-42C5-B95D-540B62B99838}" type="presParOf" srcId="{AEEDC9C2-5644-D147-9CFF-D421E4C4D024}" destId="{9360889E-E595-BC42-9747-79D18EE8E8E4}" srcOrd="0" destOrd="0" presId="urn:microsoft.com/office/officeart/2005/8/layout/cycle2"/>
    <dgm:cxn modelId="{4D26976C-3010-450A-A72C-C288FCB710E2}" type="presParOf" srcId="{16ED7B7E-5BFA-4D4E-A808-9A2DF615AF98}" destId="{672B923B-BE31-7746-AE48-0DC2ACB2D688}" srcOrd="2" destOrd="0" presId="urn:microsoft.com/office/officeart/2005/8/layout/cycle2"/>
    <dgm:cxn modelId="{A966BCA9-CAF6-421F-BC60-440E7EB61867}" type="presParOf" srcId="{16ED7B7E-5BFA-4D4E-A808-9A2DF615AF98}" destId="{4036C15E-D8AC-6541-B52F-713121F41D37}" srcOrd="3" destOrd="0" presId="urn:microsoft.com/office/officeart/2005/8/layout/cycle2"/>
    <dgm:cxn modelId="{88642775-4954-4F27-998A-DB15202F6ECB}" type="presParOf" srcId="{4036C15E-D8AC-6541-B52F-713121F41D37}" destId="{B6B1C1DD-C1B5-9744-85D7-01D0A8BF69F4}" srcOrd="0" destOrd="0" presId="urn:microsoft.com/office/officeart/2005/8/layout/cycle2"/>
    <dgm:cxn modelId="{C75D7EF4-CEE4-4AFA-A9A8-71225B2A27D1}" type="presParOf" srcId="{16ED7B7E-5BFA-4D4E-A808-9A2DF615AF98}" destId="{5A76AFFB-741F-9645-8C0D-09D9755E28ED}" srcOrd="4" destOrd="0" presId="urn:microsoft.com/office/officeart/2005/8/layout/cycle2"/>
    <dgm:cxn modelId="{D133A364-410A-4A36-9841-E5F3F3CF84E0}" type="presParOf" srcId="{16ED7B7E-5BFA-4D4E-A808-9A2DF615AF98}" destId="{61C01328-042E-F342-BB93-9810C287CA22}" srcOrd="5" destOrd="0" presId="urn:microsoft.com/office/officeart/2005/8/layout/cycle2"/>
    <dgm:cxn modelId="{551969CB-16C8-4140-A495-C54DDBD5DB35}" type="presParOf" srcId="{61C01328-042E-F342-BB93-9810C287CA22}" destId="{D88C88F5-4E27-8849-9302-F22A4CE6C9EE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510C9ED-6B53-46CE-91F9-8682F3A6B666}" type="doc">
      <dgm:prSet loTypeId="urn:microsoft.com/office/officeart/2005/8/layout/cycle2" loCatId="cycle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2B5671BC-0FFD-4DA6-AFEB-542D9B6B0D69}">
      <dgm:prSet phldrT="[Text]" custT="1"/>
      <dgm:spPr/>
      <dgm:t>
        <a:bodyPr/>
        <a:lstStyle/>
        <a:p>
          <a:r>
            <a:rPr lang="en-US" sz="1400" dirty="0" smtClean="0"/>
            <a:t>Brief from marketing to client services (C.S.)</a:t>
          </a:r>
          <a:endParaRPr lang="en-US" sz="1400" dirty="0"/>
        </a:p>
      </dgm:t>
    </dgm:pt>
    <dgm:pt modelId="{99178665-C8D2-4C92-A447-4BC03EE5CEDD}" type="parTrans" cxnId="{33292185-0DB4-4A89-B73D-97070AB0DD40}">
      <dgm:prSet/>
      <dgm:spPr/>
      <dgm:t>
        <a:bodyPr/>
        <a:lstStyle/>
        <a:p>
          <a:endParaRPr lang="en-US" sz="2400"/>
        </a:p>
      </dgm:t>
    </dgm:pt>
    <dgm:pt modelId="{DCFFE822-D6AC-4433-B51B-A1A19DE02299}" type="sibTrans" cxnId="{33292185-0DB4-4A89-B73D-97070AB0DD40}">
      <dgm:prSet custT="1"/>
      <dgm:spPr/>
      <dgm:t>
        <a:bodyPr/>
        <a:lstStyle/>
        <a:p>
          <a:endParaRPr lang="en-US" sz="1050"/>
        </a:p>
      </dgm:t>
    </dgm:pt>
    <dgm:pt modelId="{3D912EB2-D5E0-4C6F-961A-6C42967D0E89}">
      <dgm:prSet phldrT="[Text]" custT="1"/>
      <dgm:spPr/>
      <dgm:t>
        <a:bodyPr/>
        <a:lstStyle/>
        <a:p>
          <a:r>
            <a:rPr lang="en-US" sz="1400" dirty="0" smtClean="0"/>
            <a:t>Creative team to develop executions – Planners to work on strategy</a:t>
          </a:r>
          <a:endParaRPr lang="en-US" sz="1400" dirty="0"/>
        </a:p>
      </dgm:t>
    </dgm:pt>
    <dgm:pt modelId="{13B2949B-391C-4335-B439-063850552988}" type="parTrans" cxnId="{FA59042C-D6C3-45D0-B92E-78F2B827D6E6}">
      <dgm:prSet/>
      <dgm:spPr/>
      <dgm:t>
        <a:bodyPr/>
        <a:lstStyle/>
        <a:p>
          <a:endParaRPr lang="en-US" sz="2400"/>
        </a:p>
      </dgm:t>
    </dgm:pt>
    <dgm:pt modelId="{A3C6F121-16F1-4290-88F8-135DDAE04E76}" type="sibTrans" cxnId="{FA59042C-D6C3-45D0-B92E-78F2B827D6E6}">
      <dgm:prSet custT="1"/>
      <dgm:spPr/>
      <dgm:t>
        <a:bodyPr/>
        <a:lstStyle/>
        <a:p>
          <a:endParaRPr lang="en-US" sz="1050"/>
        </a:p>
      </dgm:t>
    </dgm:pt>
    <dgm:pt modelId="{4EE6E98C-4ADA-40A2-A1B9-D8BA57F7BACE}">
      <dgm:prSet phldrT="[Text]" custT="1"/>
      <dgm:spPr/>
      <dgm:t>
        <a:bodyPr/>
        <a:lstStyle/>
        <a:p>
          <a:r>
            <a:rPr lang="en-US" sz="1400" dirty="0" smtClean="0"/>
            <a:t>Agency presents to client</a:t>
          </a:r>
          <a:endParaRPr lang="en-US" sz="1400" dirty="0"/>
        </a:p>
      </dgm:t>
    </dgm:pt>
    <dgm:pt modelId="{01175EC7-EB33-4F92-BD9A-4835AC1352E7}" type="parTrans" cxnId="{AE358842-8709-4946-B1D6-DF5E35E13EC3}">
      <dgm:prSet/>
      <dgm:spPr/>
      <dgm:t>
        <a:bodyPr/>
        <a:lstStyle/>
        <a:p>
          <a:endParaRPr lang="en-US" sz="2400"/>
        </a:p>
      </dgm:t>
    </dgm:pt>
    <dgm:pt modelId="{9FCC7664-2CBF-414F-9ACD-C3D3B1635AA2}" type="sibTrans" cxnId="{AE358842-8709-4946-B1D6-DF5E35E13EC3}">
      <dgm:prSet custT="1"/>
      <dgm:spPr/>
      <dgm:t>
        <a:bodyPr/>
        <a:lstStyle/>
        <a:p>
          <a:endParaRPr lang="en-US" sz="1050"/>
        </a:p>
      </dgm:t>
    </dgm:pt>
    <dgm:pt modelId="{1250421F-D0CC-49CA-97FA-5BE4D948BB8B}">
      <dgm:prSet phldrT="[Text]" custT="1"/>
      <dgm:spPr/>
      <dgm:t>
        <a:bodyPr/>
        <a:lstStyle/>
        <a:p>
          <a:r>
            <a:rPr lang="en-US" sz="1400" dirty="0" smtClean="0"/>
            <a:t>Planners to understand the brief and develop creative brief</a:t>
          </a:r>
          <a:endParaRPr lang="en-US" sz="1400" dirty="0"/>
        </a:p>
      </dgm:t>
    </dgm:pt>
    <dgm:pt modelId="{609DC3F1-9BD9-4D57-A284-4500B185E8AD}" type="parTrans" cxnId="{275BD5ED-C42D-4216-AC42-888C2897CFAF}">
      <dgm:prSet/>
      <dgm:spPr/>
      <dgm:t>
        <a:bodyPr/>
        <a:lstStyle/>
        <a:p>
          <a:endParaRPr lang="en-US" sz="2400"/>
        </a:p>
      </dgm:t>
    </dgm:pt>
    <dgm:pt modelId="{1D08FC3C-EE74-4480-95D7-16FF45B6628A}" type="sibTrans" cxnId="{275BD5ED-C42D-4216-AC42-888C2897CFAF}">
      <dgm:prSet custT="1"/>
      <dgm:spPr/>
      <dgm:t>
        <a:bodyPr/>
        <a:lstStyle/>
        <a:p>
          <a:endParaRPr lang="en-US" sz="1050"/>
        </a:p>
      </dgm:t>
    </dgm:pt>
    <dgm:pt modelId="{A2856D44-9A9A-424D-BE9A-DCE8A0F1ABFB}">
      <dgm:prSet phldrT="[Text]" custT="1"/>
      <dgm:spPr/>
      <dgm:t>
        <a:bodyPr/>
        <a:lstStyle/>
        <a:p>
          <a:r>
            <a:rPr lang="en-US" sz="1400" dirty="0" smtClean="0"/>
            <a:t>Planners and C.S. to brief creative team</a:t>
          </a:r>
          <a:endParaRPr lang="en-US" sz="1400" dirty="0"/>
        </a:p>
      </dgm:t>
    </dgm:pt>
    <dgm:pt modelId="{C13BB11C-4318-41F4-8D76-4B0E1D829313}" type="parTrans" cxnId="{6A873B43-72F4-40A9-B771-6731B7E2BD78}">
      <dgm:prSet/>
      <dgm:spPr/>
      <dgm:t>
        <a:bodyPr/>
        <a:lstStyle/>
        <a:p>
          <a:endParaRPr lang="en-US" sz="2400"/>
        </a:p>
      </dgm:t>
    </dgm:pt>
    <dgm:pt modelId="{DC36A189-A7CB-4B31-BA51-B88587767B6B}" type="sibTrans" cxnId="{6A873B43-72F4-40A9-B771-6731B7E2BD78}">
      <dgm:prSet custT="1"/>
      <dgm:spPr/>
      <dgm:t>
        <a:bodyPr/>
        <a:lstStyle/>
        <a:p>
          <a:endParaRPr lang="en-US" sz="1050"/>
        </a:p>
      </dgm:t>
    </dgm:pt>
    <dgm:pt modelId="{8E5053D3-C9F7-42DF-8938-38032C215A69}" type="pres">
      <dgm:prSet presAssocID="{4510C9ED-6B53-46CE-91F9-8682F3A6B666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37AEB29-5770-4500-822A-1401FDBFF467}" type="pres">
      <dgm:prSet presAssocID="{2B5671BC-0FFD-4DA6-AFEB-542D9B6B0D69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AD26A8C-D092-4278-B1DF-0AF1BEA30AB7}" type="pres">
      <dgm:prSet presAssocID="{DCFFE822-D6AC-4433-B51B-A1A19DE02299}" presName="sibTrans" presStyleLbl="sibTrans2D1" presStyleIdx="0" presStyleCnt="5"/>
      <dgm:spPr/>
      <dgm:t>
        <a:bodyPr/>
        <a:lstStyle/>
        <a:p>
          <a:endParaRPr lang="en-US"/>
        </a:p>
      </dgm:t>
    </dgm:pt>
    <dgm:pt modelId="{3A681654-83E3-4FE0-96D8-F7E4F08DA4AD}" type="pres">
      <dgm:prSet presAssocID="{DCFFE822-D6AC-4433-B51B-A1A19DE02299}" presName="connectorText" presStyleLbl="sibTrans2D1" presStyleIdx="0" presStyleCnt="5"/>
      <dgm:spPr/>
      <dgm:t>
        <a:bodyPr/>
        <a:lstStyle/>
        <a:p>
          <a:endParaRPr lang="en-US"/>
        </a:p>
      </dgm:t>
    </dgm:pt>
    <dgm:pt modelId="{885D2663-ED6C-4C78-8CBF-7E780DC1BE39}" type="pres">
      <dgm:prSet presAssocID="{1250421F-D0CC-49CA-97FA-5BE4D948BB8B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43A0B32-C94D-434C-94E7-59A2ED96ED64}" type="pres">
      <dgm:prSet presAssocID="{1D08FC3C-EE74-4480-95D7-16FF45B6628A}" presName="sibTrans" presStyleLbl="sibTrans2D1" presStyleIdx="1" presStyleCnt="5"/>
      <dgm:spPr/>
      <dgm:t>
        <a:bodyPr/>
        <a:lstStyle/>
        <a:p>
          <a:endParaRPr lang="en-US"/>
        </a:p>
      </dgm:t>
    </dgm:pt>
    <dgm:pt modelId="{A8A2E231-BCB1-416A-A5BC-52A0875E5A2F}" type="pres">
      <dgm:prSet presAssocID="{1D08FC3C-EE74-4480-95D7-16FF45B6628A}" presName="connectorText" presStyleLbl="sibTrans2D1" presStyleIdx="1" presStyleCnt="5"/>
      <dgm:spPr/>
      <dgm:t>
        <a:bodyPr/>
        <a:lstStyle/>
        <a:p>
          <a:endParaRPr lang="en-US"/>
        </a:p>
      </dgm:t>
    </dgm:pt>
    <dgm:pt modelId="{49E27633-BB5F-4435-8AAE-8F5363D9984B}" type="pres">
      <dgm:prSet presAssocID="{A2856D44-9A9A-424D-BE9A-DCE8A0F1ABFB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EB30316-AF74-428B-AB5A-C7B5CA8613FA}" type="pres">
      <dgm:prSet presAssocID="{DC36A189-A7CB-4B31-BA51-B88587767B6B}" presName="sibTrans" presStyleLbl="sibTrans2D1" presStyleIdx="2" presStyleCnt="5"/>
      <dgm:spPr/>
      <dgm:t>
        <a:bodyPr/>
        <a:lstStyle/>
        <a:p>
          <a:endParaRPr lang="en-US"/>
        </a:p>
      </dgm:t>
    </dgm:pt>
    <dgm:pt modelId="{E728B637-D9A0-43F5-9CB8-4E9653252124}" type="pres">
      <dgm:prSet presAssocID="{DC36A189-A7CB-4B31-BA51-B88587767B6B}" presName="connectorText" presStyleLbl="sibTrans2D1" presStyleIdx="2" presStyleCnt="5"/>
      <dgm:spPr/>
      <dgm:t>
        <a:bodyPr/>
        <a:lstStyle/>
        <a:p>
          <a:endParaRPr lang="en-US"/>
        </a:p>
      </dgm:t>
    </dgm:pt>
    <dgm:pt modelId="{99AB3175-340F-4CC1-8158-202C9C91F443}" type="pres">
      <dgm:prSet presAssocID="{3D912EB2-D5E0-4C6F-961A-6C42967D0E89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0BCCBFF-F2B0-4C6B-BCC3-3FBD567FA8BA}" type="pres">
      <dgm:prSet presAssocID="{A3C6F121-16F1-4290-88F8-135DDAE04E76}" presName="sibTrans" presStyleLbl="sibTrans2D1" presStyleIdx="3" presStyleCnt="5"/>
      <dgm:spPr/>
      <dgm:t>
        <a:bodyPr/>
        <a:lstStyle/>
        <a:p>
          <a:endParaRPr lang="en-US"/>
        </a:p>
      </dgm:t>
    </dgm:pt>
    <dgm:pt modelId="{534E0FF1-F476-478C-8E4E-FCF2689B9C5A}" type="pres">
      <dgm:prSet presAssocID="{A3C6F121-16F1-4290-88F8-135DDAE04E76}" presName="connectorText" presStyleLbl="sibTrans2D1" presStyleIdx="3" presStyleCnt="5"/>
      <dgm:spPr/>
      <dgm:t>
        <a:bodyPr/>
        <a:lstStyle/>
        <a:p>
          <a:endParaRPr lang="en-US"/>
        </a:p>
      </dgm:t>
    </dgm:pt>
    <dgm:pt modelId="{EF67E471-AFFF-4EB2-A84A-2BF7AC558DEF}" type="pres">
      <dgm:prSet presAssocID="{4EE6E98C-4ADA-40A2-A1B9-D8BA57F7BACE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198D6EB-D336-4E9B-928C-09BE780F7205}" type="pres">
      <dgm:prSet presAssocID="{9FCC7664-2CBF-414F-9ACD-C3D3B1635AA2}" presName="sibTrans" presStyleLbl="sibTrans2D1" presStyleIdx="4" presStyleCnt="5"/>
      <dgm:spPr/>
      <dgm:t>
        <a:bodyPr/>
        <a:lstStyle/>
        <a:p>
          <a:endParaRPr lang="en-US"/>
        </a:p>
      </dgm:t>
    </dgm:pt>
    <dgm:pt modelId="{3D747093-1EE0-47B4-9BD4-27EC26687DDB}" type="pres">
      <dgm:prSet presAssocID="{9FCC7664-2CBF-414F-9ACD-C3D3B1635AA2}" presName="connectorText" presStyleLbl="sibTrans2D1" presStyleIdx="4" presStyleCnt="5"/>
      <dgm:spPr/>
      <dgm:t>
        <a:bodyPr/>
        <a:lstStyle/>
        <a:p>
          <a:endParaRPr lang="en-US"/>
        </a:p>
      </dgm:t>
    </dgm:pt>
  </dgm:ptLst>
  <dgm:cxnLst>
    <dgm:cxn modelId="{EC1E78BA-DAB5-403C-B889-7D755C35BB13}" type="presOf" srcId="{DC36A189-A7CB-4B31-BA51-B88587767B6B}" destId="{6EB30316-AF74-428B-AB5A-C7B5CA8613FA}" srcOrd="0" destOrd="0" presId="urn:microsoft.com/office/officeart/2005/8/layout/cycle2"/>
    <dgm:cxn modelId="{33292185-0DB4-4A89-B73D-97070AB0DD40}" srcId="{4510C9ED-6B53-46CE-91F9-8682F3A6B666}" destId="{2B5671BC-0FFD-4DA6-AFEB-542D9B6B0D69}" srcOrd="0" destOrd="0" parTransId="{99178665-C8D2-4C92-A447-4BC03EE5CEDD}" sibTransId="{DCFFE822-D6AC-4433-B51B-A1A19DE02299}"/>
    <dgm:cxn modelId="{D13DFC63-C55C-49EE-84C3-26D94A746042}" type="presOf" srcId="{1D08FC3C-EE74-4480-95D7-16FF45B6628A}" destId="{A8A2E231-BCB1-416A-A5BC-52A0875E5A2F}" srcOrd="1" destOrd="0" presId="urn:microsoft.com/office/officeart/2005/8/layout/cycle2"/>
    <dgm:cxn modelId="{9236903B-5D4D-4BA7-8617-55150E94450B}" type="presOf" srcId="{4510C9ED-6B53-46CE-91F9-8682F3A6B666}" destId="{8E5053D3-C9F7-42DF-8938-38032C215A69}" srcOrd="0" destOrd="0" presId="urn:microsoft.com/office/officeart/2005/8/layout/cycle2"/>
    <dgm:cxn modelId="{FC626816-3D33-4E7A-A960-A693F67E6A72}" type="presOf" srcId="{9FCC7664-2CBF-414F-9ACD-C3D3B1635AA2}" destId="{E198D6EB-D336-4E9B-928C-09BE780F7205}" srcOrd="0" destOrd="0" presId="urn:microsoft.com/office/officeart/2005/8/layout/cycle2"/>
    <dgm:cxn modelId="{11745E75-8FCD-4777-9AA4-1E96284A1859}" type="presOf" srcId="{A2856D44-9A9A-424D-BE9A-DCE8A0F1ABFB}" destId="{49E27633-BB5F-4435-8AAE-8F5363D9984B}" srcOrd="0" destOrd="0" presId="urn:microsoft.com/office/officeart/2005/8/layout/cycle2"/>
    <dgm:cxn modelId="{183B6A87-01D2-45DD-AB2D-8E4FAF8A1BB8}" type="presOf" srcId="{DC36A189-A7CB-4B31-BA51-B88587767B6B}" destId="{E728B637-D9A0-43F5-9CB8-4E9653252124}" srcOrd="1" destOrd="0" presId="urn:microsoft.com/office/officeart/2005/8/layout/cycle2"/>
    <dgm:cxn modelId="{A920940E-2F2B-48B8-B94F-7AFF60CBCD70}" type="presOf" srcId="{1D08FC3C-EE74-4480-95D7-16FF45B6628A}" destId="{143A0B32-C94D-434C-94E7-59A2ED96ED64}" srcOrd="0" destOrd="0" presId="urn:microsoft.com/office/officeart/2005/8/layout/cycle2"/>
    <dgm:cxn modelId="{2765FDAC-CEBA-481B-97C9-70628BDCDDEF}" type="presOf" srcId="{9FCC7664-2CBF-414F-9ACD-C3D3B1635AA2}" destId="{3D747093-1EE0-47B4-9BD4-27EC26687DDB}" srcOrd="1" destOrd="0" presId="urn:microsoft.com/office/officeart/2005/8/layout/cycle2"/>
    <dgm:cxn modelId="{D0A30704-CB55-428C-B633-E776AF22C9DA}" type="presOf" srcId="{3D912EB2-D5E0-4C6F-961A-6C42967D0E89}" destId="{99AB3175-340F-4CC1-8158-202C9C91F443}" srcOrd="0" destOrd="0" presId="urn:microsoft.com/office/officeart/2005/8/layout/cycle2"/>
    <dgm:cxn modelId="{6A873B43-72F4-40A9-B771-6731B7E2BD78}" srcId="{4510C9ED-6B53-46CE-91F9-8682F3A6B666}" destId="{A2856D44-9A9A-424D-BE9A-DCE8A0F1ABFB}" srcOrd="2" destOrd="0" parTransId="{C13BB11C-4318-41F4-8D76-4B0E1D829313}" sibTransId="{DC36A189-A7CB-4B31-BA51-B88587767B6B}"/>
    <dgm:cxn modelId="{674CE133-37E6-48A4-AC1C-C450AF1CD03A}" type="presOf" srcId="{DCFFE822-D6AC-4433-B51B-A1A19DE02299}" destId="{3A681654-83E3-4FE0-96D8-F7E4F08DA4AD}" srcOrd="1" destOrd="0" presId="urn:microsoft.com/office/officeart/2005/8/layout/cycle2"/>
    <dgm:cxn modelId="{FA59042C-D6C3-45D0-B92E-78F2B827D6E6}" srcId="{4510C9ED-6B53-46CE-91F9-8682F3A6B666}" destId="{3D912EB2-D5E0-4C6F-961A-6C42967D0E89}" srcOrd="3" destOrd="0" parTransId="{13B2949B-391C-4335-B439-063850552988}" sibTransId="{A3C6F121-16F1-4290-88F8-135DDAE04E76}"/>
    <dgm:cxn modelId="{B05FE046-8C62-4DE2-BA23-E8ED83AA8C8C}" type="presOf" srcId="{A3C6F121-16F1-4290-88F8-135DDAE04E76}" destId="{534E0FF1-F476-478C-8E4E-FCF2689B9C5A}" srcOrd="1" destOrd="0" presId="urn:microsoft.com/office/officeart/2005/8/layout/cycle2"/>
    <dgm:cxn modelId="{1991E048-2EB8-44C2-AEF0-57A32D8BD6F5}" type="presOf" srcId="{1250421F-D0CC-49CA-97FA-5BE4D948BB8B}" destId="{885D2663-ED6C-4C78-8CBF-7E780DC1BE39}" srcOrd="0" destOrd="0" presId="urn:microsoft.com/office/officeart/2005/8/layout/cycle2"/>
    <dgm:cxn modelId="{FE08A459-BF6C-4843-BACA-19BC7FF6C720}" type="presOf" srcId="{DCFFE822-D6AC-4433-B51B-A1A19DE02299}" destId="{FAD26A8C-D092-4278-B1DF-0AF1BEA30AB7}" srcOrd="0" destOrd="0" presId="urn:microsoft.com/office/officeart/2005/8/layout/cycle2"/>
    <dgm:cxn modelId="{B39907AB-CBD3-4624-AE72-F93BF2A576AB}" type="presOf" srcId="{A3C6F121-16F1-4290-88F8-135DDAE04E76}" destId="{A0BCCBFF-F2B0-4C6B-BCC3-3FBD567FA8BA}" srcOrd="0" destOrd="0" presId="urn:microsoft.com/office/officeart/2005/8/layout/cycle2"/>
    <dgm:cxn modelId="{275BD5ED-C42D-4216-AC42-888C2897CFAF}" srcId="{4510C9ED-6B53-46CE-91F9-8682F3A6B666}" destId="{1250421F-D0CC-49CA-97FA-5BE4D948BB8B}" srcOrd="1" destOrd="0" parTransId="{609DC3F1-9BD9-4D57-A284-4500B185E8AD}" sibTransId="{1D08FC3C-EE74-4480-95D7-16FF45B6628A}"/>
    <dgm:cxn modelId="{C02BEAF7-2F4D-4B4D-8FDC-5242A2E18766}" type="presOf" srcId="{4EE6E98C-4ADA-40A2-A1B9-D8BA57F7BACE}" destId="{EF67E471-AFFF-4EB2-A84A-2BF7AC558DEF}" srcOrd="0" destOrd="0" presId="urn:microsoft.com/office/officeart/2005/8/layout/cycle2"/>
    <dgm:cxn modelId="{AE358842-8709-4946-B1D6-DF5E35E13EC3}" srcId="{4510C9ED-6B53-46CE-91F9-8682F3A6B666}" destId="{4EE6E98C-4ADA-40A2-A1B9-D8BA57F7BACE}" srcOrd="4" destOrd="0" parTransId="{01175EC7-EB33-4F92-BD9A-4835AC1352E7}" sibTransId="{9FCC7664-2CBF-414F-9ACD-C3D3B1635AA2}"/>
    <dgm:cxn modelId="{F6CCAE28-0ACB-44E6-92CE-26D06BB36765}" type="presOf" srcId="{2B5671BC-0FFD-4DA6-AFEB-542D9B6B0D69}" destId="{F37AEB29-5770-4500-822A-1401FDBFF467}" srcOrd="0" destOrd="0" presId="urn:microsoft.com/office/officeart/2005/8/layout/cycle2"/>
    <dgm:cxn modelId="{5BCB8E44-0AE6-4CC7-BC20-500DB1B80F04}" type="presParOf" srcId="{8E5053D3-C9F7-42DF-8938-38032C215A69}" destId="{F37AEB29-5770-4500-822A-1401FDBFF467}" srcOrd="0" destOrd="0" presId="urn:microsoft.com/office/officeart/2005/8/layout/cycle2"/>
    <dgm:cxn modelId="{B9BD57A6-3AA1-4F8D-B440-174D63C8FB30}" type="presParOf" srcId="{8E5053D3-C9F7-42DF-8938-38032C215A69}" destId="{FAD26A8C-D092-4278-B1DF-0AF1BEA30AB7}" srcOrd="1" destOrd="0" presId="urn:microsoft.com/office/officeart/2005/8/layout/cycle2"/>
    <dgm:cxn modelId="{47177006-D6C9-4F6B-94CB-A82EC7B6E3D3}" type="presParOf" srcId="{FAD26A8C-D092-4278-B1DF-0AF1BEA30AB7}" destId="{3A681654-83E3-4FE0-96D8-F7E4F08DA4AD}" srcOrd="0" destOrd="0" presId="urn:microsoft.com/office/officeart/2005/8/layout/cycle2"/>
    <dgm:cxn modelId="{D717C022-7BA2-42F5-A8D8-271020F2206F}" type="presParOf" srcId="{8E5053D3-C9F7-42DF-8938-38032C215A69}" destId="{885D2663-ED6C-4C78-8CBF-7E780DC1BE39}" srcOrd="2" destOrd="0" presId="urn:microsoft.com/office/officeart/2005/8/layout/cycle2"/>
    <dgm:cxn modelId="{05C0831F-E756-42C0-97D4-5C5BF53020FB}" type="presParOf" srcId="{8E5053D3-C9F7-42DF-8938-38032C215A69}" destId="{143A0B32-C94D-434C-94E7-59A2ED96ED64}" srcOrd="3" destOrd="0" presId="urn:microsoft.com/office/officeart/2005/8/layout/cycle2"/>
    <dgm:cxn modelId="{A4D9826C-1FB0-4F18-B3F1-BD5B79BC0CE3}" type="presParOf" srcId="{143A0B32-C94D-434C-94E7-59A2ED96ED64}" destId="{A8A2E231-BCB1-416A-A5BC-52A0875E5A2F}" srcOrd="0" destOrd="0" presId="urn:microsoft.com/office/officeart/2005/8/layout/cycle2"/>
    <dgm:cxn modelId="{1A03A4A4-BB95-4A62-B468-19B844F619D7}" type="presParOf" srcId="{8E5053D3-C9F7-42DF-8938-38032C215A69}" destId="{49E27633-BB5F-4435-8AAE-8F5363D9984B}" srcOrd="4" destOrd="0" presId="urn:microsoft.com/office/officeart/2005/8/layout/cycle2"/>
    <dgm:cxn modelId="{9651F39D-C3AC-4A70-95B7-2C6EA1160696}" type="presParOf" srcId="{8E5053D3-C9F7-42DF-8938-38032C215A69}" destId="{6EB30316-AF74-428B-AB5A-C7B5CA8613FA}" srcOrd="5" destOrd="0" presId="urn:microsoft.com/office/officeart/2005/8/layout/cycle2"/>
    <dgm:cxn modelId="{BF8A84A7-431C-4783-950B-8101A1CE990D}" type="presParOf" srcId="{6EB30316-AF74-428B-AB5A-C7B5CA8613FA}" destId="{E728B637-D9A0-43F5-9CB8-4E9653252124}" srcOrd="0" destOrd="0" presId="urn:microsoft.com/office/officeart/2005/8/layout/cycle2"/>
    <dgm:cxn modelId="{3CF38130-EF5A-49BE-BE4A-2D4C316D07AF}" type="presParOf" srcId="{8E5053D3-C9F7-42DF-8938-38032C215A69}" destId="{99AB3175-340F-4CC1-8158-202C9C91F443}" srcOrd="6" destOrd="0" presId="urn:microsoft.com/office/officeart/2005/8/layout/cycle2"/>
    <dgm:cxn modelId="{81CEA3E6-C68A-4DD6-8BD7-0187BF407EF4}" type="presParOf" srcId="{8E5053D3-C9F7-42DF-8938-38032C215A69}" destId="{A0BCCBFF-F2B0-4C6B-BCC3-3FBD567FA8BA}" srcOrd="7" destOrd="0" presId="urn:microsoft.com/office/officeart/2005/8/layout/cycle2"/>
    <dgm:cxn modelId="{21AA5CA4-8D98-414E-BB10-DDA0EDAC41C6}" type="presParOf" srcId="{A0BCCBFF-F2B0-4C6B-BCC3-3FBD567FA8BA}" destId="{534E0FF1-F476-478C-8E4E-FCF2689B9C5A}" srcOrd="0" destOrd="0" presId="urn:microsoft.com/office/officeart/2005/8/layout/cycle2"/>
    <dgm:cxn modelId="{190CCB4F-29CE-4C09-BFEA-A9F1D782DC11}" type="presParOf" srcId="{8E5053D3-C9F7-42DF-8938-38032C215A69}" destId="{EF67E471-AFFF-4EB2-A84A-2BF7AC558DEF}" srcOrd="8" destOrd="0" presId="urn:microsoft.com/office/officeart/2005/8/layout/cycle2"/>
    <dgm:cxn modelId="{BFEDEF05-2C61-4225-B8FC-ECE90A86CC0A}" type="presParOf" srcId="{8E5053D3-C9F7-42DF-8938-38032C215A69}" destId="{E198D6EB-D336-4E9B-928C-09BE780F7205}" srcOrd="9" destOrd="0" presId="urn:microsoft.com/office/officeart/2005/8/layout/cycle2"/>
    <dgm:cxn modelId="{938124A2-5130-4391-88AA-74B28900E74B}" type="presParOf" srcId="{E198D6EB-D336-4E9B-928C-09BE780F7205}" destId="{3D747093-1EE0-47B4-9BD4-27EC26687DDB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2377BA-8FCA-BA41-93F0-774579F3CF3B}">
      <dsp:nvSpPr>
        <dsp:cNvPr id="0" name=""/>
        <dsp:cNvSpPr/>
      </dsp:nvSpPr>
      <dsp:spPr>
        <a:xfrm>
          <a:off x="1788430" y="576"/>
          <a:ext cx="1833339" cy="183333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people</a:t>
          </a:r>
          <a:endParaRPr lang="en-US" sz="2300" kern="1200" dirty="0"/>
        </a:p>
      </dsp:txBody>
      <dsp:txXfrm>
        <a:off x="2056916" y="269062"/>
        <a:ext cx="1296367" cy="1296367"/>
      </dsp:txXfrm>
    </dsp:sp>
    <dsp:sp modelId="{AEEDC9C2-5644-D147-9CFF-D421E4C4D024}">
      <dsp:nvSpPr>
        <dsp:cNvPr id="0" name=""/>
        <dsp:cNvSpPr/>
      </dsp:nvSpPr>
      <dsp:spPr>
        <a:xfrm rot="3600000">
          <a:off x="3142677" y="1789221"/>
          <a:ext cx="488952" cy="61875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900" kern="1200"/>
        </a:p>
      </dsp:txBody>
      <dsp:txXfrm>
        <a:off x="3179349" y="1849454"/>
        <a:ext cx="342266" cy="371251"/>
      </dsp:txXfrm>
    </dsp:sp>
    <dsp:sp modelId="{672B923B-BE31-7746-AE48-0DC2ACB2D688}">
      <dsp:nvSpPr>
        <dsp:cNvPr id="0" name=""/>
        <dsp:cNvSpPr/>
      </dsp:nvSpPr>
      <dsp:spPr>
        <a:xfrm>
          <a:off x="3166375" y="2387247"/>
          <a:ext cx="1833339" cy="183333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marketers</a:t>
          </a:r>
          <a:endParaRPr lang="en-US" sz="2300" kern="1200" dirty="0"/>
        </a:p>
      </dsp:txBody>
      <dsp:txXfrm>
        <a:off x="3434861" y="2655733"/>
        <a:ext cx="1296367" cy="1296367"/>
      </dsp:txXfrm>
    </dsp:sp>
    <dsp:sp modelId="{4036C15E-D8AC-6541-B52F-713121F41D37}">
      <dsp:nvSpPr>
        <dsp:cNvPr id="0" name=""/>
        <dsp:cNvSpPr/>
      </dsp:nvSpPr>
      <dsp:spPr>
        <a:xfrm rot="10800000">
          <a:off x="2474462" y="2994541"/>
          <a:ext cx="488952" cy="61875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900" kern="1200"/>
        </a:p>
      </dsp:txBody>
      <dsp:txXfrm rot="10800000">
        <a:off x="2621148" y="3118291"/>
        <a:ext cx="342266" cy="371251"/>
      </dsp:txXfrm>
    </dsp:sp>
    <dsp:sp modelId="{5A76AFFB-741F-9645-8C0D-09D9755E28ED}">
      <dsp:nvSpPr>
        <dsp:cNvPr id="0" name=""/>
        <dsp:cNvSpPr/>
      </dsp:nvSpPr>
      <dsp:spPr>
        <a:xfrm>
          <a:off x="410484" y="2387247"/>
          <a:ext cx="1833339" cy="183333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agencies</a:t>
          </a:r>
          <a:endParaRPr lang="en-US" sz="2300" kern="1200" dirty="0"/>
        </a:p>
      </dsp:txBody>
      <dsp:txXfrm>
        <a:off x="678970" y="2655733"/>
        <a:ext cx="1296367" cy="1296367"/>
      </dsp:txXfrm>
    </dsp:sp>
    <dsp:sp modelId="{61C01328-042E-F342-BB93-9810C287CA22}">
      <dsp:nvSpPr>
        <dsp:cNvPr id="0" name=""/>
        <dsp:cNvSpPr/>
      </dsp:nvSpPr>
      <dsp:spPr>
        <a:xfrm rot="18000000">
          <a:off x="1764731" y="1813189"/>
          <a:ext cx="488952" cy="61875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900" kern="1200"/>
        </a:p>
      </dsp:txBody>
      <dsp:txXfrm>
        <a:off x="1801403" y="2000456"/>
        <a:ext cx="342266" cy="37125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2377BA-8FCA-BA41-93F0-774579F3CF3B}">
      <dsp:nvSpPr>
        <dsp:cNvPr id="0" name=""/>
        <dsp:cNvSpPr/>
      </dsp:nvSpPr>
      <dsp:spPr>
        <a:xfrm>
          <a:off x="1788430" y="576"/>
          <a:ext cx="1833339" cy="183333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people</a:t>
          </a:r>
          <a:endParaRPr lang="en-US" sz="2300" kern="1200" dirty="0"/>
        </a:p>
      </dsp:txBody>
      <dsp:txXfrm>
        <a:off x="2056916" y="269062"/>
        <a:ext cx="1296367" cy="1296367"/>
      </dsp:txXfrm>
    </dsp:sp>
    <dsp:sp modelId="{AEEDC9C2-5644-D147-9CFF-D421E4C4D024}">
      <dsp:nvSpPr>
        <dsp:cNvPr id="0" name=""/>
        <dsp:cNvSpPr/>
      </dsp:nvSpPr>
      <dsp:spPr>
        <a:xfrm rot="3600000">
          <a:off x="3142677" y="1789221"/>
          <a:ext cx="488952" cy="61875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900" kern="1200"/>
        </a:p>
      </dsp:txBody>
      <dsp:txXfrm>
        <a:off x="3179349" y="1849454"/>
        <a:ext cx="342266" cy="371251"/>
      </dsp:txXfrm>
    </dsp:sp>
    <dsp:sp modelId="{672B923B-BE31-7746-AE48-0DC2ACB2D688}">
      <dsp:nvSpPr>
        <dsp:cNvPr id="0" name=""/>
        <dsp:cNvSpPr/>
      </dsp:nvSpPr>
      <dsp:spPr>
        <a:xfrm>
          <a:off x="3166375" y="2387247"/>
          <a:ext cx="1833339" cy="1833339"/>
        </a:xfrm>
        <a:prstGeom prst="ellipse">
          <a:avLst/>
        </a:prstGeom>
        <a:solidFill>
          <a:srgbClr val="FF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marketers</a:t>
          </a:r>
          <a:endParaRPr lang="en-US" sz="2300" kern="1200" dirty="0"/>
        </a:p>
      </dsp:txBody>
      <dsp:txXfrm>
        <a:off x="3434861" y="2655733"/>
        <a:ext cx="1296367" cy="1296367"/>
      </dsp:txXfrm>
    </dsp:sp>
    <dsp:sp modelId="{4036C15E-D8AC-6541-B52F-713121F41D37}">
      <dsp:nvSpPr>
        <dsp:cNvPr id="0" name=""/>
        <dsp:cNvSpPr/>
      </dsp:nvSpPr>
      <dsp:spPr>
        <a:xfrm rot="10800000">
          <a:off x="2474462" y="2994541"/>
          <a:ext cx="488952" cy="61875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900" kern="1200"/>
        </a:p>
      </dsp:txBody>
      <dsp:txXfrm rot="10800000">
        <a:off x="2621148" y="3118291"/>
        <a:ext cx="342266" cy="371251"/>
      </dsp:txXfrm>
    </dsp:sp>
    <dsp:sp modelId="{5A76AFFB-741F-9645-8C0D-09D9755E28ED}">
      <dsp:nvSpPr>
        <dsp:cNvPr id="0" name=""/>
        <dsp:cNvSpPr/>
      </dsp:nvSpPr>
      <dsp:spPr>
        <a:xfrm>
          <a:off x="410484" y="2387247"/>
          <a:ext cx="1833339" cy="183333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agencies</a:t>
          </a:r>
          <a:endParaRPr lang="en-US" sz="2300" kern="1200" dirty="0"/>
        </a:p>
      </dsp:txBody>
      <dsp:txXfrm>
        <a:off x="678970" y="2655733"/>
        <a:ext cx="1296367" cy="1296367"/>
      </dsp:txXfrm>
    </dsp:sp>
    <dsp:sp modelId="{61C01328-042E-F342-BB93-9810C287CA22}">
      <dsp:nvSpPr>
        <dsp:cNvPr id="0" name=""/>
        <dsp:cNvSpPr/>
      </dsp:nvSpPr>
      <dsp:spPr>
        <a:xfrm rot="18000000">
          <a:off x="1764731" y="1813189"/>
          <a:ext cx="488952" cy="61875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900" kern="1200"/>
        </a:p>
      </dsp:txBody>
      <dsp:txXfrm>
        <a:off x="1801403" y="2000456"/>
        <a:ext cx="342266" cy="37125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2377BA-8FCA-BA41-93F0-774579F3CF3B}">
      <dsp:nvSpPr>
        <dsp:cNvPr id="0" name=""/>
        <dsp:cNvSpPr/>
      </dsp:nvSpPr>
      <dsp:spPr>
        <a:xfrm>
          <a:off x="1788430" y="576"/>
          <a:ext cx="1833339" cy="183333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people</a:t>
          </a:r>
          <a:endParaRPr lang="en-US" sz="2300" kern="1200" dirty="0"/>
        </a:p>
      </dsp:txBody>
      <dsp:txXfrm>
        <a:off x="2056916" y="269062"/>
        <a:ext cx="1296367" cy="1296367"/>
      </dsp:txXfrm>
    </dsp:sp>
    <dsp:sp modelId="{AEEDC9C2-5644-D147-9CFF-D421E4C4D024}">
      <dsp:nvSpPr>
        <dsp:cNvPr id="0" name=""/>
        <dsp:cNvSpPr/>
      </dsp:nvSpPr>
      <dsp:spPr>
        <a:xfrm rot="3600000">
          <a:off x="3142677" y="1789221"/>
          <a:ext cx="488952" cy="61875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900" kern="1200"/>
        </a:p>
      </dsp:txBody>
      <dsp:txXfrm>
        <a:off x="3179349" y="1849454"/>
        <a:ext cx="342266" cy="371251"/>
      </dsp:txXfrm>
    </dsp:sp>
    <dsp:sp modelId="{672B923B-BE31-7746-AE48-0DC2ACB2D688}">
      <dsp:nvSpPr>
        <dsp:cNvPr id="0" name=""/>
        <dsp:cNvSpPr/>
      </dsp:nvSpPr>
      <dsp:spPr>
        <a:xfrm>
          <a:off x="3166375" y="2387247"/>
          <a:ext cx="1833339" cy="183333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marketers</a:t>
          </a:r>
          <a:endParaRPr lang="en-US" sz="2300" kern="1200" dirty="0"/>
        </a:p>
      </dsp:txBody>
      <dsp:txXfrm>
        <a:off x="3434861" y="2655733"/>
        <a:ext cx="1296367" cy="1296367"/>
      </dsp:txXfrm>
    </dsp:sp>
    <dsp:sp modelId="{4036C15E-D8AC-6541-B52F-713121F41D37}">
      <dsp:nvSpPr>
        <dsp:cNvPr id="0" name=""/>
        <dsp:cNvSpPr/>
      </dsp:nvSpPr>
      <dsp:spPr>
        <a:xfrm rot="10800000">
          <a:off x="2474462" y="2994541"/>
          <a:ext cx="488952" cy="61875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900" kern="1200"/>
        </a:p>
      </dsp:txBody>
      <dsp:txXfrm rot="10800000">
        <a:off x="2621148" y="3118291"/>
        <a:ext cx="342266" cy="371251"/>
      </dsp:txXfrm>
    </dsp:sp>
    <dsp:sp modelId="{5A76AFFB-741F-9645-8C0D-09D9755E28ED}">
      <dsp:nvSpPr>
        <dsp:cNvPr id="0" name=""/>
        <dsp:cNvSpPr/>
      </dsp:nvSpPr>
      <dsp:spPr>
        <a:xfrm>
          <a:off x="410484" y="2387247"/>
          <a:ext cx="1833339" cy="1833339"/>
        </a:xfrm>
        <a:prstGeom prst="ellipse">
          <a:avLst/>
        </a:prstGeom>
        <a:solidFill>
          <a:srgbClr val="FF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agencies</a:t>
          </a:r>
          <a:endParaRPr lang="en-US" sz="2300" kern="1200" dirty="0"/>
        </a:p>
      </dsp:txBody>
      <dsp:txXfrm>
        <a:off x="678970" y="2655733"/>
        <a:ext cx="1296367" cy="1296367"/>
      </dsp:txXfrm>
    </dsp:sp>
    <dsp:sp modelId="{61C01328-042E-F342-BB93-9810C287CA22}">
      <dsp:nvSpPr>
        <dsp:cNvPr id="0" name=""/>
        <dsp:cNvSpPr/>
      </dsp:nvSpPr>
      <dsp:spPr>
        <a:xfrm rot="18000000">
          <a:off x="1764731" y="1813189"/>
          <a:ext cx="488952" cy="61875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900" kern="1200"/>
        </a:p>
      </dsp:txBody>
      <dsp:txXfrm>
        <a:off x="1801403" y="2000456"/>
        <a:ext cx="342266" cy="37125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37AEB29-5770-4500-822A-1401FDBFF467}">
      <dsp:nvSpPr>
        <dsp:cNvPr id="0" name=""/>
        <dsp:cNvSpPr/>
      </dsp:nvSpPr>
      <dsp:spPr>
        <a:xfrm>
          <a:off x="3664325" y="736"/>
          <a:ext cx="1586749" cy="1586749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Brief from marketing to client services (C.S.)</a:t>
          </a:r>
          <a:endParaRPr lang="en-US" sz="1400" kern="1200" dirty="0"/>
        </a:p>
      </dsp:txBody>
      <dsp:txXfrm>
        <a:off x="3896699" y="233110"/>
        <a:ext cx="1122001" cy="1122001"/>
      </dsp:txXfrm>
    </dsp:sp>
    <dsp:sp modelId="{FAD26A8C-D092-4278-B1DF-0AF1BEA30AB7}">
      <dsp:nvSpPr>
        <dsp:cNvPr id="0" name=""/>
        <dsp:cNvSpPr/>
      </dsp:nvSpPr>
      <dsp:spPr>
        <a:xfrm rot="2160000">
          <a:off x="5201183" y="1220139"/>
          <a:ext cx="422879" cy="535528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50" kern="1200"/>
        </a:p>
      </dsp:txBody>
      <dsp:txXfrm>
        <a:off x="5213297" y="1289961"/>
        <a:ext cx="296015" cy="321316"/>
      </dsp:txXfrm>
    </dsp:sp>
    <dsp:sp modelId="{885D2663-ED6C-4C78-8CBF-7E780DC1BE39}">
      <dsp:nvSpPr>
        <dsp:cNvPr id="0" name=""/>
        <dsp:cNvSpPr/>
      </dsp:nvSpPr>
      <dsp:spPr>
        <a:xfrm>
          <a:off x="5593536" y="1402390"/>
          <a:ext cx="1586749" cy="1586749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Planners to understand the brief and develop creative brief</a:t>
          </a:r>
          <a:endParaRPr lang="en-US" sz="1400" kern="1200" dirty="0"/>
        </a:p>
      </dsp:txBody>
      <dsp:txXfrm>
        <a:off x="5825910" y="1634764"/>
        <a:ext cx="1122001" cy="1122001"/>
      </dsp:txXfrm>
    </dsp:sp>
    <dsp:sp modelId="{143A0B32-C94D-434C-94E7-59A2ED96ED64}">
      <dsp:nvSpPr>
        <dsp:cNvPr id="0" name=""/>
        <dsp:cNvSpPr/>
      </dsp:nvSpPr>
      <dsp:spPr>
        <a:xfrm rot="6480000">
          <a:off x="5810723" y="3050580"/>
          <a:ext cx="422879" cy="535528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50" kern="1200"/>
        </a:p>
      </dsp:txBody>
      <dsp:txXfrm rot="10800000">
        <a:off x="5893757" y="3097359"/>
        <a:ext cx="296015" cy="321316"/>
      </dsp:txXfrm>
    </dsp:sp>
    <dsp:sp modelId="{49E27633-BB5F-4435-8AAE-8F5363D9984B}">
      <dsp:nvSpPr>
        <dsp:cNvPr id="0" name=""/>
        <dsp:cNvSpPr/>
      </dsp:nvSpPr>
      <dsp:spPr>
        <a:xfrm>
          <a:off x="4856643" y="3670314"/>
          <a:ext cx="1586749" cy="1586749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Planners and C.S. to brief creative team</a:t>
          </a:r>
          <a:endParaRPr lang="en-US" sz="1400" kern="1200" dirty="0"/>
        </a:p>
      </dsp:txBody>
      <dsp:txXfrm>
        <a:off x="5089017" y="3902688"/>
        <a:ext cx="1122001" cy="1122001"/>
      </dsp:txXfrm>
    </dsp:sp>
    <dsp:sp modelId="{6EB30316-AF74-428B-AB5A-C7B5CA8613FA}">
      <dsp:nvSpPr>
        <dsp:cNvPr id="0" name=""/>
        <dsp:cNvSpPr/>
      </dsp:nvSpPr>
      <dsp:spPr>
        <a:xfrm rot="10800000">
          <a:off x="4258228" y="4195924"/>
          <a:ext cx="422879" cy="535528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50" kern="1200"/>
        </a:p>
      </dsp:txBody>
      <dsp:txXfrm rot="10800000">
        <a:off x="4385092" y="4303030"/>
        <a:ext cx="296015" cy="321316"/>
      </dsp:txXfrm>
    </dsp:sp>
    <dsp:sp modelId="{99AB3175-340F-4CC1-8158-202C9C91F443}">
      <dsp:nvSpPr>
        <dsp:cNvPr id="0" name=""/>
        <dsp:cNvSpPr/>
      </dsp:nvSpPr>
      <dsp:spPr>
        <a:xfrm>
          <a:off x="2472007" y="3670314"/>
          <a:ext cx="1586749" cy="1586749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Creative team to develop executions – Planners to work on strategy</a:t>
          </a:r>
          <a:endParaRPr lang="en-US" sz="1400" kern="1200" dirty="0"/>
        </a:p>
      </dsp:txBody>
      <dsp:txXfrm>
        <a:off x="2704381" y="3902688"/>
        <a:ext cx="1122001" cy="1122001"/>
      </dsp:txXfrm>
    </dsp:sp>
    <dsp:sp modelId="{A0BCCBFF-F2B0-4C6B-BCC3-3FBD567FA8BA}">
      <dsp:nvSpPr>
        <dsp:cNvPr id="0" name=""/>
        <dsp:cNvSpPr/>
      </dsp:nvSpPr>
      <dsp:spPr>
        <a:xfrm rot="15120000">
          <a:off x="2689193" y="3073345"/>
          <a:ext cx="422879" cy="535528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50" kern="1200"/>
        </a:p>
      </dsp:txBody>
      <dsp:txXfrm rot="10800000">
        <a:off x="2772227" y="3240778"/>
        <a:ext cx="296015" cy="321316"/>
      </dsp:txXfrm>
    </dsp:sp>
    <dsp:sp modelId="{EF67E471-AFFF-4EB2-A84A-2BF7AC558DEF}">
      <dsp:nvSpPr>
        <dsp:cNvPr id="0" name=""/>
        <dsp:cNvSpPr/>
      </dsp:nvSpPr>
      <dsp:spPr>
        <a:xfrm>
          <a:off x="1735113" y="1402390"/>
          <a:ext cx="1586749" cy="1586749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Agency presents to client</a:t>
          </a:r>
          <a:endParaRPr lang="en-US" sz="1400" kern="1200" dirty="0"/>
        </a:p>
      </dsp:txBody>
      <dsp:txXfrm>
        <a:off x="1967487" y="1634764"/>
        <a:ext cx="1122001" cy="1122001"/>
      </dsp:txXfrm>
    </dsp:sp>
    <dsp:sp modelId="{E198D6EB-D336-4E9B-928C-09BE780F7205}">
      <dsp:nvSpPr>
        <dsp:cNvPr id="0" name=""/>
        <dsp:cNvSpPr/>
      </dsp:nvSpPr>
      <dsp:spPr>
        <a:xfrm rot="19440000">
          <a:off x="3271971" y="1234208"/>
          <a:ext cx="422879" cy="535528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050" kern="1200"/>
        </a:p>
      </dsp:txBody>
      <dsp:txXfrm>
        <a:off x="3284085" y="1378598"/>
        <a:ext cx="296015" cy="3213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20B29E-8B5B-DB45-ABEE-CD5B30AD7716}" type="datetimeFigureOut">
              <a:rPr lang="en-US" smtClean="0"/>
              <a:pPr/>
              <a:t>1/19/2013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E956D2-15EF-094F-9D97-9266E972F43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837399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3 dynamics:</a:t>
            </a:r>
          </a:p>
          <a:p>
            <a:pPr marL="171450" indent="-171450">
              <a:buFontTx/>
              <a:buChar char="-"/>
            </a:pPr>
            <a:r>
              <a:rPr lang="en-US" baseline="0" dirty="0" smtClean="0"/>
              <a:t>Increasing number of channels</a:t>
            </a:r>
          </a:p>
          <a:p>
            <a:pPr marL="171450" indent="-171450">
              <a:buFontTx/>
              <a:buChar char="-"/>
            </a:pPr>
            <a:r>
              <a:rPr lang="en-US" baseline="0" dirty="0" smtClean="0"/>
              <a:t>More crowded channels</a:t>
            </a:r>
          </a:p>
          <a:p>
            <a:pPr marL="171450" indent="-171450">
              <a:buFontTx/>
              <a:buChar char="-"/>
            </a:pPr>
            <a:r>
              <a:rPr lang="en-US" baseline="0" dirty="0" smtClean="0"/>
              <a:t>More sophisticated consumers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E956D2-15EF-094F-9D97-9266E972F43A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16565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6A62733-D966-EC4B-A372-4818748EE112}" type="slidenum">
              <a:rPr lang="en-US"/>
              <a:pPr/>
              <a:t>11</a:t>
            </a:fld>
            <a:endParaRPr lang="th-TH"/>
          </a:p>
        </p:txBody>
      </p:sp>
      <p:sp>
        <p:nvSpPr>
          <p:cNvPr id="2334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334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How did I buy my car?</a:t>
            </a:r>
          </a:p>
          <a:p>
            <a:pPr lvl="1"/>
            <a:r>
              <a:rPr lang="en-US"/>
              <a:t>Blogs</a:t>
            </a:r>
          </a:p>
          <a:p>
            <a:pPr lvl="1"/>
            <a:r>
              <a:rPr lang="en-US"/>
              <a:t>Word of mouth</a:t>
            </a:r>
          </a:p>
          <a:p>
            <a:pPr lvl="1"/>
            <a:r>
              <a:rPr lang="en-US"/>
              <a:t>Expert Friends opinion</a:t>
            </a:r>
          </a:p>
          <a:p>
            <a:pPr lvl="1"/>
            <a:r>
              <a:rPr lang="en-US"/>
              <a:t>What I see in the streets</a:t>
            </a:r>
          </a:p>
          <a:p>
            <a:pPr lvl="1"/>
            <a:r>
              <a:rPr lang="en-US"/>
              <a:t>Corporate Website </a:t>
            </a:r>
          </a:p>
          <a:p>
            <a:pPr lvl="1"/>
            <a:r>
              <a:rPr lang="en-US"/>
              <a:t>A bit of TVC (!)</a:t>
            </a:r>
          </a:p>
          <a:p>
            <a:endParaRPr lang="th-TH"/>
          </a:p>
          <a:p>
            <a:endParaRPr lang="th-TH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E956D2-15EF-094F-9D97-9266E972F43A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373267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669F38-E33B-4724-AE7E-DE01656F35A6}" type="datetimeFigureOut">
              <a:rPr lang="en-US" noProof="0" smtClean="0"/>
              <a:pPr>
                <a:defRPr/>
              </a:pPr>
              <a:t>1/19/2013</a:t>
            </a:fld>
            <a:endParaRPr lang="en-US" noProof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FC0A79-C310-4BCB-98B4-BB4300AE5544}" type="slidenum">
              <a:rPr lang="en-US" noProof="0" smtClean="0"/>
              <a:pPr>
                <a:defRPr/>
              </a:pPr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xmlns="" val="38399732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48000" y="274638"/>
            <a:ext cx="5638800" cy="1143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48000" y="1600200"/>
            <a:ext cx="5638800" cy="4525963"/>
          </a:xfrm>
        </p:spPr>
        <p:txBody>
          <a:bodyPr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B73AE7-D487-4C8A-872A-017353484F5B}" type="datetimeFigureOut">
              <a:rPr lang="fr-FR"/>
              <a:pPr>
                <a:defRPr/>
              </a:pPr>
              <a:t>19/01/2013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F25BAC-BC24-429A-B9C6-0ABD5B8B145E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17193010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971799" y="4406900"/>
            <a:ext cx="5522913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971800" y="2906713"/>
            <a:ext cx="552291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DAC36E-5FD1-4410-B260-736173424DAB}" type="datetimeFigureOut">
              <a:rPr lang="fr-FR"/>
              <a:pPr>
                <a:defRPr/>
              </a:pPr>
              <a:t>19/01/2013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51DAD0-1C6A-44B3-83A0-CA13B3EDF913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26012238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fr-CA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ECD294-0EBC-4DA9-8F42-3EC43C4237F3}" type="datetimeFigureOut">
              <a:rPr lang="fr-FR"/>
              <a:pPr>
                <a:defRPr/>
              </a:pPr>
              <a:t>19/01/2013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53503D-5297-4641-9793-A09EC16733E4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24114526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46F8A2-A8A8-4B31-BDCE-F221FCB29A95}" type="datetimeFigureOut">
              <a:rPr lang="fr-FR"/>
              <a:pPr>
                <a:defRPr/>
              </a:pPr>
              <a:t>19/01/2013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0E6BB-0959-45BB-B58E-EC4F74990263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368618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EC3D98-BCFB-4CF3-A709-228520ED62B1}" type="datetimeFigureOut">
              <a:rPr lang="fr-FR"/>
              <a:pPr>
                <a:defRPr/>
              </a:pPr>
              <a:t>19/01/2013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3A657B-9069-4D6A-B67A-90F6A5A34254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16618890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84B46-C75E-42E6-A7B1-C573709BDE81}" type="datetimeFigureOut">
              <a:rPr lang="fr-FR"/>
              <a:pPr>
                <a:defRPr/>
              </a:pPr>
              <a:t>19/01/2013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336A69-B753-434E-8AC4-4FD15358178D}" type="slidenum">
              <a:rPr lang="fr-CA"/>
              <a:pPr>
                <a:defRPr/>
              </a:pPr>
              <a:t>‹#›</a:t>
            </a:fld>
            <a:endParaRPr lang="fr-CA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64405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88FD32-505C-47DA-AE1F-0DC035B6AAF0}" type="datetimeFigureOut">
              <a:rPr lang="fr-FR"/>
              <a:pPr>
                <a:defRPr/>
              </a:pPr>
              <a:t>19/01/2013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135BFE-D715-452F-9238-600C6D1930E4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22828816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E28640-F6A4-4E37-A060-C61DD5ED3276}" type="datetimeFigureOut">
              <a:rPr lang="fr-FR"/>
              <a:pPr>
                <a:defRPr/>
              </a:pPr>
              <a:t>19/01/2013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D6BEC9-DEB4-4CAB-86C8-8B0FEBF82852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2869367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79A058-E5AC-4F8E-9B9D-DA205525E194}" type="datetimeFigureOut">
              <a:rPr lang="fr-FR"/>
              <a:pPr>
                <a:defRPr/>
              </a:pPr>
              <a:t>19/01/2013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CAEE33-E062-4158-AD9B-4535E070E0EC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1406375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8870D0-34C3-4A36-9A3A-EF20E3B5B4B2}" type="datetimeFigureOut">
              <a:rPr lang="fr-FR"/>
              <a:pPr>
                <a:defRPr/>
              </a:pPr>
              <a:t>19/01/2013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6F6B6B-3746-4E25-A765-EC335697C3BA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9505067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669F38-E33B-4724-AE7E-DE01656F35A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1/19/2013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FC0A79-C310-4BCB-98B4-BB4300AE554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093708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48000" y="274638"/>
            <a:ext cx="5638800" cy="1143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48000" y="1600200"/>
            <a:ext cx="5638800" cy="4525963"/>
          </a:xfrm>
        </p:spPr>
        <p:txBody>
          <a:bodyPr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B73AE7-D487-4C8A-872A-017353484F5B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19/01/2013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F25BAC-BC24-429A-B9C6-0ABD5B8B145E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1727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971799" y="4406900"/>
            <a:ext cx="5522913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971800" y="2906713"/>
            <a:ext cx="552291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DAC36E-5FD1-4410-B260-736173424DAB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19/01/2013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51DAD0-1C6A-44B3-83A0-CA13B3EDF913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107841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fr-CA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ECD294-0EBC-4DA9-8F42-3EC43C4237F3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19/01/2013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53503D-5297-4641-9793-A09EC16733E4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058852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46F8A2-A8A8-4B31-BDCE-F221FCB29A95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19/01/2013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0E6BB-0959-45BB-B58E-EC4F74990263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359424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EC3D98-BCFB-4CF3-A709-228520ED62B1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19/01/2013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3A657B-9069-4D6A-B67A-90F6A5A34254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892621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84B46-C75E-42E6-A7B1-C573709BDE81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19/01/2013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336A69-B753-434E-8AC4-4FD15358178D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382013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88FD32-505C-47DA-AE1F-0DC035B6AAF0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19/01/2013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135BFE-D715-452F-9238-600C6D1930E4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8895250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E28640-F6A4-4E37-A060-C61DD5ED3276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19/01/2013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D6BEC9-DEB4-4CAB-86C8-8B0FEBF82852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91610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79A058-E5AC-4F8E-9B9D-DA205525E194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19/01/2013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CAEE33-E062-4158-AD9B-4535E070E0EC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862869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8870D0-34C3-4A36-9A3A-EF20E3B5B4B2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19/01/2013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6F6B6B-3746-4E25-A765-EC335697C3BA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7063733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669F38-E33B-4724-AE7E-DE01656F35A6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19/01/2013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FC0A79-C310-4BCB-98B4-BB4300AE5544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0109168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B73AE7-D487-4C8A-872A-017353484F5B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19/01/2013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F25BAC-BC24-429A-B9C6-0ABD5B8B145E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748583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DAC36E-5FD1-4410-B260-736173424DAB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19/01/2013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51DAD0-1C6A-44B3-83A0-CA13B3EDF913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4702642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ECD294-0EBC-4DA9-8F42-3EC43C4237F3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19/01/2013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53503D-5297-4641-9793-A09EC16733E4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8497285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46F8A2-A8A8-4B31-BDCE-F221FCB29A95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19/01/2013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0E6BB-0959-45BB-B58E-EC4F74990263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032260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EC3D98-BCFB-4CF3-A709-228520ED62B1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19/01/2013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3A657B-9069-4D6A-B67A-90F6A5A34254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9226161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84B46-C75E-42E6-A7B1-C573709BDE81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19/01/2013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336A69-B753-434E-8AC4-4FD15358178D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281712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88FD32-505C-47DA-AE1F-0DC035B6AAF0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19/01/2013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135BFE-D715-452F-9238-600C6D1930E4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9623580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E28640-F6A4-4E37-A060-C61DD5ED3276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19/01/2013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D6BEC9-DEB4-4CAB-86C8-8B0FEBF82852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2148128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79A058-E5AC-4F8E-9B9D-DA205525E194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19/01/2013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CAEE33-E062-4158-AD9B-4535E070E0EC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3794556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8870D0-34C3-4A36-9A3A-EF20E3B5B4B2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19/01/2013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6F6B6B-3746-4E25-A765-EC335697C3BA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9605563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1447800" y="6813550"/>
            <a:ext cx="1143000" cy="0"/>
          </a:xfrm>
          <a:prstGeom prst="line">
            <a:avLst/>
          </a:prstGeom>
          <a:noFill/>
          <a:ln w="571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en-US" sz="2800">
              <a:solidFill>
                <a:srgbClr val="000000"/>
              </a:solidFill>
              <a:ea typeface="ＭＳ Ｐゴシック" charset="0"/>
              <a:cs typeface="ＭＳ Ｐゴシック" charset="0"/>
            </a:endParaRPr>
          </a:p>
        </p:txBody>
      </p:sp>
      <p:sp>
        <p:nvSpPr>
          <p:cNvPr id="5" name="Line 5"/>
          <p:cNvSpPr>
            <a:spLocks noChangeShapeType="1"/>
          </p:cNvSpPr>
          <p:nvPr/>
        </p:nvSpPr>
        <p:spPr bwMode="auto">
          <a:xfrm>
            <a:off x="3124200" y="6781800"/>
            <a:ext cx="1143000" cy="0"/>
          </a:xfrm>
          <a:prstGeom prst="line">
            <a:avLst/>
          </a:prstGeom>
          <a:noFill/>
          <a:ln w="571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en-US" sz="2800">
              <a:solidFill>
                <a:srgbClr val="000000"/>
              </a:solidFill>
              <a:ea typeface="ＭＳ Ｐゴシック" charset="0"/>
              <a:cs typeface="ＭＳ Ｐゴシック" charset="0"/>
            </a:endParaRPr>
          </a:p>
        </p:txBody>
      </p:sp>
      <p:sp>
        <p:nvSpPr>
          <p:cNvPr id="6" name="Line 6"/>
          <p:cNvSpPr>
            <a:spLocks noChangeShapeType="1"/>
          </p:cNvSpPr>
          <p:nvPr/>
        </p:nvSpPr>
        <p:spPr bwMode="auto">
          <a:xfrm>
            <a:off x="4800600" y="6781800"/>
            <a:ext cx="1143000" cy="0"/>
          </a:xfrm>
          <a:prstGeom prst="line">
            <a:avLst/>
          </a:prstGeom>
          <a:noFill/>
          <a:ln w="571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en-US" sz="2800">
              <a:solidFill>
                <a:srgbClr val="000000"/>
              </a:solidFill>
              <a:ea typeface="ＭＳ Ｐゴシック" charset="0"/>
              <a:cs typeface="ＭＳ Ｐゴシック" charset="0"/>
            </a:endParaRPr>
          </a:p>
        </p:txBody>
      </p:sp>
      <p:sp>
        <p:nvSpPr>
          <p:cNvPr id="7" name="Line 7"/>
          <p:cNvSpPr>
            <a:spLocks noChangeShapeType="1"/>
          </p:cNvSpPr>
          <p:nvPr/>
        </p:nvSpPr>
        <p:spPr bwMode="auto">
          <a:xfrm>
            <a:off x="6324600" y="6781800"/>
            <a:ext cx="1143000" cy="0"/>
          </a:xfrm>
          <a:prstGeom prst="line">
            <a:avLst/>
          </a:prstGeom>
          <a:noFill/>
          <a:ln w="571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en-US" sz="2800">
              <a:solidFill>
                <a:srgbClr val="000000"/>
              </a:solidFill>
              <a:ea typeface="ＭＳ Ｐゴシック" charset="0"/>
              <a:cs typeface="ＭＳ Ｐゴシック" charset="0"/>
            </a:endParaRPr>
          </a:p>
        </p:txBody>
      </p:sp>
      <p:sp>
        <p:nvSpPr>
          <p:cNvPr id="8" name="Line 8"/>
          <p:cNvSpPr>
            <a:spLocks noChangeShapeType="1"/>
          </p:cNvSpPr>
          <p:nvPr/>
        </p:nvSpPr>
        <p:spPr bwMode="auto">
          <a:xfrm flipH="1">
            <a:off x="0" y="6781800"/>
            <a:ext cx="1447800" cy="0"/>
          </a:xfrm>
          <a:prstGeom prst="line">
            <a:avLst/>
          </a:prstGeom>
          <a:noFill/>
          <a:ln w="920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en-US" sz="2800">
              <a:solidFill>
                <a:srgbClr val="000000"/>
              </a:solidFill>
              <a:ea typeface="ＭＳ Ｐゴシック" charset="0"/>
              <a:cs typeface="ＭＳ Ｐゴシック" charset="0"/>
            </a:endParaRPr>
          </a:p>
        </p:txBody>
      </p:sp>
      <p:sp>
        <p:nvSpPr>
          <p:cNvPr id="9" name="Oval 9"/>
          <p:cNvSpPr>
            <a:spLocks noChangeArrowheads="1"/>
          </p:cNvSpPr>
          <p:nvPr/>
        </p:nvSpPr>
        <p:spPr bwMode="auto">
          <a:xfrm>
            <a:off x="5713413" y="1524000"/>
            <a:ext cx="3049587" cy="2938463"/>
          </a:xfrm>
          <a:prstGeom prst="ellipse">
            <a:avLst/>
          </a:prstGeom>
          <a:noFill/>
          <a:ln w="9525">
            <a:solidFill>
              <a:srgbClr val="D8C8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 sz="2800">
              <a:solidFill>
                <a:srgbClr val="000000"/>
              </a:solidFill>
              <a:ea typeface="ＭＳ Ｐゴシック" charset="0"/>
              <a:cs typeface="ＭＳ Ｐゴシック" charset="0"/>
            </a:endParaRPr>
          </a:p>
        </p:txBody>
      </p:sp>
      <p:sp>
        <p:nvSpPr>
          <p:cNvPr id="10" name="Oval 10"/>
          <p:cNvSpPr>
            <a:spLocks noChangeArrowheads="1"/>
          </p:cNvSpPr>
          <p:nvPr/>
        </p:nvSpPr>
        <p:spPr bwMode="auto">
          <a:xfrm>
            <a:off x="4883150" y="1293813"/>
            <a:ext cx="3879850" cy="3582987"/>
          </a:xfrm>
          <a:prstGeom prst="ellipse">
            <a:avLst/>
          </a:prstGeom>
          <a:noFill/>
          <a:ln w="9525">
            <a:solidFill>
              <a:srgbClr val="AC65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 sz="2800">
              <a:solidFill>
                <a:srgbClr val="000000"/>
              </a:solidFill>
              <a:ea typeface="ＭＳ Ｐゴシック" charset="0"/>
              <a:cs typeface="ＭＳ Ｐゴシック" charset="0"/>
            </a:endParaRPr>
          </a:p>
        </p:txBody>
      </p:sp>
      <p:sp>
        <p:nvSpPr>
          <p:cNvPr id="11" name="Oval 11"/>
          <p:cNvSpPr>
            <a:spLocks noChangeArrowheads="1"/>
          </p:cNvSpPr>
          <p:nvPr/>
        </p:nvSpPr>
        <p:spPr bwMode="auto">
          <a:xfrm>
            <a:off x="4191000" y="914400"/>
            <a:ext cx="4710113" cy="4343400"/>
          </a:xfrm>
          <a:prstGeom prst="ellipse">
            <a:avLst/>
          </a:prstGeom>
          <a:noFill/>
          <a:ln w="9525">
            <a:solidFill>
              <a:srgbClr val="661FC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 sz="2800">
              <a:solidFill>
                <a:srgbClr val="000000"/>
              </a:solidFill>
              <a:ea typeface="ＭＳ Ｐゴシック" charset="0"/>
              <a:cs typeface="ＭＳ Ｐゴシック" charset="0"/>
            </a:endParaRPr>
          </a:p>
        </p:txBody>
      </p:sp>
      <p:sp>
        <p:nvSpPr>
          <p:cNvPr id="12" name="Oval 12"/>
          <p:cNvSpPr>
            <a:spLocks noChangeArrowheads="1"/>
          </p:cNvSpPr>
          <p:nvPr/>
        </p:nvSpPr>
        <p:spPr bwMode="auto">
          <a:xfrm>
            <a:off x="3200400" y="152400"/>
            <a:ext cx="5867400" cy="5715000"/>
          </a:xfrm>
          <a:prstGeom prst="ellipse">
            <a:avLst/>
          </a:prstGeom>
          <a:noFill/>
          <a:ln w="9525">
            <a:solidFill>
              <a:srgbClr val="38107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 sz="2800">
              <a:solidFill>
                <a:srgbClr val="000000"/>
              </a:solidFill>
              <a:ea typeface="ＭＳ Ｐゴシック" charset="0"/>
              <a:cs typeface="ＭＳ Ｐゴシック" charset="0"/>
            </a:endParaRPr>
          </a:p>
        </p:txBody>
      </p:sp>
      <p:pic>
        <p:nvPicPr>
          <p:cNvPr id="13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6200" y="5705475"/>
            <a:ext cx="1219200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4"/>
          <p:cNvSpPr>
            <a:spLocks noChangeArrowheads="1"/>
          </p:cNvSpPr>
          <p:nvPr/>
        </p:nvSpPr>
        <p:spPr bwMode="auto">
          <a:xfrm>
            <a:off x="0" y="6769100"/>
            <a:ext cx="1371600" cy="762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sz="2800">
              <a:solidFill>
                <a:srgbClr val="000000"/>
              </a:solidFill>
              <a:ea typeface="ＭＳ Ｐゴシック" charset="0"/>
              <a:cs typeface="ＭＳ Ｐゴシック" charset="0"/>
            </a:endParaRPr>
          </a:p>
        </p:txBody>
      </p:sp>
      <p:sp>
        <p:nvSpPr>
          <p:cNvPr id="4515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45158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88420994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Page: </a:t>
            </a:r>
            <a:fld id="{6F414CDC-C952-EA45-84F7-72434A2BB56B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  <a:latin typeface="Angsana New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2539912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Page: </a:t>
            </a:r>
            <a:fld id="{C9A1CF57-3CB6-EA48-985C-B7A60E463262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  <a:latin typeface="Angsana New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1824015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Page: </a:t>
            </a:r>
            <a:fld id="{077CE880-D769-E847-B5A2-851B7133C15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  <a:latin typeface="Angsana New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9344340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Page: </a:t>
            </a:r>
            <a:fld id="{6F817217-773F-AA48-8F75-FF55BAFA427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  <a:latin typeface="Angsana New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1830822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Page: </a:t>
            </a:r>
            <a:fld id="{EB10D026-A780-BD42-91F4-67B154960FAE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  <a:latin typeface="Angsana New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3164991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Page: </a:t>
            </a:r>
            <a:fld id="{17C68741-E5B5-ED4B-B9C0-A9ECAC22A39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  <a:latin typeface="Angsana New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9469662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Page: </a:t>
            </a:r>
            <a:fld id="{C45B0E3F-F454-E74C-B6B2-93C5BCD3AE2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  <a:latin typeface="Angsana New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8753642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Page: </a:t>
            </a:r>
            <a:fld id="{0E952D18-C134-1F47-B1DB-F9B50A87BB4E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  <a:latin typeface="Angsana New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0610389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Page: </a:t>
            </a:r>
            <a:fld id="{CD789B65-3D43-6542-A1AD-066067A4BAE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  <a:latin typeface="Angsana New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8256912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Page: </a:t>
            </a:r>
            <a:fld id="{AD19A79E-08F1-9845-A9FD-00B723E9968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  <a:latin typeface="Angsana New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3429618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Page: </a:t>
            </a:r>
            <a:fld id="{2AF7AF18-9996-BF44-8BBE-9DE3FAB47270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  <a:latin typeface="Angsana New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109764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image" Target="../media/image5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Cliquez pour modifier les styles du texte du masque</a:t>
            </a:r>
          </a:p>
          <a:p>
            <a:pPr lvl="1"/>
            <a:r>
              <a:rPr lang="en-US" noProof="0" smtClean="0"/>
              <a:t>Deuxième niveau</a:t>
            </a:r>
          </a:p>
          <a:p>
            <a:pPr lvl="2"/>
            <a:r>
              <a:rPr lang="en-US" noProof="0" smtClean="0"/>
              <a:t>Troisième niveau</a:t>
            </a:r>
          </a:p>
          <a:p>
            <a:pPr lvl="3"/>
            <a:r>
              <a:rPr lang="en-US" noProof="0" smtClean="0"/>
              <a:t>Quatrième niveau</a:t>
            </a:r>
          </a:p>
          <a:p>
            <a:pPr lvl="4"/>
            <a:r>
              <a:rPr lang="en-US" noProof="0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FB80B7F-A020-4ED8-A0FE-A44536F57241}" type="datetimeFigureOut">
              <a:rPr lang="fr-FR"/>
              <a:pPr>
                <a:defRPr/>
              </a:pPr>
              <a:t>19/01/2013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0BFF0C5-08C0-4054-9B3F-30C89CC0F7E5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Cliquez pour modifier les styles du texte du masque</a:t>
            </a:r>
          </a:p>
          <a:p>
            <a:pPr lvl="1"/>
            <a:r>
              <a:rPr lang="en-US" noProof="0" smtClean="0"/>
              <a:t>Deuxième niveau</a:t>
            </a:r>
          </a:p>
          <a:p>
            <a:pPr lvl="2"/>
            <a:r>
              <a:rPr lang="en-US" noProof="0" smtClean="0"/>
              <a:t>Troisième niveau</a:t>
            </a:r>
          </a:p>
          <a:p>
            <a:pPr lvl="3"/>
            <a:r>
              <a:rPr lang="en-US" noProof="0" smtClean="0"/>
              <a:t>Quatrième niveau</a:t>
            </a:r>
          </a:p>
          <a:p>
            <a:pPr lvl="4"/>
            <a:r>
              <a:rPr lang="en-US" noProof="0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FB80B7F-A020-4ED8-A0FE-A44536F57241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19/01/2013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0BFF0C5-08C0-4054-9B3F-30C89CC0F7E5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88516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FB80B7F-A020-4ED8-A0FE-A44536F57241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19/01/2013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0BFF0C5-08C0-4054-9B3F-30C89CC0F7E5}" type="slidenum">
              <a:rPr lang="fr-CA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921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title style</a:t>
            </a:r>
            <a:endParaRPr lang="th-TH" dirty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th-TH" dirty="0"/>
          </a:p>
        </p:txBody>
      </p:sp>
      <p:sp>
        <p:nvSpPr>
          <p:cNvPr id="450564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524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 Rounded MT Bold" charset="0"/>
              </a:defRPr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t>Page: </a:t>
            </a:r>
            <a:fld id="{2CB1B761-8ADA-D949-96BB-5E1C7B5DAB22}" type="slidenum">
              <a:rPr lang="en-US">
                <a:solidFill>
                  <a:srgbClr val="000000"/>
                </a:solidFill>
                <a:ea typeface="ＭＳ Ｐゴシック" charset="0"/>
                <a:cs typeface="ＭＳ Ｐゴシック" charset="0"/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  <a:latin typeface="Angsana New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029" name="Line 5"/>
          <p:cNvSpPr>
            <a:spLocks noChangeShapeType="1"/>
          </p:cNvSpPr>
          <p:nvPr/>
        </p:nvSpPr>
        <p:spPr bwMode="auto">
          <a:xfrm flipH="1">
            <a:off x="8229600" y="6781800"/>
            <a:ext cx="838200" cy="0"/>
          </a:xfrm>
          <a:prstGeom prst="line">
            <a:avLst/>
          </a:prstGeom>
          <a:noFill/>
          <a:ln w="571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en-US" sz="2800">
              <a:solidFill>
                <a:srgbClr val="000000"/>
              </a:solidFill>
              <a:ea typeface="ＭＳ Ｐゴシック" charset="0"/>
              <a:cs typeface="ＭＳ Ｐゴシック" charset="0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534400" y="6172200"/>
            <a:ext cx="533400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7759700" y="6769100"/>
            <a:ext cx="1371600" cy="762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sz="2800">
              <a:solidFill>
                <a:srgbClr val="000000"/>
              </a:solidFill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083135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  <p:sldLayoutId id="2147483721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>
          <a:solidFill>
            <a:srgbClr val="800080"/>
          </a:solidFill>
          <a:latin typeface="Arial Rounded MT Bold"/>
          <a:ea typeface="ＭＳ Ｐゴシック" charset="0"/>
          <a:cs typeface="Angsana New" pitchFamily="-112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800080"/>
          </a:solidFill>
          <a:latin typeface="Arial Rounded MT Bold" pitchFamily="-106" charset="0"/>
          <a:ea typeface="ＭＳ Ｐゴシック" charset="0"/>
          <a:cs typeface="Angsana New" pitchFamily="-106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800080"/>
          </a:solidFill>
          <a:latin typeface="Arial Rounded MT Bold" pitchFamily="-106" charset="0"/>
          <a:ea typeface="ＭＳ Ｐゴシック" charset="0"/>
          <a:cs typeface="Angsana New" pitchFamily="-106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800080"/>
          </a:solidFill>
          <a:latin typeface="Arial Rounded MT Bold" pitchFamily="-106" charset="0"/>
          <a:ea typeface="ＭＳ Ｐゴシック" charset="0"/>
          <a:cs typeface="Angsana New" pitchFamily="-106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800080"/>
          </a:solidFill>
          <a:latin typeface="Arial Rounded MT Bold" pitchFamily="-106" charset="0"/>
          <a:ea typeface="ＭＳ Ｐゴシック" charset="0"/>
          <a:cs typeface="Angsana New" pitchFamily="-106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-106" charset="0"/>
          <a:ea typeface="Angsana New" pitchFamily="-106" charset="0"/>
          <a:cs typeface="Angsana New" pitchFamily="-106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-106" charset="0"/>
          <a:ea typeface="Angsana New" pitchFamily="-106" charset="0"/>
          <a:cs typeface="Angsana New" pitchFamily="-106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-106" charset="0"/>
          <a:ea typeface="Angsana New" pitchFamily="-106" charset="0"/>
          <a:cs typeface="Angsana New" pitchFamily="-106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-106" charset="0"/>
          <a:ea typeface="Angsana New" pitchFamily="-106" charset="0"/>
          <a:cs typeface="Angsana New" pitchFamily="-106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Arial Rounded MT Bold"/>
          <a:ea typeface="ＭＳ Ｐゴシック" charset="0"/>
          <a:cs typeface="Angsana New" pitchFamily="-112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Arial Rounded MT Bold"/>
          <a:ea typeface="+mn-ea"/>
          <a:cs typeface="Angsana New" pitchFamily="-112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200">
          <a:solidFill>
            <a:schemeClr val="tx1"/>
          </a:solidFill>
          <a:latin typeface="Arial Rounded MT Bold"/>
          <a:ea typeface="+mn-ea"/>
          <a:cs typeface="Angsana New" pitchFamily="-112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100">
          <a:solidFill>
            <a:schemeClr val="tx1"/>
          </a:solidFill>
          <a:latin typeface="Arial Rounded MT Bold"/>
          <a:ea typeface="+mn-ea"/>
          <a:cs typeface="Angsana New" pitchFamily="-112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100">
          <a:solidFill>
            <a:schemeClr val="tx1"/>
          </a:solidFill>
          <a:latin typeface="Arial Rounded MT Bold"/>
          <a:ea typeface="+mn-ea"/>
          <a:cs typeface="Angsana New" pitchFamily="-112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13" Type="http://schemas.openxmlformats.org/officeDocument/2006/relationships/image" Target="../media/image32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1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25.png"/><Relationship Id="rId11" Type="http://schemas.openxmlformats.org/officeDocument/2006/relationships/image" Target="../media/image30.jpeg"/><Relationship Id="rId5" Type="http://schemas.openxmlformats.org/officeDocument/2006/relationships/image" Target="../media/image24.png"/><Relationship Id="rId10" Type="http://schemas.openxmlformats.org/officeDocument/2006/relationships/image" Target="../media/image29.jpeg"/><Relationship Id="rId4" Type="http://schemas.openxmlformats.org/officeDocument/2006/relationships/image" Target="../media/image23.png"/><Relationship Id="rId9" Type="http://schemas.openxmlformats.org/officeDocument/2006/relationships/image" Target="../media/image28.jpeg"/><Relationship Id="rId14" Type="http://schemas.openxmlformats.org/officeDocument/2006/relationships/image" Target="../media/image33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2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ctrTitle"/>
          </p:nvPr>
        </p:nvSpPr>
        <p:spPr>
          <a:xfrm>
            <a:off x="685800" y="1428750"/>
            <a:ext cx="7772400" cy="1470025"/>
          </a:xfrm>
        </p:spPr>
        <p:txBody>
          <a:bodyPr/>
          <a:lstStyle/>
          <a:p>
            <a:r>
              <a:rPr lang="fr-CA" dirty="0" smtClean="0">
                <a:solidFill>
                  <a:schemeClr val="bg1"/>
                </a:solidFill>
              </a:rPr>
              <a:t>INTEGRATED BRAND COMMUNICATION</a:t>
            </a:r>
          </a:p>
        </p:txBody>
      </p:sp>
      <p:sp>
        <p:nvSpPr>
          <p:cNvPr id="2051" name="Sous-titre 2"/>
          <p:cNvSpPr>
            <a:spLocks noGrp="1"/>
          </p:cNvSpPr>
          <p:nvPr>
            <p:ph type="subTitle" idx="1"/>
          </p:nvPr>
        </p:nvSpPr>
        <p:spPr>
          <a:xfrm>
            <a:off x="2514600" y="5086350"/>
            <a:ext cx="6400800" cy="1466850"/>
          </a:xfrm>
        </p:spPr>
        <p:txBody>
          <a:bodyPr/>
          <a:lstStyle/>
          <a:p>
            <a:pPr algn="r"/>
            <a:r>
              <a:rPr lang="fr-CA" dirty="0" smtClean="0">
                <a:solidFill>
                  <a:schemeClr val="bg1"/>
                </a:solidFill>
              </a:rPr>
              <a:t>Massimiliano La Franca</a:t>
            </a:r>
          </a:p>
          <a:p>
            <a:pPr algn="r"/>
            <a:r>
              <a:rPr lang="en-US" dirty="0" smtClean="0">
                <a:solidFill>
                  <a:schemeClr val="bg1"/>
                </a:solidFill>
              </a:rPr>
              <a:t>L</a:t>
            </a:r>
            <a:r>
              <a:rPr lang="fr-CA" dirty="0" err="1" smtClean="0">
                <a:solidFill>
                  <a:schemeClr val="bg1"/>
                </a:solidFill>
              </a:rPr>
              <a:t>esson</a:t>
            </a:r>
            <a:r>
              <a:rPr lang="fr-CA" dirty="0" smtClean="0">
                <a:solidFill>
                  <a:schemeClr val="bg1"/>
                </a:solidFill>
              </a:rPr>
              <a:t> 2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Moodle</a:t>
            </a:r>
            <a:r>
              <a:rPr lang="en-US" dirty="0" smtClean="0"/>
              <a:t> enrollment key: 9329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9800" y="1905000"/>
            <a:ext cx="6629400" cy="2590800"/>
          </a:xfrm>
        </p:spPr>
        <p:txBody>
          <a:bodyPr/>
          <a:lstStyle/>
          <a:p>
            <a:r>
              <a:rPr lang="en-US" dirty="0" smtClean="0"/>
              <a:t>Integrated Communication: </a:t>
            </a:r>
            <a:br>
              <a:rPr lang="en-US" dirty="0" smtClean="0"/>
            </a:br>
            <a:r>
              <a:rPr lang="en-US" dirty="0" smtClean="0"/>
              <a:t>what is it, how does it work  and why?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611838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it?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33600" y="1600200"/>
            <a:ext cx="6781800" cy="4525963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Communication* </a:t>
            </a:r>
            <a:r>
              <a:rPr lang="en-US" sz="2400" dirty="0" smtClean="0"/>
              <a:t>(</a:t>
            </a:r>
            <a:r>
              <a:rPr lang="en-US" sz="2400" dirty="0" err="1" smtClean="0"/>
              <a:t>kə</a:t>
            </a:r>
            <a:r>
              <a:rPr lang="en-US" sz="2400" dirty="0" err="1"/>
              <a:t>ˌmyo͞oniˈ</a:t>
            </a:r>
            <a:r>
              <a:rPr lang="en-US" sz="2400" dirty="0" err="1" smtClean="0"/>
              <a:t>kāSHən</a:t>
            </a:r>
            <a:r>
              <a:rPr lang="en-US" sz="2400" dirty="0" smtClean="0"/>
              <a:t>)</a:t>
            </a:r>
            <a:r>
              <a:rPr lang="en-US" b="1" dirty="0" smtClean="0"/>
              <a:t>:</a:t>
            </a:r>
            <a:r>
              <a:rPr lang="en-US" dirty="0" smtClean="0"/>
              <a:t> </a:t>
            </a:r>
            <a:r>
              <a:rPr lang="en-US" dirty="0"/>
              <a:t>the activity of conveying </a:t>
            </a:r>
            <a:r>
              <a:rPr lang="en-US" dirty="0" smtClean="0"/>
              <a:t>information</a:t>
            </a:r>
          </a:p>
          <a:p>
            <a:endParaRPr lang="en-US" dirty="0"/>
          </a:p>
          <a:p>
            <a:r>
              <a:rPr lang="en-US" dirty="0" smtClean="0"/>
              <a:t>When it comes to brand communication it is the act through which a brand shares info about itself or its products/services with the intention of influencing the behaviors of specific target groups (from stakeholders to shoppers)</a:t>
            </a:r>
          </a:p>
          <a:p>
            <a:endParaRPr lang="en-US" dirty="0" smtClean="0"/>
          </a:p>
          <a:p>
            <a:r>
              <a:rPr lang="en-US" dirty="0" smtClean="0"/>
              <a:t>In this course we will mainly talk about consumers behaviors and how to influence them through </a:t>
            </a:r>
            <a:r>
              <a:rPr lang="en-US" dirty="0" smtClean="0">
                <a:solidFill>
                  <a:schemeClr val="accent2"/>
                </a:solidFill>
              </a:rPr>
              <a:t>integrated</a:t>
            </a:r>
            <a:r>
              <a:rPr lang="en-US" dirty="0" smtClean="0"/>
              <a:t> brand </a:t>
            </a:r>
            <a:r>
              <a:rPr lang="en-US" dirty="0" smtClean="0">
                <a:solidFill>
                  <a:srgbClr val="C0504D"/>
                </a:solidFill>
              </a:rPr>
              <a:t>communication</a:t>
            </a:r>
            <a:endParaRPr lang="en-US" dirty="0">
              <a:solidFill>
                <a:srgbClr val="C0504D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819400" y="6172200"/>
            <a:ext cx="43728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+mj-lt"/>
              </a:rPr>
              <a:t>* from </a:t>
            </a:r>
            <a:r>
              <a:rPr lang="en-US" dirty="0">
                <a:latin typeface="+mj-lt"/>
              </a:rPr>
              <a:t>the Latin word "</a:t>
            </a:r>
            <a:r>
              <a:rPr lang="en-US" dirty="0" err="1">
                <a:latin typeface="+mj-lt"/>
              </a:rPr>
              <a:t>communis</a:t>
            </a:r>
            <a:r>
              <a:rPr lang="en-US" dirty="0">
                <a:latin typeface="+mj-lt"/>
              </a:rPr>
              <a:t>“ - to share</a:t>
            </a:r>
          </a:p>
        </p:txBody>
      </p:sp>
    </p:spTree>
    <p:extLst>
      <p:ext uri="{BB962C8B-B14F-4D97-AF65-F5344CB8AC3E}">
        <p14:creationId xmlns:p14="http://schemas.microsoft.com/office/powerpoint/2010/main" xmlns="" val="850700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590800" y="609600"/>
            <a:ext cx="3544443" cy="48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ular Callout 5"/>
          <p:cNvSpPr/>
          <p:nvPr/>
        </p:nvSpPr>
        <p:spPr>
          <a:xfrm>
            <a:off x="6553200" y="152400"/>
            <a:ext cx="2514600" cy="2209800"/>
          </a:xfrm>
          <a:prstGeom prst="wedgeRectCallout">
            <a:avLst>
              <a:gd name="adj1" fmla="val -54599"/>
              <a:gd name="adj2" fmla="val 26441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i="1" dirty="0"/>
              <a:t>Half the money I spend on advertising is wasted; the trouble is I don't know which half</a:t>
            </a:r>
            <a:r>
              <a:rPr lang="en-US" sz="2000" i="1" dirty="0" smtClean="0"/>
              <a:t>.</a:t>
            </a:r>
            <a:endParaRPr lang="en-US" sz="2000" i="1" dirty="0"/>
          </a:p>
        </p:txBody>
      </p:sp>
      <p:sp>
        <p:nvSpPr>
          <p:cNvPr id="9" name="Rectangle 8"/>
          <p:cNvSpPr/>
          <p:nvPr/>
        </p:nvSpPr>
        <p:spPr>
          <a:xfrm>
            <a:off x="2590826" y="5798403"/>
            <a:ext cx="640077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John Wanamaker (July 11, 1838 – December 12, 1922) was a United States merchant, religious leader, civic and political figure, considered by some to be the father of modern advertising and a "pioneer in marketing</a:t>
            </a:r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.”</a:t>
            </a: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01249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4343400" y="1"/>
            <a:ext cx="4762546" cy="4529927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4600" y="4800600"/>
            <a:ext cx="6477000" cy="1828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 smtClean="0"/>
              <a:t>Integration of the brand communication channels in order to provide a more impactful, consistent and compelling message about the brand or its products</a:t>
            </a:r>
          </a:p>
        </p:txBody>
      </p:sp>
      <p:sp>
        <p:nvSpPr>
          <p:cNvPr id="6" name="Rectangle 5"/>
          <p:cNvSpPr/>
          <p:nvPr/>
        </p:nvSpPr>
        <p:spPr>
          <a:xfrm>
            <a:off x="1981200" y="2990671"/>
            <a:ext cx="3505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3600" dirty="0" smtClean="0">
                <a:solidFill>
                  <a:schemeClr val="accent2"/>
                </a:solidFill>
                <a:latin typeface="Calibri"/>
                <a:cs typeface="Calibri"/>
              </a:rPr>
              <a:t>Integrated</a:t>
            </a:r>
            <a:r>
              <a:rPr lang="en-US" sz="3600" dirty="0" smtClean="0">
                <a:latin typeface="Calibri"/>
                <a:cs typeface="Calibri"/>
              </a:rPr>
              <a:t> </a:t>
            </a:r>
            <a:r>
              <a:rPr lang="en-US" sz="3600" dirty="0">
                <a:latin typeface="Calibri"/>
                <a:cs typeface="Calibri"/>
              </a:rPr>
              <a:t>communication?</a:t>
            </a:r>
          </a:p>
        </p:txBody>
      </p:sp>
    </p:spTree>
    <p:extLst>
      <p:ext uri="{BB962C8B-B14F-4D97-AF65-F5344CB8AC3E}">
        <p14:creationId xmlns:p14="http://schemas.microsoft.com/office/powerpoint/2010/main" xmlns="" val="2697060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24200" y="2590800"/>
            <a:ext cx="5638800" cy="1143000"/>
          </a:xfrm>
        </p:spPr>
        <p:txBody>
          <a:bodyPr/>
          <a:lstStyle/>
          <a:p>
            <a:r>
              <a:rPr lang="en-US" sz="9600" dirty="0" smtClean="0"/>
              <a:t>Why?</a:t>
            </a:r>
            <a:endParaRPr lang="en-US" sz="9600" dirty="0"/>
          </a:p>
        </p:txBody>
      </p:sp>
    </p:spTree>
    <p:extLst>
      <p:ext uri="{BB962C8B-B14F-4D97-AF65-F5344CB8AC3E}">
        <p14:creationId xmlns:p14="http://schemas.microsoft.com/office/powerpoint/2010/main" xmlns="" val="170494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7443" name="Group 3"/>
          <p:cNvGrpSpPr>
            <a:grpSpLocks/>
          </p:cNvGrpSpPr>
          <p:nvPr/>
        </p:nvGrpSpPr>
        <p:grpSpPr bwMode="auto">
          <a:xfrm>
            <a:off x="2895600" y="838200"/>
            <a:ext cx="4419600" cy="5264150"/>
            <a:chOff x="1954" y="1392"/>
            <a:chExt cx="1838" cy="2205"/>
          </a:xfrm>
        </p:grpSpPr>
        <p:pic>
          <p:nvPicPr>
            <p:cNvPr id="317444" name="Picture 4" descr="old tv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67" y="1392"/>
              <a:ext cx="1725" cy="148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17445" name="Text Box 5"/>
            <p:cNvSpPr txBox="1">
              <a:spLocks noChangeArrowheads="1"/>
            </p:cNvSpPr>
            <p:nvPr/>
          </p:nvSpPr>
          <p:spPr bwMode="auto">
            <a:xfrm>
              <a:off x="1954" y="3456"/>
              <a:ext cx="1277" cy="14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600" b="1">
                  <a:solidFill>
                    <a:schemeClr val="bg1"/>
                  </a:solidFill>
                  <a:latin typeface="Century Gothic" charset="0"/>
                  <a:cs typeface="Angsana New" charset="0"/>
                </a:rPr>
                <a:t>From one way entertainment.</a:t>
              </a:r>
              <a:endParaRPr lang="th-TH" sz="1600" b="1">
                <a:solidFill>
                  <a:schemeClr val="bg1"/>
                </a:solidFill>
                <a:latin typeface="Century Gothic" charset="0"/>
                <a:cs typeface="Angsana New" charset="0"/>
              </a:endParaRPr>
            </a:p>
          </p:txBody>
        </p:sp>
      </p:grpSp>
      <p:sp>
        <p:nvSpPr>
          <p:cNvPr id="317447" name="Rectangle 7"/>
          <p:cNvSpPr>
            <a:spLocks noGrp="1" noChangeArrowheads="1"/>
          </p:cNvSpPr>
          <p:nvPr>
            <p:ph type="title"/>
          </p:nvPr>
        </p:nvSpPr>
        <p:spPr>
          <a:xfrm>
            <a:off x="457200" y="5105400"/>
            <a:ext cx="8229600" cy="1143000"/>
          </a:xfrm>
          <a:noFill/>
          <a:ln/>
        </p:spPr>
        <p:txBody>
          <a:bodyPr/>
          <a:lstStyle/>
          <a:p>
            <a:r>
              <a:rPr lang="en-US" sz="2800" dirty="0"/>
              <a:t>The world is changing…</a:t>
            </a:r>
            <a:endParaRPr lang="th-TH" sz="2800" dirty="0"/>
          </a:p>
        </p:txBody>
      </p:sp>
      <p:sp>
        <p:nvSpPr>
          <p:cNvPr id="317448" name="Rectangle 8"/>
          <p:cNvSpPr>
            <a:spLocks noChangeArrowheads="1"/>
          </p:cNvSpPr>
          <p:nvPr/>
        </p:nvSpPr>
        <p:spPr bwMode="auto">
          <a:xfrm>
            <a:off x="6477000" y="5262563"/>
            <a:ext cx="109594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4000" i="1" dirty="0">
                <a:solidFill>
                  <a:srgbClr val="FF0000"/>
                </a:solidFill>
                <a:latin typeface="+mj-lt"/>
              </a:rPr>
              <a:t>fast</a:t>
            </a:r>
            <a:r>
              <a:rPr lang="en-US" sz="4000" dirty="0">
                <a:solidFill>
                  <a:srgbClr val="FF0000"/>
                </a:solidFill>
                <a:latin typeface="+mj-lt"/>
              </a:rPr>
              <a:t>.</a:t>
            </a:r>
            <a:endParaRPr lang="th-TH" sz="4000" dirty="0">
              <a:solidFill>
                <a:srgbClr val="FF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43639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8473" name="Picture 9" descr="facebook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248400" y="4572000"/>
            <a:ext cx="2706620" cy="2030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18482" name="Picture 18" descr="mitsubishi-3d-blu-ray-player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62000" y="228600"/>
            <a:ext cx="2743200" cy="1716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18494" name="Rectangle 30"/>
          <p:cNvSpPr>
            <a:spLocks noGrp="1" noChangeArrowheads="1"/>
          </p:cNvSpPr>
          <p:nvPr>
            <p:ph type="title"/>
          </p:nvPr>
        </p:nvSpPr>
        <p:spPr>
          <a:xfrm>
            <a:off x="2286000" y="4800600"/>
            <a:ext cx="4267200" cy="1143000"/>
          </a:xfrm>
          <a:noFill/>
          <a:ln/>
        </p:spPr>
        <p:txBody>
          <a:bodyPr/>
          <a:lstStyle/>
          <a:p>
            <a:pPr algn="l"/>
            <a:r>
              <a:rPr lang="en-US" sz="2000" dirty="0" smtClean="0"/>
              <a:t>3 </a:t>
            </a:r>
            <a:r>
              <a:rPr lang="en-US" sz="2000" dirty="0"/>
              <a:t>dynamics:</a:t>
            </a:r>
            <a:br>
              <a:rPr lang="en-US" sz="2000" dirty="0"/>
            </a:br>
            <a:r>
              <a:rPr lang="en-US" sz="2000" dirty="0" smtClean="0"/>
              <a:t>- Increasing </a:t>
            </a:r>
            <a:r>
              <a:rPr lang="en-US" sz="2000" dirty="0"/>
              <a:t>number of channels</a:t>
            </a:r>
            <a:br>
              <a:rPr lang="en-US" sz="2000" dirty="0"/>
            </a:br>
            <a:r>
              <a:rPr lang="en-US" sz="2000" dirty="0" smtClean="0"/>
              <a:t>- More </a:t>
            </a:r>
            <a:r>
              <a:rPr lang="en-US" sz="2000" dirty="0"/>
              <a:t>crowded channels</a:t>
            </a:r>
            <a:br>
              <a:rPr lang="en-US" sz="2000" dirty="0"/>
            </a:br>
            <a:r>
              <a:rPr lang="en-US" sz="2000" dirty="0" smtClean="0"/>
              <a:t>- More </a:t>
            </a:r>
            <a:r>
              <a:rPr lang="en-US" sz="2000" dirty="0"/>
              <a:t>sophisticated consumers </a:t>
            </a:r>
            <a:br>
              <a:rPr lang="en-US" sz="2000" dirty="0"/>
            </a:br>
            <a:endParaRPr lang="th-TH" sz="2000" dirty="0"/>
          </a:p>
        </p:txBody>
      </p:sp>
      <p:pic>
        <p:nvPicPr>
          <p:cNvPr id="2" name="Picture 1" descr="Screen shot 2013-01-11 at 22.42.01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696237" y="36017"/>
            <a:ext cx="5447763" cy="41148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4800" y="2057400"/>
            <a:ext cx="3332813" cy="22098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981200" y="58674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855108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895600" y="914400"/>
            <a:ext cx="5610569" cy="515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55361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505200" y="2209800"/>
            <a:ext cx="3289300" cy="2463800"/>
          </a:xfrm>
          <a:prstGeom prst="rect">
            <a:avLst/>
          </a:prstGeom>
        </p:spPr>
      </p:pic>
      <p:sp>
        <p:nvSpPr>
          <p:cNvPr id="232451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dirty="0">
                <a:solidFill>
                  <a:schemeClr val="tx1"/>
                </a:solidFill>
                <a:latin typeface="Calibri"/>
                <a:cs typeface="Calibri"/>
              </a:rPr>
              <a:t>How did you buy your </a:t>
            </a:r>
            <a:r>
              <a:rPr lang="en-US" sz="2800" b="1" dirty="0" smtClean="0">
                <a:solidFill>
                  <a:schemeClr val="tx1"/>
                </a:solidFill>
                <a:latin typeface="Calibri"/>
                <a:cs typeface="Calibri"/>
              </a:rPr>
              <a:t>mobile?</a:t>
            </a:r>
            <a:endParaRPr lang="th-TH" sz="28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232464" name="Group 16"/>
          <p:cNvGrpSpPr>
            <a:grpSpLocks/>
          </p:cNvGrpSpPr>
          <p:nvPr/>
        </p:nvGrpSpPr>
        <p:grpSpPr bwMode="auto">
          <a:xfrm>
            <a:off x="2133600" y="1966043"/>
            <a:ext cx="7162800" cy="3520356"/>
            <a:chOff x="1332" y="1416"/>
            <a:chExt cx="3360" cy="1204"/>
          </a:xfrm>
        </p:grpSpPr>
        <p:sp>
          <p:nvSpPr>
            <p:cNvPr id="232455" name="Text Box 7"/>
            <p:cNvSpPr txBox="1">
              <a:spLocks noChangeArrowheads="1"/>
            </p:cNvSpPr>
            <p:nvPr/>
          </p:nvSpPr>
          <p:spPr bwMode="auto">
            <a:xfrm rot="1368582">
              <a:off x="1602" y="1433"/>
              <a:ext cx="1070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800" b="1" dirty="0">
                  <a:latin typeface="Calibri"/>
                  <a:cs typeface="Calibri"/>
                </a:rPr>
                <a:t>Online opinions</a:t>
              </a:r>
              <a:endParaRPr lang="th-TH" sz="1800" b="1" dirty="0">
                <a:latin typeface="Calibri"/>
                <a:cs typeface="Calibri"/>
              </a:endParaRPr>
            </a:p>
          </p:txBody>
        </p:sp>
        <p:sp>
          <p:nvSpPr>
            <p:cNvPr id="232456" name="Text Box 8"/>
            <p:cNvSpPr txBox="1">
              <a:spLocks noChangeArrowheads="1"/>
            </p:cNvSpPr>
            <p:nvPr/>
          </p:nvSpPr>
          <p:spPr bwMode="auto">
            <a:xfrm>
              <a:off x="1332" y="1799"/>
              <a:ext cx="1037" cy="2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sz="1800" b="1" dirty="0">
                  <a:latin typeface="Calibri"/>
                  <a:cs typeface="Calibri"/>
                </a:rPr>
                <a:t>Feedback and Bloggers</a:t>
              </a:r>
              <a:endParaRPr lang="th-TH" sz="1800" b="1" dirty="0">
                <a:latin typeface="Calibri"/>
                <a:cs typeface="Calibri"/>
              </a:endParaRPr>
            </a:p>
          </p:txBody>
        </p:sp>
        <p:sp>
          <p:nvSpPr>
            <p:cNvPr id="232457" name="Text Box 9"/>
            <p:cNvSpPr txBox="1">
              <a:spLocks noChangeArrowheads="1"/>
            </p:cNvSpPr>
            <p:nvPr/>
          </p:nvSpPr>
          <p:spPr bwMode="auto">
            <a:xfrm rot="20029097">
              <a:off x="1382" y="2360"/>
              <a:ext cx="1232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800" b="1">
                  <a:latin typeface="Calibri"/>
                  <a:cs typeface="Calibri"/>
                </a:rPr>
                <a:t>Brand experiences</a:t>
              </a:r>
              <a:endParaRPr lang="th-TH" sz="1800" b="1">
                <a:latin typeface="Calibri"/>
                <a:cs typeface="Calibri"/>
              </a:endParaRPr>
            </a:p>
          </p:txBody>
        </p:sp>
        <p:grpSp>
          <p:nvGrpSpPr>
            <p:cNvPr id="232462" name="Group 14"/>
            <p:cNvGrpSpPr>
              <a:grpSpLocks/>
            </p:cNvGrpSpPr>
            <p:nvPr/>
          </p:nvGrpSpPr>
          <p:grpSpPr bwMode="auto">
            <a:xfrm>
              <a:off x="3191" y="1416"/>
              <a:ext cx="1501" cy="1204"/>
              <a:chOff x="3143" y="1416"/>
              <a:chExt cx="1501" cy="1204"/>
            </a:xfrm>
          </p:grpSpPr>
          <p:sp>
            <p:nvSpPr>
              <p:cNvPr id="232458" name="Text Box 10"/>
              <p:cNvSpPr txBox="1">
                <a:spLocks noChangeArrowheads="1"/>
              </p:cNvSpPr>
              <p:nvPr/>
            </p:nvSpPr>
            <p:spPr bwMode="auto">
              <a:xfrm rot="1338456">
                <a:off x="3143" y="2387"/>
                <a:ext cx="1501" cy="23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sz="1800" b="1">
                    <a:latin typeface="Calibri"/>
                    <a:cs typeface="Calibri"/>
                  </a:rPr>
                  <a:t>Branded conversations</a:t>
                </a:r>
                <a:endParaRPr lang="th-TH" sz="1800" b="1">
                  <a:latin typeface="Calibri"/>
                  <a:cs typeface="Calibri"/>
                </a:endParaRPr>
              </a:p>
            </p:txBody>
          </p:sp>
          <p:sp>
            <p:nvSpPr>
              <p:cNvPr id="232459" name="Text Box 11"/>
              <p:cNvSpPr txBox="1">
                <a:spLocks noChangeArrowheads="1"/>
              </p:cNvSpPr>
              <p:nvPr/>
            </p:nvSpPr>
            <p:spPr bwMode="auto">
              <a:xfrm>
                <a:off x="3464" y="1838"/>
                <a:ext cx="872" cy="1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r>
                  <a:rPr lang="en-US" sz="1800" b="1" dirty="0">
                    <a:latin typeface="Calibri"/>
                    <a:cs typeface="Calibri"/>
                  </a:rPr>
                  <a:t>Word of mouth</a:t>
                </a:r>
                <a:endParaRPr lang="th-TH" sz="1800" b="1" dirty="0">
                  <a:latin typeface="Calibri"/>
                  <a:cs typeface="Calibri"/>
                </a:endParaRPr>
              </a:p>
            </p:txBody>
          </p:sp>
          <p:sp>
            <p:nvSpPr>
              <p:cNvPr id="232460" name="Text Box 12"/>
              <p:cNvSpPr txBox="1">
                <a:spLocks noChangeArrowheads="1"/>
              </p:cNvSpPr>
              <p:nvPr/>
            </p:nvSpPr>
            <p:spPr bwMode="auto">
              <a:xfrm rot="20857856">
                <a:off x="3144" y="1416"/>
                <a:ext cx="1199" cy="23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sz="1800" b="1">
                    <a:latin typeface="Calibri"/>
                    <a:cs typeface="Calibri"/>
                  </a:rPr>
                  <a:t>Social networking</a:t>
                </a:r>
                <a:endParaRPr lang="th-TH" sz="1800" b="1">
                  <a:latin typeface="Calibri"/>
                  <a:cs typeface="Calibri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3582401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24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24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7628" name="Group 12"/>
          <p:cNvGrpSpPr>
            <a:grpSpLocks/>
          </p:cNvGrpSpPr>
          <p:nvPr/>
        </p:nvGrpSpPr>
        <p:grpSpPr bwMode="auto">
          <a:xfrm>
            <a:off x="2133600" y="1066800"/>
            <a:ext cx="7010400" cy="3552825"/>
            <a:chOff x="1344" y="1266"/>
            <a:chExt cx="3168" cy="1950"/>
          </a:xfrm>
        </p:grpSpPr>
        <p:pic>
          <p:nvPicPr>
            <p:cNvPr id="367625" name="Picture 9" descr="osbornfig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80" y="1266"/>
              <a:ext cx="3000" cy="17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67626" name="Rectangle 10"/>
            <p:cNvSpPr>
              <a:spLocks noChangeArrowheads="1"/>
            </p:cNvSpPr>
            <p:nvPr/>
          </p:nvSpPr>
          <p:spPr bwMode="auto">
            <a:xfrm>
              <a:off x="1344" y="2304"/>
              <a:ext cx="576" cy="91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67627" name="Rectangle 11"/>
            <p:cNvSpPr>
              <a:spLocks noChangeArrowheads="1"/>
            </p:cNvSpPr>
            <p:nvPr/>
          </p:nvSpPr>
          <p:spPr bwMode="auto">
            <a:xfrm>
              <a:off x="3936" y="2496"/>
              <a:ext cx="576" cy="38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67629" name="Rectangle 13"/>
          <p:cNvSpPr>
            <a:spLocks noChangeArrowheads="1"/>
          </p:cNvSpPr>
          <p:nvPr/>
        </p:nvSpPr>
        <p:spPr bwMode="auto">
          <a:xfrm>
            <a:off x="1676400" y="4800600"/>
            <a:ext cx="73152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>
              <a:lnSpc>
                <a:spcPct val="140000"/>
              </a:lnSpc>
            </a:pPr>
            <a:r>
              <a:rPr lang="en-US" sz="2400" dirty="0" smtClean="0">
                <a:latin typeface="Calibri"/>
                <a:cs typeface="Calibri"/>
              </a:rPr>
              <a:t>Brands need to change </a:t>
            </a:r>
            <a:r>
              <a:rPr lang="en-US" sz="2400" dirty="0">
                <a:latin typeface="Calibri"/>
                <a:cs typeface="Calibri"/>
              </a:rPr>
              <a:t>today or </a:t>
            </a:r>
            <a:br>
              <a:rPr lang="en-US" sz="2400" dirty="0">
                <a:latin typeface="Calibri"/>
                <a:cs typeface="Calibri"/>
              </a:rPr>
            </a:br>
            <a:r>
              <a:rPr lang="en-US" sz="2400" dirty="0">
                <a:latin typeface="Calibri"/>
                <a:cs typeface="Calibri"/>
              </a:rPr>
              <a:t>face the consequence of being extinct.</a:t>
            </a:r>
            <a:endParaRPr lang="th-TH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22818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6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343400" y="304800"/>
            <a:ext cx="4572000" cy="5562600"/>
          </a:xfrm>
          <a:noFill/>
          <a:ln/>
          <a:extLst>
            <a:ext uri="{91240B29-F687-4f45-9708-019B960494DF}">
              <a14:hiddenLine xmlns:a14="http://schemas.microsoft.com/office/drawing/2010/main" xmlns="" w="9525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0" indent="0" algn="r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en-US" sz="2400" dirty="0"/>
              <a:t>Brands who will succeed are those who create </a:t>
            </a:r>
            <a:r>
              <a:rPr lang="en-US" sz="2400" b="1" dirty="0">
                <a:solidFill>
                  <a:srgbClr val="953735"/>
                </a:solidFill>
              </a:rPr>
              <a:t>believers</a:t>
            </a:r>
            <a:r>
              <a:rPr lang="en-US" sz="2400" dirty="0"/>
              <a:t>, not consumers</a:t>
            </a:r>
          </a:p>
          <a:p>
            <a:pPr marL="0" indent="0" algn="r">
              <a:lnSpc>
                <a:spcPct val="140000"/>
              </a:lnSpc>
              <a:spcBef>
                <a:spcPct val="0"/>
              </a:spcBef>
              <a:buFontTx/>
              <a:buNone/>
            </a:pPr>
            <a:endParaRPr lang="en-US" sz="2400" dirty="0"/>
          </a:p>
          <a:p>
            <a:pPr marL="0" indent="0" algn="r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en-US" sz="2400" dirty="0"/>
              <a:t>Like a rock-band… not people who buy a record, but </a:t>
            </a:r>
            <a:r>
              <a:rPr lang="en-US" sz="2400" b="1" dirty="0">
                <a:solidFill>
                  <a:srgbClr val="953735"/>
                </a:solidFill>
              </a:rPr>
              <a:t>fans</a:t>
            </a:r>
            <a:r>
              <a:rPr lang="en-US" sz="2400" dirty="0">
                <a:solidFill>
                  <a:srgbClr val="953735"/>
                </a:solidFill>
              </a:rPr>
              <a:t> </a:t>
            </a:r>
            <a:r>
              <a:rPr lang="en-US" sz="2400" dirty="0"/>
              <a:t>who live and breath the band, do what the band does, behave as the band </a:t>
            </a:r>
            <a:r>
              <a:rPr lang="en-US" sz="2400" b="1" dirty="0">
                <a:solidFill>
                  <a:srgbClr val="953735"/>
                </a:solidFill>
              </a:rPr>
              <a:t>ambassador</a:t>
            </a:r>
            <a:r>
              <a:rPr lang="en-US" sz="2400" b="1" dirty="0">
                <a:solidFill>
                  <a:srgbClr val="006600"/>
                </a:solidFill>
              </a:rPr>
              <a:t>…</a:t>
            </a:r>
            <a:endParaRPr lang="th-TH" sz="2400" dirty="0"/>
          </a:p>
        </p:txBody>
      </p:sp>
      <p:pic>
        <p:nvPicPr>
          <p:cNvPr id="369668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2672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739693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971800" y="2057400"/>
            <a:ext cx="3911600" cy="3881511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2133600" y="304800"/>
            <a:ext cx="2971800" cy="1524000"/>
          </a:xfrm>
          <a:prstGeom prst="wedgeRoundRectCallout">
            <a:avLst>
              <a:gd name="adj1" fmla="val 17107"/>
              <a:gd name="adj2" fmla="val 59524"/>
              <a:gd name="adj3" fmla="val 16667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To be able to do this brands need to establish ‘conversations’ with </a:t>
            </a:r>
            <a:r>
              <a:rPr lang="en-US" dirty="0" smtClean="0"/>
              <a:t>people in all relevant channels…</a:t>
            </a:r>
            <a:endParaRPr lang="en-US" dirty="0"/>
          </a:p>
        </p:txBody>
      </p:sp>
      <p:sp>
        <p:nvSpPr>
          <p:cNvPr id="7" name="Rounded Rectangular Callout 6"/>
          <p:cNvSpPr/>
          <p:nvPr/>
        </p:nvSpPr>
        <p:spPr>
          <a:xfrm>
            <a:off x="6553200" y="1524000"/>
            <a:ext cx="2209800" cy="1524000"/>
          </a:xfrm>
          <a:prstGeom prst="wedgeRoundRectCallout">
            <a:avLst>
              <a:gd name="adj1" fmla="val -54619"/>
              <a:gd name="adj2" fmla="val 22820"/>
              <a:gd name="adj3" fmla="val 16667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…different from bombarding target consumers with commercials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230478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352800" y="5638800"/>
            <a:ext cx="5638800" cy="1143000"/>
          </a:xfrm>
        </p:spPr>
        <p:txBody>
          <a:bodyPr/>
          <a:lstStyle/>
          <a:p>
            <a:r>
              <a:rPr lang="en-US" sz="2000" dirty="0" smtClean="0">
                <a:solidFill>
                  <a:schemeClr val="bg1"/>
                </a:solidFill>
              </a:rPr>
              <a:t>Advertiser vs. consumer</a:t>
            </a:r>
            <a:endParaRPr 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77580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7620000" cy="4068763"/>
          </a:xfrm>
        </p:spPr>
        <p:txBody>
          <a:bodyPr/>
          <a:lstStyle/>
          <a:p>
            <a:r>
              <a:rPr lang="en-US" dirty="0" smtClean="0"/>
              <a:t>2 ways conversations </a:t>
            </a:r>
          </a:p>
          <a:p>
            <a:r>
              <a:rPr lang="en-US" dirty="0" smtClean="0"/>
              <a:t>Multi-channels</a:t>
            </a:r>
          </a:p>
          <a:p>
            <a:r>
              <a:rPr lang="en-US" dirty="0" smtClean="0"/>
              <a:t>Listen…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915488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Stakeholders: who plays in this game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700463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281462240"/>
              </p:ext>
            </p:extLst>
          </p:nvPr>
        </p:nvGraphicFramePr>
        <p:xfrm>
          <a:off x="2971800" y="1112837"/>
          <a:ext cx="5410200" cy="4221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979550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/>
          <a:lstStyle/>
          <a:p>
            <a:r>
              <a:rPr lang="en-US" sz="3600" dirty="0" smtClean="0"/>
              <a:t>Marketing and promotions process model</a:t>
            </a:r>
            <a:endParaRPr lang="en-US" sz="3600" dirty="0"/>
          </a:p>
        </p:txBody>
      </p:sp>
      <p:pic>
        <p:nvPicPr>
          <p:cNvPr id="4" name="Picture 3" descr="photo.JPG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0" y="1078710"/>
            <a:ext cx="9144000" cy="577929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6934200" y="6324600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Page 43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57200" y="3853190"/>
            <a:ext cx="9144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/>
              <a:t>Advantage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xmlns="" val="2110601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 MKTG strategy and analysis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00" y="2103437"/>
            <a:ext cx="6019800" cy="4525963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dirty="0" smtClean="0"/>
              <a:t>To develop a strategic marketing plan</a:t>
            </a:r>
          </a:p>
          <a:p>
            <a:r>
              <a:rPr lang="en-US" dirty="0" smtClean="0"/>
              <a:t>Opportunities analysis: </a:t>
            </a:r>
          </a:p>
          <a:p>
            <a:pPr lvl="1"/>
            <a:r>
              <a:rPr lang="en-US" dirty="0" smtClean="0"/>
              <a:t>existing products in current market, new products in current markets, existing products in new markets…</a:t>
            </a:r>
          </a:p>
          <a:p>
            <a:pPr lvl="1"/>
            <a:r>
              <a:rPr lang="en-US" dirty="0" smtClean="0"/>
              <a:t>Builds from trends and behaviors, unmet needs, innovation</a:t>
            </a:r>
          </a:p>
          <a:p>
            <a:endParaRPr lang="en-US" dirty="0" smtClean="0"/>
          </a:p>
          <a:p>
            <a:r>
              <a:rPr lang="en-US" dirty="0" smtClean="0"/>
              <a:t>Competitive analysis: </a:t>
            </a:r>
          </a:p>
          <a:p>
            <a:pPr lvl="1"/>
            <a:r>
              <a:rPr lang="en-US" dirty="0" smtClean="0"/>
              <a:t>Understand competition </a:t>
            </a:r>
          </a:p>
          <a:p>
            <a:pPr lvl="1"/>
            <a:r>
              <a:rPr lang="en-US" dirty="0" smtClean="0"/>
              <a:t>Define a competitive advantage (product, price, distribution, benefit?)</a:t>
            </a:r>
          </a:p>
          <a:p>
            <a:endParaRPr lang="en-US" dirty="0" smtClean="0"/>
          </a:p>
          <a:p>
            <a:r>
              <a:rPr lang="en-US" dirty="0" smtClean="0"/>
              <a:t>Identify a target market</a:t>
            </a:r>
            <a:endParaRPr lang="en-US" dirty="0"/>
          </a:p>
        </p:txBody>
      </p:sp>
      <p:pic>
        <p:nvPicPr>
          <p:cNvPr id="4" name="Picture 3" descr="photo.JP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228600" y="228600"/>
            <a:ext cx="2438400" cy="154114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Up Arrow 4"/>
          <p:cNvSpPr/>
          <p:nvPr/>
        </p:nvSpPr>
        <p:spPr>
          <a:xfrm>
            <a:off x="304800" y="1524000"/>
            <a:ext cx="304800" cy="457200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94754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 rot="20446793">
            <a:off x="-1101549" y="3497353"/>
            <a:ext cx="88889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EXAMPLE</a:t>
            </a:r>
            <a:endParaRPr lang="en-US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028" name="Picture 4" descr="https://encrypted-tbn0.google.com/images?q=tbn:ANd9GcTATwJf_BZWsgFufzOZNhPxed97U8Tp900CfaR4sLs9czdAcAb7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5489331" y="2649524"/>
            <a:ext cx="990600" cy="594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/>
              <a:t>Market is driven by functional benefits and respondent can clearly segment it</a:t>
            </a:r>
            <a:endParaRPr lang="en-US" sz="2800" dirty="0"/>
          </a:p>
        </p:txBody>
      </p:sp>
      <p:sp>
        <p:nvSpPr>
          <p:cNvPr id="4" name="Rounded Rectangle 3"/>
          <p:cNvSpPr/>
          <p:nvPr/>
        </p:nvSpPr>
        <p:spPr>
          <a:xfrm>
            <a:off x="228600" y="1905000"/>
            <a:ext cx="3886200" cy="1981200"/>
          </a:xfrm>
          <a:prstGeom prst="roundRect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>
              <a:solidFill>
                <a:srgbClr val="FFFFFF"/>
              </a:solidFill>
              <a:latin typeface="Tahoma"/>
              <a:ea typeface="Angsana New"/>
              <a:cs typeface="Angsana New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28800" y="1981200"/>
            <a:ext cx="205740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000000"/>
                </a:solidFill>
                <a:latin typeface="Arial Rounded MT Bold"/>
                <a:ea typeface="ＭＳ Ｐゴシック" charset="0"/>
                <a:cs typeface="Arial Rounded MT Bold"/>
              </a:rPr>
              <a:t>The anti-dandruff</a:t>
            </a:r>
          </a:p>
          <a:p>
            <a:endParaRPr lang="en-US" sz="1400" dirty="0" smtClean="0">
              <a:solidFill>
                <a:srgbClr val="000000"/>
              </a:solidFill>
              <a:latin typeface="Arial Rounded MT Bold"/>
              <a:ea typeface="ＭＳ Ｐゴシック" charset="0"/>
              <a:cs typeface="Arial Rounded MT Bold"/>
            </a:endParaRPr>
          </a:p>
          <a:p>
            <a:r>
              <a:rPr lang="en-US" sz="1400" dirty="0" smtClean="0">
                <a:solidFill>
                  <a:srgbClr val="000000"/>
                </a:solidFill>
                <a:latin typeface="Arial Rounded MT Bold"/>
                <a:ea typeface="ＭＳ Ｐゴシック" charset="0"/>
                <a:cs typeface="Arial Rounded MT Bold"/>
              </a:rPr>
              <a:t>Curative - Problem solution</a:t>
            </a:r>
          </a:p>
          <a:p>
            <a:endParaRPr lang="en-US" sz="1400" dirty="0" smtClean="0">
              <a:solidFill>
                <a:srgbClr val="000000"/>
              </a:solidFill>
              <a:latin typeface="Arial Rounded MT Bold"/>
              <a:ea typeface="ＭＳ Ｐゴシック" charset="0"/>
              <a:cs typeface="Arial Rounded MT Bold"/>
            </a:endParaRPr>
          </a:p>
          <a:p>
            <a:r>
              <a:rPr lang="en-US" sz="1400" dirty="0" smtClean="0">
                <a:solidFill>
                  <a:srgbClr val="000000"/>
                </a:solidFill>
                <a:latin typeface="Arial Rounded MT Bold"/>
                <a:ea typeface="ＭＳ Ｐゴシック" charset="0"/>
                <a:cs typeface="Arial Rounded MT Bold"/>
              </a:rPr>
              <a:t>Understand the benefit but don’t use</a:t>
            </a:r>
            <a:endParaRPr lang="en-US" sz="1400" dirty="0">
              <a:solidFill>
                <a:srgbClr val="000000"/>
              </a:solidFill>
              <a:latin typeface="Arial Rounded MT Bold"/>
              <a:ea typeface="ＭＳ Ｐゴシック" charset="0"/>
              <a:cs typeface="Arial Rounded MT Bold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495800" y="1905000"/>
            <a:ext cx="3886200" cy="1981200"/>
          </a:xfrm>
          <a:prstGeom prst="roundRect">
            <a:avLst/>
          </a:prstGeom>
          <a:noFill/>
          <a:ln>
            <a:solidFill>
              <a:srgbClr val="FF66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>
              <a:solidFill>
                <a:srgbClr val="FFFFFF"/>
              </a:solidFill>
              <a:latin typeface="Tahoma"/>
              <a:ea typeface="Angsana New"/>
              <a:cs typeface="Angsana New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477000" y="1981200"/>
            <a:ext cx="182880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000000"/>
                </a:solidFill>
                <a:latin typeface="Arial Rounded MT Bold"/>
                <a:ea typeface="ＭＳ Ｐゴシック" charset="0"/>
                <a:cs typeface="Arial Rounded MT Bold"/>
              </a:rPr>
              <a:t>Hair functional benefit</a:t>
            </a:r>
          </a:p>
          <a:p>
            <a:endParaRPr lang="en-US" sz="1400" dirty="0" smtClean="0">
              <a:solidFill>
                <a:srgbClr val="000000"/>
              </a:solidFill>
              <a:latin typeface="Arial Rounded MT Bold"/>
              <a:ea typeface="ＭＳ Ｐゴシック" charset="0"/>
              <a:cs typeface="Arial Rounded MT Bold"/>
            </a:endParaRPr>
          </a:p>
          <a:p>
            <a:r>
              <a:rPr lang="en-US" sz="1400" dirty="0" smtClean="0">
                <a:solidFill>
                  <a:srgbClr val="000000"/>
                </a:solidFill>
                <a:latin typeface="Arial Rounded MT Bold"/>
                <a:ea typeface="ＭＳ Ｐゴシック" charset="0"/>
                <a:cs typeface="Arial Rounded MT Bold"/>
              </a:rPr>
              <a:t>Many variants and hair benefits, good for any type of women</a:t>
            </a:r>
            <a:endParaRPr lang="en-US" sz="1400" dirty="0">
              <a:solidFill>
                <a:srgbClr val="000000"/>
              </a:solidFill>
              <a:latin typeface="Arial Rounded MT Bold"/>
              <a:ea typeface="ＭＳ Ｐゴシック" charset="0"/>
              <a:cs typeface="Arial Rounded MT Bold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381000" y="4419600"/>
            <a:ext cx="3886200" cy="1981200"/>
          </a:xfrm>
          <a:prstGeom prst="roundRect">
            <a:avLst/>
          </a:prstGeom>
          <a:noFill/>
          <a:ln>
            <a:solidFill>
              <a:srgbClr val="7030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>
              <a:solidFill>
                <a:srgbClr val="FFFFFF"/>
              </a:solidFill>
              <a:latin typeface="Tahoma"/>
              <a:ea typeface="Angsana New"/>
              <a:cs typeface="Angsana New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057400" y="4495800"/>
            <a:ext cx="19812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000000"/>
                </a:solidFill>
                <a:latin typeface="Arial Rounded MT Bold"/>
                <a:ea typeface="ＭＳ Ｐゴシック" charset="0"/>
                <a:cs typeface="Arial Rounded MT Bold"/>
              </a:rPr>
              <a:t>The international brands</a:t>
            </a:r>
          </a:p>
          <a:p>
            <a:endParaRPr lang="en-US" sz="1400" dirty="0" smtClean="0">
              <a:solidFill>
                <a:srgbClr val="000000"/>
              </a:solidFill>
              <a:latin typeface="Arial Rounded MT Bold"/>
              <a:ea typeface="ＭＳ Ｐゴシック" charset="0"/>
              <a:cs typeface="Arial Rounded MT Bold"/>
            </a:endParaRPr>
          </a:p>
          <a:p>
            <a:r>
              <a:rPr lang="en-US" sz="1400" dirty="0" smtClean="0">
                <a:solidFill>
                  <a:srgbClr val="000000"/>
                </a:solidFill>
                <a:latin typeface="Arial Rounded MT Bold"/>
                <a:ea typeface="ＭＳ Ｐゴシック" charset="0"/>
                <a:cs typeface="Arial Rounded MT Bold"/>
              </a:rPr>
              <a:t>Specialized benefits (color hair, tangled hair)</a:t>
            </a:r>
          </a:p>
          <a:p>
            <a:endParaRPr lang="en-US" sz="1400" dirty="0">
              <a:solidFill>
                <a:srgbClr val="000000"/>
              </a:solidFill>
              <a:latin typeface="Arial Rounded MT Bold"/>
              <a:ea typeface="ＭＳ Ｐゴシック" charset="0"/>
              <a:cs typeface="Arial Rounded MT Bold"/>
            </a:endParaRPr>
          </a:p>
          <a:p>
            <a:r>
              <a:rPr lang="en-US" sz="1400" dirty="0" smtClean="0">
                <a:solidFill>
                  <a:srgbClr val="000000"/>
                </a:solidFill>
                <a:latin typeface="Arial Rounded MT Bold"/>
                <a:ea typeface="ＭＳ Ｐゴシック" charset="0"/>
                <a:cs typeface="Arial Rounded MT Bold"/>
              </a:rPr>
              <a:t>More expensive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4610100" y="4343400"/>
            <a:ext cx="3886200" cy="1981200"/>
          </a:xfrm>
          <a:prstGeom prst="roundRect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>
              <a:solidFill>
                <a:srgbClr val="FFFFFF"/>
              </a:solidFill>
              <a:latin typeface="Tahoma"/>
              <a:ea typeface="Angsana New"/>
              <a:cs typeface="Angsana New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553200" y="4432518"/>
            <a:ext cx="18288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000000"/>
                </a:solidFill>
                <a:latin typeface="Arial Rounded MT Bold"/>
                <a:ea typeface="ＭＳ Ｐゴシック" charset="0"/>
                <a:cs typeface="Arial Rounded MT Bold"/>
              </a:rPr>
              <a:t>The basic cleaning</a:t>
            </a:r>
          </a:p>
          <a:p>
            <a:endParaRPr lang="en-US" sz="1400" dirty="0" smtClean="0">
              <a:solidFill>
                <a:srgbClr val="000000"/>
              </a:solidFill>
              <a:latin typeface="Arial Rounded MT Bold"/>
              <a:ea typeface="ＭＳ Ｐゴシック" charset="0"/>
              <a:cs typeface="Arial Rounded MT Bold"/>
            </a:endParaRPr>
          </a:p>
          <a:p>
            <a:r>
              <a:rPr lang="en-US" sz="1400" dirty="0" smtClean="0">
                <a:solidFill>
                  <a:srgbClr val="000000"/>
                </a:solidFill>
                <a:latin typeface="Arial Rounded MT Bold"/>
                <a:ea typeface="ＭＳ Ｐゴシック" charset="0"/>
                <a:cs typeface="Arial Rounded MT Bold"/>
              </a:rPr>
              <a:t>The cheap option</a:t>
            </a:r>
          </a:p>
          <a:p>
            <a:endParaRPr lang="en-US" sz="1400" dirty="0" smtClean="0">
              <a:solidFill>
                <a:srgbClr val="000000"/>
              </a:solidFill>
              <a:latin typeface="Arial Rounded MT Bold"/>
              <a:ea typeface="ＭＳ Ｐゴシック" charset="0"/>
              <a:cs typeface="Arial Rounded MT Bold"/>
            </a:endParaRPr>
          </a:p>
          <a:p>
            <a:r>
              <a:rPr lang="en-US" sz="1400" dirty="0" smtClean="0">
                <a:solidFill>
                  <a:srgbClr val="000000"/>
                </a:solidFill>
                <a:latin typeface="Arial Rounded MT Bold"/>
                <a:ea typeface="ＭＳ Ｐゴシック" charset="0"/>
                <a:cs typeface="Arial Rounded MT Bold"/>
              </a:rPr>
              <a:t>No innovation</a:t>
            </a:r>
          </a:p>
          <a:p>
            <a:endParaRPr lang="en-US" sz="1400" dirty="0" smtClean="0">
              <a:solidFill>
                <a:srgbClr val="000000"/>
              </a:solidFill>
              <a:latin typeface="Arial Rounded MT Bold"/>
              <a:ea typeface="ＭＳ Ｐゴシック" charset="0"/>
              <a:cs typeface="Arial Rounded MT Bold"/>
            </a:endParaRPr>
          </a:p>
          <a:p>
            <a:r>
              <a:rPr lang="en-US" sz="1400" dirty="0" smtClean="0">
                <a:solidFill>
                  <a:srgbClr val="000000"/>
                </a:solidFill>
                <a:latin typeface="Arial Rounded MT Bold"/>
                <a:ea typeface="ＭＳ Ｐゴシック" charset="0"/>
                <a:cs typeface="Arial Rounded MT Bold"/>
              </a:rPr>
              <a:t>For some SSK is part of this group</a:t>
            </a:r>
            <a:endParaRPr lang="en-US" sz="1400" dirty="0">
              <a:solidFill>
                <a:srgbClr val="000000"/>
              </a:solidFill>
              <a:latin typeface="Arial Rounded MT Bold"/>
              <a:ea typeface="ＭＳ Ｐゴシック" charset="0"/>
              <a:cs typeface="Arial Rounded MT Bold"/>
            </a:endParaRPr>
          </a:p>
        </p:txBody>
      </p:sp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62000" y="2191059"/>
            <a:ext cx="751162" cy="751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59650" y="5441850"/>
            <a:ext cx="1170262" cy="42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9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876800" y="2004026"/>
            <a:ext cx="883210" cy="5626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10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51862" y="4572000"/>
            <a:ext cx="1254250" cy="3344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11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800600" y="2737592"/>
            <a:ext cx="629643" cy="10494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https://encrypted-tbn0.google.com/images?q=tbn:ANd9GcRL6Q96XMBQuSeG5IvZoRczwptKz55IEUX1Dz4e2YyIlwQ5MGuK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28650" y="3135923"/>
            <a:ext cx="971550" cy="597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encrypted-tbn1.google.com/images?q=tbn:ANd9GcSM-R1WRSXWS2Osa4ZeNaM9eJz7o00RU43dvw_bpTduvyZSWlzW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58489" y="4953000"/>
            <a:ext cx="1171423" cy="428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encrypted-tbn2.google.com/images?q=tbn:ANd9GcS7x_q-ZqtqG59POBUewcdEC0JFmgV9-fPQfjZsx2PToXJeiAUEIg"/>
          <p:cNvPicPr>
            <a:picLocks noChangeAspect="1" noChangeArrowheads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609600" y="5867400"/>
            <a:ext cx="1371600" cy="450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s://encrypted-tbn0.google.com/images?q=tbn:ANd9GcRnhx21K-cwWu1S84uULlKrrHOoEA3g4kR6y-saH2kGarDsglvy9A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988902" y="4706441"/>
            <a:ext cx="1019175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s://encrypted-tbn1.google.com/images?q=tbn:ANd9GcQXbp4A54Zk3naLCqq_HHiGafjwd0zmmXUg6rWqb8LTRfOQtotT"/>
          <p:cNvPicPr>
            <a:picLocks noChangeAspect="1" noChangeArrowheads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4825600" y="5256366"/>
            <a:ext cx="1371600" cy="915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11"/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162679" y="5597531"/>
            <a:ext cx="390521" cy="6508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10"/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562600" y="3429000"/>
            <a:ext cx="739899" cy="197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629140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 Target marketing process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00" y="2103437"/>
            <a:ext cx="6248400" cy="4525963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US" dirty="0" smtClean="0"/>
              <a:t>To define the one or more target market to focus on</a:t>
            </a:r>
          </a:p>
          <a:p>
            <a:r>
              <a:rPr lang="en-US" dirty="0" smtClean="0"/>
              <a:t>Market segmentation:</a:t>
            </a:r>
          </a:p>
          <a:p>
            <a:pPr lvl="1"/>
            <a:r>
              <a:rPr lang="en-US" dirty="0" smtClean="0"/>
              <a:t>Dividing up a market into distinct segments that have same needs and respond similarly to marketing activities</a:t>
            </a:r>
          </a:p>
          <a:p>
            <a:pPr lvl="1"/>
            <a:r>
              <a:rPr lang="en-US" dirty="0" smtClean="0"/>
              <a:t>Many kind of segmentation bases: geography, demographic, psychographic, product usage</a:t>
            </a:r>
          </a:p>
          <a:p>
            <a:pPr lvl="1"/>
            <a:r>
              <a:rPr lang="en-US" dirty="0" smtClean="0"/>
              <a:t>The more you segment the smaller the size of the market but the more focused the action</a:t>
            </a:r>
          </a:p>
          <a:p>
            <a:endParaRPr lang="en-US" dirty="0" smtClean="0"/>
          </a:p>
          <a:p>
            <a:r>
              <a:rPr lang="en-US" dirty="0" smtClean="0"/>
              <a:t>Select one or more segment to focus on</a:t>
            </a:r>
          </a:p>
          <a:p>
            <a:pPr lvl="1"/>
            <a:r>
              <a:rPr lang="en-US" dirty="0" smtClean="0"/>
              <a:t>Undifferentiated marketing</a:t>
            </a:r>
          </a:p>
          <a:p>
            <a:pPr lvl="1"/>
            <a:r>
              <a:rPr lang="en-US" dirty="0" smtClean="0"/>
              <a:t>Differentiated marketing</a:t>
            </a:r>
          </a:p>
          <a:p>
            <a:pPr lvl="1"/>
            <a:r>
              <a:rPr lang="en-US" dirty="0" smtClean="0"/>
              <a:t>Concentrated marketing</a:t>
            </a:r>
          </a:p>
          <a:p>
            <a:endParaRPr lang="en-US" dirty="0" smtClean="0"/>
          </a:p>
          <a:p>
            <a:r>
              <a:rPr lang="en-US" dirty="0" smtClean="0"/>
              <a:t>Determine the business potential of the segment and position your offer</a:t>
            </a:r>
            <a:endParaRPr lang="en-US" dirty="0"/>
          </a:p>
        </p:txBody>
      </p:sp>
      <p:pic>
        <p:nvPicPr>
          <p:cNvPr id="4" name="Picture 3" descr="photo.JP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228600" y="228600"/>
            <a:ext cx="2438400" cy="154114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Up Arrow 4"/>
          <p:cNvSpPr/>
          <p:nvPr/>
        </p:nvSpPr>
        <p:spPr>
          <a:xfrm>
            <a:off x="685800" y="1752600"/>
            <a:ext cx="304800" cy="457200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1799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3. </a:t>
            </a:r>
            <a:r>
              <a:rPr lang="en-US" dirty="0" err="1" smtClean="0"/>
              <a:t>Mktg</a:t>
            </a:r>
            <a:r>
              <a:rPr lang="en-US" dirty="0" smtClean="0"/>
              <a:t> planning program development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00" y="2103437"/>
            <a:ext cx="6248400" cy="4525963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dirty="0" smtClean="0"/>
              <a:t>To define “positioning” through marketing activities</a:t>
            </a:r>
          </a:p>
          <a:p>
            <a:r>
              <a:rPr lang="en-US" dirty="0"/>
              <a:t>Positioning: </a:t>
            </a:r>
            <a:r>
              <a:rPr lang="en-US" dirty="0" smtClean="0"/>
              <a:t>the </a:t>
            </a:r>
            <a:r>
              <a:rPr lang="en-US" dirty="0"/>
              <a:t>process by which marketers try to create an image or identity in the minds of their target market for its product, brand, or organization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Positioning by:</a:t>
            </a:r>
          </a:p>
          <a:p>
            <a:pPr lvl="1"/>
            <a:r>
              <a:rPr lang="en-US" dirty="0" smtClean="0"/>
              <a:t>Benefit</a:t>
            </a:r>
          </a:p>
          <a:p>
            <a:pPr lvl="1"/>
            <a:r>
              <a:rPr lang="en-US" dirty="0" smtClean="0"/>
              <a:t>Price</a:t>
            </a:r>
          </a:p>
          <a:p>
            <a:pPr lvl="1"/>
            <a:r>
              <a:rPr lang="en-US" dirty="0" smtClean="0"/>
              <a:t>Other categories (airlines vs. trains) or competitors </a:t>
            </a:r>
          </a:p>
          <a:p>
            <a:pPr lvl="1"/>
            <a:r>
              <a:rPr lang="en-US" dirty="0" smtClean="0"/>
              <a:t>Values and image</a:t>
            </a:r>
          </a:p>
          <a:p>
            <a:endParaRPr lang="en-US" dirty="0" smtClean="0"/>
          </a:p>
          <a:p>
            <a:r>
              <a:rPr lang="en-US" dirty="0" smtClean="0"/>
              <a:t>Repositioning: the strategy of changing brand positioning </a:t>
            </a:r>
            <a:endParaRPr lang="en-US" dirty="0"/>
          </a:p>
        </p:txBody>
      </p:sp>
      <p:pic>
        <p:nvPicPr>
          <p:cNvPr id="4" name="Picture 3" descr="photo.JP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228600" y="228600"/>
            <a:ext cx="2438400" cy="154114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Up Arrow 4"/>
          <p:cNvSpPr/>
          <p:nvPr/>
        </p:nvSpPr>
        <p:spPr>
          <a:xfrm>
            <a:off x="1295400" y="1752600"/>
            <a:ext cx="304800" cy="457200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304800" y="2667000"/>
            <a:ext cx="2143899" cy="30995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839111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3. </a:t>
            </a:r>
            <a:r>
              <a:rPr lang="en-US" sz="4000" dirty="0" err="1" smtClean="0"/>
              <a:t>Mktg</a:t>
            </a:r>
            <a:r>
              <a:rPr lang="en-US" sz="4000" dirty="0" smtClean="0"/>
              <a:t> planning program development (follow)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00" y="2103437"/>
            <a:ext cx="62484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Defining the marketing mix</a:t>
            </a:r>
          </a:p>
          <a:p>
            <a:r>
              <a:rPr lang="en-US" sz="2400" dirty="0" smtClean="0"/>
              <a:t>Product (branding, packaging, R&amp;D, quality, innovation…)</a:t>
            </a:r>
          </a:p>
          <a:p>
            <a:r>
              <a:rPr lang="en-US" sz="2400" dirty="0" smtClean="0"/>
              <a:t>Price</a:t>
            </a:r>
          </a:p>
          <a:p>
            <a:r>
              <a:rPr lang="en-US" sz="2400" dirty="0" smtClean="0"/>
              <a:t>Distribution channels (place)</a:t>
            </a:r>
          </a:p>
          <a:p>
            <a:r>
              <a:rPr lang="en-US" sz="2400" dirty="0" smtClean="0"/>
              <a:t>Promotion</a:t>
            </a:r>
          </a:p>
        </p:txBody>
      </p:sp>
      <p:pic>
        <p:nvPicPr>
          <p:cNvPr id="4" name="Picture 3" descr="photo.JP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228600" y="228600"/>
            <a:ext cx="2438400" cy="154114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Up Arrow 4"/>
          <p:cNvSpPr/>
          <p:nvPr/>
        </p:nvSpPr>
        <p:spPr>
          <a:xfrm>
            <a:off x="1524000" y="1752600"/>
            <a:ext cx="304800" cy="457200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4065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398514423"/>
              </p:ext>
            </p:extLst>
          </p:nvPr>
        </p:nvGraphicFramePr>
        <p:xfrm>
          <a:off x="2971800" y="1112837"/>
          <a:ext cx="5410200" cy="4221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75446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client’s side</a:t>
            </a:r>
            <a:endParaRPr lang="en-US" dirty="0"/>
          </a:p>
        </p:txBody>
      </p:sp>
      <p:grpSp>
        <p:nvGrpSpPr>
          <p:cNvPr id="6" name="Group 5"/>
          <p:cNvGrpSpPr/>
          <p:nvPr/>
        </p:nvGrpSpPr>
        <p:grpSpPr>
          <a:xfrm>
            <a:off x="2059571" y="1447800"/>
            <a:ext cx="6853656" cy="3246980"/>
            <a:chOff x="2059571" y="2110310"/>
            <a:chExt cx="6853656" cy="3246980"/>
          </a:xfrm>
        </p:grpSpPr>
        <p:sp>
          <p:nvSpPr>
            <p:cNvPr id="7" name="Freeform 6"/>
            <p:cNvSpPr/>
            <p:nvPr/>
          </p:nvSpPr>
          <p:spPr>
            <a:xfrm>
              <a:off x="5486400" y="2596385"/>
              <a:ext cx="2940753" cy="204151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02075"/>
                  </a:lnTo>
                  <a:lnTo>
                    <a:pt x="2940753" y="102075"/>
                  </a:lnTo>
                  <a:lnTo>
                    <a:pt x="2940753" y="204151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Freeform 7"/>
            <p:cNvSpPr/>
            <p:nvPr/>
          </p:nvSpPr>
          <p:spPr>
            <a:xfrm>
              <a:off x="5486400" y="2596385"/>
              <a:ext cx="1764452" cy="204151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02075"/>
                  </a:lnTo>
                  <a:lnTo>
                    <a:pt x="1764452" y="102075"/>
                  </a:lnTo>
                  <a:lnTo>
                    <a:pt x="1764452" y="204151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" name="Freeform 8"/>
            <p:cNvSpPr/>
            <p:nvPr/>
          </p:nvSpPr>
          <p:spPr>
            <a:xfrm>
              <a:off x="5486400" y="2596385"/>
              <a:ext cx="588150" cy="204151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02075"/>
                  </a:lnTo>
                  <a:lnTo>
                    <a:pt x="588150" y="102075"/>
                  </a:lnTo>
                  <a:lnTo>
                    <a:pt x="588150" y="204151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Freeform 9"/>
            <p:cNvSpPr/>
            <p:nvPr/>
          </p:nvSpPr>
          <p:spPr>
            <a:xfrm>
              <a:off x="4509389" y="3286612"/>
              <a:ext cx="145822" cy="447188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447188"/>
                  </a:lnTo>
                  <a:lnTo>
                    <a:pt x="145822" y="447188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4898249" y="2596385"/>
              <a:ext cx="588150" cy="204151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588150" y="0"/>
                  </a:moveTo>
                  <a:lnTo>
                    <a:pt x="588150" y="102075"/>
                  </a:lnTo>
                  <a:lnTo>
                    <a:pt x="0" y="102075"/>
                  </a:lnTo>
                  <a:lnTo>
                    <a:pt x="0" y="204151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3333087" y="3286612"/>
              <a:ext cx="145822" cy="1827641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827641"/>
                  </a:lnTo>
                  <a:lnTo>
                    <a:pt x="145822" y="1827641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3333087" y="3286612"/>
              <a:ext cx="145822" cy="1137415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137415"/>
                  </a:lnTo>
                  <a:lnTo>
                    <a:pt x="145822" y="1137415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3333087" y="3286612"/>
              <a:ext cx="145822" cy="447188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447188"/>
                  </a:lnTo>
                  <a:lnTo>
                    <a:pt x="145822" y="447188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3721947" y="2596385"/>
              <a:ext cx="1764452" cy="204151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1764452" y="0"/>
                  </a:moveTo>
                  <a:lnTo>
                    <a:pt x="1764452" y="102075"/>
                  </a:lnTo>
                  <a:lnTo>
                    <a:pt x="0" y="102075"/>
                  </a:lnTo>
                  <a:lnTo>
                    <a:pt x="0" y="204151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2545646" y="2596385"/>
              <a:ext cx="2940753" cy="204151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2940753" y="0"/>
                  </a:moveTo>
                  <a:lnTo>
                    <a:pt x="2940753" y="102075"/>
                  </a:lnTo>
                  <a:lnTo>
                    <a:pt x="0" y="102075"/>
                  </a:lnTo>
                  <a:lnTo>
                    <a:pt x="0" y="204151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7" name="Freeform 16"/>
            <p:cNvSpPr/>
            <p:nvPr/>
          </p:nvSpPr>
          <p:spPr>
            <a:xfrm>
              <a:off x="5000325" y="2110310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MD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18" name="Freeform 17"/>
            <p:cNvSpPr/>
            <p:nvPr/>
          </p:nvSpPr>
          <p:spPr>
            <a:xfrm>
              <a:off x="2059571" y="2800537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Production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19" name="Freeform 18"/>
            <p:cNvSpPr/>
            <p:nvPr/>
          </p:nvSpPr>
          <p:spPr>
            <a:xfrm>
              <a:off x="3235872" y="2800537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Marketing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20" name="Freeform 19"/>
            <p:cNvSpPr/>
            <p:nvPr/>
          </p:nvSpPr>
          <p:spPr>
            <a:xfrm>
              <a:off x="3478910" y="3490763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Brand manager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21" name="Freeform 20"/>
            <p:cNvSpPr/>
            <p:nvPr/>
          </p:nvSpPr>
          <p:spPr>
            <a:xfrm>
              <a:off x="3478910" y="4180989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Brand manager (…)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22" name="Freeform 21"/>
            <p:cNvSpPr/>
            <p:nvPr/>
          </p:nvSpPr>
          <p:spPr>
            <a:xfrm>
              <a:off x="3478910" y="4871216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err="1" smtClean="0">
                  <a:solidFill>
                    <a:prstClr val="white"/>
                  </a:solidFill>
                </a:rPr>
                <a:t>Mktg</a:t>
              </a:r>
              <a:r>
                <a:rPr lang="en-US" sz="1400" dirty="0" smtClean="0">
                  <a:solidFill>
                    <a:prstClr val="white"/>
                  </a:solidFill>
                </a:rPr>
                <a:t> services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23" name="Freeform 22"/>
            <p:cNvSpPr/>
            <p:nvPr/>
          </p:nvSpPr>
          <p:spPr>
            <a:xfrm>
              <a:off x="4412174" y="2800537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Sales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24" name="Freeform 23"/>
            <p:cNvSpPr/>
            <p:nvPr/>
          </p:nvSpPr>
          <p:spPr>
            <a:xfrm>
              <a:off x="4655211" y="3490763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Trade marketing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25" name="Freeform 24"/>
            <p:cNvSpPr/>
            <p:nvPr/>
          </p:nvSpPr>
          <p:spPr>
            <a:xfrm>
              <a:off x="5588475" y="2800537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Finance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26" name="Freeform 25"/>
            <p:cNvSpPr/>
            <p:nvPr/>
          </p:nvSpPr>
          <p:spPr>
            <a:xfrm>
              <a:off x="6764777" y="2800537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R&amp;D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27" name="Freeform 26"/>
            <p:cNvSpPr/>
            <p:nvPr/>
          </p:nvSpPr>
          <p:spPr>
            <a:xfrm>
              <a:off x="7941078" y="2800537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HR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4800600" y="3770055"/>
            <a:ext cx="37338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1600" dirty="0">
                <a:solidFill>
                  <a:prstClr val="black"/>
                </a:solidFill>
                <a:latin typeface="Calibri"/>
                <a:cs typeface="Calibri"/>
              </a:rPr>
              <a:t>Market </a:t>
            </a:r>
            <a:r>
              <a:rPr lang="en-US" sz="1600" dirty="0" smtClean="0">
                <a:solidFill>
                  <a:prstClr val="black"/>
                </a:solidFill>
                <a:latin typeface="Calibri"/>
                <a:cs typeface="Calibri"/>
              </a:rPr>
              <a:t>Researches: Trends, Needs and Motivations, Market segmentation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prstClr val="black"/>
                </a:solidFill>
                <a:latin typeface="Calibri"/>
                <a:cs typeface="Calibri"/>
              </a:rPr>
              <a:t>Marketing mix development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prstClr val="black"/>
                </a:solidFill>
                <a:latin typeface="Calibri"/>
                <a:cs typeface="Calibri"/>
              </a:rPr>
              <a:t>Innovation 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prstClr val="black"/>
                </a:solidFill>
                <a:latin typeface="Calibri"/>
                <a:cs typeface="Calibri"/>
              </a:rPr>
              <a:t>Communication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prstClr val="black"/>
                </a:solidFill>
                <a:latin typeface="Calibri"/>
                <a:cs typeface="Calibri"/>
              </a:rPr>
              <a:t>Pricing strategies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prstClr val="black"/>
                </a:solidFill>
                <a:latin typeface="Calibri"/>
                <a:cs typeface="Calibri"/>
              </a:rPr>
              <a:t>Positioning  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prstClr val="black"/>
                </a:solidFill>
                <a:latin typeface="Calibri"/>
                <a:cs typeface="Calibri"/>
              </a:rPr>
              <a:t>Pack design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prstClr val="black"/>
                </a:solidFill>
                <a:latin typeface="Calibri"/>
                <a:cs typeface="Calibri"/>
              </a:rPr>
              <a:t>Agency management 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prstClr val="black"/>
                </a:solidFill>
                <a:latin typeface="Calibri"/>
                <a:cs typeface="Calibri"/>
              </a:rPr>
              <a:t>Support to sales</a:t>
            </a:r>
            <a:endParaRPr lang="en-US" sz="16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93371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010991954"/>
              </p:ext>
            </p:extLst>
          </p:nvPr>
        </p:nvGraphicFramePr>
        <p:xfrm>
          <a:off x="2971800" y="381000"/>
          <a:ext cx="5410200" cy="4221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743200" y="4800600"/>
            <a:ext cx="54102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prstClr val="black"/>
                </a:solidFill>
                <a:latin typeface="Calibri"/>
                <a:cs typeface="Calibri"/>
              </a:rPr>
              <a:t>Deliver specific services according to the nature of the agency: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prstClr val="black"/>
                </a:solidFill>
                <a:latin typeface="Calibri"/>
                <a:cs typeface="Calibri"/>
              </a:rPr>
              <a:t>Researches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prstClr val="black"/>
                </a:solidFill>
                <a:latin typeface="Calibri"/>
                <a:cs typeface="Calibri"/>
              </a:rPr>
              <a:t>Advertising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prstClr val="black"/>
                </a:solidFill>
                <a:latin typeface="Calibri"/>
                <a:cs typeface="Calibri"/>
              </a:rPr>
              <a:t>Media planning and buying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prstClr val="black"/>
                </a:solidFill>
                <a:latin typeface="Calibri"/>
                <a:cs typeface="Calibri"/>
              </a:rPr>
              <a:t>Web solutions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prstClr val="black"/>
                </a:solidFill>
                <a:latin typeface="Calibri"/>
                <a:cs typeface="Calibri"/>
              </a:rPr>
              <a:t>PR and influence plans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prstClr val="black"/>
                </a:solidFill>
                <a:latin typeface="Calibri"/>
                <a:cs typeface="Calibri"/>
              </a:rPr>
              <a:t>Packaging design</a:t>
            </a:r>
          </a:p>
        </p:txBody>
      </p:sp>
    </p:spTree>
    <p:extLst>
      <p:ext uri="{BB962C8B-B14F-4D97-AF65-F5344CB8AC3E}">
        <p14:creationId xmlns:p14="http://schemas.microsoft.com/office/powerpoint/2010/main" xmlns="" val="3478625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983029" y="1653507"/>
            <a:ext cx="7006741" cy="1026411"/>
            <a:chOff x="1983029" y="2168875"/>
            <a:chExt cx="7006741" cy="1026411"/>
          </a:xfrm>
          <a:solidFill>
            <a:schemeClr val="tx1"/>
          </a:solidFill>
        </p:grpSpPr>
        <p:sp>
          <p:nvSpPr>
            <p:cNvPr id="5" name="Freeform 4"/>
            <p:cNvSpPr/>
            <p:nvPr/>
          </p:nvSpPr>
          <p:spPr>
            <a:xfrm>
              <a:off x="5486400" y="2593012"/>
              <a:ext cx="3079233" cy="178137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89068"/>
                  </a:lnTo>
                  <a:lnTo>
                    <a:pt x="3079233" y="89068"/>
                  </a:lnTo>
                  <a:lnTo>
                    <a:pt x="3079233" y="178137"/>
                  </a:lnTo>
                </a:path>
              </a:pathLst>
            </a:custGeom>
            <a:grp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" name="Freeform 5"/>
            <p:cNvSpPr/>
            <p:nvPr/>
          </p:nvSpPr>
          <p:spPr>
            <a:xfrm>
              <a:off x="5486400" y="2593012"/>
              <a:ext cx="2052822" cy="178137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89068"/>
                  </a:lnTo>
                  <a:lnTo>
                    <a:pt x="2052822" y="89068"/>
                  </a:lnTo>
                  <a:lnTo>
                    <a:pt x="2052822" y="178137"/>
                  </a:lnTo>
                </a:path>
              </a:pathLst>
            </a:custGeom>
            <a:grp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Freeform 7"/>
            <p:cNvSpPr/>
            <p:nvPr/>
          </p:nvSpPr>
          <p:spPr>
            <a:xfrm>
              <a:off x="5486400" y="2593012"/>
              <a:ext cx="1026411" cy="178137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89068"/>
                  </a:lnTo>
                  <a:lnTo>
                    <a:pt x="1026411" y="89068"/>
                  </a:lnTo>
                  <a:lnTo>
                    <a:pt x="1026411" y="178137"/>
                  </a:lnTo>
                </a:path>
              </a:pathLst>
            </a:custGeom>
            <a:grp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" name="Freeform 8"/>
            <p:cNvSpPr/>
            <p:nvPr/>
          </p:nvSpPr>
          <p:spPr>
            <a:xfrm>
              <a:off x="5440679" y="2593012"/>
              <a:ext cx="91440" cy="178137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45720" y="0"/>
                  </a:moveTo>
                  <a:lnTo>
                    <a:pt x="45720" y="178137"/>
                  </a:lnTo>
                </a:path>
              </a:pathLst>
            </a:custGeom>
            <a:grp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4459988" y="2593012"/>
              <a:ext cx="1026411" cy="178137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1026411" y="0"/>
                  </a:moveTo>
                  <a:lnTo>
                    <a:pt x="1026411" y="89068"/>
                  </a:lnTo>
                  <a:lnTo>
                    <a:pt x="0" y="89068"/>
                  </a:lnTo>
                  <a:lnTo>
                    <a:pt x="0" y="178137"/>
                  </a:lnTo>
                </a:path>
              </a:pathLst>
            </a:custGeom>
            <a:grp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3433577" y="2593012"/>
              <a:ext cx="2052822" cy="178137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2052822" y="0"/>
                  </a:moveTo>
                  <a:lnTo>
                    <a:pt x="2052822" y="89068"/>
                  </a:lnTo>
                  <a:lnTo>
                    <a:pt x="0" y="89068"/>
                  </a:lnTo>
                  <a:lnTo>
                    <a:pt x="0" y="178137"/>
                  </a:lnTo>
                </a:path>
              </a:pathLst>
            </a:custGeom>
            <a:grp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2407166" y="2593012"/>
              <a:ext cx="3079233" cy="178137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3079233" y="0"/>
                  </a:moveTo>
                  <a:lnTo>
                    <a:pt x="3079233" y="89068"/>
                  </a:lnTo>
                  <a:lnTo>
                    <a:pt x="0" y="89068"/>
                  </a:lnTo>
                  <a:lnTo>
                    <a:pt x="0" y="178137"/>
                  </a:lnTo>
                </a:path>
              </a:pathLst>
            </a:custGeom>
            <a:grp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5062263" y="2168875"/>
              <a:ext cx="848273" cy="424136"/>
            </a:xfrm>
            <a:custGeom>
              <a:avLst/>
              <a:gdLst>
                <a:gd name="connsiteX0" fmla="*/ 0 w 848273"/>
                <a:gd name="connsiteY0" fmla="*/ 0 h 424136"/>
                <a:gd name="connsiteX1" fmla="*/ 848273 w 848273"/>
                <a:gd name="connsiteY1" fmla="*/ 0 h 424136"/>
                <a:gd name="connsiteX2" fmla="*/ 848273 w 848273"/>
                <a:gd name="connsiteY2" fmla="*/ 424136 h 424136"/>
                <a:gd name="connsiteX3" fmla="*/ 0 w 848273"/>
                <a:gd name="connsiteY3" fmla="*/ 424136 h 424136"/>
                <a:gd name="connsiteX4" fmla="*/ 0 w 848273"/>
                <a:gd name="connsiteY4" fmla="*/ 0 h 424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8273" h="424136">
                  <a:moveTo>
                    <a:pt x="0" y="0"/>
                  </a:moveTo>
                  <a:lnTo>
                    <a:pt x="848273" y="0"/>
                  </a:lnTo>
                  <a:lnTo>
                    <a:pt x="848273" y="424136"/>
                  </a:lnTo>
                  <a:lnTo>
                    <a:pt x="0" y="424136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President 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15" name="Freeform 14"/>
            <p:cNvSpPr/>
            <p:nvPr/>
          </p:nvSpPr>
          <p:spPr>
            <a:xfrm>
              <a:off x="1983029" y="2771150"/>
              <a:ext cx="848273" cy="424136"/>
            </a:xfrm>
            <a:custGeom>
              <a:avLst/>
              <a:gdLst>
                <a:gd name="connsiteX0" fmla="*/ 0 w 848273"/>
                <a:gd name="connsiteY0" fmla="*/ 0 h 424136"/>
                <a:gd name="connsiteX1" fmla="*/ 848273 w 848273"/>
                <a:gd name="connsiteY1" fmla="*/ 0 h 424136"/>
                <a:gd name="connsiteX2" fmla="*/ 848273 w 848273"/>
                <a:gd name="connsiteY2" fmla="*/ 424136 h 424136"/>
                <a:gd name="connsiteX3" fmla="*/ 0 w 848273"/>
                <a:gd name="connsiteY3" fmla="*/ 424136 h 424136"/>
                <a:gd name="connsiteX4" fmla="*/ 0 w 848273"/>
                <a:gd name="connsiteY4" fmla="*/ 0 h 424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8273" h="424136">
                  <a:moveTo>
                    <a:pt x="0" y="0"/>
                  </a:moveTo>
                  <a:lnTo>
                    <a:pt x="848273" y="0"/>
                  </a:lnTo>
                  <a:lnTo>
                    <a:pt x="848273" y="424136"/>
                  </a:lnTo>
                  <a:lnTo>
                    <a:pt x="0" y="424136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Client services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16" name="Freeform 15"/>
            <p:cNvSpPr/>
            <p:nvPr/>
          </p:nvSpPr>
          <p:spPr>
            <a:xfrm>
              <a:off x="3009440" y="2771150"/>
              <a:ext cx="848273" cy="424136"/>
            </a:xfrm>
            <a:custGeom>
              <a:avLst/>
              <a:gdLst>
                <a:gd name="connsiteX0" fmla="*/ 0 w 848273"/>
                <a:gd name="connsiteY0" fmla="*/ 0 h 424136"/>
                <a:gd name="connsiteX1" fmla="*/ 848273 w 848273"/>
                <a:gd name="connsiteY1" fmla="*/ 0 h 424136"/>
                <a:gd name="connsiteX2" fmla="*/ 848273 w 848273"/>
                <a:gd name="connsiteY2" fmla="*/ 424136 h 424136"/>
                <a:gd name="connsiteX3" fmla="*/ 0 w 848273"/>
                <a:gd name="connsiteY3" fmla="*/ 424136 h 424136"/>
                <a:gd name="connsiteX4" fmla="*/ 0 w 848273"/>
                <a:gd name="connsiteY4" fmla="*/ 0 h 424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8273" h="424136">
                  <a:moveTo>
                    <a:pt x="0" y="0"/>
                  </a:moveTo>
                  <a:lnTo>
                    <a:pt x="848273" y="0"/>
                  </a:lnTo>
                  <a:lnTo>
                    <a:pt x="848273" y="424136"/>
                  </a:lnTo>
                  <a:lnTo>
                    <a:pt x="0" y="424136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Planning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17" name="Freeform 16"/>
            <p:cNvSpPr/>
            <p:nvPr/>
          </p:nvSpPr>
          <p:spPr>
            <a:xfrm>
              <a:off x="4035851" y="2771150"/>
              <a:ext cx="848273" cy="424136"/>
            </a:xfrm>
            <a:custGeom>
              <a:avLst/>
              <a:gdLst>
                <a:gd name="connsiteX0" fmla="*/ 0 w 848273"/>
                <a:gd name="connsiteY0" fmla="*/ 0 h 424136"/>
                <a:gd name="connsiteX1" fmla="*/ 848273 w 848273"/>
                <a:gd name="connsiteY1" fmla="*/ 0 h 424136"/>
                <a:gd name="connsiteX2" fmla="*/ 848273 w 848273"/>
                <a:gd name="connsiteY2" fmla="*/ 424136 h 424136"/>
                <a:gd name="connsiteX3" fmla="*/ 0 w 848273"/>
                <a:gd name="connsiteY3" fmla="*/ 424136 h 424136"/>
                <a:gd name="connsiteX4" fmla="*/ 0 w 848273"/>
                <a:gd name="connsiteY4" fmla="*/ 0 h 424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8273" h="424136">
                  <a:moveTo>
                    <a:pt x="0" y="0"/>
                  </a:moveTo>
                  <a:lnTo>
                    <a:pt x="848273" y="0"/>
                  </a:lnTo>
                  <a:lnTo>
                    <a:pt x="848273" y="424136"/>
                  </a:lnTo>
                  <a:lnTo>
                    <a:pt x="0" y="424136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Creative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18" name="Freeform 17"/>
            <p:cNvSpPr/>
            <p:nvPr/>
          </p:nvSpPr>
          <p:spPr>
            <a:xfrm>
              <a:off x="5062263" y="2771150"/>
              <a:ext cx="848273" cy="424136"/>
            </a:xfrm>
            <a:custGeom>
              <a:avLst/>
              <a:gdLst>
                <a:gd name="connsiteX0" fmla="*/ 0 w 848273"/>
                <a:gd name="connsiteY0" fmla="*/ 0 h 424136"/>
                <a:gd name="connsiteX1" fmla="*/ 848273 w 848273"/>
                <a:gd name="connsiteY1" fmla="*/ 0 h 424136"/>
                <a:gd name="connsiteX2" fmla="*/ 848273 w 848273"/>
                <a:gd name="connsiteY2" fmla="*/ 424136 h 424136"/>
                <a:gd name="connsiteX3" fmla="*/ 0 w 848273"/>
                <a:gd name="connsiteY3" fmla="*/ 424136 h 424136"/>
                <a:gd name="connsiteX4" fmla="*/ 0 w 848273"/>
                <a:gd name="connsiteY4" fmla="*/ 0 h 424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8273" h="424136">
                  <a:moveTo>
                    <a:pt x="0" y="0"/>
                  </a:moveTo>
                  <a:lnTo>
                    <a:pt x="848273" y="0"/>
                  </a:lnTo>
                  <a:lnTo>
                    <a:pt x="848273" y="424136"/>
                  </a:lnTo>
                  <a:lnTo>
                    <a:pt x="0" y="424136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Digital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19" name="Freeform 18"/>
            <p:cNvSpPr/>
            <p:nvPr/>
          </p:nvSpPr>
          <p:spPr>
            <a:xfrm>
              <a:off x="6088674" y="2771150"/>
              <a:ext cx="848273" cy="424136"/>
            </a:xfrm>
            <a:custGeom>
              <a:avLst/>
              <a:gdLst>
                <a:gd name="connsiteX0" fmla="*/ 0 w 848273"/>
                <a:gd name="connsiteY0" fmla="*/ 0 h 424136"/>
                <a:gd name="connsiteX1" fmla="*/ 848273 w 848273"/>
                <a:gd name="connsiteY1" fmla="*/ 0 h 424136"/>
                <a:gd name="connsiteX2" fmla="*/ 848273 w 848273"/>
                <a:gd name="connsiteY2" fmla="*/ 424136 h 424136"/>
                <a:gd name="connsiteX3" fmla="*/ 0 w 848273"/>
                <a:gd name="connsiteY3" fmla="*/ 424136 h 424136"/>
                <a:gd name="connsiteX4" fmla="*/ 0 w 848273"/>
                <a:gd name="connsiteY4" fmla="*/ 0 h 424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8273" h="424136">
                  <a:moveTo>
                    <a:pt x="0" y="0"/>
                  </a:moveTo>
                  <a:lnTo>
                    <a:pt x="848273" y="0"/>
                  </a:lnTo>
                  <a:lnTo>
                    <a:pt x="848273" y="424136"/>
                  </a:lnTo>
                  <a:lnTo>
                    <a:pt x="0" y="424136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Production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20" name="Freeform 19"/>
            <p:cNvSpPr/>
            <p:nvPr/>
          </p:nvSpPr>
          <p:spPr>
            <a:xfrm>
              <a:off x="7115085" y="2771150"/>
              <a:ext cx="848273" cy="424136"/>
            </a:xfrm>
            <a:custGeom>
              <a:avLst/>
              <a:gdLst>
                <a:gd name="connsiteX0" fmla="*/ 0 w 848273"/>
                <a:gd name="connsiteY0" fmla="*/ 0 h 424136"/>
                <a:gd name="connsiteX1" fmla="*/ 848273 w 848273"/>
                <a:gd name="connsiteY1" fmla="*/ 0 h 424136"/>
                <a:gd name="connsiteX2" fmla="*/ 848273 w 848273"/>
                <a:gd name="connsiteY2" fmla="*/ 424136 h 424136"/>
                <a:gd name="connsiteX3" fmla="*/ 0 w 848273"/>
                <a:gd name="connsiteY3" fmla="*/ 424136 h 424136"/>
                <a:gd name="connsiteX4" fmla="*/ 0 w 848273"/>
                <a:gd name="connsiteY4" fmla="*/ 0 h 424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8273" h="424136">
                  <a:moveTo>
                    <a:pt x="0" y="0"/>
                  </a:moveTo>
                  <a:lnTo>
                    <a:pt x="848273" y="0"/>
                  </a:lnTo>
                  <a:lnTo>
                    <a:pt x="848273" y="424136"/>
                  </a:lnTo>
                  <a:lnTo>
                    <a:pt x="0" y="424136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Finance 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  <p:sp>
          <p:nvSpPr>
            <p:cNvPr id="21" name="Freeform 20"/>
            <p:cNvSpPr/>
            <p:nvPr/>
          </p:nvSpPr>
          <p:spPr>
            <a:xfrm>
              <a:off x="8141497" y="2771150"/>
              <a:ext cx="848273" cy="424136"/>
            </a:xfrm>
            <a:custGeom>
              <a:avLst/>
              <a:gdLst>
                <a:gd name="connsiteX0" fmla="*/ 0 w 848273"/>
                <a:gd name="connsiteY0" fmla="*/ 0 h 424136"/>
                <a:gd name="connsiteX1" fmla="*/ 848273 w 848273"/>
                <a:gd name="connsiteY1" fmla="*/ 0 h 424136"/>
                <a:gd name="connsiteX2" fmla="*/ 848273 w 848273"/>
                <a:gd name="connsiteY2" fmla="*/ 424136 h 424136"/>
                <a:gd name="connsiteX3" fmla="*/ 0 w 848273"/>
                <a:gd name="connsiteY3" fmla="*/ 424136 h 424136"/>
                <a:gd name="connsiteX4" fmla="*/ 0 w 848273"/>
                <a:gd name="connsiteY4" fmla="*/ 0 h 424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8273" h="424136">
                  <a:moveTo>
                    <a:pt x="0" y="0"/>
                  </a:moveTo>
                  <a:lnTo>
                    <a:pt x="848273" y="0"/>
                  </a:lnTo>
                  <a:lnTo>
                    <a:pt x="848273" y="424136"/>
                  </a:lnTo>
                  <a:lnTo>
                    <a:pt x="0" y="424136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</a:rPr>
                <a:t>HR</a:t>
              </a:r>
              <a:endParaRPr lang="en-US" sz="1400" dirty="0">
                <a:solidFill>
                  <a:prstClr val="white"/>
                </a:solidFill>
              </a:endParaRPr>
            </a:p>
          </p:txBody>
        </p:sp>
      </p:grpSp>
      <p:sp>
        <p:nvSpPr>
          <p:cNvPr id="22" name="Title 1"/>
          <p:cNvSpPr>
            <a:spLocks noGrp="1"/>
          </p:cNvSpPr>
          <p:nvPr>
            <p:ph type="title"/>
          </p:nvPr>
        </p:nvSpPr>
        <p:spPr>
          <a:xfrm>
            <a:off x="3048000" y="274638"/>
            <a:ext cx="5638800" cy="1143000"/>
          </a:xfrm>
        </p:spPr>
        <p:txBody>
          <a:bodyPr/>
          <a:lstStyle/>
          <a:p>
            <a:r>
              <a:rPr lang="en-US" dirty="0" smtClean="0"/>
              <a:t>The ad agency side</a:t>
            </a:r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976498" y="2819400"/>
            <a:ext cx="2476958" cy="646986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prstClr val="black"/>
                </a:solidFill>
                <a:latin typeface="Calibri"/>
              </a:rPr>
              <a:t>Manage clients and supervise the projects</a:t>
            </a:r>
            <a:endParaRPr lang="en-US" sz="16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971799" y="3552111"/>
            <a:ext cx="2938737" cy="646986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prstClr val="black"/>
                </a:solidFill>
                <a:latin typeface="Calibri"/>
              </a:rPr>
              <a:t>Define communication strategies and researches</a:t>
            </a:r>
            <a:endParaRPr lang="en-US" sz="16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150233" y="4269938"/>
            <a:ext cx="2631567" cy="374571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prstClr val="black"/>
                </a:solidFill>
                <a:latin typeface="Calibri"/>
              </a:rPr>
              <a:t>Develop actual executions</a:t>
            </a:r>
            <a:endParaRPr lang="en-US" sz="16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181600" y="4724400"/>
            <a:ext cx="2560319" cy="646986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prstClr val="black"/>
                </a:solidFill>
                <a:latin typeface="Calibri"/>
              </a:rPr>
              <a:t>Develop web solutions and integrate</a:t>
            </a:r>
            <a:endParaRPr lang="en-US" sz="16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172200" y="5449014"/>
            <a:ext cx="2631567" cy="646986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prstClr val="black"/>
                </a:solidFill>
                <a:latin typeface="Calibri"/>
              </a:rPr>
              <a:t>Responsible for actual  production (ex. shooting)</a:t>
            </a:r>
            <a:endParaRPr lang="en-US" sz="16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115085" y="6172200"/>
            <a:ext cx="1841082" cy="646986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en-US" sz="1600" dirty="0" smtClean="0">
                <a:solidFill>
                  <a:prstClr val="black"/>
                </a:solidFill>
                <a:latin typeface="Calibri"/>
              </a:rPr>
              <a:t>The boring thing Finance and HR do</a:t>
            </a:r>
            <a:endParaRPr lang="en-US" sz="16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2787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Different type of advertising agencies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00" y="2103437"/>
            <a:ext cx="6019800" cy="4525963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Big </a:t>
            </a:r>
            <a:r>
              <a:rPr lang="en-US" dirty="0" smtClean="0">
                <a:solidFill>
                  <a:schemeClr val="accent2"/>
                </a:solidFill>
              </a:rPr>
              <a:t>multinational</a:t>
            </a:r>
            <a:r>
              <a:rPr lang="en-US" dirty="0" smtClean="0"/>
              <a:t> groups (WPP, IPG, Omnicom, </a:t>
            </a:r>
            <a:r>
              <a:rPr lang="en-US" dirty="0" err="1" smtClean="0"/>
              <a:t>Publicis</a:t>
            </a:r>
            <a:r>
              <a:rPr lang="en-US" dirty="0" smtClean="0"/>
              <a:t>); full set of departments, highly integrated usually handling global accounts</a:t>
            </a:r>
          </a:p>
          <a:p>
            <a:endParaRPr lang="en-US" dirty="0" smtClean="0">
              <a:solidFill>
                <a:schemeClr val="accent2"/>
              </a:solidFill>
            </a:endParaRPr>
          </a:p>
          <a:p>
            <a:r>
              <a:rPr lang="en-US" dirty="0" smtClean="0">
                <a:solidFill>
                  <a:schemeClr val="accent2"/>
                </a:solidFill>
              </a:rPr>
              <a:t>Local</a:t>
            </a:r>
            <a:r>
              <a:rPr lang="en-US" dirty="0" smtClean="0"/>
              <a:t> strong players (in Thailand: Matchbox, </a:t>
            </a:r>
            <a:r>
              <a:rPr lang="en-US" dirty="0" err="1" smtClean="0"/>
              <a:t>Prakit</a:t>
            </a:r>
            <a:r>
              <a:rPr lang="en-US" dirty="0" smtClean="0"/>
              <a:t>, </a:t>
            </a:r>
            <a:r>
              <a:rPr lang="en-US" dirty="0" err="1" smtClean="0"/>
              <a:t>Bangkokshocase</a:t>
            </a:r>
            <a:r>
              <a:rPr lang="en-US" dirty="0" smtClean="0"/>
              <a:t>) born as spin-offs from bigger agencies or from local talents. Mid-small sizes focused on core services</a:t>
            </a:r>
          </a:p>
          <a:p>
            <a:endParaRPr lang="en-US" dirty="0" smtClean="0"/>
          </a:p>
          <a:p>
            <a:r>
              <a:rPr lang="en-US" dirty="0" smtClean="0"/>
              <a:t>“</a:t>
            </a:r>
            <a:r>
              <a:rPr lang="en-US" dirty="0" smtClean="0">
                <a:solidFill>
                  <a:schemeClr val="accent2"/>
                </a:solidFill>
              </a:rPr>
              <a:t>Creative boutiques</a:t>
            </a:r>
            <a:r>
              <a:rPr lang="en-US" dirty="0" smtClean="0"/>
              <a:t>” focused only in creative development. Known for out of the box thinking mainly work on ad hoc projects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640612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gencyfamilytrees2010.pdf"/>
          <p:cNvPicPr>
            <a:picLocks noGrp="1" noChangeAspect="1"/>
          </p:cNvPicPr>
          <p:nvPr>
            <p:ph idx="4294967295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1157" t="13543" r="-1" b="24729"/>
          <a:stretch/>
        </p:blipFill>
        <p:spPr>
          <a:xfrm>
            <a:off x="-97030" y="76200"/>
            <a:ext cx="9393430" cy="7734300"/>
          </a:xfrm>
        </p:spPr>
      </p:pic>
      <p:sp>
        <p:nvSpPr>
          <p:cNvPr id="2" name="TextBox 1"/>
          <p:cNvSpPr txBox="1"/>
          <p:nvPr/>
        </p:nvSpPr>
        <p:spPr>
          <a:xfrm>
            <a:off x="304800" y="1066800"/>
            <a:ext cx="838200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WPP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38400" y="1066800"/>
            <a:ext cx="1371600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Omnicom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53000" y="1066800"/>
            <a:ext cx="1371600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chemeClr val="bg1"/>
                </a:solidFill>
              </a:rPr>
              <a:t>Publicis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239000" y="1066800"/>
            <a:ext cx="1371600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IPG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69084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52400" y="128111"/>
            <a:ext cx="8839200" cy="6601778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 rot="196875">
            <a:off x="5562600" y="457200"/>
            <a:ext cx="2895600" cy="1143000"/>
          </a:xfrm>
          <a:prstGeom prst="rect">
            <a:avLst/>
          </a:prstGeom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2800" b="1" dirty="0" smtClean="0">
                <a:solidFill>
                  <a:prstClr val="black"/>
                </a:solidFill>
                <a:latin typeface="Viner Hand ITC" pitchFamily="66" charset="0"/>
                <a:cs typeface="KC Handwrite Ketchey" pitchFamily="2" charset="0"/>
              </a:rPr>
              <a:t>This is how it looks inside the agency </a:t>
            </a:r>
            <a:endParaRPr lang="en-US" sz="2800" b="1" dirty="0">
              <a:solidFill>
                <a:prstClr val="black"/>
              </a:solidFill>
              <a:latin typeface="Viner Hand ITC" pitchFamily="66" charset="0"/>
              <a:cs typeface="KC Handwrite Ketche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79212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typical flow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549862265"/>
              </p:ext>
            </p:extLst>
          </p:nvPr>
        </p:nvGraphicFramePr>
        <p:xfrm>
          <a:off x="609600" y="1371600"/>
          <a:ext cx="8915400" cy="5257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952922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3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2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12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12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HATS Purple">
  <a:themeElements>
    <a:clrScheme name="HATS Purpl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ATS Purple">
      <a:majorFont>
        <a:latin typeface="Tahoma"/>
        <a:ea typeface="Angsana New"/>
        <a:cs typeface="Angsana New"/>
      </a:majorFont>
      <a:minorFont>
        <a:latin typeface="Tahoma"/>
        <a:ea typeface="Angsana New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HATS Purpl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TS Purpl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TS Purpl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TS Purpl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TS Purpl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ATS Purpl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TS Purpl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TS Purpl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TS Purpl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TS Purpl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TS Purpl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ATS Purpl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2860</TotalTime>
  <Words>973</Words>
  <Application>Microsoft Macintosh PowerPoint</Application>
  <PresentationFormat>On-screen Show (4:3)</PresentationFormat>
  <Paragraphs>190</Paragraphs>
  <Slides>32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32</vt:i4>
      </vt:variant>
    </vt:vector>
  </HeadingPairs>
  <TitlesOfParts>
    <vt:vector size="36" baseType="lpstr">
      <vt:lpstr>128</vt:lpstr>
      <vt:lpstr>1_128</vt:lpstr>
      <vt:lpstr>2_128</vt:lpstr>
      <vt:lpstr>HATS Purple</vt:lpstr>
      <vt:lpstr>INTEGRATED BRAND COMMUNICATION</vt:lpstr>
      <vt:lpstr>Slide 2</vt:lpstr>
      <vt:lpstr>Integrated Communication:  what is it, how does it work  and why?</vt:lpstr>
      <vt:lpstr>What is it? </vt:lpstr>
      <vt:lpstr>Slide 5</vt:lpstr>
      <vt:lpstr>Slide 6</vt:lpstr>
      <vt:lpstr>Why?</vt:lpstr>
      <vt:lpstr>The world is changing…</vt:lpstr>
      <vt:lpstr>3 dynamics: - Increasing number of channels - More crowded channels - More sophisticated consumers  </vt:lpstr>
      <vt:lpstr>Slide 10</vt:lpstr>
      <vt:lpstr>How did you buy your mobile?</vt:lpstr>
      <vt:lpstr>Slide 12</vt:lpstr>
      <vt:lpstr>Slide 13</vt:lpstr>
      <vt:lpstr>Slide 14</vt:lpstr>
      <vt:lpstr>Advertiser vs. consumer</vt:lpstr>
      <vt:lpstr>Summary </vt:lpstr>
      <vt:lpstr>Stakeholders: who plays in this game</vt:lpstr>
      <vt:lpstr>Slide 18</vt:lpstr>
      <vt:lpstr>Marketing and promotions process model</vt:lpstr>
      <vt:lpstr>1. MKTG strategy and analysis</vt:lpstr>
      <vt:lpstr>Market is driven by functional benefits and respondent can clearly segment it</vt:lpstr>
      <vt:lpstr>2. Target marketing process</vt:lpstr>
      <vt:lpstr>3. Mktg planning program development</vt:lpstr>
      <vt:lpstr>3. Mktg planning program development (follow)</vt:lpstr>
      <vt:lpstr>Slide 25</vt:lpstr>
      <vt:lpstr>The client’s side</vt:lpstr>
      <vt:lpstr>Slide 27</vt:lpstr>
      <vt:lpstr>The ad agency side</vt:lpstr>
      <vt:lpstr>Different type of advertising agencies</vt:lpstr>
      <vt:lpstr>Slide 30</vt:lpstr>
      <vt:lpstr>Slide 31</vt:lpstr>
      <vt:lpstr>The typical flow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 NAME</dc:title>
  <dc:creator>Massimiliano.LaFranc</dc:creator>
  <cp:lastModifiedBy>test</cp:lastModifiedBy>
  <cp:revision>129</cp:revision>
  <dcterms:created xsi:type="dcterms:W3CDTF">2012-01-05T07:23:21Z</dcterms:created>
  <dcterms:modified xsi:type="dcterms:W3CDTF">2013-01-19T05:02:02Z</dcterms:modified>
</cp:coreProperties>
</file>