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6" r:id="rId10"/>
    <p:sldId id="268" r:id="rId11"/>
    <p:sldId id="289" r:id="rId12"/>
    <p:sldId id="288" r:id="rId13"/>
    <p:sldId id="271" r:id="rId14"/>
    <p:sldId id="270" r:id="rId15"/>
    <p:sldId id="272" r:id="rId16"/>
    <p:sldId id="273" r:id="rId17"/>
    <p:sldId id="287" r:id="rId18"/>
    <p:sldId id="275" r:id="rId19"/>
    <p:sldId id="276" r:id="rId20"/>
    <p:sldId id="277" r:id="rId21"/>
    <p:sldId id="278" r:id="rId22"/>
    <p:sldId id="280" r:id="rId23"/>
    <p:sldId id="279" r:id="rId24"/>
    <p:sldId id="292" r:id="rId25"/>
    <p:sldId id="291" r:id="rId26"/>
    <p:sldId id="293" r:id="rId27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32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DAF-B3C9-4972-B0FD-3E0505F32E58}" type="datetimeFigureOut">
              <a:rPr lang="th-TH" smtClean="0"/>
              <a:pPr/>
              <a:t>22/08/61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D726-CE8A-46BE-BBF9-F2FD6B7D446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DAF-B3C9-4972-B0FD-3E0505F32E58}" type="datetimeFigureOut">
              <a:rPr lang="th-TH" smtClean="0"/>
              <a:pPr/>
              <a:t>22/08/61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D726-CE8A-46BE-BBF9-F2FD6B7D446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DAF-B3C9-4972-B0FD-3E0505F32E58}" type="datetimeFigureOut">
              <a:rPr lang="th-TH" smtClean="0"/>
              <a:pPr/>
              <a:t>22/08/61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D726-CE8A-46BE-BBF9-F2FD6B7D446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DAF-B3C9-4972-B0FD-3E0505F32E58}" type="datetimeFigureOut">
              <a:rPr lang="th-TH" smtClean="0"/>
              <a:pPr/>
              <a:t>22/08/61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D726-CE8A-46BE-BBF9-F2FD6B7D446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DAF-B3C9-4972-B0FD-3E0505F32E58}" type="datetimeFigureOut">
              <a:rPr lang="th-TH" smtClean="0"/>
              <a:pPr/>
              <a:t>22/08/61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D726-CE8A-46BE-BBF9-F2FD6B7D446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DAF-B3C9-4972-B0FD-3E0505F32E58}" type="datetimeFigureOut">
              <a:rPr lang="th-TH" smtClean="0"/>
              <a:pPr/>
              <a:t>22/08/61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D726-CE8A-46BE-BBF9-F2FD6B7D446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DAF-B3C9-4972-B0FD-3E0505F32E58}" type="datetimeFigureOut">
              <a:rPr lang="th-TH" smtClean="0"/>
              <a:pPr/>
              <a:t>22/08/61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D726-CE8A-46BE-BBF9-F2FD6B7D446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DAF-B3C9-4972-B0FD-3E0505F32E58}" type="datetimeFigureOut">
              <a:rPr lang="th-TH" smtClean="0"/>
              <a:pPr/>
              <a:t>22/08/61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D726-CE8A-46BE-BBF9-F2FD6B7D446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DAF-B3C9-4972-B0FD-3E0505F32E58}" type="datetimeFigureOut">
              <a:rPr lang="th-TH" smtClean="0"/>
              <a:pPr/>
              <a:t>22/08/61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D726-CE8A-46BE-BBF9-F2FD6B7D446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DAF-B3C9-4972-B0FD-3E0505F32E58}" type="datetimeFigureOut">
              <a:rPr lang="th-TH" smtClean="0"/>
              <a:pPr/>
              <a:t>22/08/61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D726-CE8A-46BE-BBF9-F2FD6B7D446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E95DAF-B3C9-4972-B0FD-3E0505F32E58}" type="datetimeFigureOut">
              <a:rPr lang="th-TH" smtClean="0"/>
              <a:pPr/>
              <a:t>22/08/61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2D726-CE8A-46BE-BBF9-F2FD6B7D446F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E95DAF-B3C9-4972-B0FD-3E0505F32E58}" type="datetimeFigureOut">
              <a:rPr lang="th-TH" smtClean="0"/>
              <a:pPr/>
              <a:t>22/08/61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F2D726-CE8A-46BE-BBF9-F2FD6B7D446F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Demystifying </a:t>
            </a:r>
            <a:r>
              <a:rPr lang="en-US" dirty="0" smtClean="0"/>
              <a:t>Late </a:t>
            </a:r>
            <a:r>
              <a:rPr lang="en-US" dirty="0" smtClean="0"/>
              <a:t>Ayutthaya </a:t>
            </a:r>
            <a:r>
              <a:rPr lang="en-US" dirty="0" smtClean="0"/>
              <a:t>and Thonburi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r>
              <a:rPr lang="en-US" dirty="0" smtClean="0"/>
              <a:t> </a:t>
            </a:r>
          </a:p>
          <a:p>
            <a:r>
              <a:rPr lang="en-US" dirty="0" smtClean="0"/>
              <a:t>Semester 1/2018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Late </a:t>
            </a:r>
            <a:r>
              <a:rPr lang="en-US" dirty="0" smtClean="0"/>
              <a:t>Ayutthaya </a:t>
            </a:r>
            <a:r>
              <a:rPr lang="en-US" dirty="0" smtClean="0"/>
              <a:t>period</a:t>
            </a:r>
          </a:p>
          <a:p>
            <a:pPr lvl="1"/>
            <a:r>
              <a:rPr lang="en-US" dirty="0" smtClean="0"/>
              <a:t>General conditions</a:t>
            </a:r>
          </a:p>
          <a:p>
            <a:pPr lvl="1"/>
            <a:r>
              <a:rPr lang="en-US" dirty="0" smtClean="0"/>
              <a:t>Trade and war</a:t>
            </a:r>
          </a:p>
          <a:p>
            <a:pPr lvl="1"/>
            <a:r>
              <a:rPr lang="en-US" dirty="0" smtClean="0"/>
              <a:t>The fall of </a:t>
            </a:r>
            <a:r>
              <a:rPr lang="en-US" dirty="0" smtClean="0"/>
              <a:t>Ayutthaya</a:t>
            </a:r>
            <a:endParaRPr lang="en-US" dirty="0" smtClean="0"/>
          </a:p>
          <a:p>
            <a:r>
              <a:rPr lang="en-US" dirty="0" smtClean="0"/>
              <a:t>The rise and fall of </a:t>
            </a:r>
            <a:r>
              <a:rPr lang="en-US" dirty="0" err="1" smtClean="0"/>
              <a:t>Thonburi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Late </a:t>
            </a:r>
            <a:r>
              <a:rPr lang="en-US" dirty="0" smtClean="0"/>
              <a:t>Ayutthaya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85792"/>
          </a:xfrm>
        </p:spPr>
        <p:txBody>
          <a:bodyPr/>
          <a:lstStyle/>
          <a:p>
            <a:r>
              <a:rPr lang="en-US" dirty="0" smtClean="0"/>
              <a:t>Geography </a:t>
            </a:r>
            <a:endParaRPr lang="th-TH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2500306"/>
            <a:ext cx="5143536" cy="3330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Late </a:t>
            </a:r>
            <a:r>
              <a:rPr lang="en-US" dirty="0" smtClean="0"/>
              <a:t>Ayutthaya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85792"/>
          </a:xfrm>
        </p:spPr>
        <p:txBody>
          <a:bodyPr/>
          <a:lstStyle/>
          <a:p>
            <a:r>
              <a:rPr lang="en-US" dirty="0" smtClean="0"/>
              <a:t>Geography </a:t>
            </a:r>
            <a:endParaRPr lang="th-TH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2214554"/>
            <a:ext cx="4857784" cy="4071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Late </a:t>
            </a:r>
            <a:r>
              <a:rPr lang="en-US" dirty="0" smtClean="0"/>
              <a:t>Ayutthaya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754760" cy="4257691"/>
          </a:xfrm>
        </p:spPr>
        <p:txBody>
          <a:bodyPr>
            <a:normAutofit/>
          </a:bodyPr>
          <a:lstStyle/>
          <a:p>
            <a:r>
              <a:rPr lang="en-US" dirty="0" smtClean="0"/>
              <a:t>Geography: </a:t>
            </a:r>
            <a:r>
              <a:rPr lang="en-US" dirty="0" err="1"/>
              <a:t>c</a:t>
            </a:r>
            <a:r>
              <a:rPr lang="en-US" dirty="0" err="1" smtClean="0"/>
              <a:t>haracterised</a:t>
            </a:r>
            <a:r>
              <a:rPr lang="en-US" dirty="0" smtClean="0"/>
              <a:t> by (1) low-land basin and (2) forest hinterland </a:t>
            </a:r>
          </a:p>
          <a:p>
            <a:pPr lvl="1"/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6056" y="1196752"/>
            <a:ext cx="3386863" cy="55756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Late </a:t>
            </a:r>
            <a:r>
              <a:rPr lang="en-US" dirty="0" smtClean="0"/>
              <a:t>Ayutthaya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257691"/>
          </a:xfrm>
        </p:spPr>
        <p:txBody>
          <a:bodyPr>
            <a:normAutofit/>
          </a:bodyPr>
          <a:lstStyle/>
          <a:p>
            <a:r>
              <a:rPr lang="en-US" dirty="0" smtClean="0"/>
              <a:t>Two types of areas facilitated the Kingdom’s two crucial forms of production.</a:t>
            </a:r>
          </a:p>
          <a:p>
            <a:pPr lvl="1"/>
            <a:r>
              <a:rPr lang="en-US" dirty="0" smtClean="0"/>
              <a:t>Basin facilitated rice </a:t>
            </a:r>
            <a:r>
              <a:rPr lang="en-US" dirty="0" smtClean="0"/>
              <a:t>production</a:t>
            </a:r>
          </a:p>
          <a:p>
            <a:pPr lvl="1"/>
            <a:r>
              <a:rPr lang="en-US" dirty="0" smtClean="0"/>
              <a:t>Hinterland facilitated the c</a:t>
            </a:r>
            <a:r>
              <a:rPr lang="en-US" dirty="0" smtClean="0"/>
              <a:t>ollection </a:t>
            </a:r>
            <a:r>
              <a:rPr lang="en-US" dirty="0" smtClean="0"/>
              <a:t>of forest products</a:t>
            </a:r>
          </a:p>
          <a:p>
            <a:pPr marL="457200" lvl="1" indent="0">
              <a:buNone/>
            </a:pPr>
            <a:endParaRPr lang="th-TH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5896" y="3861048"/>
            <a:ext cx="3888432" cy="25906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Ayutthaya </a:t>
            </a:r>
            <a:r>
              <a:rPr lang="en-US" dirty="0" smtClean="0"/>
              <a:t>Society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</a:t>
            </a:r>
            <a:r>
              <a:rPr lang="en-US" dirty="0" smtClean="0"/>
              <a:t>e basis for </a:t>
            </a:r>
            <a:r>
              <a:rPr lang="en-US" dirty="0" smtClean="0"/>
              <a:t>the </a:t>
            </a:r>
            <a:r>
              <a:rPr lang="en-US" dirty="0" smtClean="0"/>
              <a:t>wealth of </a:t>
            </a:r>
            <a:r>
              <a:rPr lang="en-US" dirty="0" smtClean="0"/>
              <a:t>Ayutthaya rulers</a:t>
            </a:r>
          </a:p>
          <a:p>
            <a:pPr lvl="1"/>
            <a:r>
              <a:rPr lang="en-US" dirty="0" smtClean="0"/>
              <a:t>Resources </a:t>
            </a:r>
            <a:r>
              <a:rPr lang="en-US" dirty="0" smtClean="0"/>
              <a:t>from rice-basins and forests</a:t>
            </a:r>
          </a:p>
          <a:p>
            <a:pPr lvl="1"/>
            <a:r>
              <a:rPr lang="en-US" dirty="0" smtClean="0"/>
              <a:t>Extractions of agricultural production and </a:t>
            </a:r>
            <a:r>
              <a:rPr lang="en-US" dirty="0" err="1" smtClean="0"/>
              <a:t>labour</a:t>
            </a:r>
            <a:endParaRPr lang="en-US" dirty="0" smtClean="0"/>
          </a:p>
          <a:p>
            <a:r>
              <a:rPr lang="en-US" dirty="0" smtClean="0"/>
              <a:t>Ruling </a:t>
            </a:r>
            <a:r>
              <a:rPr lang="en-US" dirty="0" smtClean="0"/>
              <a:t>system and the tasks of </a:t>
            </a:r>
            <a:r>
              <a:rPr lang="en-US" dirty="0" smtClean="0"/>
              <a:t>extraction coincided</a:t>
            </a:r>
            <a:r>
              <a:rPr lang="en-US" dirty="0" smtClean="0"/>
              <a:t>, and formed the type of Ayutthaya’s Feudalism.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Ayutthaya </a:t>
            </a:r>
            <a:r>
              <a:rPr lang="en-US" dirty="0" smtClean="0"/>
              <a:t>Society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i="1" dirty="0" smtClean="0"/>
              <a:t>What </a:t>
            </a:r>
            <a:r>
              <a:rPr lang="en-US" i="1" dirty="0" smtClean="0"/>
              <a:t>was the most crucial function of </a:t>
            </a:r>
            <a:r>
              <a:rPr lang="en-US" i="1" dirty="0" smtClean="0"/>
              <a:t>Ayutthaya’s </a:t>
            </a:r>
            <a:r>
              <a:rPr lang="en-US" i="1" dirty="0" smtClean="0"/>
              <a:t>Feudalism?</a:t>
            </a:r>
            <a:endParaRPr lang="en-US" i="1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Ayutthaya’s </a:t>
            </a:r>
            <a:r>
              <a:rPr lang="en-US" dirty="0" smtClean="0"/>
              <a:t>trade and war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Trade of forest product was crucial to the wealth of rulers. </a:t>
            </a:r>
            <a:r>
              <a:rPr lang="en-US" dirty="0" smtClean="0"/>
              <a:t>Ayutthaya’s </a:t>
            </a:r>
            <a:r>
              <a:rPr lang="en-US" dirty="0" smtClean="0"/>
              <a:t>relationships with other cities were </a:t>
            </a:r>
            <a:r>
              <a:rPr lang="en-US" dirty="0" smtClean="0"/>
              <a:t>significantly influenced </a:t>
            </a:r>
            <a:r>
              <a:rPr lang="en-US" dirty="0" smtClean="0"/>
              <a:t>by trade.</a:t>
            </a:r>
          </a:p>
          <a:p>
            <a:pPr lvl="1"/>
            <a:r>
              <a:rPr lang="en-US" dirty="0" smtClean="0"/>
              <a:t>Seeking </a:t>
            </a:r>
            <a:r>
              <a:rPr lang="en-US" dirty="0"/>
              <a:t>c</a:t>
            </a:r>
            <a:r>
              <a:rPr lang="en-US" dirty="0" smtClean="0"/>
              <a:t>ontrol </a:t>
            </a:r>
            <a:r>
              <a:rPr lang="en-US" dirty="0" smtClean="0"/>
              <a:t>of trade routes</a:t>
            </a:r>
          </a:p>
          <a:p>
            <a:pPr lvl="1"/>
            <a:r>
              <a:rPr lang="en-US" dirty="0" smtClean="0"/>
              <a:t>Building tributary </a:t>
            </a:r>
            <a:r>
              <a:rPr lang="en-US" dirty="0" smtClean="0"/>
              <a:t>relationship</a:t>
            </a:r>
          </a:p>
          <a:p>
            <a:pPr marL="0" indent="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Ayutthaya’s </a:t>
            </a:r>
            <a:r>
              <a:rPr lang="en-US" dirty="0" smtClean="0"/>
              <a:t>trade and war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Kings and nobles of </a:t>
            </a:r>
            <a:r>
              <a:rPr lang="en-US" dirty="0" smtClean="0"/>
              <a:t>Ayutthaya </a:t>
            </a:r>
            <a:r>
              <a:rPr lang="en-US" dirty="0" smtClean="0"/>
              <a:t>were traders, and the essential aspect of the Kingdom’s power was the ability to control and to facilitate trade. </a:t>
            </a:r>
          </a:p>
          <a:p>
            <a:pPr lvl="1"/>
            <a:r>
              <a:rPr lang="en-US" dirty="0" smtClean="0"/>
              <a:t>Foreigners in </a:t>
            </a:r>
            <a:r>
              <a:rPr lang="en-US" dirty="0" smtClean="0"/>
              <a:t>Ayutthaya </a:t>
            </a:r>
            <a:endParaRPr lang="en-US" dirty="0" smtClean="0"/>
          </a:p>
          <a:p>
            <a:pPr lvl="1"/>
            <a:r>
              <a:rPr lang="en-US" dirty="0" smtClean="0"/>
              <a:t>Tributary relations with the Chinese emperor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r>
              <a:rPr lang="en-US" dirty="0" smtClean="0"/>
              <a:t>Ayutthaya’s </a:t>
            </a:r>
            <a:r>
              <a:rPr lang="en-US" dirty="0" smtClean="0"/>
              <a:t>trade and war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828668"/>
          </a:xfrm>
        </p:spPr>
        <p:txBody>
          <a:bodyPr>
            <a:normAutofit/>
          </a:bodyPr>
          <a:lstStyle/>
          <a:p>
            <a:r>
              <a:rPr lang="en-US" dirty="0" smtClean="0"/>
              <a:t>Foreigners in </a:t>
            </a:r>
            <a:r>
              <a:rPr lang="en-US" dirty="0" smtClean="0"/>
              <a:t>Ayutthaya</a:t>
            </a:r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2146" y="2043090"/>
            <a:ext cx="47625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460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Ayutthaya’s relationship with China</a:t>
            </a:r>
            <a:endParaRPr lang="th-TH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3789040"/>
            <a:ext cx="6297426" cy="2664296"/>
          </a:xfrm>
          <a:prstGeom prst="rect">
            <a:avLst/>
          </a:prstGeom>
        </p:spPr>
      </p:pic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8288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Relationship </a:t>
            </a:r>
            <a:r>
              <a:rPr lang="en-US" dirty="0"/>
              <a:t>with China </a:t>
            </a:r>
            <a:r>
              <a:rPr lang="en-US" dirty="0" smtClean="0"/>
              <a:t>much more important t</a:t>
            </a:r>
            <a:r>
              <a:rPr lang="en-US" dirty="0" smtClean="0"/>
              <a:t>oward the end of Ayutthaya</a:t>
            </a:r>
          </a:p>
          <a:p>
            <a:pPr lvl="1"/>
            <a:r>
              <a:rPr lang="en-US" dirty="0" smtClean="0"/>
              <a:t>Rise in number of Chinese in Ayutthaya</a:t>
            </a:r>
          </a:p>
          <a:p>
            <a:pPr lvl="1"/>
            <a:r>
              <a:rPr lang="en-US" dirty="0" smtClean="0"/>
              <a:t>Trade with China increased, and became a major trade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5506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Ayutthaya’s </a:t>
            </a:r>
            <a:r>
              <a:rPr lang="en-US" dirty="0" smtClean="0"/>
              <a:t>trade and war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828668"/>
          </a:xfrm>
        </p:spPr>
        <p:txBody>
          <a:bodyPr>
            <a:normAutofit/>
          </a:bodyPr>
          <a:lstStyle/>
          <a:p>
            <a:r>
              <a:rPr lang="en-US" dirty="0" smtClean="0"/>
              <a:t>Trade products </a:t>
            </a:r>
          </a:p>
          <a:p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2215405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th-TH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th-TH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th-TH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th-TH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th-TH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th-TH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endParaRPr kumimoji="0" lang="th-TH" sz="28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r>
              <a:rPr lang="en-US" sz="3200" dirty="0" smtClean="0"/>
              <a:t>Export: Rice, Hide, Jewelry, Spice, Fragrant Wood, Ivory, etc.</a:t>
            </a:r>
          </a:p>
          <a:p>
            <a:r>
              <a:rPr lang="en-US" sz="3200" dirty="0" smtClean="0"/>
              <a:t>Import:</a:t>
            </a:r>
            <a:r>
              <a:rPr lang="th-TH" sz="3200" dirty="0" smtClean="0"/>
              <a:t> </a:t>
            </a:r>
            <a:r>
              <a:rPr lang="en-US" sz="3200" dirty="0" smtClean="0"/>
              <a:t>Textile, Pottery, Porcelain, Weapons, Etc. </a:t>
            </a:r>
            <a:endParaRPr kumimoji="0" lang="th-TH" sz="32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571744"/>
            <a:ext cx="2878845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8029" y="2571744"/>
            <a:ext cx="1795475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2571744"/>
            <a:ext cx="3562368" cy="2181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Ayutthaya’s </a:t>
            </a:r>
            <a:r>
              <a:rPr lang="en-US" dirty="0" smtClean="0"/>
              <a:t>trade and war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600200"/>
            <a:ext cx="840108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Wars</a:t>
            </a:r>
          </a:p>
          <a:p>
            <a:pPr lvl="1"/>
            <a:r>
              <a:rPr lang="en-US" dirty="0" smtClean="0"/>
              <a:t>Purpose of </a:t>
            </a:r>
            <a:r>
              <a:rPr lang="en-US" dirty="0" smtClean="0"/>
              <a:t>wars mostly relate to control over trade and to gain </a:t>
            </a:r>
            <a:r>
              <a:rPr lang="en-US" dirty="0" err="1" smtClean="0"/>
              <a:t>labour</a:t>
            </a:r>
            <a:endParaRPr lang="en-US" dirty="0" smtClean="0"/>
          </a:p>
          <a:p>
            <a:pPr lvl="1"/>
            <a:r>
              <a:rPr lang="en-US" dirty="0" smtClean="0"/>
              <a:t>Constraints of wars: </a:t>
            </a:r>
            <a:r>
              <a:rPr lang="en-US" dirty="0"/>
              <a:t>s</a:t>
            </a:r>
            <a:r>
              <a:rPr lang="en-US" dirty="0" smtClean="0"/>
              <a:t>carcity of population</a:t>
            </a:r>
          </a:p>
          <a:p>
            <a:pPr marL="457200" lvl="1" indent="0">
              <a:buNone/>
            </a:pPr>
            <a:endParaRPr lang="en-US" dirty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Ayutthaya’s </a:t>
            </a:r>
            <a:r>
              <a:rPr lang="en-US" dirty="0" smtClean="0"/>
              <a:t>trade and war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600199"/>
            <a:ext cx="3888432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Misunderstandings of wars in </a:t>
            </a:r>
            <a:r>
              <a:rPr lang="en-US" dirty="0" smtClean="0"/>
              <a:t>Ayutthaya </a:t>
            </a:r>
          </a:p>
          <a:p>
            <a:pPr lvl="1"/>
            <a:r>
              <a:rPr lang="en-US" dirty="0" smtClean="0"/>
              <a:t>Not at all about territory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Ayutthaya </a:t>
            </a:r>
            <a:r>
              <a:rPr lang="en-US" dirty="0" smtClean="0"/>
              <a:t>and Mafia.</a:t>
            </a:r>
          </a:p>
          <a:p>
            <a:pPr lvl="1"/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6056" y="1202675"/>
            <a:ext cx="3888432" cy="53210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fall of </a:t>
            </a:r>
            <a:r>
              <a:rPr lang="en-US" dirty="0" smtClean="0"/>
              <a:t>Ayutthaya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600200"/>
            <a:ext cx="8072494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Factors in the downfall </a:t>
            </a:r>
            <a:r>
              <a:rPr lang="en-US" dirty="0" smtClean="0"/>
              <a:t>of </a:t>
            </a:r>
            <a:r>
              <a:rPr lang="en-US" dirty="0" smtClean="0"/>
              <a:t>Ayutthaya?</a:t>
            </a:r>
            <a:endParaRPr lang="en-US" dirty="0" smtClean="0"/>
          </a:p>
          <a:p>
            <a:pPr lvl="1"/>
            <a:r>
              <a:rPr lang="en-US" dirty="0" smtClean="0"/>
              <a:t>The inability to meet the challenge emerging from transformations of Ayutthaya into commercial society (Baker and </a:t>
            </a:r>
            <a:r>
              <a:rPr lang="en-US" dirty="0" err="1" smtClean="0"/>
              <a:t>Phongpaichit</a:t>
            </a:r>
            <a:r>
              <a:rPr lang="en-US" dirty="0" smtClean="0"/>
              <a:t>, 2017)</a:t>
            </a:r>
          </a:p>
          <a:p>
            <a:pPr lvl="2"/>
            <a:r>
              <a:rPr lang="en-US" dirty="0" smtClean="0"/>
              <a:t>Rising power of nobles</a:t>
            </a:r>
          </a:p>
          <a:p>
            <a:pPr lvl="2"/>
            <a:r>
              <a:rPr lang="en-US" dirty="0" smtClean="0"/>
              <a:t>Losing centralizing power of King over provincial lords</a:t>
            </a:r>
          </a:p>
          <a:p>
            <a:pPr lvl="2"/>
            <a:r>
              <a:rPr lang="en-US" dirty="0" smtClean="0"/>
              <a:t>Struggle to control </a:t>
            </a:r>
            <a:r>
              <a:rPr lang="en-US" dirty="0" err="1" smtClean="0"/>
              <a:t>labour</a:t>
            </a:r>
            <a:endParaRPr lang="en-US" dirty="0" smtClean="0"/>
          </a:p>
          <a:p>
            <a:pPr lvl="2"/>
            <a:endParaRPr lang="en-US" dirty="0"/>
          </a:p>
          <a:p>
            <a:pPr lvl="1"/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fall of </a:t>
            </a:r>
            <a:r>
              <a:rPr lang="en-US" dirty="0" smtClean="0"/>
              <a:t>Ayutthaya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340768"/>
            <a:ext cx="8072494" cy="4785395"/>
          </a:xfrm>
        </p:spPr>
        <p:txBody>
          <a:bodyPr>
            <a:normAutofit/>
          </a:bodyPr>
          <a:lstStyle/>
          <a:p>
            <a:r>
              <a:rPr lang="en-US" dirty="0" smtClean="0"/>
              <a:t>The Burmese Kingdom during late </a:t>
            </a:r>
            <a:r>
              <a:rPr lang="en-US" dirty="0" smtClean="0"/>
              <a:t>Ayutthaya</a:t>
            </a:r>
          </a:p>
          <a:p>
            <a:pPr lvl="1"/>
            <a:r>
              <a:rPr lang="en-US" dirty="0" smtClean="0"/>
              <a:t>Ayutthaya in fact made little resistance </a:t>
            </a:r>
            <a:endParaRPr lang="en-US" dirty="0"/>
          </a:p>
          <a:p>
            <a:pPr lvl="1"/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800" y="2636912"/>
            <a:ext cx="3816424" cy="3926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476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Thonburi</a:t>
            </a:r>
            <a:r>
              <a:rPr lang="en-US" dirty="0" smtClean="0"/>
              <a:t> period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600200"/>
            <a:ext cx="4359998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Society after </a:t>
            </a:r>
            <a:r>
              <a:rPr lang="en-US" dirty="0" smtClean="0"/>
              <a:t>Ayutthaya </a:t>
            </a:r>
            <a:r>
              <a:rPr lang="en-US" dirty="0" smtClean="0"/>
              <a:t>downfall</a:t>
            </a:r>
          </a:p>
          <a:p>
            <a:pPr lvl="1"/>
            <a:r>
              <a:rPr lang="en-US" dirty="0" smtClean="0"/>
              <a:t>“</a:t>
            </a:r>
            <a:r>
              <a:rPr lang="en-US" i="1" dirty="0"/>
              <a:t>C</a:t>
            </a:r>
            <a:r>
              <a:rPr lang="en-US" i="1" dirty="0" smtClean="0"/>
              <a:t>hum-</a:t>
            </a:r>
            <a:r>
              <a:rPr lang="en-US" i="1" dirty="0" err="1" smtClean="0"/>
              <a:t>num</a:t>
            </a:r>
            <a:r>
              <a:rPr lang="en-US" dirty="0" smtClean="0"/>
              <a:t>”. </a:t>
            </a:r>
          </a:p>
          <a:p>
            <a:pPr lvl="1"/>
            <a:r>
              <a:rPr lang="en-US" dirty="0" smtClean="0"/>
              <a:t>What set </a:t>
            </a:r>
            <a:r>
              <a:rPr lang="en-US" dirty="0" err="1" smtClean="0"/>
              <a:t>Taksin’s</a:t>
            </a:r>
            <a:r>
              <a:rPr lang="en-US" dirty="0" smtClean="0"/>
              <a:t> </a:t>
            </a:r>
            <a:r>
              <a:rPr lang="en-US" dirty="0" err="1" smtClean="0"/>
              <a:t>Chumnum</a:t>
            </a:r>
            <a:r>
              <a:rPr lang="en-US" dirty="0" smtClean="0"/>
              <a:t> apart from others?</a:t>
            </a:r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072" y="1124744"/>
            <a:ext cx="3717032" cy="55755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Taksin</a:t>
            </a:r>
            <a:r>
              <a:rPr lang="en-US" dirty="0" smtClean="0"/>
              <a:t> – the Chinese King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600200"/>
            <a:ext cx="8464454" cy="4614882"/>
          </a:xfrm>
        </p:spPr>
        <p:txBody>
          <a:bodyPr>
            <a:normAutofit/>
          </a:bodyPr>
          <a:lstStyle/>
          <a:p>
            <a:r>
              <a:rPr lang="en-US" dirty="0" err="1" smtClean="0"/>
              <a:t>Taksin</a:t>
            </a:r>
            <a:r>
              <a:rPr lang="en-US" dirty="0" smtClean="0"/>
              <a:t> was a son of </a:t>
            </a:r>
            <a:r>
              <a:rPr lang="en-US" dirty="0" err="1" smtClean="0"/>
              <a:t>Teo</a:t>
            </a:r>
            <a:r>
              <a:rPr lang="en-US" dirty="0" smtClean="0"/>
              <a:t>-chew </a:t>
            </a:r>
            <a:r>
              <a:rPr lang="en-US" dirty="0" err="1" smtClean="0"/>
              <a:t>chinese</a:t>
            </a:r>
            <a:r>
              <a:rPr lang="en-US" dirty="0" smtClean="0"/>
              <a:t> merchant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He was likely to be born in </a:t>
            </a:r>
            <a:r>
              <a:rPr lang="en-US" dirty="0" smtClean="0"/>
              <a:t>Ayutthaya, </a:t>
            </a:r>
            <a:r>
              <a:rPr lang="en-US" dirty="0" smtClean="0"/>
              <a:t>but built himself as a merchant who travelled to trade in </a:t>
            </a:r>
            <a:r>
              <a:rPr lang="en-US" dirty="0" err="1" smtClean="0"/>
              <a:t>Tak</a:t>
            </a:r>
            <a:r>
              <a:rPr lang="en-US" dirty="0" smtClean="0"/>
              <a:t>.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</p:txBody>
      </p:sp>
      <p:pic>
        <p:nvPicPr>
          <p:cNvPr id="5122" name="Picture 2" descr="http://www.manager.co.th/asp-bin/Image.aspx?ID=23994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93207" y="2204864"/>
            <a:ext cx="3357586" cy="22361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challenges of </a:t>
            </a:r>
            <a:r>
              <a:rPr lang="en-US" dirty="0" err="1" smtClean="0"/>
              <a:t>Thonburi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600200"/>
            <a:ext cx="8072494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The strength of </a:t>
            </a:r>
            <a:r>
              <a:rPr lang="en-US" dirty="0" err="1" smtClean="0"/>
              <a:t>Taksin</a:t>
            </a:r>
            <a:r>
              <a:rPr lang="en-US" dirty="0" smtClean="0"/>
              <a:t> was in military skills. A fierce and ruthless leaders, </a:t>
            </a:r>
            <a:r>
              <a:rPr lang="en-US" dirty="0"/>
              <a:t>h</a:t>
            </a:r>
            <a:r>
              <a:rPr lang="en-US" dirty="0" smtClean="0"/>
              <a:t>e excelled at being a leader of a </a:t>
            </a:r>
            <a:r>
              <a:rPr lang="en-US" i="1" dirty="0" err="1" smtClean="0"/>
              <a:t>chumnum</a:t>
            </a:r>
            <a:r>
              <a:rPr lang="en-US" dirty="0" smtClean="0"/>
              <a:t>. </a:t>
            </a:r>
          </a:p>
          <a:p>
            <a:r>
              <a:rPr lang="en-US" dirty="0" smtClean="0"/>
              <a:t>But he faced </a:t>
            </a:r>
            <a:r>
              <a:rPr lang="en-US" dirty="0" smtClean="0"/>
              <a:t>a totally different </a:t>
            </a:r>
            <a:r>
              <a:rPr lang="en-US" dirty="0" smtClean="0"/>
              <a:t>challenges as the King of a newly revived Siam. </a:t>
            </a:r>
          </a:p>
          <a:p>
            <a:pPr lvl="1">
              <a:buNone/>
            </a:pPr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challenges of </a:t>
            </a:r>
            <a:r>
              <a:rPr lang="en-US" dirty="0" err="1" smtClean="0"/>
              <a:t>Thonburi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600200"/>
            <a:ext cx="8072494" cy="45259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Reviving the ruling system </a:t>
            </a:r>
            <a:endParaRPr lang="th-TH" dirty="0" smtClean="0"/>
          </a:p>
          <a:p>
            <a:endParaRPr lang="th-TH" dirty="0"/>
          </a:p>
          <a:p>
            <a:endParaRPr lang="th-TH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th-TH" dirty="0"/>
          </a:p>
          <a:p>
            <a:r>
              <a:rPr lang="en-US" dirty="0" smtClean="0"/>
              <a:t>Reviving the economy and re-establishing trade routes. </a:t>
            </a:r>
          </a:p>
          <a:p>
            <a:pPr marL="457200" lvl="1" indent="0">
              <a:buNone/>
            </a:pPr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776" y="2204864"/>
            <a:ext cx="4032448" cy="22682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challenges of </a:t>
            </a:r>
            <a:r>
              <a:rPr lang="en-US" dirty="0" err="1" smtClean="0"/>
              <a:t>Thonburi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1214422"/>
            <a:ext cx="8715436" cy="1757362"/>
          </a:xfrm>
        </p:spPr>
        <p:txBody>
          <a:bodyPr>
            <a:normAutofit/>
          </a:bodyPr>
          <a:lstStyle/>
          <a:p>
            <a:r>
              <a:rPr lang="en-US" dirty="0" smtClean="0"/>
              <a:t>Geo-</a:t>
            </a:r>
            <a:r>
              <a:rPr lang="en-US" dirty="0" err="1" smtClean="0"/>
              <a:t>politcs</a:t>
            </a:r>
            <a:r>
              <a:rPr lang="en-US" dirty="0" smtClean="0"/>
              <a:t> of trade with China</a:t>
            </a:r>
          </a:p>
          <a:p>
            <a:pPr lvl="1"/>
            <a:r>
              <a:rPr lang="en-US" dirty="0" err="1" smtClean="0"/>
              <a:t>Chantabun</a:t>
            </a:r>
            <a:r>
              <a:rPr lang="en-US" dirty="0" smtClean="0"/>
              <a:t> VS Ha-</a:t>
            </a:r>
            <a:r>
              <a:rPr lang="en-US" dirty="0" err="1" smtClean="0"/>
              <a:t>tien</a:t>
            </a:r>
            <a:r>
              <a:rPr lang="en-US" dirty="0" smtClean="0"/>
              <a:t>, Teochew VS Cantonese. </a:t>
            </a:r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</p:txBody>
      </p:sp>
      <p:pic>
        <p:nvPicPr>
          <p:cNvPr id="1026" name="Picture 2" descr="http://www.vietnamtravelblog.info/wp-content/uploads/2009/12/maccu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4429132"/>
            <a:ext cx="2857519" cy="2143140"/>
          </a:xfrm>
          <a:prstGeom prst="rect">
            <a:avLst/>
          </a:prstGeom>
          <a:noFill/>
        </p:spPr>
      </p:pic>
      <p:pic>
        <p:nvPicPr>
          <p:cNvPr id="1028" name="Picture 4" descr="http://www.terragalleria.com/images/vietnam/viet8124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2714620"/>
            <a:ext cx="2554715" cy="1743061"/>
          </a:xfrm>
          <a:prstGeom prst="rect">
            <a:avLst/>
          </a:prstGeom>
          <a:noFill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8662" y="2643182"/>
            <a:ext cx="3500462" cy="409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fall of </a:t>
            </a:r>
            <a:r>
              <a:rPr lang="en-US" dirty="0" err="1" smtClean="0"/>
              <a:t>Thonburi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417638"/>
            <a:ext cx="8072494" cy="4708525"/>
          </a:xfrm>
        </p:spPr>
        <p:txBody>
          <a:bodyPr>
            <a:normAutofit/>
          </a:bodyPr>
          <a:lstStyle/>
          <a:p>
            <a:r>
              <a:rPr lang="en-US" dirty="0" smtClean="0"/>
              <a:t>As the ruling system was rebuilt, </a:t>
            </a:r>
            <a:r>
              <a:rPr lang="en-US" dirty="0" err="1" smtClean="0"/>
              <a:t>Taksin’s</a:t>
            </a:r>
            <a:r>
              <a:rPr lang="en-US" dirty="0" smtClean="0"/>
              <a:t> </a:t>
            </a:r>
            <a:r>
              <a:rPr lang="en-US" dirty="0" smtClean="0"/>
              <a:t>position was </a:t>
            </a:r>
            <a:r>
              <a:rPr lang="en-US" dirty="0" err="1" smtClean="0"/>
              <a:t>destabilised</a:t>
            </a:r>
            <a:r>
              <a:rPr lang="en-US" dirty="0" smtClean="0"/>
              <a:t> by the system he tried to revived. </a:t>
            </a:r>
          </a:p>
          <a:p>
            <a:pPr lvl="1"/>
            <a:r>
              <a:rPr lang="en-US" dirty="0" smtClean="0"/>
              <a:t>The Chinese King VS Ayutthaya’s </a:t>
            </a:r>
            <a:r>
              <a:rPr lang="en-US" dirty="0" smtClean="0"/>
              <a:t>nobles?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fall of </a:t>
            </a:r>
            <a:r>
              <a:rPr lang="en-US" dirty="0" err="1" smtClean="0"/>
              <a:t>Thonburi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417638"/>
            <a:ext cx="8072494" cy="4708525"/>
          </a:xfrm>
        </p:spPr>
        <p:txBody>
          <a:bodyPr>
            <a:normAutofit/>
          </a:bodyPr>
          <a:lstStyle/>
          <a:p>
            <a:r>
              <a:rPr lang="en-US" dirty="0" smtClean="0"/>
              <a:t>The center of power for Thonburi’s Ayutthaya nobles</a:t>
            </a: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pPr lvl="1"/>
            <a:endParaRPr lang="en-US" dirty="0" smtClean="0"/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5696" y="2708920"/>
            <a:ext cx="2505075" cy="31051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040" y="2696722"/>
            <a:ext cx="2370868" cy="3129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947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Reflections from Thonburi Era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rougher state of political economy</a:t>
            </a:r>
          </a:p>
          <a:p>
            <a:pPr lvl="1"/>
            <a:r>
              <a:rPr lang="en-US" dirty="0" smtClean="0"/>
              <a:t>A more natural form of politics (with no mafia state)</a:t>
            </a:r>
          </a:p>
          <a:p>
            <a:r>
              <a:rPr lang="en-US" dirty="0" smtClean="0"/>
              <a:t>The basic challenges</a:t>
            </a:r>
          </a:p>
          <a:p>
            <a:pPr lvl="1"/>
            <a:r>
              <a:rPr lang="en-US" dirty="0"/>
              <a:t>Scarcity of </a:t>
            </a:r>
            <a:r>
              <a:rPr lang="en-US" dirty="0" err="1"/>
              <a:t>labour</a:t>
            </a:r>
            <a:endParaRPr lang="en-US" dirty="0"/>
          </a:p>
          <a:p>
            <a:pPr lvl="1"/>
            <a:r>
              <a:rPr lang="en-US" dirty="0"/>
              <a:t>Expanding trade</a:t>
            </a:r>
          </a:p>
          <a:p>
            <a:pPr lvl="1"/>
            <a:r>
              <a:rPr lang="en-US" dirty="0"/>
              <a:t>Rebuilding the society</a:t>
            </a:r>
          </a:p>
          <a:p>
            <a:pPr lvl="1"/>
            <a:r>
              <a:rPr lang="en-US" dirty="0"/>
              <a:t>Reviving the royal court</a:t>
            </a:r>
          </a:p>
          <a:p>
            <a:endParaRPr lang="en-US" dirty="0" smtClean="0"/>
          </a:p>
          <a:p>
            <a:pPr marL="457200" lvl="1" indent="0">
              <a:buNone/>
            </a:pPr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09248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642910" y="357168"/>
          <a:ext cx="8215370" cy="6138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7685"/>
                <a:gridCol w="4107685"/>
              </a:tblGrid>
              <a:tr h="50006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Thailand 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World</a:t>
                      </a:r>
                      <a:endParaRPr lang="th-TH" sz="2000" dirty="0"/>
                    </a:p>
                  </a:txBody>
                  <a:tcPr/>
                </a:tc>
              </a:tr>
              <a:tr h="75902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Rama</a:t>
                      </a:r>
                      <a:r>
                        <a:rPr lang="en-US" sz="2000" baseline="0" dirty="0" smtClean="0"/>
                        <a:t> I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1782-1809</a:t>
                      </a:r>
                      <a:endParaRPr lang="en-US" sz="2000" baseline="0" dirty="0" smtClean="0"/>
                    </a:p>
                    <a:p>
                      <a:pPr algn="ctr"/>
                      <a:r>
                        <a:rPr lang="en-US" sz="2000" baseline="0" dirty="0" smtClean="0"/>
                        <a:t>(2325-2352 BE)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Industrial</a:t>
                      </a:r>
                      <a:r>
                        <a:rPr lang="en-US" sz="2000" baseline="0" dirty="0" smtClean="0"/>
                        <a:t> revolution started in 1760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Adam Smith died 1790</a:t>
                      </a:r>
                    </a:p>
                    <a:p>
                      <a:pPr algn="ctr"/>
                      <a:r>
                        <a:rPr lang="en-US" sz="2000" baseline="0" dirty="0" err="1" smtClean="0"/>
                        <a:t>Napolean</a:t>
                      </a:r>
                      <a:r>
                        <a:rPr lang="en-US" sz="2000" baseline="0" dirty="0" smtClean="0"/>
                        <a:t> became the emperor of France 1804</a:t>
                      </a:r>
                      <a:endParaRPr lang="th-TH" sz="2000" dirty="0"/>
                    </a:p>
                  </a:txBody>
                  <a:tcPr/>
                </a:tc>
              </a:tr>
              <a:tr h="75902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Rama IV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1851-1868</a:t>
                      </a:r>
                    </a:p>
                    <a:p>
                      <a:pPr algn="ctr"/>
                      <a:r>
                        <a:rPr lang="en-US" sz="2000" dirty="0" smtClean="0"/>
                        <a:t>(2394-2411 BE)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Britain</a:t>
                      </a:r>
                      <a:r>
                        <a:rPr lang="en-US" sz="2000" baseline="0" dirty="0" smtClean="0"/>
                        <a:t> imperial century started1815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First Anglo-Burmese War 1824</a:t>
                      </a:r>
                      <a:endParaRPr lang="en-US" sz="2000" dirty="0" smtClean="0"/>
                    </a:p>
                  </a:txBody>
                  <a:tcPr/>
                </a:tc>
              </a:tr>
              <a:tr h="75902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Rama V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1868-1910</a:t>
                      </a:r>
                    </a:p>
                    <a:p>
                      <a:pPr algn="ctr"/>
                      <a:r>
                        <a:rPr lang="en-US" sz="2000" dirty="0" smtClean="0"/>
                        <a:t>(2411-2453</a:t>
                      </a:r>
                      <a:r>
                        <a:rPr lang="en-US" sz="2000" baseline="0" dirty="0" smtClean="0"/>
                        <a:t> BE)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Beginning of Meiji Era 1868</a:t>
                      </a:r>
                    </a:p>
                    <a:p>
                      <a:pPr algn="ctr"/>
                      <a:r>
                        <a:rPr lang="en-US" sz="2000" dirty="0" smtClean="0"/>
                        <a:t>First light bulb by Edison</a:t>
                      </a:r>
                      <a:r>
                        <a:rPr lang="en-US" sz="2000" baseline="0" dirty="0" smtClean="0"/>
                        <a:t> 1879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Titanic sank 1912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WWI 1914</a:t>
                      </a:r>
                      <a:endParaRPr lang="th-TH" sz="2000" dirty="0"/>
                    </a:p>
                  </a:txBody>
                  <a:tcPr/>
                </a:tc>
              </a:tr>
              <a:tr h="75902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Rama</a:t>
                      </a:r>
                      <a:r>
                        <a:rPr lang="en-US" sz="2000" baseline="0" dirty="0" smtClean="0"/>
                        <a:t> VII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1925-1933</a:t>
                      </a:r>
                      <a:endParaRPr lang="en-US" sz="2000" baseline="0" dirty="0" smtClean="0"/>
                    </a:p>
                    <a:p>
                      <a:pPr algn="ctr"/>
                      <a:r>
                        <a:rPr lang="en-US" sz="2000" baseline="0" dirty="0" smtClean="0"/>
                        <a:t>(2468-2476 BE)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Great Depression started 1929</a:t>
                      </a:r>
                    </a:p>
                    <a:p>
                      <a:pPr algn="ctr"/>
                      <a:r>
                        <a:rPr lang="en-US" sz="2000" dirty="0" smtClean="0"/>
                        <a:t>Adolf</a:t>
                      </a:r>
                      <a:r>
                        <a:rPr lang="en-US" sz="2000" baseline="0" dirty="0" smtClean="0"/>
                        <a:t> Hitler rose to power 1933</a:t>
                      </a:r>
                      <a:endParaRPr lang="th-TH" sz="2000" dirty="0"/>
                    </a:p>
                  </a:txBody>
                  <a:tcPr/>
                </a:tc>
              </a:tr>
              <a:tr h="759029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Rama IX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1946-present</a:t>
                      </a:r>
                    </a:p>
                    <a:p>
                      <a:pPr algn="ctr"/>
                      <a:r>
                        <a:rPr lang="en-US" sz="2000" dirty="0" smtClean="0"/>
                        <a:t>(2489-present)</a:t>
                      </a:r>
                      <a:endParaRPr lang="th-TH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Bombing</a:t>
                      </a:r>
                      <a:r>
                        <a:rPr lang="en-US" sz="2000" baseline="0" dirty="0" smtClean="0"/>
                        <a:t> of Hiroshima 1945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General </a:t>
                      </a:r>
                      <a:r>
                        <a:rPr lang="en-US" sz="2000" baseline="0" dirty="0" err="1" smtClean="0"/>
                        <a:t>Nevin</a:t>
                      </a:r>
                      <a:r>
                        <a:rPr lang="en-US" sz="2000" baseline="0" dirty="0" smtClean="0"/>
                        <a:t> coup in Burma 1962</a:t>
                      </a:r>
                    </a:p>
                    <a:p>
                      <a:pPr algn="ctr"/>
                      <a:r>
                        <a:rPr lang="en-US" sz="2000" baseline="0" dirty="0" smtClean="0"/>
                        <a:t>Fall of Berlin Wall 1989</a:t>
                      </a:r>
                      <a:endParaRPr lang="th-TH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531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489</TotalTime>
  <Words>692</Words>
  <Application>Microsoft Office PowerPoint</Application>
  <PresentationFormat>On-screen Show (4:3)</PresentationFormat>
  <Paragraphs>164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Angsana New</vt:lpstr>
      <vt:lpstr>Arial</vt:lpstr>
      <vt:lpstr>Calibri</vt:lpstr>
      <vt:lpstr>Cordia New</vt:lpstr>
      <vt:lpstr>Office Theme</vt:lpstr>
      <vt:lpstr>Demystifying Late Ayutthaya and Thonburi</vt:lpstr>
      <vt:lpstr>Topics</vt:lpstr>
      <vt:lpstr>Late Ayutthaya</vt:lpstr>
      <vt:lpstr>Late Ayutthaya</vt:lpstr>
      <vt:lpstr>Late Ayutthaya</vt:lpstr>
      <vt:lpstr>Late Ayutthaya</vt:lpstr>
      <vt:lpstr>Ayutthaya Society</vt:lpstr>
      <vt:lpstr>Ayutthaya Society</vt:lpstr>
      <vt:lpstr>Ayutthaya’s trade and war</vt:lpstr>
      <vt:lpstr>Ayutthaya’s trade and war</vt:lpstr>
      <vt:lpstr>Ayutthaya’s trade and war</vt:lpstr>
      <vt:lpstr>Ayutthaya’s relationship with China</vt:lpstr>
      <vt:lpstr>Ayutthaya’s trade and war</vt:lpstr>
      <vt:lpstr>Ayutthaya’s trade and war</vt:lpstr>
      <vt:lpstr>Ayutthaya’s trade and war</vt:lpstr>
      <vt:lpstr>The fall of Ayutthaya</vt:lpstr>
      <vt:lpstr>The fall of Ayutthaya</vt:lpstr>
      <vt:lpstr>Thonburi period</vt:lpstr>
      <vt:lpstr>Taksin – the Chinese King</vt:lpstr>
      <vt:lpstr>The challenges of Thonburi</vt:lpstr>
      <vt:lpstr>The challenges of Thonburi</vt:lpstr>
      <vt:lpstr>The challenges of Thonburi</vt:lpstr>
      <vt:lpstr>The fall of Thonburi</vt:lpstr>
      <vt:lpstr>The fall of Thonburi</vt:lpstr>
      <vt:lpstr>Reflections from Thonburi Era</vt:lpstr>
      <vt:lpstr>PowerPoint Presentation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Thorn</dc:creator>
  <cp:lastModifiedBy>Thorn Pitidol</cp:lastModifiedBy>
  <cp:revision>48</cp:revision>
  <dcterms:created xsi:type="dcterms:W3CDTF">2015-08-19T14:25:59Z</dcterms:created>
  <dcterms:modified xsi:type="dcterms:W3CDTF">2018-08-22T16:37:54Z</dcterms:modified>
</cp:coreProperties>
</file>