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94" r:id="rId2"/>
    <p:sldId id="296" r:id="rId3"/>
    <p:sldId id="304" r:id="rId4"/>
    <p:sldId id="305" r:id="rId5"/>
    <p:sldId id="306" r:id="rId6"/>
    <p:sldId id="307" r:id="rId7"/>
    <p:sldId id="312" r:id="rId8"/>
    <p:sldId id="325" r:id="rId9"/>
    <p:sldId id="297" r:id="rId10"/>
    <p:sldId id="303" r:id="rId11"/>
    <p:sldId id="314" r:id="rId12"/>
    <p:sldId id="313" r:id="rId13"/>
    <p:sldId id="298" r:id="rId14"/>
    <p:sldId id="299" r:id="rId15"/>
    <p:sldId id="316" r:id="rId16"/>
    <p:sldId id="317" r:id="rId17"/>
    <p:sldId id="318" r:id="rId18"/>
    <p:sldId id="319" r:id="rId19"/>
    <p:sldId id="309" r:id="rId20"/>
    <p:sldId id="300" r:id="rId21"/>
    <p:sldId id="311" r:id="rId22"/>
    <p:sldId id="301" r:id="rId23"/>
    <p:sldId id="308" r:id="rId24"/>
    <p:sldId id="310" r:id="rId25"/>
    <p:sldId id="320" r:id="rId26"/>
    <p:sldId id="321" r:id="rId27"/>
    <p:sldId id="322" r:id="rId28"/>
    <p:sldId id="302" r:id="rId29"/>
    <p:sldId id="323" r:id="rId30"/>
    <p:sldId id="324"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8694" autoAdjust="0"/>
  </p:normalViewPr>
  <p:slideViewPr>
    <p:cSldViewPr snapToGrid="0" snapToObjects="1">
      <p:cViewPr varScale="1">
        <p:scale>
          <a:sx n="116" d="100"/>
          <a:sy n="116" d="100"/>
        </p:scale>
        <p:origin x="-1432" y="-96"/>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interSettings" Target="printerSettings/printerSettings1.bin"/><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6/9/19 </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2A25EDD-41D4-D845-B0B7-635208EE09EC}" type="slidenum">
              <a:rPr lang="en-US" smtClean="0"/>
              <a:pPr/>
              <a:t>1</a:t>
            </a:fld>
            <a:endParaRPr lang="en-US"/>
          </a:p>
        </p:txBody>
      </p:sp>
    </p:spTree>
    <p:extLst>
      <p:ext uri="{BB962C8B-B14F-4D97-AF65-F5344CB8AC3E}">
        <p14:creationId xmlns:p14="http://schemas.microsoft.com/office/powerpoint/2010/main" val="585805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13</a:t>
            </a:fld>
            <a:endParaRPr lang="en-US"/>
          </a:p>
        </p:txBody>
      </p:sp>
    </p:spTree>
    <p:extLst>
      <p:ext uri="{BB962C8B-B14F-4D97-AF65-F5344CB8AC3E}">
        <p14:creationId xmlns:p14="http://schemas.microsoft.com/office/powerpoint/2010/main" val="30925352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6/9/19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6/9/19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6/9/19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6/9/19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6/9/19 </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6/9/19 </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6/9/19 </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6/9/19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6/9/19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6/9/19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6/9/19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 Id="rId3"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 Id="rId3" Type="http://schemas.openxmlformats.org/officeDocument/2006/relationships/image" Target="../media/image2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 Id="rId3" Type="http://schemas.openxmlformats.org/officeDocument/2006/relationships/image" Target="../media/image2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525426" y="2088546"/>
            <a:ext cx="7772400" cy="1470025"/>
          </a:xfrm>
        </p:spPr>
        <p:txBody>
          <a:bodyPr>
            <a:normAutofit/>
          </a:bodyPr>
          <a:lstStyle/>
          <a:p>
            <a:r>
              <a:rPr lang="en-US" sz="2600" b="1" dirty="0">
                <a:solidFill>
                  <a:prstClr val="black"/>
                </a:solidFill>
                <a:latin typeface="+mn-lt"/>
                <a:cs typeface="Calibri" panose="020F0502020204030204" pitchFamily="34" charset="0"/>
              </a:rPr>
              <a:t>TU 122 LAW IN EVERYDAY LIFE</a:t>
            </a:r>
            <a:endParaRPr lang="en-US" sz="2600" dirty="0">
              <a:latin typeface="+mn-lt"/>
              <a:cs typeface="Calibri" panose="020F0502020204030204" pitchFamily="34" charset="0"/>
            </a:endParaRPr>
          </a:p>
        </p:txBody>
      </p:sp>
      <p:sp>
        <p:nvSpPr>
          <p:cNvPr id="3" name="Subtitle 2"/>
          <p:cNvSpPr>
            <a:spLocks noGrp="1"/>
          </p:cNvSpPr>
          <p:nvPr>
            <p:ph type="subTitle" idx="1"/>
          </p:nvPr>
        </p:nvSpPr>
        <p:spPr>
          <a:xfrm>
            <a:off x="4146568" y="5544107"/>
            <a:ext cx="4813263" cy="663018"/>
          </a:xfrm>
        </p:spPr>
        <p:txBody>
          <a:bodyPr>
            <a:normAutofit/>
          </a:bodyPr>
          <a:lstStyle/>
          <a:p>
            <a:pPr lvl="0"/>
            <a:r>
              <a:rPr lang="en-US" sz="2000" dirty="0" smtClean="0">
                <a:solidFill>
                  <a:prstClr val="black"/>
                </a:solidFill>
                <a:cs typeface="Calibri" panose="020F0502020204030204" pitchFamily="34" charset="0"/>
              </a:rPr>
              <a:t>Pananya Larbprasertporn</a:t>
            </a:r>
            <a:endParaRPr lang="en-US" sz="2000" dirty="0">
              <a:solidFill>
                <a:schemeClr val="tx1"/>
              </a:solidFill>
              <a:cs typeface="Calibri" panose="020F0502020204030204" pitchFamily="34"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a:t>
            </a:fld>
            <a:endParaRPr lang="en-US" dirty="0"/>
          </a:p>
        </p:txBody>
      </p:sp>
      <p:sp>
        <p:nvSpPr>
          <p:cNvPr id="5" name="Rectangle 4"/>
          <p:cNvSpPr/>
          <p:nvPr/>
        </p:nvSpPr>
        <p:spPr>
          <a:xfrm>
            <a:off x="2148189" y="2823558"/>
            <a:ext cx="4847096" cy="1323439"/>
          </a:xfrm>
          <a:prstGeom prst="rect">
            <a:avLst/>
          </a:prstGeom>
        </p:spPr>
        <p:txBody>
          <a:bodyPr wrap="none">
            <a:spAutoFit/>
          </a:bodyPr>
          <a:lstStyle/>
          <a:p>
            <a:pPr algn="ctr"/>
            <a:r>
              <a:rPr lang="en-US" sz="3200" b="1" dirty="0">
                <a:cs typeface="Calibri" panose="020F0502020204030204" pitchFamily="34" charset="0"/>
              </a:rPr>
              <a:t>NO # 2</a:t>
            </a:r>
            <a:endParaRPr lang="th-TH" sz="4800" b="1" dirty="0">
              <a:cs typeface="Bookman Old Style"/>
            </a:endParaRPr>
          </a:p>
          <a:p>
            <a:pPr algn="ctr"/>
            <a:r>
              <a:rPr lang="en-US" sz="4800" b="1" dirty="0">
                <a:cs typeface="Calibri" panose="020F0502020204030204" pitchFamily="34" charset="0"/>
              </a:rPr>
              <a:t>Private Law Rights</a:t>
            </a:r>
          </a:p>
        </p:txBody>
      </p:sp>
    </p:spTree>
    <p:extLst>
      <p:ext uri="{BB962C8B-B14F-4D97-AF65-F5344CB8AC3E}">
        <p14:creationId xmlns:p14="http://schemas.microsoft.com/office/powerpoint/2010/main" val="1505606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541010" y="216622"/>
            <a:ext cx="3077381" cy="769441"/>
          </a:xfrm>
          <a:prstGeom prst="rect">
            <a:avLst/>
          </a:prstGeom>
          <a:noFill/>
        </p:spPr>
        <p:txBody>
          <a:bodyPr wrap="none" rtlCol="0">
            <a:spAutoFit/>
          </a:bodyPr>
          <a:lstStyle/>
          <a:p>
            <a:r>
              <a:rPr lang="en-US" sz="4400" b="1" dirty="0">
                <a:cs typeface="Bookman Old Style"/>
              </a:rPr>
              <a:t>Terminology</a:t>
            </a:r>
          </a:p>
        </p:txBody>
      </p:sp>
      <p:sp>
        <p:nvSpPr>
          <p:cNvPr id="6" name="TextBox 5"/>
          <p:cNvSpPr txBox="1"/>
          <p:nvPr/>
        </p:nvSpPr>
        <p:spPr>
          <a:xfrm>
            <a:off x="348876" y="1521286"/>
            <a:ext cx="8331122" cy="5453416"/>
          </a:xfrm>
          <a:prstGeom prst="rect">
            <a:avLst/>
          </a:prstGeom>
          <a:noFill/>
        </p:spPr>
        <p:txBody>
          <a:bodyPr wrap="square" rtlCol="0">
            <a:spAutoFit/>
          </a:bodyPr>
          <a:lstStyle/>
          <a:p>
            <a:r>
              <a:rPr lang="en-US" sz="2600" b="1" i="1" dirty="0" smtClean="0">
                <a:cs typeface="Bookman Old Style"/>
              </a:rPr>
              <a:t>Rights </a:t>
            </a:r>
            <a:r>
              <a:rPr lang="th-TH" sz="2600" dirty="0" smtClean="0">
                <a:cs typeface="Bookman Old Style"/>
              </a:rPr>
              <a:t>(สิทธิ)</a:t>
            </a:r>
            <a:r>
              <a:rPr lang="en-US" sz="2600" dirty="0" smtClean="0">
                <a:cs typeface="Bookman Old Style"/>
              </a:rPr>
              <a:t> </a:t>
            </a:r>
            <a:r>
              <a:rPr lang="en-US" sz="2600" dirty="0">
                <a:cs typeface="Bookman Old Style"/>
              </a:rPr>
              <a:t>– something that you are </a:t>
            </a:r>
            <a:r>
              <a:rPr lang="en-US" sz="2600" dirty="0" smtClean="0">
                <a:cs typeface="Bookman Old Style"/>
              </a:rPr>
              <a:t>legally allowed </a:t>
            </a:r>
            <a:r>
              <a:rPr lang="en-US" sz="2600" dirty="0">
                <a:cs typeface="Bookman Old Style"/>
              </a:rPr>
              <a:t>to do.</a:t>
            </a:r>
          </a:p>
          <a:p>
            <a:r>
              <a:rPr lang="en-US" sz="2600" b="1" i="1" dirty="0">
                <a:cs typeface="Bookman Old Style"/>
              </a:rPr>
              <a:t>Freedom</a:t>
            </a:r>
            <a:r>
              <a:rPr lang="en-US" sz="2600" dirty="0">
                <a:cs typeface="Bookman Old Style"/>
              </a:rPr>
              <a:t> </a:t>
            </a:r>
            <a:r>
              <a:rPr lang="th-TH" sz="2600" dirty="0" smtClean="0">
                <a:cs typeface="Bookman Old Style"/>
              </a:rPr>
              <a:t>(เสรีภาพ) </a:t>
            </a:r>
            <a:r>
              <a:rPr lang="en-US" sz="2600" dirty="0" smtClean="0">
                <a:cs typeface="Bookman Old Style"/>
              </a:rPr>
              <a:t>-  </a:t>
            </a:r>
            <a:r>
              <a:rPr lang="en-US" sz="2600" dirty="0">
                <a:cs typeface="Bookman Old Style"/>
              </a:rPr>
              <a:t>the right to do what you want without being controlled or restricted by anyone.</a:t>
            </a:r>
          </a:p>
          <a:p>
            <a:r>
              <a:rPr lang="en-US" sz="2600" b="1" i="1" dirty="0">
                <a:cs typeface="Bookman Old Style"/>
              </a:rPr>
              <a:t>Duty</a:t>
            </a:r>
            <a:r>
              <a:rPr lang="en-US" sz="2600" dirty="0">
                <a:cs typeface="Bookman Old Style"/>
              </a:rPr>
              <a:t> </a:t>
            </a:r>
            <a:r>
              <a:rPr lang="th-TH" sz="2600" dirty="0" smtClean="0">
                <a:cs typeface="Bookman Old Style"/>
              </a:rPr>
              <a:t>(หน้าที่) </a:t>
            </a:r>
            <a:r>
              <a:rPr lang="en-US" sz="2600" dirty="0" smtClean="0">
                <a:cs typeface="Bookman Old Style"/>
              </a:rPr>
              <a:t>– </a:t>
            </a:r>
            <a:r>
              <a:rPr lang="en-US" sz="2600" dirty="0">
                <a:cs typeface="Bookman Old Style"/>
              </a:rPr>
              <a:t>something that you have to do because it is </a:t>
            </a:r>
            <a:r>
              <a:rPr lang="en-US" sz="2600" dirty="0" smtClean="0">
                <a:cs typeface="Bookman Old Style"/>
              </a:rPr>
              <a:t>legally </a:t>
            </a:r>
            <a:r>
              <a:rPr lang="en-US" sz="2600" dirty="0">
                <a:cs typeface="Bookman Old Style"/>
              </a:rPr>
              <a:t>right. (See “obligation”)</a:t>
            </a:r>
          </a:p>
          <a:p>
            <a:r>
              <a:rPr lang="en-US" sz="2600" b="1" i="1" dirty="0">
                <a:cs typeface="Bookman Old Style"/>
              </a:rPr>
              <a:t>Liability </a:t>
            </a:r>
            <a:r>
              <a:rPr lang="th-TH" sz="2600" dirty="0" smtClean="0">
                <a:cs typeface="Bookman Old Style"/>
              </a:rPr>
              <a:t>(ความรับผิด)</a:t>
            </a:r>
            <a:r>
              <a:rPr lang="en-US" sz="2600" dirty="0" smtClean="0">
                <a:cs typeface="Bookman Old Style"/>
              </a:rPr>
              <a:t>– </a:t>
            </a:r>
            <a:r>
              <a:rPr lang="en-US" sz="2600" dirty="0">
                <a:cs typeface="Bookman Old Style"/>
              </a:rPr>
              <a:t>legal liability for something, especially for damage or </a:t>
            </a:r>
            <a:r>
              <a:rPr lang="en-US" sz="2600" dirty="0" smtClean="0">
                <a:cs typeface="Bookman Old Style"/>
              </a:rPr>
              <a:t>injury </a:t>
            </a:r>
            <a:endParaRPr lang="en-US" sz="2600" dirty="0">
              <a:cs typeface="Bookman Old Style"/>
            </a:endParaRPr>
          </a:p>
          <a:p>
            <a:r>
              <a:rPr lang="en-US" sz="2600" b="1" i="1" dirty="0">
                <a:cs typeface="Bookman Old Style"/>
              </a:rPr>
              <a:t>Privilege</a:t>
            </a:r>
            <a:r>
              <a:rPr lang="en-US" sz="2600" dirty="0">
                <a:cs typeface="Bookman Old Style"/>
              </a:rPr>
              <a:t> </a:t>
            </a:r>
            <a:r>
              <a:rPr lang="th-TH" sz="2600" dirty="0" smtClean="0">
                <a:cs typeface="Bookman Old Style"/>
              </a:rPr>
              <a:t>(เอกสิทธิ์) </a:t>
            </a:r>
            <a:r>
              <a:rPr lang="en-US" sz="2600" dirty="0" smtClean="0">
                <a:cs typeface="Bookman Old Style"/>
              </a:rPr>
              <a:t>– </a:t>
            </a:r>
            <a:r>
              <a:rPr lang="en-US" sz="2600" dirty="0">
                <a:cs typeface="Bookman Old Style"/>
              </a:rPr>
              <a:t>An exemption from substantive law that is given only to one person or a group of people</a:t>
            </a:r>
          </a:p>
          <a:p>
            <a:r>
              <a:rPr lang="en-US" sz="2600" b="1" i="1" dirty="0">
                <a:cs typeface="Bookman Old Style"/>
              </a:rPr>
              <a:t>Immunity</a:t>
            </a:r>
            <a:r>
              <a:rPr lang="en-US" sz="2600" dirty="0">
                <a:cs typeface="Bookman Old Style"/>
              </a:rPr>
              <a:t> </a:t>
            </a:r>
            <a:r>
              <a:rPr lang="th-TH" sz="2600" dirty="0" smtClean="0">
                <a:cs typeface="Bookman Old Style"/>
              </a:rPr>
              <a:t>(ความคุ้มกัน) </a:t>
            </a:r>
            <a:r>
              <a:rPr lang="en-US" sz="2600" dirty="0" smtClean="0">
                <a:cs typeface="Bookman Old Style"/>
              </a:rPr>
              <a:t>– </a:t>
            </a:r>
            <a:r>
              <a:rPr lang="en-US" sz="2600" dirty="0">
                <a:cs typeface="Bookman Old Style"/>
              </a:rPr>
              <a:t>the rights of being protected from procedural laws.</a:t>
            </a:r>
          </a:p>
        </p:txBody>
      </p:sp>
    </p:spTree>
    <p:extLst>
      <p:ext uri="{BB962C8B-B14F-4D97-AF65-F5344CB8AC3E}">
        <p14:creationId xmlns:p14="http://schemas.microsoft.com/office/powerpoint/2010/main" val="1548112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smtClean="0"/>
              <a:t>Right and Duty, </a:t>
            </a:r>
            <a:br>
              <a:rPr lang="en-US" sz="4000" b="1" dirty="0" smtClean="0"/>
            </a:br>
            <a:r>
              <a:rPr lang="en-US" sz="4000" b="1" dirty="0" smtClean="0"/>
              <a:t>e.g., Section 194 TCCC</a:t>
            </a:r>
            <a:endParaRPr lang="en-US" sz="4000" b="1" dirty="0"/>
          </a:p>
        </p:txBody>
      </p:sp>
      <p:sp>
        <p:nvSpPr>
          <p:cNvPr id="3" name="Content Placeholder 2"/>
          <p:cNvSpPr>
            <a:spLocks noGrp="1"/>
          </p:cNvSpPr>
          <p:nvPr>
            <p:ph idx="1"/>
          </p:nvPr>
        </p:nvSpPr>
        <p:spPr>
          <a:xfrm>
            <a:off x="457200" y="1762743"/>
            <a:ext cx="8229600" cy="1610450"/>
          </a:xfrm>
        </p:spPr>
        <p:txBody>
          <a:bodyPr>
            <a:normAutofit/>
          </a:bodyPr>
          <a:lstStyle/>
          <a:p>
            <a:pPr algn="just"/>
            <a:r>
              <a:rPr lang="en-US" sz="2600" dirty="0" smtClean="0"/>
              <a:t>“By virtue of an obligation the creditor is entitled to claim performance from the debtor. The performance may consist in a forbearance.”</a:t>
            </a:r>
            <a:endParaRPr lang="en-US" sz="2600"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3</a:t>
            </a:fld>
            <a:endParaRPr lang="en-US"/>
          </a:p>
        </p:txBody>
      </p:sp>
      <p:pic>
        <p:nvPicPr>
          <p:cNvPr id="5" name="Picture 4"/>
          <p:cNvPicPr>
            <a:picLocks noChangeAspect="1"/>
          </p:cNvPicPr>
          <p:nvPr/>
        </p:nvPicPr>
        <p:blipFill>
          <a:blip r:embed="rId2"/>
          <a:stretch>
            <a:fillRect/>
          </a:stretch>
        </p:blipFill>
        <p:spPr>
          <a:xfrm>
            <a:off x="0" y="3472404"/>
            <a:ext cx="9144000" cy="1091328"/>
          </a:xfrm>
          <a:prstGeom prst="rect">
            <a:avLst/>
          </a:prstGeom>
        </p:spPr>
      </p:pic>
    </p:spTree>
    <p:extLst>
      <p:ext uri="{BB962C8B-B14F-4D97-AF65-F5344CB8AC3E}">
        <p14:creationId xmlns:p14="http://schemas.microsoft.com/office/powerpoint/2010/main" val="296680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smtClean="0"/>
              <a:t>Liability, e.g., Section 420 TCCC</a:t>
            </a:r>
            <a:endParaRPr lang="en-US" sz="4000" b="1"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4</a:t>
            </a:fld>
            <a:endParaRPr lang="en-US"/>
          </a:p>
        </p:txBody>
      </p:sp>
      <p:pic>
        <p:nvPicPr>
          <p:cNvPr id="6" name="Picture 5"/>
          <p:cNvPicPr>
            <a:picLocks noChangeAspect="1"/>
          </p:cNvPicPr>
          <p:nvPr/>
        </p:nvPicPr>
        <p:blipFill>
          <a:blip r:embed="rId2"/>
          <a:stretch>
            <a:fillRect/>
          </a:stretch>
        </p:blipFill>
        <p:spPr>
          <a:xfrm>
            <a:off x="0" y="3054691"/>
            <a:ext cx="9144000" cy="3666784"/>
          </a:xfrm>
          <a:prstGeom prst="rect">
            <a:avLst/>
          </a:prstGeom>
        </p:spPr>
      </p:pic>
      <p:sp>
        <p:nvSpPr>
          <p:cNvPr id="7" name="Content Placeholder 6"/>
          <p:cNvSpPr>
            <a:spLocks noGrp="1"/>
          </p:cNvSpPr>
          <p:nvPr>
            <p:ph idx="1"/>
          </p:nvPr>
        </p:nvSpPr>
        <p:spPr>
          <a:xfrm>
            <a:off x="457200" y="1193410"/>
            <a:ext cx="8229600" cy="1773691"/>
          </a:xfrm>
        </p:spPr>
        <p:txBody>
          <a:bodyPr>
            <a:normAutofit/>
          </a:bodyPr>
          <a:lstStyle/>
          <a:p>
            <a:pPr algn="just"/>
            <a:r>
              <a:rPr lang="en-US" sz="2600" dirty="0" smtClean="0"/>
              <a:t>A person who, willfully or negligently, unlawfully injures the life, body, health, liberty, property or any right of another person, is said to commit a wrongful act and is bound to make compensation therefore.</a:t>
            </a:r>
            <a:endParaRPr lang="en-US" sz="2600" dirty="0"/>
          </a:p>
        </p:txBody>
      </p:sp>
    </p:spTree>
    <p:extLst>
      <p:ext uri="{BB962C8B-B14F-4D97-AF65-F5344CB8AC3E}">
        <p14:creationId xmlns:p14="http://schemas.microsoft.com/office/powerpoint/2010/main" val="516914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smtClean="0"/>
              <a:t>Privilege, e.g., Section 124 Constitution</a:t>
            </a:r>
            <a:endParaRPr lang="en-US" sz="4000" b="1" dirty="0"/>
          </a:p>
        </p:txBody>
      </p:sp>
      <p:pic>
        <p:nvPicPr>
          <p:cNvPr id="5" name="Content Placeholder 4"/>
          <p:cNvPicPr>
            <a:picLocks noGrp="1" noChangeAspect="1"/>
          </p:cNvPicPr>
          <p:nvPr>
            <p:ph idx="1"/>
          </p:nvPr>
        </p:nvPicPr>
        <p:blipFill>
          <a:blip r:embed="rId2"/>
          <a:srcRect l="-3710" r="-3710"/>
          <a:stretch>
            <a:fillRect/>
          </a:stretch>
        </p:blipFill>
        <p:spPr>
          <a:xfrm>
            <a:off x="297689" y="1937520"/>
            <a:ext cx="8389111" cy="2373711"/>
          </a:xfrm>
        </p:spPr>
      </p:pic>
      <p:sp>
        <p:nvSpPr>
          <p:cNvPr id="4" name="Slide Number Placeholder 3"/>
          <p:cNvSpPr>
            <a:spLocks noGrp="1"/>
          </p:cNvSpPr>
          <p:nvPr>
            <p:ph type="sldNum" sz="quarter" idx="12"/>
          </p:nvPr>
        </p:nvSpPr>
        <p:spPr/>
        <p:txBody>
          <a:bodyPr/>
          <a:lstStyle/>
          <a:p>
            <a:fld id="{AEDAE4D7-47EC-4444-8F74-101BA9C3A3F0}" type="slidenum">
              <a:rPr lang="en-US" smtClean="0"/>
              <a:pPr/>
              <a:t>5</a:t>
            </a:fld>
            <a:endParaRPr lang="en-US"/>
          </a:p>
        </p:txBody>
      </p:sp>
      <p:sp>
        <p:nvSpPr>
          <p:cNvPr id="3" name="TextBox 2"/>
          <p:cNvSpPr txBox="1"/>
          <p:nvPr/>
        </p:nvSpPr>
        <p:spPr>
          <a:xfrm>
            <a:off x="711595" y="4609408"/>
            <a:ext cx="377180" cy="369332"/>
          </a:xfrm>
          <a:prstGeom prst="rect">
            <a:avLst/>
          </a:prstGeom>
          <a:noFill/>
        </p:spPr>
        <p:txBody>
          <a:bodyPr wrap="none" rtlCol="0">
            <a:spAutoFit/>
          </a:bodyPr>
          <a:lstStyle/>
          <a:p>
            <a:r>
              <a:rPr lang="mr-IN" dirty="0" smtClean="0"/>
              <a:t>…</a:t>
            </a:r>
            <a:endParaRPr lang="en-US" dirty="0"/>
          </a:p>
        </p:txBody>
      </p:sp>
    </p:spTree>
    <p:extLst>
      <p:ext uri="{BB962C8B-B14F-4D97-AF65-F5344CB8AC3E}">
        <p14:creationId xmlns:p14="http://schemas.microsoft.com/office/powerpoint/2010/main" val="1876264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599" cy="1597592"/>
          </a:xfrm>
        </p:spPr>
        <p:txBody>
          <a:bodyPr/>
          <a:lstStyle/>
          <a:p>
            <a:r>
              <a:rPr lang="en-US" sz="2800" b="1" dirty="0" smtClean="0"/>
              <a:t>Immunities, e.g., The Act on Privileges and Immunities for International Organizations and International Conferences in Thailand 2018</a:t>
            </a:r>
            <a:endParaRPr lang="en-US" sz="2800" b="1" dirty="0"/>
          </a:p>
        </p:txBody>
      </p:sp>
      <p:sp>
        <p:nvSpPr>
          <p:cNvPr id="3" name="Content Placeholder 2"/>
          <p:cNvSpPr>
            <a:spLocks noGrp="1"/>
          </p:cNvSpPr>
          <p:nvPr>
            <p:ph idx="1"/>
          </p:nvPr>
        </p:nvSpPr>
        <p:spPr>
          <a:xfrm>
            <a:off x="457200" y="2649589"/>
            <a:ext cx="8229600" cy="3706760"/>
          </a:xfrm>
        </p:spPr>
        <p:txBody>
          <a:bodyPr>
            <a:normAutofit/>
          </a:bodyPr>
          <a:lstStyle/>
          <a:p>
            <a:r>
              <a:rPr lang="en-US" dirty="0" smtClean="0"/>
              <a:t>  </a:t>
            </a:r>
            <a:endParaRPr lang="th-TH" dirty="0" smtClean="0"/>
          </a:p>
        </p:txBody>
      </p:sp>
      <p:sp>
        <p:nvSpPr>
          <p:cNvPr id="4" name="Slide Number Placeholder 3"/>
          <p:cNvSpPr>
            <a:spLocks noGrp="1"/>
          </p:cNvSpPr>
          <p:nvPr>
            <p:ph type="sldNum" sz="quarter" idx="12"/>
          </p:nvPr>
        </p:nvSpPr>
        <p:spPr/>
        <p:txBody>
          <a:bodyPr/>
          <a:lstStyle/>
          <a:p>
            <a:fld id="{AEDAE4D7-47EC-4444-8F74-101BA9C3A3F0}" type="slidenum">
              <a:rPr lang="en-US" smtClean="0"/>
              <a:pPr/>
              <a:t>6</a:t>
            </a:fld>
            <a:endParaRPr lang="en-US"/>
          </a:p>
        </p:txBody>
      </p:sp>
      <p:pic>
        <p:nvPicPr>
          <p:cNvPr id="6" name="Picture 5"/>
          <p:cNvPicPr>
            <a:picLocks noChangeAspect="1"/>
          </p:cNvPicPr>
          <p:nvPr/>
        </p:nvPicPr>
        <p:blipFill>
          <a:blip r:embed="rId2"/>
          <a:stretch>
            <a:fillRect/>
          </a:stretch>
        </p:blipFill>
        <p:spPr>
          <a:xfrm>
            <a:off x="0" y="2134998"/>
            <a:ext cx="9144000" cy="4379485"/>
          </a:xfrm>
          <a:prstGeom prst="rect">
            <a:avLst/>
          </a:prstGeom>
        </p:spPr>
      </p:pic>
      <p:sp>
        <p:nvSpPr>
          <p:cNvPr id="5" name="TextBox 4"/>
          <p:cNvSpPr txBox="1"/>
          <p:nvPr/>
        </p:nvSpPr>
        <p:spPr>
          <a:xfrm>
            <a:off x="974338" y="6514483"/>
            <a:ext cx="431278" cy="369332"/>
          </a:xfrm>
          <a:prstGeom prst="rect">
            <a:avLst/>
          </a:prstGeom>
          <a:noFill/>
        </p:spPr>
        <p:txBody>
          <a:bodyPr wrap="none" rtlCol="0">
            <a:spAutoFit/>
          </a:bodyPr>
          <a:lstStyle/>
          <a:p>
            <a:r>
              <a:rPr lang="en-US" b="1" dirty="0" smtClean="0"/>
              <a:t>....</a:t>
            </a:r>
            <a:endParaRPr lang="en-US" b="1" dirty="0"/>
          </a:p>
        </p:txBody>
      </p:sp>
    </p:spTree>
    <p:extLst>
      <p:ext uri="{BB962C8B-B14F-4D97-AF65-F5344CB8AC3E}">
        <p14:creationId xmlns:p14="http://schemas.microsoft.com/office/powerpoint/2010/main" val="1826969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2"/>
          <a:srcRect t="-16771" b="-16771"/>
          <a:stretch>
            <a:fillRect/>
          </a:stretch>
        </p:blipFill>
        <p:spPr>
          <a:xfrm>
            <a:off x="457200" y="331243"/>
            <a:ext cx="8229600" cy="2172790"/>
          </a:xfrm>
        </p:spPr>
      </p:pic>
      <p:sp>
        <p:nvSpPr>
          <p:cNvPr id="4" name="Slide Number Placeholder 3"/>
          <p:cNvSpPr>
            <a:spLocks noGrp="1"/>
          </p:cNvSpPr>
          <p:nvPr>
            <p:ph type="sldNum" sz="quarter" idx="12"/>
          </p:nvPr>
        </p:nvSpPr>
        <p:spPr/>
        <p:txBody>
          <a:bodyPr/>
          <a:lstStyle/>
          <a:p>
            <a:fld id="{AEDAE4D7-47EC-4444-8F74-101BA9C3A3F0}" type="slidenum">
              <a:rPr lang="en-US" smtClean="0"/>
              <a:pPr/>
              <a:t>7</a:t>
            </a:fld>
            <a:endParaRPr lang="en-US"/>
          </a:p>
        </p:txBody>
      </p:sp>
      <p:pic>
        <p:nvPicPr>
          <p:cNvPr id="6" name="Picture 5"/>
          <p:cNvPicPr>
            <a:picLocks noChangeAspect="1"/>
          </p:cNvPicPr>
          <p:nvPr/>
        </p:nvPicPr>
        <p:blipFill>
          <a:blip r:embed="rId3"/>
          <a:stretch>
            <a:fillRect/>
          </a:stretch>
        </p:blipFill>
        <p:spPr>
          <a:xfrm>
            <a:off x="457199" y="2104978"/>
            <a:ext cx="8229600" cy="3598266"/>
          </a:xfrm>
          <a:prstGeom prst="rect">
            <a:avLst/>
          </a:prstGeom>
        </p:spPr>
      </p:pic>
      <p:sp>
        <p:nvSpPr>
          <p:cNvPr id="7" name="TextBox 6"/>
          <p:cNvSpPr txBox="1"/>
          <p:nvPr/>
        </p:nvSpPr>
        <p:spPr>
          <a:xfrm>
            <a:off x="634962" y="1232972"/>
            <a:ext cx="2825551" cy="307777"/>
          </a:xfrm>
          <a:prstGeom prst="rect">
            <a:avLst/>
          </a:prstGeom>
          <a:noFill/>
        </p:spPr>
        <p:txBody>
          <a:bodyPr wrap="none" rtlCol="0">
            <a:spAutoFit/>
          </a:bodyPr>
          <a:lstStyle/>
          <a:p>
            <a:r>
              <a:rPr lang="en-US" sz="1400" dirty="0" smtClean="0">
                <a:solidFill>
                  <a:schemeClr val="accent5">
                    <a:lumMod val="75000"/>
                  </a:schemeClr>
                </a:solidFill>
              </a:rPr>
              <a:t>Royal Decree (secondary legislation)</a:t>
            </a:r>
            <a:endParaRPr lang="en-US" sz="1400" dirty="0">
              <a:solidFill>
                <a:schemeClr val="accent5">
                  <a:lumMod val="75000"/>
                </a:schemeClr>
              </a:solidFill>
            </a:endParaRPr>
          </a:p>
        </p:txBody>
      </p:sp>
    </p:spTree>
    <p:extLst>
      <p:ext uri="{BB962C8B-B14F-4D97-AF65-F5344CB8AC3E}">
        <p14:creationId xmlns:p14="http://schemas.microsoft.com/office/powerpoint/2010/main" val="2032117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0548" y="274638"/>
            <a:ext cx="7756251" cy="1143000"/>
          </a:xfrm>
        </p:spPr>
        <p:txBody>
          <a:bodyPr/>
          <a:lstStyle/>
          <a:p>
            <a:r>
              <a:rPr lang="en-US" dirty="0" smtClean="0"/>
              <a:t>Rights</a:t>
            </a:r>
            <a:endParaRPr lang="en-US" dirty="0"/>
          </a:p>
        </p:txBody>
      </p:sp>
      <p:sp>
        <p:nvSpPr>
          <p:cNvPr id="3" name="Content Placeholder 2"/>
          <p:cNvSpPr>
            <a:spLocks noGrp="1"/>
          </p:cNvSpPr>
          <p:nvPr>
            <p:ph idx="1"/>
          </p:nvPr>
        </p:nvSpPr>
        <p:spPr/>
        <p:txBody>
          <a:bodyPr/>
          <a:lstStyle/>
          <a:p>
            <a:pPr marL="514350" indent="-514350" algn="just">
              <a:buAutoNum type="arabicPeriod"/>
            </a:pPr>
            <a:r>
              <a:rPr lang="en-US" dirty="0" smtClean="0"/>
              <a:t>Rights under public law</a:t>
            </a:r>
          </a:p>
          <a:p>
            <a:pPr marL="514350" indent="-514350" algn="just">
              <a:buAutoNum type="arabicPeriod"/>
            </a:pPr>
            <a:r>
              <a:rPr lang="en-US" dirty="0" smtClean="0"/>
              <a:t>Rights under private law</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8</a:t>
            </a:fld>
            <a:endParaRPr lang="en-US"/>
          </a:p>
        </p:txBody>
      </p:sp>
    </p:spTree>
    <p:extLst>
      <p:ext uri="{BB962C8B-B14F-4D97-AF65-F5344CB8AC3E}">
        <p14:creationId xmlns:p14="http://schemas.microsoft.com/office/powerpoint/2010/main" val="460699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1762663" y="197847"/>
            <a:ext cx="5435306" cy="1323439"/>
          </a:xfrm>
          <a:prstGeom prst="rect">
            <a:avLst/>
          </a:prstGeom>
          <a:noFill/>
        </p:spPr>
        <p:txBody>
          <a:bodyPr wrap="square" rtlCol="0">
            <a:spAutoFit/>
          </a:bodyPr>
          <a:lstStyle/>
          <a:p>
            <a:pPr algn="ctr"/>
            <a:r>
              <a:rPr lang="en-US" sz="4000" b="1" dirty="0">
                <a:cs typeface="Bookman Old Style"/>
              </a:rPr>
              <a:t>Concepts of Rights in </a:t>
            </a:r>
            <a:br>
              <a:rPr lang="en-US" sz="4000" b="1" dirty="0">
                <a:cs typeface="Bookman Old Style"/>
              </a:rPr>
            </a:br>
            <a:r>
              <a:rPr lang="en-US" sz="4000" b="1" dirty="0">
                <a:cs typeface="Bookman Old Style"/>
              </a:rPr>
              <a:t>Public Law</a:t>
            </a:r>
          </a:p>
        </p:txBody>
      </p:sp>
      <p:sp>
        <p:nvSpPr>
          <p:cNvPr id="6" name="TextBox 5"/>
          <p:cNvSpPr txBox="1"/>
          <p:nvPr/>
        </p:nvSpPr>
        <p:spPr>
          <a:xfrm>
            <a:off x="348876" y="1521286"/>
            <a:ext cx="8331122" cy="4093108"/>
          </a:xfrm>
          <a:prstGeom prst="rect">
            <a:avLst/>
          </a:prstGeom>
          <a:noFill/>
        </p:spPr>
        <p:txBody>
          <a:bodyPr wrap="square" rtlCol="0">
            <a:spAutoFit/>
          </a:bodyPr>
          <a:lstStyle/>
          <a:p>
            <a:r>
              <a:rPr lang="en-US" sz="2600" dirty="0">
                <a:cs typeface="Bookman Old Style"/>
              </a:rPr>
              <a:t>Rights in public law (especially constitution)</a:t>
            </a:r>
          </a:p>
          <a:p>
            <a:pPr marL="914400" lvl="1" indent="-457200">
              <a:buFont typeface="Wingdings" charset="2"/>
              <a:buChar char="§"/>
            </a:pPr>
            <a:r>
              <a:rPr lang="en-US" sz="2600" dirty="0">
                <a:cs typeface="Bookman Old Style"/>
              </a:rPr>
              <a:t>Fundamental </a:t>
            </a:r>
            <a:r>
              <a:rPr lang="en-US" sz="2600" dirty="0" smtClean="0">
                <a:cs typeface="Bookman Old Style"/>
              </a:rPr>
              <a:t>rights, e.g.,</a:t>
            </a:r>
            <a:endParaRPr lang="en-US" sz="2600" dirty="0">
              <a:cs typeface="Bookman Old Style"/>
            </a:endParaRPr>
          </a:p>
          <a:p>
            <a:pPr marL="1371600" lvl="2" indent="-457200">
              <a:buFont typeface="Arial"/>
              <a:buChar char="•"/>
            </a:pPr>
            <a:r>
              <a:rPr lang="en-US" sz="2600" dirty="0" smtClean="0">
                <a:cs typeface="Bookman Old Style"/>
              </a:rPr>
              <a:t>Right </a:t>
            </a:r>
            <a:r>
              <a:rPr lang="en-US" sz="2600" dirty="0">
                <a:cs typeface="Bookman Old Style"/>
              </a:rPr>
              <a:t>to </a:t>
            </a:r>
            <a:r>
              <a:rPr lang="en-US" sz="2600" dirty="0" smtClean="0">
                <a:cs typeface="Bookman Old Style"/>
              </a:rPr>
              <a:t>liberty </a:t>
            </a:r>
            <a:r>
              <a:rPr lang="th-TH" sz="2600" dirty="0" smtClean="0">
                <a:cs typeface="Bookman Old Style"/>
              </a:rPr>
              <a:t>(สิทธิและเสรีภาพในชีวิตและร่างกาย)</a:t>
            </a:r>
          </a:p>
          <a:p>
            <a:pPr marL="1371600" lvl="2" indent="-457200">
              <a:buFont typeface="Arial"/>
              <a:buChar char="•"/>
            </a:pPr>
            <a:r>
              <a:rPr lang="en-US" sz="2600" dirty="0" smtClean="0">
                <a:cs typeface="Bookman Old Style"/>
              </a:rPr>
              <a:t>Right </a:t>
            </a:r>
            <a:r>
              <a:rPr lang="en-US" sz="2600" dirty="0">
                <a:cs typeface="Bookman Old Style"/>
              </a:rPr>
              <a:t>to due process of </a:t>
            </a:r>
            <a:r>
              <a:rPr lang="en-US" sz="2600" dirty="0" smtClean="0">
                <a:cs typeface="Bookman Old Style"/>
              </a:rPr>
              <a:t>law</a:t>
            </a:r>
            <a:r>
              <a:rPr lang="th-TH" sz="2600" dirty="0" smtClean="0">
                <a:cs typeface="Bookman Old Style"/>
              </a:rPr>
              <a:t> (สิทธิในกระบวนการยุติธรรม)</a:t>
            </a:r>
            <a:endParaRPr lang="en-US" sz="2600" dirty="0">
              <a:cs typeface="Bookman Old Style"/>
            </a:endParaRPr>
          </a:p>
          <a:p>
            <a:pPr marL="1371600" lvl="2" indent="-457200">
              <a:buFont typeface="Arial"/>
              <a:buChar char="•"/>
            </a:pPr>
            <a:r>
              <a:rPr lang="en-US" sz="2600" dirty="0" smtClean="0">
                <a:cs typeface="Bookman Old Style"/>
              </a:rPr>
              <a:t>Right </a:t>
            </a:r>
            <a:r>
              <a:rPr lang="en-US" sz="2600" dirty="0">
                <a:cs typeface="Bookman Old Style"/>
              </a:rPr>
              <a:t>to freedom of </a:t>
            </a:r>
            <a:r>
              <a:rPr lang="en-US" sz="2600" dirty="0" smtClean="0">
                <a:cs typeface="Bookman Old Style"/>
              </a:rPr>
              <a:t>movement</a:t>
            </a:r>
            <a:r>
              <a:rPr lang="th-TH" sz="2600" dirty="0" smtClean="0">
                <a:cs typeface="Bookman Old Style"/>
              </a:rPr>
              <a:t> (เสรีภาพในการเคลื่อนไหว</a:t>
            </a:r>
            <a:r>
              <a:rPr lang="en-US" sz="2600" dirty="0" smtClean="0">
                <a:cs typeface="Bookman Old Style"/>
              </a:rPr>
              <a:t> </a:t>
            </a:r>
            <a:r>
              <a:rPr lang="th-TH" sz="2600" dirty="0" smtClean="0">
                <a:cs typeface="Bookman Old Style"/>
              </a:rPr>
              <a:t>ในการเคลื่อนย้ายและการเดินทาง)</a:t>
            </a:r>
          </a:p>
          <a:p>
            <a:pPr marL="914400" lvl="1" indent="-457200">
              <a:buFont typeface="Wingdings" charset="2"/>
              <a:buChar char="§"/>
            </a:pPr>
            <a:endParaRPr lang="en-US" sz="2600" dirty="0">
              <a:cs typeface="Bookman Old Style"/>
            </a:endParaRPr>
          </a:p>
        </p:txBody>
      </p:sp>
    </p:spTree>
    <p:extLst>
      <p:ext uri="{BB962C8B-B14F-4D97-AF65-F5344CB8AC3E}">
        <p14:creationId xmlns:p14="http://schemas.microsoft.com/office/powerpoint/2010/main" val="2064656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cs typeface="Bookman Old Style"/>
              </a:rPr>
              <a:t>Concepts of Rights in </a:t>
            </a:r>
            <a:br>
              <a:rPr lang="en-US" b="1" dirty="0">
                <a:cs typeface="Bookman Old Style"/>
              </a:rPr>
            </a:br>
            <a:r>
              <a:rPr lang="en-US" b="1" dirty="0">
                <a:cs typeface="Bookman Old Style"/>
              </a:rPr>
              <a:t>Public Law</a:t>
            </a:r>
            <a:br>
              <a:rPr lang="en-US" b="1" dirty="0">
                <a:cs typeface="Bookman Old Style"/>
              </a:rPr>
            </a:br>
            <a:endParaRPr lang="en-US" dirty="0"/>
          </a:p>
        </p:txBody>
      </p:sp>
      <p:sp>
        <p:nvSpPr>
          <p:cNvPr id="3" name="Content Placeholder 2"/>
          <p:cNvSpPr>
            <a:spLocks noGrp="1"/>
          </p:cNvSpPr>
          <p:nvPr>
            <p:ph idx="1"/>
          </p:nvPr>
        </p:nvSpPr>
        <p:spPr>
          <a:xfrm>
            <a:off x="457200" y="1600200"/>
            <a:ext cx="8229600" cy="4332651"/>
          </a:xfrm>
        </p:spPr>
        <p:txBody>
          <a:bodyPr>
            <a:normAutofit/>
          </a:bodyPr>
          <a:lstStyle/>
          <a:p>
            <a:pPr marL="1371600" lvl="2" indent="-457200"/>
            <a:r>
              <a:rPr lang="en-US" sz="2800" dirty="0" smtClean="0">
                <a:cs typeface="Bookman Old Style"/>
              </a:rPr>
              <a:t>Right </a:t>
            </a:r>
            <a:r>
              <a:rPr lang="en-US" sz="2800" dirty="0">
                <a:cs typeface="Bookman Old Style"/>
              </a:rPr>
              <a:t>to freedom of thought</a:t>
            </a:r>
            <a:r>
              <a:rPr lang="th-TH" sz="2800" dirty="0">
                <a:cs typeface="Bookman Old Style"/>
              </a:rPr>
              <a:t> </a:t>
            </a:r>
            <a:r>
              <a:rPr lang="th-TH" sz="2800" dirty="0" smtClean="0">
                <a:cs typeface="Bookman Old Style"/>
              </a:rPr>
              <a:t>(เสรีภาพ</a:t>
            </a:r>
            <a:r>
              <a:rPr lang="th-TH" sz="2800" dirty="0">
                <a:cs typeface="Bookman Old Style"/>
              </a:rPr>
              <a:t>ทางความ</a:t>
            </a:r>
            <a:r>
              <a:rPr lang="th-TH" sz="2800" dirty="0" smtClean="0">
                <a:cs typeface="Bookman Old Style"/>
              </a:rPr>
              <a:t>คิด)</a:t>
            </a:r>
            <a:endParaRPr lang="en-US" sz="2800" dirty="0">
              <a:cs typeface="Bookman Old Style"/>
            </a:endParaRPr>
          </a:p>
          <a:p>
            <a:pPr marL="1371600" lvl="2" indent="-457200"/>
            <a:r>
              <a:rPr lang="en-US" sz="2800" dirty="0" smtClean="0">
                <a:cs typeface="Bookman Old Style"/>
              </a:rPr>
              <a:t>Right </a:t>
            </a:r>
            <a:r>
              <a:rPr lang="en-US" sz="2800" dirty="0">
                <a:cs typeface="Bookman Old Style"/>
              </a:rPr>
              <a:t>to freedom of religion</a:t>
            </a:r>
            <a:r>
              <a:rPr lang="th-TH" sz="2800" dirty="0">
                <a:cs typeface="Bookman Old Style"/>
              </a:rPr>
              <a:t> (เสรีภาพในการถือศาสนา)</a:t>
            </a:r>
            <a:endParaRPr lang="en-US" sz="2800" dirty="0">
              <a:cs typeface="Bookman Old Style"/>
            </a:endParaRPr>
          </a:p>
          <a:p>
            <a:pPr marL="1371600" lvl="2" indent="-457200"/>
            <a:r>
              <a:rPr lang="en-US" sz="2800" dirty="0" smtClean="0">
                <a:cs typeface="Bookman Old Style"/>
              </a:rPr>
              <a:t>Right </a:t>
            </a:r>
            <a:r>
              <a:rPr lang="en-US" sz="2800" dirty="0">
                <a:cs typeface="Bookman Old Style"/>
              </a:rPr>
              <a:t>to freedom of expression</a:t>
            </a:r>
            <a:r>
              <a:rPr lang="th-TH" sz="2800" dirty="0">
                <a:cs typeface="Bookman Old Style"/>
              </a:rPr>
              <a:t> (เสรีภาพในการแสดงความคิดเห็น)</a:t>
            </a:r>
            <a:endParaRPr lang="en-US" sz="2800" dirty="0">
              <a:cs typeface="Bookman Old Style"/>
            </a:endParaRPr>
          </a:p>
          <a:p>
            <a:pPr marL="1371600" lvl="2" indent="-457200"/>
            <a:r>
              <a:rPr lang="en-US" sz="2800" dirty="0" smtClean="0">
                <a:cs typeface="Bookman Old Style"/>
              </a:rPr>
              <a:t>Right </a:t>
            </a:r>
            <a:r>
              <a:rPr lang="en-US" sz="2800" dirty="0">
                <a:cs typeface="Bookman Old Style"/>
              </a:rPr>
              <a:t>to peaceably assemble</a:t>
            </a:r>
            <a:r>
              <a:rPr lang="th-TH" sz="2800" dirty="0">
                <a:cs typeface="Bookman Old Style"/>
              </a:rPr>
              <a:t> (เสรีภาพในการชุมนุมโดยสงบ)</a:t>
            </a:r>
            <a:endParaRPr lang="en-US" sz="2800" dirty="0">
              <a:cs typeface="Bookman Old Style"/>
            </a:endParaRPr>
          </a:p>
          <a:p>
            <a:pPr marL="1371600" lvl="2" indent="-457200"/>
            <a:r>
              <a:rPr lang="en-US" sz="2800" dirty="0" smtClean="0">
                <a:cs typeface="Bookman Old Style"/>
              </a:rPr>
              <a:t>Right </a:t>
            </a:r>
            <a:r>
              <a:rPr lang="en-US" sz="2800" dirty="0">
                <a:cs typeface="Bookman Old Style"/>
              </a:rPr>
              <a:t>to ownership </a:t>
            </a:r>
            <a:r>
              <a:rPr lang="th-TH" sz="2800" dirty="0">
                <a:cs typeface="Bookman Old Style"/>
              </a:rPr>
              <a:t>(สิทธิในทรัพย์สิน)</a:t>
            </a:r>
            <a:endParaRPr lang="en-US" sz="2800" dirty="0">
              <a:cs typeface="Bookman Old Style"/>
            </a:endParaRPr>
          </a:p>
          <a:p>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10</a:t>
            </a:fld>
            <a:endParaRPr lang="en-US"/>
          </a:p>
        </p:txBody>
      </p:sp>
    </p:spTree>
    <p:extLst>
      <p:ext uri="{BB962C8B-B14F-4D97-AF65-F5344CB8AC3E}">
        <p14:creationId xmlns:p14="http://schemas.microsoft.com/office/powerpoint/2010/main" val="3898966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Constitution 2017</a:t>
            </a:r>
            <a:endParaRPr lang="en-US" dirty="0"/>
          </a:p>
        </p:txBody>
      </p:sp>
      <p:pic>
        <p:nvPicPr>
          <p:cNvPr id="5" name="Content Placeholder 4"/>
          <p:cNvPicPr>
            <a:picLocks noGrp="1" noChangeAspect="1"/>
          </p:cNvPicPr>
          <p:nvPr>
            <p:ph idx="1"/>
          </p:nvPr>
        </p:nvPicPr>
        <p:blipFill>
          <a:blip r:embed="rId2"/>
          <a:srcRect l="-18406" r="-18406"/>
          <a:stretch>
            <a:fillRect/>
          </a:stretch>
        </p:blipFill>
        <p:spPr>
          <a:xfrm>
            <a:off x="-1265187" y="1600200"/>
            <a:ext cx="11205797" cy="2958570"/>
          </a:xfrm>
        </p:spPr>
      </p:pic>
      <p:sp>
        <p:nvSpPr>
          <p:cNvPr id="4" name="Slide Number Placeholder 3"/>
          <p:cNvSpPr>
            <a:spLocks noGrp="1"/>
          </p:cNvSpPr>
          <p:nvPr>
            <p:ph type="sldNum" sz="quarter" idx="12"/>
          </p:nvPr>
        </p:nvSpPr>
        <p:spPr/>
        <p:txBody>
          <a:bodyPr/>
          <a:lstStyle/>
          <a:p>
            <a:fld id="{AEDAE4D7-47EC-4444-8F74-101BA9C3A3F0}" type="slidenum">
              <a:rPr lang="en-US" smtClean="0"/>
              <a:pPr/>
              <a:t>11</a:t>
            </a:fld>
            <a:endParaRPr lang="en-US"/>
          </a:p>
        </p:txBody>
      </p:sp>
    </p:spTree>
    <p:extLst>
      <p:ext uri="{BB962C8B-B14F-4D97-AF65-F5344CB8AC3E}">
        <p14:creationId xmlns:p14="http://schemas.microsoft.com/office/powerpoint/2010/main" val="2571541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Constitution 2017</a:t>
            </a:r>
            <a:endParaRPr lang="en-US" dirty="0"/>
          </a:p>
        </p:txBody>
      </p:sp>
      <p:pic>
        <p:nvPicPr>
          <p:cNvPr id="5" name="Content Placeholder 4"/>
          <p:cNvPicPr>
            <a:picLocks noGrp="1" noChangeAspect="1"/>
          </p:cNvPicPr>
          <p:nvPr>
            <p:ph idx="1"/>
          </p:nvPr>
        </p:nvPicPr>
        <p:blipFill>
          <a:blip r:embed="rId2"/>
          <a:srcRect l="-2858" r="-2858"/>
          <a:stretch>
            <a:fillRect/>
          </a:stretch>
        </p:blipFill>
        <p:spPr/>
      </p:pic>
      <p:sp>
        <p:nvSpPr>
          <p:cNvPr id="4" name="Slide Number Placeholder 3"/>
          <p:cNvSpPr>
            <a:spLocks noGrp="1"/>
          </p:cNvSpPr>
          <p:nvPr>
            <p:ph type="sldNum" sz="quarter" idx="12"/>
          </p:nvPr>
        </p:nvSpPr>
        <p:spPr/>
        <p:txBody>
          <a:bodyPr/>
          <a:lstStyle/>
          <a:p>
            <a:fld id="{AEDAE4D7-47EC-4444-8F74-101BA9C3A3F0}" type="slidenum">
              <a:rPr lang="en-US" smtClean="0"/>
              <a:pPr/>
              <a:t>12</a:t>
            </a:fld>
            <a:endParaRPr lang="en-US"/>
          </a:p>
        </p:txBody>
      </p:sp>
    </p:spTree>
    <p:extLst>
      <p:ext uri="{BB962C8B-B14F-4D97-AF65-F5344CB8AC3E}">
        <p14:creationId xmlns:p14="http://schemas.microsoft.com/office/powerpoint/2010/main" val="997855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1611455" y="353943"/>
            <a:ext cx="5453672" cy="707886"/>
          </a:xfrm>
          <a:prstGeom prst="rect">
            <a:avLst/>
          </a:prstGeom>
          <a:noFill/>
        </p:spPr>
        <p:txBody>
          <a:bodyPr wrap="none" rtlCol="0">
            <a:spAutoFit/>
          </a:bodyPr>
          <a:lstStyle/>
          <a:p>
            <a:r>
              <a:rPr lang="en-US" sz="4000" b="1" dirty="0">
                <a:cs typeface="Bookman Old Style"/>
              </a:rPr>
              <a:t>Rights under Private Law</a:t>
            </a:r>
          </a:p>
        </p:txBody>
      </p:sp>
      <p:sp>
        <p:nvSpPr>
          <p:cNvPr id="6" name="TextBox 5"/>
          <p:cNvSpPr txBox="1"/>
          <p:nvPr/>
        </p:nvSpPr>
        <p:spPr>
          <a:xfrm>
            <a:off x="348876" y="1521286"/>
            <a:ext cx="8331122" cy="4893647"/>
          </a:xfrm>
          <a:prstGeom prst="rect">
            <a:avLst/>
          </a:prstGeom>
          <a:noFill/>
        </p:spPr>
        <p:txBody>
          <a:bodyPr wrap="square" rtlCol="0">
            <a:spAutoFit/>
          </a:bodyPr>
          <a:lstStyle/>
          <a:p>
            <a:r>
              <a:rPr lang="en-US" sz="2600" b="1" dirty="0">
                <a:cs typeface="Bookman Old Style"/>
              </a:rPr>
              <a:t>Classification of Private Law Rights</a:t>
            </a:r>
            <a:endParaRPr lang="en-US" sz="2600" dirty="0">
              <a:cs typeface="Bookman Old Style"/>
            </a:endParaRPr>
          </a:p>
          <a:p>
            <a:r>
              <a:rPr lang="en-US" sz="2600" b="1" dirty="0">
                <a:cs typeface="Bookman Old Style"/>
              </a:rPr>
              <a:t>	</a:t>
            </a:r>
            <a:r>
              <a:rPr lang="en-US" sz="2600" dirty="0">
                <a:cs typeface="Bookman Old Style"/>
              </a:rPr>
              <a:t>The classification of private law rights varies depending on the criterion employed. Different criteria give different classifications. </a:t>
            </a:r>
          </a:p>
          <a:p>
            <a:endParaRPr lang="en-US" sz="2600" dirty="0">
              <a:cs typeface="Bookman Old Style"/>
            </a:endParaRPr>
          </a:p>
          <a:p>
            <a:r>
              <a:rPr lang="en-US" sz="2600" b="1" dirty="0">
                <a:cs typeface="Bookman Old Style"/>
              </a:rPr>
              <a:t>Basic Classifications</a:t>
            </a:r>
            <a:endParaRPr lang="en-US" sz="2600" dirty="0">
              <a:cs typeface="Bookman Old Style"/>
            </a:endParaRPr>
          </a:p>
          <a:p>
            <a:pPr marL="914400" lvl="1" indent="-457200">
              <a:buFont typeface="Arial"/>
              <a:buChar char="•"/>
            </a:pPr>
            <a:r>
              <a:rPr lang="en-US" sz="2600" dirty="0">
                <a:cs typeface="Bookman Old Style"/>
              </a:rPr>
              <a:t>Classification by the subject matter protected by the rights</a:t>
            </a:r>
          </a:p>
          <a:p>
            <a:pPr marL="914400" lvl="1" indent="-457200">
              <a:buFont typeface="Arial"/>
              <a:buChar char="•"/>
            </a:pPr>
            <a:r>
              <a:rPr lang="en-US" sz="2600" dirty="0">
                <a:cs typeface="Bookman Old Style"/>
              </a:rPr>
              <a:t>Classification by the person who has a duty to respect the rights</a:t>
            </a:r>
          </a:p>
          <a:p>
            <a:pPr marL="914400" lvl="1" indent="-457200">
              <a:buFont typeface="Arial"/>
              <a:buChar char="•"/>
            </a:pPr>
            <a:r>
              <a:rPr lang="en-US" sz="2600" dirty="0">
                <a:cs typeface="Bookman Old Style"/>
              </a:rPr>
              <a:t>Classification by the enforcement of the rights</a:t>
            </a:r>
          </a:p>
          <a:p>
            <a:pPr marL="914400" lvl="1" indent="-457200">
              <a:buFont typeface="Wingdings" charset="2"/>
              <a:buChar char="§"/>
            </a:pPr>
            <a:endParaRPr lang="en-US" sz="2600" dirty="0">
              <a:cs typeface="Bookman Old Style"/>
            </a:endParaRPr>
          </a:p>
        </p:txBody>
      </p:sp>
    </p:spTree>
    <p:extLst>
      <p:ext uri="{BB962C8B-B14F-4D97-AF65-F5344CB8AC3E}">
        <p14:creationId xmlns:p14="http://schemas.microsoft.com/office/powerpoint/2010/main" val="2012832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1305997" y="0"/>
            <a:ext cx="6215548" cy="1261884"/>
          </a:xfrm>
          <a:prstGeom prst="rect">
            <a:avLst/>
          </a:prstGeom>
          <a:noFill/>
        </p:spPr>
        <p:txBody>
          <a:bodyPr wrap="none" rtlCol="0">
            <a:spAutoFit/>
          </a:bodyPr>
          <a:lstStyle/>
          <a:p>
            <a:r>
              <a:rPr lang="en-US" sz="3800" b="1" dirty="0">
                <a:cs typeface="Bookman Old Style"/>
              </a:rPr>
              <a:t>Classification by the Subject</a:t>
            </a:r>
            <a:br>
              <a:rPr lang="en-US" sz="3800" b="1" dirty="0">
                <a:cs typeface="Bookman Old Style"/>
              </a:rPr>
            </a:br>
            <a:r>
              <a:rPr lang="en-US" sz="3800" b="1" dirty="0">
                <a:cs typeface="Bookman Old Style"/>
              </a:rPr>
              <a:t>Matter Protected by the Right</a:t>
            </a:r>
          </a:p>
        </p:txBody>
      </p:sp>
      <p:sp>
        <p:nvSpPr>
          <p:cNvPr id="6" name="TextBox 5"/>
          <p:cNvSpPr txBox="1"/>
          <p:nvPr/>
        </p:nvSpPr>
        <p:spPr>
          <a:xfrm>
            <a:off x="348876" y="1521286"/>
            <a:ext cx="8331122" cy="5293757"/>
          </a:xfrm>
          <a:prstGeom prst="rect">
            <a:avLst/>
          </a:prstGeom>
          <a:noFill/>
        </p:spPr>
        <p:txBody>
          <a:bodyPr wrap="square" rtlCol="0">
            <a:spAutoFit/>
          </a:bodyPr>
          <a:lstStyle/>
          <a:p>
            <a:pPr marL="514350" indent="-514350">
              <a:buAutoNum type="arabicPeriod"/>
            </a:pPr>
            <a:r>
              <a:rPr lang="en-US" sz="2600" b="1" dirty="0">
                <a:cs typeface="Bookman Old Style"/>
              </a:rPr>
              <a:t>Rights related to things</a:t>
            </a:r>
          </a:p>
          <a:p>
            <a:pPr marL="971550" lvl="1" indent="-514350">
              <a:buAutoNum type="arabicPeriod"/>
            </a:pPr>
            <a:r>
              <a:rPr lang="en-US" sz="2600" dirty="0">
                <a:cs typeface="Bookman Old Style"/>
              </a:rPr>
              <a:t>Real rights (rights </a:t>
            </a:r>
            <a:r>
              <a:rPr lang="en-US" sz="2600" i="1" dirty="0">
                <a:cs typeface="Bookman Old Style"/>
              </a:rPr>
              <a:t>in rem</a:t>
            </a:r>
            <a:r>
              <a:rPr lang="en-US" sz="2600" dirty="0" smtClean="0">
                <a:cs typeface="Bookman Old Style"/>
              </a:rPr>
              <a:t>) </a:t>
            </a:r>
            <a:endParaRPr lang="en-US" sz="2600" i="1" dirty="0">
              <a:cs typeface="Bookman Old Style"/>
            </a:endParaRPr>
          </a:p>
          <a:p>
            <a:pPr marL="1428750" lvl="2" indent="-514350">
              <a:buFont typeface="+mj-lt"/>
              <a:buAutoNum type="alphaLcPeriod"/>
            </a:pPr>
            <a:r>
              <a:rPr lang="en-US" sz="2600" dirty="0">
                <a:cs typeface="Bookman Old Style"/>
              </a:rPr>
              <a:t>Absolute real right – </a:t>
            </a:r>
            <a:r>
              <a:rPr lang="en-US" sz="2600" dirty="0" smtClean="0">
                <a:cs typeface="Bookman Old Style"/>
              </a:rPr>
              <a:t>ownership </a:t>
            </a:r>
            <a:endParaRPr lang="th-TH" sz="2600" dirty="0" smtClean="0">
              <a:cs typeface="Bookman Old Style"/>
            </a:endParaRPr>
          </a:p>
          <a:p>
            <a:pPr marL="1428750" lvl="2" indent="-514350">
              <a:buFont typeface="+mj-lt"/>
              <a:buAutoNum type="alphaLcPeriod"/>
            </a:pPr>
            <a:r>
              <a:rPr lang="en-US" sz="2600" dirty="0" smtClean="0">
                <a:cs typeface="Bookman Old Style"/>
              </a:rPr>
              <a:t>Limited </a:t>
            </a:r>
            <a:r>
              <a:rPr lang="en-US" sz="2600" dirty="0">
                <a:cs typeface="Bookman Old Style"/>
              </a:rPr>
              <a:t>real right - habitation, superficies, servitude, </a:t>
            </a:r>
            <a:r>
              <a:rPr lang="en-US" sz="2600" dirty="0" smtClean="0">
                <a:cs typeface="Bookman Old Style"/>
              </a:rPr>
              <a:t>usufruct, etc</a:t>
            </a:r>
            <a:r>
              <a:rPr lang="en-US" sz="2600" dirty="0">
                <a:cs typeface="Bookman Old Style"/>
              </a:rPr>
              <a:t>.</a:t>
            </a:r>
            <a:r>
              <a:rPr lang="en-US" sz="2600" dirty="0" smtClean="0">
                <a:cs typeface="Bookman Old Style"/>
              </a:rPr>
              <a:t> </a:t>
            </a:r>
            <a:endParaRPr lang="en-US" sz="2600" dirty="0">
              <a:cs typeface="Bookman Old Style"/>
            </a:endParaRPr>
          </a:p>
          <a:p>
            <a:pPr marL="971550" lvl="1" indent="-514350">
              <a:buAutoNum type="arabicPeriod"/>
            </a:pPr>
            <a:r>
              <a:rPr lang="en-US" sz="2600" dirty="0">
                <a:cs typeface="Bookman Old Style"/>
              </a:rPr>
              <a:t>Concession</a:t>
            </a:r>
          </a:p>
          <a:p>
            <a:pPr marL="971550" lvl="1" indent="-514350">
              <a:buAutoNum type="arabicPeriod"/>
            </a:pPr>
            <a:r>
              <a:rPr lang="en-US" sz="2600" dirty="0">
                <a:cs typeface="Bookman Old Style"/>
              </a:rPr>
              <a:t>Intangible assets (especially IP rights)</a:t>
            </a:r>
          </a:p>
          <a:p>
            <a:pPr marL="971550" lvl="1" indent="-514350">
              <a:buAutoNum type="arabicPeriod"/>
            </a:pPr>
            <a:r>
              <a:rPr lang="en-US" sz="2600" dirty="0">
                <a:cs typeface="Bookman Old Style"/>
              </a:rPr>
              <a:t>Obligatory rights (rights </a:t>
            </a:r>
            <a:r>
              <a:rPr lang="en-US" sz="2600" i="1" dirty="0">
                <a:cs typeface="Bookman Old Style"/>
              </a:rPr>
              <a:t>in </a:t>
            </a:r>
            <a:r>
              <a:rPr lang="en-US" sz="2600" i="1" dirty="0" err="1">
                <a:cs typeface="Bookman Old Style"/>
              </a:rPr>
              <a:t>personam</a:t>
            </a:r>
            <a:r>
              <a:rPr lang="en-US" sz="2600" dirty="0">
                <a:cs typeface="Bookman Old Style"/>
              </a:rPr>
              <a:t>)</a:t>
            </a:r>
          </a:p>
          <a:p>
            <a:pPr marL="514350" indent="-514350">
              <a:buAutoNum type="arabicPeriod"/>
            </a:pPr>
            <a:r>
              <a:rPr lang="en-US" sz="2600" b="1" dirty="0">
                <a:cs typeface="Bookman Old Style"/>
              </a:rPr>
              <a:t>Rights related to persons</a:t>
            </a:r>
          </a:p>
          <a:p>
            <a:pPr marL="971550" lvl="1" indent="-514350">
              <a:buAutoNum type="arabicPeriod"/>
            </a:pPr>
            <a:r>
              <a:rPr lang="en-US" sz="2600" dirty="0">
                <a:cs typeface="Bookman Old Style"/>
              </a:rPr>
              <a:t>Rights to life</a:t>
            </a:r>
          </a:p>
          <a:p>
            <a:pPr marL="971550" lvl="1" indent="-514350">
              <a:buAutoNum type="arabicPeriod"/>
            </a:pPr>
            <a:r>
              <a:rPr lang="en-US" sz="2600" dirty="0">
                <a:cs typeface="Bookman Old Style"/>
              </a:rPr>
              <a:t>Rights arising from status</a:t>
            </a:r>
          </a:p>
          <a:p>
            <a:pPr marL="971550" lvl="1" indent="-514350">
              <a:buAutoNum type="arabicPeriod"/>
            </a:pPr>
            <a:endParaRPr lang="en-US" sz="2600" dirty="0">
              <a:cs typeface="Bookman Old Style"/>
            </a:endParaRPr>
          </a:p>
          <a:p>
            <a:pPr marL="514350" indent="-514350">
              <a:buAutoNum type="arabicPeriod"/>
            </a:pPr>
            <a:endParaRPr lang="en-US" sz="2600" dirty="0">
              <a:cs typeface="Bookman Old Style"/>
            </a:endParaRPr>
          </a:p>
        </p:txBody>
      </p:sp>
    </p:spTree>
    <p:extLst>
      <p:ext uri="{BB962C8B-B14F-4D97-AF65-F5344CB8AC3E}">
        <p14:creationId xmlns:p14="http://schemas.microsoft.com/office/powerpoint/2010/main" val="9085006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599" cy="1143000"/>
          </a:xfrm>
        </p:spPr>
        <p:txBody>
          <a:bodyPr/>
          <a:lstStyle/>
          <a:p>
            <a:r>
              <a:rPr lang="en-US" dirty="0" smtClean="0"/>
              <a:t>Ownership</a:t>
            </a:r>
            <a:endParaRPr lang="en-US" dirty="0"/>
          </a:p>
        </p:txBody>
      </p:sp>
      <p:sp>
        <p:nvSpPr>
          <p:cNvPr id="3" name="Content Placeholder 2"/>
          <p:cNvSpPr>
            <a:spLocks noGrp="1"/>
          </p:cNvSpPr>
          <p:nvPr>
            <p:ph idx="1"/>
          </p:nvPr>
        </p:nvSpPr>
        <p:spPr>
          <a:xfrm>
            <a:off x="457200" y="1100003"/>
            <a:ext cx="8229600" cy="2268044"/>
          </a:xfrm>
        </p:spPr>
        <p:txBody>
          <a:bodyPr>
            <a:normAutofit fontScale="85000" lnSpcReduction="10000"/>
          </a:bodyPr>
          <a:lstStyle/>
          <a:p>
            <a:pPr algn="just"/>
            <a:r>
              <a:rPr lang="en-US" dirty="0" smtClean="0"/>
              <a:t>Section 1336 TCCC. Within the limits of law, the owner of property has the right to use and dispose of it and acquires its fruits; he has the right to follow and recover it from any person not entitled to detain it, and has the right to prevent unlawful interference with it.</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15</a:t>
            </a:fld>
            <a:endParaRPr lang="en-US"/>
          </a:p>
        </p:txBody>
      </p:sp>
      <p:pic>
        <p:nvPicPr>
          <p:cNvPr id="5" name="Picture 4"/>
          <p:cNvPicPr>
            <a:picLocks noChangeAspect="1"/>
          </p:cNvPicPr>
          <p:nvPr/>
        </p:nvPicPr>
        <p:blipFill>
          <a:blip r:embed="rId2"/>
          <a:stretch>
            <a:fillRect/>
          </a:stretch>
        </p:blipFill>
        <p:spPr>
          <a:xfrm>
            <a:off x="0" y="3636623"/>
            <a:ext cx="9144000" cy="1752600"/>
          </a:xfrm>
          <a:prstGeom prst="rect">
            <a:avLst/>
          </a:prstGeom>
        </p:spPr>
      </p:pic>
    </p:spTree>
    <p:extLst>
      <p:ext uri="{BB962C8B-B14F-4D97-AF65-F5344CB8AC3E}">
        <p14:creationId xmlns:p14="http://schemas.microsoft.com/office/powerpoint/2010/main" val="1135397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599" cy="1143000"/>
          </a:xfrm>
        </p:spPr>
        <p:txBody>
          <a:bodyPr/>
          <a:lstStyle/>
          <a:p>
            <a:r>
              <a:rPr lang="en-US" dirty="0" smtClean="0"/>
              <a:t>Habitation</a:t>
            </a:r>
            <a:endParaRPr lang="en-US" dirty="0"/>
          </a:p>
        </p:txBody>
      </p:sp>
      <p:pic>
        <p:nvPicPr>
          <p:cNvPr id="5" name="Content Placeholder 4"/>
          <p:cNvPicPr>
            <a:picLocks noGrp="1" noChangeAspect="1"/>
          </p:cNvPicPr>
          <p:nvPr>
            <p:ph idx="1"/>
          </p:nvPr>
        </p:nvPicPr>
        <p:blipFill>
          <a:blip r:embed="rId2"/>
          <a:srcRect t="-61283" b="-61283"/>
          <a:stretch>
            <a:fillRect/>
          </a:stretch>
        </p:blipFill>
        <p:spPr>
          <a:xfrm>
            <a:off x="347724" y="2481327"/>
            <a:ext cx="8229600" cy="2401799"/>
          </a:xfrm>
        </p:spPr>
      </p:pic>
      <p:sp>
        <p:nvSpPr>
          <p:cNvPr id="4" name="Slide Number Placeholder 3"/>
          <p:cNvSpPr>
            <a:spLocks noGrp="1"/>
          </p:cNvSpPr>
          <p:nvPr>
            <p:ph type="sldNum" sz="quarter" idx="12"/>
          </p:nvPr>
        </p:nvSpPr>
        <p:spPr/>
        <p:txBody>
          <a:bodyPr/>
          <a:lstStyle/>
          <a:p>
            <a:fld id="{AEDAE4D7-47EC-4444-8F74-101BA9C3A3F0}" type="slidenum">
              <a:rPr lang="en-US" smtClean="0"/>
              <a:pPr/>
              <a:t>16</a:t>
            </a:fld>
            <a:endParaRPr lang="en-US"/>
          </a:p>
        </p:txBody>
      </p:sp>
      <p:sp>
        <p:nvSpPr>
          <p:cNvPr id="6" name="TextBox 5"/>
          <p:cNvSpPr txBox="1"/>
          <p:nvPr/>
        </p:nvSpPr>
        <p:spPr>
          <a:xfrm>
            <a:off x="457200" y="1280999"/>
            <a:ext cx="8120124" cy="1200328"/>
          </a:xfrm>
          <a:prstGeom prst="rect">
            <a:avLst/>
          </a:prstGeom>
          <a:noFill/>
        </p:spPr>
        <p:txBody>
          <a:bodyPr wrap="square" rtlCol="0">
            <a:spAutoFit/>
          </a:bodyPr>
          <a:lstStyle/>
          <a:p>
            <a:r>
              <a:rPr lang="en-US" sz="2400" dirty="0" smtClean="0"/>
              <a:t>Section 1402 TCCC. A person who has been granted a right of habitation (</a:t>
            </a:r>
            <a:r>
              <a:rPr lang="en-US" sz="2400" dirty="0" err="1" smtClean="0"/>
              <a:t>arsai</a:t>
            </a:r>
            <a:r>
              <a:rPr lang="en-US" sz="2400" dirty="0" smtClean="0"/>
              <a:t>) in a building is entitled to occupy such building as a dwelling place without paying rent.</a:t>
            </a:r>
            <a:endParaRPr lang="en-US" sz="2400" dirty="0"/>
          </a:p>
        </p:txBody>
      </p:sp>
    </p:spTree>
    <p:extLst>
      <p:ext uri="{BB962C8B-B14F-4D97-AF65-F5344CB8AC3E}">
        <p14:creationId xmlns:p14="http://schemas.microsoft.com/office/powerpoint/2010/main" val="338014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599" cy="1143000"/>
          </a:xfrm>
        </p:spPr>
        <p:txBody>
          <a:bodyPr/>
          <a:lstStyle/>
          <a:p>
            <a:r>
              <a:rPr lang="en-US" dirty="0" smtClean="0"/>
              <a:t>Obligatory Rights</a:t>
            </a:r>
            <a:endParaRPr lang="en-US" dirty="0"/>
          </a:p>
        </p:txBody>
      </p:sp>
      <p:sp>
        <p:nvSpPr>
          <p:cNvPr id="3" name="Content Placeholder 2"/>
          <p:cNvSpPr>
            <a:spLocks noGrp="1"/>
          </p:cNvSpPr>
          <p:nvPr>
            <p:ph idx="1"/>
          </p:nvPr>
        </p:nvSpPr>
        <p:spPr/>
        <p:txBody>
          <a:bodyPr>
            <a:noAutofit/>
          </a:bodyPr>
          <a:lstStyle/>
          <a:p>
            <a:pPr algn="just"/>
            <a:r>
              <a:rPr lang="en-US" sz="2400" dirty="0" smtClean="0"/>
              <a:t>Section 537 TCCC. A hire of property is a contract whereby a person, called the letter, agrees to let another person, called the hirer, have the use or benefit of a property for a limited period of time and the hirer agrees to pay rent therefore.</a:t>
            </a:r>
            <a:endParaRPr lang="en-US" sz="2400"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17</a:t>
            </a:fld>
            <a:endParaRPr lang="en-US"/>
          </a:p>
        </p:txBody>
      </p:sp>
      <p:pic>
        <p:nvPicPr>
          <p:cNvPr id="5" name="Picture 4"/>
          <p:cNvPicPr>
            <a:picLocks noChangeAspect="1"/>
          </p:cNvPicPr>
          <p:nvPr/>
        </p:nvPicPr>
        <p:blipFill>
          <a:blip r:embed="rId2"/>
          <a:stretch>
            <a:fillRect/>
          </a:stretch>
        </p:blipFill>
        <p:spPr>
          <a:xfrm>
            <a:off x="0" y="3625479"/>
            <a:ext cx="9144000" cy="1624760"/>
          </a:xfrm>
          <a:prstGeom prst="rect">
            <a:avLst/>
          </a:prstGeom>
        </p:spPr>
      </p:pic>
    </p:spTree>
    <p:extLst>
      <p:ext uri="{BB962C8B-B14F-4D97-AF65-F5344CB8AC3E}">
        <p14:creationId xmlns:p14="http://schemas.microsoft.com/office/powerpoint/2010/main" val="3022803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Obligatory Rights</a:t>
            </a:r>
            <a:endParaRPr lang="en-US" dirty="0"/>
          </a:p>
        </p:txBody>
      </p:sp>
      <p:sp>
        <p:nvSpPr>
          <p:cNvPr id="3" name="Content Placeholder 2"/>
          <p:cNvSpPr>
            <a:spLocks noGrp="1"/>
          </p:cNvSpPr>
          <p:nvPr>
            <p:ph idx="1"/>
          </p:nvPr>
        </p:nvSpPr>
        <p:spPr>
          <a:xfrm>
            <a:off x="164214" y="1600200"/>
            <a:ext cx="8834730" cy="2450823"/>
          </a:xfrm>
        </p:spPr>
        <p:txBody>
          <a:bodyPr>
            <a:normAutofit fontScale="77500" lnSpcReduction="20000"/>
          </a:bodyPr>
          <a:lstStyle/>
          <a:p>
            <a:pPr algn="just"/>
            <a:r>
              <a:rPr lang="en-US" dirty="0" smtClean="0"/>
              <a:t>Section 546 TCCC. The letter is bound to deliver the property hired in a good state of repair.</a:t>
            </a:r>
          </a:p>
          <a:p>
            <a:pPr algn="just"/>
            <a:endParaRPr lang="en-US" dirty="0" smtClean="0"/>
          </a:p>
          <a:p>
            <a:pPr algn="just"/>
            <a:r>
              <a:rPr lang="en-US" dirty="0" smtClean="0"/>
              <a:t>Section 553 TCCC. The hirer is bound to take as much care of the property hired as a person of ordinary prudence would take of his own property, and to do ordinary maintenance and petty repairs.</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18</a:t>
            </a:fld>
            <a:endParaRPr lang="en-US"/>
          </a:p>
        </p:txBody>
      </p:sp>
      <p:pic>
        <p:nvPicPr>
          <p:cNvPr id="5" name="Picture 4"/>
          <p:cNvPicPr>
            <a:picLocks noChangeAspect="1"/>
          </p:cNvPicPr>
          <p:nvPr/>
        </p:nvPicPr>
        <p:blipFill>
          <a:blip r:embed="rId2"/>
          <a:stretch>
            <a:fillRect/>
          </a:stretch>
        </p:blipFill>
        <p:spPr>
          <a:xfrm>
            <a:off x="361271" y="3733990"/>
            <a:ext cx="8325528" cy="1375976"/>
          </a:xfrm>
          <a:prstGeom prst="rect">
            <a:avLst/>
          </a:prstGeom>
        </p:spPr>
      </p:pic>
      <p:pic>
        <p:nvPicPr>
          <p:cNvPr id="6" name="Picture 5"/>
          <p:cNvPicPr>
            <a:picLocks noChangeAspect="1"/>
          </p:cNvPicPr>
          <p:nvPr/>
        </p:nvPicPr>
        <p:blipFill>
          <a:blip r:embed="rId3"/>
          <a:stretch>
            <a:fillRect/>
          </a:stretch>
        </p:blipFill>
        <p:spPr>
          <a:xfrm>
            <a:off x="262743" y="5154465"/>
            <a:ext cx="8506302" cy="1009520"/>
          </a:xfrm>
          <a:prstGeom prst="rect">
            <a:avLst/>
          </a:prstGeom>
        </p:spPr>
      </p:pic>
    </p:spTree>
    <p:extLst>
      <p:ext uri="{BB962C8B-B14F-4D97-AF65-F5344CB8AC3E}">
        <p14:creationId xmlns:p14="http://schemas.microsoft.com/office/powerpoint/2010/main" val="3423364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800" b="1" dirty="0" smtClean="0"/>
              <a:t>Rights arising from Status </a:t>
            </a:r>
            <a:endParaRPr lang="en-US" sz="3800" b="1" dirty="0"/>
          </a:p>
        </p:txBody>
      </p:sp>
      <p:sp>
        <p:nvSpPr>
          <p:cNvPr id="3" name="Content Placeholder 2"/>
          <p:cNvSpPr>
            <a:spLocks noGrp="1"/>
          </p:cNvSpPr>
          <p:nvPr>
            <p:ph idx="1"/>
          </p:nvPr>
        </p:nvSpPr>
        <p:spPr/>
        <p:txBody>
          <a:bodyPr>
            <a:normAutofit fontScale="92500"/>
          </a:bodyPr>
          <a:lstStyle/>
          <a:p>
            <a:pPr algn="just"/>
            <a:r>
              <a:rPr lang="en-US" sz="2600" dirty="0" smtClean="0"/>
              <a:t>Section 1564 TCCC. Parents are bound to maintain their children and to provide proper education for them during their minority.</a:t>
            </a:r>
          </a:p>
          <a:p>
            <a:pPr algn="just"/>
            <a:r>
              <a:rPr lang="en-US" sz="2600" dirty="0" smtClean="0"/>
              <a:t>When children are </a:t>
            </a:r>
            <a:r>
              <a:rPr lang="en-US" sz="2600" i="1" dirty="0" smtClean="0"/>
              <a:t>sui juris</a:t>
            </a:r>
            <a:r>
              <a:rPr lang="en-US" sz="2600" dirty="0" smtClean="0"/>
              <a:t>, parents are bound to maintain them only when they are infirm and unable to earn their living.</a:t>
            </a:r>
            <a:endParaRPr lang="en-US" sz="2600"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19</a:t>
            </a:fld>
            <a:endParaRPr lang="en-US"/>
          </a:p>
        </p:txBody>
      </p:sp>
      <p:pic>
        <p:nvPicPr>
          <p:cNvPr id="7" name="Picture 6"/>
          <p:cNvPicPr>
            <a:picLocks noChangeAspect="1"/>
          </p:cNvPicPr>
          <p:nvPr/>
        </p:nvPicPr>
        <p:blipFill>
          <a:blip r:embed="rId2"/>
          <a:stretch>
            <a:fillRect/>
          </a:stretch>
        </p:blipFill>
        <p:spPr>
          <a:xfrm>
            <a:off x="0" y="3396211"/>
            <a:ext cx="9144000" cy="870857"/>
          </a:xfrm>
          <a:prstGeom prst="rect">
            <a:avLst/>
          </a:prstGeom>
        </p:spPr>
      </p:pic>
      <p:pic>
        <p:nvPicPr>
          <p:cNvPr id="8" name="Picture 7"/>
          <p:cNvPicPr>
            <a:picLocks noChangeAspect="1"/>
          </p:cNvPicPr>
          <p:nvPr/>
        </p:nvPicPr>
        <p:blipFill>
          <a:blip r:embed="rId3"/>
          <a:stretch>
            <a:fillRect/>
          </a:stretch>
        </p:blipFill>
        <p:spPr>
          <a:xfrm>
            <a:off x="0" y="4267068"/>
            <a:ext cx="9144000" cy="985467"/>
          </a:xfrm>
          <a:prstGeom prst="rect">
            <a:avLst/>
          </a:prstGeom>
        </p:spPr>
      </p:pic>
      <p:sp>
        <p:nvSpPr>
          <p:cNvPr id="9" name="TextBox 8"/>
          <p:cNvSpPr txBox="1"/>
          <p:nvPr/>
        </p:nvSpPr>
        <p:spPr>
          <a:xfrm>
            <a:off x="218952" y="5737126"/>
            <a:ext cx="7763676" cy="646331"/>
          </a:xfrm>
          <a:prstGeom prst="rect">
            <a:avLst/>
          </a:prstGeom>
          <a:noFill/>
        </p:spPr>
        <p:txBody>
          <a:bodyPr wrap="none" rtlCol="0">
            <a:spAutoFit/>
          </a:bodyPr>
          <a:lstStyle/>
          <a:p>
            <a:r>
              <a:rPr lang="en-US" i="1" dirty="0" smtClean="0"/>
              <a:t>Sui </a:t>
            </a:r>
            <a:r>
              <a:rPr lang="en-US" i="1" dirty="0" err="1" smtClean="0"/>
              <a:t>juris</a:t>
            </a:r>
            <a:r>
              <a:rPr lang="en-US" i="1" dirty="0" smtClean="0"/>
              <a:t> </a:t>
            </a:r>
            <a:r>
              <a:rPr lang="en-US" dirty="0" smtClean="0"/>
              <a:t>means [Latin “of one’s own right”; independent] </a:t>
            </a:r>
            <a:r>
              <a:rPr lang="en-US" dirty="0"/>
              <a:t>o</a:t>
            </a:r>
            <a:r>
              <a:rPr lang="en-US" dirty="0" smtClean="0"/>
              <a:t>f full age and capacity</a:t>
            </a:r>
          </a:p>
          <a:p>
            <a:r>
              <a:rPr lang="en-US" dirty="0" smtClean="0"/>
              <a:t>[Black’s Law Dictionary] </a:t>
            </a:r>
            <a:endParaRPr lang="en-US" dirty="0"/>
          </a:p>
        </p:txBody>
      </p:sp>
    </p:spTree>
    <p:extLst>
      <p:ext uri="{BB962C8B-B14F-4D97-AF65-F5344CB8AC3E}">
        <p14:creationId xmlns:p14="http://schemas.microsoft.com/office/powerpoint/2010/main" val="37696051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1442634" y="277419"/>
            <a:ext cx="6143605" cy="1077218"/>
          </a:xfrm>
          <a:prstGeom prst="rect">
            <a:avLst/>
          </a:prstGeom>
          <a:noFill/>
        </p:spPr>
        <p:txBody>
          <a:bodyPr wrap="none" rtlCol="0">
            <a:spAutoFit/>
          </a:bodyPr>
          <a:lstStyle/>
          <a:p>
            <a:r>
              <a:rPr lang="en-US" sz="3200" b="1" dirty="0">
                <a:cs typeface="Bookman Old Style"/>
              </a:rPr>
              <a:t>Classification by the Person</a:t>
            </a:r>
            <a:br>
              <a:rPr lang="en-US" sz="3200" b="1" dirty="0">
                <a:cs typeface="Bookman Old Style"/>
              </a:rPr>
            </a:br>
            <a:r>
              <a:rPr lang="en-US" sz="3200" b="1" dirty="0">
                <a:cs typeface="Bookman Old Style"/>
              </a:rPr>
              <a:t>Who Has Duty to Respect the Right</a:t>
            </a:r>
          </a:p>
        </p:txBody>
      </p:sp>
      <p:sp>
        <p:nvSpPr>
          <p:cNvPr id="6" name="TextBox 5"/>
          <p:cNvSpPr txBox="1"/>
          <p:nvPr/>
        </p:nvSpPr>
        <p:spPr>
          <a:xfrm>
            <a:off x="348876" y="1521286"/>
            <a:ext cx="8331122" cy="5293757"/>
          </a:xfrm>
          <a:prstGeom prst="rect">
            <a:avLst/>
          </a:prstGeom>
          <a:noFill/>
        </p:spPr>
        <p:txBody>
          <a:bodyPr wrap="square" rtlCol="0">
            <a:spAutoFit/>
          </a:bodyPr>
          <a:lstStyle/>
          <a:p>
            <a:pPr marL="514350" indent="-514350">
              <a:buAutoNum type="arabicPeriod"/>
            </a:pPr>
            <a:r>
              <a:rPr lang="en-US" sz="2600" b="1" dirty="0">
                <a:cs typeface="Bookman Old Style"/>
              </a:rPr>
              <a:t>Absolute </a:t>
            </a:r>
            <a:r>
              <a:rPr lang="en-US" sz="2600" b="1" dirty="0" smtClean="0">
                <a:cs typeface="Bookman Old Style"/>
              </a:rPr>
              <a:t>right </a:t>
            </a:r>
            <a:r>
              <a:rPr lang="en-US" sz="2600" dirty="0" smtClean="0">
                <a:cs typeface="Bookman Old Style"/>
              </a:rPr>
              <a:t>(can be invoked against everyone)</a:t>
            </a:r>
            <a:endParaRPr lang="en-US" sz="2600" dirty="0">
              <a:cs typeface="Bookman Old Style"/>
            </a:endParaRPr>
          </a:p>
          <a:p>
            <a:pPr marL="514350" indent="-514350">
              <a:buAutoNum type="arabicPeriod"/>
            </a:pPr>
            <a:r>
              <a:rPr lang="en-US" sz="2600" b="1" dirty="0">
                <a:cs typeface="Bookman Old Style"/>
              </a:rPr>
              <a:t>Relative </a:t>
            </a:r>
            <a:r>
              <a:rPr lang="en-US" sz="2600" b="1" dirty="0" smtClean="0">
                <a:cs typeface="Bookman Old Style"/>
              </a:rPr>
              <a:t>right </a:t>
            </a:r>
            <a:r>
              <a:rPr lang="en-US" sz="2600" dirty="0" smtClean="0">
                <a:cs typeface="Bookman Old Style"/>
              </a:rPr>
              <a:t>(can be invoked only against a specific person(s))</a:t>
            </a:r>
            <a:endParaRPr lang="en-US" sz="2600" dirty="0">
              <a:cs typeface="Bookman Old Style"/>
            </a:endParaRPr>
          </a:p>
          <a:p>
            <a:pPr marL="514350" indent="-514350">
              <a:buAutoNum type="arabicPeriod"/>
            </a:pPr>
            <a:endParaRPr lang="en-US" sz="2600" b="1" dirty="0">
              <a:cs typeface="Bookman Old Style"/>
            </a:endParaRPr>
          </a:p>
          <a:p>
            <a:pPr marL="514350" indent="-514350">
              <a:buAutoNum type="arabicPeriod"/>
            </a:pPr>
            <a:endParaRPr lang="en-US" sz="2600" b="1" dirty="0">
              <a:cs typeface="Bookman Old Style"/>
            </a:endParaRPr>
          </a:p>
          <a:p>
            <a:r>
              <a:rPr lang="en-US" sz="2600" dirty="0">
                <a:solidFill>
                  <a:prstClr val="black"/>
                </a:solidFill>
                <a:cs typeface="Bookman Old Style"/>
              </a:rPr>
              <a:t>Are they absolute or relative right?</a:t>
            </a:r>
          </a:p>
          <a:p>
            <a:pPr marL="514350" indent="-514350">
              <a:buFontTx/>
              <a:buAutoNum type="alphaLcPeriod"/>
            </a:pPr>
            <a:r>
              <a:rPr lang="en-US" sz="2600" dirty="0">
                <a:solidFill>
                  <a:prstClr val="black"/>
                </a:solidFill>
                <a:cs typeface="Bookman Old Style"/>
              </a:rPr>
              <a:t>Real rights</a:t>
            </a:r>
          </a:p>
          <a:p>
            <a:pPr marL="514350" indent="-514350">
              <a:buFontTx/>
              <a:buAutoNum type="alphaLcPeriod"/>
            </a:pPr>
            <a:r>
              <a:rPr lang="en-US" sz="2600" dirty="0">
                <a:solidFill>
                  <a:prstClr val="black"/>
                </a:solidFill>
                <a:cs typeface="Bookman Old Style"/>
              </a:rPr>
              <a:t>Intangible rights</a:t>
            </a:r>
          </a:p>
          <a:p>
            <a:pPr marL="514350" indent="-514350">
              <a:buFontTx/>
              <a:buAutoNum type="alphaLcPeriod"/>
            </a:pPr>
            <a:r>
              <a:rPr lang="en-US" sz="2600" dirty="0">
                <a:solidFill>
                  <a:prstClr val="black"/>
                </a:solidFill>
                <a:cs typeface="Bookman Old Style"/>
              </a:rPr>
              <a:t>Obligatory rights</a:t>
            </a:r>
          </a:p>
          <a:p>
            <a:pPr marL="514350" indent="-514350">
              <a:buFontTx/>
              <a:buAutoNum type="alphaLcPeriod"/>
            </a:pPr>
            <a:r>
              <a:rPr lang="en-US" sz="2600" dirty="0">
                <a:solidFill>
                  <a:prstClr val="black"/>
                </a:solidFill>
                <a:cs typeface="Bookman Old Style"/>
              </a:rPr>
              <a:t>Right to life</a:t>
            </a:r>
          </a:p>
          <a:p>
            <a:pPr marL="514350" indent="-514350">
              <a:buFontTx/>
              <a:buAutoNum type="alphaLcPeriod"/>
            </a:pPr>
            <a:r>
              <a:rPr lang="en-US" sz="2600" dirty="0">
                <a:solidFill>
                  <a:prstClr val="black"/>
                </a:solidFill>
                <a:cs typeface="Bookman Old Style"/>
              </a:rPr>
              <a:t>Right arising from </a:t>
            </a:r>
            <a:r>
              <a:rPr lang="en-US" sz="2600" dirty="0" smtClean="0">
                <a:solidFill>
                  <a:prstClr val="black"/>
                </a:solidFill>
                <a:cs typeface="Bookman Old Style"/>
              </a:rPr>
              <a:t>status</a:t>
            </a:r>
            <a:endParaRPr lang="en-US" sz="2600" b="1" dirty="0">
              <a:cs typeface="Bookman Old Style"/>
            </a:endParaRPr>
          </a:p>
          <a:p>
            <a:r>
              <a:rPr lang="en-US" sz="2600" dirty="0">
                <a:cs typeface="Bookman Old Style"/>
              </a:rPr>
              <a:t>	</a:t>
            </a:r>
          </a:p>
          <a:p>
            <a:pPr marL="514350" indent="-514350">
              <a:buAutoNum type="arabicPeriod"/>
            </a:pPr>
            <a:endParaRPr lang="en-US" sz="2600" dirty="0">
              <a:cs typeface="Bookman Old Style"/>
            </a:endParaRPr>
          </a:p>
        </p:txBody>
      </p:sp>
    </p:spTree>
    <p:extLst>
      <p:ext uri="{BB962C8B-B14F-4D97-AF65-F5344CB8AC3E}">
        <p14:creationId xmlns:p14="http://schemas.microsoft.com/office/powerpoint/2010/main" val="8357893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TCCC</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21</a:t>
            </a:fld>
            <a:endParaRPr lang="en-US"/>
          </a:p>
        </p:txBody>
      </p:sp>
      <p:pic>
        <p:nvPicPr>
          <p:cNvPr id="5" name="Content Placeholder 4"/>
          <p:cNvPicPr>
            <a:picLocks noGrp="1" noChangeAspect="1"/>
          </p:cNvPicPr>
          <p:nvPr>
            <p:ph idx="1"/>
          </p:nvPr>
        </p:nvPicPr>
        <p:blipFill>
          <a:blip r:embed="rId2"/>
          <a:srcRect t="-32207" b="-32207"/>
          <a:stretch>
            <a:fillRect/>
          </a:stretch>
        </p:blipFill>
        <p:spPr>
          <a:xfrm>
            <a:off x="262743" y="1600200"/>
            <a:ext cx="8703358" cy="3403361"/>
          </a:xfrm>
        </p:spPr>
      </p:pic>
    </p:spTree>
    <p:extLst>
      <p:ext uri="{BB962C8B-B14F-4D97-AF65-F5344CB8AC3E}">
        <p14:creationId xmlns:p14="http://schemas.microsoft.com/office/powerpoint/2010/main" val="1842199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1329444" y="281354"/>
            <a:ext cx="5855321" cy="1077218"/>
          </a:xfrm>
          <a:prstGeom prst="rect">
            <a:avLst/>
          </a:prstGeom>
          <a:noFill/>
        </p:spPr>
        <p:txBody>
          <a:bodyPr wrap="none" rtlCol="0">
            <a:spAutoFit/>
          </a:bodyPr>
          <a:lstStyle/>
          <a:p>
            <a:r>
              <a:rPr lang="en-US" sz="3200" b="1" dirty="0">
                <a:cs typeface="Bookman Old Style"/>
              </a:rPr>
              <a:t>Classification by the Enforcement</a:t>
            </a:r>
            <a:br>
              <a:rPr lang="en-US" sz="3200" b="1" dirty="0">
                <a:cs typeface="Bookman Old Style"/>
              </a:rPr>
            </a:br>
            <a:r>
              <a:rPr lang="en-US" sz="3200" b="1" dirty="0">
                <a:cs typeface="Bookman Old Style"/>
              </a:rPr>
              <a:t>of the Right</a:t>
            </a:r>
          </a:p>
        </p:txBody>
      </p:sp>
      <p:sp>
        <p:nvSpPr>
          <p:cNvPr id="6" name="TextBox 5"/>
          <p:cNvSpPr txBox="1"/>
          <p:nvPr/>
        </p:nvSpPr>
        <p:spPr>
          <a:xfrm>
            <a:off x="348876" y="1521286"/>
            <a:ext cx="8331122" cy="5293757"/>
          </a:xfrm>
          <a:prstGeom prst="rect">
            <a:avLst/>
          </a:prstGeom>
          <a:noFill/>
        </p:spPr>
        <p:txBody>
          <a:bodyPr wrap="square" rtlCol="0">
            <a:spAutoFit/>
          </a:bodyPr>
          <a:lstStyle/>
          <a:p>
            <a:pPr marL="514350" indent="-514350">
              <a:buAutoNum type="arabicPeriod"/>
            </a:pPr>
            <a:r>
              <a:rPr lang="en-US" sz="2600" dirty="0">
                <a:cs typeface="Bookman Old Style"/>
              </a:rPr>
              <a:t>Self-enforcing, including self-defense</a:t>
            </a:r>
            <a:endParaRPr lang="en-US" sz="2600" b="1" dirty="0">
              <a:cs typeface="Bookman Old Style"/>
            </a:endParaRPr>
          </a:p>
          <a:p>
            <a:pPr marL="514350" indent="-514350">
              <a:buAutoNum type="arabicPeriod"/>
            </a:pPr>
            <a:r>
              <a:rPr lang="en-US" sz="2600" dirty="0">
                <a:cs typeface="Bookman Old Style"/>
              </a:rPr>
              <a:t>Claim</a:t>
            </a:r>
          </a:p>
          <a:p>
            <a:pPr marL="514350" indent="-514350">
              <a:buAutoNum type="arabicPeriod"/>
            </a:pPr>
            <a:r>
              <a:rPr lang="en-US" sz="2600" dirty="0">
                <a:cs typeface="Bookman Old Style"/>
              </a:rPr>
              <a:t>Refusal </a:t>
            </a:r>
          </a:p>
          <a:p>
            <a:pPr marL="514350" indent="-514350">
              <a:buAutoNum type="arabicPeriod"/>
            </a:pPr>
            <a:r>
              <a:rPr lang="en-US" sz="2600" dirty="0">
                <a:cs typeface="Bookman Old Style"/>
              </a:rPr>
              <a:t>Nullification </a:t>
            </a:r>
          </a:p>
          <a:p>
            <a:endParaRPr lang="en-US" sz="2600" dirty="0">
              <a:cs typeface="Bookman Old Style"/>
            </a:endParaRPr>
          </a:p>
          <a:p>
            <a:r>
              <a:rPr lang="en-US" sz="2600" dirty="0">
                <a:cs typeface="Bookman Old Style"/>
              </a:rPr>
              <a:t>Do the following rights constitute the right to self-enforcing?</a:t>
            </a:r>
          </a:p>
          <a:p>
            <a:pPr marL="514350" indent="-514350">
              <a:buAutoNum type="alphaLcPeriod"/>
            </a:pPr>
            <a:r>
              <a:rPr lang="en-US" sz="2600" dirty="0">
                <a:cs typeface="Bookman Old Style"/>
              </a:rPr>
              <a:t>Real rights</a:t>
            </a:r>
          </a:p>
          <a:p>
            <a:pPr marL="514350" indent="-514350">
              <a:buAutoNum type="alphaLcPeriod"/>
            </a:pPr>
            <a:r>
              <a:rPr lang="en-US" sz="2600" dirty="0">
                <a:cs typeface="Bookman Old Style"/>
              </a:rPr>
              <a:t>Concession</a:t>
            </a:r>
          </a:p>
          <a:p>
            <a:pPr marL="514350" indent="-514350">
              <a:buAutoNum type="alphaLcPeriod"/>
            </a:pPr>
            <a:r>
              <a:rPr lang="en-US" sz="2600" dirty="0">
                <a:cs typeface="Bookman Old Style"/>
              </a:rPr>
              <a:t>Intangible rights</a:t>
            </a:r>
          </a:p>
          <a:p>
            <a:pPr marL="514350" indent="-514350">
              <a:buAutoNum type="alphaLcPeriod"/>
            </a:pPr>
            <a:r>
              <a:rPr lang="en-US" sz="2600" dirty="0">
                <a:cs typeface="Bookman Old Style"/>
              </a:rPr>
              <a:t>Obligatory rights</a:t>
            </a:r>
          </a:p>
          <a:p>
            <a:pPr marL="514350" indent="-514350">
              <a:buAutoNum type="alphaLcPeriod"/>
            </a:pPr>
            <a:r>
              <a:rPr lang="en-US" sz="2600" dirty="0">
                <a:cs typeface="Bookman Old Style"/>
              </a:rPr>
              <a:t>Right to life</a:t>
            </a:r>
          </a:p>
          <a:p>
            <a:pPr marL="514350" indent="-514350">
              <a:buAutoNum type="alphaLcPeriod"/>
            </a:pPr>
            <a:r>
              <a:rPr lang="en-US" sz="2600" dirty="0">
                <a:cs typeface="Bookman Old Style"/>
              </a:rPr>
              <a:t>Right arising from status</a:t>
            </a:r>
          </a:p>
          <a:p>
            <a:pPr marL="514350" indent="-514350">
              <a:buAutoNum type="arabicPeriod"/>
            </a:pPr>
            <a:endParaRPr lang="en-US" sz="2600" dirty="0">
              <a:cs typeface="Bookman Old Style"/>
            </a:endParaRPr>
          </a:p>
        </p:txBody>
      </p:sp>
    </p:spTree>
    <p:extLst>
      <p:ext uri="{BB962C8B-B14F-4D97-AF65-F5344CB8AC3E}">
        <p14:creationId xmlns:p14="http://schemas.microsoft.com/office/powerpoint/2010/main" val="36101475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Self-enforcing</a:t>
            </a:r>
            <a:endParaRPr lang="en-US" dirty="0"/>
          </a:p>
        </p:txBody>
      </p:sp>
      <p:sp>
        <p:nvSpPr>
          <p:cNvPr id="3" name="Content Placeholder 2"/>
          <p:cNvSpPr>
            <a:spLocks noGrp="1"/>
          </p:cNvSpPr>
          <p:nvPr>
            <p:ph idx="1"/>
          </p:nvPr>
        </p:nvSpPr>
        <p:spPr/>
        <p:txBody>
          <a:bodyPr>
            <a:normAutofit fontScale="85000" lnSpcReduction="10000"/>
          </a:bodyPr>
          <a:lstStyle/>
          <a:p>
            <a:pPr algn="just"/>
            <a:r>
              <a:rPr lang="en-US" dirty="0" smtClean="0"/>
              <a:t>Section 1336 TCCC. Within the limits of law, the owner of property has the right to use and dispose of it and acquires its fruits; he has the right to follow and recover it from any person not entitled to detain it, and has the right to prevent unlawful interference with it.</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23</a:t>
            </a:fld>
            <a:endParaRPr lang="en-US"/>
          </a:p>
        </p:txBody>
      </p:sp>
      <p:pic>
        <p:nvPicPr>
          <p:cNvPr id="7" name="Picture 6"/>
          <p:cNvPicPr>
            <a:picLocks noChangeAspect="1"/>
          </p:cNvPicPr>
          <p:nvPr/>
        </p:nvPicPr>
        <p:blipFill>
          <a:blip r:embed="rId2"/>
          <a:stretch>
            <a:fillRect/>
          </a:stretch>
        </p:blipFill>
        <p:spPr>
          <a:xfrm>
            <a:off x="0" y="3772991"/>
            <a:ext cx="9144000" cy="1752600"/>
          </a:xfrm>
          <a:prstGeom prst="rect">
            <a:avLst/>
          </a:prstGeom>
        </p:spPr>
      </p:pic>
      <p:sp>
        <p:nvSpPr>
          <p:cNvPr id="8" name="TextBox 7"/>
          <p:cNvSpPr txBox="1"/>
          <p:nvPr/>
        </p:nvSpPr>
        <p:spPr>
          <a:xfrm>
            <a:off x="153266" y="5780920"/>
            <a:ext cx="3448501" cy="461665"/>
          </a:xfrm>
          <a:prstGeom prst="rect">
            <a:avLst/>
          </a:prstGeom>
          <a:noFill/>
        </p:spPr>
        <p:txBody>
          <a:bodyPr wrap="square" rtlCol="0">
            <a:spAutoFit/>
          </a:bodyPr>
          <a:lstStyle/>
          <a:p>
            <a:r>
              <a:rPr lang="en-US" sz="2400" dirty="0" smtClean="0"/>
              <a:t>Question: Any limits?</a:t>
            </a:r>
            <a:endParaRPr lang="en-US" sz="2400" dirty="0"/>
          </a:p>
        </p:txBody>
      </p:sp>
    </p:spTree>
    <p:extLst>
      <p:ext uri="{BB962C8B-B14F-4D97-AF65-F5344CB8AC3E}">
        <p14:creationId xmlns:p14="http://schemas.microsoft.com/office/powerpoint/2010/main" val="13352854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599" cy="1143000"/>
          </a:xfrm>
        </p:spPr>
        <p:txBody>
          <a:bodyPr/>
          <a:lstStyle/>
          <a:p>
            <a:r>
              <a:rPr lang="en-US" dirty="0" smtClean="0"/>
              <a:t>Claim</a:t>
            </a:r>
            <a:endParaRPr lang="en-US" dirty="0"/>
          </a:p>
        </p:txBody>
      </p:sp>
      <p:pic>
        <p:nvPicPr>
          <p:cNvPr id="5" name="Content Placeholder 4"/>
          <p:cNvPicPr>
            <a:picLocks noGrp="1" noChangeAspect="1"/>
          </p:cNvPicPr>
          <p:nvPr>
            <p:ph idx="1"/>
          </p:nvPr>
        </p:nvPicPr>
        <p:blipFill>
          <a:blip r:embed="rId2"/>
          <a:srcRect t="-65655" b="-65655"/>
          <a:stretch>
            <a:fillRect/>
          </a:stretch>
        </p:blipFill>
        <p:spPr>
          <a:xfrm>
            <a:off x="303933" y="3408137"/>
            <a:ext cx="8229600" cy="2172790"/>
          </a:xfrm>
        </p:spPr>
      </p:pic>
      <p:sp>
        <p:nvSpPr>
          <p:cNvPr id="4" name="Slide Number Placeholder 3"/>
          <p:cNvSpPr>
            <a:spLocks noGrp="1"/>
          </p:cNvSpPr>
          <p:nvPr>
            <p:ph type="sldNum" sz="quarter" idx="12"/>
          </p:nvPr>
        </p:nvSpPr>
        <p:spPr/>
        <p:txBody>
          <a:bodyPr/>
          <a:lstStyle/>
          <a:p>
            <a:fld id="{AEDAE4D7-47EC-4444-8F74-101BA9C3A3F0}" type="slidenum">
              <a:rPr lang="en-US" smtClean="0"/>
              <a:pPr/>
              <a:t>24</a:t>
            </a:fld>
            <a:endParaRPr lang="en-US"/>
          </a:p>
        </p:txBody>
      </p:sp>
      <p:sp>
        <p:nvSpPr>
          <p:cNvPr id="6" name="TextBox 5"/>
          <p:cNvSpPr txBox="1"/>
          <p:nvPr/>
        </p:nvSpPr>
        <p:spPr>
          <a:xfrm>
            <a:off x="457200" y="1554717"/>
            <a:ext cx="8737789" cy="1569660"/>
          </a:xfrm>
          <a:prstGeom prst="rect">
            <a:avLst/>
          </a:prstGeom>
          <a:noFill/>
        </p:spPr>
        <p:txBody>
          <a:bodyPr wrap="none" rtlCol="0">
            <a:spAutoFit/>
          </a:bodyPr>
          <a:lstStyle/>
          <a:p>
            <a:r>
              <a:rPr lang="en-US" sz="2400" dirty="0" smtClean="0"/>
              <a:t>Section 215 TCCC. When the debtor does not perform the obligation</a:t>
            </a:r>
          </a:p>
          <a:p>
            <a:r>
              <a:rPr lang="en-US" sz="2400" dirty="0" smtClean="0"/>
              <a:t>in accordance with the true intent and purpose of the same, </a:t>
            </a:r>
          </a:p>
          <a:p>
            <a:r>
              <a:rPr lang="en-US" sz="2400" dirty="0" smtClean="0"/>
              <a:t>the creditor may claim compensation for any damages caused </a:t>
            </a:r>
          </a:p>
          <a:p>
            <a:r>
              <a:rPr lang="en-US" sz="2400" dirty="0" smtClean="0"/>
              <a:t>thereby.</a:t>
            </a:r>
            <a:endParaRPr lang="en-US" sz="2400" dirty="0"/>
          </a:p>
        </p:txBody>
      </p:sp>
      <p:sp>
        <p:nvSpPr>
          <p:cNvPr id="7" name="TextBox 6"/>
          <p:cNvSpPr txBox="1"/>
          <p:nvPr/>
        </p:nvSpPr>
        <p:spPr>
          <a:xfrm>
            <a:off x="457200" y="5836596"/>
            <a:ext cx="6667360" cy="646331"/>
          </a:xfrm>
          <a:prstGeom prst="rect">
            <a:avLst/>
          </a:prstGeom>
          <a:noFill/>
        </p:spPr>
        <p:txBody>
          <a:bodyPr wrap="none" rtlCol="0">
            <a:spAutoFit/>
          </a:bodyPr>
          <a:lstStyle/>
          <a:p>
            <a:r>
              <a:rPr lang="en-US" dirty="0" smtClean="0"/>
              <a:t>“Same” means the very thing just mentioned or described; it or them </a:t>
            </a:r>
          </a:p>
          <a:p>
            <a:r>
              <a:rPr lang="en-US" dirty="0" smtClean="0"/>
              <a:t>[Black’s Law Dictionary]</a:t>
            </a:r>
            <a:endParaRPr lang="en-US" dirty="0"/>
          </a:p>
        </p:txBody>
      </p:sp>
    </p:spTree>
    <p:extLst>
      <p:ext uri="{BB962C8B-B14F-4D97-AF65-F5344CB8AC3E}">
        <p14:creationId xmlns:p14="http://schemas.microsoft.com/office/powerpoint/2010/main" val="38192974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Refusal</a:t>
            </a:r>
            <a:endParaRPr lang="en-US" dirty="0"/>
          </a:p>
        </p:txBody>
      </p:sp>
      <p:sp>
        <p:nvSpPr>
          <p:cNvPr id="3" name="Content Placeholder 2"/>
          <p:cNvSpPr>
            <a:spLocks noGrp="1"/>
          </p:cNvSpPr>
          <p:nvPr>
            <p:ph idx="1"/>
          </p:nvPr>
        </p:nvSpPr>
        <p:spPr/>
        <p:txBody>
          <a:bodyPr>
            <a:normAutofit/>
          </a:bodyPr>
          <a:lstStyle/>
          <a:p>
            <a:pPr algn="just"/>
            <a:r>
              <a:rPr lang="en-US" sz="2400" dirty="0" smtClean="0"/>
              <a:t>Section 193/10 TCCC. After the lapse of the period of prescription for claims, the debtor is entitled to refuse performance.</a:t>
            </a:r>
            <a:endParaRPr lang="en-US" sz="2400"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25</a:t>
            </a:fld>
            <a:endParaRPr lang="en-US"/>
          </a:p>
        </p:txBody>
      </p:sp>
      <p:pic>
        <p:nvPicPr>
          <p:cNvPr id="5" name="Picture 4"/>
          <p:cNvPicPr>
            <a:picLocks noChangeAspect="1"/>
          </p:cNvPicPr>
          <p:nvPr/>
        </p:nvPicPr>
        <p:blipFill>
          <a:blip r:embed="rId2"/>
          <a:stretch>
            <a:fillRect/>
          </a:stretch>
        </p:blipFill>
        <p:spPr>
          <a:xfrm>
            <a:off x="0" y="3772991"/>
            <a:ext cx="9144000" cy="1029519"/>
          </a:xfrm>
          <a:prstGeom prst="rect">
            <a:avLst/>
          </a:prstGeom>
        </p:spPr>
      </p:pic>
      <p:sp>
        <p:nvSpPr>
          <p:cNvPr id="6" name="TextBox 5"/>
          <p:cNvSpPr txBox="1"/>
          <p:nvPr/>
        </p:nvSpPr>
        <p:spPr>
          <a:xfrm>
            <a:off x="240848" y="5222536"/>
            <a:ext cx="3915179" cy="369332"/>
          </a:xfrm>
          <a:prstGeom prst="rect">
            <a:avLst/>
          </a:prstGeom>
          <a:noFill/>
        </p:spPr>
        <p:txBody>
          <a:bodyPr wrap="none" rtlCol="0">
            <a:spAutoFit/>
          </a:bodyPr>
          <a:lstStyle/>
          <a:p>
            <a:r>
              <a:rPr lang="en-US" dirty="0" smtClean="0"/>
              <a:t>E.g. Tax </a:t>
            </a:r>
            <a:r>
              <a:rPr lang="mr-IN" dirty="0" smtClean="0"/>
              <a:t>–</a:t>
            </a:r>
            <a:r>
              <a:rPr lang="en-US" dirty="0" smtClean="0"/>
              <a:t> 10 years; salary </a:t>
            </a:r>
            <a:r>
              <a:rPr lang="mr-IN" dirty="0" smtClean="0"/>
              <a:t>–</a:t>
            </a:r>
            <a:r>
              <a:rPr lang="en-US" dirty="0" smtClean="0"/>
              <a:t> 5 years, etc.</a:t>
            </a:r>
            <a:endParaRPr lang="en-US" dirty="0"/>
          </a:p>
        </p:txBody>
      </p:sp>
    </p:spTree>
    <p:extLst>
      <p:ext uri="{BB962C8B-B14F-4D97-AF65-F5344CB8AC3E}">
        <p14:creationId xmlns:p14="http://schemas.microsoft.com/office/powerpoint/2010/main" val="784531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599" cy="1143000"/>
          </a:xfrm>
        </p:spPr>
        <p:txBody>
          <a:bodyPr/>
          <a:lstStyle/>
          <a:p>
            <a:r>
              <a:rPr lang="en-US" dirty="0" smtClean="0"/>
              <a:t>Nullification</a:t>
            </a:r>
            <a:endParaRPr lang="en-US" dirty="0"/>
          </a:p>
        </p:txBody>
      </p:sp>
      <p:sp>
        <p:nvSpPr>
          <p:cNvPr id="3" name="Content Placeholder 2"/>
          <p:cNvSpPr>
            <a:spLocks noGrp="1"/>
          </p:cNvSpPr>
          <p:nvPr>
            <p:ph idx="1"/>
          </p:nvPr>
        </p:nvSpPr>
        <p:spPr>
          <a:xfrm>
            <a:off x="457200" y="1281000"/>
            <a:ext cx="8229600" cy="4570555"/>
          </a:xfrm>
        </p:spPr>
        <p:txBody>
          <a:bodyPr>
            <a:normAutofit/>
          </a:bodyPr>
          <a:lstStyle/>
          <a:p>
            <a:pPr algn="just"/>
            <a:r>
              <a:rPr lang="en-US" sz="2000" dirty="0" smtClean="0"/>
              <a:t>Section 19 TCCC. A person, on completion of twenty years of age, ceases to be a minor and becomes </a:t>
            </a:r>
            <a:r>
              <a:rPr lang="en-US" sz="2000" i="1" dirty="0" smtClean="0"/>
              <a:t>sui </a:t>
            </a:r>
            <a:r>
              <a:rPr lang="en-US" sz="2000" i="1" dirty="0" err="1" smtClean="0"/>
              <a:t>juris</a:t>
            </a:r>
            <a:r>
              <a:rPr lang="en-US" sz="2000" i="1" dirty="0" smtClean="0"/>
              <a:t>.</a:t>
            </a:r>
          </a:p>
          <a:p>
            <a:pPr algn="just"/>
            <a:endParaRPr lang="en-US" sz="2000" i="1" dirty="0" smtClean="0"/>
          </a:p>
          <a:p>
            <a:pPr algn="just"/>
            <a:r>
              <a:rPr lang="en-US" sz="2000" dirty="0" smtClean="0"/>
              <a:t>Section 21 TCCC. For the doing of a juristic act, a minor must obtain the consent of his legal representative. All acts done by him without such consent are </a:t>
            </a:r>
            <a:r>
              <a:rPr lang="en-US" sz="2000" dirty="0" smtClean="0">
                <a:solidFill>
                  <a:srgbClr val="FF0000"/>
                </a:solidFill>
              </a:rPr>
              <a:t>voidable</a:t>
            </a:r>
            <a:r>
              <a:rPr lang="en-US" sz="2000" dirty="0" smtClean="0"/>
              <a:t> unless otherwise provided.</a:t>
            </a:r>
          </a:p>
          <a:p>
            <a:endParaRPr lang="en-US" sz="2000"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26</a:t>
            </a:fld>
            <a:endParaRPr lang="en-US"/>
          </a:p>
        </p:txBody>
      </p:sp>
      <p:pic>
        <p:nvPicPr>
          <p:cNvPr id="6" name="Picture 5"/>
          <p:cNvPicPr>
            <a:picLocks noChangeAspect="1"/>
          </p:cNvPicPr>
          <p:nvPr/>
        </p:nvPicPr>
        <p:blipFill>
          <a:blip r:embed="rId2"/>
          <a:stretch>
            <a:fillRect/>
          </a:stretch>
        </p:blipFill>
        <p:spPr>
          <a:xfrm>
            <a:off x="457200" y="3481717"/>
            <a:ext cx="8229599" cy="1000664"/>
          </a:xfrm>
          <a:prstGeom prst="rect">
            <a:avLst/>
          </a:prstGeom>
        </p:spPr>
      </p:pic>
      <p:pic>
        <p:nvPicPr>
          <p:cNvPr id="7" name="Picture 6"/>
          <p:cNvPicPr>
            <a:picLocks noChangeAspect="1"/>
          </p:cNvPicPr>
          <p:nvPr/>
        </p:nvPicPr>
        <p:blipFill>
          <a:blip r:embed="rId3"/>
          <a:stretch>
            <a:fillRect/>
          </a:stretch>
        </p:blipFill>
        <p:spPr>
          <a:xfrm>
            <a:off x="374208" y="4597327"/>
            <a:ext cx="8312592" cy="1149245"/>
          </a:xfrm>
          <a:prstGeom prst="rect">
            <a:avLst/>
          </a:prstGeom>
        </p:spPr>
      </p:pic>
      <p:sp>
        <p:nvSpPr>
          <p:cNvPr id="8" name="TextBox 7"/>
          <p:cNvSpPr txBox="1"/>
          <p:nvPr/>
        </p:nvSpPr>
        <p:spPr>
          <a:xfrm>
            <a:off x="374207" y="5746572"/>
            <a:ext cx="8312591" cy="923330"/>
          </a:xfrm>
          <a:prstGeom prst="rect">
            <a:avLst/>
          </a:prstGeom>
          <a:noFill/>
        </p:spPr>
        <p:txBody>
          <a:bodyPr wrap="square" rtlCol="0">
            <a:spAutoFit/>
          </a:bodyPr>
          <a:lstStyle/>
          <a:p>
            <a:r>
              <a:rPr lang="en-US" dirty="0" smtClean="0"/>
              <a:t>“Voidable” means valid until annulled; esp., (of a contract) capable of being affirmed </a:t>
            </a:r>
          </a:p>
          <a:p>
            <a:r>
              <a:rPr lang="en-US" dirty="0" smtClean="0"/>
              <a:t>or rejected at the option of one of the parties.</a:t>
            </a:r>
          </a:p>
          <a:p>
            <a:r>
              <a:rPr lang="en-US" dirty="0" smtClean="0"/>
              <a:t>“Void” means of no legal effect; null. [Black’s Law Dictionary]</a:t>
            </a:r>
            <a:endParaRPr lang="en-US" dirty="0"/>
          </a:p>
        </p:txBody>
      </p:sp>
    </p:spTree>
    <p:extLst>
      <p:ext uri="{BB962C8B-B14F-4D97-AF65-F5344CB8AC3E}">
        <p14:creationId xmlns:p14="http://schemas.microsoft.com/office/powerpoint/2010/main" val="38615571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599" cy="1143000"/>
          </a:xfrm>
        </p:spPr>
        <p:txBody>
          <a:bodyPr/>
          <a:lstStyle/>
          <a:p>
            <a:r>
              <a:rPr lang="en-US" dirty="0"/>
              <a:t>Nullification</a:t>
            </a:r>
          </a:p>
        </p:txBody>
      </p:sp>
      <p:sp>
        <p:nvSpPr>
          <p:cNvPr id="3" name="Content Placeholder 2"/>
          <p:cNvSpPr>
            <a:spLocks noGrp="1"/>
          </p:cNvSpPr>
          <p:nvPr>
            <p:ph idx="1"/>
          </p:nvPr>
        </p:nvSpPr>
        <p:spPr/>
        <p:txBody>
          <a:bodyPr>
            <a:normAutofit fontScale="62500" lnSpcReduction="20000"/>
          </a:bodyPr>
          <a:lstStyle/>
          <a:p>
            <a:pPr algn="just"/>
            <a:r>
              <a:rPr lang="en-US" dirty="0"/>
              <a:t>Section 24 TCCC. A minor can do all acts which are suitable to his condition in life, and actually required for his reasonable needs.</a:t>
            </a:r>
          </a:p>
          <a:p>
            <a:endParaRPr lang="en-US" dirty="0"/>
          </a:p>
          <a:p>
            <a:pPr algn="just"/>
            <a:r>
              <a:rPr lang="en-US" dirty="0"/>
              <a:t>Section 26 TCCC. When the legal representative permits a minor to dispose of property for a purpose specified by him, the minor may, within the limits of such purpose, dispose of it at his pleasure. He may do the same as to property which he has been permitted to dispose of without any purpose begin specified.</a:t>
            </a:r>
          </a:p>
          <a:p>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27</a:t>
            </a:fld>
            <a:endParaRPr lang="en-US"/>
          </a:p>
        </p:txBody>
      </p:sp>
      <p:pic>
        <p:nvPicPr>
          <p:cNvPr id="5" name="Picture 4"/>
          <p:cNvPicPr>
            <a:picLocks noChangeAspect="1"/>
          </p:cNvPicPr>
          <p:nvPr/>
        </p:nvPicPr>
        <p:blipFill>
          <a:blip r:embed="rId2"/>
          <a:stretch>
            <a:fillRect/>
          </a:stretch>
        </p:blipFill>
        <p:spPr>
          <a:xfrm>
            <a:off x="457200" y="3772991"/>
            <a:ext cx="8229599" cy="945904"/>
          </a:xfrm>
          <a:prstGeom prst="rect">
            <a:avLst/>
          </a:prstGeom>
        </p:spPr>
      </p:pic>
      <p:pic>
        <p:nvPicPr>
          <p:cNvPr id="6" name="Picture 5"/>
          <p:cNvPicPr>
            <a:picLocks noChangeAspect="1"/>
          </p:cNvPicPr>
          <p:nvPr/>
        </p:nvPicPr>
        <p:blipFill>
          <a:blip r:embed="rId3"/>
          <a:stretch>
            <a:fillRect/>
          </a:stretch>
        </p:blipFill>
        <p:spPr>
          <a:xfrm>
            <a:off x="457200" y="4585427"/>
            <a:ext cx="8229599" cy="1511207"/>
          </a:xfrm>
          <a:prstGeom prst="rect">
            <a:avLst/>
          </a:prstGeom>
        </p:spPr>
      </p:pic>
      <p:sp>
        <p:nvSpPr>
          <p:cNvPr id="7" name="TextBox 6"/>
          <p:cNvSpPr txBox="1"/>
          <p:nvPr/>
        </p:nvSpPr>
        <p:spPr>
          <a:xfrm>
            <a:off x="457200" y="6218869"/>
            <a:ext cx="3814303" cy="369332"/>
          </a:xfrm>
          <a:prstGeom prst="rect">
            <a:avLst/>
          </a:prstGeom>
          <a:noFill/>
        </p:spPr>
        <p:txBody>
          <a:bodyPr wrap="none" rtlCol="0">
            <a:spAutoFit/>
          </a:bodyPr>
          <a:lstStyle/>
          <a:p>
            <a:r>
              <a:rPr lang="en-US" dirty="0" smtClean="0"/>
              <a:t>Question: Remember the </a:t>
            </a:r>
            <a:r>
              <a:rPr lang="en-US" i="1" dirty="0" err="1" smtClean="0"/>
              <a:t>Iwatch</a:t>
            </a:r>
            <a:r>
              <a:rPr lang="en-US" dirty="0" smtClean="0"/>
              <a:t> case?</a:t>
            </a:r>
            <a:endParaRPr lang="en-US" dirty="0"/>
          </a:p>
        </p:txBody>
      </p:sp>
    </p:spTree>
    <p:extLst>
      <p:ext uri="{BB962C8B-B14F-4D97-AF65-F5344CB8AC3E}">
        <p14:creationId xmlns:p14="http://schemas.microsoft.com/office/powerpoint/2010/main" val="27181318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82974" y="292388"/>
            <a:ext cx="1554015" cy="584775"/>
          </a:xfrm>
          <a:prstGeom prst="rect">
            <a:avLst/>
          </a:prstGeom>
          <a:noFill/>
        </p:spPr>
        <p:txBody>
          <a:bodyPr wrap="none" rtlCol="0">
            <a:spAutoFit/>
          </a:bodyPr>
          <a:lstStyle/>
          <a:p>
            <a:r>
              <a:rPr lang="en-US" sz="3200" b="1" dirty="0">
                <a:cs typeface="Bookman Old Style"/>
              </a:rPr>
              <a:t>Exercise</a:t>
            </a:r>
          </a:p>
        </p:txBody>
      </p:sp>
      <p:sp>
        <p:nvSpPr>
          <p:cNvPr id="6" name="TextBox 5"/>
          <p:cNvSpPr txBox="1"/>
          <p:nvPr/>
        </p:nvSpPr>
        <p:spPr>
          <a:xfrm>
            <a:off x="348876" y="1521286"/>
            <a:ext cx="8331122" cy="2893100"/>
          </a:xfrm>
          <a:prstGeom prst="rect">
            <a:avLst/>
          </a:prstGeom>
          <a:noFill/>
        </p:spPr>
        <p:txBody>
          <a:bodyPr wrap="square" rtlCol="0">
            <a:spAutoFit/>
          </a:bodyPr>
          <a:lstStyle/>
          <a:p>
            <a:r>
              <a:rPr lang="en-US" sz="2600" dirty="0">
                <a:cs typeface="Bookman Old Style"/>
              </a:rPr>
              <a:t>A driving negligently hit B, a minor, who was crossing a street. B’s parents had to pay 100,000 THB for this treatment. They would like to sue A to claim damages for such wrongful act. Please answer.</a:t>
            </a:r>
          </a:p>
          <a:p>
            <a:endParaRPr lang="en-US" sz="2600" dirty="0">
              <a:cs typeface="Bookman Old Style"/>
            </a:endParaRPr>
          </a:p>
          <a:p>
            <a:pPr marL="514350" indent="-514350">
              <a:buAutoNum type="alphaLcPeriod"/>
            </a:pPr>
            <a:r>
              <a:rPr lang="en-US" sz="2600" dirty="0">
                <a:cs typeface="Bookman Old Style"/>
              </a:rPr>
              <a:t>What rights of B were violated?</a:t>
            </a:r>
          </a:p>
          <a:p>
            <a:pPr marL="514350" indent="-514350">
              <a:buAutoNum type="alphaLcPeriod"/>
            </a:pPr>
            <a:r>
              <a:rPr lang="en-US" sz="2600" dirty="0">
                <a:cs typeface="Bookman Old Style"/>
              </a:rPr>
              <a:t>By suing A, what rights are the parents exercising? </a:t>
            </a:r>
          </a:p>
        </p:txBody>
      </p:sp>
    </p:spTree>
    <p:extLst>
      <p:ext uri="{BB962C8B-B14F-4D97-AF65-F5344CB8AC3E}">
        <p14:creationId xmlns:p14="http://schemas.microsoft.com/office/powerpoint/2010/main" val="4128087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599" cy="1143000"/>
          </a:xfrm>
        </p:spPr>
        <p:txBody>
          <a:bodyPr/>
          <a:lstStyle/>
          <a:p>
            <a:r>
              <a:rPr lang="en-US" dirty="0" smtClean="0"/>
              <a:t>Tort</a:t>
            </a:r>
            <a:endParaRPr lang="en-US" dirty="0"/>
          </a:p>
        </p:txBody>
      </p:sp>
      <p:sp>
        <p:nvSpPr>
          <p:cNvPr id="3" name="Content Placeholder 2"/>
          <p:cNvSpPr>
            <a:spLocks noGrp="1"/>
          </p:cNvSpPr>
          <p:nvPr>
            <p:ph idx="1"/>
          </p:nvPr>
        </p:nvSpPr>
        <p:spPr/>
        <p:txBody>
          <a:bodyPr>
            <a:normAutofit/>
          </a:bodyPr>
          <a:lstStyle/>
          <a:p>
            <a:pPr algn="just"/>
            <a:r>
              <a:rPr lang="en-US" sz="2400" dirty="0" smtClean="0"/>
              <a:t>Section 420 TCCC.</a:t>
            </a:r>
            <a:r>
              <a:rPr lang="th-TH" sz="2400" dirty="0" smtClean="0"/>
              <a:t> </a:t>
            </a:r>
            <a:r>
              <a:rPr lang="en-US" sz="2400" dirty="0" smtClean="0"/>
              <a:t>A person who, willfully or negligently, unlawfully injures the life, body, health, liberty, property or any right of another person, is said to commit a wrongful act and is bound to make compensation therefore. </a:t>
            </a:r>
            <a:endParaRPr lang="en-US" sz="2400"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29</a:t>
            </a:fld>
            <a:endParaRPr lang="en-US"/>
          </a:p>
        </p:txBody>
      </p:sp>
      <p:pic>
        <p:nvPicPr>
          <p:cNvPr id="5" name="Picture 4"/>
          <p:cNvPicPr>
            <a:picLocks noChangeAspect="1"/>
          </p:cNvPicPr>
          <p:nvPr/>
        </p:nvPicPr>
        <p:blipFill>
          <a:blip r:embed="rId2"/>
          <a:stretch>
            <a:fillRect/>
          </a:stretch>
        </p:blipFill>
        <p:spPr>
          <a:xfrm>
            <a:off x="0" y="3411513"/>
            <a:ext cx="9144000" cy="1508191"/>
          </a:xfrm>
          <a:prstGeom prst="rect">
            <a:avLst/>
          </a:prstGeom>
        </p:spPr>
      </p:pic>
    </p:spTree>
    <p:extLst>
      <p:ext uri="{BB962C8B-B14F-4D97-AF65-F5344CB8AC3E}">
        <p14:creationId xmlns:p14="http://schemas.microsoft.com/office/powerpoint/2010/main" val="11190733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Parental power</a:t>
            </a:r>
            <a:endParaRPr lang="en-US" dirty="0"/>
          </a:p>
        </p:txBody>
      </p:sp>
      <p:sp>
        <p:nvSpPr>
          <p:cNvPr id="3" name="Content Placeholder 2"/>
          <p:cNvSpPr>
            <a:spLocks noGrp="1"/>
          </p:cNvSpPr>
          <p:nvPr>
            <p:ph idx="1"/>
          </p:nvPr>
        </p:nvSpPr>
        <p:spPr/>
        <p:txBody>
          <a:bodyPr>
            <a:normAutofit/>
          </a:bodyPr>
          <a:lstStyle/>
          <a:p>
            <a:pPr algn="just"/>
            <a:r>
              <a:rPr lang="en-US" sz="2400" dirty="0" smtClean="0"/>
              <a:t>Section 1566(1) TCCC. A child is subject to parental power as long as he is not sui </a:t>
            </a:r>
            <a:r>
              <a:rPr lang="en-US" sz="2400" dirty="0" err="1" smtClean="0"/>
              <a:t>juris</a:t>
            </a:r>
            <a:r>
              <a:rPr lang="en-US" sz="2400" dirty="0" smtClean="0"/>
              <a:t>.</a:t>
            </a:r>
            <a:endParaRPr lang="en-US" sz="2400"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30</a:t>
            </a:fld>
            <a:endParaRPr lang="en-US"/>
          </a:p>
        </p:txBody>
      </p:sp>
      <p:pic>
        <p:nvPicPr>
          <p:cNvPr id="5" name="Picture 4"/>
          <p:cNvPicPr>
            <a:picLocks noChangeAspect="1"/>
          </p:cNvPicPr>
          <p:nvPr/>
        </p:nvPicPr>
        <p:blipFill>
          <a:blip r:embed="rId2"/>
          <a:stretch>
            <a:fillRect/>
          </a:stretch>
        </p:blipFill>
        <p:spPr>
          <a:xfrm>
            <a:off x="497604" y="2510204"/>
            <a:ext cx="8646396" cy="875914"/>
          </a:xfrm>
          <a:prstGeom prst="rect">
            <a:avLst/>
          </a:prstGeom>
        </p:spPr>
      </p:pic>
      <p:sp>
        <p:nvSpPr>
          <p:cNvPr id="7" name="TextBox 6"/>
          <p:cNvSpPr txBox="1"/>
          <p:nvPr/>
        </p:nvSpPr>
        <p:spPr>
          <a:xfrm flipH="1">
            <a:off x="497603" y="3436526"/>
            <a:ext cx="443892" cy="369332"/>
          </a:xfrm>
          <a:prstGeom prst="rect">
            <a:avLst/>
          </a:prstGeom>
          <a:noFill/>
        </p:spPr>
        <p:txBody>
          <a:bodyPr wrap="square" rtlCol="0">
            <a:spAutoFit/>
          </a:bodyPr>
          <a:lstStyle/>
          <a:p>
            <a:r>
              <a:rPr lang="mr-IN" dirty="0" smtClean="0"/>
              <a:t>…</a:t>
            </a:r>
            <a:endParaRPr lang="en-US" dirty="0"/>
          </a:p>
        </p:txBody>
      </p:sp>
    </p:spTree>
    <p:extLst>
      <p:ext uri="{BB962C8B-B14F-4D97-AF65-F5344CB8AC3E}">
        <p14:creationId xmlns:p14="http://schemas.microsoft.com/office/powerpoint/2010/main" val="1116765929"/>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21500</TotalTime>
  <Words>1351</Words>
  <Application>Microsoft Macintosh PowerPoint</Application>
  <PresentationFormat>On-screen Show (4:3)</PresentationFormat>
  <Paragraphs>159</Paragraphs>
  <Slides>30</Slides>
  <Notes>2</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Munin_Specific Performance</vt:lpstr>
      <vt:lpstr>TU 122 LAW IN EVERYDAY LIFE</vt:lpstr>
      <vt:lpstr>PowerPoint Presentation</vt:lpstr>
      <vt:lpstr>Right and Duty,  e.g., Section 194 TCCC</vt:lpstr>
      <vt:lpstr>Liability, e.g., Section 420 TCCC</vt:lpstr>
      <vt:lpstr>Privilege, e.g., Section 124 Constitution</vt:lpstr>
      <vt:lpstr>Immunities, e.g., The Act on Privileges and Immunities for International Organizations and International Conferences in Thailand 2018</vt:lpstr>
      <vt:lpstr>PowerPoint Presentation</vt:lpstr>
      <vt:lpstr>Rights</vt:lpstr>
      <vt:lpstr>PowerPoint Presentation</vt:lpstr>
      <vt:lpstr>Concepts of Rights in  Public Law </vt:lpstr>
      <vt:lpstr>Constitution 2017</vt:lpstr>
      <vt:lpstr>Constitution 2017</vt:lpstr>
      <vt:lpstr>PowerPoint Presentation</vt:lpstr>
      <vt:lpstr>PowerPoint Presentation</vt:lpstr>
      <vt:lpstr>Ownership</vt:lpstr>
      <vt:lpstr>Habitation</vt:lpstr>
      <vt:lpstr>Obligatory Rights</vt:lpstr>
      <vt:lpstr>Obligatory Rights</vt:lpstr>
      <vt:lpstr>Rights arising from Status </vt:lpstr>
      <vt:lpstr>PowerPoint Presentation</vt:lpstr>
      <vt:lpstr>TCCC</vt:lpstr>
      <vt:lpstr>PowerPoint Presentation</vt:lpstr>
      <vt:lpstr>Self-enforcing</vt:lpstr>
      <vt:lpstr>Claim</vt:lpstr>
      <vt:lpstr>Refusal</vt:lpstr>
      <vt:lpstr>Nullification</vt:lpstr>
      <vt:lpstr>Nullification</vt:lpstr>
      <vt:lpstr>PowerPoint Presentation</vt:lpstr>
      <vt:lpstr>Tort</vt:lpstr>
      <vt:lpstr>Parental power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Pananya Larbprasertporn</cp:lastModifiedBy>
  <cp:revision>329</cp:revision>
  <dcterms:created xsi:type="dcterms:W3CDTF">2014-05-06T17:21:22Z</dcterms:created>
  <dcterms:modified xsi:type="dcterms:W3CDTF">2019-09-07T03:43:42Z</dcterms:modified>
</cp:coreProperties>
</file>