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34" r:id="rId2"/>
    <p:sldId id="350" r:id="rId3"/>
    <p:sldId id="349" r:id="rId4"/>
    <p:sldId id="359" r:id="rId5"/>
    <p:sldId id="352" r:id="rId6"/>
    <p:sldId id="353" r:id="rId7"/>
    <p:sldId id="354" r:id="rId8"/>
    <p:sldId id="356" r:id="rId9"/>
    <p:sldId id="392" r:id="rId10"/>
    <p:sldId id="361" r:id="rId11"/>
    <p:sldId id="389" r:id="rId12"/>
    <p:sldId id="390" r:id="rId13"/>
    <p:sldId id="391" r:id="rId14"/>
    <p:sldId id="336" r:id="rId15"/>
    <p:sldId id="339" r:id="rId16"/>
    <p:sldId id="360" r:id="rId17"/>
    <p:sldId id="394" r:id="rId18"/>
    <p:sldId id="362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2" y="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1/29/2021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However, there is another way to look at the SE.</a:t>
            </a:r>
          </a:p>
          <a:p>
            <a:pPr marL="514350" indent="-457200"/>
            <a:r>
              <a:rPr lang="en-US" sz="2600" dirty="0"/>
              <a:t>It is called “the </a:t>
            </a:r>
            <a:r>
              <a:rPr lang="en-US" sz="2600" dirty="0" err="1"/>
              <a:t>Slutskian</a:t>
            </a:r>
            <a:r>
              <a:rPr lang="en-US" sz="2600" dirty="0"/>
              <a:t> Method”.</a:t>
            </a:r>
          </a:p>
          <a:p>
            <a:pPr marL="514350" indent="-457200"/>
            <a:r>
              <a:rPr lang="en-US" sz="2600" dirty="0"/>
              <a:t>It is named after Eugen Slutsky, a Russian economist.</a:t>
            </a:r>
          </a:p>
          <a:p>
            <a:pPr marL="514350" indent="-457200"/>
            <a:endParaRPr lang="en-US" sz="2600" dirty="0"/>
          </a:p>
          <a:p>
            <a:pPr marL="514350" indent="-457200"/>
            <a:r>
              <a:rPr lang="en-US" sz="2600" dirty="0"/>
              <a:t>Using this method, we now define the SE as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purchasing power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4450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Now, instead of “rolling the budget line along the original indifference curve” (as in the </a:t>
            </a:r>
            <a:r>
              <a:rPr lang="en-US" sz="2600" dirty="0" err="1"/>
              <a:t>Hicksian</a:t>
            </a:r>
            <a:r>
              <a:rPr lang="en-US" sz="2600" dirty="0"/>
              <a:t> Method), we will find Bundle B from “pivoting the budget line around the original bundle A”.</a:t>
            </a:r>
          </a:p>
          <a:p>
            <a:pPr marL="514350" indent="-457200"/>
            <a:endParaRPr lang="en-US" sz="2600" dirty="0"/>
          </a:p>
          <a:p>
            <a:pPr marL="514350" indent="-457200"/>
            <a:r>
              <a:rPr lang="en-US" sz="2600" dirty="0"/>
              <a:t>In doing so, we are </a:t>
            </a:r>
            <a:r>
              <a:rPr lang="en-US" sz="2600" b="1" u="sng" dirty="0"/>
              <a:t>holding the purchasing power constant because the consumer can still buy the original bundle A even with the price change.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141736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 err="1"/>
              <a:t>Hicksian</a:t>
            </a:r>
            <a:r>
              <a:rPr lang="en-US" sz="2600" b="1" dirty="0"/>
              <a:t> vs </a:t>
            </a:r>
            <a:r>
              <a:rPr lang="en-US" sz="2600" b="1" dirty="0" err="1"/>
              <a:t>Slutskian</a:t>
            </a:r>
            <a:r>
              <a:rPr lang="en-US" sz="2600" b="1" dirty="0"/>
              <a:t> Method</a:t>
            </a:r>
          </a:p>
          <a:p>
            <a:pPr marL="57150" indent="0">
              <a:buNone/>
            </a:pPr>
            <a:r>
              <a:rPr lang="en-US" sz="2600" dirty="0"/>
              <a:t>To find Bundle B, which is the bundle as a result of the SE,</a:t>
            </a:r>
          </a:p>
          <a:p>
            <a:pPr marL="514350" indent="-457200"/>
            <a:r>
              <a:rPr lang="en-US" sz="2600" dirty="0"/>
              <a:t>The </a:t>
            </a:r>
            <a:r>
              <a:rPr lang="en-US" sz="2600" dirty="0" err="1"/>
              <a:t>Hicksian</a:t>
            </a:r>
            <a:r>
              <a:rPr lang="en-US" sz="2600" dirty="0"/>
              <a:t> Method asks: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utility level that he had prior the price change</a:t>
            </a:r>
            <a:r>
              <a:rPr lang="en-US" sz="2600" dirty="0"/>
              <a:t>?</a:t>
            </a:r>
          </a:p>
          <a:p>
            <a:pPr marL="514350" indent="-457200"/>
            <a:r>
              <a:rPr lang="en-US" sz="2600" dirty="0"/>
              <a:t>The </a:t>
            </a:r>
            <a:r>
              <a:rPr lang="en-US" sz="2600" dirty="0" err="1"/>
              <a:t>Slutskian</a:t>
            </a:r>
            <a:r>
              <a:rPr lang="en-US" sz="2600" dirty="0"/>
              <a:t> Method asks: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purchasing power that he had prior the price change</a:t>
            </a:r>
            <a:r>
              <a:rPr lang="en-US" sz="2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83826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85385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2: Px falls, and X is an inferior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143060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3: Px falls, and X is a </a:t>
            </a:r>
            <a:r>
              <a:rPr lang="en-US" sz="2000" b="1" dirty="0" err="1"/>
              <a:t>Giffen</a:t>
            </a:r>
            <a:r>
              <a:rPr lang="en-US" sz="2000" b="1" dirty="0"/>
              <a:t>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32350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the standard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FA7DED5-2869-49F1-A538-0F39F6B165FF}"/>
              </a:ext>
            </a:extLst>
          </p:cNvPr>
          <p:cNvGrpSpPr/>
          <p:nvPr/>
        </p:nvGrpSpPr>
        <p:grpSpPr>
          <a:xfrm>
            <a:off x="417960" y="1143000"/>
            <a:ext cx="3925440" cy="5427162"/>
            <a:chOff x="417960" y="1143000"/>
            <a:chExt cx="3925440" cy="5427162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947662" y="3760694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1302013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953314" y="2108090"/>
              <a:ext cx="1188508" cy="165957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575022" y="1143000"/>
              <a:ext cx="186978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4149358" y="3581400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56CBFA7E-C9E1-409E-B8B9-7DC5715D4C10}"/>
                </a:ext>
              </a:extLst>
            </p:cNvPr>
            <p:cNvCxnSpPr/>
            <p:nvPr/>
          </p:nvCxnSpPr>
          <p:spPr>
            <a:xfrm>
              <a:off x="947662" y="6512375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69923BF5-BC0B-47FB-8AEC-FC68BC9381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4053694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639B0B9-AF19-4E7E-B073-E5896EF1B3D5}"/>
                </a:ext>
              </a:extLst>
            </p:cNvPr>
            <p:cNvSpPr txBox="1"/>
            <p:nvPr/>
          </p:nvSpPr>
          <p:spPr>
            <a:xfrm>
              <a:off x="417960" y="390621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Px</a:t>
              </a:r>
              <a:endParaRPr lang="th-TH" b="1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1F9EDCA-B26A-4302-948F-5A7E92EF720A}"/>
                </a:ext>
              </a:extLst>
            </p:cNvPr>
            <p:cNvSpPr txBox="1"/>
            <p:nvPr/>
          </p:nvSpPr>
          <p:spPr>
            <a:xfrm>
              <a:off x="4149358" y="6333081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CE65BA6-5ED3-4034-AC6B-48B694A19FCE}"/>
              </a:ext>
            </a:extLst>
          </p:cNvPr>
          <p:cNvSpPr txBox="1"/>
          <p:nvPr/>
        </p:nvSpPr>
        <p:spPr>
          <a:xfrm>
            <a:off x="5478137" y="5340687"/>
            <a:ext cx="32086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Standard Demand Curve is also known as</a:t>
            </a:r>
          </a:p>
          <a:p>
            <a:pPr algn="ctr"/>
            <a:r>
              <a:rPr lang="en-US" sz="2000" b="1" dirty="0"/>
              <a:t>“Marshallian Demand”</a:t>
            </a:r>
            <a:endParaRPr lang="th-TH" sz="2000" b="1" dirty="0"/>
          </a:p>
        </p:txBody>
      </p:sp>
    </p:spTree>
    <p:extLst>
      <p:ext uri="{BB962C8B-B14F-4D97-AF65-F5344CB8AC3E}">
        <p14:creationId xmlns:p14="http://schemas.microsoft.com/office/powerpoint/2010/main" val="103219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the </a:t>
            </a: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D450859-CCC2-402F-9E30-482134AF185D}"/>
              </a:ext>
            </a:extLst>
          </p:cNvPr>
          <p:cNvGrpSpPr/>
          <p:nvPr/>
        </p:nvGrpSpPr>
        <p:grpSpPr>
          <a:xfrm>
            <a:off x="417960" y="1143000"/>
            <a:ext cx="3925440" cy="5427162"/>
            <a:chOff x="417960" y="1143000"/>
            <a:chExt cx="3925440" cy="5427162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6083978D-4201-43D8-9728-499090C493C1}"/>
                </a:ext>
              </a:extLst>
            </p:cNvPr>
            <p:cNvCxnSpPr/>
            <p:nvPr/>
          </p:nvCxnSpPr>
          <p:spPr>
            <a:xfrm>
              <a:off x="947662" y="3760694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1B14B4F-FDFA-4963-8A57-EA01FC39FC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1302013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DF7479F-950D-4477-ACBA-1A3AC3CB88E7}"/>
                </a:ext>
              </a:extLst>
            </p:cNvPr>
            <p:cNvCxnSpPr>
              <a:cxnSpLocks/>
            </p:cNvCxnSpPr>
            <p:nvPr/>
          </p:nvCxnSpPr>
          <p:spPr>
            <a:xfrm>
              <a:off x="953314" y="2108090"/>
              <a:ext cx="1188508" cy="165957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E94AA0A-069F-41CB-8E42-C9104BF618E8}"/>
                </a:ext>
              </a:extLst>
            </p:cNvPr>
            <p:cNvSpPr txBox="1"/>
            <p:nvPr/>
          </p:nvSpPr>
          <p:spPr>
            <a:xfrm>
              <a:off x="575022" y="1143000"/>
              <a:ext cx="186978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8A61907-2032-43A1-969E-B9EDC8AC765D}"/>
                </a:ext>
              </a:extLst>
            </p:cNvPr>
            <p:cNvSpPr txBox="1"/>
            <p:nvPr/>
          </p:nvSpPr>
          <p:spPr>
            <a:xfrm>
              <a:off x="4149358" y="3581400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E5933294-272A-40CF-85DA-5BA142DCEDF2}"/>
                </a:ext>
              </a:extLst>
            </p:cNvPr>
            <p:cNvCxnSpPr/>
            <p:nvPr/>
          </p:nvCxnSpPr>
          <p:spPr>
            <a:xfrm>
              <a:off x="947662" y="6512375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9F65155-A5F5-4FAC-B986-65578D21076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4053694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6EDCE32-9E7B-4AA6-B9D9-99AC2E21F76B}"/>
                </a:ext>
              </a:extLst>
            </p:cNvPr>
            <p:cNvSpPr txBox="1"/>
            <p:nvPr/>
          </p:nvSpPr>
          <p:spPr>
            <a:xfrm>
              <a:off x="417960" y="390621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Px</a:t>
              </a:r>
              <a:endParaRPr lang="th-TH" b="1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55F4729-32A0-461C-BB4D-572527310E85}"/>
                </a:ext>
              </a:extLst>
            </p:cNvPr>
            <p:cNvSpPr txBox="1"/>
            <p:nvPr/>
          </p:nvSpPr>
          <p:spPr>
            <a:xfrm>
              <a:off x="4149358" y="6333081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834095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DEC46-A4F3-4717-9729-458BF7D15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/>
              <a:t>We refer the </a:t>
            </a:r>
            <a:r>
              <a:rPr lang="en-US" sz="2600" dirty="0" err="1"/>
              <a:t>Hicksian</a:t>
            </a:r>
            <a:r>
              <a:rPr lang="en-US" sz="2600" dirty="0"/>
              <a:t> (and </a:t>
            </a:r>
            <a:r>
              <a:rPr lang="en-US" sz="2600" dirty="0" err="1"/>
              <a:t>Slutskian</a:t>
            </a:r>
            <a:r>
              <a:rPr lang="en-US" sz="2600" dirty="0"/>
              <a:t>) demand curve as </a:t>
            </a:r>
            <a:r>
              <a:rPr lang="en-US" sz="2600" b="1" dirty="0"/>
              <a:t>“compensated” </a:t>
            </a:r>
            <a:r>
              <a:rPr lang="en-US" sz="2600" dirty="0"/>
              <a:t>demand curve, whereas the Marshallian demand curve is referred as “uncompensated” demand.</a:t>
            </a:r>
          </a:p>
          <a:p>
            <a:r>
              <a:rPr lang="en-US" sz="2600" dirty="0"/>
              <a:t>The </a:t>
            </a:r>
            <a:r>
              <a:rPr lang="en-US" sz="2600" dirty="0" err="1"/>
              <a:t>Hicksian</a:t>
            </a:r>
            <a:r>
              <a:rPr lang="en-US" sz="2600" dirty="0"/>
              <a:t> demand curve is always downward-sloping because </a:t>
            </a:r>
            <a:r>
              <a:rPr lang="en-US" sz="2600" b="1" u="sng" dirty="0"/>
              <a:t>it ignores the IE</a:t>
            </a:r>
            <a:r>
              <a:rPr lang="en-US" sz="2600" dirty="0"/>
              <a:t>.</a:t>
            </a:r>
          </a:p>
          <a:p>
            <a:r>
              <a:rPr lang="en-US" sz="2600" dirty="0"/>
              <a:t>For the same reason, the </a:t>
            </a:r>
            <a:r>
              <a:rPr lang="en-US" sz="2600" dirty="0" err="1"/>
              <a:t>Hicksian</a:t>
            </a:r>
            <a:r>
              <a:rPr lang="en-US" sz="2600" dirty="0"/>
              <a:t> demand for a normal good is steeper than the Marshallian demand.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We can draw compensated demand, using </a:t>
            </a:r>
            <a:r>
              <a:rPr lang="en-US" sz="2600" dirty="0" err="1"/>
              <a:t>Slutskian</a:t>
            </a:r>
            <a:r>
              <a:rPr lang="en-US" sz="2600" dirty="0"/>
              <a:t> approach as well.</a:t>
            </a:r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Compensated Demand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267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“Compensate”</a:t>
            </a:r>
            <a:r>
              <a:rPr lang="en-US" dirty="0"/>
              <a:t> refers to the approach that</a:t>
            </a:r>
          </a:p>
          <a:p>
            <a:pPr lvl="1"/>
            <a:r>
              <a:rPr lang="en-US" sz="3200" dirty="0" err="1"/>
              <a:t>Slutskian</a:t>
            </a:r>
            <a:r>
              <a:rPr lang="en-US" sz="3200" dirty="0"/>
              <a:t> Method gives the consumer just enough money to get back to his original bundle A, so that his purchasing power is constant.</a:t>
            </a:r>
          </a:p>
          <a:p>
            <a:pPr lvl="1"/>
            <a:r>
              <a:rPr lang="en-US" sz="3200" dirty="0" err="1"/>
              <a:t>Hicksian</a:t>
            </a:r>
            <a:r>
              <a:rPr lang="en-US" sz="3200" dirty="0"/>
              <a:t> Method gives the consumer just enough money to get back to his original utility, so that his utility is constant.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85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However, when Px falls, it is obvious that the consumer can still get back to his original bundle, and he should have excess money to buy something else. </a:t>
            </a:r>
            <a:r>
              <a:rPr lang="en-US" u="sng" dirty="0"/>
              <a:t>Thus, his purchasing power or his utility is greater after Px falls</a:t>
            </a:r>
            <a:r>
              <a:rPr lang="en-US" dirty="0"/>
              <a:t>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294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Thus, according to Hicks and Slutsky, </a:t>
            </a:r>
            <a:br>
              <a:rPr lang="en-US" dirty="0"/>
            </a:br>
            <a:r>
              <a:rPr lang="en-US" dirty="0"/>
              <a:t>to </a:t>
            </a:r>
            <a:r>
              <a:rPr lang="en-US" b="1" dirty="0"/>
              <a:t>“compensate” </a:t>
            </a:r>
            <a:r>
              <a:rPr lang="en-US" dirty="0"/>
              <a:t>the consumer,</a:t>
            </a:r>
          </a:p>
          <a:p>
            <a:pPr lvl="1"/>
            <a:r>
              <a:rPr lang="en-US" sz="3200" dirty="0"/>
              <a:t> the income at the Pivoted BL will be reduced when Px falls.</a:t>
            </a:r>
          </a:p>
          <a:p>
            <a:pPr lvl="1"/>
            <a:r>
              <a:rPr lang="en-US" sz="3200" dirty="0"/>
              <a:t>the income at the Pivoted BL will be raised when Px rises.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13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When the price of a good changes, its quantity demanded changes.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The total effect on demand (TE) is due to </a:t>
            </a:r>
            <a:r>
              <a:rPr lang="en-US" sz="2600" b="1" dirty="0"/>
              <a:t>the sum of two effects</a:t>
            </a:r>
            <a:r>
              <a:rPr lang="en-US" sz="2600" dirty="0"/>
              <a:t>: </a:t>
            </a:r>
          </a:p>
          <a:p>
            <a:pPr lvl="1"/>
            <a:r>
              <a:rPr lang="en-US" sz="2600" dirty="0"/>
              <a:t>Income Effect (IE)</a:t>
            </a:r>
          </a:p>
          <a:p>
            <a:pPr lvl="1"/>
            <a:r>
              <a:rPr lang="en-US" sz="2600" dirty="0"/>
              <a:t>Substitution Effect (SE).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That is, </a:t>
            </a:r>
            <a:r>
              <a:rPr lang="en-US" sz="2600" b="1" dirty="0"/>
              <a:t>TE = SE + IE.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398556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Substitution Effect implies that </a:t>
            </a:r>
            <a:r>
              <a:rPr lang="en-US" sz="2600" u="sng" dirty="0"/>
              <a:t>the consumer will ALWAYS buy more of the good</a:t>
            </a:r>
            <a:r>
              <a:rPr lang="en-US" sz="2600" dirty="0"/>
              <a:t>.</a:t>
            </a:r>
          </a:p>
          <a:p>
            <a:pPr marL="400050"/>
            <a:r>
              <a:rPr lang="en-US" sz="2600" dirty="0"/>
              <a:t>Income Effect implies that </a:t>
            </a:r>
            <a:r>
              <a:rPr lang="en-US" sz="2600" u="sng" dirty="0"/>
              <a:t>the real income increases</a:t>
            </a:r>
            <a:br>
              <a:rPr lang="en-US" sz="2600" u="sng" dirty="0"/>
            </a:br>
            <a:r>
              <a:rPr lang="en-US" sz="2600" u="sng" dirty="0"/>
              <a:t>AND</a:t>
            </a:r>
          </a:p>
          <a:p>
            <a:pPr marL="800100" lvl="1"/>
            <a:r>
              <a:rPr lang="en-US" sz="2600" dirty="0"/>
              <a:t>the consumer will buy more of the good if it is a normal good.</a:t>
            </a:r>
          </a:p>
          <a:p>
            <a:pPr marL="800100" lvl="1"/>
            <a:r>
              <a:rPr lang="en-US" sz="2600" dirty="0"/>
              <a:t>the consumer will buy less of the good if it is an inferior good.</a:t>
            </a:r>
          </a:p>
        </p:txBody>
      </p:sp>
    </p:spTree>
    <p:extLst>
      <p:ext uri="{BB962C8B-B14F-4D97-AF65-F5344CB8AC3E}">
        <p14:creationId xmlns:p14="http://schemas.microsoft.com/office/powerpoint/2010/main" val="1219128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To represent these two effects in the consumer choice diagram, </a:t>
            </a:r>
            <a:r>
              <a:rPr lang="en-US" sz="2600" b="1" u="sng" dirty="0"/>
              <a:t>economists adjust the BL with two steps</a:t>
            </a:r>
            <a:r>
              <a:rPr lang="en-US" sz="2600" b="1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“PIVOT”</a:t>
            </a:r>
            <a:r>
              <a:rPr lang="en-US" sz="2600" dirty="0"/>
              <a:t>	to represent the SE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“SHIFT”</a:t>
            </a:r>
            <a:r>
              <a:rPr lang="en-US" sz="2600" dirty="0"/>
              <a:t>	to represent the IE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Moreover, there are two approaches when we try to identify the SE by “pivoting” the BL.</a:t>
            </a:r>
          </a:p>
          <a:p>
            <a:r>
              <a:rPr lang="en-US" sz="2600" dirty="0"/>
              <a:t>These approaches are</a:t>
            </a:r>
          </a:p>
          <a:p>
            <a:pPr lvl="1"/>
            <a:r>
              <a:rPr lang="en-US" sz="2600" dirty="0" err="1"/>
              <a:t>Hicksian</a:t>
            </a:r>
            <a:r>
              <a:rPr lang="en-US" sz="2600" dirty="0"/>
              <a:t> Approach</a:t>
            </a:r>
          </a:p>
          <a:p>
            <a:pPr lvl="1"/>
            <a:r>
              <a:rPr lang="en-US" sz="2600" dirty="0" err="1"/>
              <a:t>Slutskian</a:t>
            </a:r>
            <a:r>
              <a:rPr lang="en-US" sz="2600" dirty="0"/>
              <a:t> Approach</a:t>
            </a:r>
          </a:p>
        </p:txBody>
      </p:sp>
    </p:spTree>
    <p:extLst>
      <p:ext uri="{BB962C8B-B14F-4D97-AF65-F5344CB8AC3E}">
        <p14:creationId xmlns:p14="http://schemas.microsoft.com/office/powerpoint/2010/main" val="2313831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 err="1"/>
              <a:t>Hicksian</a:t>
            </a:r>
            <a:r>
              <a:rPr lang="en-US" sz="2600" b="1" dirty="0"/>
              <a:t> Approach</a:t>
            </a:r>
          </a:p>
          <a:p>
            <a:pPr marL="0" indent="0">
              <a:buNone/>
            </a:pPr>
            <a:endParaRPr lang="en-US" sz="2600" b="1" dirty="0"/>
          </a:p>
          <a:p>
            <a:r>
              <a:rPr lang="en-US" sz="2600" dirty="0"/>
              <a:t>We find the SE by pivoting the BL (to reflect the price change) </a:t>
            </a:r>
            <a:r>
              <a:rPr lang="en-US" sz="2600" u="sng" dirty="0"/>
              <a:t>along the </a:t>
            </a:r>
            <a:r>
              <a:rPr lang="en-US" sz="2600" b="1" u="sng" dirty="0"/>
              <a:t>original indifference curve</a:t>
            </a:r>
            <a:r>
              <a:rPr lang="en-US" sz="2600" dirty="0"/>
              <a:t>.</a:t>
            </a:r>
          </a:p>
          <a:p>
            <a:r>
              <a:rPr lang="en-US" sz="2600" dirty="0"/>
              <a:t>We are essentially asking ourselves: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utility level that he had prior the price change</a:t>
            </a:r>
            <a:r>
              <a:rPr lang="en-US" sz="2600" dirty="0"/>
              <a:t>?</a:t>
            </a:r>
          </a:p>
          <a:p>
            <a:r>
              <a:rPr lang="en-US" sz="2600" dirty="0" err="1"/>
              <a:t>Hicksian</a:t>
            </a:r>
            <a:r>
              <a:rPr lang="en-US" sz="2600" dirty="0"/>
              <a:t> Definition of the SE: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utility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1923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 err="1"/>
              <a:t>Slutskian</a:t>
            </a:r>
            <a:r>
              <a:rPr lang="en-US" sz="2600" b="1" dirty="0"/>
              <a:t> Approach</a:t>
            </a:r>
          </a:p>
          <a:p>
            <a:pPr marL="0" indent="0">
              <a:buNone/>
            </a:pPr>
            <a:endParaRPr lang="en-US" sz="2600" b="1" dirty="0"/>
          </a:p>
          <a:p>
            <a:r>
              <a:rPr lang="en-US" sz="2600" dirty="0"/>
              <a:t>We find the SE by pivoting the BL (to reflect the price change) </a:t>
            </a:r>
            <a:r>
              <a:rPr lang="en-US" sz="2600" u="sng" dirty="0"/>
              <a:t>around the </a:t>
            </a:r>
            <a:r>
              <a:rPr lang="en-US" sz="2600" b="1" u="sng" dirty="0"/>
              <a:t>original bundle</a:t>
            </a:r>
            <a:r>
              <a:rPr lang="en-US" sz="2600" dirty="0"/>
              <a:t>.</a:t>
            </a:r>
          </a:p>
          <a:p>
            <a:r>
              <a:rPr lang="en-US" sz="2600" dirty="0"/>
              <a:t>We are essentially asking ourselves: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purchasing power that he had prior the price change</a:t>
            </a:r>
            <a:r>
              <a:rPr lang="en-US" sz="2600" dirty="0"/>
              <a:t>?</a:t>
            </a:r>
          </a:p>
          <a:p>
            <a:r>
              <a:rPr lang="en-US" sz="2600" dirty="0" err="1"/>
              <a:t>Slutskian</a:t>
            </a:r>
            <a:r>
              <a:rPr lang="en-US" sz="2600" dirty="0"/>
              <a:t> Definition of the SE: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purchasing power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5034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929</Words>
  <Application>Microsoft Office PowerPoint</Application>
  <PresentationFormat>On-screen Show (4:3)</PresentationFormat>
  <Paragraphs>113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92</cp:revision>
  <dcterms:created xsi:type="dcterms:W3CDTF">2010-03-18T15:11:55Z</dcterms:created>
  <dcterms:modified xsi:type="dcterms:W3CDTF">2021-01-29T03:26:56Z</dcterms:modified>
</cp:coreProperties>
</file>