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35"/>
  </p:notesMasterIdLst>
  <p:sldIdLst>
    <p:sldId id="257" r:id="rId2"/>
    <p:sldId id="494" r:id="rId3"/>
    <p:sldId id="495" r:id="rId4"/>
    <p:sldId id="496" r:id="rId5"/>
    <p:sldId id="497" r:id="rId6"/>
    <p:sldId id="499" r:id="rId7"/>
    <p:sldId id="500" r:id="rId8"/>
    <p:sldId id="501" r:id="rId9"/>
    <p:sldId id="503" r:id="rId10"/>
    <p:sldId id="504" r:id="rId11"/>
    <p:sldId id="505" r:id="rId12"/>
    <p:sldId id="511" r:id="rId13"/>
    <p:sldId id="506" r:id="rId14"/>
    <p:sldId id="507" r:id="rId15"/>
    <p:sldId id="508" r:id="rId16"/>
    <p:sldId id="509" r:id="rId17"/>
    <p:sldId id="512" r:id="rId18"/>
    <p:sldId id="513" r:id="rId19"/>
    <p:sldId id="514" r:id="rId20"/>
    <p:sldId id="559" r:id="rId21"/>
    <p:sldId id="515" r:id="rId22"/>
    <p:sldId id="516" r:id="rId23"/>
    <p:sldId id="560" r:id="rId24"/>
    <p:sldId id="517" r:id="rId25"/>
    <p:sldId id="523" r:id="rId26"/>
    <p:sldId id="518" r:id="rId27"/>
    <p:sldId id="519" r:id="rId28"/>
    <p:sldId id="520" r:id="rId29"/>
    <p:sldId id="522" r:id="rId30"/>
    <p:sldId id="555" r:id="rId31"/>
    <p:sldId id="524" r:id="rId32"/>
    <p:sldId id="525" r:id="rId33"/>
    <p:sldId id="472" r:id="rId3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2634" y="-84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246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501E300-FBB7-4A27-833E-B38579780632}" type="datetimeFigureOut">
              <a:rPr lang="en-US" smtClean="0"/>
              <a:pPr/>
              <a:t>4/20/2018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0F6811-8E11-4279-816B-9CF3A056EA82}" type="slidenum">
              <a:rPr lang="en-US" smtClean="0"/>
              <a:pPr/>
              <a:t>‹#›</a:t>
            </a:fld>
            <a:endParaRPr lang="en-US"/>
          </a:p>
        </p:txBody>
      </p:sp>
    </p:spTree>
    <p:extLst>
      <p:ext uri="{BB962C8B-B14F-4D97-AF65-F5344CB8AC3E}">
        <p14:creationId xmlns:p14="http://schemas.microsoft.com/office/powerpoint/2010/main" val="8165700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7797775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8485855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4020570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3333977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5917788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6165955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9175011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872054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9525372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7424365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3413207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8662299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6710898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301857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37648980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7072969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79145363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209133279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4986137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3993286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000468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4802650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23494803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5480924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212759098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2490173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7786865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67245237-72BC-4A61-8B55-E1F8A3621E0F}" type="datetimeFigureOut">
              <a:rPr lang="en-US" smtClean="0"/>
              <a:pPr/>
              <a:t>4/20/2018</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DB492DF3-09AA-4C07-AB8B-2F2275A49E3E}"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4/20/2018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67245237-72BC-4A61-8B55-E1F8A3621E0F}" type="datetimeFigureOut">
              <a:rPr lang="en-US" smtClean="0"/>
              <a:pPr/>
              <a:t>4/20/2018</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67245237-72BC-4A61-8B55-E1F8A3621E0F}" type="datetimeFigureOut">
              <a:rPr lang="en-US" smtClean="0"/>
              <a:pPr/>
              <a:t>4/20/2018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67245237-72BC-4A61-8B55-E1F8A3621E0F}" type="datetimeFigureOut">
              <a:rPr lang="en-US" smtClean="0"/>
              <a:pPr/>
              <a:t>4/20/2018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7245237-72BC-4A61-8B55-E1F8A3621E0F}" type="datetimeFigureOut">
              <a:rPr lang="en-US" smtClean="0"/>
              <a:pPr/>
              <a:t>4/20/2018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245237-72BC-4A61-8B55-E1F8A3621E0F}" type="datetimeFigureOut">
              <a:rPr lang="en-US" smtClean="0"/>
              <a:pPr/>
              <a:t>4/20/2018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4/20/2018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4/20/2018</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4/20/2018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4/20/2018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smtClean="0"/>
              <a:t>Environment		</a:t>
            </a:r>
            <a:r>
              <a:rPr lang="en-US" sz="1600" b="1" baseline="0" dirty="0" smtClean="0"/>
              <a:t>        </a:t>
            </a:r>
            <a:r>
              <a:rPr lang="en-US" sz="1600" b="1" dirty="0" smtClean="0"/>
              <a:t>Competitive</a:t>
            </a:r>
            <a:r>
              <a:rPr lang="en-US" sz="1600" b="1" baseline="0" dirty="0" smtClean="0"/>
              <a:t> Landscape    		         </a:t>
            </a:r>
            <a:r>
              <a:rPr lang="en-US" sz="1600" b="1" dirty="0" smtClean="0"/>
              <a:t>Consumers  </a:t>
            </a:r>
            <a:endParaRPr lang="en-US" sz="1600" b="1" dirty="0"/>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smtClean="0"/>
              <a:t>Environment		</a:t>
            </a:r>
            <a:r>
              <a:rPr lang="en-US" sz="1600" b="1" baseline="0" dirty="0" smtClean="0"/>
              <a:t>        </a:t>
            </a:r>
            <a:r>
              <a:rPr lang="en-US" sz="1600" b="1" dirty="0" smtClean="0"/>
              <a:t>Competitive</a:t>
            </a:r>
            <a:r>
              <a:rPr lang="en-US" sz="1600" b="1" baseline="0" dirty="0" smtClean="0"/>
              <a:t> Landscape    		         </a:t>
            </a:r>
            <a:r>
              <a:rPr lang="en-US" sz="1600" b="1" dirty="0" smtClean="0"/>
              <a:t>Consumers  </a:t>
            </a:r>
            <a:endParaRPr lang="en-US" sz="1600" b="1"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67245237-72BC-4A61-8B55-E1F8A3621E0F}" type="datetimeFigureOut">
              <a:rPr lang="en-US" smtClean="0"/>
              <a:pPr/>
              <a:t>4/20/2018</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DB492DF3-09AA-4C07-AB8B-2F2275A49E3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3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285852" y="3571876"/>
            <a:ext cx="6400800" cy="657228"/>
          </a:xfrm>
        </p:spPr>
        <p:txBody>
          <a:bodyPr>
            <a:normAutofit/>
          </a:bodyPr>
          <a:lstStyle/>
          <a:p>
            <a:r>
              <a:rPr lang="en-US" sz="3600" dirty="0" smtClean="0"/>
              <a:t>By  </a:t>
            </a:r>
            <a:r>
              <a:rPr lang="en-US" sz="3600" dirty="0" err="1" smtClean="0"/>
              <a:t>Ajarn</a:t>
            </a:r>
            <a:r>
              <a:rPr lang="en-US" sz="3600" dirty="0" smtClean="0"/>
              <a:t>  </a:t>
            </a:r>
            <a:r>
              <a:rPr lang="en-US" sz="3600" dirty="0" err="1" smtClean="0"/>
              <a:t>Suwalya K.</a:t>
            </a:r>
            <a:endParaRPr lang="en-US" sz="3600" dirty="0" smtClean="0"/>
          </a:p>
          <a:p>
            <a:endParaRPr lang="en-US" dirty="0"/>
          </a:p>
        </p:txBody>
      </p:sp>
      <p:sp>
        <p:nvSpPr>
          <p:cNvPr id="2" name="Title 1"/>
          <p:cNvSpPr>
            <a:spLocks noGrp="1"/>
          </p:cNvSpPr>
          <p:nvPr>
            <p:ph type="ctrTitle"/>
          </p:nvPr>
        </p:nvSpPr>
        <p:spPr>
          <a:xfrm>
            <a:off x="34861" y="1658136"/>
            <a:ext cx="8902781" cy="1470025"/>
          </a:xfrm>
        </p:spPr>
        <p:txBody>
          <a:bodyPr>
            <a:normAutofit fontScale="90000"/>
          </a:bodyPr>
          <a:lstStyle/>
          <a:p>
            <a:r>
              <a:rPr lang="en-US" sz="3200" b="1" dirty="0"/>
              <a:t>MK 322 Retail Management</a:t>
            </a:r>
          </a:p>
          <a:p>
            <a:r>
              <a:rPr lang="en-US" sz="3200" b="1" dirty="0"/>
              <a:t>Chapter 15: Retail Communications </a:t>
            </a:r>
            <a:r>
              <a:rPr lang="en-US" sz="3200" b="1" dirty="0" smtClean="0"/>
              <a:t>Mix</a:t>
            </a:r>
            <a:br>
              <a:rPr lang="en-US" sz="3200" b="1" dirty="0" smtClean="0"/>
            </a:br>
            <a:r>
              <a:rPr lang="en-US" sz="3200" b="1" dirty="0" smtClean="0"/>
              <a:t>Part I</a:t>
            </a:r>
            <a:r>
              <a:rPr lang="en-US" sz="3200" b="1" dirty="0" smtClean="0"/>
              <a:t/>
            </a:r>
            <a:br>
              <a:rPr lang="en-US" sz="3200" b="1" dirty="0" smtClean="0"/>
            </a:br>
            <a:endParaRPr lang="en-US" sz="1800" b="1" dirty="0"/>
          </a:p>
        </p:txBody>
      </p:sp>
      <p:pic>
        <p:nvPicPr>
          <p:cNvPr id="5" name="Picture 4" descr="BE image.png"/>
          <p:cNvPicPr>
            <a:picLocks noChangeAspect="1"/>
          </p:cNvPicPr>
          <p:nvPr/>
        </p:nvPicPr>
        <p:blipFill>
          <a:blip r:embed="rId2" cstate="print"/>
          <a:stretch>
            <a:fillRect/>
          </a:stretch>
        </p:blipFill>
        <p:spPr>
          <a:xfrm>
            <a:off x="3857620" y="142852"/>
            <a:ext cx="1071570" cy="107157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47493" y="799476"/>
            <a:ext cx="8609064" cy="1340214"/>
          </a:xfrm>
        </p:spPr>
        <p:txBody>
          <a:bodyPr/>
          <a:lstStyle/>
          <a:p>
            <a:r>
              <a:rPr lang="en-US" dirty="0"/>
              <a:t>Integrated Marketing Communications</a:t>
            </a:r>
          </a:p>
        </p:txBody>
      </p:sp>
      <p:pic>
        <p:nvPicPr>
          <p:cNvPr id="2" name="Picture 1"/>
          <p:cNvPicPr>
            <a:picLocks noChangeAspect="1"/>
          </p:cNvPicPr>
          <p:nvPr/>
        </p:nvPicPr>
        <p:blipFill>
          <a:blip r:embed="rId2"/>
          <a:stretch>
            <a:fillRect/>
          </a:stretch>
        </p:blipFill>
        <p:spPr>
          <a:xfrm>
            <a:off x="1277287" y="2687846"/>
            <a:ext cx="6380189" cy="3870349"/>
          </a:xfrm>
          <a:prstGeom prst="rect">
            <a:avLst/>
          </a:prstGeom>
        </p:spPr>
      </p:pic>
    </p:spTree>
    <p:extLst>
      <p:ext uri="{BB962C8B-B14F-4D97-AF65-F5344CB8AC3E}">
        <p14:creationId xmlns:p14="http://schemas.microsoft.com/office/powerpoint/2010/main" val="18639933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799294"/>
            <a:ext cx="7772400" cy="1143000"/>
          </a:xfrm>
          <a:noFill/>
          <a:ln/>
        </p:spPr>
        <p:txBody>
          <a:bodyPr lIns="90488" tIns="44450" rIns="90488" bIns="44450">
            <a:normAutofit fontScale="90000"/>
          </a:bodyPr>
          <a:lstStyle/>
          <a:p>
            <a:r>
              <a:rPr lang="en-US" dirty="0">
                <a:solidFill>
                  <a:schemeClr val="hlink"/>
                </a:solidFill>
              </a:rPr>
              <a:t>Integrated Marketing Communications (IMC) Program</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14400" y="2375941"/>
            <a:ext cx="7772400" cy="4572000"/>
          </a:xfrm>
        </p:spPr>
        <p:txBody>
          <a:bodyPr/>
          <a:lstStyle/>
          <a:p>
            <a:r>
              <a:rPr lang="en-US">
                <a:solidFill>
                  <a:srgbClr val="FF0000"/>
                </a:solidFill>
                <a:latin typeface="Arial" charset="0"/>
                <a:ea typeface="Arial" charset="0"/>
                <a:cs typeface="Arial" charset="0"/>
              </a:rPr>
              <a:t>IMC program: successful retailers utilize IMC program in which they integrate a variety of communication elements to deliver a comprehensive, consistent message to all customers over time, across all elements of their retail mix and across all delivery channels</a:t>
            </a:r>
          </a:p>
        </p:txBody>
      </p:sp>
    </p:spTree>
    <p:extLst>
      <p:ext uri="{BB962C8B-B14F-4D97-AF65-F5344CB8AC3E}">
        <p14:creationId xmlns:p14="http://schemas.microsoft.com/office/powerpoint/2010/main" val="1971901435"/>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1083040" y="699360"/>
            <a:ext cx="7772400" cy="1143000"/>
          </a:xfrm>
          <a:noFill/>
          <a:ln/>
        </p:spPr>
        <p:txBody>
          <a:bodyPr lIns="90488" tIns="44450" rIns="90488" bIns="44450">
            <a:normAutofit fontScale="90000"/>
          </a:bodyPr>
          <a:lstStyle/>
          <a:p>
            <a:r>
              <a:rPr lang="en-US" dirty="0">
                <a:solidFill>
                  <a:schemeClr val="hlink"/>
                </a:solidFill>
              </a:rPr>
              <a:t>Integrated Marketing Communications (IMC) Program</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4" name="Content Placeholder 3"/>
          <p:cNvPicPr>
            <a:picLocks noGrp="1" noChangeAspect="1"/>
          </p:cNvPicPr>
          <p:nvPr>
            <p:ph sz="quarter" idx="1"/>
          </p:nvPr>
        </p:nvPicPr>
        <p:blipFill>
          <a:blip r:embed="rId3"/>
          <a:stretch>
            <a:fillRect/>
          </a:stretch>
        </p:blipFill>
        <p:spPr>
          <a:xfrm>
            <a:off x="524656" y="2296716"/>
            <a:ext cx="8394492" cy="4086596"/>
          </a:xfrm>
        </p:spPr>
      </p:pic>
    </p:spTree>
    <p:extLst>
      <p:ext uri="{BB962C8B-B14F-4D97-AF65-F5344CB8AC3E}">
        <p14:creationId xmlns:p14="http://schemas.microsoft.com/office/powerpoint/2010/main" val="410457908"/>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Traditional Media Elements</a:t>
            </a:r>
          </a:p>
        </p:txBody>
      </p:sp>
      <p:pic>
        <p:nvPicPr>
          <p:cNvPr id="3" name="Picture 2"/>
          <p:cNvPicPr>
            <a:picLocks noChangeAspect="1"/>
          </p:cNvPicPr>
          <p:nvPr/>
        </p:nvPicPr>
        <p:blipFill>
          <a:blip r:embed="rId2"/>
          <a:stretch>
            <a:fillRect/>
          </a:stretch>
        </p:blipFill>
        <p:spPr>
          <a:xfrm>
            <a:off x="1927627" y="2748196"/>
            <a:ext cx="5361772" cy="3522897"/>
          </a:xfrm>
          <a:prstGeom prst="rect">
            <a:avLst/>
          </a:prstGeom>
        </p:spPr>
      </p:pic>
    </p:spTree>
    <p:extLst>
      <p:ext uri="{BB962C8B-B14F-4D97-AF65-F5344CB8AC3E}">
        <p14:creationId xmlns:p14="http://schemas.microsoft.com/office/powerpoint/2010/main" val="16193333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Mass Media Advertising</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p:txBody>
          <a:bodyPr/>
          <a:lstStyle/>
          <a:p>
            <a:r>
              <a:rPr lang="en-US">
                <a:latin typeface="Arial" charset="0"/>
                <a:ea typeface="Arial" charset="0"/>
                <a:cs typeface="Arial" charset="0"/>
              </a:rPr>
              <a:t>Advertising entails the placement of announcements and persuasive messages purchased by retailers and other organizations that seek to inform and/or persuade members of a particular target market or audience about their products, organizations or ideas</a:t>
            </a:r>
          </a:p>
          <a:p>
            <a:r>
              <a:rPr lang="en-US">
                <a:latin typeface="Arial" charset="0"/>
                <a:ea typeface="Arial" charset="0"/>
                <a:cs typeface="Arial" charset="0"/>
              </a:rPr>
              <a:t>Mass advertisement is typically used to generate awareness in the need recognition stage of the buying process because of its low cost per exposure and control retailers have over content and timing of the communication</a:t>
            </a:r>
          </a:p>
        </p:txBody>
      </p:sp>
    </p:spTree>
    <p:extLst>
      <p:ext uri="{BB962C8B-B14F-4D97-AF65-F5344CB8AC3E}">
        <p14:creationId xmlns:p14="http://schemas.microsoft.com/office/powerpoint/2010/main" val="204520491"/>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Newspapers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14400" y="1447800"/>
            <a:ext cx="3170420" cy="4572000"/>
          </a:xfrm>
        </p:spPr>
        <p:txBody>
          <a:bodyPr/>
          <a:lstStyle/>
          <a:p>
            <a:r>
              <a:rPr lang="en-US">
                <a:solidFill>
                  <a:srgbClr val="FF0000"/>
                </a:solidFill>
                <a:latin typeface="Arial" charset="0"/>
                <a:ea typeface="Arial" charset="0"/>
                <a:cs typeface="Arial" charset="0"/>
              </a:rPr>
              <a:t>A freestanding insert (FSI) also called preprint is an advertisement printed at the retailer's expense and distributed as an insert in the newspaper</a:t>
            </a:r>
          </a:p>
          <a:p>
            <a:endParaRPr lang="en-US">
              <a:solidFill>
                <a:srgbClr val="FF0000"/>
              </a:solidFill>
              <a:latin typeface="Arial" charset="0"/>
              <a:ea typeface="Arial" charset="0"/>
              <a:cs typeface="Arial" charset="0"/>
            </a:endParaRPr>
          </a:p>
        </p:txBody>
      </p:sp>
      <p:pic>
        <p:nvPicPr>
          <p:cNvPr id="2" name="Picture 1"/>
          <p:cNvPicPr>
            <a:picLocks noChangeAspect="1"/>
          </p:cNvPicPr>
          <p:nvPr/>
        </p:nvPicPr>
        <p:blipFill>
          <a:blip r:embed="rId3"/>
          <a:stretch>
            <a:fillRect/>
          </a:stretch>
        </p:blipFill>
        <p:spPr>
          <a:xfrm>
            <a:off x="4284689" y="944199"/>
            <a:ext cx="4114800" cy="5189901"/>
          </a:xfrm>
          <a:prstGeom prst="rect">
            <a:avLst/>
          </a:prstGeom>
        </p:spPr>
      </p:pic>
    </p:spTree>
    <p:extLst>
      <p:ext uri="{BB962C8B-B14F-4D97-AF65-F5344CB8AC3E}">
        <p14:creationId xmlns:p14="http://schemas.microsoft.com/office/powerpoint/2010/main" val="410555028"/>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228600" y="-25074"/>
            <a:ext cx="7772400" cy="1143000"/>
          </a:xfrm>
          <a:noFill/>
          <a:ln/>
        </p:spPr>
        <p:txBody>
          <a:bodyPr lIns="90488" tIns="44450" rIns="90488" bIns="44450"/>
          <a:lstStyle/>
          <a:p>
            <a:r>
              <a:rPr lang="en-US" dirty="0">
                <a:solidFill>
                  <a:schemeClr val="hlink"/>
                </a:solidFill>
              </a:rPr>
              <a:t>Magazines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164892" y="1417638"/>
            <a:ext cx="5368977" cy="4572000"/>
          </a:xfrm>
        </p:spPr>
        <p:txBody>
          <a:bodyPr>
            <a:noAutofit/>
          </a:bodyPr>
          <a:lstStyle/>
          <a:p>
            <a:r>
              <a:rPr lang="en-US" sz="2400">
                <a:latin typeface="Arial" charset="0"/>
                <a:ea typeface="Arial" charset="0"/>
                <a:cs typeface="Arial" charset="0"/>
              </a:rPr>
              <a:t>Magazines offer both print and online adverstising or have transitioned to online only</a:t>
            </a:r>
          </a:p>
          <a:p>
            <a:r>
              <a:rPr lang="en-US" sz="2400">
                <a:latin typeface="Arial" charset="0"/>
                <a:ea typeface="Arial" charset="0"/>
                <a:cs typeface="Arial" charset="0"/>
              </a:rPr>
              <a:t>This change in the business model for some magazines from print to online (or both) enables retailers to reach potential customers at a lower cost per exposure</a:t>
            </a:r>
          </a:p>
          <a:p>
            <a:r>
              <a:rPr lang="en-US" sz="2400">
                <a:latin typeface="Arial" charset="0"/>
                <a:ea typeface="Arial" charset="0"/>
                <a:cs typeface="Arial" charset="0"/>
              </a:rPr>
              <a:t>Retailers tend to use it for image advertising, but due to lead time, difficult to coordinate with special events and sales</a:t>
            </a:r>
          </a:p>
        </p:txBody>
      </p:sp>
      <p:pic>
        <p:nvPicPr>
          <p:cNvPr id="3" name="Picture 2"/>
          <p:cNvPicPr>
            <a:picLocks noChangeAspect="1"/>
          </p:cNvPicPr>
          <p:nvPr/>
        </p:nvPicPr>
        <p:blipFill>
          <a:blip r:embed="rId3"/>
          <a:stretch>
            <a:fillRect/>
          </a:stretch>
        </p:blipFill>
        <p:spPr>
          <a:xfrm>
            <a:off x="5533869" y="1961214"/>
            <a:ext cx="3196406" cy="2660754"/>
          </a:xfrm>
          <a:prstGeom prst="rect">
            <a:avLst/>
          </a:prstGeom>
        </p:spPr>
      </p:pic>
    </p:spTree>
    <p:extLst>
      <p:ext uri="{BB962C8B-B14F-4D97-AF65-F5344CB8AC3E}">
        <p14:creationId xmlns:p14="http://schemas.microsoft.com/office/powerpoint/2010/main" val="723742438"/>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Direct Mail</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14400" y="1905000"/>
            <a:ext cx="7772400" cy="4572000"/>
          </a:xfrm>
        </p:spPr>
        <p:txBody>
          <a:bodyPr/>
          <a:lstStyle/>
          <a:p>
            <a:r>
              <a:rPr lang="en-US">
                <a:solidFill>
                  <a:srgbClr val="FF0000"/>
                </a:solidFill>
                <a:latin typeface="Arial" charset="0"/>
                <a:ea typeface="Arial" charset="0"/>
                <a:cs typeface="Arial" charset="0"/>
              </a:rPr>
              <a:t>Direct mail includes brochure, catalog, advertisement, or other printed marketing material delivered directly to the consumer through the mail or a private delivery company</a:t>
            </a:r>
          </a:p>
          <a:p>
            <a:r>
              <a:rPr lang="en-US">
                <a:latin typeface="Arial" charset="0"/>
                <a:ea typeface="Arial" charset="0"/>
                <a:cs typeface="Arial" charset="0"/>
              </a:rPr>
              <a:t>With the advent of loyalty and CRM programs, retailers are now able to personalize their direct mail to all customers, to a subset of customers according to their previous purchase or even personalized basis to individual customers</a:t>
            </a:r>
          </a:p>
        </p:txBody>
      </p:sp>
    </p:spTree>
    <p:extLst>
      <p:ext uri="{BB962C8B-B14F-4D97-AF65-F5344CB8AC3E}">
        <p14:creationId xmlns:p14="http://schemas.microsoft.com/office/powerpoint/2010/main" val="112281028"/>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Television</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552138" y="1547019"/>
            <a:ext cx="5319010" cy="4572000"/>
          </a:xfrm>
        </p:spPr>
        <p:txBody>
          <a:bodyPr/>
          <a:lstStyle/>
          <a:p>
            <a:r>
              <a:rPr lang="en-US">
                <a:latin typeface="Arial" charset="0"/>
                <a:ea typeface="Arial" charset="0"/>
                <a:cs typeface="Arial" charset="0"/>
              </a:rPr>
              <a:t>Retailers use TV for image advertising, to take advantage of the high production quality and the opportunity to communicate through both visual images and sound</a:t>
            </a:r>
          </a:p>
          <a:p>
            <a:r>
              <a:rPr lang="en-US">
                <a:latin typeface="Arial" charset="0"/>
                <a:ea typeface="Arial" charset="0"/>
                <a:cs typeface="Arial" charset="0"/>
              </a:rPr>
              <a:t>TV can demonstrate product usage</a:t>
            </a:r>
          </a:p>
          <a:p>
            <a:r>
              <a:rPr lang="en-US">
                <a:latin typeface="Arial" charset="0"/>
                <a:ea typeface="Arial" charset="0"/>
                <a:cs typeface="Arial" charset="0"/>
              </a:rPr>
              <a:t>Is an excellent medium for car, furniture, and consumer electronic dealers</a:t>
            </a:r>
          </a:p>
        </p:txBody>
      </p:sp>
      <p:pic>
        <p:nvPicPr>
          <p:cNvPr id="3" name="Picture 2"/>
          <p:cNvPicPr>
            <a:picLocks noChangeAspect="1"/>
          </p:cNvPicPr>
          <p:nvPr/>
        </p:nvPicPr>
        <p:blipFill>
          <a:blip r:embed="rId3"/>
          <a:stretch>
            <a:fillRect/>
          </a:stretch>
        </p:blipFill>
        <p:spPr>
          <a:xfrm>
            <a:off x="6019800" y="1750530"/>
            <a:ext cx="3018479" cy="3588466"/>
          </a:xfrm>
          <a:prstGeom prst="rect">
            <a:avLst/>
          </a:prstGeom>
        </p:spPr>
      </p:pic>
    </p:spTree>
    <p:extLst>
      <p:ext uri="{BB962C8B-B14F-4D97-AF65-F5344CB8AC3E}">
        <p14:creationId xmlns:p14="http://schemas.microsoft.com/office/powerpoint/2010/main" val="1216642429"/>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Radio</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520700" y="1638300"/>
            <a:ext cx="7772400" cy="4572000"/>
          </a:xfrm>
        </p:spPr>
        <p:txBody>
          <a:bodyPr/>
          <a:lstStyle/>
          <a:p>
            <a:r>
              <a:rPr lang="en-US">
                <a:latin typeface="Arial" charset="0"/>
                <a:ea typeface="Arial" charset="0"/>
                <a:cs typeface="Arial" charset="0"/>
              </a:rPr>
              <a:t>Many retailers use radio advertising because messages can be easily targeted to a specific segment of the market</a:t>
            </a:r>
          </a:p>
          <a:p>
            <a:r>
              <a:rPr lang="en-US">
                <a:latin typeface="Arial" charset="0"/>
                <a:ea typeface="Arial" charset="0"/>
                <a:cs typeface="Arial" charset="0"/>
              </a:rPr>
              <a:t>Audiences can be loyal in a talk radio format</a:t>
            </a:r>
          </a:p>
          <a:p>
            <a:r>
              <a:rPr lang="en-US">
                <a:latin typeface="Arial" charset="0"/>
                <a:ea typeface="Arial" charset="0"/>
                <a:cs typeface="Arial" charset="0"/>
              </a:rPr>
              <a:t>The cost in developing and broadcasting radio commercials is low</a:t>
            </a:r>
          </a:p>
        </p:txBody>
      </p:sp>
      <p:pic>
        <p:nvPicPr>
          <p:cNvPr id="2" name="Picture 1"/>
          <p:cNvPicPr>
            <a:picLocks noChangeAspect="1"/>
          </p:cNvPicPr>
          <p:nvPr/>
        </p:nvPicPr>
        <p:blipFill>
          <a:blip r:embed="rId3"/>
          <a:stretch>
            <a:fillRect/>
          </a:stretch>
        </p:blipFill>
        <p:spPr>
          <a:xfrm>
            <a:off x="4800600" y="4152900"/>
            <a:ext cx="3492500" cy="2324100"/>
          </a:xfrm>
          <a:prstGeom prst="rect">
            <a:avLst/>
          </a:prstGeom>
        </p:spPr>
      </p:pic>
    </p:spTree>
    <p:extLst>
      <p:ext uri="{BB962C8B-B14F-4D97-AF65-F5344CB8AC3E}">
        <p14:creationId xmlns:p14="http://schemas.microsoft.com/office/powerpoint/2010/main" val="1173218424"/>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Sales Promotions</a:t>
            </a:r>
          </a:p>
        </p:txBody>
      </p:sp>
      <p:pic>
        <p:nvPicPr>
          <p:cNvPr id="2" name="Picture 1"/>
          <p:cNvPicPr>
            <a:picLocks noChangeAspect="1"/>
          </p:cNvPicPr>
          <p:nvPr/>
        </p:nvPicPr>
        <p:blipFill>
          <a:blip r:embed="rId2"/>
          <a:stretch>
            <a:fillRect/>
          </a:stretch>
        </p:blipFill>
        <p:spPr>
          <a:xfrm>
            <a:off x="1217613" y="2739244"/>
            <a:ext cx="6781800" cy="3381740"/>
          </a:xfrm>
          <a:prstGeom prst="rect">
            <a:avLst/>
          </a:prstGeom>
        </p:spPr>
      </p:pic>
    </p:spTree>
    <p:extLst>
      <p:ext uri="{BB962C8B-B14F-4D97-AF65-F5344CB8AC3E}">
        <p14:creationId xmlns:p14="http://schemas.microsoft.com/office/powerpoint/2010/main" val="9286959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Sales Promotions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14400" y="1547019"/>
            <a:ext cx="7772400" cy="4572000"/>
          </a:xfrm>
        </p:spPr>
        <p:txBody>
          <a:bodyPr/>
          <a:lstStyle/>
          <a:p>
            <a:r>
              <a:rPr lang="en-US">
                <a:solidFill>
                  <a:srgbClr val="FF0000"/>
                </a:solidFill>
                <a:latin typeface="Arial" charset="0"/>
                <a:ea typeface="Arial" charset="0"/>
                <a:cs typeface="Arial" charset="0"/>
              </a:rPr>
              <a:t>Sales promotions are special incentives or excitement-building programs that encourage consumers to purchase a particular product or service</a:t>
            </a:r>
          </a:p>
          <a:p>
            <a:r>
              <a:rPr lang="en-US">
                <a:latin typeface="Arial" charset="0"/>
                <a:ea typeface="Arial" charset="0"/>
                <a:cs typeface="Arial" charset="0"/>
              </a:rPr>
              <a:t>Part of long term CRM programs</a:t>
            </a:r>
          </a:p>
          <a:p>
            <a:r>
              <a:rPr lang="en-US">
                <a:latin typeface="Arial" charset="0"/>
                <a:ea typeface="Arial" charset="0"/>
                <a:cs typeface="Arial" charset="0"/>
              </a:rPr>
              <a:t>The ability to control the message is high and cost per exposure is low eventhough they provide relatively little information</a:t>
            </a:r>
          </a:p>
        </p:txBody>
      </p:sp>
    </p:spTree>
    <p:extLst>
      <p:ext uri="{BB962C8B-B14F-4D97-AF65-F5344CB8AC3E}">
        <p14:creationId xmlns:p14="http://schemas.microsoft.com/office/powerpoint/2010/main" val="552803403"/>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Coupons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p:txBody>
          <a:bodyPr/>
          <a:lstStyle/>
          <a:p>
            <a:r>
              <a:rPr lang="en-US">
                <a:solidFill>
                  <a:srgbClr val="FF0000"/>
                </a:solidFill>
                <a:latin typeface="Arial" charset="0"/>
                <a:ea typeface="Arial" charset="0"/>
                <a:cs typeface="Arial" charset="0"/>
              </a:rPr>
              <a:t>Coupons offer a discount of price of specific items when they are purchased</a:t>
            </a:r>
          </a:p>
          <a:p>
            <a:r>
              <a:rPr lang="en-US">
                <a:latin typeface="Arial" charset="0"/>
                <a:ea typeface="Arial" charset="0"/>
                <a:cs typeface="Arial" charset="0"/>
              </a:rPr>
              <a:t>Coupons are issued by manufacturers and retailers in newspapers, on products, on the shelf, at the cash register, over the internet, on mobile devices and through the mail</a:t>
            </a:r>
          </a:p>
          <a:p>
            <a:r>
              <a:rPr lang="en-US">
                <a:latin typeface="Arial" charset="0"/>
                <a:ea typeface="Arial" charset="0"/>
                <a:cs typeface="Arial" charset="0"/>
              </a:rPr>
              <a:t>Some retailers link coupons to their loyalty programs</a:t>
            </a:r>
          </a:p>
        </p:txBody>
      </p:sp>
    </p:spTree>
    <p:extLst>
      <p:ext uri="{BB962C8B-B14F-4D97-AF65-F5344CB8AC3E}">
        <p14:creationId xmlns:p14="http://schemas.microsoft.com/office/powerpoint/2010/main" val="1351500980"/>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Coupons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3" name="Content Placeholder 2"/>
          <p:cNvPicPr>
            <a:picLocks noGrp="1" noChangeAspect="1"/>
          </p:cNvPicPr>
          <p:nvPr>
            <p:ph sz="quarter" idx="1"/>
          </p:nvPr>
        </p:nvPicPr>
        <p:blipFill>
          <a:blip r:embed="rId3"/>
          <a:stretch>
            <a:fillRect/>
          </a:stretch>
        </p:blipFill>
        <p:spPr>
          <a:xfrm>
            <a:off x="5289215" y="302339"/>
            <a:ext cx="3505015" cy="6305825"/>
          </a:xfrm>
        </p:spPr>
      </p:pic>
      <p:pic>
        <p:nvPicPr>
          <p:cNvPr id="2" name="Picture 1"/>
          <p:cNvPicPr>
            <a:picLocks noChangeAspect="1"/>
          </p:cNvPicPr>
          <p:nvPr/>
        </p:nvPicPr>
        <p:blipFill>
          <a:blip r:embed="rId4"/>
          <a:stretch>
            <a:fillRect/>
          </a:stretch>
        </p:blipFill>
        <p:spPr>
          <a:xfrm>
            <a:off x="1124232" y="4089491"/>
            <a:ext cx="3676368" cy="2158909"/>
          </a:xfrm>
          <a:prstGeom prst="rect">
            <a:avLst/>
          </a:prstGeom>
        </p:spPr>
      </p:pic>
    </p:spTree>
    <p:extLst>
      <p:ext uri="{BB962C8B-B14F-4D97-AF65-F5344CB8AC3E}">
        <p14:creationId xmlns:p14="http://schemas.microsoft.com/office/powerpoint/2010/main" val="1165243333"/>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Rebates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14400" y="1810062"/>
            <a:ext cx="7772400" cy="4572000"/>
          </a:xfrm>
        </p:spPr>
        <p:txBody>
          <a:bodyPr/>
          <a:lstStyle/>
          <a:p>
            <a:r>
              <a:rPr lang="en-US">
                <a:solidFill>
                  <a:srgbClr val="FF0000"/>
                </a:solidFill>
                <a:latin typeface="Arial" charset="0"/>
                <a:ea typeface="Arial" charset="0"/>
                <a:cs typeface="Arial" charset="0"/>
              </a:rPr>
              <a:t>Rebates provide another form of discounts for consumers</a:t>
            </a:r>
          </a:p>
          <a:p>
            <a:r>
              <a:rPr lang="en-US">
                <a:solidFill>
                  <a:srgbClr val="FF0000"/>
                </a:solidFill>
                <a:latin typeface="Arial" charset="0"/>
                <a:ea typeface="Arial" charset="0"/>
                <a:cs typeface="Arial" charset="0"/>
              </a:rPr>
              <a:t>The manufacturer instead of the retailer, issues the refund portion of the purchase price returned to the buyer in form of cash</a:t>
            </a:r>
          </a:p>
          <a:p>
            <a:r>
              <a:rPr lang="en-US">
                <a:latin typeface="Arial" charset="0"/>
                <a:ea typeface="Arial" charset="0"/>
                <a:cs typeface="Arial" charset="0"/>
              </a:rPr>
              <a:t>Some retailers offer "instant rebates" that can be redeemed at point-of-purchase</a:t>
            </a:r>
          </a:p>
        </p:txBody>
      </p:sp>
    </p:spTree>
    <p:extLst>
      <p:ext uri="{BB962C8B-B14F-4D97-AF65-F5344CB8AC3E}">
        <p14:creationId xmlns:p14="http://schemas.microsoft.com/office/powerpoint/2010/main" val="144051901"/>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685800" y="-184150"/>
            <a:ext cx="7772400" cy="1143000"/>
          </a:xfrm>
          <a:noFill/>
          <a:ln/>
        </p:spPr>
        <p:txBody>
          <a:bodyPr lIns="90488" tIns="44450" rIns="90488" bIns="44450"/>
          <a:lstStyle/>
          <a:p>
            <a:r>
              <a:rPr lang="en-US" dirty="0">
                <a:solidFill>
                  <a:schemeClr val="hlink"/>
                </a:solidFill>
              </a:rPr>
              <a:t>Premiums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851941" y="958850"/>
            <a:ext cx="7772400" cy="4572000"/>
          </a:xfrm>
        </p:spPr>
        <p:txBody>
          <a:bodyPr/>
          <a:lstStyle/>
          <a:p>
            <a:r>
              <a:rPr lang="en-US">
                <a:solidFill>
                  <a:srgbClr val="FF0000"/>
                </a:solidFill>
                <a:latin typeface="Arial" charset="0"/>
                <a:ea typeface="Arial" charset="0"/>
                <a:cs typeface="Arial" charset="0"/>
              </a:rPr>
              <a:t>A premium offers an item for free or at a bargain price to reward some type of behavior such as buying, sampling or testing</a:t>
            </a:r>
          </a:p>
          <a:p>
            <a:r>
              <a:rPr lang="en-US">
                <a:latin typeface="Arial" charset="0"/>
                <a:ea typeface="Arial" charset="0"/>
                <a:cs typeface="Arial" charset="0"/>
              </a:rPr>
              <a:t>Such rewards build goodwill among consumers, who often perceive high value in them</a:t>
            </a:r>
          </a:p>
          <a:p>
            <a:r>
              <a:rPr lang="en-US">
                <a:latin typeface="Arial" charset="0"/>
                <a:ea typeface="Arial" charset="0"/>
                <a:cs typeface="Arial" charset="0"/>
              </a:rPr>
              <a:t>A premium can be distributed in a variety of ways for ie. Toys in cereal boxes, free perfume offers that Victoria Secret mails to customers</a:t>
            </a:r>
          </a:p>
        </p:txBody>
      </p:sp>
      <p:pic>
        <p:nvPicPr>
          <p:cNvPr id="2" name="Picture 1"/>
          <p:cNvPicPr>
            <a:picLocks noChangeAspect="1"/>
          </p:cNvPicPr>
          <p:nvPr/>
        </p:nvPicPr>
        <p:blipFill>
          <a:blip r:embed="rId3"/>
          <a:stretch>
            <a:fillRect/>
          </a:stretch>
        </p:blipFill>
        <p:spPr>
          <a:xfrm>
            <a:off x="1905000" y="4309672"/>
            <a:ext cx="4890541" cy="2364177"/>
          </a:xfrm>
          <a:prstGeom prst="rect">
            <a:avLst/>
          </a:prstGeom>
        </p:spPr>
      </p:pic>
    </p:spTree>
    <p:extLst>
      <p:ext uri="{BB962C8B-B14F-4D97-AF65-F5344CB8AC3E}">
        <p14:creationId xmlns:p14="http://schemas.microsoft.com/office/powerpoint/2010/main" val="2145155385"/>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In-Store Marketing/Design Elements</a:t>
            </a:r>
          </a:p>
        </p:txBody>
      </p:sp>
      <p:pic>
        <p:nvPicPr>
          <p:cNvPr id="2" name="Picture 1"/>
          <p:cNvPicPr>
            <a:picLocks noChangeAspect="1"/>
          </p:cNvPicPr>
          <p:nvPr/>
        </p:nvPicPr>
        <p:blipFill>
          <a:blip r:embed="rId2"/>
          <a:stretch>
            <a:fillRect/>
          </a:stretch>
        </p:blipFill>
        <p:spPr>
          <a:xfrm>
            <a:off x="1906040" y="2810656"/>
            <a:ext cx="5940213" cy="3597015"/>
          </a:xfrm>
          <a:prstGeom prst="rect">
            <a:avLst/>
          </a:prstGeom>
        </p:spPr>
      </p:pic>
    </p:spTree>
    <p:extLst>
      <p:ext uri="{BB962C8B-B14F-4D97-AF65-F5344CB8AC3E}">
        <p14:creationId xmlns:p14="http://schemas.microsoft.com/office/powerpoint/2010/main" val="13837897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Point-of-Purchase (POP) Displays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1001843" y="1785078"/>
            <a:ext cx="7772400" cy="4572000"/>
          </a:xfrm>
        </p:spPr>
        <p:txBody>
          <a:bodyPr/>
          <a:lstStyle/>
          <a:p>
            <a:r>
              <a:rPr lang="en-US">
                <a:solidFill>
                  <a:srgbClr val="FF0000"/>
                </a:solidFill>
                <a:latin typeface="Arial" charset="0"/>
                <a:ea typeface="Arial" charset="0"/>
                <a:cs typeface="Arial" charset="0"/>
              </a:rPr>
              <a:t>Point-of-purchase (POP) displays are merchandise displays located at the point of purchase, such as the checkout counter in a supermarket</a:t>
            </a:r>
          </a:p>
          <a:p>
            <a:r>
              <a:rPr lang="en-US">
                <a:latin typeface="Arial" charset="0"/>
                <a:ea typeface="Arial" charset="0"/>
                <a:cs typeface="Arial" charset="0"/>
              </a:rPr>
              <a:t>Retailers have long recognized that the most valuable real estate in store is at the POP</a:t>
            </a:r>
          </a:p>
          <a:p>
            <a:r>
              <a:rPr lang="en-US">
                <a:latin typeface="Arial" charset="0"/>
                <a:ea typeface="Arial" charset="0"/>
                <a:cs typeface="Arial" charset="0"/>
              </a:rPr>
              <a:t>Interactivity is low, cost per exposure is low</a:t>
            </a:r>
          </a:p>
        </p:txBody>
      </p:sp>
    </p:spTree>
    <p:extLst>
      <p:ext uri="{BB962C8B-B14F-4D97-AF65-F5344CB8AC3E}">
        <p14:creationId xmlns:p14="http://schemas.microsoft.com/office/powerpoint/2010/main" val="652034226"/>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Point-of-Purchase (POP) Displays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4" name="Content Placeholder 3"/>
          <p:cNvPicPr>
            <a:picLocks noGrp="1" noChangeAspect="1"/>
          </p:cNvPicPr>
          <p:nvPr>
            <p:ph sz="quarter" idx="1"/>
          </p:nvPr>
        </p:nvPicPr>
        <p:blipFill>
          <a:blip r:embed="rId3"/>
          <a:stretch>
            <a:fillRect/>
          </a:stretch>
        </p:blipFill>
        <p:spPr>
          <a:xfrm>
            <a:off x="1392836" y="1548802"/>
            <a:ext cx="6139722" cy="4758761"/>
          </a:xfrm>
        </p:spPr>
      </p:pic>
    </p:spTree>
    <p:extLst>
      <p:ext uri="{BB962C8B-B14F-4D97-AF65-F5344CB8AC3E}">
        <p14:creationId xmlns:p14="http://schemas.microsoft.com/office/powerpoint/2010/main" val="1760736666"/>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Point-of-Purchase (POP) Displays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2" name="Content Placeholder 1"/>
          <p:cNvPicPr>
            <a:picLocks noGrp="1" noChangeAspect="1"/>
          </p:cNvPicPr>
          <p:nvPr>
            <p:ph sz="quarter" idx="1"/>
          </p:nvPr>
        </p:nvPicPr>
        <p:blipFill>
          <a:blip r:embed="rId3"/>
          <a:stretch>
            <a:fillRect/>
          </a:stretch>
        </p:blipFill>
        <p:spPr>
          <a:xfrm>
            <a:off x="1636426" y="1556134"/>
            <a:ext cx="6845510" cy="4692266"/>
          </a:xfrm>
        </p:spPr>
      </p:pic>
      <p:pic>
        <p:nvPicPr>
          <p:cNvPr id="4" name="Picture 3"/>
          <p:cNvPicPr>
            <a:picLocks noChangeAspect="1"/>
          </p:cNvPicPr>
          <p:nvPr/>
        </p:nvPicPr>
        <p:blipFill>
          <a:blip r:embed="rId4"/>
          <a:stretch>
            <a:fillRect/>
          </a:stretch>
        </p:blipFill>
        <p:spPr>
          <a:xfrm>
            <a:off x="205671" y="5353882"/>
            <a:ext cx="2861509" cy="1123118"/>
          </a:xfrm>
          <a:prstGeom prst="rect">
            <a:avLst/>
          </a:prstGeom>
        </p:spPr>
      </p:pic>
    </p:spTree>
    <p:extLst>
      <p:ext uri="{BB962C8B-B14F-4D97-AF65-F5344CB8AC3E}">
        <p14:creationId xmlns:p14="http://schemas.microsoft.com/office/powerpoint/2010/main" val="782652742"/>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Samples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14400" y="1772587"/>
            <a:ext cx="7772400" cy="4572000"/>
          </a:xfrm>
        </p:spPr>
        <p:txBody>
          <a:bodyPr/>
          <a:lstStyle/>
          <a:p>
            <a:r>
              <a:rPr lang="en-US">
                <a:latin typeface="Arial" charset="0"/>
                <a:ea typeface="Arial" charset="0"/>
                <a:cs typeface="Arial" charset="0"/>
              </a:rPr>
              <a:t>Samples offer potential customers the opportunity to try a product or service before they make a buying decision</a:t>
            </a:r>
          </a:p>
          <a:p>
            <a:r>
              <a:rPr lang="en-US">
                <a:latin typeface="Arial" charset="0"/>
                <a:ea typeface="Arial" charset="0"/>
                <a:cs typeface="Arial" charset="0"/>
              </a:rPr>
              <a:t>Distribution samples is one of the most costly sales promotion tools, but it is also one if the most effective</a:t>
            </a:r>
          </a:p>
          <a:p>
            <a:r>
              <a:rPr lang="en-US">
                <a:latin typeface="Arial" charset="0"/>
                <a:ea typeface="Arial" charset="0"/>
                <a:cs typeface="Arial" charset="0"/>
              </a:rPr>
              <a:t>Retailers of cosmetics and fragrances, as well as grocery stores, frequently employ sampling</a:t>
            </a:r>
          </a:p>
        </p:txBody>
      </p:sp>
    </p:spTree>
    <p:extLst>
      <p:ext uri="{BB962C8B-B14F-4D97-AF65-F5344CB8AC3E}">
        <p14:creationId xmlns:p14="http://schemas.microsoft.com/office/powerpoint/2010/main" val="613613847"/>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564630" y="0"/>
            <a:ext cx="7772400" cy="1143000"/>
          </a:xfrm>
          <a:noFill/>
          <a:ln/>
        </p:spPr>
        <p:txBody>
          <a:bodyPr lIns="90488" tIns="44450" rIns="90488" bIns="44450"/>
          <a:lstStyle/>
          <a:p>
            <a:r>
              <a:rPr lang="en-US" dirty="0">
                <a:solidFill>
                  <a:schemeClr val="hlink"/>
                </a:solidFill>
              </a:rPr>
              <a:t>Samples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4" name="Content Placeholder 3"/>
          <p:cNvPicPr>
            <a:picLocks noGrp="1" noChangeAspect="1"/>
          </p:cNvPicPr>
          <p:nvPr>
            <p:ph sz="quarter" idx="1"/>
          </p:nvPr>
        </p:nvPicPr>
        <p:blipFill>
          <a:blip r:embed="rId3"/>
          <a:stretch>
            <a:fillRect/>
          </a:stretch>
        </p:blipFill>
        <p:spPr>
          <a:xfrm>
            <a:off x="1964502" y="1417639"/>
            <a:ext cx="6008410" cy="4830762"/>
          </a:xfrm>
        </p:spPr>
      </p:pic>
    </p:spTree>
    <p:extLst>
      <p:ext uri="{BB962C8B-B14F-4D97-AF65-F5344CB8AC3E}">
        <p14:creationId xmlns:p14="http://schemas.microsoft.com/office/powerpoint/2010/main" val="868470887"/>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Special Events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14400" y="1547019"/>
            <a:ext cx="7772400" cy="4572000"/>
          </a:xfrm>
        </p:spPr>
        <p:txBody>
          <a:bodyPr/>
          <a:lstStyle/>
          <a:p>
            <a:r>
              <a:rPr lang="en-US">
                <a:solidFill>
                  <a:srgbClr val="FF0000"/>
                </a:solidFill>
                <a:latin typeface="Arial" charset="0"/>
                <a:ea typeface="Arial" charset="0"/>
                <a:cs typeface="Arial" charset="0"/>
              </a:rPr>
              <a:t>A special event is a sales promotion program comprising a number of sales techniques built around a seasonal, cultural, sporting musical or some other type of activity</a:t>
            </a:r>
          </a:p>
          <a:p>
            <a:r>
              <a:rPr lang="en-US">
                <a:latin typeface="Arial" charset="0"/>
                <a:ea typeface="Arial" charset="0"/>
                <a:cs typeface="Arial" charset="0"/>
              </a:rPr>
              <a:t>Special events can generate excitement and traffic in the store</a:t>
            </a:r>
          </a:p>
          <a:p>
            <a:r>
              <a:rPr lang="en-US">
                <a:latin typeface="Arial" charset="0"/>
                <a:ea typeface="Arial" charset="0"/>
                <a:cs typeface="Arial" charset="0"/>
              </a:rPr>
              <a:t>Event Sponsorship occurs when retailers support various activities (finally or otherwise), usually in the cultural or sports and entertainment center</a:t>
            </a:r>
          </a:p>
        </p:txBody>
      </p:sp>
    </p:spTree>
    <p:extLst>
      <p:ext uri="{BB962C8B-B14F-4D97-AF65-F5344CB8AC3E}">
        <p14:creationId xmlns:p14="http://schemas.microsoft.com/office/powerpoint/2010/main" val="1076067020"/>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830901" y="-231098"/>
            <a:ext cx="7772400" cy="1143000"/>
          </a:xfrm>
          <a:noFill/>
          <a:ln/>
        </p:spPr>
        <p:txBody>
          <a:bodyPr lIns="90488" tIns="44450" rIns="90488" bIns="44450"/>
          <a:lstStyle/>
          <a:p>
            <a:r>
              <a:rPr lang="en-US" dirty="0">
                <a:solidFill>
                  <a:schemeClr val="hlink"/>
                </a:solidFill>
              </a:rPr>
              <a:t>Special Events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2" name="Content Placeholder 1"/>
          <p:cNvPicPr>
            <a:picLocks noGrp="1" noChangeAspect="1"/>
          </p:cNvPicPr>
          <p:nvPr>
            <p:ph sz="quarter" idx="1"/>
          </p:nvPr>
        </p:nvPicPr>
        <p:blipFill>
          <a:blip r:embed="rId3"/>
          <a:stretch>
            <a:fillRect/>
          </a:stretch>
        </p:blipFill>
        <p:spPr>
          <a:xfrm>
            <a:off x="830901" y="1295400"/>
            <a:ext cx="7482198" cy="5181600"/>
          </a:xfrm>
        </p:spPr>
      </p:pic>
    </p:spTree>
    <p:extLst>
      <p:ext uri="{BB962C8B-B14F-4D97-AF65-F5344CB8AC3E}">
        <p14:creationId xmlns:p14="http://schemas.microsoft.com/office/powerpoint/2010/main" val="1603321481"/>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Personal Selling</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p:txBody>
          <a:bodyPr/>
          <a:lstStyle/>
          <a:p>
            <a:pPr>
              <a:buFont typeface="Arial" charset="0"/>
              <a:buChar char="•"/>
            </a:pPr>
            <a:r>
              <a:rPr lang="en-US">
                <a:solidFill>
                  <a:srgbClr val="FF0000"/>
                </a:solidFill>
                <a:latin typeface="Arial" charset="0"/>
                <a:ea typeface="Arial" charset="0"/>
                <a:cs typeface="Arial" charset="0"/>
              </a:rPr>
              <a:t>Personal selling is a communication process in which sales associates help customers satisfy their needs through face-to-face exchanges of information</a:t>
            </a:r>
          </a:p>
          <a:p>
            <a:pPr>
              <a:buFont typeface="Arial" charset="0"/>
              <a:buChar char="•"/>
            </a:pPr>
            <a:r>
              <a:rPr lang="en-US">
                <a:latin typeface="Arial" charset="0"/>
                <a:ea typeface="Arial" charset="0"/>
                <a:cs typeface="Arial" charset="0"/>
              </a:rPr>
              <a:t>Sales people can personalize every message to fit the customers' needs and provide as much information as needed</a:t>
            </a:r>
          </a:p>
        </p:txBody>
      </p:sp>
      <p:pic>
        <p:nvPicPr>
          <p:cNvPr id="2" name="Picture 1"/>
          <p:cNvPicPr>
            <a:picLocks noChangeAspect="1"/>
          </p:cNvPicPr>
          <p:nvPr/>
        </p:nvPicPr>
        <p:blipFill>
          <a:blip r:embed="rId3"/>
          <a:stretch>
            <a:fillRect/>
          </a:stretch>
        </p:blipFill>
        <p:spPr>
          <a:xfrm>
            <a:off x="2043243" y="4465089"/>
            <a:ext cx="4639872" cy="2011911"/>
          </a:xfrm>
          <a:prstGeom prst="rect">
            <a:avLst/>
          </a:prstGeom>
        </p:spPr>
      </p:pic>
    </p:spTree>
    <p:extLst>
      <p:ext uri="{BB962C8B-B14F-4D97-AF65-F5344CB8AC3E}">
        <p14:creationId xmlns:p14="http://schemas.microsoft.com/office/powerpoint/2010/main" val="707485988"/>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Public Relations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1089285" y="1905000"/>
            <a:ext cx="7772400" cy="4572000"/>
          </a:xfrm>
        </p:spPr>
        <p:txBody>
          <a:bodyPr/>
          <a:lstStyle/>
          <a:p>
            <a:r>
              <a:rPr lang="en-US">
                <a:solidFill>
                  <a:srgbClr val="FF0000"/>
                </a:solidFill>
                <a:latin typeface="Arial" charset="0"/>
                <a:ea typeface="Arial" charset="0"/>
                <a:cs typeface="Arial" charset="0"/>
              </a:rPr>
              <a:t>Public Relations (PR) involved managing communications and relationship to achieve various objectives, such as building and maintaining a positive image of the retailer, handling or heading off unfavorable stories or events</a:t>
            </a:r>
          </a:p>
        </p:txBody>
      </p:sp>
    </p:spTree>
    <p:extLst>
      <p:ext uri="{BB962C8B-B14F-4D97-AF65-F5344CB8AC3E}">
        <p14:creationId xmlns:p14="http://schemas.microsoft.com/office/powerpoint/2010/main" val="1389306239"/>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50018"/>
            <a:ext cx="7772400" cy="1143000"/>
          </a:xfrm>
          <a:noFill/>
          <a:ln/>
        </p:spPr>
        <p:txBody>
          <a:bodyPr lIns="90488" tIns="44450" rIns="90488" bIns="44450"/>
          <a:lstStyle/>
          <a:p>
            <a:r>
              <a:rPr lang="en-US" dirty="0">
                <a:solidFill>
                  <a:schemeClr val="hlink"/>
                </a:solidFill>
              </a:rPr>
              <a:t>Public Relations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14400" y="1049312"/>
            <a:ext cx="7772400" cy="4940326"/>
          </a:xfrm>
        </p:spPr>
        <p:txBody>
          <a:bodyPr/>
          <a:lstStyle/>
          <a:p>
            <a:r>
              <a:rPr lang="en-US">
                <a:latin typeface="Arial" charset="0"/>
                <a:ea typeface="Arial" charset="0"/>
                <a:cs typeface="Arial" charset="0"/>
              </a:rPr>
              <a:t>Neiman Marcus and Its Chritmas Catalog is the  nation's best known retail catelog</a:t>
            </a:r>
          </a:p>
        </p:txBody>
      </p:sp>
      <p:pic>
        <p:nvPicPr>
          <p:cNvPr id="2" name="Picture 1"/>
          <p:cNvPicPr>
            <a:picLocks noChangeAspect="1"/>
          </p:cNvPicPr>
          <p:nvPr/>
        </p:nvPicPr>
        <p:blipFill>
          <a:blip r:embed="rId3"/>
          <a:stretch>
            <a:fillRect/>
          </a:stretch>
        </p:blipFill>
        <p:spPr>
          <a:xfrm>
            <a:off x="1294775" y="2004922"/>
            <a:ext cx="6708097" cy="3751250"/>
          </a:xfrm>
          <a:prstGeom prst="rect">
            <a:avLst/>
          </a:prstGeom>
        </p:spPr>
      </p:pic>
      <p:pic>
        <p:nvPicPr>
          <p:cNvPr id="5" name="Picture 4"/>
          <p:cNvPicPr>
            <a:picLocks noChangeAspect="1"/>
          </p:cNvPicPr>
          <p:nvPr/>
        </p:nvPicPr>
        <p:blipFill>
          <a:blip r:embed="rId4"/>
          <a:stretch>
            <a:fillRect/>
          </a:stretch>
        </p:blipFill>
        <p:spPr>
          <a:xfrm>
            <a:off x="760751" y="5756172"/>
            <a:ext cx="7926049" cy="825630"/>
          </a:xfrm>
          <a:prstGeom prst="rect">
            <a:avLst/>
          </a:prstGeom>
        </p:spPr>
      </p:pic>
    </p:spTree>
    <p:extLst>
      <p:ext uri="{BB962C8B-B14F-4D97-AF65-F5344CB8AC3E}">
        <p14:creationId xmlns:p14="http://schemas.microsoft.com/office/powerpoint/2010/main" val="542853899"/>
      </p:ext>
    </p:extLst>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Public Relations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14400" y="1676400"/>
            <a:ext cx="7772400" cy="4572000"/>
          </a:xfrm>
        </p:spPr>
        <p:txBody>
          <a:bodyPr/>
          <a:lstStyle/>
          <a:p>
            <a:r>
              <a:rPr lang="en-US">
                <a:latin typeface="Arial" charset="0"/>
                <a:ea typeface="Arial" charset="0"/>
                <a:cs typeface="Arial" charset="0"/>
              </a:rPr>
              <a:t>Macy's and Cause-Related Marketing</a:t>
            </a:r>
          </a:p>
          <a:p>
            <a:r>
              <a:rPr lang="en-US">
                <a:latin typeface="Arial" charset="0"/>
                <a:ea typeface="Arial" charset="0"/>
                <a:cs typeface="Arial" charset="0"/>
              </a:rPr>
              <a:t>Starting in 2011, Macy's partnered with many charities in a successful campaign</a:t>
            </a:r>
          </a:p>
          <a:p>
            <a:r>
              <a:rPr lang="en-US">
                <a:latin typeface="Arial" charset="0"/>
                <a:ea typeface="Arial" charset="0"/>
                <a:cs typeface="Arial" charset="0"/>
              </a:rPr>
              <a:t>In addition to providing a benefit for society, its Shop for a cause related campaign generates a lot of publicity</a:t>
            </a:r>
          </a:p>
        </p:txBody>
      </p:sp>
    </p:spTree>
    <p:extLst>
      <p:ext uri="{BB962C8B-B14F-4D97-AF65-F5344CB8AC3E}">
        <p14:creationId xmlns:p14="http://schemas.microsoft.com/office/powerpoint/2010/main" val="670202881"/>
      </p:ext>
    </p:extLst>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Public Relations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p:txBody>
          <a:bodyPr/>
          <a:lstStyle/>
          <a:p>
            <a:r>
              <a:rPr lang="en-US">
                <a:latin typeface="Arial" charset="0"/>
                <a:ea typeface="Arial" charset="0"/>
                <a:cs typeface="Arial" charset="0"/>
              </a:rPr>
              <a:t>Macy's and Cause-Related Marketing</a:t>
            </a:r>
          </a:p>
        </p:txBody>
      </p:sp>
      <p:pic>
        <p:nvPicPr>
          <p:cNvPr id="4" name="Picture 3"/>
          <p:cNvPicPr>
            <a:picLocks noChangeAspect="1"/>
          </p:cNvPicPr>
          <p:nvPr/>
        </p:nvPicPr>
        <p:blipFill>
          <a:blip r:embed="rId3"/>
          <a:stretch>
            <a:fillRect/>
          </a:stretch>
        </p:blipFill>
        <p:spPr>
          <a:xfrm>
            <a:off x="914400" y="2063175"/>
            <a:ext cx="6872158" cy="4413825"/>
          </a:xfrm>
          <a:prstGeom prst="rect">
            <a:avLst/>
          </a:prstGeom>
        </p:spPr>
      </p:pic>
    </p:spTree>
    <p:extLst>
      <p:ext uri="{BB962C8B-B14F-4D97-AF65-F5344CB8AC3E}">
        <p14:creationId xmlns:p14="http://schemas.microsoft.com/office/powerpoint/2010/main" val="961364138"/>
      </p:ext>
    </p:extLst>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574441"/>
            <a:ext cx="7772400" cy="1143000"/>
          </a:xfrm>
          <a:noFill/>
          <a:ln/>
        </p:spPr>
        <p:txBody>
          <a:bodyPr lIns="90488" tIns="44450" rIns="90488" bIns="44450"/>
          <a:lstStyle/>
          <a:p>
            <a:r>
              <a:rPr lang="en-US" dirty="0">
                <a:solidFill>
                  <a:schemeClr val="hlink"/>
                </a:solidFill>
              </a:rPr>
              <a:t>Retailers and Product Placement</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14400" y="2286000"/>
            <a:ext cx="7772400" cy="4572000"/>
          </a:xfrm>
        </p:spPr>
        <p:txBody>
          <a:bodyPr/>
          <a:lstStyle/>
          <a:p>
            <a:r>
              <a:rPr lang="en-US">
                <a:latin typeface="Arial" charset="0"/>
                <a:ea typeface="Arial" charset="0"/>
                <a:cs typeface="Arial" charset="0"/>
              </a:rPr>
              <a:t>When retailers and vendors use product placement, they pay to have their product included in nontraditional situations, such as a scene in a movie or television program</a:t>
            </a:r>
          </a:p>
        </p:txBody>
      </p:sp>
    </p:spTree>
    <p:extLst>
      <p:ext uri="{BB962C8B-B14F-4D97-AF65-F5344CB8AC3E}">
        <p14:creationId xmlns:p14="http://schemas.microsoft.com/office/powerpoint/2010/main" val="1667199122"/>
      </p:ext>
    </p:extLst>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Retailers and Product Placement</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2" name="Content Placeholder 1"/>
          <p:cNvPicPr>
            <a:picLocks noGrp="1" noChangeAspect="1"/>
          </p:cNvPicPr>
          <p:nvPr>
            <p:ph sz="quarter" idx="1"/>
          </p:nvPr>
        </p:nvPicPr>
        <p:blipFill>
          <a:blip r:embed="rId3"/>
          <a:stretch>
            <a:fillRect/>
          </a:stretch>
        </p:blipFill>
        <p:spPr>
          <a:xfrm>
            <a:off x="1200374" y="1547019"/>
            <a:ext cx="6925633" cy="4572000"/>
          </a:xfrm>
        </p:spPr>
      </p:pic>
      <p:pic>
        <p:nvPicPr>
          <p:cNvPr id="3" name="Picture 2"/>
          <p:cNvPicPr>
            <a:picLocks noChangeAspect="1"/>
          </p:cNvPicPr>
          <p:nvPr/>
        </p:nvPicPr>
        <p:blipFill>
          <a:blip r:embed="rId4"/>
          <a:stretch>
            <a:fillRect/>
          </a:stretch>
        </p:blipFill>
        <p:spPr>
          <a:xfrm>
            <a:off x="828206" y="5948401"/>
            <a:ext cx="7944787" cy="599997"/>
          </a:xfrm>
          <a:prstGeom prst="rect">
            <a:avLst/>
          </a:prstGeom>
        </p:spPr>
      </p:pic>
    </p:spTree>
    <p:extLst>
      <p:ext uri="{BB962C8B-B14F-4D97-AF65-F5344CB8AC3E}">
        <p14:creationId xmlns:p14="http://schemas.microsoft.com/office/powerpoint/2010/main" val="693599091"/>
      </p:ext>
    </p:extLst>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44500" y="1104900"/>
            <a:ext cx="8255000" cy="4648200"/>
          </a:xfrm>
          <a:prstGeom prst="rect">
            <a:avLst/>
          </a:prstGeom>
        </p:spPr>
      </p:pic>
    </p:spTree>
    <p:extLst>
      <p:ext uri="{BB962C8B-B14F-4D97-AF65-F5344CB8AC3E}">
        <p14:creationId xmlns:p14="http://schemas.microsoft.com/office/powerpoint/2010/main" val="73498484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3132</TotalTime>
  <Words>1000</Words>
  <Application>Microsoft Office PowerPoint</Application>
  <PresentationFormat>นำเสนอทางหน้าจอ (4:3)</PresentationFormat>
  <Paragraphs>106</Paragraphs>
  <Slides>33</Slides>
  <Notes>27</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33</vt:i4>
      </vt:variant>
    </vt:vector>
  </HeadingPairs>
  <TitlesOfParts>
    <vt:vector size="34" baseType="lpstr">
      <vt:lpstr>Equity</vt:lpstr>
      <vt:lpstr>MK 322 Retail Management Chapter 15: Retail Communications Mix Part I </vt:lpstr>
      <vt:lpstr>Integrated Marketing Communications</vt:lpstr>
      <vt:lpstr>Integrated Marketing Communications (IMC) Program</vt:lpstr>
      <vt:lpstr>Integrated Marketing Communications (IMC) Program</vt:lpstr>
      <vt:lpstr>Traditional Media Elements</vt:lpstr>
      <vt:lpstr>Mass Media Advertising</vt:lpstr>
      <vt:lpstr>Newspapers</vt:lpstr>
      <vt:lpstr>Magazines</vt:lpstr>
      <vt:lpstr>Direct Mail</vt:lpstr>
      <vt:lpstr>Television</vt:lpstr>
      <vt:lpstr>Radio</vt:lpstr>
      <vt:lpstr>Sales Promotions</vt:lpstr>
      <vt:lpstr>Sales Promotions</vt:lpstr>
      <vt:lpstr>Coupons</vt:lpstr>
      <vt:lpstr>Coupons</vt:lpstr>
      <vt:lpstr>Rebates</vt:lpstr>
      <vt:lpstr>Premiums</vt:lpstr>
      <vt:lpstr>In-Store Marketing/Design Elements</vt:lpstr>
      <vt:lpstr>Point-of-Purchase (POP) Displays</vt:lpstr>
      <vt:lpstr>Point-of-Purchase (POP) Displays</vt:lpstr>
      <vt:lpstr>Point-of-Purchase (POP) Displays</vt:lpstr>
      <vt:lpstr>Samples</vt:lpstr>
      <vt:lpstr>Samples</vt:lpstr>
      <vt:lpstr>Special Events</vt:lpstr>
      <vt:lpstr>Special Events</vt:lpstr>
      <vt:lpstr>Personal Selling</vt:lpstr>
      <vt:lpstr>Public Relations</vt:lpstr>
      <vt:lpstr>Public Relations</vt:lpstr>
      <vt:lpstr>Public Relations</vt:lpstr>
      <vt:lpstr>Public Relations</vt:lpstr>
      <vt:lpstr>Retailers and Product Placement</vt:lpstr>
      <vt:lpstr>Retailers and Product Placement</vt:lpstr>
      <vt:lpstr>งานนำเสนอ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EasyUpdate</cp:lastModifiedBy>
  <cp:revision>1975</cp:revision>
  <dcterms:created xsi:type="dcterms:W3CDTF">2015-02-03T09:41:51Z</dcterms:created>
  <dcterms:modified xsi:type="dcterms:W3CDTF">2018-04-20T06:29:50Z</dcterms:modified>
</cp:coreProperties>
</file>