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72" r:id="rId1"/>
  </p:sldMasterIdLst>
  <p:notesMasterIdLst>
    <p:notesMasterId r:id="rId89"/>
  </p:notesMasterIdLst>
  <p:handoutMasterIdLst>
    <p:handoutMasterId r:id="rId90"/>
  </p:handoutMasterIdLst>
  <p:sldIdLst>
    <p:sldId id="256" r:id="rId2"/>
    <p:sldId id="257" r:id="rId3"/>
    <p:sldId id="258" r:id="rId4"/>
    <p:sldId id="341" r:id="rId5"/>
    <p:sldId id="34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352" r:id="rId18"/>
    <p:sldId id="353" r:id="rId19"/>
    <p:sldId id="271" r:id="rId20"/>
    <p:sldId id="272" r:id="rId21"/>
    <p:sldId id="335" r:id="rId22"/>
    <p:sldId id="273" r:id="rId23"/>
    <p:sldId id="274" r:id="rId24"/>
    <p:sldId id="276" r:id="rId25"/>
    <p:sldId id="354" r:id="rId26"/>
    <p:sldId id="337" r:id="rId27"/>
    <p:sldId id="275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336" r:id="rId45"/>
    <p:sldId id="342" r:id="rId46"/>
    <p:sldId id="343" r:id="rId47"/>
    <p:sldId id="295" r:id="rId48"/>
    <p:sldId id="296" r:id="rId49"/>
    <p:sldId id="297" r:id="rId50"/>
    <p:sldId id="298" r:id="rId51"/>
    <p:sldId id="299" r:id="rId52"/>
    <p:sldId id="300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50" r:id="rId67"/>
    <p:sldId id="351" r:id="rId68"/>
    <p:sldId id="344" r:id="rId69"/>
    <p:sldId id="315" r:id="rId70"/>
    <p:sldId id="338" r:id="rId71"/>
    <p:sldId id="316" r:id="rId72"/>
    <p:sldId id="318" r:id="rId73"/>
    <p:sldId id="324" r:id="rId74"/>
    <p:sldId id="325" r:id="rId75"/>
    <p:sldId id="326" r:id="rId76"/>
    <p:sldId id="327" r:id="rId77"/>
    <p:sldId id="328" r:id="rId78"/>
    <p:sldId id="329" r:id="rId79"/>
    <p:sldId id="331" r:id="rId80"/>
    <p:sldId id="332" r:id="rId81"/>
    <p:sldId id="333" r:id="rId82"/>
    <p:sldId id="334" r:id="rId83"/>
    <p:sldId id="345" r:id="rId84"/>
    <p:sldId id="346" r:id="rId85"/>
    <p:sldId id="347" r:id="rId86"/>
    <p:sldId id="348" r:id="rId87"/>
    <p:sldId id="349" r:id="rId88"/>
  </p:sldIdLst>
  <p:sldSz cx="9144000" cy="6858000" type="screen4x3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5pPr>
    <a:lvl6pPr marL="2286000" algn="l" defTabSz="457200" rtl="0" eaLnBrk="1" latinLnBrk="0" hangingPunct="1"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6pPr>
    <a:lvl7pPr marL="2743200" algn="l" defTabSz="457200" rtl="0" eaLnBrk="1" latinLnBrk="0" hangingPunct="1"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7pPr>
    <a:lvl8pPr marL="3200400" algn="l" defTabSz="457200" rtl="0" eaLnBrk="1" latinLnBrk="0" hangingPunct="1"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8pPr>
    <a:lvl9pPr marL="3657600" algn="l" defTabSz="457200" rtl="0" eaLnBrk="1" latinLnBrk="0" hangingPunct="1">
      <a:defRPr sz="2400" kern="1200">
        <a:solidFill>
          <a:srgbClr val="000000"/>
        </a:solidFill>
        <a:latin typeface="Times New Roman" pitchFamily="-84" charset="0"/>
        <a:ea typeface="ヒラギノ明朝 ProN W3" pitchFamily="-84" charset="-128"/>
        <a:cs typeface="ヒラギノ明朝 ProN W3" pitchFamily="-84" charset="-128"/>
        <a:sym typeface="Times New Roman" pitchFamily="-8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frameSlides="1"/>
  <p:clrMru>
    <a:srgbClr val="FFEE29"/>
    <a:srgbClr val="C4E3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06"/>
    <p:restoredTop sz="93660"/>
  </p:normalViewPr>
  <p:slideViewPr>
    <p:cSldViewPr>
      <p:cViewPr>
        <p:scale>
          <a:sx n="90" d="100"/>
          <a:sy n="90" d="100"/>
        </p:scale>
        <p:origin x="920" y="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handoutMaster" Target="handoutMasters/handoutMaster1.xml"/><Relationship Id="rId91" Type="http://schemas.openxmlformats.org/officeDocument/2006/relationships/presProps" Target="presProps.xml"/><Relationship Id="rId92" Type="http://schemas.openxmlformats.org/officeDocument/2006/relationships/viewProps" Target="viewProps.xml"/><Relationship Id="rId93" Type="http://schemas.openxmlformats.org/officeDocument/2006/relationships/theme" Target="theme/theme1.xml"/><Relationship Id="rId94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19719-E80F-E94A-81AD-8DF09562DF56}" type="datetimeFigureOut">
              <a:rPr lang="en-US" smtClean="0"/>
              <a:pPr/>
              <a:t>4/28/17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20057-B8EB-1540-A9AE-81C5A5057B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8490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defRPr>
            </a:lvl1pPr>
          </a:lstStyle>
          <a:p>
            <a:pPr>
              <a:defRPr/>
            </a:pPr>
            <a:fld id="{FC2FB8A3-B454-B844-8EF3-96104FB28674}" type="datetime1">
              <a:rPr lang="en-US"/>
              <a:pPr>
                <a:defRPr/>
              </a:pPr>
              <a:t>4/28/17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defRPr>
            </a:lvl1pPr>
          </a:lstStyle>
          <a:p>
            <a:pPr>
              <a:defRPr/>
            </a:pPr>
            <a:fld id="{7087A46F-9474-9940-BCB1-A98AF17678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5752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" charset="-128"/>
        <a:cs typeface="ＭＳ Ｐゴシック" pitchFamily="-1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0077C-6F33-964D-8F31-3ED63B27FA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9E95E-E89C-C24F-9EBE-8E226939A4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A78CA-2CA4-224C-96DD-E6E10C2A506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240B2-72FB-544B-AEEE-D2164C99522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31C3D-D880-7E41-979C-28044C1AA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1A10B-73E7-7645-A8A1-E8D27C6E4B0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A8096-5F28-8348-ABE9-8F3D50B8D5F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846B-05D9-6A46-ADE6-901D69ACAC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C85BB-D129-9449-9ACE-EAF295C4AAE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106C2-F272-C547-8032-907F16C1CB7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EA4A7-A4C1-034D-9DBA-1863B01CB1E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21303-79AF-EE4C-A842-1863D836CCF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defRPr>
            </a:lvl1pPr>
          </a:lstStyle>
          <a:p>
            <a:pPr>
              <a:defRPr/>
            </a:pPr>
            <a:fld id="{2E45AFA9-7997-DA4F-83CF-AEE00AD35B6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dirty="0">
                <a:solidFill>
                  <a:schemeClr val="tx1"/>
                </a:solidFill>
                <a:latin typeface="Times New Roman" pitchFamily="-1" charset="0"/>
                <a:ea typeface="ヒラギノ明朝 ProN W3" pitchFamily="-1" charset="-128"/>
                <a:cs typeface="ヒラギノ明朝 ProN W3" pitchFamily="-1" charset="-128"/>
                <a:sym typeface="Times New Roman" pitchFamily="-1" charset="0"/>
              </a:rPr>
              <a:t>  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ea typeface="ヒラギノ明朝 ProN W3" pitchFamily="-1" charset="-128"/>
                <a:cs typeface="Angsana New"/>
                <a:sym typeface="Times New Roman" pitchFamily="-1" charset="0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7" r:id="rId2"/>
    <p:sldLayoutId id="2147483720" r:id="rId3"/>
    <p:sldLayoutId id="2147483721" r:id="rId4"/>
    <p:sldLayoutId id="2147483722" r:id="rId5"/>
    <p:sldLayoutId id="2147483718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4" Type="http://schemas.openxmlformats.org/officeDocument/2006/relationships/slide" Target="slide73.xml"/><Relationship Id="rId1" Type="http://schemas.openxmlformats.org/officeDocument/2006/relationships/slideLayout" Target="../slideLayouts/slideLayout2.xml"/><Relationship Id="rId2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5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8.png"/><Relationship Id="rId1" Type="http://schemas.microsoft.com/office/2007/relationships/media" Target="file://///Users/Chayunt/Documents/EE311/%20Movies/&#3626;.&#3626;.%20&#3585;&#3604;&#3610;&#3633;&#3605;&#3619;&#3649;&#3607;&#3609;&#3585;&#3633;&#3609;.mov" TargetMode="External"/><Relationship Id="rId2" Type="http://schemas.openxmlformats.org/officeDocument/2006/relationships/video" Target="file://///Users/Chayunt/Documents/EE311/%20Movies/&#3626;.&#3626;.%20&#3585;&#3604;&#3610;&#3633;&#3605;&#3619;&#3649;&#3607;&#3609;&#3585;&#3633;&#3609;.mov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pn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Relationship Id="rId3" Type="http://schemas.openxmlformats.org/officeDocument/2006/relationships/image" Target="../media/image37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6764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Markets Failure</a:t>
            </a:r>
            <a:br>
              <a:rPr lang="en-US" smtClean="0">
                <a:latin typeface="Angsana New" pitchFamily="-84" charset="0"/>
                <a:ea typeface="ＭＳ Ｐゴシック" pitchFamily="-84" charset="-128"/>
              </a:rPr>
            </a:b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EE311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Chayun Tantivasadakarn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Faculty of Economics, 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Thammasat University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Topics to be Discussed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Why markets fail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  <a:hlinkClick r:id="rId2" action="ppaction://hlinksldjump"/>
              </a:rPr>
              <a:t>Asymmetric information</a:t>
            </a:r>
            <a:endParaRPr lang="en-US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Adverse selection problems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Moral Hazard problems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  <a:hlinkClick r:id="rId3" action="ppaction://hlinksldjump"/>
              </a:rPr>
              <a:t>Externalities</a:t>
            </a:r>
            <a:endParaRPr lang="en-US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Negative externalities 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Positive externalities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  <a:hlinkClick r:id="rId4" action="ppaction://hlinksldjump"/>
              </a:rPr>
              <a:t>Public goods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 and free rider problems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B4D2BC2-43F8-8540-A151-E55F112C5CA0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Why Markets Fail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idx="1"/>
          </p:nvPr>
        </p:nvSpPr>
        <p:spPr>
          <a:xfrm>
            <a:off x="533400" y="990600"/>
            <a:ext cx="8458200" cy="4724400"/>
          </a:xfrm>
        </p:spPr>
        <p:txBody>
          <a:bodyPr/>
          <a:lstStyle/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1. Market Power</a:t>
            </a: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Those with market power choose the price and quantity</a:t>
            </a: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Less output is sold than in competitive markets --&gt; Inefficiency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Let X be a monopolized market, but Y be competitive</a:t>
            </a:r>
          </a:p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  Firms in X produce until  P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&gt; MR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= MC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. Firms in  Y produce until  P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= MR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= MC</a:t>
            </a:r>
            <a:r>
              <a:rPr lang="en-US" baseline="-250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.  Hence,</a:t>
            </a:r>
            <a:r>
              <a:rPr lang="th-TH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endParaRPr lang="en-US" smtClean="0"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endParaRPr lang="en-US" smtClean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1741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4D63840-3951-7C40-A5DC-A538EE5E380F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342900" y="5105400"/>
          <a:ext cx="887730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Equation" r:id="rId3" imgW="4012920" imgH="431640" progId="Equation.3">
                  <p:embed/>
                </p:oleObj>
              </mc:Choice>
              <mc:Fallback>
                <p:oleObj name="Equation" r:id="rId3" imgW="4012920" imgH="431640" progId="Equation.3">
                  <p:embed/>
                  <p:pic>
                    <p:nvPicPr>
                      <p:cNvPr id="0" name="Picture 2"/>
                      <p:cNvPicPr>
                        <a:picLocks noChangeAspect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" y="5105400"/>
                        <a:ext cx="8877300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3CC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 bldLvl="5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smtClean="0">
                <a:latin typeface="Angsana New" pitchFamily="-84" charset="0"/>
                <a:ea typeface="Angsana New Bold" pitchFamily="-110" charset="0"/>
                <a:cs typeface="Angsana New Bold" pitchFamily="-110" charset="0"/>
              </a:rPr>
              <a:t>Imperfect competition and market failure</a:t>
            </a:r>
          </a:p>
        </p:txBody>
      </p:sp>
      <p:sp>
        <p:nvSpPr>
          <p:cNvPr id="18435" name="Rectangle 11"/>
          <p:cNvSpPr>
            <a:spLocks noGrp="1" noChangeArrowheads="1"/>
          </p:cNvSpPr>
          <p:nvPr>
            <p:ph idx="1"/>
          </p:nvPr>
        </p:nvSpPr>
        <p:spPr>
          <a:xfrm>
            <a:off x="900113" y="1484313"/>
            <a:ext cx="3595687" cy="10080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-84" charset="2"/>
              <a:buNone/>
            </a:pPr>
            <a:r>
              <a:rPr lang="en-US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If </a:t>
            </a:r>
            <a:r>
              <a:rPr lang="th-TH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latin typeface="Angsana New" pitchFamily="-84" charset="0"/>
                <a:ea typeface="ＭＳ Ｐゴシック" pitchFamily="-84" charset="-128"/>
              </a:rPr>
              <a:t>X</a:t>
            </a:r>
            <a:r>
              <a:rPr lang="en-US" sz="310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and</a:t>
            </a:r>
            <a:r>
              <a:rPr lang="th-TH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latin typeface="Angsana New" pitchFamily="-84" charset="0"/>
                <a:ea typeface="ＭＳ Ｐゴシック" pitchFamily="-84" charset="-128"/>
              </a:rPr>
              <a:t>Y</a:t>
            </a:r>
            <a:r>
              <a:rPr lang="th-TH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are competitive</a:t>
            </a:r>
            <a:endParaRPr lang="th-TH" sz="3100" smtClean="0"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  <a:p>
            <a:pPr eaLnBrk="1" hangingPunct="1">
              <a:lnSpc>
                <a:spcPct val="80000"/>
              </a:lnSpc>
              <a:buFont typeface="Wingdings" pitchFamily="-84" charset="2"/>
              <a:buNone/>
            </a:pPr>
            <a:r>
              <a:rPr lang="en-US" sz="31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|MRT| = P</a:t>
            </a:r>
            <a:r>
              <a:rPr lang="en-US" sz="3100" baseline="-250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en-US" sz="31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/P</a:t>
            </a:r>
            <a:r>
              <a:rPr lang="en-US" sz="3100" baseline="-250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en-US" sz="31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= |MRS|</a:t>
            </a:r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315E0D4-2134-2842-A6A1-07E94FC741B3}" type="slidenum">
              <a:rPr lang="en-US">
                <a:latin typeface="Angsana New" pitchFamily="-84" charset="0"/>
                <a:ea typeface="Angsana New" pitchFamily="-84" charset="0"/>
                <a:cs typeface="Angsana New" pitchFamily="-84" charset="0"/>
                <a:sym typeface="Times New Roman" pitchFamily="-84" charset="0"/>
              </a:rPr>
              <a:pPr/>
              <a:t>4</a:t>
            </a:fld>
            <a:endParaRPr lang="en-US">
              <a:latin typeface="Angsana New" pitchFamily="-84" charset="0"/>
              <a:ea typeface="Angsana New" pitchFamily="-84" charset="0"/>
              <a:cs typeface="Angsana New" pitchFamily="-84" charset="0"/>
              <a:sym typeface="Times New Roman" pitchFamily="-84" charset="0"/>
            </a:endParaRPr>
          </a:p>
        </p:txBody>
      </p:sp>
      <p:sp>
        <p:nvSpPr>
          <p:cNvPr id="18437" name="Line 12"/>
          <p:cNvSpPr>
            <a:spLocks noChangeShapeType="1"/>
          </p:cNvSpPr>
          <p:nvPr/>
        </p:nvSpPr>
        <p:spPr bwMode="auto">
          <a:xfrm>
            <a:off x="901700" y="3286125"/>
            <a:ext cx="0" cy="28797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438" name="Line 13"/>
          <p:cNvSpPr>
            <a:spLocks noChangeShapeType="1"/>
          </p:cNvSpPr>
          <p:nvPr/>
        </p:nvSpPr>
        <p:spPr bwMode="auto">
          <a:xfrm>
            <a:off x="901700" y="6165850"/>
            <a:ext cx="34559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439" name="Arc 14"/>
          <p:cNvSpPr>
            <a:spLocks/>
          </p:cNvSpPr>
          <p:nvPr/>
        </p:nvSpPr>
        <p:spPr bwMode="auto">
          <a:xfrm>
            <a:off x="901700" y="3573463"/>
            <a:ext cx="2808288" cy="259238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40" name="Arc 15"/>
          <p:cNvSpPr>
            <a:spLocks/>
          </p:cNvSpPr>
          <p:nvPr/>
        </p:nvSpPr>
        <p:spPr bwMode="auto">
          <a:xfrm flipH="1" flipV="1">
            <a:off x="2486025" y="3213100"/>
            <a:ext cx="1943100" cy="17272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41" name="Line 16"/>
          <p:cNvSpPr>
            <a:spLocks noChangeShapeType="1"/>
          </p:cNvSpPr>
          <p:nvPr/>
        </p:nvSpPr>
        <p:spPr bwMode="auto">
          <a:xfrm>
            <a:off x="1765300" y="3357563"/>
            <a:ext cx="2592388" cy="21605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442" name="Text Box 17"/>
          <p:cNvSpPr txBox="1">
            <a:spLocks/>
          </p:cNvSpPr>
          <p:nvPr/>
        </p:nvSpPr>
        <p:spPr bwMode="auto">
          <a:xfrm>
            <a:off x="4068763" y="6078538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X</a:t>
            </a:r>
          </a:p>
        </p:txBody>
      </p:sp>
      <p:sp>
        <p:nvSpPr>
          <p:cNvPr id="18443" name="Text Box 18"/>
          <p:cNvSpPr txBox="1">
            <a:spLocks/>
          </p:cNvSpPr>
          <p:nvPr/>
        </p:nvSpPr>
        <p:spPr bwMode="auto">
          <a:xfrm>
            <a:off x="468313" y="2997200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Y</a:t>
            </a:r>
          </a:p>
        </p:txBody>
      </p:sp>
      <p:sp>
        <p:nvSpPr>
          <p:cNvPr id="18444" name="Text Box 19"/>
          <p:cNvSpPr txBox="1">
            <a:spLocks/>
          </p:cNvSpPr>
          <p:nvPr/>
        </p:nvSpPr>
        <p:spPr bwMode="auto">
          <a:xfrm>
            <a:off x="2555875" y="2852738"/>
            <a:ext cx="719138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CIC</a:t>
            </a:r>
          </a:p>
        </p:txBody>
      </p:sp>
      <p:sp>
        <p:nvSpPr>
          <p:cNvPr id="18445" name="Text Box 20"/>
          <p:cNvSpPr txBox="1">
            <a:spLocks/>
          </p:cNvSpPr>
          <p:nvPr/>
        </p:nvSpPr>
        <p:spPr bwMode="auto">
          <a:xfrm>
            <a:off x="2917825" y="3846513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C</a:t>
            </a:r>
          </a:p>
        </p:txBody>
      </p:sp>
      <p:sp>
        <p:nvSpPr>
          <p:cNvPr id="18446" name="Text Box 21"/>
          <p:cNvSpPr txBox="1">
            <a:spLocks/>
          </p:cNvSpPr>
          <p:nvPr/>
        </p:nvSpPr>
        <p:spPr bwMode="auto">
          <a:xfrm>
            <a:off x="1404938" y="2925763"/>
            <a:ext cx="863600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P</a:t>
            </a:r>
            <a:r>
              <a:rPr lang="en-US" sz="2000" baseline="-25000">
                <a:sym typeface="Angsana New" pitchFamily="-84" charset="0"/>
              </a:rPr>
              <a:t>X</a:t>
            </a:r>
            <a:r>
              <a:rPr lang="en-US" sz="2000">
                <a:sym typeface="Angsana New" pitchFamily="-84" charset="0"/>
              </a:rPr>
              <a:t>/P</a:t>
            </a:r>
            <a:r>
              <a:rPr lang="en-US" sz="2000" baseline="-25000">
                <a:sym typeface="Angsana New" pitchFamily="-84" charset="0"/>
              </a:rPr>
              <a:t>Y</a:t>
            </a:r>
          </a:p>
        </p:txBody>
      </p:sp>
      <p:sp>
        <p:nvSpPr>
          <p:cNvPr id="18447" name="Freeform 22"/>
          <p:cNvSpPr>
            <a:spLocks/>
          </p:cNvSpPr>
          <p:nvPr/>
        </p:nvSpPr>
        <p:spPr bwMode="auto">
          <a:xfrm>
            <a:off x="900113" y="4292600"/>
            <a:ext cx="2017712" cy="1873250"/>
          </a:xfrm>
          <a:custGeom>
            <a:avLst/>
            <a:gdLst>
              <a:gd name="T0" fmla="*/ 0 w 1271"/>
              <a:gd name="T1" fmla="*/ 0 h 1180"/>
              <a:gd name="T2" fmla="*/ 2147483647 w 1271"/>
              <a:gd name="T3" fmla="*/ 0 h 1180"/>
              <a:gd name="T4" fmla="*/ 2147483647 w 1271"/>
              <a:gd name="T5" fmla="*/ 2147483647 h 1180"/>
              <a:gd name="T6" fmla="*/ 0 60000 65536"/>
              <a:gd name="T7" fmla="*/ 0 60000 65536"/>
              <a:gd name="T8" fmla="*/ 0 60000 65536"/>
              <a:gd name="T9" fmla="*/ 0 w 1271"/>
              <a:gd name="T10" fmla="*/ 0 h 1180"/>
              <a:gd name="T11" fmla="*/ 1271 w 1271"/>
              <a:gd name="T12" fmla="*/ 1180 h 11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71" h="1180">
                <a:moveTo>
                  <a:pt x="0" y="0"/>
                </a:moveTo>
                <a:lnTo>
                  <a:pt x="1271" y="0"/>
                </a:lnTo>
                <a:lnTo>
                  <a:pt x="1271" y="118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48" name="Text Box 23"/>
          <p:cNvSpPr txBox="1">
            <a:spLocks/>
          </p:cNvSpPr>
          <p:nvPr/>
        </p:nvSpPr>
        <p:spPr bwMode="auto">
          <a:xfrm>
            <a:off x="2700338" y="6092825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X</a:t>
            </a:r>
            <a:r>
              <a:rPr lang="en-US" sz="2000" baseline="-25000">
                <a:sym typeface="Angsana New" pitchFamily="-84" charset="0"/>
              </a:rPr>
              <a:t>C</a:t>
            </a:r>
          </a:p>
        </p:txBody>
      </p:sp>
      <p:sp>
        <p:nvSpPr>
          <p:cNvPr id="18449" name="Text Box 24"/>
          <p:cNvSpPr txBox="1">
            <a:spLocks/>
          </p:cNvSpPr>
          <p:nvPr/>
        </p:nvSpPr>
        <p:spPr bwMode="auto">
          <a:xfrm>
            <a:off x="395288" y="4076700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Y</a:t>
            </a:r>
            <a:r>
              <a:rPr lang="en-US" sz="2000" baseline="-25000">
                <a:sym typeface="Angsana New" pitchFamily="-84" charset="0"/>
              </a:rPr>
              <a:t>C</a:t>
            </a:r>
          </a:p>
        </p:txBody>
      </p:sp>
      <p:sp>
        <p:nvSpPr>
          <p:cNvPr id="18450" name="Line 25"/>
          <p:cNvSpPr>
            <a:spLocks noChangeShapeType="1"/>
          </p:cNvSpPr>
          <p:nvPr/>
        </p:nvSpPr>
        <p:spPr bwMode="auto">
          <a:xfrm>
            <a:off x="5221288" y="3284538"/>
            <a:ext cx="0" cy="28797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451" name="Line 26"/>
          <p:cNvSpPr>
            <a:spLocks noChangeShapeType="1"/>
          </p:cNvSpPr>
          <p:nvPr/>
        </p:nvSpPr>
        <p:spPr bwMode="auto">
          <a:xfrm>
            <a:off x="5221288" y="6164263"/>
            <a:ext cx="3455987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452" name="Arc 27"/>
          <p:cNvSpPr>
            <a:spLocks/>
          </p:cNvSpPr>
          <p:nvPr/>
        </p:nvSpPr>
        <p:spPr bwMode="auto">
          <a:xfrm>
            <a:off x="5221288" y="3571875"/>
            <a:ext cx="2808287" cy="259238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53" name="Text Box 28"/>
          <p:cNvSpPr txBox="1">
            <a:spLocks/>
          </p:cNvSpPr>
          <p:nvPr/>
        </p:nvSpPr>
        <p:spPr bwMode="auto">
          <a:xfrm>
            <a:off x="8388350" y="6076950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X</a:t>
            </a:r>
          </a:p>
        </p:txBody>
      </p:sp>
      <p:sp>
        <p:nvSpPr>
          <p:cNvPr id="18454" name="Text Box 29"/>
          <p:cNvSpPr txBox="1">
            <a:spLocks/>
          </p:cNvSpPr>
          <p:nvPr/>
        </p:nvSpPr>
        <p:spPr bwMode="auto">
          <a:xfrm>
            <a:off x="4787900" y="2995613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Y</a:t>
            </a:r>
          </a:p>
        </p:txBody>
      </p:sp>
      <p:sp>
        <p:nvSpPr>
          <p:cNvPr id="18455" name="Text Box 30"/>
          <p:cNvSpPr txBox="1">
            <a:spLocks/>
          </p:cNvSpPr>
          <p:nvPr/>
        </p:nvSpPr>
        <p:spPr bwMode="auto">
          <a:xfrm>
            <a:off x="7237413" y="3844925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C</a:t>
            </a:r>
          </a:p>
        </p:txBody>
      </p:sp>
      <p:sp>
        <p:nvSpPr>
          <p:cNvPr id="18456" name="Freeform 31"/>
          <p:cNvSpPr>
            <a:spLocks/>
          </p:cNvSpPr>
          <p:nvPr/>
        </p:nvSpPr>
        <p:spPr bwMode="auto">
          <a:xfrm>
            <a:off x="5218113" y="4291013"/>
            <a:ext cx="1946275" cy="1873250"/>
          </a:xfrm>
          <a:custGeom>
            <a:avLst/>
            <a:gdLst>
              <a:gd name="T0" fmla="*/ 0 w 1271"/>
              <a:gd name="T1" fmla="*/ 0 h 1180"/>
              <a:gd name="T2" fmla="*/ 2147483647 w 1271"/>
              <a:gd name="T3" fmla="*/ 0 h 1180"/>
              <a:gd name="T4" fmla="*/ 2147483647 w 1271"/>
              <a:gd name="T5" fmla="*/ 2147483647 h 1180"/>
              <a:gd name="T6" fmla="*/ 0 60000 65536"/>
              <a:gd name="T7" fmla="*/ 0 60000 65536"/>
              <a:gd name="T8" fmla="*/ 0 60000 65536"/>
              <a:gd name="T9" fmla="*/ 0 w 1271"/>
              <a:gd name="T10" fmla="*/ 0 h 1180"/>
              <a:gd name="T11" fmla="*/ 1271 w 1271"/>
              <a:gd name="T12" fmla="*/ 1180 h 11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71" h="1180">
                <a:moveTo>
                  <a:pt x="0" y="0"/>
                </a:moveTo>
                <a:lnTo>
                  <a:pt x="1271" y="0"/>
                </a:lnTo>
                <a:lnTo>
                  <a:pt x="1271" y="1180"/>
                </a:lnTo>
              </a:path>
            </a:pathLst>
          </a:custGeom>
          <a:noFill/>
          <a:ln w="12700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57" name="Text Box 32"/>
          <p:cNvSpPr txBox="1">
            <a:spLocks/>
          </p:cNvSpPr>
          <p:nvPr/>
        </p:nvSpPr>
        <p:spPr bwMode="auto">
          <a:xfrm>
            <a:off x="7019925" y="6091238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X</a:t>
            </a:r>
            <a:r>
              <a:rPr lang="en-US" sz="2000" baseline="-25000">
                <a:sym typeface="Angsana New" pitchFamily="-84" charset="0"/>
              </a:rPr>
              <a:t>C</a:t>
            </a:r>
          </a:p>
        </p:txBody>
      </p:sp>
      <p:sp>
        <p:nvSpPr>
          <p:cNvPr id="18458" name="Text Box 33"/>
          <p:cNvSpPr txBox="1">
            <a:spLocks/>
          </p:cNvSpPr>
          <p:nvPr/>
        </p:nvSpPr>
        <p:spPr bwMode="auto">
          <a:xfrm>
            <a:off x="4714875" y="4075113"/>
            <a:ext cx="504825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ym typeface="Angsana New" pitchFamily="-84" charset="0"/>
              </a:rPr>
              <a:t>Y</a:t>
            </a:r>
            <a:r>
              <a:rPr lang="en-US" sz="2000" baseline="-25000">
                <a:sym typeface="Angsana New" pitchFamily="-84" charset="0"/>
              </a:rPr>
              <a:t>C</a:t>
            </a:r>
          </a:p>
        </p:txBody>
      </p:sp>
      <p:sp>
        <p:nvSpPr>
          <p:cNvPr id="18459" name="Oval 34"/>
          <p:cNvSpPr>
            <a:spLocks/>
          </p:cNvSpPr>
          <p:nvPr/>
        </p:nvSpPr>
        <p:spPr bwMode="auto">
          <a:xfrm>
            <a:off x="2843213" y="4221163"/>
            <a:ext cx="144462" cy="144462"/>
          </a:xfrm>
          <a:prstGeom prst="ellipse">
            <a:avLst/>
          </a:prstGeom>
          <a:solidFill>
            <a:srgbClr val="00FFFF"/>
          </a:solidFill>
          <a:ln w="22225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8460" name="Oval 35"/>
          <p:cNvSpPr>
            <a:spLocks/>
          </p:cNvSpPr>
          <p:nvPr/>
        </p:nvSpPr>
        <p:spPr bwMode="auto">
          <a:xfrm>
            <a:off x="7092950" y="4219575"/>
            <a:ext cx="144463" cy="144463"/>
          </a:xfrm>
          <a:prstGeom prst="ellipse">
            <a:avLst/>
          </a:prstGeom>
          <a:solidFill>
            <a:srgbClr val="00FFFF"/>
          </a:solidFill>
          <a:ln w="22225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1800"/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5726113" y="2840038"/>
            <a:ext cx="2806700" cy="2774950"/>
            <a:chOff x="3650" y="1842"/>
            <a:chExt cx="1768" cy="1748"/>
          </a:xfrm>
        </p:grpSpPr>
        <p:sp>
          <p:nvSpPr>
            <p:cNvPr id="18473" name="Arc 37"/>
            <p:cNvSpPr>
              <a:spLocks/>
            </p:cNvSpPr>
            <p:nvPr/>
          </p:nvSpPr>
          <p:spPr bwMode="auto">
            <a:xfrm flipH="1" flipV="1">
              <a:off x="3695" y="1842"/>
              <a:ext cx="1224" cy="10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474" name="Line 38"/>
            <p:cNvSpPr>
              <a:spLocks noChangeShapeType="1"/>
            </p:cNvSpPr>
            <p:nvPr/>
          </p:nvSpPr>
          <p:spPr bwMode="auto">
            <a:xfrm>
              <a:off x="3650" y="2114"/>
              <a:ext cx="862" cy="136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75" name="Text Box 39"/>
            <p:cNvSpPr txBox="1">
              <a:spLocks/>
            </p:cNvSpPr>
            <p:nvPr/>
          </p:nvSpPr>
          <p:spPr bwMode="auto">
            <a:xfrm>
              <a:off x="4965" y="2839"/>
              <a:ext cx="453" cy="2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ym typeface="Angsana New" pitchFamily="-84" charset="0"/>
                </a:rPr>
                <a:t>CIC</a:t>
              </a:r>
              <a:r>
                <a:rPr lang="en-US" sz="2000" baseline="30000">
                  <a:sym typeface="Angsana New" pitchFamily="-84" charset="0"/>
                </a:rPr>
                <a:t>/</a:t>
              </a:r>
            </a:p>
          </p:txBody>
        </p:sp>
        <p:sp>
          <p:nvSpPr>
            <p:cNvPr id="18476" name="Text Box 40"/>
            <p:cNvSpPr txBox="1">
              <a:spLocks/>
            </p:cNvSpPr>
            <p:nvPr/>
          </p:nvSpPr>
          <p:spPr bwMode="auto">
            <a:xfrm>
              <a:off x="3968" y="3338"/>
              <a:ext cx="1224" cy="2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ym typeface="Angsana New" pitchFamily="-84" charset="0"/>
                </a:rPr>
                <a:t>|MRS| = P</a:t>
              </a:r>
              <a:r>
                <a:rPr lang="en-US" sz="2000" baseline="30000">
                  <a:sym typeface="Angsana New" pitchFamily="-84" charset="0"/>
                </a:rPr>
                <a:t>/</a:t>
              </a:r>
              <a:r>
                <a:rPr lang="en-US" sz="2000" baseline="-25000">
                  <a:sym typeface="Angsana New" pitchFamily="-84" charset="0"/>
                </a:rPr>
                <a:t>X</a:t>
              </a:r>
              <a:r>
                <a:rPr lang="en-US" sz="2000">
                  <a:sym typeface="Angsana New" pitchFamily="-84" charset="0"/>
                </a:rPr>
                <a:t>/P</a:t>
              </a:r>
              <a:r>
                <a:rPr lang="en-US" sz="2000" baseline="-25000">
                  <a:sym typeface="Angsana New" pitchFamily="-84" charset="0"/>
                </a:rPr>
                <a:t>Y</a:t>
              </a:r>
            </a:p>
          </p:txBody>
        </p:sp>
      </p:grpSp>
      <p:grpSp>
        <p:nvGrpSpPr>
          <p:cNvPr id="3" name="Group 41"/>
          <p:cNvGrpSpPr>
            <a:grpSpLocks/>
          </p:cNvGrpSpPr>
          <p:nvPr/>
        </p:nvGrpSpPr>
        <p:grpSpPr bwMode="auto">
          <a:xfrm>
            <a:off x="5507038" y="3498850"/>
            <a:ext cx="2592387" cy="400050"/>
            <a:chOff x="3469" y="2204"/>
            <a:chExt cx="1633" cy="252"/>
          </a:xfrm>
        </p:grpSpPr>
        <p:sp>
          <p:nvSpPr>
            <p:cNvPr id="18471" name="Line 42"/>
            <p:cNvSpPr>
              <a:spLocks noChangeShapeType="1"/>
            </p:cNvSpPr>
            <p:nvPr/>
          </p:nvSpPr>
          <p:spPr bwMode="auto">
            <a:xfrm>
              <a:off x="3469" y="2204"/>
              <a:ext cx="861" cy="2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72" name="Text Box 43"/>
            <p:cNvSpPr txBox="1">
              <a:spLocks/>
            </p:cNvSpPr>
            <p:nvPr/>
          </p:nvSpPr>
          <p:spPr bwMode="auto">
            <a:xfrm>
              <a:off x="4285" y="2204"/>
              <a:ext cx="817" cy="2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ym typeface="Angsana New" pitchFamily="-84" charset="0"/>
                </a:rPr>
                <a:t>MRT</a:t>
              </a:r>
            </a:p>
          </p:txBody>
        </p:sp>
      </p:grpSp>
      <p:sp>
        <p:nvSpPr>
          <p:cNvPr id="18463" name="Rectangle 44"/>
          <p:cNvSpPr>
            <a:spLocks noChangeArrowheads="1"/>
          </p:cNvSpPr>
          <p:nvPr/>
        </p:nvSpPr>
        <p:spPr bwMode="auto">
          <a:xfrm>
            <a:off x="4808538" y="1484313"/>
            <a:ext cx="425926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80000"/>
              </a:lnSpc>
              <a:spcBef>
                <a:spcPct val="10000"/>
              </a:spcBef>
              <a:buClr>
                <a:srgbClr val="8D7DFF"/>
              </a:buClr>
            </a:pP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If</a:t>
            </a:r>
            <a:r>
              <a:rPr lang="th-TH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th-TH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is monopoliszed</a:t>
            </a:r>
            <a:r>
              <a:rPr lang="th-TH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th-TH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 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is competitive</a:t>
            </a:r>
            <a:endParaRPr lang="th-TH" sz="3100">
              <a:solidFill>
                <a:schemeClr val="tx1"/>
              </a:solidFill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  <a:p>
            <a:pPr marL="342900" indent="-342900">
              <a:lnSpc>
                <a:spcPct val="80000"/>
              </a:lnSpc>
              <a:spcBef>
                <a:spcPct val="10000"/>
              </a:spcBef>
              <a:buClr>
                <a:srgbClr val="8D7DFF"/>
              </a:buClr>
            </a:pP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|MRT| &lt;  P</a:t>
            </a:r>
            <a:r>
              <a:rPr lang="en-US" sz="3100" baseline="300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/</a:t>
            </a:r>
            <a:r>
              <a:rPr lang="en-US" sz="3100" baseline="-250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X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/P</a:t>
            </a:r>
            <a:r>
              <a:rPr lang="en-US" sz="3100" baseline="-250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Y</a:t>
            </a:r>
            <a:r>
              <a:rPr lang="en-US" sz="3100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</a:rPr>
              <a:t> = |MRS|</a:t>
            </a:r>
          </a:p>
        </p:txBody>
      </p:sp>
      <p:grpSp>
        <p:nvGrpSpPr>
          <p:cNvPr id="4" name="Group 45"/>
          <p:cNvGrpSpPr>
            <a:grpSpLocks/>
          </p:cNvGrpSpPr>
          <p:nvPr/>
        </p:nvGrpSpPr>
        <p:grpSpPr bwMode="auto">
          <a:xfrm>
            <a:off x="4714875" y="3500438"/>
            <a:ext cx="2378075" cy="2992437"/>
            <a:chOff x="2970" y="2205"/>
            <a:chExt cx="1498" cy="1885"/>
          </a:xfrm>
        </p:grpSpPr>
        <p:sp>
          <p:nvSpPr>
            <p:cNvPr id="18465" name="Freeform 46"/>
            <p:cNvSpPr>
              <a:spLocks/>
            </p:cNvSpPr>
            <p:nvPr/>
          </p:nvSpPr>
          <p:spPr bwMode="auto">
            <a:xfrm>
              <a:off x="3287" y="2295"/>
              <a:ext cx="499" cy="1588"/>
            </a:xfrm>
            <a:custGeom>
              <a:avLst/>
              <a:gdLst>
                <a:gd name="T0" fmla="*/ 0 w 1271"/>
                <a:gd name="T1" fmla="*/ 0 h 1180"/>
                <a:gd name="T2" fmla="*/ 0 w 1271"/>
                <a:gd name="T3" fmla="*/ 0 h 1180"/>
                <a:gd name="T4" fmla="*/ 0 w 1271"/>
                <a:gd name="T5" fmla="*/ 75400 h 1180"/>
                <a:gd name="T6" fmla="*/ 0 60000 65536"/>
                <a:gd name="T7" fmla="*/ 0 60000 65536"/>
                <a:gd name="T8" fmla="*/ 0 60000 65536"/>
                <a:gd name="T9" fmla="*/ 0 w 1271"/>
                <a:gd name="T10" fmla="*/ 0 h 1180"/>
                <a:gd name="T11" fmla="*/ 1271 w 1271"/>
                <a:gd name="T12" fmla="*/ 1180 h 11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71" h="1180">
                  <a:moveTo>
                    <a:pt x="0" y="0"/>
                  </a:moveTo>
                  <a:lnTo>
                    <a:pt x="1271" y="0"/>
                  </a:lnTo>
                  <a:lnTo>
                    <a:pt x="1271" y="118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466" name="Text Box 47"/>
            <p:cNvSpPr txBox="1">
              <a:spLocks/>
            </p:cNvSpPr>
            <p:nvPr/>
          </p:nvSpPr>
          <p:spPr bwMode="auto">
            <a:xfrm>
              <a:off x="3696" y="3838"/>
              <a:ext cx="384" cy="2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ym typeface="Angsana New" pitchFamily="-84" charset="0"/>
                </a:rPr>
                <a:t>X</a:t>
              </a:r>
              <a:r>
                <a:rPr lang="en-US" sz="2000" baseline="-25000">
                  <a:sym typeface="Angsana New" pitchFamily="-84" charset="0"/>
                </a:rPr>
                <a:t>M</a:t>
              </a:r>
            </a:p>
          </p:txBody>
        </p:sp>
        <p:sp>
          <p:nvSpPr>
            <p:cNvPr id="18467" name="Text Box 48"/>
            <p:cNvSpPr txBox="1">
              <a:spLocks/>
            </p:cNvSpPr>
            <p:nvPr/>
          </p:nvSpPr>
          <p:spPr bwMode="auto">
            <a:xfrm>
              <a:off x="2970" y="2205"/>
              <a:ext cx="318" cy="38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sym typeface="Angsana New" pitchFamily="-84" charset="0"/>
                </a:rPr>
                <a:t>Y</a:t>
              </a:r>
              <a:r>
                <a:rPr lang="en-US" sz="2000" baseline="-25000">
                  <a:sym typeface="Angsana New" pitchFamily="-84" charset="0"/>
                </a:rPr>
                <a:t>M</a:t>
              </a:r>
            </a:p>
          </p:txBody>
        </p:sp>
        <p:sp>
          <p:nvSpPr>
            <p:cNvPr id="18468" name="Line 49"/>
            <p:cNvSpPr>
              <a:spLocks noChangeShapeType="1"/>
            </p:cNvSpPr>
            <p:nvPr/>
          </p:nvSpPr>
          <p:spPr bwMode="auto">
            <a:xfrm flipV="1">
              <a:off x="3379" y="2296"/>
              <a:ext cx="0" cy="3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69" name="Line 50"/>
            <p:cNvSpPr>
              <a:spLocks noChangeShapeType="1"/>
            </p:cNvSpPr>
            <p:nvPr/>
          </p:nvSpPr>
          <p:spPr bwMode="auto">
            <a:xfrm flipH="1">
              <a:off x="3787" y="3793"/>
              <a:ext cx="68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70" name="Oval 51"/>
            <p:cNvSpPr>
              <a:spLocks/>
            </p:cNvSpPr>
            <p:nvPr/>
          </p:nvSpPr>
          <p:spPr bwMode="auto">
            <a:xfrm>
              <a:off x="3741" y="2250"/>
              <a:ext cx="91" cy="91"/>
            </a:xfrm>
            <a:prstGeom prst="ellipse">
              <a:avLst/>
            </a:prstGeom>
            <a:solidFill>
              <a:srgbClr val="FF99CC"/>
            </a:solidFill>
            <a:ln w="222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5" name="Footer Placeholder 4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Why Markets Fail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458200" cy="4724400"/>
          </a:xfrm>
        </p:spPr>
        <p:txBody>
          <a:bodyPr/>
          <a:lstStyle/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2. Incomplete Information</a:t>
            </a: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Consumers must have accurate information about market prices or production quality for markets to operate efficiency</a:t>
            </a: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Lack of information can change supply and demand</a:t>
            </a:r>
          </a:p>
          <a:p>
            <a:pPr lvl="2" eaLnBrk="1" hangingPunct="1">
              <a:lnSpc>
                <a:spcPts val="42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Too much goods with low quality</a:t>
            </a:r>
          </a:p>
          <a:p>
            <a:pPr lvl="2" eaLnBrk="1" hangingPunct="1">
              <a:lnSpc>
                <a:spcPts val="42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Consumers can’t find enough goods with sufficient quality  </a:t>
            </a:r>
          </a:p>
          <a:p>
            <a:pPr lvl="1"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Some markets may never develop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52E84F6-818D-1F4C-BDBA-33BDEFF5B46A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 bldLvl="5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Why Markets Fail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idx="1"/>
          </p:nvPr>
        </p:nvSpPr>
        <p:spPr>
          <a:xfrm>
            <a:off x="787400" y="1041549"/>
            <a:ext cx="7896225" cy="5411787"/>
          </a:xfrm>
        </p:spPr>
        <p:txBody>
          <a:bodyPr rIns="132080"/>
          <a:lstStyle/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3. Externalities</a:t>
            </a:r>
          </a:p>
          <a:p>
            <a:pPr marL="782638" lvl="1"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Consumption or production has indirect effect on other consumption or production not reflected in market prices </a:t>
            </a:r>
          </a:p>
          <a:p>
            <a:pPr marL="782638" lvl="1"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Market prices do not always reflect the activities of either producers or consumers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4. Public Goods</a:t>
            </a:r>
          </a:p>
          <a:p>
            <a:pPr marL="782638" lvl="1"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Nonexclusive, </a:t>
            </a:r>
            <a:r>
              <a:rPr lang="en-US" dirty="0" err="1">
                <a:latin typeface="Angsana New" pitchFamily="-84" charset="0"/>
                <a:ea typeface="ＭＳ Ｐゴシック" pitchFamily="-84" charset="-128"/>
              </a:rPr>
              <a:t>nonrival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 good that, once available, is difficult to prevent others from consuming</a:t>
            </a:r>
          </a:p>
          <a:p>
            <a:pPr marL="782638" lvl="1"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Example: Company thinking about researching a new technology if can’t get patent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5965D90-E589-0648-9815-62C1D127F102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6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 bldLvl="5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  <a:hlinkClick r:id="rId2" action="ppaction://hlinksldjump"/>
              </a:rPr>
              <a:t>Asymmetric Information</a:t>
            </a:r>
            <a:endParaRPr lang="en-US" dirty="0" smtClean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Asymmetric information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: a buyer and a seller knows different information about a transaction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one who knows more is the informed party and the one who knows less is the uninformed party. -&gt; opportunistic behavior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Asymmetric information leads to</a:t>
            </a:r>
          </a:p>
          <a:p>
            <a:pPr lvl="1" eaLnBrk="1" hangingPunct="1"/>
            <a:r>
              <a:rPr lang="en-US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Adverse selection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: Unobserved characteristics</a:t>
            </a:r>
          </a:p>
          <a:p>
            <a:pPr lvl="1" eaLnBrk="1" hangingPunct="1"/>
            <a:r>
              <a:rPr lang="en-US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Moral hazard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: Unobserved actions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7EF44DA-BA2D-9547-B772-CD159E2600CD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build="p" bldLvl="5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Adverse selection and the Market for Lemons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14400"/>
            <a:ext cx="7772400" cy="47244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Adverse selection: Low quality goods drive high quality goods out of the market because </a:t>
            </a:r>
            <a:r>
              <a:rPr lang="en-US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unobserved characteristics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Examples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lack of complete information when purchasing a used car increases the risk of the purchase and lowers the value of the car.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Markets for insurance, financial credit and employment are also characterized by asymmetric information about product quality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075E099-F1D4-9B48-A798-2457D5C9E38D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build="p" bldLvl="5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Used Cars and lemon problem </a:t>
            </a:r>
          </a:p>
        </p:txBody>
      </p:sp>
      <p:sp>
        <p:nvSpPr>
          <p:cNvPr id="9223" name="Rectangle 7"/>
          <p:cNvSpPr>
            <a:spLocks noGrp="1" noChangeArrowheads="1"/>
          </p:cNvSpPr>
          <p:nvPr>
            <p:ph idx="1"/>
          </p:nvPr>
        </p:nvSpPr>
        <p:spPr>
          <a:xfrm>
            <a:off x="946150" y="1128713"/>
            <a:ext cx="7737475" cy="5348287"/>
          </a:xfrm>
        </p:spPr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Assume: Two kinds of cars – low quality (lemons) and high quality (plums)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If buyers and sellers can distinguish between the cars -&gt;There will be two markets – one for high quality and one for low quality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High quality market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S</a:t>
            </a:r>
            <a:r>
              <a:rPr lang="en-US" baseline="-25000">
                <a:latin typeface="Angsana New" pitchFamily="-84" charset="0"/>
                <a:ea typeface="ＭＳ Ｐゴシック" pitchFamily="-84" charset="-128"/>
              </a:rPr>
              <a:t>H</a:t>
            </a:r>
            <a:r>
              <a:rPr lang="en-US">
                <a:latin typeface="Angsana New" pitchFamily="-84" charset="0"/>
                <a:ea typeface="ＭＳ Ｐゴシック" pitchFamily="-84" charset="-128"/>
              </a:rPr>
              <a:t> is supply and D</a:t>
            </a:r>
            <a:r>
              <a:rPr lang="en-US" baseline="-25000">
                <a:latin typeface="Angsana New" pitchFamily="-84" charset="0"/>
                <a:ea typeface="ＭＳ Ｐゴシック" pitchFamily="-84" charset="-128"/>
              </a:rPr>
              <a:t>H</a:t>
            </a:r>
            <a:r>
              <a:rPr lang="en-US">
                <a:latin typeface="Angsana New" pitchFamily="-84" charset="0"/>
                <a:ea typeface="ＭＳ Ｐゴシック" pitchFamily="-84" charset="-128"/>
              </a:rPr>
              <a:t> is demand for high quality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Low quality market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S</a:t>
            </a:r>
            <a:r>
              <a:rPr lang="en-US" baseline="-25000">
                <a:latin typeface="Angsana New" pitchFamily="-84" charset="0"/>
                <a:ea typeface="ＭＳ Ｐゴシック" pitchFamily="-84" charset="-128"/>
              </a:rPr>
              <a:t>L</a:t>
            </a:r>
            <a:r>
              <a:rPr lang="en-US">
                <a:latin typeface="Angsana New" pitchFamily="-84" charset="0"/>
                <a:ea typeface="ＭＳ Ｐゴシック" pitchFamily="-84" charset="-128"/>
              </a:rPr>
              <a:t> is supply and D</a:t>
            </a:r>
            <a:r>
              <a:rPr lang="en-US" baseline="-25000">
                <a:latin typeface="Angsana New" pitchFamily="-84" charset="0"/>
                <a:ea typeface="ＭＳ Ｐゴシック" pitchFamily="-84" charset="-128"/>
              </a:rPr>
              <a:t>L</a:t>
            </a:r>
            <a:r>
              <a:rPr lang="en-US">
                <a:latin typeface="Angsana New" pitchFamily="-84" charset="0"/>
                <a:ea typeface="ＭＳ Ｐゴシック" pitchFamily="-84" charset="-128"/>
              </a:rPr>
              <a:t> is demand for low quality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8D02A54-F2FC-AA4A-B03C-D48C1EFDE36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9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1600" y="3429000"/>
            <a:ext cx="25400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build="p" bldLvl="5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Lemons Problem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DBA02A9-41E0-444C-B690-26A1EEE02346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766763" y="1946275"/>
            <a:ext cx="1587" cy="3933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1" name="Line 7"/>
          <p:cNvSpPr>
            <a:spLocks noChangeShapeType="1"/>
          </p:cNvSpPr>
          <p:nvPr/>
        </p:nvSpPr>
        <p:spPr bwMode="auto">
          <a:xfrm>
            <a:off x="5033963" y="1946275"/>
            <a:ext cx="1587" cy="3933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2" name="Line 8"/>
          <p:cNvSpPr>
            <a:spLocks noChangeShapeType="1"/>
          </p:cNvSpPr>
          <p:nvPr/>
        </p:nvSpPr>
        <p:spPr bwMode="auto">
          <a:xfrm>
            <a:off x="782638" y="5892800"/>
            <a:ext cx="39338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3" name="Line 9"/>
          <p:cNvSpPr>
            <a:spLocks noChangeShapeType="1"/>
          </p:cNvSpPr>
          <p:nvPr/>
        </p:nvSpPr>
        <p:spPr bwMode="auto">
          <a:xfrm>
            <a:off x="5049838" y="5892800"/>
            <a:ext cx="39338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4" name="Rectangle 10"/>
          <p:cNvSpPr>
            <a:spLocks/>
          </p:cNvSpPr>
          <p:nvPr/>
        </p:nvSpPr>
        <p:spPr bwMode="auto">
          <a:xfrm>
            <a:off x="228600" y="1773238"/>
            <a:ext cx="387350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H</a:t>
            </a:r>
          </a:p>
        </p:txBody>
      </p:sp>
      <p:sp>
        <p:nvSpPr>
          <p:cNvPr id="24585" name="Rectangle 11"/>
          <p:cNvSpPr>
            <a:spLocks/>
          </p:cNvSpPr>
          <p:nvPr/>
        </p:nvSpPr>
        <p:spPr bwMode="auto">
          <a:xfrm>
            <a:off x="4572000" y="1773238"/>
            <a:ext cx="371475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</a:p>
        </p:txBody>
      </p:sp>
      <p:sp>
        <p:nvSpPr>
          <p:cNvPr id="24586" name="Rectangle 12"/>
          <p:cNvSpPr>
            <a:spLocks/>
          </p:cNvSpPr>
          <p:nvPr/>
        </p:nvSpPr>
        <p:spPr bwMode="auto">
          <a:xfrm>
            <a:off x="4267200" y="5964238"/>
            <a:ext cx="409575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H</a:t>
            </a:r>
          </a:p>
        </p:txBody>
      </p:sp>
      <p:sp>
        <p:nvSpPr>
          <p:cNvPr id="24587" name="Rectangle 13"/>
          <p:cNvSpPr>
            <a:spLocks/>
          </p:cNvSpPr>
          <p:nvPr/>
        </p:nvSpPr>
        <p:spPr bwMode="auto">
          <a:xfrm>
            <a:off x="8534400" y="5964238"/>
            <a:ext cx="393700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809625" y="2287588"/>
            <a:ext cx="3709988" cy="1268412"/>
            <a:chOff x="0" y="0"/>
            <a:chExt cx="2337" cy="799"/>
          </a:xfrm>
        </p:grpSpPr>
        <p:sp>
          <p:nvSpPr>
            <p:cNvPr id="24614" name="Line 15"/>
            <p:cNvSpPr>
              <a:spLocks noChangeShapeType="1"/>
            </p:cNvSpPr>
            <p:nvPr/>
          </p:nvSpPr>
          <p:spPr bwMode="auto">
            <a:xfrm rot="10800000" flipH="1">
              <a:off x="0" y="168"/>
              <a:ext cx="2126" cy="631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15" name="Rectangle 16"/>
            <p:cNvSpPr>
              <a:spLocks/>
            </p:cNvSpPr>
            <p:nvPr/>
          </p:nvSpPr>
          <p:spPr bwMode="auto">
            <a:xfrm>
              <a:off x="2093" y="0"/>
              <a:ext cx="244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H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5060950" y="3754438"/>
            <a:ext cx="3768725" cy="1200150"/>
            <a:chOff x="0" y="0"/>
            <a:chExt cx="2374" cy="756"/>
          </a:xfrm>
        </p:grpSpPr>
        <p:sp>
          <p:nvSpPr>
            <p:cNvPr id="24612" name="Line 18"/>
            <p:cNvSpPr>
              <a:spLocks noChangeShapeType="1"/>
            </p:cNvSpPr>
            <p:nvPr/>
          </p:nvSpPr>
          <p:spPr bwMode="auto">
            <a:xfrm rot="10800000" flipH="1">
              <a:off x="0" y="180"/>
              <a:ext cx="2126" cy="576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13" name="Rectangle 19"/>
            <p:cNvSpPr>
              <a:spLocks/>
            </p:cNvSpPr>
            <p:nvPr/>
          </p:nvSpPr>
          <p:spPr bwMode="auto">
            <a:xfrm>
              <a:off x="2140" y="0"/>
              <a:ext cx="234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404938" y="2087563"/>
            <a:ext cx="3108325" cy="1730375"/>
            <a:chOff x="0" y="0"/>
            <a:chExt cx="1958" cy="1090"/>
          </a:xfrm>
        </p:grpSpPr>
        <p:sp>
          <p:nvSpPr>
            <p:cNvPr id="24610" name="Line 21"/>
            <p:cNvSpPr>
              <a:spLocks noChangeShapeType="1"/>
            </p:cNvSpPr>
            <p:nvPr/>
          </p:nvSpPr>
          <p:spPr bwMode="auto">
            <a:xfrm>
              <a:off x="0" y="0"/>
              <a:ext cx="1694" cy="941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11" name="Rectangle 22"/>
            <p:cNvSpPr>
              <a:spLocks/>
            </p:cNvSpPr>
            <p:nvPr/>
          </p:nvSpPr>
          <p:spPr bwMode="auto">
            <a:xfrm>
              <a:off x="1707" y="858"/>
              <a:ext cx="251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H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5062538" y="3635375"/>
            <a:ext cx="3549650" cy="2011363"/>
            <a:chOff x="0" y="0"/>
            <a:chExt cx="2236" cy="1267"/>
          </a:xfrm>
        </p:grpSpPr>
        <p:sp>
          <p:nvSpPr>
            <p:cNvPr id="24608" name="Line 24"/>
            <p:cNvSpPr>
              <a:spLocks noChangeShapeType="1"/>
            </p:cNvSpPr>
            <p:nvPr/>
          </p:nvSpPr>
          <p:spPr bwMode="auto">
            <a:xfrm>
              <a:off x="0" y="0"/>
              <a:ext cx="1982" cy="111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09" name="Rectangle 25"/>
            <p:cNvSpPr>
              <a:spLocks/>
            </p:cNvSpPr>
            <p:nvPr/>
          </p:nvSpPr>
          <p:spPr bwMode="auto">
            <a:xfrm>
              <a:off x="1994" y="1035"/>
              <a:ext cx="242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4343400" y="4364038"/>
            <a:ext cx="2601913" cy="1828800"/>
            <a:chOff x="0" y="0"/>
            <a:chExt cx="1639" cy="1152"/>
          </a:xfrm>
        </p:grpSpPr>
        <p:sp>
          <p:nvSpPr>
            <p:cNvPr id="24603" name="Line 27"/>
            <p:cNvSpPr>
              <a:spLocks noChangeShapeType="1"/>
            </p:cNvSpPr>
            <p:nvPr/>
          </p:nvSpPr>
          <p:spPr bwMode="auto">
            <a:xfrm flipH="1">
              <a:off x="429" y="99"/>
              <a:ext cx="97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04" name="Rectangle 28"/>
            <p:cNvSpPr>
              <a:spLocks/>
            </p:cNvSpPr>
            <p:nvPr/>
          </p:nvSpPr>
          <p:spPr bwMode="auto">
            <a:xfrm>
              <a:off x="0" y="0"/>
              <a:ext cx="377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5,000</a:t>
              </a:r>
            </a:p>
          </p:txBody>
        </p:sp>
        <p:sp>
          <p:nvSpPr>
            <p:cNvPr id="24605" name="Line 29"/>
            <p:cNvSpPr>
              <a:spLocks noChangeShapeType="1"/>
            </p:cNvSpPr>
            <p:nvPr/>
          </p:nvSpPr>
          <p:spPr bwMode="auto">
            <a:xfrm>
              <a:off x="1443" y="109"/>
              <a:ext cx="1" cy="8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06" name="Rectangle 30"/>
            <p:cNvSpPr>
              <a:spLocks/>
            </p:cNvSpPr>
            <p:nvPr/>
          </p:nvSpPr>
          <p:spPr bwMode="auto">
            <a:xfrm>
              <a:off x="1200" y="960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50,000</a:t>
              </a:r>
            </a:p>
          </p:txBody>
        </p:sp>
        <p:sp>
          <p:nvSpPr>
            <p:cNvPr id="24607" name="Oval 31"/>
            <p:cNvSpPr>
              <a:spLocks/>
            </p:cNvSpPr>
            <p:nvPr/>
          </p:nvSpPr>
          <p:spPr bwMode="auto">
            <a:xfrm>
              <a:off x="1395" y="51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32"/>
          <p:cNvGrpSpPr>
            <a:grpSpLocks/>
          </p:cNvGrpSpPr>
          <p:nvPr/>
        </p:nvGrpSpPr>
        <p:grpSpPr bwMode="auto">
          <a:xfrm>
            <a:off x="0" y="2787650"/>
            <a:ext cx="3287713" cy="3405188"/>
            <a:chOff x="0" y="0"/>
            <a:chExt cx="2071" cy="2145"/>
          </a:xfrm>
        </p:grpSpPr>
        <p:sp>
          <p:nvSpPr>
            <p:cNvPr id="24598" name="Line 33"/>
            <p:cNvSpPr>
              <a:spLocks noChangeShapeType="1"/>
            </p:cNvSpPr>
            <p:nvPr/>
          </p:nvSpPr>
          <p:spPr bwMode="auto">
            <a:xfrm flipH="1">
              <a:off x="477" y="84"/>
              <a:ext cx="1358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599" name="Line 34"/>
            <p:cNvSpPr>
              <a:spLocks noChangeShapeType="1"/>
            </p:cNvSpPr>
            <p:nvPr/>
          </p:nvSpPr>
          <p:spPr bwMode="auto">
            <a:xfrm>
              <a:off x="1875" y="142"/>
              <a:ext cx="1" cy="18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00" name="Rectangle 35"/>
            <p:cNvSpPr>
              <a:spLocks/>
            </p:cNvSpPr>
            <p:nvPr/>
          </p:nvSpPr>
          <p:spPr bwMode="auto">
            <a:xfrm>
              <a:off x="1632" y="1953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50,000</a:t>
              </a:r>
            </a:p>
          </p:txBody>
        </p:sp>
        <p:sp>
          <p:nvSpPr>
            <p:cNvPr id="24601" name="Oval 36"/>
            <p:cNvSpPr>
              <a:spLocks/>
            </p:cNvSpPr>
            <p:nvPr/>
          </p:nvSpPr>
          <p:spPr bwMode="auto">
            <a:xfrm>
              <a:off x="1811" y="44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02" name="Rectangle 37"/>
            <p:cNvSpPr>
              <a:spLocks/>
            </p:cNvSpPr>
            <p:nvPr/>
          </p:nvSpPr>
          <p:spPr bwMode="auto">
            <a:xfrm>
              <a:off x="0" y="0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10,000</a:t>
              </a:r>
            </a:p>
          </p:txBody>
        </p:sp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795338" y="3711575"/>
            <a:ext cx="2940050" cy="1630363"/>
            <a:chOff x="0" y="0"/>
            <a:chExt cx="1852" cy="1027"/>
          </a:xfrm>
        </p:grpSpPr>
        <p:sp>
          <p:nvSpPr>
            <p:cNvPr id="24596" name="Line 39"/>
            <p:cNvSpPr>
              <a:spLocks noChangeShapeType="1"/>
            </p:cNvSpPr>
            <p:nvPr/>
          </p:nvSpPr>
          <p:spPr bwMode="auto">
            <a:xfrm>
              <a:off x="0" y="0"/>
              <a:ext cx="1550" cy="86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597" name="Rectangle 40"/>
            <p:cNvSpPr>
              <a:spLocks/>
            </p:cNvSpPr>
            <p:nvPr/>
          </p:nvSpPr>
          <p:spPr bwMode="auto">
            <a:xfrm>
              <a:off x="1611" y="795"/>
              <a:ext cx="241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sp>
        <p:nvSpPr>
          <p:cNvPr id="10281" name="Rectangle 41"/>
          <p:cNvSpPr>
            <a:spLocks/>
          </p:cNvSpPr>
          <p:nvPr/>
        </p:nvSpPr>
        <p:spPr bwMode="auto">
          <a:xfrm>
            <a:off x="5716588" y="1295400"/>
            <a:ext cx="3162300" cy="2320925"/>
          </a:xfrm>
          <a:prstGeom prst="rect">
            <a:avLst/>
          </a:prstGeom>
          <a:solidFill>
            <a:srgbClr val="C4E3B5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marL="39688" algn="ctr" eaLnBrk="0" hangingPunct="0"/>
            <a:r>
              <a:rPr lang="en-US" sz="2900" b="1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  <a:sym typeface="Arial" pitchFamily="-84" charset="0"/>
              </a:rPr>
              <a:t>Market price for high quality cars is $10,000</a:t>
            </a:r>
          </a:p>
          <a:p>
            <a:pPr marL="39688" algn="ctr" eaLnBrk="0" hangingPunct="0"/>
            <a:r>
              <a:rPr lang="en-US" sz="2900" b="1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  <a:sym typeface="Arial" pitchFamily="-84" charset="0"/>
              </a:rPr>
              <a:t>Market price for low quality cars is $5000</a:t>
            </a:r>
          </a:p>
          <a:p>
            <a:pPr marL="39688" algn="ctr" eaLnBrk="0" hangingPunct="0"/>
            <a:r>
              <a:rPr lang="en-US" sz="2900" b="1">
                <a:solidFill>
                  <a:schemeClr val="tx1"/>
                </a:solidFill>
                <a:latin typeface="Angsana New" pitchFamily="-84" charset="0"/>
                <a:ea typeface="Angsana New" pitchFamily="-84" charset="0"/>
                <a:cs typeface="Angsana New" pitchFamily="-84" charset="0"/>
                <a:sym typeface="Arial" pitchFamily="-84" charset="0"/>
              </a:rPr>
              <a:t>50,000 of each type are sold</a:t>
            </a:r>
          </a:p>
        </p:txBody>
      </p:sp>
      <p:sp>
        <p:nvSpPr>
          <p:cNvPr id="40" name="Footer Placeholder 3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Market for Used Cars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1066800"/>
            <a:ext cx="8205788" cy="5399088"/>
          </a:xfrm>
        </p:spPr>
        <p:txBody>
          <a:bodyPr rIns="132080"/>
          <a:lstStyle/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S</a:t>
            </a:r>
            <a:r>
              <a:rPr lang="en-US" sz="3200" baseline="-25000">
                <a:latin typeface="Angsana New" pitchFamily="-84" charset="0"/>
                <a:ea typeface="ＭＳ Ｐゴシック" pitchFamily="-84" charset="-128"/>
              </a:rPr>
              <a:t>H</a:t>
            </a:r>
            <a:r>
              <a:rPr lang="en-US" sz="3200">
                <a:latin typeface="Angsana New" pitchFamily="-84" charset="0"/>
                <a:ea typeface="ＭＳ Ｐゴシック" pitchFamily="-84" charset="-128"/>
              </a:rPr>
              <a:t> is higher than S</a:t>
            </a:r>
            <a:r>
              <a:rPr lang="en-US" sz="3200" baseline="-25000">
                <a:latin typeface="Angsana New" pitchFamily="-84" charset="0"/>
                <a:ea typeface="ＭＳ Ｐゴシック" pitchFamily="-84" charset="-128"/>
              </a:rPr>
              <a:t>L</a:t>
            </a:r>
            <a:r>
              <a:rPr lang="en-US" sz="3200">
                <a:latin typeface="Angsana New" pitchFamily="-84" charset="0"/>
                <a:ea typeface="ＭＳ Ｐゴシック" pitchFamily="-84" charset="-128"/>
              </a:rPr>
              <a:t> because owners of high quality cars need more money to sell them</a:t>
            </a:r>
          </a:p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D</a:t>
            </a:r>
            <a:r>
              <a:rPr lang="en-US" sz="3200" baseline="-25000">
                <a:latin typeface="Angsana New" pitchFamily="-84" charset="0"/>
                <a:ea typeface="ＭＳ Ｐゴシック" pitchFamily="-84" charset="-128"/>
              </a:rPr>
              <a:t>H</a:t>
            </a:r>
            <a:r>
              <a:rPr lang="en-US" sz="3200">
                <a:latin typeface="Angsana New" pitchFamily="-84" charset="0"/>
                <a:ea typeface="ＭＳ Ｐゴシック" pitchFamily="-84" charset="-128"/>
              </a:rPr>
              <a:t> is higher than D</a:t>
            </a:r>
            <a:r>
              <a:rPr lang="en-US" sz="3200" baseline="-25000">
                <a:latin typeface="Angsana New" pitchFamily="-84" charset="0"/>
                <a:ea typeface="ＭＳ Ｐゴシック" pitchFamily="-84" charset="-128"/>
              </a:rPr>
              <a:t>L</a:t>
            </a:r>
            <a:r>
              <a:rPr lang="en-US" sz="3200">
                <a:latin typeface="Angsana New" pitchFamily="-84" charset="0"/>
                <a:ea typeface="ＭＳ Ｐゴシック" pitchFamily="-84" charset="-128"/>
              </a:rPr>
              <a:t> because people are willing to pay more for higher quality</a:t>
            </a:r>
          </a:p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Sellers know more about the quality of the used car than the buyer</a:t>
            </a:r>
          </a:p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Initially buyers may think the odds are 50/50 that the car is high quality</a:t>
            </a:r>
          </a:p>
          <a:p>
            <a:pPr marL="782638" lvl="1" eaLnBrk="1" hangingPunct="1"/>
            <a:r>
              <a:rPr lang="en-US" sz="2800">
                <a:latin typeface="Angsana New" pitchFamily="-84" charset="0"/>
                <a:ea typeface="ＭＳ Ｐゴシック" pitchFamily="-84" charset="-128"/>
              </a:rPr>
              <a:t>Buyers will view all cars as medium quality with demand D</a:t>
            </a:r>
            <a:r>
              <a:rPr lang="en-US" sz="2800" baseline="-25000">
                <a:latin typeface="Angsana New" pitchFamily="-84" charset="0"/>
                <a:ea typeface="ＭＳ Ｐゴシック" pitchFamily="-84" charset="-128"/>
              </a:rPr>
              <a:t>M</a:t>
            </a:r>
          </a:p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However, fewer high quality cars (25,000) and more low quality cars (75,000) will now be sold</a:t>
            </a:r>
          </a:p>
          <a:p>
            <a:pPr eaLnBrk="1" hangingPunct="1"/>
            <a:r>
              <a:rPr lang="en-US" sz="3200">
                <a:latin typeface="Angsana New" pitchFamily="-84" charset="0"/>
                <a:ea typeface="ＭＳ Ｐゴシック" pitchFamily="-84" charset="-128"/>
              </a:rPr>
              <a:t>Perceived demand will now shift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9A94866-FD30-8246-8C1C-900EB6391FE6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Lemons Problem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FE8C8F-457E-CF4D-9D93-364BFC0C590D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310313" y="3216275"/>
            <a:ext cx="2641600" cy="1406525"/>
            <a:chOff x="0" y="0"/>
            <a:chExt cx="1664" cy="886"/>
          </a:xfrm>
        </p:grpSpPr>
        <p:sp>
          <p:nvSpPr>
            <p:cNvPr id="26687" name="Line 6"/>
            <p:cNvSpPr>
              <a:spLocks noChangeShapeType="1"/>
            </p:cNvSpPr>
            <p:nvPr/>
          </p:nvSpPr>
          <p:spPr bwMode="auto">
            <a:xfrm>
              <a:off x="0" y="0"/>
              <a:ext cx="1391" cy="77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88" name="Rectangle 7"/>
            <p:cNvSpPr>
              <a:spLocks/>
            </p:cNvSpPr>
            <p:nvPr/>
          </p:nvSpPr>
          <p:spPr bwMode="auto">
            <a:xfrm>
              <a:off x="1404" y="654"/>
              <a:ext cx="260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</a:t>
              </a:r>
            </a:p>
          </p:txBody>
        </p:sp>
      </p:grpSp>
      <p:sp>
        <p:nvSpPr>
          <p:cNvPr id="26629" name="Line 9"/>
          <p:cNvSpPr>
            <a:spLocks noChangeShapeType="1"/>
          </p:cNvSpPr>
          <p:nvPr/>
        </p:nvSpPr>
        <p:spPr bwMode="auto">
          <a:xfrm>
            <a:off x="766763" y="2346325"/>
            <a:ext cx="1587" cy="3933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30" name="Line 10"/>
          <p:cNvSpPr>
            <a:spLocks noChangeShapeType="1"/>
          </p:cNvSpPr>
          <p:nvPr/>
        </p:nvSpPr>
        <p:spPr bwMode="auto">
          <a:xfrm>
            <a:off x="5033963" y="2346325"/>
            <a:ext cx="1587" cy="3933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31" name="Line 11"/>
          <p:cNvSpPr>
            <a:spLocks noChangeShapeType="1"/>
          </p:cNvSpPr>
          <p:nvPr/>
        </p:nvSpPr>
        <p:spPr bwMode="auto">
          <a:xfrm>
            <a:off x="782638" y="6292850"/>
            <a:ext cx="39338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32" name="Line 12"/>
          <p:cNvSpPr>
            <a:spLocks noChangeShapeType="1"/>
          </p:cNvSpPr>
          <p:nvPr/>
        </p:nvSpPr>
        <p:spPr bwMode="auto">
          <a:xfrm>
            <a:off x="5049838" y="6292850"/>
            <a:ext cx="39338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33" name="Rectangle 13"/>
          <p:cNvSpPr>
            <a:spLocks/>
          </p:cNvSpPr>
          <p:nvPr/>
        </p:nvSpPr>
        <p:spPr bwMode="auto">
          <a:xfrm>
            <a:off x="228600" y="2173288"/>
            <a:ext cx="387350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H</a:t>
            </a:r>
          </a:p>
        </p:txBody>
      </p:sp>
      <p:sp>
        <p:nvSpPr>
          <p:cNvPr id="26634" name="Rectangle 14"/>
          <p:cNvSpPr>
            <a:spLocks/>
          </p:cNvSpPr>
          <p:nvPr/>
        </p:nvSpPr>
        <p:spPr bwMode="auto">
          <a:xfrm>
            <a:off x="4572000" y="2173288"/>
            <a:ext cx="371475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</a:p>
        </p:txBody>
      </p:sp>
      <p:sp>
        <p:nvSpPr>
          <p:cNvPr id="26635" name="Rectangle 15"/>
          <p:cNvSpPr>
            <a:spLocks/>
          </p:cNvSpPr>
          <p:nvPr/>
        </p:nvSpPr>
        <p:spPr bwMode="auto">
          <a:xfrm>
            <a:off x="4267200" y="6364288"/>
            <a:ext cx="409575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H</a:t>
            </a:r>
          </a:p>
        </p:txBody>
      </p:sp>
      <p:sp>
        <p:nvSpPr>
          <p:cNvPr id="26636" name="Rectangle 16"/>
          <p:cNvSpPr>
            <a:spLocks/>
          </p:cNvSpPr>
          <p:nvPr/>
        </p:nvSpPr>
        <p:spPr bwMode="auto">
          <a:xfrm>
            <a:off x="8534400" y="6364288"/>
            <a:ext cx="393700" cy="36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6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</a:p>
        </p:txBody>
      </p:sp>
      <p:grpSp>
        <p:nvGrpSpPr>
          <p:cNvPr id="26637" name="Group 17"/>
          <p:cNvGrpSpPr>
            <a:grpSpLocks/>
          </p:cNvGrpSpPr>
          <p:nvPr/>
        </p:nvGrpSpPr>
        <p:grpSpPr bwMode="auto">
          <a:xfrm rot="-480000">
            <a:off x="727075" y="2644775"/>
            <a:ext cx="3706813" cy="1892300"/>
            <a:chOff x="0" y="0"/>
            <a:chExt cx="2334" cy="1192"/>
          </a:xfrm>
        </p:grpSpPr>
        <p:sp>
          <p:nvSpPr>
            <p:cNvPr id="26685" name="Line 18"/>
            <p:cNvSpPr>
              <a:spLocks noChangeShapeType="1"/>
            </p:cNvSpPr>
            <p:nvPr/>
          </p:nvSpPr>
          <p:spPr bwMode="auto">
            <a:xfrm rot="10800000" flipH="1">
              <a:off x="0" y="280"/>
              <a:ext cx="2126" cy="631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86" name="Rectangle 19"/>
            <p:cNvSpPr>
              <a:spLocks/>
            </p:cNvSpPr>
            <p:nvPr/>
          </p:nvSpPr>
          <p:spPr bwMode="auto">
            <a:xfrm>
              <a:off x="2090" y="112"/>
              <a:ext cx="244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H</a:t>
              </a:r>
            </a:p>
          </p:txBody>
        </p:sp>
      </p:grpSp>
      <p:grpSp>
        <p:nvGrpSpPr>
          <p:cNvPr id="26638" name="Group 20"/>
          <p:cNvGrpSpPr>
            <a:grpSpLocks/>
          </p:cNvGrpSpPr>
          <p:nvPr/>
        </p:nvGrpSpPr>
        <p:grpSpPr bwMode="auto">
          <a:xfrm rot="-960000">
            <a:off x="5216525" y="3021013"/>
            <a:ext cx="3762375" cy="2563812"/>
            <a:chOff x="0" y="0"/>
            <a:chExt cx="2370" cy="1615"/>
          </a:xfrm>
        </p:grpSpPr>
        <p:sp>
          <p:nvSpPr>
            <p:cNvPr id="26683" name="Line 21"/>
            <p:cNvSpPr>
              <a:spLocks noChangeShapeType="1"/>
            </p:cNvSpPr>
            <p:nvPr/>
          </p:nvSpPr>
          <p:spPr bwMode="auto">
            <a:xfrm rot="10800000" flipH="1">
              <a:off x="0" y="519"/>
              <a:ext cx="2125" cy="576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84" name="Rectangle 22"/>
            <p:cNvSpPr>
              <a:spLocks/>
            </p:cNvSpPr>
            <p:nvPr/>
          </p:nvSpPr>
          <p:spPr bwMode="auto">
            <a:xfrm>
              <a:off x="2135" y="339"/>
              <a:ext cx="235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grpSp>
        <p:nvGrpSpPr>
          <p:cNvPr id="26639" name="Group 23"/>
          <p:cNvGrpSpPr>
            <a:grpSpLocks/>
          </p:cNvGrpSpPr>
          <p:nvPr/>
        </p:nvGrpSpPr>
        <p:grpSpPr bwMode="auto">
          <a:xfrm>
            <a:off x="1404938" y="2487613"/>
            <a:ext cx="3108325" cy="1730375"/>
            <a:chOff x="0" y="0"/>
            <a:chExt cx="1958" cy="1090"/>
          </a:xfrm>
        </p:grpSpPr>
        <p:sp>
          <p:nvSpPr>
            <p:cNvPr id="26681" name="Line 24"/>
            <p:cNvSpPr>
              <a:spLocks noChangeShapeType="1"/>
            </p:cNvSpPr>
            <p:nvPr/>
          </p:nvSpPr>
          <p:spPr bwMode="auto">
            <a:xfrm>
              <a:off x="0" y="0"/>
              <a:ext cx="1694" cy="941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82" name="Rectangle 25"/>
            <p:cNvSpPr>
              <a:spLocks/>
            </p:cNvSpPr>
            <p:nvPr/>
          </p:nvSpPr>
          <p:spPr bwMode="auto">
            <a:xfrm>
              <a:off x="1707" y="858"/>
              <a:ext cx="251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H</a:t>
              </a:r>
            </a:p>
          </p:txBody>
        </p:sp>
      </p:grpSp>
      <p:grpSp>
        <p:nvGrpSpPr>
          <p:cNvPr id="26640" name="Group 26"/>
          <p:cNvGrpSpPr>
            <a:grpSpLocks/>
          </p:cNvGrpSpPr>
          <p:nvPr/>
        </p:nvGrpSpPr>
        <p:grpSpPr bwMode="auto">
          <a:xfrm>
            <a:off x="5062538" y="3821113"/>
            <a:ext cx="3549650" cy="2011362"/>
            <a:chOff x="0" y="0"/>
            <a:chExt cx="2236" cy="1267"/>
          </a:xfrm>
        </p:grpSpPr>
        <p:sp>
          <p:nvSpPr>
            <p:cNvPr id="26679" name="Line 27"/>
            <p:cNvSpPr>
              <a:spLocks noChangeShapeType="1"/>
            </p:cNvSpPr>
            <p:nvPr/>
          </p:nvSpPr>
          <p:spPr bwMode="auto">
            <a:xfrm>
              <a:off x="0" y="0"/>
              <a:ext cx="1982" cy="111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80" name="Rectangle 28"/>
            <p:cNvSpPr>
              <a:spLocks/>
            </p:cNvSpPr>
            <p:nvPr/>
          </p:nvSpPr>
          <p:spPr bwMode="auto">
            <a:xfrm>
              <a:off x="1994" y="1035"/>
              <a:ext cx="242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grpSp>
        <p:nvGrpSpPr>
          <p:cNvPr id="26641" name="Group 29"/>
          <p:cNvGrpSpPr>
            <a:grpSpLocks/>
          </p:cNvGrpSpPr>
          <p:nvPr/>
        </p:nvGrpSpPr>
        <p:grpSpPr bwMode="auto">
          <a:xfrm>
            <a:off x="4362450" y="4481513"/>
            <a:ext cx="2474913" cy="2132012"/>
            <a:chOff x="0" y="0"/>
            <a:chExt cx="1559" cy="1343"/>
          </a:xfrm>
        </p:grpSpPr>
        <p:sp>
          <p:nvSpPr>
            <p:cNvPr id="26674" name="Line 30"/>
            <p:cNvSpPr>
              <a:spLocks noChangeShapeType="1"/>
            </p:cNvSpPr>
            <p:nvPr/>
          </p:nvSpPr>
          <p:spPr bwMode="auto">
            <a:xfrm flipH="1">
              <a:off x="400" y="118"/>
              <a:ext cx="90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5" name="Rectangle 31"/>
            <p:cNvSpPr>
              <a:spLocks/>
            </p:cNvSpPr>
            <p:nvPr/>
          </p:nvSpPr>
          <p:spPr bwMode="auto">
            <a:xfrm>
              <a:off x="0" y="0"/>
              <a:ext cx="377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5,000</a:t>
              </a:r>
            </a:p>
          </p:txBody>
        </p:sp>
        <p:sp>
          <p:nvSpPr>
            <p:cNvPr id="26676" name="Line 32"/>
            <p:cNvSpPr>
              <a:spLocks noChangeShapeType="1"/>
            </p:cNvSpPr>
            <p:nvPr/>
          </p:nvSpPr>
          <p:spPr bwMode="auto">
            <a:xfrm>
              <a:off x="1347" y="130"/>
              <a:ext cx="1" cy="101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7" name="Rectangle 33"/>
            <p:cNvSpPr>
              <a:spLocks/>
            </p:cNvSpPr>
            <p:nvPr/>
          </p:nvSpPr>
          <p:spPr bwMode="auto">
            <a:xfrm>
              <a:off x="1120" y="1151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50,000</a:t>
              </a:r>
            </a:p>
          </p:txBody>
        </p:sp>
        <p:sp>
          <p:nvSpPr>
            <p:cNvPr id="26678" name="Oval 34"/>
            <p:cNvSpPr>
              <a:spLocks/>
            </p:cNvSpPr>
            <p:nvPr/>
          </p:nvSpPr>
          <p:spPr bwMode="auto">
            <a:xfrm>
              <a:off x="1302" y="61"/>
              <a:ext cx="90" cy="115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6642" name="Group 35"/>
          <p:cNvGrpSpPr>
            <a:grpSpLocks/>
          </p:cNvGrpSpPr>
          <p:nvPr/>
        </p:nvGrpSpPr>
        <p:grpSpPr bwMode="auto">
          <a:xfrm>
            <a:off x="28575" y="3216275"/>
            <a:ext cx="3287713" cy="3405188"/>
            <a:chOff x="0" y="0"/>
            <a:chExt cx="2071" cy="2145"/>
          </a:xfrm>
        </p:grpSpPr>
        <p:sp>
          <p:nvSpPr>
            <p:cNvPr id="26669" name="Line 36"/>
            <p:cNvSpPr>
              <a:spLocks noChangeShapeType="1"/>
            </p:cNvSpPr>
            <p:nvPr/>
          </p:nvSpPr>
          <p:spPr bwMode="auto">
            <a:xfrm flipH="1">
              <a:off x="477" y="84"/>
              <a:ext cx="1358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0" name="Line 37"/>
            <p:cNvSpPr>
              <a:spLocks noChangeShapeType="1"/>
            </p:cNvSpPr>
            <p:nvPr/>
          </p:nvSpPr>
          <p:spPr bwMode="auto">
            <a:xfrm>
              <a:off x="1875" y="142"/>
              <a:ext cx="1" cy="18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1" name="Rectangle 38"/>
            <p:cNvSpPr>
              <a:spLocks/>
            </p:cNvSpPr>
            <p:nvPr/>
          </p:nvSpPr>
          <p:spPr bwMode="auto">
            <a:xfrm>
              <a:off x="1632" y="1953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50,000</a:t>
              </a:r>
            </a:p>
          </p:txBody>
        </p:sp>
        <p:sp>
          <p:nvSpPr>
            <p:cNvPr id="26672" name="Oval 39"/>
            <p:cNvSpPr>
              <a:spLocks/>
            </p:cNvSpPr>
            <p:nvPr/>
          </p:nvSpPr>
          <p:spPr bwMode="auto">
            <a:xfrm>
              <a:off x="1811" y="44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73" name="Rectangle 40"/>
            <p:cNvSpPr>
              <a:spLocks/>
            </p:cNvSpPr>
            <p:nvPr/>
          </p:nvSpPr>
          <p:spPr bwMode="auto">
            <a:xfrm>
              <a:off x="0" y="0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10,000</a:t>
              </a:r>
            </a:p>
          </p:txBody>
        </p:sp>
      </p:grpSp>
      <p:grpSp>
        <p:nvGrpSpPr>
          <p:cNvPr id="9" name="Group 41"/>
          <p:cNvGrpSpPr>
            <a:grpSpLocks/>
          </p:cNvGrpSpPr>
          <p:nvPr/>
        </p:nvGrpSpPr>
        <p:grpSpPr bwMode="auto">
          <a:xfrm>
            <a:off x="750888" y="4562475"/>
            <a:ext cx="2940050" cy="1630363"/>
            <a:chOff x="0" y="0"/>
            <a:chExt cx="1852" cy="1027"/>
          </a:xfrm>
        </p:grpSpPr>
        <p:sp>
          <p:nvSpPr>
            <p:cNvPr id="26667" name="Line 42"/>
            <p:cNvSpPr>
              <a:spLocks noChangeShapeType="1"/>
            </p:cNvSpPr>
            <p:nvPr/>
          </p:nvSpPr>
          <p:spPr bwMode="auto">
            <a:xfrm>
              <a:off x="0" y="0"/>
              <a:ext cx="1550" cy="86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8" name="Rectangle 43"/>
            <p:cNvSpPr>
              <a:spLocks/>
            </p:cNvSpPr>
            <p:nvPr/>
          </p:nvSpPr>
          <p:spPr bwMode="auto">
            <a:xfrm>
              <a:off x="1611" y="795"/>
              <a:ext cx="241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sp>
        <p:nvSpPr>
          <p:cNvPr id="12332" name="Rectangle 44"/>
          <p:cNvSpPr>
            <a:spLocks/>
          </p:cNvSpPr>
          <p:nvPr/>
        </p:nvSpPr>
        <p:spPr bwMode="auto">
          <a:xfrm>
            <a:off x="1125538" y="1524000"/>
            <a:ext cx="3365500" cy="736600"/>
          </a:xfrm>
          <a:prstGeom prst="rect">
            <a:avLst/>
          </a:prstGeom>
          <a:solidFill>
            <a:srgbClr val="C4E3B5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Medium quality cars sell for $7500 selling 25,000 high quality and 75,000 low quality</a:t>
            </a:r>
          </a:p>
        </p:txBody>
      </p:sp>
      <p:sp>
        <p:nvSpPr>
          <p:cNvPr id="12333" name="Rectangle 45"/>
          <p:cNvSpPr>
            <a:spLocks/>
          </p:cNvSpPr>
          <p:nvPr/>
        </p:nvSpPr>
        <p:spPr bwMode="auto">
          <a:xfrm>
            <a:off x="5103813" y="1533525"/>
            <a:ext cx="3835400" cy="838200"/>
          </a:xfrm>
          <a:prstGeom prst="rect">
            <a:avLst/>
          </a:prstGeom>
          <a:solidFill>
            <a:srgbClr val="C4E3B5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increase in Q</a:t>
            </a:r>
            <a:r>
              <a:rPr lang="en-US" sz="14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 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reduces expectations and demand to D</a:t>
            </a:r>
            <a:r>
              <a:rPr lang="en-US" sz="14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LM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. The adjustment process continues until demand = </a:t>
            </a:r>
            <a:r>
              <a:rPr lang="en-US" sz="14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</a:t>
            </a:r>
            <a:r>
              <a:rPr lang="en-US" sz="14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  <a:r>
              <a:rPr lang="en-US" sz="14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.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</a:p>
        </p:txBody>
      </p:sp>
      <p:grpSp>
        <p:nvGrpSpPr>
          <p:cNvPr id="10" name="Group 46"/>
          <p:cNvGrpSpPr>
            <a:grpSpLocks/>
          </p:cNvGrpSpPr>
          <p:nvPr/>
        </p:nvGrpSpPr>
        <p:grpSpPr bwMode="auto">
          <a:xfrm>
            <a:off x="950913" y="3373438"/>
            <a:ext cx="3122612" cy="1785937"/>
            <a:chOff x="0" y="0"/>
            <a:chExt cx="1967" cy="1125"/>
          </a:xfrm>
        </p:grpSpPr>
        <p:sp>
          <p:nvSpPr>
            <p:cNvPr id="26665" name="Line 47"/>
            <p:cNvSpPr>
              <a:spLocks noChangeShapeType="1"/>
            </p:cNvSpPr>
            <p:nvPr/>
          </p:nvSpPr>
          <p:spPr bwMode="auto">
            <a:xfrm>
              <a:off x="0" y="0"/>
              <a:ext cx="1694" cy="94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6" name="Rectangle 48"/>
            <p:cNvSpPr>
              <a:spLocks/>
            </p:cNvSpPr>
            <p:nvPr/>
          </p:nvSpPr>
          <p:spPr bwMode="auto">
            <a:xfrm>
              <a:off x="1707" y="893"/>
              <a:ext cx="260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</a:t>
              </a:r>
            </a:p>
          </p:txBody>
        </p:sp>
      </p:grpSp>
      <p:grpSp>
        <p:nvGrpSpPr>
          <p:cNvPr id="11" name="Group 49"/>
          <p:cNvGrpSpPr>
            <a:grpSpLocks/>
          </p:cNvGrpSpPr>
          <p:nvPr/>
        </p:nvGrpSpPr>
        <p:grpSpPr bwMode="auto">
          <a:xfrm>
            <a:off x="76200" y="3695700"/>
            <a:ext cx="2139950" cy="2895600"/>
            <a:chOff x="48" y="0"/>
            <a:chExt cx="1348" cy="1824"/>
          </a:xfrm>
        </p:grpSpPr>
        <p:sp>
          <p:nvSpPr>
            <p:cNvPr id="26660" name="Line 50"/>
            <p:cNvSpPr>
              <a:spLocks noChangeShapeType="1"/>
            </p:cNvSpPr>
            <p:nvPr/>
          </p:nvSpPr>
          <p:spPr bwMode="auto">
            <a:xfrm>
              <a:off x="1200" y="122"/>
              <a:ext cx="1" cy="15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1" name="Oval 51"/>
            <p:cNvSpPr>
              <a:spLocks/>
            </p:cNvSpPr>
            <p:nvPr/>
          </p:nvSpPr>
          <p:spPr bwMode="auto">
            <a:xfrm>
              <a:off x="1152" y="69"/>
              <a:ext cx="96" cy="87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2" name="Rectangle 52"/>
            <p:cNvSpPr>
              <a:spLocks/>
            </p:cNvSpPr>
            <p:nvPr/>
          </p:nvSpPr>
          <p:spPr bwMode="auto">
            <a:xfrm>
              <a:off x="957" y="1632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25,000</a:t>
              </a:r>
            </a:p>
          </p:txBody>
        </p:sp>
        <p:sp>
          <p:nvSpPr>
            <p:cNvPr id="26663" name="Line 53"/>
            <p:cNvSpPr>
              <a:spLocks noChangeShapeType="1"/>
            </p:cNvSpPr>
            <p:nvPr/>
          </p:nvSpPr>
          <p:spPr bwMode="auto">
            <a:xfrm flipH="1">
              <a:off x="475" y="119"/>
              <a:ext cx="714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4" name="Rectangle 54"/>
            <p:cNvSpPr>
              <a:spLocks/>
            </p:cNvSpPr>
            <p:nvPr/>
          </p:nvSpPr>
          <p:spPr bwMode="auto">
            <a:xfrm>
              <a:off x="48" y="0"/>
              <a:ext cx="377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7,500</a:t>
              </a:r>
            </a:p>
          </p:txBody>
        </p:sp>
      </p:grpSp>
      <p:grpSp>
        <p:nvGrpSpPr>
          <p:cNvPr id="12" name="Group 55"/>
          <p:cNvGrpSpPr>
            <a:grpSpLocks/>
          </p:cNvGrpSpPr>
          <p:nvPr/>
        </p:nvGrpSpPr>
        <p:grpSpPr bwMode="auto">
          <a:xfrm>
            <a:off x="4425950" y="3768725"/>
            <a:ext cx="3505200" cy="2838450"/>
            <a:chOff x="0" y="0"/>
            <a:chExt cx="2208" cy="1788"/>
          </a:xfrm>
        </p:grpSpPr>
        <p:sp>
          <p:nvSpPr>
            <p:cNvPr id="26655" name="Oval 56"/>
            <p:cNvSpPr>
              <a:spLocks/>
            </p:cNvSpPr>
            <p:nvPr/>
          </p:nvSpPr>
          <p:spPr bwMode="auto">
            <a:xfrm>
              <a:off x="1955" y="62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56" name="Line 57"/>
            <p:cNvSpPr>
              <a:spLocks noChangeShapeType="1"/>
            </p:cNvSpPr>
            <p:nvPr/>
          </p:nvSpPr>
          <p:spPr bwMode="auto">
            <a:xfrm>
              <a:off x="2012" y="143"/>
              <a:ext cx="1" cy="14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57" name="Rectangle 58"/>
            <p:cNvSpPr>
              <a:spLocks/>
            </p:cNvSpPr>
            <p:nvPr/>
          </p:nvSpPr>
          <p:spPr bwMode="auto">
            <a:xfrm>
              <a:off x="1769" y="1596"/>
              <a:ext cx="43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75,000</a:t>
              </a:r>
            </a:p>
          </p:txBody>
        </p:sp>
        <p:sp>
          <p:nvSpPr>
            <p:cNvPr id="26658" name="Line 59"/>
            <p:cNvSpPr>
              <a:spLocks noChangeShapeType="1"/>
            </p:cNvSpPr>
            <p:nvPr/>
          </p:nvSpPr>
          <p:spPr bwMode="auto">
            <a:xfrm rot="10800000">
              <a:off x="367" y="95"/>
              <a:ext cx="163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59" name="Rectangle 60"/>
            <p:cNvSpPr>
              <a:spLocks/>
            </p:cNvSpPr>
            <p:nvPr/>
          </p:nvSpPr>
          <p:spPr bwMode="auto">
            <a:xfrm>
              <a:off x="0" y="0"/>
              <a:ext cx="377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7,500</a:t>
              </a:r>
            </a:p>
          </p:txBody>
        </p:sp>
      </p:grpSp>
      <p:grpSp>
        <p:nvGrpSpPr>
          <p:cNvPr id="13" name="Group 61"/>
          <p:cNvGrpSpPr>
            <a:grpSpLocks/>
          </p:cNvGrpSpPr>
          <p:nvPr/>
        </p:nvGrpSpPr>
        <p:grpSpPr bwMode="auto">
          <a:xfrm>
            <a:off x="863600" y="4006850"/>
            <a:ext cx="3208338" cy="1741488"/>
            <a:chOff x="0" y="0"/>
            <a:chExt cx="2021" cy="1097"/>
          </a:xfrm>
        </p:grpSpPr>
        <p:sp>
          <p:nvSpPr>
            <p:cNvPr id="26653" name="Line 62"/>
            <p:cNvSpPr>
              <a:spLocks noChangeShapeType="1"/>
            </p:cNvSpPr>
            <p:nvPr/>
          </p:nvSpPr>
          <p:spPr bwMode="auto">
            <a:xfrm>
              <a:off x="0" y="0"/>
              <a:ext cx="1694" cy="941"/>
            </a:xfrm>
            <a:prstGeom prst="line">
              <a:avLst/>
            </a:prstGeom>
            <a:noFill/>
            <a:ln w="50800">
              <a:solidFill>
                <a:srgbClr val="3366FF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54" name="Rectangle 63"/>
            <p:cNvSpPr>
              <a:spLocks/>
            </p:cNvSpPr>
            <p:nvPr/>
          </p:nvSpPr>
          <p:spPr bwMode="auto">
            <a:xfrm>
              <a:off x="1709" y="865"/>
              <a:ext cx="312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LM</a:t>
              </a:r>
            </a:p>
          </p:txBody>
        </p:sp>
      </p:grpSp>
      <p:grpSp>
        <p:nvGrpSpPr>
          <p:cNvPr id="14" name="Group 64"/>
          <p:cNvGrpSpPr>
            <a:grpSpLocks/>
          </p:cNvGrpSpPr>
          <p:nvPr/>
        </p:nvGrpSpPr>
        <p:grpSpPr bwMode="auto">
          <a:xfrm>
            <a:off x="5057775" y="3254375"/>
            <a:ext cx="3530600" cy="2025650"/>
            <a:chOff x="0" y="0"/>
            <a:chExt cx="2224" cy="1276"/>
          </a:xfrm>
        </p:grpSpPr>
        <p:sp>
          <p:nvSpPr>
            <p:cNvPr id="26651" name="Line 65"/>
            <p:cNvSpPr>
              <a:spLocks noChangeShapeType="1"/>
            </p:cNvSpPr>
            <p:nvPr/>
          </p:nvSpPr>
          <p:spPr bwMode="auto">
            <a:xfrm>
              <a:off x="0" y="0"/>
              <a:ext cx="1982" cy="1104"/>
            </a:xfrm>
            <a:prstGeom prst="line">
              <a:avLst/>
            </a:prstGeom>
            <a:noFill/>
            <a:ln w="50800">
              <a:solidFill>
                <a:srgbClr val="3366FF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52" name="Rectangle 66"/>
            <p:cNvSpPr>
              <a:spLocks/>
            </p:cNvSpPr>
            <p:nvPr/>
          </p:nvSpPr>
          <p:spPr bwMode="auto">
            <a:xfrm>
              <a:off x="1912" y="1044"/>
              <a:ext cx="312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LM</a:t>
              </a:r>
            </a:p>
          </p:txBody>
        </p:sp>
      </p:grpSp>
      <p:sp>
        <p:nvSpPr>
          <p:cNvPr id="65" name="Footer Placeholder 6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1" dur="5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2" grpId="0" animBg="1" autoUpdateAnimBg="0"/>
      <p:bldP spid="12333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97638" y="5029200"/>
            <a:ext cx="266541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Market for Used Cars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6934200" cy="5246688"/>
          </a:xfrm>
        </p:spPr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With unobserved characteristics: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Low quality goods drive high quality goods out of the market- the lemons problem.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market has failed to produce mutually beneficial trade.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Too many low and too few high quality cars are on the market.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Adverse selection occurs; most cars          on the market will be low quality cars.</a:t>
            </a:r>
          </a:p>
        </p:txBody>
      </p:sp>
      <p:sp>
        <p:nvSpPr>
          <p:cNvPr id="2765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C6A2DC6-8917-2648-BBB1-4440BADA1F02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build="p" bldLvl="5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 for Insurance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90600"/>
            <a:ext cx="7772400" cy="47244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Older individuals have difficulty purchasing health insurance at almost any price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They know more about their health than the insurance company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Because unhealthy people are more likely to want insurance, proportion of unhealthy people in the pool of insured people rises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Price of insurance rises so healthy people with low risk drop out – proportion of unhealthy people rises increasing price more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4C27C27-6AE7-1148-A7CC-A8199CA95560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14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28677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8250" y="3838575"/>
            <a:ext cx="15557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8188" y="3673475"/>
            <a:ext cx="2197100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05113"/>
            <a:ext cx="1235075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 for Insurance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idx="1"/>
          </p:nvPr>
        </p:nvSpPr>
        <p:spPr>
          <a:xfrm>
            <a:off x="762000" y="1143000"/>
            <a:ext cx="7543800" cy="47244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If auto insurance companies are targeting a certain population – males under 25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They know some of the males have low probability of getting in an accident and some have a high probability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If can’t distinguish among insured, it will base premium on the average experience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Some with low risk will choose not to insure        and with raises the accident probability and rates</a:t>
            </a:r>
          </a:p>
        </p:txBody>
      </p:sp>
      <p:sp>
        <p:nvSpPr>
          <p:cNvPr id="2970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A16EBFE-8780-9F41-8FEE-6E51780B3BAC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15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 for Credit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Market for Credit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Asymmetric information creates the potential that only high risk borrowers will seek loans.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Can end up with lemon problem again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However, banks and credit agencies use credit histories to gauge risk of borrowers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554B15E-19C2-FE47-9690-11B37441F5CF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16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3072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5051425"/>
            <a:ext cx="274161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5105400"/>
            <a:ext cx="3649663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x-none">
                <a:latin typeface="Angsana New" charset="0"/>
                <a:cs typeface="Angsana New" charset="0"/>
              </a:rPr>
              <a:t>Solutions to adverse selection problems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idx="1"/>
          </p:nvPr>
        </p:nvSpPr>
        <p:spPr>
          <a:xfrm>
            <a:off x="684213" y="1112838"/>
            <a:ext cx="7056437" cy="1798637"/>
          </a:xfrm>
        </p:spPr>
        <p:txBody>
          <a:bodyPr rIns="132080"/>
          <a:lstStyle/>
          <a:p>
            <a:pPr eaLnBrk="1" hangingPunct="1">
              <a:lnSpc>
                <a:spcPts val="4500"/>
              </a:lnSpc>
              <a:spcBef>
                <a:spcPct val="0"/>
              </a:spcBef>
            </a:pPr>
            <a:r>
              <a:rPr lang="en-US" altLang="x-none">
                <a:latin typeface="Angsana New" charset="0"/>
                <a:cs typeface="Angsana New" charset="0"/>
              </a:rPr>
              <a:t>Control: force insurance </a:t>
            </a:r>
          </a:p>
          <a:p>
            <a:pPr lvl="1" eaLnBrk="1" hangingPunct="1">
              <a:lnSpc>
                <a:spcPts val="4500"/>
              </a:lnSpc>
              <a:spcBef>
                <a:spcPct val="0"/>
              </a:spcBef>
            </a:pPr>
            <a:r>
              <a:rPr lang="en-US" altLang="x-none" sz="4000">
                <a:latin typeface="Angsana New" charset="0"/>
                <a:cs typeface="Angsana New" charset="0"/>
              </a:rPr>
              <a:t>pool risks</a:t>
            </a:r>
            <a:endParaRPr lang="en-US" altLang="x-none">
              <a:latin typeface="Angsana New" charset="0"/>
              <a:cs typeface="Angsana New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ct val="10000"/>
              </a:spcBef>
              <a:buChar char="•"/>
              <a:defRPr sz="40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1pPr>
            <a:lvl2pPr marL="37931725" indent="-37474525">
              <a:lnSpc>
                <a:spcPct val="90000"/>
              </a:lnSpc>
              <a:spcBef>
                <a:spcPct val="10000"/>
              </a:spcBef>
              <a:buChar char="–"/>
              <a:defRPr sz="36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2pPr>
            <a:lvl3pPr marL="1143000" indent="-228600">
              <a:lnSpc>
                <a:spcPct val="90000"/>
              </a:lnSpc>
              <a:spcBef>
                <a:spcPct val="10000"/>
              </a:spcBef>
              <a:buChar char="•"/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3pPr>
            <a:lvl4pPr marL="1600200" indent="-228600">
              <a:lnSpc>
                <a:spcPct val="90000"/>
              </a:lnSpc>
              <a:spcBef>
                <a:spcPct val="10000"/>
              </a:spcBef>
              <a:buChar char="–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4pPr>
            <a:lvl5pPr marL="2057400" indent="-228600">
              <a:lnSpc>
                <a:spcPct val="90000"/>
              </a:lnSpc>
              <a:spcBef>
                <a:spcPct val="10000"/>
              </a:spcBef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F722E06-E6C1-D741-84C0-934671B46AC3}" type="slidenum">
              <a:rPr lang="en-US" altLang="x-none" sz="2600">
                <a:solidFill>
                  <a:srgbClr val="000000"/>
                </a:solidFill>
                <a:latin typeface="Times New Roman" charset="0"/>
                <a:ea typeface="ヒラギノ明朝 ProN W3" charset="-128"/>
                <a:sym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US" altLang="x-none" sz="2600">
              <a:solidFill>
                <a:srgbClr val="000000"/>
              </a:solidFill>
              <a:latin typeface="Times New Roman" charset="0"/>
              <a:ea typeface="ヒラギノ明朝 ProN W3" charset="-128"/>
              <a:sym typeface="Times New Roman" charset="0"/>
            </a:endParaRPr>
          </a:p>
        </p:txBody>
      </p:sp>
      <p:sp>
        <p:nvSpPr>
          <p:cNvPr id="36868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ct val="10000"/>
              </a:spcBef>
              <a:buChar char="•"/>
              <a:defRPr sz="40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1pPr>
            <a:lvl2pPr marL="37931725" indent="-37474525">
              <a:lnSpc>
                <a:spcPct val="90000"/>
              </a:lnSpc>
              <a:spcBef>
                <a:spcPct val="10000"/>
              </a:spcBef>
              <a:buChar char="–"/>
              <a:defRPr sz="36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2pPr>
            <a:lvl3pPr marL="1143000" indent="-228600">
              <a:lnSpc>
                <a:spcPct val="90000"/>
              </a:lnSpc>
              <a:spcBef>
                <a:spcPct val="10000"/>
              </a:spcBef>
              <a:buChar char="•"/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3pPr>
            <a:lvl4pPr marL="1600200" indent="-228600">
              <a:lnSpc>
                <a:spcPct val="90000"/>
              </a:lnSpc>
              <a:spcBef>
                <a:spcPct val="10000"/>
              </a:spcBef>
              <a:buChar char="–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4pPr>
            <a:lvl5pPr marL="2057400" indent="-228600">
              <a:lnSpc>
                <a:spcPct val="90000"/>
              </a:lnSpc>
              <a:spcBef>
                <a:spcPct val="10000"/>
              </a:spcBef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x-none" sz="1800">
                <a:solidFill>
                  <a:schemeClr val="tx2"/>
                </a:solidFill>
              </a:rPr>
              <a:t>Chayun Tantivasadakarn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093788"/>
            <a:ext cx="15557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6" r="6432"/>
          <a:stretch>
            <a:fillRect/>
          </a:stretch>
        </p:blipFill>
        <p:spPr bwMode="auto">
          <a:xfrm>
            <a:off x="6804025" y="1231900"/>
            <a:ext cx="194468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684213" y="2686050"/>
            <a:ext cx="4319587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rIns="132080"/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40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1pPr>
            <a:lvl2pPr marL="742950" indent="-28575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36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eaLnBrk="1" hangingPunct="1">
              <a:lnSpc>
                <a:spcPts val="45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Reputation: credit history, “open </a:t>
            </a:r>
            <a:r>
              <a:rPr lang="en-US" altLang="x-none" kern="0" smtClean="0">
                <a:latin typeface="Angsana New" charset="0"/>
              </a:rPr>
              <a:t>since ..”</a:t>
            </a:r>
            <a:endParaRPr lang="en-US" altLang="x-none" kern="0" dirty="0" smtClean="0">
              <a:latin typeface="Angsana New" charset="0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 bwMode="auto">
          <a:xfrm>
            <a:off x="684213" y="4076700"/>
            <a:ext cx="7056437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rIns="132080"/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40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1pPr>
            <a:lvl2pPr marL="742950" indent="-28575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36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eaLnBrk="1" hangingPunct="1">
              <a:lnSpc>
                <a:spcPts val="4500"/>
              </a:lnSpc>
              <a:spcBef>
                <a:spcPct val="0"/>
              </a:spcBef>
              <a:defRPr/>
            </a:pPr>
            <a:r>
              <a:rPr lang="en-US" altLang="x-none" kern="0" smtClean="0">
                <a:latin typeface="Angsana New" charset="0"/>
              </a:rPr>
              <a:t>Standardization </a:t>
            </a:r>
            <a:r>
              <a:rPr lang="en-US" altLang="x-none" kern="0" dirty="0" smtClean="0">
                <a:latin typeface="Angsana New" charset="0"/>
              </a:rPr>
              <a:t>and Certification</a:t>
            </a:r>
          </a:p>
          <a:p>
            <a:pPr marL="782638" lvl="1" eaLnBrk="1" hangingPunct="1">
              <a:lnSpc>
                <a:spcPts val="45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Chains that keep production the same everywhere – McDonalds</a:t>
            </a:r>
            <a:endParaRPr lang="en-US" altLang="x-none" kern="0" dirty="0">
              <a:latin typeface="Angsana New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827338"/>
            <a:ext cx="3349625" cy="16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5300663"/>
            <a:ext cx="1557337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build="p" bldLvl="5" autoUpdateAnimBg="0"/>
      <p:bldP spid="8" grpId="0" build="p" bldLvl="5" autoUpdateAnimBg="0"/>
      <p:bldP spid="10" grpId="0" build="p" bldLvl="5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x-none">
                <a:latin typeface="Angsana New" charset="0"/>
                <a:cs typeface="Angsana New" charset="0"/>
              </a:rPr>
              <a:t>Solutions to adverse selection problems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idx="1"/>
          </p:nvPr>
        </p:nvSpPr>
        <p:spPr>
          <a:xfrm>
            <a:off x="539750" y="989013"/>
            <a:ext cx="5111750" cy="784225"/>
          </a:xfrm>
        </p:spPr>
        <p:txBody>
          <a:bodyPr rIns="132080"/>
          <a:lstStyle/>
          <a:p>
            <a:pPr eaLnBrk="1" hangingPunct="1">
              <a:lnSpc>
                <a:spcPts val="3800"/>
              </a:lnSpc>
              <a:spcBef>
                <a:spcPct val="0"/>
              </a:spcBef>
            </a:pPr>
            <a:r>
              <a:rPr lang="en-US" altLang="x-none">
                <a:latin typeface="Angsana New" charset="0"/>
                <a:cs typeface="Angsana New" charset="0"/>
              </a:rPr>
              <a:t>Screening: testing the product</a:t>
            </a: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ct val="10000"/>
              </a:spcBef>
              <a:buChar char="•"/>
              <a:defRPr sz="40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1pPr>
            <a:lvl2pPr marL="37931725" indent="-37474525">
              <a:lnSpc>
                <a:spcPct val="90000"/>
              </a:lnSpc>
              <a:spcBef>
                <a:spcPct val="10000"/>
              </a:spcBef>
              <a:buChar char="–"/>
              <a:defRPr sz="36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2pPr>
            <a:lvl3pPr marL="1143000" indent="-228600">
              <a:lnSpc>
                <a:spcPct val="90000"/>
              </a:lnSpc>
              <a:spcBef>
                <a:spcPct val="10000"/>
              </a:spcBef>
              <a:buChar char="•"/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3pPr>
            <a:lvl4pPr marL="1600200" indent="-228600">
              <a:lnSpc>
                <a:spcPct val="90000"/>
              </a:lnSpc>
              <a:spcBef>
                <a:spcPct val="10000"/>
              </a:spcBef>
              <a:buChar char="–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4pPr>
            <a:lvl5pPr marL="2057400" indent="-228600">
              <a:lnSpc>
                <a:spcPct val="90000"/>
              </a:lnSpc>
              <a:spcBef>
                <a:spcPct val="10000"/>
              </a:spcBef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90320B9-63E1-BD4C-B060-83B694E88DF6}" type="slidenum">
              <a:rPr lang="en-US" altLang="x-none" sz="2600">
                <a:solidFill>
                  <a:srgbClr val="000000"/>
                </a:solidFill>
                <a:latin typeface="Times New Roman" charset="0"/>
                <a:ea typeface="ヒラギノ明朝 ProN W3" charset="-128"/>
                <a:sym typeface="Times New Roman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x-none" sz="2600">
              <a:solidFill>
                <a:srgbClr val="000000"/>
              </a:solidFill>
              <a:latin typeface="Times New Roman" charset="0"/>
              <a:ea typeface="ヒラギノ明朝 ProN W3" charset="-128"/>
              <a:sym typeface="Times New Roman" charset="0"/>
            </a:endParaRPr>
          </a:p>
        </p:txBody>
      </p:sp>
      <p:sp>
        <p:nvSpPr>
          <p:cNvPr id="37892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ct val="10000"/>
              </a:spcBef>
              <a:buChar char="•"/>
              <a:defRPr sz="40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1pPr>
            <a:lvl2pPr marL="37931725" indent="-37474525">
              <a:lnSpc>
                <a:spcPct val="90000"/>
              </a:lnSpc>
              <a:spcBef>
                <a:spcPct val="10000"/>
              </a:spcBef>
              <a:buChar char="–"/>
              <a:defRPr sz="36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2pPr>
            <a:lvl3pPr marL="1143000" indent="-228600">
              <a:lnSpc>
                <a:spcPct val="90000"/>
              </a:lnSpc>
              <a:spcBef>
                <a:spcPct val="10000"/>
              </a:spcBef>
              <a:buChar char="•"/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3pPr>
            <a:lvl4pPr marL="1600200" indent="-228600">
              <a:lnSpc>
                <a:spcPct val="90000"/>
              </a:lnSpc>
              <a:spcBef>
                <a:spcPct val="10000"/>
              </a:spcBef>
              <a:buChar char="–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4pPr>
            <a:lvl5pPr marL="2057400" indent="-228600">
              <a:lnSpc>
                <a:spcPct val="90000"/>
              </a:lnSpc>
              <a:spcBef>
                <a:spcPct val="10000"/>
              </a:spcBef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x-none" sz="1800">
                <a:solidFill>
                  <a:schemeClr val="tx2"/>
                </a:solidFill>
              </a:rPr>
              <a:t>Chayun Tantivasadakarn</a:t>
            </a: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436563" y="1989138"/>
            <a:ext cx="8042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rIns="132080"/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40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1pPr>
            <a:lvl2pPr marL="742950" indent="-28575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36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eaLnBrk="1" hangingPunct="1">
              <a:lnSpc>
                <a:spcPts val="3800"/>
              </a:lnSpc>
              <a:spcBef>
                <a:spcPct val="0"/>
              </a:spcBef>
              <a:defRPr/>
            </a:pPr>
            <a:r>
              <a:rPr lang="en-US" altLang="x-none" kern="0" smtClean="0">
                <a:latin typeface="Angsana New" charset="0"/>
              </a:rPr>
              <a:t>Third-party Comparisons</a:t>
            </a:r>
            <a:endParaRPr lang="en-US" altLang="x-none" kern="0" dirty="0" smtClean="0">
              <a:latin typeface="Angsana New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25538"/>
            <a:ext cx="2573338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492125" y="4076700"/>
            <a:ext cx="8040688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rIns="132080"/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40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1pPr>
            <a:lvl2pPr marL="742950" indent="-28575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36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/>
                <a:ea typeface="ＭＳ Ｐゴシック" charset="-128"/>
                <a:cs typeface="Angsana New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9pPr>
          </a:lstStyle>
          <a:p>
            <a:pPr eaLnBrk="1" hangingPunct="1">
              <a:lnSpc>
                <a:spcPts val="38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Market signaling:</a:t>
            </a:r>
          </a:p>
          <a:p>
            <a:pPr marL="782638" lvl="1" eaLnBrk="1" hangingPunct="1">
              <a:lnSpc>
                <a:spcPts val="38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must be credible: warranties</a:t>
            </a:r>
          </a:p>
          <a:p>
            <a:pPr marL="782638" lvl="1" eaLnBrk="1" hangingPunct="1">
              <a:lnSpc>
                <a:spcPts val="38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high quality producers must have low signaling cost</a:t>
            </a:r>
          </a:p>
          <a:p>
            <a:pPr marL="782638" lvl="1" eaLnBrk="1" hangingPunct="1">
              <a:lnSpc>
                <a:spcPts val="3800"/>
              </a:lnSpc>
              <a:spcBef>
                <a:spcPct val="0"/>
              </a:spcBef>
              <a:defRPr/>
            </a:pPr>
            <a:r>
              <a:rPr lang="en-US" altLang="x-none" kern="0" dirty="0" smtClean="0">
                <a:latin typeface="Angsana New" charset="0"/>
              </a:rPr>
              <a:t>not works if all sending the same signal</a:t>
            </a:r>
            <a:endParaRPr lang="en-US" altLang="x-none" kern="0" dirty="0">
              <a:latin typeface="Angsana New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2622550"/>
            <a:ext cx="1414463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" r="19656"/>
          <a:stretch>
            <a:fillRect/>
          </a:stretch>
        </p:blipFill>
        <p:spPr bwMode="auto">
          <a:xfrm>
            <a:off x="917575" y="2468563"/>
            <a:ext cx="43561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073650" y="4675188"/>
            <a:ext cx="4035425" cy="2182812"/>
            <a:chOff x="4408401" y="4675960"/>
            <a:chExt cx="4034525" cy="2182040"/>
          </a:xfrm>
        </p:grpSpPr>
        <p:pic>
          <p:nvPicPr>
            <p:cNvPr id="37899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8401" y="4675960"/>
              <a:ext cx="2055390" cy="2152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900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7237" y="4675960"/>
              <a:ext cx="1755689" cy="2182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9235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build="p" bldLvl="5" autoUpdateAnimBg="0"/>
      <p:bldP spid="6" grpId="0" build="p" bldLvl="5" autoUpdateAnimBg="0"/>
      <p:bldP spid="8" grpId="0" build="p" bldLvl="5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Market Signaling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90600"/>
            <a:ext cx="8458200" cy="4724400"/>
          </a:xfrm>
        </p:spPr>
        <p:txBody>
          <a:bodyPr/>
          <a:lstStyle/>
          <a:p>
            <a:pPr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process of sellers using signals to convey information to buyers about the product’s quality.</a:t>
            </a:r>
          </a:p>
          <a:p>
            <a:pPr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For example, how do workers let employers know they are productive so they will be hired?</a:t>
            </a:r>
          </a:p>
          <a:p>
            <a:pPr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Weak signal could be dressing well</a:t>
            </a:r>
          </a:p>
          <a:p>
            <a:pPr lvl="1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Is weak because even unproductive employees can dress well</a:t>
            </a:r>
          </a:p>
          <a:p>
            <a:pPr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Strong Signal</a:t>
            </a:r>
          </a:p>
          <a:p>
            <a:pPr lvl="1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To be effective, a signal must be easier for high quality sellers to give than low quality sellers.</a:t>
            </a:r>
          </a:p>
          <a:p>
            <a:pPr lvl="1" eaLnBrk="1" hangingPunct="1">
              <a:lnSpc>
                <a:spcPts val="37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Example: Highly productive workers signal with educational attainment level. 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F482C4E-4B33-8349-8AAB-6297213BEEC3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19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build="p" bldLvl="5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40968"/>
            <a:ext cx="2420144" cy="176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Moral Hazard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777240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Moral hazard occurs when the informed parties exploit the uninformed parties due to </a:t>
            </a:r>
            <a:r>
              <a:rPr lang="en-US" dirty="0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unobserved action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  Examples:</a:t>
            </a:r>
          </a:p>
          <a:p>
            <a:pPr lvl="1" eaLnBrk="1" hangingPunct="1"/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If my home is insured, I might be less likely to lock my doors or install a security system</a:t>
            </a:r>
          </a:p>
          <a:p>
            <a:pPr lvl="1" eaLnBrk="1" hangingPunct="1"/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Teachers 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can’t promise all students 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                              who 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attend classes to get at least B</a:t>
            </a:r>
          </a:p>
          <a:p>
            <a:pPr lvl="1" eaLnBrk="1" hangingPunct="1"/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Financial institutions was less prudent because they know that central bank would help 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them. </a:t>
            </a:r>
            <a:r>
              <a:rPr lang="en-US" altLang="x-none" sz="3600" dirty="0" smtClean="0">
                <a:latin typeface="Angsana New" charset="0"/>
                <a:cs typeface="Angsana New" charset="0"/>
              </a:rPr>
              <a:t>FED’s rescue </a:t>
            </a:r>
            <a:r>
              <a:rPr lang="en-US" altLang="x-none" sz="3600" dirty="0">
                <a:latin typeface="Angsana New" charset="0"/>
                <a:cs typeface="Angsana New" charset="0"/>
              </a:rPr>
              <a:t>of the investment banks encourages the banks to make risky loans again in the future</a:t>
            </a:r>
            <a:endParaRPr lang="en-US" dirty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74B18EA-FF8E-DC4F-B808-7D8C2BE7C0F4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20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build="p" bldLvl="5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endParaRPr lang="en-US" dirty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34819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endParaRPr lang="en-US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ECD0CDD-8D0A-B24F-BC7F-9C58F087E7F9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34821" name="Group 1"/>
          <p:cNvGrpSpPr>
            <a:grpSpLocks/>
          </p:cNvGrpSpPr>
          <p:nvPr/>
        </p:nvGrpSpPr>
        <p:grpSpPr bwMode="auto">
          <a:xfrm>
            <a:off x="-4763" y="274638"/>
            <a:ext cx="8691563" cy="3254375"/>
            <a:chOff x="0" y="0"/>
            <a:chExt cx="5475" cy="2049"/>
          </a:xfrm>
        </p:grpSpPr>
        <p:sp>
          <p:nvSpPr>
            <p:cNvPr id="34823" name="AutoShape 2"/>
            <p:cNvSpPr>
              <a:spLocks/>
            </p:cNvSpPr>
            <p:nvPr/>
          </p:nvSpPr>
          <p:spPr bwMode="auto">
            <a:xfrm>
              <a:off x="0" y="434"/>
              <a:ext cx="555" cy="1615"/>
            </a:xfrm>
            <a:custGeom>
              <a:avLst/>
              <a:gdLst>
                <a:gd name="T0" fmla="*/ 12 w 16392"/>
                <a:gd name="T1" fmla="*/ 60 h 21600"/>
                <a:gd name="T2" fmla="*/ 0 60000 65536"/>
                <a:gd name="T3" fmla="*/ 0 w 16392"/>
                <a:gd name="T4" fmla="*/ 0 h 21600"/>
                <a:gd name="T5" fmla="*/ 16392 w 16392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16392" h="21600">
                  <a:moveTo>
                    <a:pt x="1" y="0"/>
                  </a:moveTo>
                  <a:cubicBezTo>
                    <a:pt x="17340" y="4157"/>
                    <a:pt x="21600" y="12362"/>
                    <a:pt x="9516" y="18326"/>
                  </a:cubicBezTo>
                  <a:cubicBezTo>
                    <a:pt x="6931" y="19602"/>
                    <a:pt x="3710" y="20711"/>
                    <a:pt x="1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0" y="0"/>
                    <a:pt x="1" y="0"/>
                  </a:cubicBezTo>
                  <a:close/>
                  <a:moveTo>
                    <a:pt x="1" y="0"/>
                  </a:moveTo>
                </a:path>
              </a:pathLst>
            </a:custGeom>
            <a:solidFill>
              <a:srgbClr val="9999FF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24" name="AutoShape 3"/>
            <p:cNvSpPr>
              <a:spLocks/>
            </p:cNvSpPr>
            <p:nvPr/>
          </p:nvSpPr>
          <p:spPr bwMode="auto">
            <a:xfrm>
              <a:off x="0" y="0"/>
              <a:ext cx="424" cy="1639"/>
            </a:xfrm>
            <a:custGeom>
              <a:avLst/>
              <a:gdLst>
                <a:gd name="T0" fmla="*/ 7 w 16427"/>
                <a:gd name="T1" fmla="*/ 62 h 21600"/>
                <a:gd name="T2" fmla="*/ 0 60000 65536"/>
                <a:gd name="T3" fmla="*/ 0 w 16427"/>
                <a:gd name="T4" fmla="*/ 0 h 21600"/>
                <a:gd name="T5" fmla="*/ 16427 w 16427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16427" h="21600">
                  <a:moveTo>
                    <a:pt x="1" y="0"/>
                  </a:moveTo>
                  <a:cubicBezTo>
                    <a:pt x="17202" y="4084"/>
                    <a:pt x="21600" y="12229"/>
                    <a:pt x="9823" y="18194"/>
                  </a:cubicBezTo>
                  <a:cubicBezTo>
                    <a:pt x="7185" y="19530"/>
                    <a:pt x="3854" y="20685"/>
                    <a:pt x="1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0" y="0"/>
                    <a:pt x="1" y="0"/>
                  </a:cubicBezTo>
                  <a:close/>
                  <a:moveTo>
                    <a:pt x="1" y="0"/>
                  </a:moveTo>
                </a:path>
              </a:pathLst>
            </a:custGeom>
            <a:solidFill>
              <a:srgbClr val="CCCCFF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25" name="Line 4"/>
            <p:cNvSpPr>
              <a:spLocks noChangeShapeType="1"/>
            </p:cNvSpPr>
            <p:nvPr/>
          </p:nvSpPr>
          <p:spPr bwMode="auto">
            <a:xfrm>
              <a:off x="867" y="786"/>
              <a:ext cx="4608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34822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-647700"/>
            <a:ext cx="9144000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Moral Hazard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Determining the Premium for Fire Insurance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Warehouse worth $100,000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Probability of a fire:</a:t>
            </a:r>
          </a:p>
          <a:p>
            <a:pPr lvl="2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.005 with a $50 fire prevention program</a:t>
            </a:r>
          </a:p>
          <a:p>
            <a:pPr lvl="2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.01 without the program</a:t>
            </a:r>
          </a:p>
          <a:p>
            <a:pPr lvl="1"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If the insurance company cannot monitor to see if he program was run, how do they determine premiums?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F1F783E-543E-E04F-9764-82EB27BC3200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22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build="p" bldLvl="5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Moral Hazard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With the program the premium is: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.005 x $100,000 = $500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Once insured owners purchase the insurance, the owners no longer have an incentive to run the program, therefore the probability of loss is .01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$500 premium will lead to a loss because the expected loss is now $1,000 (.01 x $100,000)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217D4CC-4CF2-1848-84E5-999484A310DF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build="p" bldLvl="5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Principal – Agent Problem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008856"/>
            <a:ext cx="8458200" cy="4724400"/>
          </a:xfrm>
        </p:spPr>
        <p:txBody>
          <a:bodyPr/>
          <a:lstStyle/>
          <a:p>
            <a:pPr eaLnBrk="1" hangingPunct="1">
              <a:lnSpc>
                <a:spcPts val="3900"/>
              </a:lnSpc>
              <a:spcBef>
                <a:spcPct val="0"/>
              </a:spcBef>
            </a:pP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Principal-agent problem arises when welfare of the principal depends on the unobserved performance of the agent</a:t>
            </a:r>
          </a:p>
          <a:p>
            <a:pPr lvl="1" eaLnBrk="1" hangingPunct="1">
              <a:lnSpc>
                <a:spcPts val="39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Owners cannot completely monitor their employees</a:t>
            </a:r>
          </a:p>
          <a:p>
            <a:pPr lvl="1" eaLnBrk="1" hangingPunct="1">
              <a:lnSpc>
                <a:spcPts val="39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Share holders cannot completely monitor the effort of the manager </a:t>
            </a:r>
          </a:p>
          <a:p>
            <a:pPr lvl="1" eaLnBrk="1" hangingPunct="1">
              <a:lnSpc>
                <a:spcPts val="39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Voters cannot easily remove politicians who do not keep their promises 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091E011-9273-9B44-8EB7-17A39AD5B68A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24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38920" name="Picture 7"/>
          <p:cNvPicPr>
            <a:picLocks noChangeAspect="1"/>
          </p:cNvPicPr>
          <p:nvPr/>
        </p:nvPicPr>
        <p:blipFill>
          <a:blip r:embed="rId2"/>
          <a:srcRect r="48209" b="20721"/>
          <a:stretch>
            <a:fillRect/>
          </a:stretch>
        </p:blipFill>
        <p:spPr bwMode="auto">
          <a:xfrm>
            <a:off x="80963" y="4953000"/>
            <a:ext cx="205263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Picture 15"/>
          <p:cNvPicPr>
            <a:picLocks noChangeAspect="1"/>
          </p:cNvPicPr>
          <p:nvPr/>
        </p:nvPicPr>
        <p:blipFill>
          <a:blip r:embed="rId3"/>
          <a:srcRect b="14841"/>
          <a:stretch>
            <a:fillRect/>
          </a:stretch>
        </p:blipFill>
        <p:spPr bwMode="auto">
          <a:xfrm>
            <a:off x="4648270" y="4953000"/>
            <a:ext cx="2057330" cy="1525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8"/>
          <p:cNvPicPr>
            <a:picLocks noChangeAspect="1"/>
          </p:cNvPicPr>
          <p:nvPr/>
        </p:nvPicPr>
        <p:blipFill>
          <a:blip r:embed="rId4"/>
          <a:srcRect t="56194" r="59607"/>
          <a:stretch>
            <a:fillRect/>
          </a:stretch>
        </p:blipFill>
        <p:spPr bwMode="auto">
          <a:xfrm>
            <a:off x="2286000" y="4953000"/>
            <a:ext cx="2286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rcRect t="2586" r="23510" b="10345"/>
          <a:stretch>
            <a:fillRect/>
          </a:stretch>
        </p:blipFill>
        <p:spPr>
          <a:xfrm>
            <a:off x="6781800" y="4953000"/>
            <a:ext cx="2165138" cy="1600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uild="p" bldLvl="5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  <a:cs typeface="Angsana New" charset="0"/>
              </a:rPr>
              <a:t>Principal-Agent problem</a:t>
            </a:r>
            <a:endParaRPr lang="en-US" altLang="x-none">
              <a:latin typeface="Angsana New" charset="0"/>
              <a:cs typeface="Angsana New" charset="0"/>
            </a:endParaRPr>
          </a:p>
        </p:txBody>
      </p:sp>
      <p:sp>
        <p:nvSpPr>
          <p:cNvPr id="4198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ct val="10000"/>
              </a:spcBef>
              <a:buChar char="•"/>
              <a:defRPr sz="40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1pPr>
            <a:lvl2pPr marL="37931725" indent="-37474525">
              <a:lnSpc>
                <a:spcPct val="90000"/>
              </a:lnSpc>
              <a:spcBef>
                <a:spcPct val="10000"/>
              </a:spcBef>
              <a:buChar char="–"/>
              <a:defRPr sz="36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2pPr>
            <a:lvl3pPr marL="1143000" indent="-228600">
              <a:lnSpc>
                <a:spcPct val="90000"/>
              </a:lnSpc>
              <a:spcBef>
                <a:spcPct val="10000"/>
              </a:spcBef>
              <a:buChar char="•"/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3pPr>
            <a:lvl4pPr marL="1600200" indent="-228600">
              <a:lnSpc>
                <a:spcPct val="90000"/>
              </a:lnSpc>
              <a:spcBef>
                <a:spcPct val="10000"/>
              </a:spcBef>
              <a:buChar char="–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4pPr>
            <a:lvl5pPr marL="2057400" indent="-228600">
              <a:lnSpc>
                <a:spcPct val="90000"/>
              </a:lnSpc>
              <a:spcBef>
                <a:spcPct val="10000"/>
              </a:spcBef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Angsana New" charset="0"/>
                <a:ea typeface="ＭＳ Ｐゴシック" charset="-128"/>
                <a:cs typeface="Angsana New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486CEDB-CED3-3642-AB1C-F649BDF1EB32}" type="slidenum">
              <a:rPr lang="en-US" altLang="x-none" sz="2600">
                <a:solidFill>
                  <a:srgbClr val="000000"/>
                </a:solidFill>
                <a:latin typeface="Arial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en-US" altLang="x-none" sz="26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0964" name="ส.ส. กดบัตรแทนกัน.mov" descr="/Users/Chayunt/Documents/EE311/ Movies/ส.ส. กดบัตรแทนกัน.mov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47800"/>
            <a:ext cx="812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032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09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6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0964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Exercise</a:t>
            </a:r>
          </a:p>
        </p:txBody>
      </p:sp>
      <p:sp>
        <p:nvSpPr>
          <p:cNvPr id="37891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066800"/>
            <a:ext cx="7772400" cy="4724400"/>
          </a:xfrm>
        </p:spPr>
        <p:txBody>
          <a:bodyPr rIns="132080"/>
          <a:lstStyle/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Thai Tour operators often compete for Chinese tourists so much such that they offer “zero dollar tour package”.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Use the theory about asymmetric information to explain this situation.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EEFBE40-44B1-D240-8926-16748632E531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26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37893" name="Picture 5"/>
          <p:cNvPicPr>
            <a:picLocks noChangeAspect="1"/>
          </p:cNvPicPr>
          <p:nvPr/>
        </p:nvPicPr>
        <p:blipFill>
          <a:blip r:embed="rId2"/>
          <a:srcRect l="2605" t="3831" r="2605" b="3831"/>
          <a:stretch>
            <a:fillRect/>
          </a:stretch>
        </p:blipFill>
        <p:spPr bwMode="auto">
          <a:xfrm>
            <a:off x="5780088" y="4294188"/>
            <a:ext cx="3273425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738" y="4349750"/>
            <a:ext cx="2832100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Reducing Moral Hazard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Price discrimination by historical records</a:t>
            </a:r>
          </a:p>
          <a:p>
            <a:pPr lvl="1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Bad drivers pay higher premium</a:t>
            </a:r>
          </a:p>
          <a:p>
            <a:pPr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Partial liability</a:t>
            </a:r>
          </a:p>
          <a:p>
            <a:pPr lvl="1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deductible: auto-insurers take partial liability in case of their own carelessness </a:t>
            </a:r>
          </a:p>
          <a:p>
            <a:pPr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Profit sharing and piece </a:t>
            </a:r>
            <a:r>
              <a:rPr lang="en-US" sz="4400" smtClean="0">
                <a:latin typeface="Angsana New" pitchFamily="-84" charset="0"/>
                <a:ea typeface="ＭＳ Ｐゴシック" pitchFamily="-84" charset="-128"/>
              </a:rPr>
              <a:t>rate contract</a:t>
            </a:r>
          </a:p>
          <a:p>
            <a:pPr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Efficiency wage contract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D016CE5-0E75-A34E-A993-B9484F0A3A1A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27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Efficiency Wage Theory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idx="1"/>
          </p:nvPr>
        </p:nvSpPr>
        <p:spPr>
          <a:xfrm>
            <a:off x="533400" y="1219200"/>
            <a:ext cx="8382000" cy="5364163"/>
          </a:xfrm>
        </p:spPr>
        <p:txBody>
          <a:bodyPr rIns="132080"/>
          <a:lstStyle/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In a competitive labor market, all who wish to work will find jobs for a wage equal to their value of marginal product.</a:t>
            </a:r>
          </a:p>
          <a:p>
            <a:pPr marL="782638" lvl="1"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However, most countries’ economies experience unemployment.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The efficiency wage theory can explain the presence of unemployment and wage discrimination.              --&gt;   One way to solve Principal-agent problem.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E1F0D52-73C5-DF46-9270-EA54ECB992B6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28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 build="p" bldLvl="5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Efficiency Wage Theory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400" smtClean="0">
                <a:latin typeface="Angsana New" pitchFamily="-84" charset="0"/>
                <a:ea typeface="ＭＳ Ｐゴシック" pitchFamily="-84" charset="-128"/>
              </a:rPr>
              <a:t>The shirking model can be better used to explain unemployment and wage discrimination.</a:t>
            </a:r>
          </a:p>
          <a:p>
            <a:pPr lvl="1" eaLnBrk="1" hangingPunct="1"/>
            <a:r>
              <a:rPr lang="en-US" sz="4400" smtClean="0">
                <a:latin typeface="Angsana New" pitchFamily="-84" charset="0"/>
                <a:ea typeface="ＭＳ Ｐゴシック" pitchFamily="-84" charset="-128"/>
              </a:rPr>
              <a:t>Assumes perfectly competitive markets</a:t>
            </a:r>
          </a:p>
          <a:p>
            <a:pPr lvl="1" eaLnBrk="1" hangingPunct="1"/>
            <a:r>
              <a:rPr lang="en-US" sz="4400" smtClean="0">
                <a:latin typeface="Angsana New" pitchFamily="-84" charset="0"/>
                <a:ea typeface="ＭＳ Ｐゴシック" pitchFamily="-84" charset="-128"/>
              </a:rPr>
              <a:t>However, workers can work or shirk.</a:t>
            </a:r>
          </a:p>
          <a:p>
            <a:pPr lvl="1" eaLnBrk="1" hangingPunct="1"/>
            <a:r>
              <a:rPr lang="en-US" sz="4400" smtClean="0">
                <a:latin typeface="Angsana New" pitchFamily="-84" charset="0"/>
                <a:ea typeface="ＭＳ Ｐゴシック" pitchFamily="-84" charset="-128"/>
              </a:rPr>
              <a:t>Since performance information is limited, workers may not get fired.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24ED640-6BCD-ED46-8418-8B4E13EA27DD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29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build="p" bldLvl="5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Efficiency Wage Theory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If workers paid market clearing wage </a:t>
            </a:r>
            <a:r>
              <a:rPr lang="en-US" sz="4400" i="1">
                <a:latin typeface="Angsana New" pitchFamily="-84" charset="0"/>
                <a:ea typeface="ＭＳ Ｐゴシック" pitchFamily="-84" charset="-128"/>
              </a:rPr>
              <a:t>w*,</a:t>
            </a:r>
            <a:r>
              <a:rPr lang="en-US" sz="4400">
                <a:latin typeface="Angsana New" pitchFamily="-84" charset="0"/>
                <a:ea typeface="ＭＳ Ｐゴシック" pitchFamily="-84" charset="-128"/>
              </a:rPr>
              <a:t> they have incentive to shirk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If get caught and fired, they can immediately get a job elsewhere for same wage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Firms have to pay a higher wage to make loss higher from shirking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Wage at which no shirking occurs is the </a:t>
            </a:r>
            <a:r>
              <a:rPr lang="en-US" sz="440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efficiency wage</a:t>
            </a: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E2E8FDB-E8C3-4547-9E2D-5A880C7437D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Efficiency Wage Theory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800">
                <a:latin typeface="Angsana New" pitchFamily="-84" charset="0"/>
                <a:ea typeface="ＭＳ Ｐゴシック" pitchFamily="-84" charset="-128"/>
              </a:rPr>
              <a:t>Firms will offer more than market clearing wage, </a:t>
            </a:r>
            <a:r>
              <a:rPr lang="en-US" sz="4800" i="1">
                <a:latin typeface="Angsana New" pitchFamily="-84" charset="0"/>
                <a:ea typeface="ＭＳ Ｐゴシック" pitchFamily="-84" charset="-128"/>
              </a:rPr>
              <a:t>w*,</a:t>
            </a:r>
            <a:r>
              <a:rPr lang="en-US" sz="4800">
                <a:latin typeface="Angsana New" pitchFamily="-84" charset="0"/>
                <a:ea typeface="ＭＳ Ｐゴシック" pitchFamily="-84" charset="-128"/>
              </a:rPr>
              <a:t> say </a:t>
            </a:r>
            <a:r>
              <a:rPr lang="en-US" sz="4800" i="1">
                <a:latin typeface="Angsana New" pitchFamily="-84" charset="0"/>
                <a:ea typeface="ＭＳ Ｐゴシック" pitchFamily="-84" charset="-128"/>
              </a:rPr>
              <a:t>w</a:t>
            </a:r>
            <a:r>
              <a:rPr lang="en-US" sz="4800" i="1" baseline="-25000">
                <a:latin typeface="Angsana New" pitchFamily="-84" charset="0"/>
                <a:ea typeface="ＭＳ Ｐゴシック" pitchFamily="-84" charset="-128"/>
              </a:rPr>
              <a:t>e</a:t>
            </a:r>
            <a:r>
              <a:rPr lang="en-US" sz="4800" i="1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sz="4800">
                <a:latin typeface="Angsana New" pitchFamily="-84" charset="0"/>
                <a:ea typeface="ＭＳ Ｐゴシック" pitchFamily="-84" charset="-128"/>
              </a:rPr>
              <a:t>(efficiency wage)</a:t>
            </a:r>
          </a:p>
          <a:p>
            <a:pPr eaLnBrk="1" hangingPunct="1"/>
            <a:r>
              <a:rPr lang="en-US" sz="4800">
                <a:latin typeface="Angsana New" pitchFamily="-84" charset="0"/>
                <a:ea typeface="ＭＳ Ｐゴシック" pitchFamily="-84" charset="-128"/>
              </a:rPr>
              <a:t>In this case workers fired for shirking face unemployment because demand for labor is less than market clearing quantity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491D773-A0D1-C34D-9573-A02C0D64E666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Unemployment in a Shirking Model</a:t>
            </a: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30C232C-4D27-3A46-8C8B-4C37557D6747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822450" y="1976438"/>
            <a:ext cx="2368550" cy="3446462"/>
            <a:chOff x="0" y="0"/>
            <a:chExt cx="1492" cy="2171"/>
          </a:xfrm>
        </p:grpSpPr>
        <p:sp>
          <p:nvSpPr>
            <p:cNvPr id="45087" name="Freeform 6"/>
            <p:cNvSpPr>
              <a:spLocks/>
            </p:cNvSpPr>
            <p:nvPr/>
          </p:nvSpPr>
          <p:spPr bwMode="auto">
            <a:xfrm>
              <a:off x="0" y="270"/>
              <a:ext cx="1492" cy="1901"/>
            </a:xfrm>
            <a:custGeom>
              <a:avLst/>
              <a:gdLst>
                <a:gd name="T0" fmla="*/ 0 w 21556"/>
                <a:gd name="T1" fmla="*/ 1901 h 19817"/>
                <a:gd name="T2" fmla="*/ 451 w 21556"/>
                <a:gd name="T3" fmla="*/ 1710 h 19817"/>
                <a:gd name="T4" fmla="*/ 716 w 21556"/>
                <a:gd name="T5" fmla="*/ 1535 h 19817"/>
                <a:gd name="T6" fmla="*/ 1159 w 21556"/>
                <a:gd name="T7" fmla="*/ 1068 h 19817"/>
                <a:gd name="T8" fmla="*/ 1441 w 21556"/>
                <a:gd name="T9" fmla="*/ 451 h 19817"/>
                <a:gd name="T10" fmla="*/ 1484 w 21556"/>
                <a:gd name="T11" fmla="*/ 68 h 19817"/>
                <a:gd name="T12" fmla="*/ 1492 w 21556"/>
                <a:gd name="T13" fmla="*/ 1885 h 198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556"/>
                <a:gd name="T22" fmla="*/ 0 h 19817"/>
                <a:gd name="T23" fmla="*/ 21556 w 21556"/>
                <a:gd name="T24" fmla="*/ 19817 h 198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556" h="19817">
                  <a:moveTo>
                    <a:pt x="0" y="19817"/>
                  </a:moveTo>
                  <a:cubicBezTo>
                    <a:pt x="2395" y="19139"/>
                    <a:pt x="4790" y="18462"/>
                    <a:pt x="6520" y="17826"/>
                  </a:cubicBezTo>
                  <a:cubicBezTo>
                    <a:pt x="8250" y="17190"/>
                    <a:pt x="8649" y="17117"/>
                    <a:pt x="10349" y="16002"/>
                  </a:cubicBezTo>
                  <a:cubicBezTo>
                    <a:pt x="12049" y="14886"/>
                    <a:pt x="15006" y="13020"/>
                    <a:pt x="16751" y="11133"/>
                  </a:cubicBezTo>
                  <a:cubicBezTo>
                    <a:pt x="18495" y="9246"/>
                    <a:pt x="20033" y="6442"/>
                    <a:pt x="20816" y="4701"/>
                  </a:cubicBezTo>
                  <a:cubicBezTo>
                    <a:pt x="21600" y="2960"/>
                    <a:pt x="21319" y="-1783"/>
                    <a:pt x="21437" y="709"/>
                  </a:cubicBezTo>
                  <a:cubicBezTo>
                    <a:pt x="21556" y="3200"/>
                    <a:pt x="21556" y="11425"/>
                    <a:pt x="21556" y="19650"/>
                  </a:cubicBezTo>
                </a:path>
              </a:pathLst>
            </a:custGeom>
            <a:solidFill>
              <a:srgbClr val="C0C0C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88" name="Freeform 7"/>
            <p:cNvSpPr>
              <a:spLocks/>
            </p:cNvSpPr>
            <p:nvPr/>
          </p:nvSpPr>
          <p:spPr bwMode="auto">
            <a:xfrm>
              <a:off x="34" y="332"/>
              <a:ext cx="1451" cy="1824"/>
            </a:xfrm>
            <a:custGeom>
              <a:avLst/>
              <a:gdLst>
                <a:gd name="T0" fmla="*/ 0 w 21600"/>
                <a:gd name="T1" fmla="*/ 1824 h 21600"/>
                <a:gd name="T2" fmla="*/ 34 w 21600"/>
                <a:gd name="T3" fmla="*/ 1808 h 21600"/>
                <a:gd name="T4" fmla="*/ 77 w 21600"/>
                <a:gd name="T5" fmla="*/ 1791 h 21600"/>
                <a:gd name="T6" fmla="*/ 135 w 21600"/>
                <a:gd name="T7" fmla="*/ 1764 h 21600"/>
                <a:gd name="T8" fmla="*/ 198 w 21600"/>
                <a:gd name="T9" fmla="*/ 1742 h 21600"/>
                <a:gd name="T10" fmla="*/ 260 w 21600"/>
                <a:gd name="T11" fmla="*/ 1714 h 21600"/>
                <a:gd name="T12" fmla="*/ 323 w 21600"/>
                <a:gd name="T13" fmla="*/ 1687 h 21600"/>
                <a:gd name="T14" fmla="*/ 381 w 21600"/>
                <a:gd name="T15" fmla="*/ 1659 h 21600"/>
                <a:gd name="T16" fmla="*/ 429 w 21600"/>
                <a:gd name="T17" fmla="*/ 1632 h 21600"/>
                <a:gd name="T18" fmla="*/ 472 w 21600"/>
                <a:gd name="T19" fmla="*/ 1610 h 21600"/>
                <a:gd name="T20" fmla="*/ 506 w 21600"/>
                <a:gd name="T21" fmla="*/ 1588 h 21600"/>
                <a:gd name="T22" fmla="*/ 569 w 21600"/>
                <a:gd name="T23" fmla="*/ 1555 h 21600"/>
                <a:gd name="T24" fmla="*/ 631 w 21600"/>
                <a:gd name="T25" fmla="*/ 1505 h 21600"/>
                <a:gd name="T26" fmla="*/ 665 w 21600"/>
                <a:gd name="T27" fmla="*/ 1478 h 21600"/>
                <a:gd name="T28" fmla="*/ 704 w 21600"/>
                <a:gd name="T29" fmla="*/ 1440 h 21600"/>
                <a:gd name="T30" fmla="*/ 752 w 21600"/>
                <a:gd name="T31" fmla="*/ 1396 h 21600"/>
                <a:gd name="T32" fmla="*/ 805 w 21600"/>
                <a:gd name="T33" fmla="*/ 1346 h 21600"/>
                <a:gd name="T34" fmla="*/ 926 w 21600"/>
                <a:gd name="T35" fmla="*/ 1231 h 21600"/>
                <a:gd name="T36" fmla="*/ 1041 w 21600"/>
                <a:gd name="T37" fmla="*/ 1104 h 21600"/>
                <a:gd name="T38" fmla="*/ 1094 w 21600"/>
                <a:gd name="T39" fmla="*/ 1044 h 21600"/>
                <a:gd name="T40" fmla="*/ 1138 w 21600"/>
                <a:gd name="T41" fmla="*/ 984 h 21600"/>
                <a:gd name="T42" fmla="*/ 1215 w 21600"/>
                <a:gd name="T43" fmla="*/ 863 h 21600"/>
                <a:gd name="T44" fmla="*/ 1273 w 21600"/>
                <a:gd name="T45" fmla="*/ 747 h 21600"/>
                <a:gd name="T46" fmla="*/ 1326 w 21600"/>
                <a:gd name="T47" fmla="*/ 627 h 21600"/>
                <a:gd name="T48" fmla="*/ 1364 w 21600"/>
                <a:gd name="T49" fmla="*/ 506 h 21600"/>
                <a:gd name="T50" fmla="*/ 1384 w 21600"/>
                <a:gd name="T51" fmla="*/ 440 h 21600"/>
                <a:gd name="T52" fmla="*/ 1398 w 21600"/>
                <a:gd name="T53" fmla="*/ 374 h 21600"/>
                <a:gd name="T54" fmla="*/ 1422 w 21600"/>
                <a:gd name="T55" fmla="*/ 231 h 21600"/>
                <a:gd name="T56" fmla="*/ 1427 w 21600"/>
                <a:gd name="T57" fmla="*/ 165 h 21600"/>
                <a:gd name="T58" fmla="*/ 1437 w 21600"/>
                <a:gd name="T59" fmla="*/ 99 h 21600"/>
                <a:gd name="T60" fmla="*/ 1446 w 21600"/>
                <a:gd name="T61" fmla="*/ 44 h 21600"/>
                <a:gd name="T62" fmla="*/ 1451 w 21600"/>
                <a:gd name="T63" fmla="*/ 0 h 216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1600"/>
                <a:gd name="T97" fmla="*/ 0 h 21600"/>
                <a:gd name="T98" fmla="*/ 21600 w 21600"/>
                <a:gd name="T99" fmla="*/ 21600 h 216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1600" h="21600">
                  <a:moveTo>
                    <a:pt x="0" y="21600"/>
                  </a:moveTo>
                  <a:lnTo>
                    <a:pt x="506" y="21411"/>
                  </a:lnTo>
                  <a:lnTo>
                    <a:pt x="1146" y="21209"/>
                  </a:lnTo>
                  <a:lnTo>
                    <a:pt x="2010" y="20889"/>
                  </a:lnTo>
                  <a:lnTo>
                    <a:pt x="2947" y="20629"/>
                  </a:lnTo>
                  <a:lnTo>
                    <a:pt x="3870" y="20297"/>
                  </a:lnTo>
                  <a:lnTo>
                    <a:pt x="4808" y="19978"/>
                  </a:lnTo>
                  <a:lnTo>
                    <a:pt x="5672" y="19646"/>
                  </a:lnTo>
                  <a:lnTo>
                    <a:pt x="6386" y="19326"/>
                  </a:lnTo>
                  <a:lnTo>
                    <a:pt x="7026" y="19066"/>
                  </a:lnTo>
                  <a:lnTo>
                    <a:pt x="7532" y="18805"/>
                  </a:lnTo>
                  <a:lnTo>
                    <a:pt x="8470" y="18414"/>
                  </a:lnTo>
                  <a:lnTo>
                    <a:pt x="9393" y="17822"/>
                  </a:lnTo>
                  <a:lnTo>
                    <a:pt x="9899" y="17503"/>
                  </a:lnTo>
                  <a:lnTo>
                    <a:pt x="10480" y="17053"/>
                  </a:lnTo>
                  <a:lnTo>
                    <a:pt x="11194" y="16532"/>
                  </a:lnTo>
                  <a:lnTo>
                    <a:pt x="11983" y="15939"/>
                  </a:lnTo>
                  <a:lnTo>
                    <a:pt x="13785" y="14578"/>
                  </a:lnTo>
                  <a:lnTo>
                    <a:pt x="15497" y="13074"/>
                  </a:lnTo>
                  <a:lnTo>
                    <a:pt x="16286" y="12363"/>
                  </a:lnTo>
                  <a:lnTo>
                    <a:pt x="16941" y="11653"/>
                  </a:lnTo>
                  <a:lnTo>
                    <a:pt x="18087" y="10220"/>
                  </a:lnTo>
                  <a:lnTo>
                    <a:pt x="18950" y="8846"/>
                  </a:lnTo>
                  <a:lnTo>
                    <a:pt x="19739" y="7425"/>
                  </a:lnTo>
                  <a:lnTo>
                    <a:pt x="20305" y="5992"/>
                  </a:lnTo>
                  <a:lnTo>
                    <a:pt x="20603" y="5211"/>
                  </a:lnTo>
                  <a:lnTo>
                    <a:pt x="20811" y="4429"/>
                  </a:lnTo>
                  <a:lnTo>
                    <a:pt x="21168" y="2736"/>
                  </a:lnTo>
                  <a:lnTo>
                    <a:pt x="21243" y="1954"/>
                  </a:lnTo>
                  <a:lnTo>
                    <a:pt x="21392" y="1172"/>
                  </a:lnTo>
                  <a:lnTo>
                    <a:pt x="21526" y="521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5089" name="Group 8"/>
            <p:cNvGrpSpPr>
              <a:grpSpLocks/>
            </p:cNvGrpSpPr>
            <p:nvPr/>
          </p:nvGrpSpPr>
          <p:grpSpPr bwMode="auto">
            <a:xfrm>
              <a:off x="749" y="0"/>
              <a:ext cx="731" cy="619"/>
              <a:chOff x="0" y="0"/>
              <a:chExt cx="731" cy="619"/>
            </a:xfrm>
          </p:grpSpPr>
          <p:sp>
            <p:nvSpPr>
              <p:cNvPr id="45090" name="Rectangle 9"/>
              <p:cNvSpPr>
                <a:spLocks/>
              </p:cNvSpPr>
              <p:nvPr/>
            </p:nvSpPr>
            <p:spPr bwMode="auto">
              <a:xfrm>
                <a:off x="0" y="0"/>
                <a:ext cx="731" cy="32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0" tIns="0" rIns="39688" bIns="0">
                <a:prstTxWarp prst="textNoShape">
                  <a:avLst/>
                </a:prstTxWarp>
                <a:spAutoFit/>
              </a:bodyPr>
              <a:lstStyle/>
              <a:p>
                <a:pPr marL="39688"/>
                <a:r>
                  <a:rPr lang="en-US" sz="1400" b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No-Shirking</a:t>
                </a:r>
              </a:p>
              <a:p>
                <a:pPr marL="39688"/>
                <a:r>
                  <a:rPr lang="en-US" sz="1400" b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Constraint</a:t>
                </a:r>
              </a:p>
            </p:txBody>
          </p:sp>
          <p:sp>
            <p:nvSpPr>
              <p:cNvPr id="45091" name="Line 10"/>
              <p:cNvSpPr>
                <a:spLocks noChangeShapeType="1"/>
              </p:cNvSpPr>
              <p:nvPr/>
            </p:nvSpPr>
            <p:spPr bwMode="auto">
              <a:xfrm>
                <a:off x="349" y="349"/>
                <a:ext cx="222" cy="27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0731" name="Rectangle 11"/>
          <p:cNvSpPr>
            <a:spLocks/>
          </p:cNvSpPr>
          <p:nvPr/>
        </p:nvSpPr>
        <p:spPr bwMode="auto">
          <a:xfrm>
            <a:off x="5197475" y="1535113"/>
            <a:ext cx="3886200" cy="9144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Without shirking, the market wage is </a:t>
            </a:r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</a:t>
            </a:r>
            <a:r>
              <a:rPr lang="en-US" sz="1800" b="1" i="1" baseline="30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*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, and full-employment exists at </a:t>
            </a:r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  <a:r>
              <a:rPr lang="en-US" sz="1800" b="1" i="1" baseline="30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*</a:t>
            </a:r>
          </a:p>
        </p:txBody>
      </p:sp>
      <p:grpSp>
        <p:nvGrpSpPr>
          <p:cNvPr id="45062" name="Group 12"/>
          <p:cNvGrpSpPr>
            <a:grpSpLocks/>
          </p:cNvGrpSpPr>
          <p:nvPr/>
        </p:nvGrpSpPr>
        <p:grpSpPr bwMode="auto">
          <a:xfrm>
            <a:off x="1851025" y="1560513"/>
            <a:ext cx="3222625" cy="3984625"/>
            <a:chOff x="0" y="0"/>
            <a:chExt cx="2030" cy="2510"/>
          </a:xfrm>
        </p:grpSpPr>
        <p:sp>
          <p:nvSpPr>
            <p:cNvPr id="45083" name="Freeform 13"/>
            <p:cNvSpPr>
              <a:spLocks/>
            </p:cNvSpPr>
            <p:nvPr/>
          </p:nvSpPr>
          <p:spPr bwMode="auto">
            <a:xfrm>
              <a:off x="35" y="649"/>
              <a:ext cx="1995" cy="1861"/>
            </a:xfrm>
            <a:custGeom>
              <a:avLst/>
              <a:gdLst>
                <a:gd name="T0" fmla="*/ 0 w 21600"/>
                <a:gd name="T1" fmla="*/ 0 h 21600"/>
                <a:gd name="T2" fmla="*/ 69 w 21600"/>
                <a:gd name="T3" fmla="*/ 291 h 21600"/>
                <a:gd name="T4" fmla="*/ 139 w 21600"/>
                <a:gd name="T5" fmla="*/ 570 h 21600"/>
                <a:gd name="T6" fmla="*/ 180 w 21600"/>
                <a:gd name="T7" fmla="*/ 704 h 21600"/>
                <a:gd name="T8" fmla="*/ 226 w 21600"/>
                <a:gd name="T9" fmla="*/ 833 h 21600"/>
                <a:gd name="T10" fmla="*/ 278 w 21600"/>
                <a:gd name="T11" fmla="*/ 950 h 21600"/>
                <a:gd name="T12" fmla="*/ 336 w 21600"/>
                <a:gd name="T13" fmla="*/ 1056 h 21600"/>
                <a:gd name="T14" fmla="*/ 400 w 21600"/>
                <a:gd name="T15" fmla="*/ 1157 h 21600"/>
                <a:gd name="T16" fmla="*/ 475 w 21600"/>
                <a:gd name="T17" fmla="*/ 1241 h 21600"/>
                <a:gd name="T18" fmla="*/ 551 w 21600"/>
                <a:gd name="T19" fmla="*/ 1324 h 21600"/>
                <a:gd name="T20" fmla="*/ 632 w 21600"/>
                <a:gd name="T21" fmla="*/ 1397 h 21600"/>
                <a:gd name="T22" fmla="*/ 719 w 21600"/>
                <a:gd name="T23" fmla="*/ 1464 h 21600"/>
                <a:gd name="T24" fmla="*/ 812 w 21600"/>
                <a:gd name="T25" fmla="*/ 1526 h 21600"/>
                <a:gd name="T26" fmla="*/ 1009 w 21600"/>
                <a:gd name="T27" fmla="*/ 1632 h 21600"/>
                <a:gd name="T28" fmla="*/ 1125 w 21600"/>
                <a:gd name="T29" fmla="*/ 1677 h 21600"/>
                <a:gd name="T30" fmla="*/ 1253 w 21600"/>
                <a:gd name="T31" fmla="*/ 1716 h 21600"/>
                <a:gd name="T32" fmla="*/ 1386 w 21600"/>
                <a:gd name="T33" fmla="*/ 1749 h 21600"/>
                <a:gd name="T34" fmla="*/ 1531 w 21600"/>
                <a:gd name="T35" fmla="*/ 1777 h 21600"/>
                <a:gd name="T36" fmla="*/ 1664 w 21600"/>
                <a:gd name="T37" fmla="*/ 1800 h 21600"/>
                <a:gd name="T38" fmla="*/ 1792 w 21600"/>
                <a:gd name="T39" fmla="*/ 1822 h 21600"/>
                <a:gd name="T40" fmla="*/ 1902 w 21600"/>
                <a:gd name="T41" fmla="*/ 1844 h 21600"/>
                <a:gd name="T42" fmla="*/ 1954 w 21600"/>
                <a:gd name="T43" fmla="*/ 1850 h 21600"/>
                <a:gd name="T44" fmla="*/ 1995 w 21600"/>
                <a:gd name="T45" fmla="*/ 1861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1600"/>
                <a:gd name="T70" fmla="*/ 0 h 21600"/>
                <a:gd name="T71" fmla="*/ 21600 w 21600"/>
                <a:gd name="T72" fmla="*/ 21600 h 2160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1600" h="21600">
                  <a:moveTo>
                    <a:pt x="0" y="0"/>
                  </a:moveTo>
                  <a:lnTo>
                    <a:pt x="747" y="3378"/>
                  </a:lnTo>
                  <a:lnTo>
                    <a:pt x="1505" y="6616"/>
                  </a:lnTo>
                  <a:lnTo>
                    <a:pt x="1949" y="8171"/>
                  </a:lnTo>
                  <a:lnTo>
                    <a:pt x="2447" y="9668"/>
                  </a:lnTo>
                  <a:lnTo>
                    <a:pt x="3010" y="11026"/>
                  </a:lnTo>
                  <a:lnTo>
                    <a:pt x="3638" y="12257"/>
                  </a:lnTo>
                  <a:lnTo>
                    <a:pt x="4331" y="13429"/>
                  </a:lnTo>
                  <a:lnTo>
                    <a:pt x="5143" y="14404"/>
                  </a:lnTo>
                  <a:lnTo>
                    <a:pt x="5966" y="15367"/>
                  </a:lnTo>
                  <a:lnTo>
                    <a:pt x="6843" y="16215"/>
                  </a:lnTo>
                  <a:lnTo>
                    <a:pt x="7785" y="16992"/>
                  </a:lnTo>
                  <a:lnTo>
                    <a:pt x="8792" y="17712"/>
                  </a:lnTo>
                  <a:lnTo>
                    <a:pt x="10925" y="18942"/>
                  </a:lnTo>
                  <a:lnTo>
                    <a:pt x="12180" y="19464"/>
                  </a:lnTo>
                  <a:lnTo>
                    <a:pt x="13566" y="19917"/>
                  </a:lnTo>
                  <a:lnTo>
                    <a:pt x="15006" y="20300"/>
                  </a:lnTo>
                  <a:lnTo>
                    <a:pt x="16576" y="20625"/>
                  </a:lnTo>
                  <a:lnTo>
                    <a:pt x="18016" y="20892"/>
                  </a:lnTo>
                  <a:lnTo>
                    <a:pt x="19402" y="21147"/>
                  </a:lnTo>
                  <a:lnTo>
                    <a:pt x="20593" y="21403"/>
                  </a:lnTo>
                  <a:lnTo>
                    <a:pt x="21156" y="21472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5084" name="Group 14"/>
            <p:cNvGrpSpPr>
              <a:grpSpLocks/>
            </p:cNvGrpSpPr>
            <p:nvPr/>
          </p:nvGrpSpPr>
          <p:grpSpPr bwMode="auto">
            <a:xfrm>
              <a:off x="0" y="0"/>
              <a:ext cx="719" cy="547"/>
              <a:chOff x="0" y="0"/>
              <a:chExt cx="719" cy="547"/>
            </a:xfrm>
          </p:grpSpPr>
          <p:sp>
            <p:nvSpPr>
              <p:cNvPr id="45085" name="Line 15"/>
              <p:cNvSpPr>
                <a:spLocks noChangeShapeType="1"/>
              </p:cNvSpPr>
              <p:nvPr/>
            </p:nvSpPr>
            <p:spPr bwMode="auto">
              <a:xfrm flipH="1">
                <a:off x="7" y="373"/>
                <a:ext cx="254" cy="17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086" name="Rectangle 16"/>
              <p:cNvSpPr>
                <a:spLocks/>
              </p:cNvSpPr>
              <p:nvPr/>
            </p:nvSpPr>
            <p:spPr bwMode="auto">
              <a:xfrm>
                <a:off x="0" y="0"/>
                <a:ext cx="719" cy="32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0" tIns="0" rIns="39688" bIns="0">
                <a:prstTxWarp prst="textNoShape">
                  <a:avLst/>
                </a:prstTxWarp>
                <a:spAutoFit/>
              </a:bodyPr>
              <a:lstStyle/>
              <a:p>
                <a:pPr marL="39688"/>
                <a:r>
                  <a:rPr lang="en-US" sz="1400" b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Demand for</a:t>
                </a:r>
              </a:p>
              <a:p>
                <a:pPr marL="39688"/>
                <a:r>
                  <a:rPr lang="en-US" sz="1400" b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Labor</a:t>
                </a:r>
              </a:p>
            </p:txBody>
          </p:sp>
        </p:grp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1068388" y="5191125"/>
            <a:ext cx="3203575" cy="355600"/>
            <a:chOff x="0" y="0"/>
            <a:chExt cx="2018" cy="224"/>
          </a:xfrm>
        </p:grpSpPr>
        <p:sp>
          <p:nvSpPr>
            <p:cNvPr id="45080" name="Line 18"/>
            <p:cNvSpPr>
              <a:spLocks noChangeShapeType="1"/>
            </p:cNvSpPr>
            <p:nvPr/>
          </p:nvSpPr>
          <p:spPr bwMode="auto">
            <a:xfrm flipH="1">
              <a:off x="284" y="146"/>
              <a:ext cx="1646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81" name="Rectangle 19"/>
            <p:cNvSpPr>
              <a:spLocks/>
            </p:cNvSpPr>
            <p:nvPr/>
          </p:nvSpPr>
          <p:spPr bwMode="auto">
            <a:xfrm>
              <a:off x="0" y="0"/>
              <a:ext cx="265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w*</a:t>
              </a:r>
            </a:p>
          </p:txBody>
        </p:sp>
        <p:sp>
          <p:nvSpPr>
            <p:cNvPr id="45082" name="Oval 20"/>
            <p:cNvSpPr>
              <a:spLocks/>
            </p:cNvSpPr>
            <p:nvPr/>
          </p:nvSpPr>
          <p:spPr bwMode="auto">
            <a:xfrm>
              <a:off x="1922" y="98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5064" name="Line 22"/>
          <p:cNvSpPr>
            <a:spLocks noChangeShapeType="1"/>
          </p:cNvSpPr>
          <p:nvPr/>
        </p:nvSpPr>
        <p:spPr bwMode="auto">
          <a:xfrm>
            <a:off x="1528763" y="1736725"/>
            <a:ext cx="1587" cy="42640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5" name="Line 23"/>
          <p:cNvSpPr>
            <a:spLocks noChangeShapeType="1"/>
          </p:cNvSpPr>
          <p:nvPr/>
        </p:nvSpPr>
        <p:spPr bwMode="auto">
          <a:xfrm>
            <a:off x="1533525" y="6013450"/>
            <a:ext cx="5214938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6" name="Rectangle 24"/>
          <p:cNvSpPr>
            <a:spLocks/>
          </p:cNvSpPr>
          <p:nvPr/>
        </p:nvSpPr>
        <p:spPr bwMode="auto">
          <a:xfrm>
            <a:off x="6799263" y="5683250"/>
            <a:ext cx="1282700" cy="54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Quantity of </a:t>
            </a:r>
          </a:p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Labor</a:t>
            </a:r>
          </a:p>
        </p:txBody>
      </p:sp>
      <p:sp>
        <p:nvSpPr>
          <p:cNvPr id="45067" name="Rectangle 25"/>
          <p:cNvSpPr>
            <a:spLocks/>
          </p:cNvSpPr>
          <p:nvPr/>
        </p:nvSpPr>
        <p:spPr bwMode="auto">
          <a:xfrm>
            <a:off x="685800" y="1671638"/>
            <a:ext cx="687388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Wage</a:t>
            </a:r>
          </a:p>
        </p:txBody>
      </p:sp>
      <p:grpSp>
        <p:nvGrpSpPr>
          <p:cNvPr id="45068" name="Group 26"/>
          <p:cNvGrpSpPr>
            <a:grpSpLocks/>
          </p:cNvGrpSpPr>
          <p:nvPr/>
        </p:nvGrpSpPr>
        <p:grpSpPr bwMode="auto">
          <a:xfrm>
            <a:off x="4038600" y="2468563"/>
            <a:ext cx="633413" cy="3863975"/>
            <a:chOff x="0" y="0"/>
            <a:chExt cx="399" cy="2434"/>
          </a:xfrm>
        </p:grpSpPr>
        <p:sp>
          <p:nvSpPr>
            <p:cNvPr id="45077" name="Line 27"/>
            <p:cNvSpPr>
              <a:spLocks noChangeShapeType="1"/>
            </p:cNvSpPr>
            <p:nvPr/>
          </p:nvSpPr>
          <p:spPr bwMode="auto">
            <a:xfrm>
              <a:off x="99" y="95"/>
              <a:ext cx="1" cy="21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78" name="Rectangle 28"/>
            <p:cNvSpPr>
              <a:spLocks/>
            </p:cNvSpPr>
            <p:nvPr/>
          </p:nvSpPr>
          <p:spPr bwMode="auto">
            <a:xfrm>
              <a:off x="0" y="2242"/>
              <a:ext cx="209" cy="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L*</a:t>
              </a:r>
            </a:p>
          </p:txBody>
        </p:sp>
        <p:sp>
          <p:nvSpPr>
            <p:cNvPr id="45079" name="Rectangle 29"/>
            <p:cNvSpPr>
              <a:spLocks/>
            </p:cNvSpPr>
            <p:nvPr/>
          </p:nvSpPr>
          <p:spPr bwMode="auto">
            <a:xfrm>
              <a:off x="79" y="0"/>
              <a:ext cx="320" cy="27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40639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2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</a:t>
              </a:r>
              <a:r>
                <a:rPr lang="en-US" sz="2000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</a:p>
          </p:txBody>
        </p:sp>
      </p:grpSp>
      <p:sp>
        <p:nvSpPr>
          <p:cNvPr id="30750" name="Rectangle 30"/>
          <p:cNvSpPr>
            <a:spLocks/>
          </p:cNvSpPr>
          <p:nvPr/>
        </p:nvSpPr>
        <p:spPr bwMode="auto">
          <a:xfrm>
            <a:off x="5540375" y="2665413"/>
            <a:ext cx="2338388" cy="14478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no-shirking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constraint gives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wage necessary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to keep workers 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from shirking.</a:t>
            </a:r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1127125" y="4605338"/>
            <a:ext cx="1943100" cy="1752600"/>
            <a:chOff x="0" y="0"/>
            <a:chExt cx="1224" cy="1104"/>
          </a:xfrm>
        </p:grpSpPr>
        <p:sp>
          <p:nvSpPr>
            <p:cNvPr id="45072" name="Line 32"/>
            <p:cNvSpPr>
              <a:spLocks noChangeShapeType="1"/>
            </p:cNvSpPr>
            <p:nvPr/>
          </p:nvSpPr>
          <p:spPr bwMode="auto">
            <a:xfrm flipH="1">
              <a:off x="247" y="139"/>
              <a:ext cx="83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73" name="Oval 33"/>
            <p:cNvSpPr>
              <a:spLocks/>
            </p:cNvSpPr>
            <p:nvPr/>
          </p:nvSpPr>
          <p:spPr bwMode="auto">
            <a:xfrm>
              <a:off x="1085" y="99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074" name="Rectangle 34"/>
            <p:cNvSpPr>
              <a:spLocks/>
            </p:cNvSpPr>
            <p:nvPr/>
          </p:nvSpPr>
          <p:spPr bwMode="auto">
            <a:xfrm>
              <a:off x="0" y="0"/>
              <a:ext cx="262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w</a:t>
              </a:r>
              <a:r>
                <a:rPr lang="en-US" sz="18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</a:t>
              </a:r>
            </a:p>
          </p:txBody>
        </p:sp>
        <p:sp>
          <p:nvSpPr>
            <p:cNvPr id="45075" name="Rectangle 35"/>
            <p:cNvSpPr>
              <a:spLocks/>
            </p:cNvSpPr>
            <p:nvPr/>
          </p:nvSpPr>
          <p:spPr bwMode="auto">
            <a:xfrm>
              <a:off x="1018" y="888"/>
              <a:ext cx="206" cy="2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</a:t>
              </a:r>
              <a:r>
                <a:rPr lang="en-US" sz="14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</a:t>
              </a:r>
            </a:p>
          </p:txBody>
        </p:sp>
        <p:sp>
          <p:nvSpPr>
            <p:cNvPr id="45076" name="Line 36"/>
            <p:cNvSpPr>
              <a:spLocks noChangeShapeType="1"/>
            </p:cNvSpPr>
            <p:nvPr/>
          </p:nvSpPr>
          <p:spPr bwMode="auto">
            <a:xfrm>
              <a:off x="1141" y="183"/>
              <a:ext cx="1" cy="7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0757" name="Rectangle 37"/>
          <p:cNvSpPr>
            <a:spLocks/>
          </p:cNvSpPr>
          <p:nvPr/>
        </p:nvSpPr>
        <p:spPr bwMode="auto">
          <a:xfrm>
            <a:off x="5380038" y="4459288"/>
            <a:ext cx="3771900" cy="10541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At the equilibrium wage, W</a:t>
            </a:r>
            <a:r>
              <a:rPr lang="en-US" sz="18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the firm hires </a:t>
            </a:r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</a:t>
            </a:r>
            <a:r>
              <a:rPr lang="en-US" sz="18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workers creating unemployment of </a:t>
            </a:r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L* - L</a:t>
            </a:r>
            <a:r>
              <a:rPr lang="en-US" sz="1800" b="1" i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.</a:t>
            </a:r>
          </a:p>
        </p:txBody>
      </p:sp>
      <p:sp>
        <p:nvSpPr>
          <p:cNvPr id="36" name="Footer Placeholder 3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 animBg="1" autoUpdateAnimBg="0"/>
      <p:bldP spid="30750" grpId="0" animBg="1" autoUpdateAnimBg="0"/>
      <p:bldP spid="30757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Efficiency Wages at Ford Motor Company</a:t>
            </a:r>
          </a:p>
        </p:txBody>
      </p:sp>
      <p:sp>
        <p:nvSpPr>
          <p:cNvPr id="46083" name="Rectangle 6"/>
          <p:cNvSpPr>
            <a:spLocks noGrp="1" noChangeArrowheads="1"/>
          </p:cNvSpPr>
          <p:nvPr>
            <p:ph idx="1"/>
          </p:nvPr>
        </p:nvSpPr>
        <p:spPr>
          <a:xfrm>
            <a:off x="1143000" y="838200"/>
            <a:ext cx="7313613" cy="5094288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Labor turnover at Ford </a:t>
            </a:r>
          </a:p>
          <a:p>
            <a:pPr marL="782638" lvl="1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1913:  380%</a:t>
            </a:r>
          </a:p>
          <a:p>
            <a:pPr marL="782638" lvl="1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1914: 1000%</a:t>
            </a:r>
          </a:p>
          <a:p>
            <a:pPr marL="1182688" lvl="2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Average pay = $2 - $3</a:t>
            </a:r>
          </a:p>
          <a:p>
            <a:pPr marL="1182688" lvl="2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Ford increased pay to $5</a:t>
            </a:r>
          </a:p>
          <a:p>
            <a:pPr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Results</a:t>
            </a:r>
          </a:p>
          <a:p>
            <a:pPr marL="782638" lvl="1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Productivity increased 51%</a:t>
            </a:r>
          </a:p>
          <a:p>
            <a:pPr marL="782638" lvl="1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Absenteeism had been halved</a:t>
            </a:r>
          </a:p>
          <a:p>
            <a:pPr marL="782638" lvl="1" eaLnBrk="1" hangingPunct="1">
              <a:spcBef>
                <a:spcPct val="0"/>
              </a:spcBef>
            </a:pPr>
            <a:r>
              <a:rPr lang="en-US" dirty="0">
                <a:latin typeface="Angsana New" pitchFamily="-84" charset="0"/>
                <a:ea typeface="ＭＳ Ｐゴシック" pitchFamily="-84" charset="-128"/>
              </a:rPr>
              <a:t>Profitability rose from $30 million in 1914 to $60 million in 1916.</a:t>
            </a: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A896198-750F-0C48-AB04-E510A33FCB8C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u="sng">
                <a:solidFill>
                  <a:srgbClr val="006666"/>
                </a:solidFill>
                <a:latin typeface="Angsana New" pitchFamily="-84" charset="0"/>
                <a:ea typeface="ＭＳ Ｐゴシック" pitchFamily="-84" charset="-128"/>
                <a:hlinkClick r:id="rId2" action="ppaction://hlinksldjump"/>
              </a:rPr>
              <a:t>Externalities</a:t>
            </a:r>
            <a:endParaRPr lang="en-US" u="sng">
              <a:solidFill>
                <a:srgbClr val="006666"/>
              </a:solidFill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32774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40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Externalities </a:t>
            </a:r>
            <a:r>
              <a:rPr lang="en-US" sz="4400">
                <a:latin typeface="Angsana New" pitchFamily="-84" charset="0"/>
                <a:ea typeface="ＭＳ Ｐゴシック" pitchFamily="-84" charset="-128"/>
              </a:rPr>
              <a:t>arise between producers, between consumers or between producers and consumers</a:t>
            </a:r>
          </a:p>
          <a:p>
            <a:pPr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Externalities are the effects of production and consumption activities not directly reflected in the market</a:t>
            </a:r>
          </a:p>
          <a:p>
            <a:pPr marL="782638" lvl="1" eaLnBrk="1" hangingPunct="1"/>
            <a:r>
              <a:rPr lang="en-US" sz="4400">
                <a:latin typeface="Angsana New" pitchFamily="-84" charset="0"/>
                <a:ea typeface="ＭＳ Ｐゴシック" pitchFamily="-84" charset="-128"/>
              </a:rPr>
              <a:t>They can be negative or positive</a:t>
            </a: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F1A0D8A-072F-2642-82BA-438675DB8643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34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7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04100" y="4900613"/>
            <a:ext cx="158750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Externalities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36848"/>
            <a:ext cx="7391400" cy="47244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Side effects which producers or consumers impose on the third parties  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Negative externalities: Action by one party imposes costs on the third parties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Plant dumps waste in a river affecting those downstream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Car users release air pollution into the atmosphere 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Both have no incentive to account for the </a:t>
            </a:r>
            <a:r>
              <a:rPr lang="en-US" dirty="0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external costs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that they impose on others</a:t>
            </a:r>
          </a:p>
        </p:txBody>
      </p:sp>
      <p:sp>
        <p:nvSpPr>
          <p:cNvPr id="4813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BA4EE6E-A3B1-A443-B2C4-D842BDC17396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35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build="p" bldLvl="5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8"/>
          <p:cNvPicPr>
            <a:picLocks noChangeAspect="1"/>
          </p:cNvPicPr>
          <p:nvPr/>
        </p:nvPicPr>
        <p:blipFill>
          <a:blip r:embed="rId2"/>
          <a:srcRect l="2673" t="3729" r="2673" b="3729"/>
          <a:stretch>
            <a:fillRect/>
          </a:stretch>
        </p:blipFill>
        <p:spPr bwMode="auto">
          <a:xfrm>
            <a:off x="6938962" y="2708920"/>
            <a:ext cx="22415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Externalities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90600"/>
            <a:ext cx="720276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Positive externalities: Action by one party benefits the third parties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Large universities generate large customer base for shops located nearby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A vaccinated tourist does not contract contagious disease and help preventing           it to spread out  </a:t>
            </a:r>
          </a:p>
          <a:p>
            <a:pPr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Both did not take the </a:t>
            </a:r>
            <a:r>
              <a:rPr lang="en-US" dirty="0" smtClean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external benefits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into account when deciding to plant or vaccinate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11F02CB-7754-A44D-9BFD-4FB0EFAE2CD9}" type="slidenum">
              <a:rPr lang="en-US" smtClean="0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36</a:t>
            </a:fld>
            <a:endParaRPr lang="en-US" smtClean="0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build="p" bldLvl="5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Negative Externalities and Inefficiency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Scenario – paper plant dumping waste</a:t>
            </a:r>
          </a:p>
          <a:p>
            <a:pPr marL="782638" lvl="1" eaLnBrk="1" hangingPunct="1"/>
            <a:r>
              <a:rPr lang="en-US" dirty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Marginal External Cost (MEC) 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is the increase in cost imposed on fishermen downstream for each level of production.</a:t>
            </a:r>
          </a:p>
          <a:p>
            <a:pPr marL="782638" lvl="1" eaLnBrk="1" hangingPunct="1"/>
            <a:r>
              <a:rPr lang="en-US" dirty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Marginal Social Cost (MSC) 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is MC (Marginal private cost) plus MEC.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We can show the competitive market firm decision and the market demand and supply curves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5F198A9-195D-9943-87CC-EC7DC1412672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37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build="p" bldLvl="5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Negative Externalities and Inefficiency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idx="1"/>
          </p:nvPr>
        </p:nvSpPr>
        <p:spPr>
          <a:xfrm>
            <a:off x="1092200" y="1219200"/>
            <a:ext cx="7591425" cy="5308600"/>
          </a:xfrm>
        </p:spPr>
        <p:txBody>
          <a:bodyPr rIns="132080"/>
          <a:lstStyle/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Assume the firm has a fixed proportions production function and cannot alter its input combinations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The only way to reduce waste is to reduce output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Price of paper and quantity of paper initially produced is at the intersection of supply and demand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26C841D-51A8-334B-8AA8-7097369F4381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38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build="p" bldLvl="5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Negative Externalities and Inefficiency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724400"/>
          </a:xfrm>
        </p:spPr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The MC curve for the firm is the marginal costs of production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Firm maximizes profit by producing where MC equals Price in a competitive firm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As firm output increase, external cost on fishermen increases measured by the marginal external cost curve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From a social point of view, </a:t>
            </a:r>
            <a:r>
              <a:rPr lang="en-US" dirty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negative externality cause over production</a:t>
            </a: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5E99F8E-713F-1C49-BA27-159ACCA6635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39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External Costs</a:t>
            </a: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F68842-94CE-7242-9C38-8F384FC5B7D3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762000" y="2513012"/>
            <a:ext cx="2855913" cy="2778125"/>
            <a:chOff x="0" y="0"/>
            <a:chExt cx="1799" cy="1750"/>
          </a:xfrm>
        </p:grpSpPr>
        <p:sp>
          <p:nvSpPr>
            <p:cNvPr id="55354" name="Freeform 7"/>
            <p:cNvSpPr>
              <a:spLocks/>
            </p:cNvSpPr>
            <p:nvPr/>
          </p:nvSpPr>
          <p:spPr bwMode="auto">
            <a:xfrm>
              <a:off x="0" y="262"/>
              <a:ext cx="1633" cy="1488"/>
            </a:xfrm>
            <a:custGeom>
              <a:avLst/>
              <a:gdLst>
                <a:gd name="T0" fmla="*/ 0 w 21600"/>
                <a:gd name="T1" fmla="*/ 1488 h 21600"/>
                <a:gd name="T2" fmla="*/ 34 w 21600"/>
                <a:gd name="T3" fmla="*/ 1478 h 21600"/>
                <a:gd name="T4" fmla="*/ 74 w 21600"/>
                <a:gd name="T5" fmla="*/ 1467 h 21600"/>
                <a:gd name="T6" fmla="*/ 125 w 21600"/>
                <a:gd name="T7" fmla="*/ 1452 h 21600"/>
                <a:gd name="T8" fmla="*/ 183 w 21600"/>
                <a:gd name="T9" fmla="*/ 1442 h 21600"/>
                <a:gd name="T10" fmla="*/ 243 w 21600"/>
                <a:gd name="T11" fmla="*/ 1421 h 21600"/>
                <a:gd name="T12" fmla="*/ 311 w 21600"/>
                <a:gd name="T13" fmla="*/ 1390 h 21600"/>
                <a:gd name="T14" fmla="*/ 382 w 21600"/>
                <a:gd name="T15" fmla="*/ 1359 h 21600"/>
                <a:gd name="T16" fmla="*/ 453 w 21600"/>
                <a:gd name="T17" fmla="*/ 1313 h 21600"/>
                <a:gd name="T18" fmla="*/ 531 w 21600"/>
                <a:gd name="T19" fmla="*/ 1262 h 21600"/>
                <a:gd name="T20" fmla="*/ 619 w 21600"/>
                <a:gd name="T21" fmla="*/ 1195 h 21600"/>
                <a:gd name="T22" fmla="*/ 713 w 21600"/>
                <a:gd name="T23" fmla="*/ 1123 h 21600"/>
                <a:gd name="T24" fmla="*/ 808 w 21600"/>
                <a:gd name="T25" fmla="*/ 1040 h 21600"/>
                <a:gd name="T26" fmla="*/ 906 w 21600"/>
                <a:gd name="T27" fmla="*/ 958 h 21600"/>
                <a:gd name="T28" fmla="*/ 1001 w 21600"/>
                <a:gd name="T29" fmla="*/ 875 h 21600"/>
                <a:gd name="T30" fmla="*/ 1089 w 21600"/>
                <a:gd name="T31" fmla="*/ 788 h 21600"/>
                <a:gd name="T32" fmla="*/ 1166 w 21600"/>
                <a:gd name="T33" fmla="*/ 706 h 21600"/>
                <a:gd name="T34" fmla="*/ 1237 w 21600"/>
                <a:gd name="T35" fmla="*/ 618 h 21600"/>
                <a:gd name="T36" fmla="*/ 1308 w 21600"/>
                <a:gd name="T37" fmla="*/ 520 h 21600"/>
                <a:gd name="T38" fmla="*/ 1376 w 21600"/>
                <a:gd name="T39" fmla="*/ 423 h 21600"/>
                <a:gd name="T40" fmla="*/ 1437 w 21600"/>
                <a:gd name="T41" fmla="*/ 325 h 21600"/>
                <a:gd name="T42" fmla="*/ 1494 w 21600"/>
                <a:gd name="T43" fmla="*/ 227 h 21600"/>
                <a:gd name="T44" fmla="*/ 1545 w 21600"/>
                <a:gd name="T45" fmla="*/ 139 h 21600"/>
                <a:gd name="T46" fmla="*/ 1592 w 21600"/>
                <a:gd name="T47" fmla="*/ 62 h 21600"/>
                <a:gd name="T48" fmla="*/ 1633 w 21600"/>
                <a:gd name="T49" fmla="*/ 0 h 2160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1600"/>
                <a:gd name="T76" fmla="*/ 0 h 21600"/>
                <a:gd name="T77" fmla="*/ 21600 w 21600"/>
                <a:gd name="T78" fmla="*/ 21600 h 2160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1600" h="21600">
                  <a:moveTo>
                    <a:pt x="0" y="21600"/>
                  </a:moveTo>
                  <a:lnTo>
                    <a:pt x="450" y="21455"/>
                  </a:lnTo>
                  <a:lnTo>
                    <a:pt x="979" y="21295"/>
                  </a:lnTo>
                  <a:lnTo>
                    <a:pt x="1653" y="21077"/>
                  </a:lnTo>
                  <a:lnTo>
                    <a:pt x="2421" y="20932"/>
                  </a:lnTo>
                  <a:lnTo>
                    <a:pt x="3214" y="20627"/>
                  </a:lnTo>
                  <a:lnTo>
                    <a:pt x="4114" y="20177"/>
                  </a:lnTo>
                  <a:lnTo>
                    <a:pt x="5053" y="19727"/>
                  </a:lnTo>
                  <a:lnTo>
                    <a:pt x="5992" y="19060"/>
                  </a:lnTo>
                  <a:lnTo>
                    <a:pt x="7024" y="18319"/>
                  </a:lnTo>
                  <a:lnTo>
                    <a:pt x="8188" y="17347"/>
                  </a:lnTo>
                  <a:lnTo>
                    <a:pt x="9431" y="16302"/>
                  </a:lnTo>
                  <a:lnTo>
                    <a:pt x="10688" y="15097"/>
                  </a:lnTo>
                  <a:lnTo>
                    <a:pt x="11984" y="13906"/>
                  </a:lnTo>
                  <a:lnTo>
                    <a:pt x="13240" y="12702"/>
                  </a:lnTo>
                  <a:lnTo>
                    <a:pt x="14404" y="11439"/>
                  </a:lnTo>
                  <a:lnTo>
                    <a:pt x="15423" y="10248"/>
                  </a:lnTo>
                  <a:lnTo>
                    <a:pt x="16362" y="8971"/>
                  </a:lnTo>
                  <a:lnTo>
                    <a:pt x="17301" y="7548"/>
                  </a:lnTo>
                  <a:lnTo>
                    <a:pt x="18201" y="6140"/>
                  </a:lnTo>
                  <a:lnTo>
                    <a:pt x="19007" y="4718"/>
                  </a:lnTo>
                  <a:lnTo>
                    <a:pt x="19761" y="3295"/>
                  </a:lnTo>
                  <a:lnTo>
                    <a:pt x="20436" y="2018"/>
                  </a:lnTo>
                  <a:lnTo>
                    <a:pt x="21058" y="900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55" name="Rectangle 8"/>
            <p:cNvSpPr>
              <a:spLocks/>
            </p:cNvSpPr>
            <p:nvPr/>
          </p:nvSpPr>
          <p:spPr bwMode="auto">
            <a:xfrm>
              <a:off x="1479" y="0"/>
              <a:ext cx="320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MC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5054600" y="3336925"/>
            <a:ext cx="3478213" cy="2205037"/>
            <a:chOff x="0" y="0"/>
            <a:chExt cx="2191" cy="1389"/>
          </a:xfrm>
        </p:grpSpPr>
        <p:sp>
          <p:nvSpPr>
            <p:cNvPr id="55352" name="Freeform 10"/>
            <p:cNvSpPr>
              <a:spLocks/>
            </p:cNvSpPr>
            <p:nvPr/>
          </p:nvSpPr>
          <p:spPr bwMode="auto">
            <a:xfrm>
              <a:off x="0" y="174"/>
              <a:ext cx="1591" cy="1215"/>
            </a:xfrm>
            <a:custGeom>
              <a:avLst/>
              <a:gdLst>
                <a:gd name="T0" fmla="*/ 0 w 21600"/>
                <a:gd name="T1" fmla="*/ 1215 h 21600"/>
                <a:gd name="T2" fmla="*/ 31 w 21600"/>
                <a:gd name="T3" fmla="*/ 1204 h 21600"/>
                <a:gd name="T4" fmla="*/ 69 w 21600"/>
                <a:gd name="T5" fmla="*/ 1193 h 21600"/>
                <a:gd name="T6" fmla="*/ 114 w 21600"/>
                <a:gd name="T7" fmla="*/ 1177 h 21600"/>
                <a:gd name="T8" fmla="*/ 168 w 21600"/>
                <a:gd name="T9" fmla="*/ 1161 h 21600"/>
                <a:gd name="T10" fmla="*/ 289 w 21600"/>
                <a:gd name="T11" fmla="*/ 1113 h 21600"/>
                <a:gd name="T12" fmla="*/ 426 w 21600"/>
                <a:gd name="T13" fmla="*/ 1054 h 21600"/>
                <a:gd name="T14" fmla="*/ 495 w 21600"/>
                <a:gd name="T15" fmla="*/ 1016 h 21600"/>
                <a:gd name="T16" fmla="*/ 579 w 21600"/>
                <a:gd name="T17" fmla="*/ 973 h 21600"/>
                <a:gd name="T18" fmla="*/ 746 w 21600"/>
                <a:gd name="T19" fmla="*/ 876 h 21600"/>
                <a:gd name="T20" fmla="*/ 914 w 21600"/>
                <a:gd name="T21" fmla="*/ 769 h 21600"/>
                <a:gd name="T22" fmla="*/ 990 w 21600"/>
                <a:gd name="T23" fmla="*/ 715 h 21600"/>
                <a:gd name="T24" fmla="*/ 1058 w 21600"/>
                <a:gd name="T25" fmla="*/ 666 h 21600"/>
                <a:gd name="T26" fmla="*/ 1172 w 21600"/>
                <a:gd name="T27" fmla="*/ 570 h 21600"/>
                <a:gd name="T28" fmla="*/ 1264 w 21600"/>
                <a:gd name="T29" fmla="*/ 468 h 21600"/>
                <a:gd name="T30" fmla="*/ 1340 w 21600"/>
                <a:gd name="T31" fmla="*/ 376 h 21600"/>
                <a:gd name="T32" fmla="*/ 1408 w 21600"/>
                <a:gd name="T33" fmla="*/ 285 h 21600"/>
                <a:gd name="T34" fmla="*/ 1469 w 21600"/>
                <a:gd name="T35" fmla="*/ 204 h 21600"/>
                <a:gd name="T36" fmla="*/ 1522 w 21600"/>
                <a:gd name="T37" fmla="*/ 123 h 21600"/>
                <a:gd name="T38" fmla="*/ 1561 w 21600"/>
                <a:gd name="T39" fmla="*/ 53 h 21600"/>
                <a:gd name="T40" fmla="*/ 1576 w 21600"/>
                <a:gd name="T41" fmla="*/ 27 h 21600"/>
                <a:gd name="T42" fmla="*/ 1591 w 21600"/>
                <a:gd name="T43" fmla="*/ 0 h 2160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1600"/>
                <a:gd name="T67" fmla="*/ 0 h 21600"/>
                <a:gd name="T68" fmla="*/ 21600 w 21600"/>
                <a:gd name="T69" fmla="*/ 21600 h 2160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1600" h="21600">
                  <a:moveTo>
                    <a:pt x="0" y="21600"/>
                  </a:moveTo>
                  <a:lnTo>
                    <a:pt x="421" y="21404"/>
                  </a:lnTo>
                  <a:lnTo>
                    <a:pt x="937" y="21209"/>
                  </a:lnTo>
                  <a:lnTo>
                    <a:pt x="1548" y="20924"/>
                  </a:lnTo>
                  <a:lnTo>
                    <a:pt x="2281" y="20640"/>
                  </a:lnTo>
                  <a:lnTo>
                    <a:pt x="3924" y="19787"/>
                  </a:lnTo>
                  <a:lnTo>
                    <a:pt x="5784" y="18738"/>
                  </a:lnTo>
                  <a:lnTo>
                    <a:pt x="6720" y="18062"/>
                  </a:lnTo>
                  <a:lnTo>
                    <a:pt x="7861" y="17298"/>
                  </a:lnTo>
                  <a:lnTo>
                    <a:pt x="10128" y="15573"/>
                  </a:lnTo>
                  <a:lnTo>
                    <a:pt x="12409" y="13671"/>
                  </a:lnTo>
                  <a:lnTo>
                    <a:pt x="13441" y="12711"/>
                  </a:lnTo>
                  <a:lnTo>
                    <a:pt x="14364" y="11840"/>
                  </a:lnTo>
                  <a:lnTo>
                    <a:pt x="15912" y="10133"/>
                  </a:lnTo>
                  <a:lnTo>
                    <a:pt x="17161" y="8320"/>
                  </a:lnTo>
                  <a:lnTo>
                    <a:pt x="18192" y="6684"/>
                  </a:lnTo>
                  <a:lnTo>
                    <a:pt x="19116" y="5067"/>
                  </a:lnTo>
                  <a:lnTo>
                    <a:pt x="19944" y="3627"/>
                  </a:lnTo>
                  <a:lnTo>
                    <a:pt x="20663" y="2187"/>
                  </a:lnTo>
                  <a:lnTo>
                    <a:pt x="21193" y="942"/>
                  </a:lnTo>
                  <a:lnTo>
                    <a:pt x="21396" y="480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53" name="Rectangle 11"/>
            <p:cNvSpPr>
              <a:spLocks/>
            </p:cNvSpPr>
            <p:nvPr/>
          </p:nvSpPr>
          <p:spPr bwMode="auto">
            <a:xfrm>
              <a:off x="1584" y="0"/>
              <a:ext cx="607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 = MC</a:t>
              </a:r>
              <a:r>
                <a:rPr lang="en-US" sz="1800" baseline="30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I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06388" y="4432300"/>
            <a:ext cx="3808412" cy="406400"/>
            <a:chOff x="0" y="0"/>
            <a:chExt cx="2399" cy="256"/>
          </a:xfrm>
        </p:grpSpPr>
        <p:sp>
          <p:nvSpPr>
            <p:cNvPr id="55350" name="Line 13"/>
            <p:cNvSpPr>
              <a:spLocks noChangeShapeType="1"/>
            </p:cNvSpPr>
            <p:nvPr/>
          </p:nvSpPr>
          <p:spPr bwMode="auto">
            <a:xfrm>
              <a:off x="288" y="143"/>
              <a:ext cx="2111" cy="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51" name="Rectangle 14"/>
            <p:cNvSpPr>
              <a:spLocks/>
            </p:cNvSpPr>
            <p:nvPr/>
          </p:nvSpPr>
          <p:spPr bwMode="auto">
            <a:xfrm>
              <a:off x="0" y="0"/>
              <a:ext cx="246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1792288" y="4583112"/>
            <a:ext cx="365125" cy="1957388"/>
            <a:chOff x="0" y="0"/>
            <a:chExt cx="230" cy="1233"/>
          </a:xfrm>
        </p:grpSpPr>
        <p:sp>
          <p:nvSpPr>
            <p:cNvPr id="55347" name="Line 16"/>
            <p:cNvSpPr>
              <a:spLocks noChangeShapeType="1"/>
            </p:cNvSpPr>
            <p:nvPr/>
          </p:nvSpPr>
          <p:spPr bwMode="auto">
            <a:xfrm>
              <a:off x="143" y="49"/>
              <a:ext cx="1" cy="95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8" name="Oval 17"/>
            <p:cNvSpPr>
              <a:spLocks/>
            </p:cNvSpPr>
            <p:nvPr/>
          </p:nvSpPr>
          <p:spPr bwMode="auto">
            <a:xfrm>
              <a:off x="95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9" name="Rectangle 18"/>
            <p:cNvSpPr>
              <a:spLocks/>
            </p:cNvSpPr>
            <p:nvPr/>
          </p:nvSpPr>
          <p:spPr bwMode="auto">
            <a:xfrm>
              <a:off x="0" y="977"/>
              <a:ext cx="230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q</a:t>
              </a:r>
              <a:r>
                <a:rPr lang="en-US" sz="1800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760413" y="1993900"/>
            <a:ext cx="3125788" cy="3276600"/>
            <a:chOff x="0" y="0"/>
            <a:chExt cx="1969" cy="2064"/>
          </a:xfrm>
        </p:grpSpPr>
        <p:sp>
          <p:nvSpPr>
            <p:cNvPr id="55345" name="Freeform 20"/>
            <p:cNvSpPr>
              <a:spLocks/>
            </p:cNvSpPr>
            <p:nvPr/>
          </p:nvSpPr>
          <p:spPr bwMode="auto">
            <a:xfrm>
              <a:off x="0" y="144"/>
              <a:ext cx="1490" cy="1920"/>
            </a:xfrm>
            <a:custGeom>
              <a:avLst/>
              <a:gdLst>
                <a:gd name="T0" fmla="*/ 0 w 21600"/>
                <a:gd name="T1" fmla="*/ 1920 h 21600"/>
                <a:gd name="T2" fmla="*/ 31 w 21600"/>
                <a:gd name="T3" fmla="*/ 1905 h 21600"/>
                <a:gd name="T4" fmla="*/ 69 w 21600"/>
                <a:gd name="T5" fmla="*/ 1894 h 21600"/>
                <a:gd name="T6" fmla="*/ 113 w 21600"/>
                <a:gd name="T7" fmla="*/ 1879 h 21600"/>
                <a:gd name="T8" fmla="*/ 167 w 21600"/>
                <a:gd name="T9" fmla="*/ 1858 h 21600"/>
                <a:gd name="T10" fmla="*/ 224 w 21600"/>
                <a:gd name="T11" fmla="*/ 1832 h 21600"/>
                <a:gd name="T12" fmla="*/ 283 w 21600"/>
                <a:gd name="T13" fmla="*/ 1796 h 21600"/>
                <a:gd name="T14" fmla="*/ 346 w 21600"/>
                <a:gd name="T15" fmla="*/ 1755 h 21600"/>
                <a:gd name="T16" fmla="*/ 413 w 21600"/>
                <a:gd name="T17" fmla="*/ 1699 h 21600"/>
                <a:gd name="T18" fmla="*/ 485 w 21600"/>
                <a:gd name="T19" fmla="*/ 1627 h 21600"/>
                <a:gd name="T20" fmla="*/ 564 w 21600"/>
                <a:gd name="T21" fmla="*/ 1544 h 21600"/>
                <a:gd name="T22" fmla="*/ 649 w 21600"/>
                <a:gd name="T23" fmla="*/ 1446 h 21600"/>
                <a:gd name="T24" fmla="*/ 737 w 21600"/>
                <a:gd name="T25" fmla="*/ 1344 h 21600"/>
                <a:gd name="T26" fmla="*/ 825 w 21600"/>
                <a:gd name="T27" fmla="*/ 1235 h 21600"/>
                <a:gd name="T28" fmla="*/ 910 w 21600"/>
                <a:gd name="T29" fmla="*/ 1127 h 21600"/>
                <a:gd name="T30" fmla="*/ 989 w 21600"/>
                <a:gd name="T31" fmla="*/ 1019 h 21600"/>
                <a:gd name="T32" fmla="*/ 1062 w 21600"/>
                <a:gd name="T33" fmla="*/ 911 h 21600"/>
                <a:gd name="T34" fmla="*/ 1128 w 21600"/>
                <a:gd name="T35" fmla="*/ 798 h 21600"/>
                <a:gd name="T36" fmla="*/ 1191 w 21600"/>
                <a:gd name="T37" fmla="*/ 674 h 21600"/>
                <a:gd name="T38" fmla="*/ 1254 w 21600"/>
                <a:gd name="T39" fmla="*/ 551 h 21600"/>
                <a:gd name="T40" fmla="*/ 1310 w 21600"/>
                <a:gd name="T41" fmla="*/ 422 h 21600"/>
                <a:gd name="T42" fmla="*/ 1364 w 21600"/>
                <a:gd name="T43" fmla="*/ 299 h 21600"/>
                <a:gd name="T44" fmla="*/ 1411 w 21600"/>
                <a:gd name="T45" fmla="*/ 185 h 21600"/>
                <a:gd name="T46" fmla="*/ 1452 w 21600"/>
                <a:gd name="T47" fmla="*/ 82 h 21600"/>
                <a:gd name="T48" fmla="*/ 1474 w 21600"/>
                <a:gd name="T49" fmla="*/ 41 h 21600"/>
                <a:gd name="T50" fmla="*/ 1490 w 21600"/>
                <a:gd name="T51" fmla="*/ 0 h 216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1600"/>
                <a:gd name="T79" fmla="*/ 0 h 21600"/>
                <a:gd name="T80" fmla="*/ 21600 w 21600"/>
                <a:gd name="T81" fmla="*/ 21600 h 2160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1600" h="21600">
                  <a:moveTo>
                    <a:pt x="0" y="21600"/>
                  </a:moveTo>
                  <a:lnTo>
                    <a:pt x="449" y="21431"/>
                  </a:lnTo>
                  <a:lnTo>
                    <a:pt x="1000" y="21308"/>
                  </a:lnTo>
                  <a:lnTo>
                    <a:pt x="1638" y="21139"/>
                  </a:lnTo>
                  <a:lnTo>
                    <a:pt x="2421" y="20903"/>
                  </a:lnTo>
                  <a:lnTo>
                    <a:pt x="3247" y="20610"/>
                  </a:lnTo>
                  <a:lnTo>
                    <a:pt x="4103" y="20205"/>
                  </a:lnTo>
                  <a:lnTo>
                    <a:pt x="5016" y="19744"/>
                  </a:lnTo>
                  <a:lnTo>
                    <a:pt x="5987" y="19114"/>
                  </a:lnTo>
                  <a:lnTo>
                    <a:pt x="7031" y="18304"/>
                  </a:lnTo>
                  <a:lnTo>
                    <a:pt x="8176" y="17370"/>
                  </a:lnTo>
                  <a:lnTo>
                    <a:pt x="9408" y="16268"/>
                  </a:lnTo>
                  <a:lnTo>
                    <a:pt x="10684" y="15120"/>
                  </a:lnTo>
                  <a:lnTo>
                    <a:pt x="11960" y="13894"/>
                  </a:lnTo>
                  <a:lnTo>
                    <a:pt x="13192" y="12679"/>
                  </a:lnTo>
                  <a:lnTo>
                    <a:pt x="14337" y="11464"/>
                  </a:lnTo>
                  <a:lnTo>
                    <a:pt x="15395" y="10249"/>
                  </a:lnTo>
                  <a:lnTo>
                    <a:pt x="16352" y="8978"/>
                  </a:lnTo>
                  <a:lnTo>
                    <a:pt x="17266" y="7583"/>
                  </a:lnTo>
                  <a:lnTo>
                    <a:pt x="18179" y="6199"/>
                  </a:lnTo>
                  <a:lnTo>
                    <a:pt x="18991" y="4748"/>
                  </a:lnTo>
                  <a:lnTo>
                    <a:pt x="19773" y="3364"/>
                  </a:lnTo>
                  <a:lnTo>
                    <a:pt x="20455" y="2081"/>
                  </a:lnTo>
                  <a:lnTo>
                    <a:pt x="21049" y="923"/>
                  </a:lnTo>
                  <a:lnTo>
                    <a:pt x="21368" y="461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6" name="Rectangle 21"/>
            <p:cNvSpPr>
              <a:spLocks/>
            </p:cNvSpPr>
            <p:nvPr/>
          </p:nvSpPr>
          <p:spPr bwMode="auto">
            <a:xfrm>
              <a:off x="1553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MSC</a:t>
              </a:r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5024438" y="2693987"/>
            <a:ext cx="2471737" cy="2805113"/>
            <a:chOff x="0" y="0"/>
            <a:chExt cx="1557" cy="1767"/>
          </a:xfrm>
        </p:grpSpPr>
        <p:sp>
          <p:nvSpPr>
            <p:cNvPr id="55343" name="Freeform 23"/>
            <p:cNvSpPr>
              <a:spLocks/>
            </p:cNvSpPr>
            <p:nvPr/>
          </p:nvSpPr>
          <p:spPr bwMode="auto">
            <a:xfrm>
              <a:off x="0" y="132"/>
              <a:ext cx="1108" cy="1635"/>
            </a:xfrm>
            <a:custGeom>
              <a:avLst/>
              <a:gdLst>
                <a:gd name="T0" fmla="*/ 0 w 21600"/>
                <a:gd name="T1" fmla="*/ 1635 h 21600"/>
                <a:gd name="T2" fmla="*/ 55 w 21600"/>
                <a:gd name="T3" fmla="*/ 1603 h 21600"/>
                <a:gd name="T4" fmla="*/ 124 w 21600"/>
                <a:gd name="T5" fmla="*/ 1560 h 21600"/>
                <a:gd name="T6" fmla="*/ 206 w 21600"/>
                <a:gd name="T7" fmla="*/ 1501 h 21600"/>
                <a:gd name="T8" fmla="*/ 247 w 21600"/>
                <a:gd name="T9" fmla="*/ 1463 h 21600"/>
                <a:gd name="T10" fmla="*/ 294 w 21600"/>
                <a:gd name="T11" fmla="*/ 1420 h 21600"/>
                <a:gd name="T12" fmla="*/ 342 w 21600"/>
                <a:gd name="T13" fmla="*/ 1371 h 21600"/>
                <a:gd name="T14" fmla="*/ 397 w 21600"/>
                <a:gd name="T15" fmla="*/ 1312 h 21600"/>
                <a:gd name="T16" fmla="*/ 459 w 21600"/>
                <a:gd name="T17" fmla="*/ 1248 h 21600"/>
                <a:gd name="T18" fmla="*/ 520 w 21600"/>
                <a:gd name="T19" fmla="*/ 1178 h 21600"/>
                <a:gd name="T20" fmla="*/ 636 w 21600"/>
                <a:gd name="T21" fmla="*/ 1033 h 21600"/>
                <a:gd name="T22" fmla="*/ 691 w 21600"/>
                <a:gd name="T23" fmla="*/ 963 h 21600"/>
                <a:gd name="T24" fmla="*/ 739 w 21600"/>
                <a:gd name="T25" fmla="*/ 898 h 21600"/>
                <a:gd name="T26" fmla="*/ 814 w 21600"/>
                <a:gd name="T27" fmla="*/ 769 h 21600"/>
                <a:gd name="T28" fmla="*/ 882 w 21600"/>
                <a:gd name="T29" fmla="*/ 635 h 21600"/>
                <a:gd name="T30" fmla="*/ 937 w 21600"/>
                <a:gd name="T31" fmla="*/ 506 h 21600"/>
                <a:gd name="T32" fmla="*/ 985 w 21600"/>
                <a:gd name="T33" fmla="*/ 387 h 21600"/>
                <a:gd name="T34" fmla="*/ 1026 w 21600"/>
                <a:gd name="T35" fmla="*/ 280 h 21600"/>
                <a:gd name="T36" fmla="*/ 1060 w 21600"/>
                <a:gd name="T37" fmla="*/ 172 h 21600"/>
                <a:gd name="T38" fmla="*/ 1087 w 21600"/>
                <a:gd name="T39" fmla="*/ 75 h 21600"/>
                <a:gd name="T40" fmla="*/ 1094 w 21600"/>
                <a:gd name="T41" fmla="*/ 32 h 21600"/>
                <a:gd name="T42" fmla="*/ 1108 w 21600"/>
                <a:gd name="T43" fmla="*/ 0 h 2160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1600"/>
                <a:gd name="T67" fmla="*/ 0 h 21600"/>
                <a:gd name="T68" fmla="*/ 21600 w 21600"/>
                <a:gd name="T69" fmla="*/ 21600 h 2160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1600" h="21600">
                  <a:moveTo>
                    <a:pt x="0" y="21600"/>
                  </a:moveTo>
                  <a:lnTo>
                    <a:pt x="1072" y="21177"/>
                  </a:lnTo>
                  <a:lnTo>
                    <a:pt x="2417" y="20609"/>
                  </a:lnTo>
                  <a:lnTo>
                    <a:pt x="4016" y="19830"/>
                  </a:lnTo>
                  <a:lnTo>
                    <a:pt x="4815" y="19328"/>
                  </a:lnTo>
                  <a:lnTo>
                    <a:pt x="5731" y="18760"/>
                  </a:lnTo>
                  <a:lnTo>
                    <a:pt x="6667" y="18112"/>
                  </a:lnTo>
                  <a:lnTo>
                    <a:pt x="7739" y="17333"/>
                  </a:lnTo>
                  <a:lnTo>
                    <a:pt x="8948" y="16487"/>
                  </a:lnTo>
                  <a:lnTo>
                    <a:pt x="10137" y="15563"/>
                  </a:lnTo>
                  <a:lnTo>
                    <a:pt x="12399" y="13647"/>
                  </a:lnTo>
                  <a:lnTo>
                    <a:pt x="13471" y="12722"/>
                  </a:lnTo>
                  <a:lnTo>
                    <a:pt x="14406" y="11863"/>
                  </a:lnTo>
                  <a:lnTo>
                    <a:pt x="15869" y="10159"/>
                  </a:lnTo>
                  <a:lnTo>
                    <a:pt x="17194" y="8389"/>
                  </a:lnTo>
                  <a:lnTo>
                    <a:pt x="18266" y="6685"/>
                  </a:lnTo>
                  <a:lnTo>
                    <a:pt x="19202" y="5113"/>
                  </a:lnTo>
                  <a:lnTo>
                    <a:pt x="20001" y="3699"/>
                  </a:lnTo>
                  <a:lnTo>
                    <a:pt x="20664" y="2272"/>
                  </a:lnTo>
                  <a:lnTo>
                    <a:pt x="21191" y="991"/>
                  </a:lnTo>
                  <a:lnTo>
                    <a:pt x="21327" y="423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4" name="Rectangle 24"/>
            <p:cNvSpPr>
              <a:spLocks/>
            </p:cNvSpPr>
            <p:nvPr/>
          </p:nvSpPr>
          <p:spPr bwMode="auto">
            <a:xfrm>
              <a:off x="1114" y="0"/>
              <a:ext cx="443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MSC</a:t>
              </a:r>
              <a:r>
                <a:rPr lang="en-US" sz="1800" baseline="30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I</a:t>
              </a:r>
            </a:p>
          </p:txBody>
        </p:sp>
      </p:grpSp>
      <p:sp>
        <p:nvSpPr>
          <p:cNvPr id="55307" name="Line 25"/>
          <p:cNvSpPr>
            <a:spLocks noChangeShapeType="1"/>
          </p:cNvSpPr>
          <p:nvPr/>
        </p:nvSpPr>
        <p:spPr bwMode="auto">
          <a:xfrm>
            <a:off x="762000" y="2222500"/>
            <a:ext cx="1588" cy="39608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08" name="Line 26"/>
          <p:cNvSpPr>
            <a:spLocks noChangeShapeType="1"/>
          </p:cNvSpPr>
          <p:nvPr/>
        </p:nvSpPr>
        <p:spPr bwMode="auto">
          <a:xfrm>
            <a:off x="5029200" y="2222500"/>
            <a:ext cx="1588" cy="39608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09" name="Line 27"/>
          <p:cNvSpPr>
            <a:spLocks noChangeShapeType="1"/>
          </p:cNvSpPr>
          <p:nvPr/>
        </p:nvSpPr>
        <p:spPr bwMode="auto">
          <a:xfrm>
            <a:off x="763588" y="6183312"/>
            <a:ext cx="3960812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10" name="Rectangle 28"/>
          <p:cNvSpPr>
            <a:spLocks/>
          </p:cNvSpPr>
          <p:nvPr/>
        </p:nvSpPr>
        <p:spPr bwMode="auto">
          <a:xfrm>
            <a:off x="3430588" y="6223000"/>
            <a:ext cx="1141412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Firm output</a:t>
            </a:r>
          </a:p>
        </p:txBody>
      </p:sp>
      <p:sp>
        <p:nvSpPr>
          <p:cNvPr id="55311" name="Rectangle 29"/>
          <p:cNvSpPr>
            <a:spLocks/>
          </p:cNvSpPr>
          <p:nvPr/>
        </p:nvSpPr>
        <p:spPr bwMode="auto">
          <a:xfrm>
            <a:off x="76200" y="2070100"/>
            <a:ext cx="652463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Price</a:t>
            </a:r>
          </a:p>
        </p:txBody>
      </p:sp>
      <p:sp>
        <p:nvSpPr>
          <p:cNvPr id="55312" name="Rectangle 30"/>
          <p:cNvSpPr>
            <a:spLocks/>
          </p:cNvSpPr>
          <p:nvPr/>
        </p:nvSpPr>
        <p:spPr bwMode="auto">
          <a:xfrm>
            <a:off x="7405688" y="6184900"/>
            <a:ext cx="1457325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Industry output</a:t>
            </a:r>
          </a:p>
        </p:txBody>
      </p:sp>
      <p:sp>
        <p:nvSpPr>
          <p:cNvPr id="55313" name="Rectangle 31"/>
          <p:cNvSpPr>
            <a:spLocks/>
          </p:cNvSpPr>
          <p:nvPr/>
        </p:nvSpPr>
        <p:spPr bwMode="auto">
          <a:xfrm>
            <a:off x="4268788" y="2070100"/>
            <a:ext cx="650875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Price</a:t>
            </a:r>
          </a:p>
        </p:txBody>
      </p:sp>
      <p:sp>
        <p:nvSpPr>
          <p:cNvPr id="55314" name="Line 32"/>
          <p:cNvSpPr>
            <a:spLocks noChangeShapeType="1"/>
          </p:cNvSpPr>
          <p:nvPr/>
        </p:nvSpPr>
        <p:spPr bwMode="auto">
          <a:xfrm>
            <a:off x="5030788" y="6183312"/>
            <a:ext cx="3960812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763588" y="5245100"/>
            <a:ext cx="3479800" cy="912812"/>
            <a:chOff x="0" y="0"/>
            <a:chExt cx="2192" cy="575"/>
          </a:xfrm>
        </p:grpSpPr>
        <p:sp>
          <p:nvSpPr>
            <p:cNvPr id="55341" name="Line 34"/>
            <p:cNvSpPr>
              <a:spLocks noChangeShapeType="1"/>
            </p:cNvSpPr>
            <p:nvPr/>
          </p:nvSpPr>
          <p:spPr bwMode="auto">
            <a:xfrm rot="10800000" flipH="1">
              <a:off x="0" y="192"/>
              <a:ext cx="1775" cy="383"/>
            </a:xfrm>
            <a:prstGeom prst="line">
              <a:avLst/>
            </a:prstGeom>
            <a:noFill/>
            <a:ln w="50800">
              <a:solidFill>
                <a:srgbClr val="CC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2" name="Rectangle 35"/>
            <p:cNvSpPr>
              <a:spLocks/>
            </p:cNvSpPr>
            <p:nvPr/>
          </p:nvSpPr>
          <p:spPr bwMode="auto">
            <a:xfrm>
              <a:off x="1776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MEC</a:t>
              </a:r>
            </a:p>
          </p:txBody>
        </p:sp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5030788" y="4737100"/>
            <a:ext cx="3446462" cy="1446212"/>
            <a:chOff x="0" y="0"/>
            <a:chExt cx="2171" cy="911"/>
          </a:xfrm>
        </p:grpSpPr>
        <p:sp>
          <p:nvSpPr>
            <p:cNvPr id="55339" name="Line 37"/>
            <p:cNvSpPr>
              <a:spLocks noChangeShapeType="1"/>
            </p:cNvSpPr>
            <p:nvPr/>
          </p:nvSpPr>
          <p:spPr bwMode="auto">
            <a:xfrm rot="10800000" flipH="1">
              <a:off x="0" y="144"/>
              <a:ext cx="1727" cy="767"/>
            </a:xfrm>
            <a:prstGeom prst="line">
              <a:avLst/>
            </a:prstGeom>
            <a:noFill/>
            <a:ln w="50800">
              <a:solidFill>
                <a:srgbClr val="CC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40" name="Rectangle 38"/>
            <p:cNvSpPr>
              <a:spLocks/>
            </p:cNvSpPr>
            <p:nvPr/>
          </p:nvSpPr>
          <p:spPr bwMode="auto">
            <a:xfrm>
              <a:off x="1728" y="0"/>
              <a:ext cx="443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MEC</a:t>
              </a:r>
              <a:r>
                <a:rPr lang="en-US" sz="1800" baseline="30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I</a:t>
              </a:r>
            </a:p>
          </p:txBody>
        </p:sp>
      </p:grpSp>
      <p:grpSp>
        <p:nvGrpSpPr>
          <p:cNvPr id="11" name="Group 39"/>
          <p:cNvGrpSpPr>
            <a:grpSpLocks/>
          </p:cNvGrpSpPr>
          <p:nvPr/>
        </p:nvGrpSpPr>
        <p:grpSpPr bwMode="auto">
          <a:xfrm>
            <a:off x="1296988" y="4583112"/>
            <a:ext cx="455612" cy="1906588"/>
            <a:chOff x="0" y="0"/>
            <a:chExt cx="287" cy="1201"/>
          </a:xfrm>
        </p:grpSpPr>
        <p:sp>
          <p:nvSpPr>
            <p:cNvPr id="55336" name="Line 40"/>
            <p:cNvSpPr>
              <a:spLocks noChangeShapeType="1"/>
            </p:cNvSpPr>
            <p:nvPr/>
          </p:nvSpPr>
          <p:spPr bwMode="auto">
            <a:xfrm>
              <a:off x="239" y="57"/>
              <a:ext cx="1" cy="95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7" name="Oval 41"/>
            <p:cNvSpPr>
              <a:spLocks/>
            </p:cNvSpPr>
            <p:nvPr/>
          </p:nvSpPr>
          <p:spPr bwMode="auto">
            <a:xfrm>
              <a:off x="191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8" name="Rectangle 42"/>
            <p:cNvSpPr>
              <a:spLocks/>
            </p:cNvSpPr>
            <p:nvPr/>
          </p:nvSpPr>
          <p:spPr bwMode="auto">
            <a:xfrm>
              <a:off x="0" y="977"/>
              <a:ext cx="233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q*</a:t>
              </a:r>
            </a:p>
          </p:txBody>
        </p:sp>
      </p:grpSp>
      <p:grpSp>
        <p:nvGrpSpPr>
          <p:cNvPr id="12" name="Group 43"/>
          <p:cNvGrpSpPr>
            <a:grpSpLocks/>
          </p:cNvGrpSpPr>
          <p:nvPr/>
        </p:nvGrpSpPr>
        <p:grpSpPr bwMode="auto">
          <a:xfrm>
            <a:off x="5413375" y="2673350"/>
            <a:ext cx="2849563" cy="3294062"/>
            <a:chOff x="0" y="0"/>
            <a:chExt cx="1794" cy="2075"/>
          </a:xfrm>
        </p:grpSpPr>
        <p:sp>
          <p:nvSpPr>
            <p:cNvPr id="55334" name="Rectangle 44"/>
            <p:cNvSpPr>
              <a:spLocks/>
            </p:cNvSpPr>
            <p:nvPr/>
          </p:nvSpPr>
          <p:spPr bwMode="auto">
            <a:xfrm>
              <a:off x="1594" y="1851"/>
              <a:ext cx="200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</a:p>
          </p:txBody>
        </p:sp>
        <p:sp>
          <p:nvSpPr>
            <p:cNvPr id="55335" name="Freeform 45"/>
            <p:cNvSpPr>
              <a:spLocks/>
            </p:cNvSpPr>
            <p:nvPr/>
          </p:nvSpPr>
          <p:spPr bwMode="auto">
            <a:xfrm>
              <a:off x="0" y="0"/>
              <a:ext cx="1582" cy="1924"/>
            </a:xfrm>
            <a:custGeom>
              <a:avLst/>
              <a:gdLst>
                <a:gd name="T0" fmla="*/ 0 w 21600"/>
                <a:gd name="T1" fmla="*/ 0 h 21600"/>
                <a:gd name="T2" fmla="*/ 112 w 21600"/>
                <a:gd name="T3" fmla="*/ 208 h 21600"/>
                <a:gd name="T4" fmla="*/ 216 w 21600"/>
                <a:gd name="T5" fmla="*/ 410 h 21600"/>
                <a:gd name="T6" fmla="*/ 328 w 21600"/>
                <a:gd name="T7" fmla="*/ 601 h 21600"/>
                <a:gd name="T8" fmla="*/ 384 w 21600"/>
                <a:gd name="T9" fmla="*/ 685 h 21600"/>
                <a:gd name="T10" fmla="*/ 432 w 21600"/>
                <a:gd name="T11" fmla="*/ 769 h 21600"/>
                <a:gd name="T12" fmla="*/ 480 w 21600"/>
                <a:gd name="T13" fmla="*/ 847 h 21600"/>
                <a:gd name="T14" fmla="*/ 527 w 21600"/>
                <a:gd name="T15" fmla="*/ 920 h 21600"/>
                <a:gd name="T16" fmla="*/ 615 w 21600"/>
                <a:gd name="T17" fmla="*/ 1055 h 21600"/>
                <a:gd name="T18" fmla="*/ 711 w 21600"/>
                <a:gd name="T19" fmla="*/ 1178 h 21600"/>
                <a:gd name="T20" fmla="*/ 815 w 21600"/>
                <a:gd name="T21" fmla="*/ 1302 h 21600"/>
                <a:gd name="T22" fmla="*/ 879 w 21600"/>
                <a:gd name="T23" fmla="*/ 1369 h 21600"/>
                <a:gd name="T24" fmla="*/ 943 w 21600"/>
                <a:gd name="T25" fmla="*/ 1430 h 21600"/>
                <a:gd name="T26" fmla="*/ 1087 w 21600"/>
                <a:gd name="T27" fmla="*/ 1565 h 21600"/>
                <a:gd name="T28" fmla="*/ 1159 w 21600"/>
                <a:gd name="T29" fmla="*/ 1627 h 21600"/>
                <a:gd name="T30" fmla="*/ 1230 w 21600"/>
                <a:gd name="T31" fmla="*/ 1683 h 21600"/>
                <a:gd name="T32" fmla="*/ 1286 w 21600"/>
                <a:gd name="T33" fmla="*/ 1733 h 21600"/>
                <a:gd name="T34" fmla="*/ 1342 w 21600"/>
                <a:gd name="T35" fmla="*/ 1778 h 21600"/>
                <a:gd name="T36" fmla="*/ 1390 w 21600"/>
                <a:gd name="T37" fmla="*/ 1812 h 21600"/>
                <a:gd name="T38" fmla="*/ 1422 w 21600"/>
                <a:gd name="T39" fmla="*/ 1845 h 21600"/>
                <a:gd name="T40" fmla="*/ 1462 w 21600"/>
                <a:gd name="T41" fmla="*/ 1868 h 21600"/>
                <a:gd name="T42" fmla="*/ 1486 w 21600"/>
                <a:gd name="T43" fmla="*/ 1885 h 21600"/>
                <a:gd name="T44" fmla="*/ 1542 w 21600"/>
                <a:gd name="T45" fmla="*/ 1907 h 21600"/>
                <a:gd name="T46" fmla="*/ 1582 w 21600"/>
                <a:gd name="T47" fmla="*/ 1924 h 216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1600"/>
                <a:gd name="T73" fmla="*/ 0 h 21600"/>
                <a:gd name="T74" fmla="*/ 21600 w 21600"/>
                <a:gd name="T75" fmla="*/ 21600 h 2160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1600" h="21600">
                  <a:moveTo>
                    <a:pt x="0" y="0"/>
                  </a:moveTo>
                  <a:lnTo>
                    <a:pt x="1529" y="2335"/>
                  </a:lnTo>
                  <a:lnTo>
                    <a:pt x="2949" y="4603"/>
                  </a:lnTo>
                  <a:lnTo>
                    <a:pt x="4478" y="6747"/>
                  </a:lnTo>
                  <a:lnTo>
                    <a:pt x="5243" y="7690"/>
                  </a:lnTo>
                  <a:lnTo>
                    <a:pt x="5898" y="8633"/>
                  </a:lnTo>
                  <a:lnTo>
                    <a:pt x="6554" y="9509"/>
                  </a:lnTo>
                  <a:lnTo>
                    <a:pt x="7195" y="10328"/>
                  </a:lnTo>
                  <a:lnTo>
                    <a:pt x="8397" y="11844"/>
                  </a:lnTo>
                  <a:lnTo>
                    <a:pt x="9708" y="13225"/>
                  </a:lnTo>
                  <a:lnTo>
                    <a:pt x="11128" y="14617"/>
                  </a:lnTo>
                  <a:lnTo>
                    <a:pt x="12002" y="15369"/>
                  </a:lnTo>
                  <a:lnTo>
                    <a:pt x="12875" y="16054"/>
                  </a:lnTo>
                  <a:lnTo>
                    <a:pt x="14841" y="17570"/>
                  </a:lnTo>
                  <a:lnTo>
                    <a:pt x="15825" y="18266"/>
                  </a:lnTo>
                  <a:lnTo>
                    <a:pt x="16794" y="18894"/>
                  </a:lnTo>
                  <a:lnTo>
                    <a:pt x="17559" y="19456"/>
                  </a:lnTo>
                  <a:lnTo>
                    <a:pt x="18323" y="19961"/>
                  </a:lnTo>
                  <a:lnTo>
                    <a:pt x="18979" y="20343"/>
                  </a:lnTo>
                  <a:lnTo>
                    <a:pt x="19415" y="20713"/>
                  </a:lnTo>
                  <a:lnTo>
                    <a:pt x="19962" y="20971"/>
                  </a:lnTo>
                  <a:lnTo>
                    <a:pt x="20289" y="21162"/>
                  </a:lnTo>
                  <a:lnTo>
                    <a:pt x="21054" y="21409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8958" name="Rectangle 46"/>
          <p:cNvSpPr>
            <a:spLocks/>
          </p:cNvSpPr>
          <p:nvPr/>
        </p:nvSpPr>
        <p:spPr bwMode="auto">
          <a:xfrm>
            <a:off x="682625" y="1830387"/>
            <a:ext cx="2514600" cy="3683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Firm will produce q</a:t>
            </a:r>
            <a:r>
              <a:rPr lang="en-US" sz="14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at P</a:t>
            </a:r>
            <a:r>
              <a:rPr lang="en-US" sz="14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.</a:t>
            </a:r>
            <a:r>
              <a:rPr lang="en-US" sz="12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</a:p>
        </p:txBody>
      </p:sp>
      <p:sp>
        <p:nvSpPr>
          <p:cNvPr id="38959" name="Rectangle 47"/>
          <p:cNvSpPr>
            <a:spLocks/>
          </p:cNvSpPr>
          <p:nvPr/>
        </p:nvSpPr>
        <p:spPr bwMode="auto">
          <a:xfrm>
            <a:off x="5670550" y="1870075"/>
            <a:ext cx="3078163" cy="7397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There is MEC of production from the waste released.  The MSC is true cost of production.</a:t>
            </a:r>
          </a:p>
        </p:txBody>
      </p:sp>
      <p:sp>
        <p:nvSpPr>
          <p:cNvPr id="38960" name="Rectangle 48"/>
          <p:cNvSpPr>
            <a:spLocks/>
          </p:cNvSpPr>
          <p:nvPr/>
        </p:nvSpPr>
        <p:spPr bwMode="auto">
          <a:xfrm>
            <a:off x="685800" y="990600"/>
            <a:ext cx="3098800" cy="774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profit maximizing firm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produces at q</a:t>
            </a:r>
            <a:r>
              <a:rPr lang="en-US" sz="14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while the 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efficient output level is </a:t>
            </a:r>
            <a:r>
              <a:rPr lang="en-US" sz="1400" b="1" dirty="0" err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*.</a:t>
            </a:r>
            <a:r>
              <a:rPr lang="en-US" sz="12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</a:p>
        </p:txBody>
      </p:sp>
      <p:grpSp>
        <p:nvGrpSpPr>
          <p:cNvPr id="13" name="Group 49"/>
          <p:cNvGrpSpPr>
            <a:grpSpLocks/>
          </p:cNvGrpSpPr>
          <p:nvPr/>
        </p:nvGrpSpPr>
        <p:grpSpPr bwMode="auto">
          <a:xfrm>
            <a:off x="4616450" y="4518025"/>
            <a:ext cx="2125663" cy="2035175"/>
            <a:chOff x="0" y="0"/>
            <a:chExt cx="1339" cy="1282"/>
          </a:xfrm>
        </p:grpSpPr>
        <p:sp>
          <p:nvSpPr>
            <p:cNvPr id="55329" name="Line 50"/>
            <p:cNvSpPr>
              <a:spLocks noChangeShapeType="1"/>
            </p:cNvSpPr>
            <p:nvPr/>
          </p:nvSpPr>
          <p:spPr bwMode="auto">
            <a:xfrm>
              <a:off x="1268" y="151"/>
              <a:ext cx="1" cy="8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0" name="Oval 51"/>
            <p:cNvSpPr>
              <a:spLocks/>
            </p:cNvSpPr>
            <p:nvPr/>
          </p:nvSpPr>
          <p:spPr bwMode="auto">
            <a:xfrm>
              <a:off x="1220" y="41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1" name="Line 52"/>
            <p:cNvSpPr>
              <a:spLocks noChangeShapeType="1"/>
            </p:cNvSpPr>
            <p:nvPr/>
          </p:nvSpPr>
          <p:spPr bwMode="auto">
            <a:xfrm flipH="1">
              <a:off x="261" y="89"/>
              <a:ext cx="92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32" name="Rectangle 53"/>
            <p:cNvSpPr>
              <a:spLocks/>
            </p:cNvSpPr>
            <p:nvPr/>
          </p:nvSpPr>
          <p:spPr bwMode="auto">
            <a:xfrm>
              <a:off x="0" y="0"/>
              <a:ext cx="246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  <p:sp>
          <p:nvSpPr>
            <p:cNvPr id="55333" name="Rectangle 54"/>
            <p:cNvSpPr>
              <a:spLocks/>
            </p:cNvSpPr>
            <p:nvPr/>
          </p:nvSpPr>
          <p:spPr bwMode="auto">
            <a:xfrm>
              <a:off x="1077" y="1026"/>
              <a:ext cx="262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Q</a:t>
              </a:r>
              <a:r>
                <a:rPr lang="en-US" sz="1800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14" name="Group 55"/>
          <p:cNvGrpSpPr>
            <a:grpSpLocks/>
          </p:cNvGrpSpPr>
          <p:nvPr/>
        </p:nvGrpSpPr>
        <p:grpSpPr bwMode="auto">
          <a:xfrm>
            <a:off x="4573588" y="3975100"/>
            <a:ext cx="1792287" cy="2527300"/>
            <a:chOff x="0" y="0"/>
            <a:chExt cx="1129" cy="1592"/>
          </a:xfrm>
        </p:grpSpPr>
        <p:sp>
          <p:nvSpPr>
            <p:cNvPr id="55324" name="Line 56"/>
            <p:cNvSpPr>
              <a:spLocks noChangeShapeType="1"/>
            </p:cNvSpPr>
            <p:nvPr/>
          </p:nvSpPr>
          <p:spPr bwMode="auto">
            <a:xfrm>
              <a:off x="1055" y="184"/>
              <a:ext cx="1" cy="120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5" name="Oval 57"/>
            <p:cNvSpPr>
              <a:spLocks/>
            </p:cNvSpPr>
            <p:nvPr/>
          </p:nvSpPr>
          <p:spPr bwMode="auto">
            <a:xfrm>
              <a:off x="1007" y="95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6" name="Line 58"/>
            <p:cNvSpPr>
              <a:spLocks noChangeShapeType="1"/>
            </p:cNvSpPr>
            <p:nvPr/>
          </p:nvSpPr>
          <p:spPr bwMode="auto">
            <a:xfrm flipH="1">
              <a:off x="288" y="143"/>
              <a:ext cx="767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7" name="Rectangle 59"/>
            <p:cNvSpPr>
              <a:spLocks/>
            </p:cNvSpPr>
            <p:nvPr/>
          </p:nvSpPr>
          <p:spPr bwMode="auto">
            <a:xfrm>
              <a:off x="0" y="0"/>
              <a:ext cx="249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P*</a:t>
              </a:r>
            </a:p>
          </p:txBody>
        </p:sp>
        <p:sp>
          <p:nvSpPr>
            <p:cNvPr id="55328" name="Rectangle 60"/>
            <p:cNvSpPr>
              <a:spLocks/>
            </p:cNvSpPr>
            <p:nvPr/>
          </p:nvSpPr>
          <p:spPr bwMode="auto">
            <a:xfrm>
              <a:off x="864" y="1368"/>
              <a:ext cx="265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Q*</a:t>
              </a:r>
            </a:p>
          </p:txBody>
        </p:sp>
      </p:grpSp>
      <p:sp>
        <p:nvSpPr>
          <p:cNvPr id="59" name="Footer Placeholder 5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38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38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38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58" grpId="0" animBg="1" autoUpdateAnimBg="0"/>
      <p:bldP spid="38959" grpId="0" animBg="1" autoUpdateAnimBg="0"/>
      <p:bldP spid="38960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External Costs</a:t>
            </a: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DA0D670-FDB7-0141-BAB8-6B311F883C39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39941" name="Freeform 5"/>
          <p:cNvSpPr>
            <a:spLocks/>
          </p:cNvSpPr>
          <p:nvPr/>
        </p:nvSpPr>
        <p:spPr bwMode="auto">
          <a:xfrm>
            <a:off x="3294063" y="3889375"/>
            <a:ext cx="436562" cy="2038350"/>
          </a:xfrm>
          <a:custGeom>
            <a:avLst/>
            <a:gdLst>
              <a:gd name="T0" fmla="*/ 0 w 21600"/>
              <a:gd name="T1" fmla="*/ 2038350 h 21600"/>
              <a:gd name="T2" fmla="*/ 12693 w 21600"/>
              <a:gd name="T3" fmla="*/ 0 h 21600"/>
              <a:gd name="T4" fmla="*/ 436562 w 21600"/>
              <a:gd name="T5" fmla="*/ 555639 h 21600"/>
              <a:gd name="T6" fmla="*/ 436562 w 21600"/>
              <a:gd name="T7" fmla="*/ 20383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28" y="0"/>
                </a:lnTo>
                <a:lnTo>
                  <a:pt x="21600" y="5888"/>
                </a:lnTo>
                <a:lnTo>
                  <a:pt x="21600" y="21600"/>
                </a:lnTo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3" name="Freeform 7"/>
          <p:cNvSpPr>
            <a:spLocks/>
          </p:cNvSpPr>
          <p:nvPr/>
        </p:nvSpPr>
        <p:spPr bwMode="auto">
          <a:xfrm>
            <a:off x="3344863" y="3200400"/>
            <a:ext cx="381000" cy="1219200"/>
          </a:xfrm>
          <a:custGeom>
            <a:avLst/>
            <a:gdLst>
              <a:gd name="T0" fmla="*/ 381000 w 21600"/>
              <a:gd name="T1" fmla="*/ 0 h 21600"/>
              <a:gd name="T2" fmla="*/ 381000 w 21600"/>
              <a:gd name="T3" fmla="*/ 1219200 h 21600"/>
              <a:gd name="T4" fmla="*/ 0 w 21600"/>
              <a:gd name="T5" fmla="*/ 762000 h 21600"/>
              <a:gd name="T6" fmla="*/ 38100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0"/>
                </a:moveTo>
                <a:lnTo>
                  <a:pt x="21600" y="21600"/>
                </a:lnTo>
                <a:lnTo>
                  <a:pt x="0" y="13500"/>
                </a:lnTo>
                <a:lnTo>
                  <a:pt x="21600" y="0"/>
                </a:lnTo>
              </a:path>
            </a:pathLst>
          </a:custGeom>
          <a:solidFill>
            <a:srgbClr val="FFCC00"/>
          </a:solidFill>
          <a:ln w="12700" cap="rnd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575050" y="3430588"/>
            <a:ext cx="3135313" cy="800100"/>
            <a:chOff x="0" y="0"/>
            <a:chExt cx="1975" cy="504"/>
          </a:xfrm>
        </p:grpSpPr>
        <p:sp>
          <p:nvSpPr>
            <p:cNvPr id="56352" name="Rectangle 9"/>
            <p:cNvSpPr>
              <a:spLocks/>
            </p:cNvSpPr>
            <p:nvPr/>
          </p:nvSpPr>
          <p:spPr bwMode="auto">
            <a:xfrm>
              <a:off x="807" y="0"/>
              <a:ext cx="1168" cy="504"/>
            </a:xfrm>
            <a:prstGeom prst="rect">
              <a:avLst/>
            </a:prstGeom>
            <a:solidFill>
              <a:srgbClr val="C4E3B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 algn="ctr"/>
              <a:r>
                <a:rPr lang="en-US" sz="1600" b="1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Aggregate social cost of negative externality</a:t>
              </a:r>
            </a:p>
          </p:txBody>
        </p:sp>
        <p:sp>
          <p:nvSpPr>
            <p:cNvPr id="56353" name="Line 10"/>
            <p:cNvSpPr>
              <a:spLocks noChangeShapeType="1"/>
            </p:cNvSpPr>
            <p:nvPr/>
          </p:nvSpPr>
          <p:spPr bwMode="auto">
            <a:xfrm rot="10800000">
              <a:off x="0" y="288"/>
              <a:ext cx="767" cy="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947" name="Rectangle 11"/>
          <p:cNvSpPr>
            <a:spLocks/>
          </p:cNvSpPr>
          <p:nvPr/>
        </p:nvSpPr>
        <p:spPr bwMode="auto">
          <a:xfrm>
            <a:off x="5638800" y="1758950"/>
            <a:ext cx="3136900" cy="1028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over production of the good that generates external costs, creates a social cost on society </a:t>
            </a:r>
          </a:p>
        </p:txBody>
      </p:sp>
      <p:sp>
        <p:nvSpPr>
          <p:cNvPr id="56329" name="Freeform 12"/>
          <p:cNvSpPr>
            <a:spLocks/>
          </p:cNvSpPr>
          <p:nvPr/>
        </p:nvSpPr>
        <p:spPr bwMode="auto">
          <a:xfrm>
            <a:off x="2079625" y="3330575"/>
            <a:ext cx="2525713" cy="1928813"/>
          </a:xfrm>
          <a:custGeom>
            <a:avLst/>
            <a:gdLst>
              <a:gd name="T0" fmla="*/ 0 w 21600"/>
              <a:gd name="T1" fmla="*/ 1928813 h 21600"/>
              <a:gd name="T2" fmla="*/ 49228 w 21600"/>
              <a:gd name="T3" fmla="*/ 1911311 h 21600"/>
              <a:gd name="T4" fmla="*/ 109564 w 21600"/>
              <a:gd name="T5" fmla="*/ 1893898 h 21600"/>
              <a:gd name="T6" fmla="*/ 181009 w 21600"/>
              <a:gd name="T7" fmla="*/ 1868448 h 21600"/>
              <a:gd name="T8" fmla="*/ 266720 w 21600"/>
              <a:gd name="T9" fmla="*/ 1843088 h 21600"/>
              <a:gd name="T10" fmla="*/ 458838 w 21600"/>
              <a:gd name="T11" fmla="*/ 1766918 h 21600"/>
              <a:gd name="T12" fmla="*/ 676330 w 21600"/>
              <a:gd name="T13" fmla="*/ 1673245 h 21600"/>
              <a:gd name="T14" fmla="*/ 785777 w 21600"/>
              <a:gd name="T15" fmla="*/ 1612881 h 21600"/>
              <a:gd name="T16" fmla="*/ 919196 w 21600"/>
              <a:gd name="T17" fmla="*/ 1544658 h 21600"/>
              <a:gd name="T18" fmla="*/ 1184279 w 21600"/>
              <a:gd name="T19" fmla="*/ 1390621 h 21600"/>
              <a:gd name="T20" fmla="*/ 1450999 w 21600"/>
              <a:gd name="T21" fmla="*/ 1220778 h 21600"/>
              <a:gd name="T22" fmla="*/ 1571672 w 21600"/>
              <a:gd name="T23" fmla="*/ 1135053 h 21600"/>
              <a:gd name="T24" fmla="*/ 1679599 w 21600"/>
              <a:gd name="T25" fmla="*/ 1057275 h 21600"/>
              <a:gd name="T26" fmla="*/ 1860609 w 21600"/>
              <a:gd name="T27" fmla="*/ 904845 h 21600"/>
              <a:gd name="T28" fmla="*/ 2006656 w 21600"/>
              <a:gd name="T29" fmla="*/ 742950 h 21600"/>
              <a:gd name="T30" fmla="*/ 2127212 w 21600"/>
              <a:gd name="T31" fmla="*/ 596860 h 21600"/>
              <a:gd name="T32" fmla="*/ 2235256 w 21600"/>
              <a:gd name="T33" fmla="*/ 452467 h 21600"/>
              <a:gd name="T34" fmla="*/ 2332075 w 21600"/>
              <a:gd name="T35" fmla="*/ 323880 h 21600"/>
              <a:gd name="T36" fmla="*/ 2416149 w 21600"/>
              <a:gd name="T37" fmla="*/ 195292 h 21600"/>
              <a:gd name="T38" fmla="*/ 2478122 w 21600"/>
              <a:gd name="T39" fmla="*/ 84118 h 21600"/>
              <a:gd name="T40" fmla="*/ 2501859 w 21600"/>
              <a:gd name="T41" fmla="*/ 42863 h 21600"/>
              <a:gd name="T42" fmla="*/ 2525713 w 21600"/>
              <a:gd name="T43" fmla="*/ 0 h 216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1600"/>
              <a:gd name="T67" fmla="*/ 0 h 21600"/>
              <a:gd name="T68" fmla="*/ 21600 w 21600"/>
              <a:gd name="T69" fmla="*/ 21600 h 216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1600" h="21600">
                <a:moveTo>
                  <a:pt x="0" y="21600"/>
                </a:moveTo>
                <a:lnTo>
                  <a:pt x="421" y="21404"/>
                </a:lnTo>
                <a:lnTo>
                  <a:pt x="937" y="21209"/>
                </a:lnTo>
                <a:lnTo>
                  <a:pt x="1548" y="20924"/>
                </a:lnTo>
                <a:lnTo>
                  <a:pt x="2281" y="20640"/>
                </a:lnTo>
                <a:lnTo>
                  <a:pt x="3924" y="19787"/>
                </a:lnTo>
                <a:lnTo>
                  <a:pt x="5784" y="18738"/>
                </a:lnTo>
                <a:lnTo>
                  <a:pt x="6720" y="18062"/>
                </a:lnTo>
                <a:lnTo>
                  <a:pt x="7861" y="17298"/>
                </a:lnTo>
                <a:lnTo>
                  <a:pt x="10128" y="15573"/>
                </a:lnTo>
                <a:lnTo>
                  <a:pt x="12409" y="13671"/>
                </a:lnTo>
                <a:lnTo>
                  <a:pt x="13441" y="12711"/>
                </a:lnTo>
                <a:lnTo>
                  <a:pt x="14364" y="11840"/>
                </a:lnTo>
                <a:lnTo>
                  <a:pt x="15912" y="10133"/>
                </a:lnTo>
                <a:lnTo>
                  <a:pt x="17161" y="8320"/>
                </a:lnTo>
                <a:lnTo>
                  <a:pt x="18192" y="6684"/>
                </a:lnTo>
                <a:lnTo>
                  <a:pt x="19116" y="5067"/>
                </a:lnTo>
                <a:lnTo>
                  <a:pt x="19944" y="3627"/>
                </a:lnTo>
                <a:lnTo>
                  <a:pt x="20663" y="2187"/>
                </a:lnTo>
                <a:lnTo>
                  <a:pt x="21193" y="942"/>
                </a:lnTo>
                <a:lnTo>
                  <a:pt x="21396" y="480"/>
                </a:lnTo>
                <a:lnTo>
                  <a:pt x="21600" y="0"/>
                </a:lnTo>
              </a:path>
            </a:pathLst>
          </a:custGeom>
          <a:noFill/>
          <a:ln w="50800" cap="rnd">
            <a:solidFill>
              <a:srgbClr val="FFCC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30" name="Rectangle 13"/>
          <p:cNvSpPr>
            <a:spLocks/>
          </p:cNvSpPr>
          <p:nvPr/>
        </p:nvSpPr>
        <p:spPr bwMode="auto">
          <a:xfrm>
            <a:off x="4294188" y="2897188"/>
            <a:ext cx="963612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S = MC</a:t>
            </a:r>
            <a:r>
              <a:rPr lang="en-US" sz="1800" baseline="30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</a:t>
            </a:r>
          </a:p>
        </p:txBody>
      </p:sp>
      <p:sp>
        <p:nvSpPr>
          <p:cNvPr id="56331" name="Rectangle 14"/>
          <p:cNvSpPr>
            <a:spLocks/>
          </p:cNvSpPr>
          <p:nvPr/>
        </p:nvSpPr>
        <p:spPr bwMode="auto">
          <a:xfrm>
            <a:off x="4927600" y="5500688"/>
            <a:ext cx="317500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</a:t>
            </a:r>
          </a:p>
        </p:txBody>
      </p:sp>
      <p:sp>
        <p:nvSpPr>
          <p:cNvPr id="56332" name="Line 15"/>
          <p:cNvSpPr>
            <a:spLocks noChangeShapeType="1"/>
          </p:cNvSpPr>
          <p:nvPr/>
        </p:nvSpPr>
        <p:spPr bwMode="auto">
          <a:xfrm>
            <a:off x="3722688" y="3203575"/>
            <a:ext cx="1587" cy="123983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33" name="Line 16"/>
          <p:cNvSpPr>
            <a:spLocks noChangeShapeType="1"/>
          </p:cNvSpPr>
          <p:nvPr/>
        </p:nvSpPr>
        <p:spPr bwMode="auto">
          <a:xfrm>
            <a:off x="3725863" y="4560888"/>
            <a:ext cx="1587" cy="1425575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34" name="Line 17"/>
          <p:cNvSpPr>
            <a:spLocks noChangeShapeType="1"/>
          </p:cNvSpPr>
          <p:nvPr/>
        </p:nvSpPr>
        <p:spPr bwMode="auto">
          <a:xfrm flipH="1">
            <a:off x="2084388" y="4419600"/>
            <a:ext cx="1460500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35" name="Rectangle 18"/>
          <p:cNvSpPr>
            <a:spLocks/>
          </p:cNvSpPr>
          <p:nvPr/>
        </p:nvSpPr>
        <p:spPr bwMode="auto">
          <a:xfrm>
            <a:off x="1627188" y="4192588"/>
            <a:ext cx="390525" cy="40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800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</a:p>
        </p:txBody>
      </p:sp>
      <p:sp>
        <p:nvSpPr>
          <p:cNvPr id="56336" name="Rectangle 19"/>
          <p:cNvSpPr>
            <a:spLocks/>
          </p:cNvSpPr>
          <p:nvPr/>
        </p:nvSpPr>
        <p:spPr bwMode="auto">
          <a:xfrm>
            <a:off x="3536950" y="5907088"/>
            <a:ext cx="415925" cy="406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800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</a:p>
        </p:txBody>
      </p:sp>
      <p:sp>
        <p:nvSpPr>
          <p:cNvPr id="56337" name="Freeform 20"/>
          <p:cNvSpPr>
            <a:spLocks/>
          </p:cNvSpPr>
          <p:nvPr/>
        </p:nvSpPr>
        <p:spPr bwMode="auto">
          <a:xfrm>
            <a:off x="2078038" y="2663825"/>
            <a:ext cx="1758950" cy="2595563"/>
          </a:xfrm>
          <a:custGeom>
            <a:avLst/>
            <a:gdLst>
              <a:gd name="T0" fmla="*/ 0 w 21600"/>
              <a:gd name="T1" fmla="*/ 2595563 h 21600"/>
              <a:gd name="T2" fmla="*/ 87296 w 21600"/>
              <a:gd name="T3" fmla="*/ 2544733 h 21600"/>
              <a:gd name="T4" fmla="*/ 196823 w 21600"/>
              <a:gd name="T5" fmla="*/ 2476480 h 21600"/>
              <a:gd name="T6" fmla="*/ 327034 w 21600"/>
              <a:gd name="T7" fmla="*/ 2382871 h 21600"/>
              <a:gd name="T8" fmla="*/ 392099 w 21600"/>
              <a:gd name="T9" fmla="*/ 2322548 h 21600"/>
              <a:gd name="T10" fmla="*/ 466692 w 21600"/>
              <a:gd name="T11" fmla="*/ 2254295 h 21600"/>
              <a:gd name="T12" fmla="*/ 542913 w 21600"/>
              <a:gd name="T13" fmla="*/ 2176428 h 21600"/>
              <a:gd name="T14" fmla="*/ 630209 w 21600"/>
              <a:gd name="T15" fmla="*/ 2082819 h 21600"/>
              <a:gd name="T16" fmla="*/ 728661 w 21600"/>
              <a:gd name="T17" fmla="*/ 1981160 h 21600"/>
              <a:gd name="T18" fmla="*/ 825485 w 21600"/>
              <a:gd name="T19" fmla="*/ 1870127 h 21600"/>
              <a:gd name="T20" fmla="*/ 1009686 w 21600"/>
              <a:gd name="T21" fmla="*/ 1639891 h 21600"/>
              <a:gd name="T22" fmla="*/ 1096982 w 21600"/>
              <a:gd name="T23" fmla="*/ 1528739 h 21600"/>
              <a:gd name="T24" fmla="*/ 1173122 w 21600"/>
              <a:gd name="T25" fmla="*/ 1425517 h 21600"/>
              <a:gd name="T26" fmla="*/ 1292258 w 21600"/>
              <a:gd name="T27" fmla="*/ 1220756 h 21600"/>
              <a:gd name="T28" fmla="*/ 1400157 w 21600"/>
              <a:gd name="T29" fmla="*/ 1008064 h 21600"/>
              <a:gd name="T30" fmla="*/ 1487453 w 21600"/>
              <a:gd name="T31" fmla="*/ 803303 h 21600"/>
              <a:gd name="T32" fmla="*/ 1563674 w 21600"/>
              <a:gd name="T33" fmla="*/ 614403 h 21600"/>
              <a:gd name="T34" fmla="*/ 1628739 w 21600"/>
              <a:gd name="T35" fmla="*/ 444490 h 21600"/>
              <a:gd name="T36" fmla="*/ 1682729 w 21600"/>
              <a:gd name="T37" fmla="*/ 273015 h 21600"/>
              <a:gd name="T38" fmla="*/ 1725644 w 21600"/>
              <a:gd name="T39" fmla="*/ 119083 h 21600"/>
              <a:gd name="T40" fmla="*/ 1736719 w 21600"/>
              <a:gd name="T41" fmla="*/ 50830 h 21600"/>
              <a:gd name="T42" fmla="*/ 1758950 w 21600"/>
              <a:gd name="T43" fmla="*/ 0 h 216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21600"/>
              <a:gd name="T67" fmla="*/ 0 h 21600"/>
              <a:gd name="T68" fmla="*/ 21600 w 21600"/>
              <a:gd name="T69" fmla="*/ 21600 h 216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21600" h="21600">
                <a:moveTo>
                  <a:pt x="0" y="21600"/>
                </a:moveTo>
                <a:lnTo>
                  <a:pt x="1072" y="21177"/>
                </a:lnTo>
                <a:lnTo>
                  <a:pt x="2417" y="20609"/>
                </a:lnTo>
                <a:lnTo>
                  <a:pt x="4016" y="19830"/>
                </a:lnTo>
                <a:lnTo>
                  <a:pt x="4815" y="19328"/>
                </a:lnTo>
                <a:lnTo>
                  <a:pt x="5731" y="18760"/>
                </a:lnTo>
                <a:lnTo>
                  <a:pt x="6667" y="18112"/>
                </a:lnTo>
                <a:lnTo>
                  <a:pt x="7739" y="17333"/>
                </a:lnTo>
                <a:lnTo>
                  <a:pt x="8948" y="16487"/>
                </a:lnTo>
                <a:lnTo>
                  <a:pt x="10137" y="15563"/>
                </a:lnTo>
                <a:lnTo>
                  <a:pt x="12399" y="13647"/>
                </a:lnTo>
                <a:lnTo>
                  <a:pt x="13471" y="12722"/>
                </a:lnTo>
                <a:lnTo>
                  <a:pt x="14406" y="11863"/>
                </a:lnTo>
                <a:lnTo>
                  <a:pt x="15869" y="10159"/>
                </a:lnTo>
                <a:lnTo>
                  <a:pt x="17194" y="8389"/>
                </a:lnTo>
                <a:lnTo>
                  <a:pt x="18266" y="6685"/>
                </a:lnTo>
                <a:lnTo>
                  <a:pt x="19202" y="5113"/>
                </a:lnTo>
                <a:lnTo>
                  <a:pt x="20001" y="3699"/>
                </a:lnTo>
                <a:lnTo>
                  <a:pt x="20664" y="2272"/>
                </a:lnTo>
                <a:lnTo>
                  <a:pt x="21191" y="991"/>
                </a:lnTo>
                <a:lnTo>
                  <a:pt x="21327" y="423"/>
                </a:lnTo>
                <a:lnTo>
                  <a:pt x="21600" y="0"/>
                </a:lnTo>
              </a:path>
            </a:pathLst>
          </a:custGeom>
          <a:noFill/>
          <a:ln w="50800" cap="rnd">
            <a:solidFill>
              <a:srgbClr val="FF00FF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38" name="Rectangle 21"/>
          <p:cNvSpPr>
            <a:spLocks/>
          </p:cNvSpPr>
          <p:nvPr/>
        </p:nvSpPr>
        <p:spPr bwMode="auto">
          <a:xfrm>
            <a:off x="3532188" y="2211388"/>
            <a:ext cx="703262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MSC</a:t>
            </a:r>
            <a:r>
              <a:rPr lang="en-US" sz="1800" baseline="30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</a:t>
            </a:r>
          </a:p>
        </p:txBody>
      </p:sp>
      <p:sp>
        <p:nvSpPr>
          <p:cNvPr id="56339" name="Line 22"/>
          <p:cNvSpPr>
            <a:spLocks noChangeShapeType="1"/>
          </p:cNvSpPr>
          <p:nvPr/>
        </p:nvSpPr>
        <p:spPr bwMode="auto">
          <a:xfrm>
            <a:off x="2082800" y="1982788"/>
            <a:ext cx="1588" cy="39608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40" name="Rectangle 23"/>
          <p:cNvSpPr>
            <a:spLocks/>
          </p:cNvSpPr>
          <p:nvPr/>
        </p:nvSpPr>
        <p:spPr bwMode="auto">
          <a:xfrm>
            <a:off x="4459288" y="5945188"/>
            <a:ext cx="1457325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Industry output</a:t>
            </a:r>
          </a:p>
        </p:txBody>
      </p:sp>
      <p:sp>
        <p:nvSpPr>
          <p:cNvPr id="56341" name="Rectangle 24"/>
          <p:cNvSpPr>
            <a:spLocks/>
          </p:cNvSpPr>
          <p:nvPr/>
        </p:nvSpPr>
        <p:spPr bwMode="auto">
          <a:xfrm>
            <a:off x="1322388" y="1830388"/>
            <a:ext cx="650875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Price</a:t>
            </a:r>
          </a:p>
        </p:txBody>
      </p:sp>
      <p:sp>
        <p:nvSpPr>
          <p:cNvPr id="56342" name="Line 25"/>
          <p:cNvSpPr>
            <a:spLocks noChangeShapeType="1"/>
          </p:cNvSpPr>
          <p:nvPr/>
        </p:nvSpPr>
        <p:spPr bwMode="auto">
          <a:xfrm>
            <a:off x="2084388" y="5943600"/>
            <a:ext cx="3960812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43" name="Line 26"/>
          <p:cNvSpPr>
            <a:spLocks noChangeShapeType="1"/>
          </p:cNvSpPr>
          <p:nvPr/>
        </p:nvSpPr>
        <p:spPr bwMode="auto">
          <a:xfrm rot="10800000" flipH="1">
            <a:off x="2084388" y="4725988"/>
            <a:ext cx="2741612" cy="1217612"/>
          </a:xfrm>
          <a:prstGeom prst="line">
            <a:avLst/>
          </a:prstGeom>
          <a:noFill/>
          <a:ln w="50800">
            <a:solidFill>
              <a:srgbClr val="CC33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44" name="Rectangle 27"/>
          <p:cNvSpPr>
            <a:spLocks/>
          </p:cNvSpPr>
          <p:nvPr/>
        </p:nvSpPr>
        <p:spPr bwMode="auto">
          <a:xfrm>
            <a:off x="4827588" y="4497388"/>
            <a:ext cx="703262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MEC</a:t>
            </a:r>
            <a:r>
              <a:rPr lang="en-US" sz="1800" baseline="30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</a:t>
            </a:r>
          </a:p>
        </p:txBody>
      </p:sp>
      <p:sp>
        <p:nvSpPr>
          <p:cNvPr id="56345" name="Line 28"/>
          <p:cNvSpPr>
            <a:spLocks noChangeShapeType="1"/>
          </p:cNvSpPr>
          <p:nvPr/>
        </p:nvSpPr>
        <p:spPr bwMode="auto">
          <a:xfrm>
            <a:off x="3302000" y="4027488"/>
            <a:ext cx="1588" cy="1916112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46" name="Line 29"/>
          <p:cNvSpPr>
            <a:spLocks noChangeShapeType="1"/>
          </p:cNvSpPr>
          <p:nvPr/>
        </p:nvSpPr>
        <p:spPr bwMode="auto">
          <a:xfrm flipH="1">
            <a:off x="2084388" y="3962400"/>
            <a:ext cx="1217612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47" name="Rectangle 30"/>
          <p:cNvSpPr>
            <a:spLocks/>
          </p:cNvSpPr>
          <p:nvPr/>
        </p:nvSpPr>
        <p:spPr bwMode="auto">
          <a:xfrm>
            <a:off x="1627188" y="3735388"/>
            <a:ext cx="395287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P*</a:t>
            </a:r>
          </a:p>
        </p:txBody>
      </p:sp>
      <p:sp>
        <p:nvSpPr>
          <p:cNvPr id="56348" name="Rectangle 31"/>
          <p:cNvSpPr>
            <a:spLocks/>
          </p:cNvSpPr>
          <p:nvPr/>
        </p:nvSpPr>
        <p:spPr bwMode="auto">
          <a:xfrm>
            <a:off x="2998788" y="5907088"/>
            <a:ext cx="420687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Q*</a:t>
            </a:r>
          </a:p>
        </p:txBody>
      </p:sp>
      <p:sp>
        <p:nvSpPr>
          <p:cNvPr id="56349" name="Freeform 32"/>
          <p:cNvSpPr>
            <a:spLocks/>
          </p:cNvSpPr>
          <p:nvPr/>
        </p:nvSpPr>
        <p:spPr bwMode="auto">
          <a:xfrm>
            <a:off x="2468563" y="2433638"/>
            <a:ext cx="2511425" cy="3054350"/>
          </a:xfrm>
          <a:custGeom>
            <a:avLst/>
            <a:gdLst>
              <a:gd name="T0" fmla="*/ 0 w 21600"/>
              <a:gd name="T1" fmla="*/ 0 h 21600"/>
              <a:gd name="T2" fmla="*/ 177776 w 21600"/>
              <a:gd name="T3" fmla="*/ 330181 h 21600"/>
              <a:gd name="T4" fmla="*/ 342879 w 21600"/>
              <a:gd name="T5" fmla="*/ 650888 h 21600"/>
              <a:gd name="T6" fmla="*/ 520656 w 21600"/>
              <a:gd name="T7" fmla="*/ 954060 h 21600"/>
              <a:gd name="T8" fmla="*/ 609602 w 21600"/>
              <a:gd name="T9" fmla="*/ 1087405 h 21600"/>
              <a:gd name="T10" fmla="*/ 685759 w 21600"/>
              <a:gd name="T11" fmla="*/ 1220750 h 21600"/>
              <a:gd name="T12" fmla="*/ 762031 w 21600"/>
              <a:gd name="T13" fmla="*/ 1344621 h 21600"/>
              <a:gd name="T14" fmla="*/ 836560 w 21600"/>
              <a:gd name="T15" fmla="*/ 1460432 h 21600"/>
              <a:gd name="T16" fmla="*/ 976316 w 21600"/>
              <a:gd name="T17" fmla="*/ 1674802 h 21600"/>
              <a:gd name="T18" fmla="*/ 1128746 w 21600"/>
              <a:gd name="T19" fmla="*/ 1870082 h 21600"/>
              <a:gd name="T20" fmla="*/ 1293849 w 21600"/>
              <a:gd name="T21" fmla="*/ 2066918 h 21600"/>
              <a:gd name="T22" fmla="*/ 1395469 w 21600"/>
              <a:gd name="T23" fmla="*/ 2173255 h 21600"/>
              <a:gd name="T24" fmla="*/ 1496972 w 21600"/>
              <a:gd name="T25" fmla="*/ 2270117 h 21600"/>
              <a:gd name="T26" fmla="*/ 1725558 w 21600"/>
              <a:gd name="T27" fmla="*/ 2484487 h 21600"/>
              <a:gd name="T28" fmla="*/ 1839968 w 21600"/>
              <a:gd name="T29" fmla="*/ 2582905 h 21600"/>
              <a:gd name="T30" fmla="*/ 1952633 w 21600"/>
              <a:gd name="T31" fmla="*/ 2671708 h 21600"/>
              <a:gd name="T32" fmla="*/ 2041579 w 21600"/>
              <a:gd name="T33" fmla="*/ 2751177 h 21600"/>
              <a:gd name="T34" fmla="*/ 2130409 w 21600"/>
              <a:gd name="T35" fmla="*/ 2822587 h 21600"/>
              <a:gd name="T36" fmla="*/ 2206682 w 21600"/>
              <a:gd name="T37" fmla="*/ 2876604 h 21600"/>
              <a:gd name="T38" fmla="*/ 2257376 w 21600"/>
              <a:gd name="T39" fmla="*/ 2928924 h 21600"/>
              <a:gd name="T40" fmla="*/ 2320975 w 21600"/>
              <a:gd name="T41" fmla="*/ 2965406 h 21600"/>
              <a:gd name="T42" fmla="*/ 2358995 w 21600"/>
              <a:gd name="T43" fmla="*/ 2992415 h 21600"/>
              <a:gd name="T44" fmla="*/ 2447942 w 21600"/>
              <a:gd name="T45" fmla="*/ 3027342 h 21600"/>
              <a:gd name="T46" fmla="*/ 2511425 w 21600"/>
              <a:gd name="T47" fmla="*/ 3054350 h 2160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21600"/>
              <a:gd name="T73" fmla="*/ 0 h 21600"/>
              <a:gd name="T74" fmla="*/ 21600 w 21600"/>
              <a:gd name="T75" fmla="*/ 21600 h 2160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21600" h="21600">
                <a:moveTo>
                  <a:pt x="0" y="0"/>
                </a:moveTo>
                <a:lnTo>
                  <a:pt x="1529" y="2335"/>
                </a:lnTo>
                <a:lnTo>
                  <a:pt x="2949" y="4603"/>
                </a:lnTo>
                <a:lnTo>
                  <a:pt x="4478" y="6747"/>
                </a:lnTo>
                <a:lnTo>
                  <a:pt x="5243" y="7690"/>
                </a:lnTo>
                <a:lnTo>
                  <a:pt x="5898" y="8633"/>
                </a:lnTo>
                <a:lnTo>
                  <a:pt x="6554" y="9509"/>
                </a:lnTo>
                <a:lnTo>
                  <a:pt x="7195" y="10328"/>
                </a:lnTo>
                <a:lnTo>
                  <a:pt x="8397" y="11844"/>
                </a:lnTo>
                <a:lnTo>
                  <a:pt x="9708" y="13225"/>
                </a:lnTo>
                <a:lnTo>
                  <a:pt x="11128" y="14617"/>
                </a:lnTo>
                <a:lnTo>
                  <a:pt x="12002" y="15369"/>
                </a:lnTo>
                <a:lnTo>
                  <a:pt x="12875" y="16054"/>
                </a:lnTo>
                <a:lnTo>
                  <a:pt x="14841" y="17570"/>
                </a:lnTo>
                <a:lnTo>
                  <a:pt x="15825" y="18266"/>
                </a:lnTo>
                <a:lnTo>
                  <a:pt x="16794" y="18894"/>
                </a:lnTo>
                <a:lnTo>
                  <a:pt x="17559" y="19456"/>
                </a:lnTo>
                <a:lnTo>
                  <a:pt x="18323" y="19961"/>
                </a:lnTo>
                <a:lnTo>
                  <a:pt x="18979" y="20343"/>
                </a:lnTo>
                <a:lnTo>
                  <a:pt x="19415" y="20713"/>
                </a:lnTo>
                <a:lnTo>
                  <a:pt x="19962" y="20971"/>
                </a:lnTo>
                <a:lnTo>
                  <a:pt x="20289" y="21162"/>
                </a:lnTo>
                <a:lnTo>
                  <a:pt x="21054" y="21409"/>
                </a:lnTo>
                <a:lnTo>
                  <a:pt x="21600" y="21600"/>
                </a:lnTo>
              </a:path>
            </a:pathLst>
          </a:custGeom>
          <a:noFill/>
          <a:ln w="50800" cap="rnd">
            <a:solidFill>
              <a:srgbClr val="0000FF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50" name="Oval 33"/>
          <p:cNvSpPr>
            <a:spLocks/>
          </p:cNvSpPr>
          <p:nvPr/>
        </p:nvSpPr>
        <p:spPr bwMode="auto">
          <a:xfrm>
            <a:off x="3225800" y="38862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51" name="Oval 34"/>
          <p:cNvSpPr>
            <a:spLocks/>
          </p:cNvSpPr>
          <p:nvPr/>
        </p:nvSpPr>
        <p:spPr bwMode="auto">
          <a:xfrm>
            <a:off x="3635375" y="43434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  <p:bldP spid="39943" grpId="0" animBg="1"/>
      <p:bldP spid="39947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Positive Externalities and Inefficiency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7772400" cy="4724400"/>
          </a:xfrm>
        </p:spPr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Positive externalities result in too little production, as can be shown in an example of vaccination.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Vaccination generates external benefits to the neighbors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Show by the </a:t>
            </a:r>
            <a:r>
              <a:rPr lang="en-US" dirty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Marginal External Benefit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 curve (MEB)</a:t>
            </a:r>
          </a:p>
          <a:p>
            <a:pPr marL="782638" lvl="1" eaLnBrk="1" hangingPunct="1"/>
            <a:r>
              <a:rPr lang="en-US" dirty="0">
                <a:solidFill>
                  <a:srgbClr val="008000"/>
                </a:solidFill>
                <a:latin typeface="Angsana New" pitchFamily="-84" charset="0"/>
                <a:ea typeface="ＭＳ Ｐゴシック" pitchFamily="-84" charset="-128"/>
              </a:rPr>
              <a:t>Marginal Social Benefit 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(MSB) curve adds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    MEB 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+D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A132A6D-CF4F-5E41-A7CC-8DB8042D45B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build="p" bldLvl="5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9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External Benefits</a:t>
            </a:r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1F81394-5405-7940-89A2-B78506B13A2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1555750" y="3670300"/>
            <a:ext cx="5021263" cy="431800"/>
            <a:chOff x="0" y="0"/>
            <a:chExt cx="3162" cy="272"/>
          </a:xfrm>
        </p:grpSpPr>
        <p:sp>
          <p:nvSpPr>
            <p:cNvPr id="58401" name="Line 6"/>
            <p:cNvSpPr>
              <a:spLocks noChangeShapeType="1"/>
            </p:cNvSpPr>
            <p:nvPr/>
          </p:nvSpPr>
          <p:spPr bwMode="auto">
            <a:xfrm>
              <a:off x="250" y="191"/>
              <a:ext cx="2591" cy="1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402" name="Rectangle 7"/>
            <p:cNvSpPr>
              <a:spLocks/>
            </p:cNvSpPr>
            <p:nvPr/>
          </p:nvSpPr>
          <p:spPr bwMode="auto">
            <a:xfrm>
              <a:off x="2842" y="48"/>
              <a:ext cx="320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MC</a:t>
              </a:r>
            </a:p>
          </p:txBody>
        </p:sp>
        <p:sp>
          <p:nvSpPr>
            <p:cNvPr id="58403" name="Rectangle 8"/>
            <p:cNvSpPr>
              <a:spLocks/>
            </p:cNvSpPr>
            <p:nvPr/>
          </p:nvSpPr>
          <p:spPr bwMode="auto">
            <a:xfrm>
              <a:off x="0" y="0"/>
              <a:ext cx="246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P</a:t>
              </a:r>
              <a:r>
                <a:rPr lang="en-US" sz="1800" b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sp>
        <p:nvSpPr>
          <p:cNvPr id="58374" name="Line 10"/>
          <p:cNvSpPr>
            <a:spLocks noChangeShapeType="1"/>
          </p:cNvSpPr>
          <p:nvPr/>
        </p:nvSpPr>
        <p:spPr bwMode="auto">
          <a:xfrm>
            <a:off x="1952625" y="1873250"/>
            <a:ext cx="1588" cy="4291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8375" name="Rectangle 11"/>
          <p:cNvSpPr>
            <a:spLocks/>
          </p:cNvSpPr>
          <p:nvPr/>
        </p:nvSpPr>
        <p:spPr bwMode="auto">
          <a:xfrm>
            <a:off x="6362700" y="6027738"/>
            <a:ext cx="2073275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Vaccination Level</a:t>
            </a:r>
          </a:p>
        </p:txBody>
      </p:sp>
      <p:sp>
        <p:nvSpPr>
          <p:cNvPr id="58376" name="Rectangle 12"/>
          <p:cNvSpPr>
            <a:spLocks/>
          </p:cNvSpPr>
          <p:nvPr/>
        </p:nvSpPr>
        <p:spPr bwMode="auto">
          <a:xfrm>
            <a:off x="1038225" y="1687513"/>
            <a:ext cx="750888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Value</a:t>
            </a:r>
          </a:p>
        </p:txBody>
      </p: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1949450" y="2752725"/>
            <a:ext cx="3662363" cy="3127375"/>
            <a:chOff x="0" y="0"/>
            <a:chExt cx="2307" cy="1970"/>
          </a:xfrm>
        </p:grpSpPr>
        <p:sp>
          <p:nvSpPr>
            <p:cNvPr id="58399" name="Freeform 14"/>
            <p:cNvSpPr>
              <a:spLocks/>
            </p:cNvSpPr>
            <p:nvPr/>
          </p:nvSpPr>
          <p:spPr bwMode="auto">
            <a:xfrm>
              <a:off x="0" y="0"/>
              <a:ext cx="2307" cy="1970"/>
            </a:xfrm>
            <a:custGeom>
              <a:avLst/>
              <a:gdLst>
                <a:gd name="T0" fmla="*/ 0 w 21600"/>
                <a:gd name="T1" fmla="*/ 0 h 21600"/>
                <a:gd name="T2" fmla="*/ 41 w 21600"/>
                <a:gd name="T3" fmla="*/ 51 h 21600"/>
                <a:gd name="T4" fmla="*/ 95 w 21600"/>
                <a:gd name="T5" fmla="*/ 126 h 21600"/>
                <a:gd name="T6" fmla="*/ 154 w 21600"/>
                <a:gd name="T7" fmla="*/ 207 h 21600"/>
                <a:gd name="T8" fmla="*/ 225 w 21600"/>
                <a:gd name="T9" fmla="*/ 299 h 21600"/>
                <a:gd name="T10" fmla="*/ 373 w 21600"/>
                <a:gd name="T11" fmla="*/ 495 h 21600"/>
                <a:gd name="T12" fmla="*/ 450 w 21600"/>
                <a:gd name="T13" fmla="*/ 593 h 21600"/>
                <a:gd name="T14" fmla="*/ 521 w 21600"/>
                <a:gd name="T15" fmla="*/ 679 h 21600"/>
                <a:gd name="T16" fmla="*/ 668 w 21600"/>
                <a:gd name="T17" fmla="*/ 846 h 21600"/>
                <a:gd name="T18" fmla="*/ 828 w 21600"/>
                <a:gd name="T19" fmla="*/ 1008 h 21600"/>
                <a:gd name="T20" fmla="*/ 988 w 21600"/>
                <a:gd name="T21" fmla="*/ 1158 h 21600"/>
                <a:gd name="T22" fmla="*/ 1142 w 21600"/>
                <a:gd name="T23" fmla="*/ 1302 h 21600"/>
                <a:gd name="T24" fmla="*/ 1296 w 21600"/>
                <a:gd name="T25" fmla="*/ 1428 h 21600"/>
                <a:gd name="T26" fmla="*/ 1449 w 21600"/>
                <a:gd name="T27" fmla="*/ 1549 h 21600"/>
                <a:gd name="T28" fmla="*/ 1597 w 21600"/>
                <a:gd name="T29" fmla="*/ 1653 h 21600"/>
                <a:gd name="T30" fmla="*/ 1745 w 21600"/>
                <a:gd name="T31" fmla="*/ 1745 h 21600"/>
                <a:gd name="T32" fmla="*/ 1899 w 21600"/>
                <a:gd name="T33" fmla="*/ 1820 h 21600"/>
                <a:gd name="T34" fmla="*/ 2053 w 21600"/>
                <a:gd name="T35" fmla="*/ 1884 h 21600"/>
                <a:gd name="T36" fmla="*/ 2130 w 21600"/>
                <a:gd name="T37" fmla="*/ 1907 h 21600"/>
                <a:gd name="T38" fmla="*/ 2195 w 21600"/>
                <a:gd name="T39" fmla="*/ 1930 h 21600"/>
                <a:gd name="T40" fmla="*/ 2260 w 21600"/>
                <a:gd name="T41" fmla="*/ 1953 h 21600"/>
                <a:gd name="T42" fmla="*/ 2307 w 21600"/>
                <a:gd name="T43" fmla="*/ 1970 h 2160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1600"/>
                <a:gd name="T67" fmla="*/ 0 h 21600"/>
                <a:gd name="T68" fmla="*/ 21600 w 21600"/>
                <a:gd name="T69" fmla="*/ 21600 h 2160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1600" h="21600">
                  <a:moveTo>
                    <a:pt x="0" y="0"/>
                  </a:moveTo>
                  <a:lnTo>
                    <a:pt x="384" y="559"/>
                  </a:lnTo>
                  <a:lnTo>
                    <a:pt x="889" y="1382"/>
                  </a:lnTo>
                  <a:lnTo>
                    <a:pt x="1442" y="2270"/>
                  </a:lnTo>
                  <a:lnTo>
                    <a:pt x="2107" y="3278"/>
                  </a:lnTo>
                  <a:lnTo>
                    <a:pt x="3492" y="5427"/>
                  </a:lnTo>
                  <a:lnTo>
                    <a:pt x="4213" y="6502"/>
                  </a:lnTo>
                  <a:lnTo>
                    <a:pt x="4878" y="7445"/>
                  </a:lnTo>
                  <a:lnTo>
                    <a:pt x="6254" y="9276"/>
                  </a:lnTo>
                  <a:lnTo>
                    <a:pt x="7752" y="11052"/>
                  </a:lnTo>
                  <a:lnTo>
                    <a:pt x="9250" y="12697"/>
                  </a:lnTo>
                  <a:lnTo>
                    <a:pt x="10692" y="14276"/>
                  </a:lnTo>
                  <a:lnTo>
                    <a:pt x="12134" y="15657"/>
                  </a:lnTo>
                  <a:lnTo>
                    <a:pt x="13567" y="16984"/>
                  </a:lnTo>
                  <a:lnTo>
                    <a:pt x="14952" y="18124"/>
                  </a:lnTo>
                  <a:lnTo>
                    <a:pt x="16338" y="19133"/>
                  </a:lnTo>
                  <a:lnTo>
                    <a:pt x="17780" y="19955"/>
                  </a:lnTo>
                  <a:lnTo>
                    <a:pt x="19222" y="20657"/>
                  </a:lnTo>
                  <a:lnTo>
                    <a:pt x="19943" y="20909"/>
                  </a:lnTo>
                  <a:lnTo>
                    <a:pt x="20551" y="21161"/>
                  </a:lnTo>
                  <a:lnTo>
                    <a:pt x="21160" y="21414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400" name="Rectangle 15"/>
            <p:cNvSpPr>
              <a:spLocks/>
            </p:cNvSpPr>
            <p:nvPr/>
          </p:nvSpPr>
          <p:spPr bwMode="auto">
            <a:xfrm>
              <a:off x="32" y="242"/>
              <a:ext cx="201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</a:p>
          </p:txBody>
        </p:sp>
      </p:grpSp>
      <p:sp>
        <p:nvSpPr>
          <p:cNvPr id="58378" name="Line 16"/>
          <p:cNvSpPr>
            <a:spLocks noChangeShapeType="1"/>
          </p:cNvSpPr>
          <p:nvPr/>
        </p:nvSpPr>
        <p:spPr bwMode="auto">
          <a:xfrm>
            <a:off x="1968500" y="6176963"/>
            <a:ext cx="4302125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586038" y="3883025"/>
            <a:ext cx="379412" cy="2617788"/>
            <a:chOff x="0" y="0"/>
            <a:chExt cx="239" cy="1649"/>
          </a:xfrm>
        </p:grpSpPr>
        <p:sp>
          <p:nvSpPr>
            <p:cNvPr id="58396" name="Line 18"/>
            <p:cNvSpPr>
              <a:spLocks noChangeShapeType="1"/>
            </p:cNvSpPr>
            <p:nvPr/>
          </p:nvSpPr>
          <p:spPr bwMode="auto">
            <a:xfrm>
              <a:off x="191" y="49"/>
              <a:ext cx="1" cy="13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397" name="Oval 19"/>
            <p:cNvSpPr>
              <a:spLocks/>
            </p:cNvSpPr>
            <p:nvPr/>
          </p:nvSpPr>
          <p:spPr bwMode="auto">
            <a:xfrm>
              <a:off x="143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398" name="Rectangle 20"/>
            <p:cNvSpPr>
              <a:spLocks/>
            </p:cNvSpPr>
            <p:nvPr/>
          </p:nvSpPr>
          <p:spPr bwMode="auto">
            <a:xfrm>
              <a:off x="0" y="1417"/>
              <a:ext cx="222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q</a:t>
              </a:r>
              <a:r>
                <a:rPr lang="en-US" sz="1600" b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1978025" y="1812925"/>
            <a:ext cx="3662363" cy="4044950"/>
            <a:chOff x="0" y="0"/>
            <a:chExt cx="2307" cy="2548"/>
          </a:xfrm>
        </p:grpSpPr>
        <p:sp>
          <p:nvSpPr>
            <p:cNvPr id="58394" name="Freeform 22"/>
            <p:cNvSpPr>
              <a:spLocks/>
            </p:cNvSpPr>
            <p:nvPr/>
          </p:nvSpPr>
          <p:spPr bwMode="auto">
            <a:xfrm>
              <a:off x="0" y="145"/>
              <a:ext cx="2307" cy="2403"/>
            </a:xfrm>
            <a:custGeom>
              <a:avLst/>
              <a:gdLst>
                <a:gd name="T0" fmla="*/ 0 w 21600"/>
                <a:gd name="T1" fmla="*/ 0 h 21600"/>
                <a:gd name="T2" fmla="*/ 18 w 21600"/>
                <a:gd name="T3" fmla="*/ 29 h 21600"/>
                <a:gd name="T4" fmla="*/ 41 w 21600"/>
                <a:gd name="T5" fmla="*/ 64 h 21600"/>
                <a:gd name="T6" fmla="*/ 95 w 21600"/>
                <a:gd name="T7" fmla="*/ 150 h 21600"/>
                <a:gd name="T8" fmla="*/ 154 w 21600"/>
                <a:gd name="T9" fmla="*/ 254 h 21600"/>
                <a:gd name="T10" fmla="*/ 225 w 21600"/>
                <a:gd name="T11" fmla="*/ 369 h 21600"/>
                <a:gd name="T12" fmla="*/ 296 w 21600"/>
                <a:gd name="T13" fmla="*/ 490 h 21600"/>
                <a:gd name="T14" fmla="*/ 373 w 21600"/>
                <a:gd name="T15" fmla="*/ 611 h 21600"/>
                <a:gd name="T16" fmla="*/ 450 w 21600"/>
                <a:gd name="T17" fmla="*/ 726 h 21600"/>
                <a:gd name="T18" fmla="*/ 521 w 21600"/>
                <a:gd name="T19" fmla="*/ 830 h 21600"/>
                <a:gd name="T20" fmla="*/ 668 w 21600"/>
                <a:gd name="T21" fmla="*/ 1032 h 21600"/>
                <a:gd name="T22" fmla="*/ 828 w 21600"/>
                <a:gd name="T23" fmla="*/ 1228 h 21600"/>
                <a:gd name="T24" fmla="*/ 988 w 21600"/>
                <a:gd name="T25" fmla="*/ 1418 h 21600"/>
                <a:gd name="T26" fmla="*/ 1142 w 21600"/>
                <a:gd name="T27" fmla="*/ 1591 h 21600"/>
                <a:gd name="T28" fmla="*/ 1296 w 21600"/>
                <a:gd name="T29" fmla="*/ 1746 h 21600"/>
                <a:gd name="T30" fmla="*/ 1449 w 21600"/>
                <a:gd name="T31" fmla="*/ 1890 h 21600"/>
                <a:gd name="T32" fmla="*/ 1597 w 21600"/>
                <a:gd name="T33" fmla="*/ 2017 h 21600"/>
                <a:gd name="T34" fmla="*/ 1745 w 21600"/>
                <a:gd name="T35" fmla="*/ 2132 h 21600"/>
                <a:gd name="T36" fmla="*/ 1899 w 21600"/>
                <a:gd name="T37" fmla="*/ 2224 h 21600"/>
                <a:gd name="T38" fmla="*/ 2053 w 21600"/>
                <a:gd name="T39" fmla="*/ 2294 h 21600"/>
                <a:gd name="T40" fmla="*/ 2130 w 21600"/>
                <a:gd name="T41" fmla="*/ 2328 h 21600"/>
                <a:gd name="T42" fmla="*/ 2195 w 21600"/>
                <a:gd name="T43" fmla="*/ 2357 h 21600"/>
                <a:gd name="T44" fmla="*/ 2260 w 21600"/>
                <a:gd name="T45" fmla="*/ 2380 h 21600"/>
                <a:gd name="T46" fmla="*/ 2307 w 21600"/>
                <a:gd name="T47" fmla="*/ 2403 h 2160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1600"/>
                <a:gd name="T73" fmla="*/ 0 h 21600"/>
                <a:gd name="T74" fmla="*/ 21600 w 21600"/>
                <a:gd name="T75" fmla="*/ 21600 h 2160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1600" h="21600">
                  <a:moveTo>
                    <a:pt x="0" y="0"/>
                  </a:moveTo>
                  <a:lnTo>
                    <a:pt x="169" y="261"/>
                  </a:lnTo>
                  <a:lnTo>
                    <a:pt x="384" y="575"/>
                  </a:lnTo>
                  <a:lnTo>
                    <a:pt x="889" y="1348"/>
                  </a:lnTo>
                  <a:lnTo>
                    <a:pt x="1442" y="2283"/>
                  </a:lnTo>
                  <a:lnTo>
                    <a:pt x="2107" y="3317"/>
                  </a:lnTo>
                  <a:lnTo>
                    <a:pt x="2771" y="4404"/>
                  </a:lnTo>
                  <a:lnTo>
                    <a:pt x="3492" y="5492"/>
                  </a:lnTo>
                  <a:lnTo>
                    <a:pt x="4213" y="6526"/>
                  </a:lnTo>
                  <a:lnTo>
                    <a:pt x="4878" y="7461"/>
                  </a:lnTo>
                  <a:lnTo>
                    <a:pt x="6254" y="9276"/>
                  </a:lnTo>
                  <a:lnTo>
                    <a:pt x="7752" y="11038"/>
                  </a:lnTo>
                  <a:lnTo>
                    <a:pt x="9250" y="12746"/>
                  </a:lnTo>
                  <a:lnTo>
                    <a:pt x="10692" y="14301"/>
                  </a:lnTo>
                  <a:lnTo>
                    <a:pt x="12134" y="15694"/>
                  </a:lnTo>
                  <a:lnTo>
                    <a:pt x="13567" y="16989"/>
                  </a:lnTo>
                  <a:lnTo>
                    <a:pt x="14952" y="18130"/>
                  </a:lnTo>
                  <a:lnTo>
                    <a:pt x="16338" y="19164"/>
                  </a:lnTo>
                  <a:lnTo>
                    <a:pt x="17780" y="19991"/>
                  </a:lnTo>
                  <a:lnTo>
                    <a:pt x="19222" y="20620"/>
                  </a:lnTo>
                  <a:lnTo>
                    <a:pt x="19943" y="20926"/>
                  </a:lnTo>
                  <a:lnTo>
                    <a:pt x="20551" y="21187"/>
                  </a:lnTo>
                  <a:lnTo>
                    <a:pt x="21160" y="21393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395" name="Rectangle 23"/>
            <p:cNvSpPr>
              <a:spLocks/>
            </p:cNvSpPr>
            <p:nvPr/>
          </p:nvSpPr>
          <p:spPr bwMode="auto">
            <a:xfrm>
              <a:off x="123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MSB</a:t>
              </a: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1954213" y="5092700"/>
            <a:ext cx="3351212" cy="1090613"/>
            <a:chOff x="0" y="0"/>
            <a:chExt cx="2111" cy="687"/>
          </a:xfrm>
        </p:grpSpPr>
        <p:sp>
          <p:nvSpPr>
            <p:cNvPr id="58392" name="Line 25"/>
            <p:cNvSpPr>
              <a:spLocks noChangeShapeType="1"/>
            </p:cNvSpPr>
            <p:nvPr/>
          </p:nvSpPr>
          <p:spPr bwMode="auto">
            <a:xfrm>
              <a:off x="0" y="229"/>
              <a:ext cx="2111" cy="458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393" name="Rectangle 26"/>
            <p:cNvSpPr>
              <a:spLocks/>
            </p:cNvSpPr>
            <p:nvPr/>
          </p:nvSpPr>
          <p:spPr bwMode="auto">
            <a:xfrm>
              <a:off x="0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MEB</a:t>
              </a:r>
            </a:p>
          </p:txBody>
        </p:sp>
      </p:grpSp>
      <p:sp>
        <p:nvSpPr>
          <p:cNvPr id="42011" name="Rectangle 27"/>
          <p:cNvSpPr>
            <a:spLocks/>
          </p:cNvSpPr>
          <p:nvPr/>
        </p:nvSpPr>
        <p:spPr bwMode="auto">
          <a:xfrm>
            <a:off x="4503738" y="1758950"/>
            <a:ext cx="3303587" cy="17145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When there are positive</a:t>
            </a:r>
          </a:p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externalities (the benefits</a:t>
            </a:r>
          </a:p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of vaccination to neighbors),</a:t>
            </a:r>
          </a:p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marginal social benefits</a:t>
            </a:r>
          </a:p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MSB are higher than</a:t>
            </a:r>
          </a:p>
          <a:p>
            <a:pPr marL="39688" algn="ctr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marginal benefits </a:t>
            </a:r>
            <a:r>
              <a:rPr lang="en-US" sz="1800" b="1" i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D.</a:t>
            </a:r>
          </a:p>
        </p:txBody>
      </p: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1497013" y="3897313"/>
            <a:ext cx="1881187" cy="2566987"/>
            <a:chOff x="0" y="0"/>
            <a:chExt cx="1185" cy="1617"/>
          </a:xfrm>
        </p:grpSpPr>
        <p:sp>
          <p:nvSpPr>
            <p:cNvPr id="58385" name="Line 29"/>
            <p:cNvSpPr>
              <a:spLocks noChangeShapeType="1"/>
            </p:cNvSpPr>
            <p:nvPr/>
          </p:nvSpPr>
          <p:spPr bwMode="auto">
            <a:xfrm>
              <a:off x="1103" y="49"/>
              <a:ext cx="1" cy="13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386" name="Oval 30"/>
            <p:cNvSpPr>
              <a:spLocks/>
            </p:cNvSpPr>
            <p:nvPr/>
          </p:nvSpPr>
          <p:spPr bwMode="auto">
            <a:xfrm>
              <a:off x="1055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8387" name="Group 31"/>
            <p:cNvGrpSpPr>
              <a:grpSpLocks/>
            </p:cNvGrpSpPr>
            <p:nvPr/>
          </p:nvGrpSpPr>
          <p:grpSpPr bwMode="auto">
            <a:xfrm>
              <a:off x="0" y="145"/>
              <a:ext cx="1185" cy="1472"/>
              <a:chOff x="0" y="0"/>
              <a:chExt cx="1185" cy="1472"/>
            </a:xfrm>
          </p:grpSpPr>
          <p:sp>
            <p:nvSpPr>
              <p:cNvPr id="58388" name="Rectangle 32"/>
              <p:cNvSpPr>
                <a:spLocks/>
              </p:cNvSpPr>
              <p:nvPr/>
            </p:nvSpPr>
            <p:spPr bwMode="auto">
              <a:xfrm>
                <a:off x="959" y="1272"/>
                <a:ext cx="226" cy="200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0" tIns="0" rIns="39688" bIns="0">
                <a:prstTxWarp prst="textNoShape">
                  <a:avLst/>
                </a:prstTxWarp>
                <a:spAutoFit/>
              </a:bodyPr>
              <a:lstStyle/>
              <a:p>
                <a:pPr marL="39688"/>
                <a:r>
                  <a:rPr lang="en-US" sz="1600" b="1" i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q</a:t>
                </a:r>
                <a:r>
                  <a:rPr lang="en-US" sz="1600" b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*</a:t>
                </a:r>
              </a:p>
            </p:txBody>
          </p:sp>
          <p:sp>
            <p:nvSpPr>
              <p:cNvPr id="58389" name="Oval 33"/>
              <p:cNvSpPr>
                <a:spLocks/>
              </p:cNvSpPr>
              <p:nvPr/>
            </p:nvSpPr>
            <p:spPr bwMode="auto">
              <a:xfrm>
                <a:off x="1055" y="95"/>
                <a:ext cx="96" cy="96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390" name="Line 34"/>
              <p:cNvSpPr>
                <a:spLocks noChangeShapeType="1"/>
              </p:cNvSpPr>
              <p:nvPr/>
            </p:nvSpPr>
            <p:spPr bwMode="auto">
              <a:xfrm flipH="1">
                <a:off x="288" y="143"/>
                <a:ext cx="767" cy="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lIns="0" tIns="0" rIns="0" bIns="0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391" name="Rectangle 35"/>
              <p:cNvSpPr>
                <a:spLocks/>
              </p:cNvSpPr>
              <p:nvPr/>
            </p:nvSpPr>
            <p:spPr bwMode="auto">
              <a:xfrm>
                <a:off x="0" y="0"/>
                <a:ext cx="249" cy="22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0" tIns="0" rIns="39688" bIns="0">
                <a:prstTxWarp prst="textNoShape">
                  <a:avLst/>
                </a:prstTxWarp>
                <a:spAutoFit/>
              </a:bodyPr>
              <a:lstStyle/>
              <a:p>
                <a:pPr marL="39688"/>
                <a:r>
                  <a:rPr lang="en-US" sz="1800" b="1" i="1">
                    <a:solidFill>
                      <a:schemeClr val="tx1"/>
                    </a:solidFill>
                    <a:latin typeface="Arial" pitchFamily="-84" charset="0"/>
                    <a:ea typeface="Arial" pitchFamily="-84" charset="0"/>
                    <a:cs typeface="Arial" pitchFamily="-84" charset="0"/>
                    <a:sym typeface="Arial" pitchFamily="-84" charset="0"/>
                  </a:rPr>
                  <a:t>P*</a:t>
                </a:r>
              </a:p>
            </p:txBody>
          </p:sp>
        </p:grpSp>
      </p:grpSp>
      <p:sp>
        <p:nvSpPr>
          <p:cNvPr id="42020" name="Rectangle 36"/>
          <p:cNvSpPr>
            <a:spLocks/>
          </p:cNvSpPr>
          <p:nvPr/>
        </p:nvSpPr>
        <p:spPr bwMode="auto">
          <a:xfrm>
            <a:off x="5703888" y="4268788"/>
            <a:ext cx="3379787" cy="1536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 self-interested person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vaccinates </a:t>
            </a:r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</a:t>
            </a:r>
            <a:r>
              <a:rPr lang="en-US" sz="18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.  The</a:t>
            </a:r>
          </a:p>
          <a:p>
            <a:pPr marL="39688" algn="ct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efficient level of vaccination</a:t>
            </a:r>
          </a:p>
          <a:p>
            <a:pPr marL="39688" algn="ctr"/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q*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is higher.  The higher price</a:t>
            </a:r>
          </a:p>
          <a:p>
            <a:pPr marL="39688" algn="ctr"/>
            <a:r>
              <a:rPr lang="en-US" sz="18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</a:t>
            </a:r>
            <a:r>
              <a:rPr lang="en-US" sz="18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discourages vaccination.</a:t>
            </a:r>
          </a:p>
        </p:txBody>
      </p:sp>
      <p:pic>
        <p:nvPicPr>
          <p:cNvPr id="39" name="Picture 3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5425" y="5465763"/>
            <a:ext cx="2100263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Footer Placeholder 3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1" grpId="0" animBg="1" autoUpdateAnimBg="0"/>
      <p:bldP spid="42020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Question</a:t>
            </a:r>
          </a:p>
        </p:txBody>
      </p:sp>
      <p:sp>
        <p:nvSpPr>
          <p:cNvPr id="60419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Why do department stores often set some areas for rent to small shops and have their own food court?</a:t>
            </a:r>
          </a:p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[Hint: Compare the Central Department store at Wang </a:t>
            </a:r>
            <a:r>
              <a:rPr lang="en-US" sz="4800" dirty="0" err="1">
                <a:latin typeface="Angsana New" pitchFamily="-84" charset="0"/>
                <a:ea typeface="ＭＳ Ｐゴシック" pitchFamily="-84" charset="-128"/>
              </a:rPr>
              <a:t>Burapa</a:t>
            </a:r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 and at </a:t>
            </a:r>
            <a:r>
              <a:rPr lang="en-US" sz="4800" dirty="0" err="1">
                <a:latin typeface="Angsana New" pitchFamily="-84" charset="0"/>
                <a:ea typeface="ＭＳ Ｐゴシック" pitchFamily="-84" charset="-128"/>
              </a:rPr>
              <a:t>Ladprao</a:t>
            </a:r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.]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B764482-F2DA-BE43-A923-2CE2FF68B555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44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dirty="0" smtClean="0">
                <a:latin typeface="Angsana New" pitchFamily="-84" charset="0"/>
                <a:ea typeface="ＭＳ Ｐゴシック" pitchFamily="-84" charset="-128"/>
              </a:rPr>
              <a:t>When do externalities create problems? </a:t>
            </a:r>
            <a:endParaRPr lang="th-TH" sz="4800" dirty="0" smtClean="0"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459779" name="Rectangle 3"/>
          <p:cNvSpPr>
            <a:spLocks noGrp="1" noChangeArrowheads="1"/>
          </p:cNvSpPr>
          <p:nvPr>
            <p:ph idx="1"/>
          </p:nvPr>
        </p:nvSpPr>
        <p:spPr>
          <a:xfrm>
            <a:off x="885825" y="1447800"/>
            <a:ext cx="7313613" cy="4114800"/>
          </a:xfrm>
        </p:spPr>
        <p:txBody>
          <a:bodyPr/>
          <a:lstStyle/>
          <a:p>
            <a:pPr eaLnBrk="1" hangingPunct="1">
              <a:buFont typeface="Wingdings" pitchFamily="-84" charset="2"/>
              <a:buNone/>
            </a:pPr>
            <a:r>
              <a:rPr lang="en-US" sz="44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Requires two conditions</a:t>
            </a:r>
          </a:p>
          <a:p>
            <a:pPr eaLnBrk="1" hangingPunct="1"/>
            <a:r>
              <a:rPr lang="en-US" sz="44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Activities of on party reduces or increases welfare of the third parties</a:t>
            </a:r>
          </a:p>
          <a:p>
            <a:pPr eaLnBrk="1" hangingPunct="1"/>
            <a:r>
              <a:rPr lang="en-US" sz="44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The third parties do not received compensation for their welfare reduction or</a:t>
            </a:r>
          </a:p>
          <a:p>
            <a:pPr eaLnBrk="1" hangingPunct="1">
              <a:buFont typeface="Wingdings" pitchFamily="-84" charset="2"/>
              <a:buNone/>
            </a:pPr>
            <a:r>
              <a:rPr lang="en-US" sz="440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  </a:t>
            </a:r>
            <a:r>
              <a:rPr lang="en-US" sz="4400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t> The party that increase others welfare does not receive compensation</a:t>
            </a:r>
            <a:endParaRPr lang="th-TH" sz="4400"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018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FA85505-E8CD-D140-A9B6-833000C9281C}" type="slidenum">
              <a:rPr lang="en-US">
                <a:latin typeface="Angsana New" pitchFamily="-84" charset="0"/>
                <a:ea typeface="Angsana New" pitchFamily="-84" charset="0"/>
                <a:cs typeface="Angsana New" pitchFamily="-84" charset="0"/>
                <a:sym typeface="Times New Roman" pitchFamily="-84" charset="0"/>
              </a:rPr>
              <a:pPr/>
              <a:t>45</a:t>
            </a:fld>
            <a:endParaRPr lang="en-US">
              <a:latin typeface="Angsana New" pitchFamily="-84" charset="0"/>
              <a:ea typeface="Angsana New" pitchFamily="-84" charset="0"/>
              <a:cs typeface="Angsana New" pitchFamily="-84" charset="0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779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715000" y="1143000"/>
            <a:ext cx="3429000" cy="2057400"/>
            <a:chOff x="5809340" y="836461"/>
            <a:chExt cx="3289300" cy="2282375"/>
          </a:xfrm>
        </p:grpSpPr>
        <p:pic>
          <p:nvPicPr>
            <p:cNvPr id="51206" name="Picture 5"/>
            <p:cNvPicPr>
              <a:picLocks noChangeAspect="1"/>
            </p:cNvPicPr>
            <p:nvPr/>
          </p:nvPicPr>
          <p:blipFill>
            <a:blip r:embed="rId2"/>
            <a:srcRect t="51141"/>
            <a:stretch>
              <a:fillRect/>
            </a:stretch>
          </p:blipFill>
          <p:spPr bwMode="auto">
            <a:xfrm>
              <a:off x="5809340" y="1915018"/>
              <a:ext cx="3289300" cy="1203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07" name="Picture 6"/>
            <p:cNvPicPr>
              <a:picLocks noChangeAspect="1"/>
            </p:cNvPicPr>
            <p:nvPr/>
          </p:nvPicPr>
          <p:blipFill>
            <a:blip r:embed="rId2"/>
            <a:srcRect b="54793"/>
            <a:stretch>
              <a:fillRect/>
            </a:stretch>
          </p:blipFill>
          <p:spPr bwMode="auto">
            <a:xfrm>
              <a:off x="5809340" y="836461"/>
              <a:ext cx="3289300" cy="11138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7696200" cy="838200"/>
          </a:xfrm>
        </p:spPr>
        <p:txBody>
          <a:bodyPr/>
          <a:lstStyle/>
          <a:p>
            <a:pPr eaLnBrk="1" hangingPunct="1"/>
            <a:r>
              <a:rPr lang="en-US" sz="4800" dirty="0" smtClean="0">
                <a:latin typeface="Angsana New" pitchFamily="-84" charset="0"/>
                <a:ea typeface="ＭＳ Ｐゴシック" pitchFamily="-84" charset="-128"/>
              </a:rPr>
              <a:t>When do externalities create problems? </a:t>
            </a:r>
            <a:endParaRPr lang="th-TH" sz="4800" dirty="0" smtClean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460803" name="Rectangle 3"/>
          <p:cNvSpPr>
            <a:spLocks noGrp="1" noChangeArrowheads="1"/>
          </p:cNvSpPr>
          <p:nvPr>
            <p:ph idx="1"/>
          </p:nvPr>
        </p:nvSpPr>
        <p:spPr>
          <a:xfrm>
            <a:off x="538163" y="1096963"/>
            <a:ext cx="7313612" cy="4114800"/>
          </a:xfrm>
        </p:spPr>
        <p:txBody>
          <a:bodyPr/>
          <a:lstStyle/>
          <a:p>
            <a:pPr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Problems 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Polluted wastes from plants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Massage parlors near schools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Liquor or cigarettes advertisement 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Counterfeits of programs, songs, and movies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No problems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Bee keepers and orchards</a:t>
            </a:r>
          </a:p>
          <a:p>
            <a:pPr lvl="1" eaLnBrk="1" hangingPunct="1">
              <a:lnSpc>
                <a:spcPts val="4800"/>
              </a:lnSpc>
              <a:spcBef>
                <a:spcPct val="0"/>
              </a:spcBef>
            </a:pPr>
            <a:r>
              <a:rPr lang="en-US" dirty="0" smtClean="0">
                <a:latin typeface="Angsana New" pitchFamily="-84" charset="0"/>
                <a:ea typeface="ＭＳ Ｐゴシック" pitchFamily="-84" charset="-128"/>
                <a:cs typeface="Angsana New" pitchFamily="-84" charset="0"/>
              </a:rPr>
              <a:t>Department stores and food courts</a:t>
            </a:r>
            <a:endParaRPr lang="th-TH" dirty="0" smtClean="0">
              <a:latin typeface="AngsanaUPC" pitchFamily="-84" charset="0"/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120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5B1D290-CA74-444B-B901-83288DDE8C16}" type="slidenum">
              <a:rPr lang="en-US">
                <a:latin typeface="Angsana New" pitchFamily="-84" charset="0"/>
                <a:ea typeface="Angsana New" pitchFamily="-84" charset="0"/>
                <a:cs typeface="Angsana New" pitchFamily="-84" charset="0"/>
                <a:sym typeface="Times New Roman" pitchFamily="-84" charset="0"/>
              </a:rPr>
              <a:pPr/>
              <a:t>46</a:t>
            </a:fld>
            <a:endParaRPr lang="en-US">
              <a:latin typeface="Angsana New" pitchFamily="-84" charset="0"/>
              <a:ea typeface="Angsana New" pitchFamily="-84" charset="0"/>
              <a:cs typeface="Angsana New" pitchFamily="-84" charset="0"/>
              <a:sym typeface="Times New Roman" pitchFamily="-8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03" grpId="0" build="p" bldLvl="2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ts val="3880"/>
              </a:lnSpc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Ways of Correcting Market Failure due to externalities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Assumption: The market failure is pollution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Output decision and emissions decision are independent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Firm has chosen its profit-maximizing output level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MEC is marginal external cost of emissions</a:t>
            </a:r>
          </a:p>
          <a:p>
            <a:pPr marL="1182688" lvl="2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Equivalent to MEC from before</a:t>
            </a:r>
          </a:p>
          <a:p>
            <a:pPr marL="1182688" lvl="2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Upward sloping because of substantially increasing harm as pollution increases</a:t>
            </a: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326DDFC-3DA7-4A44-8400-81384001DD5F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47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 build="p" bldLvl="5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Ways of Correcting Market Failure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153400" cy="4724400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MAC </a:t>
            </a: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is marginal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abatement cost</a:t>
            </a:r>
          </a:p>
          <a:p>
            <a:pPr marL="782638" lvl="1" eaLnBrk="1" hangingPunct="1">
              <a:spcBef>
                <a:spcPts val="900"/>
              </a:spcBef>
            </a:pP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Additional cost to firm of controlling pollution</a:t>
            </a:r>
          </a:p>
          <a:p>
            <a:pPr marL="782638" lvl="1" eaLnBrk="1" hangingPunct="1">
              <a:spcBef>
                <a:spcPts val="900"/>
              </a:spcBef>
            </a:pP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Downward sloping because when emissions are high, little cost to controlling them</a:t>
            </a:r>
          </a:p>
          <a:p>
            <a:pPr marL="1182688" lvl="2" eaLnBrk="1" hangingPunct="1">
              <a:spcBef>
                <a:spcPts val="900"/>
              </a:spcBef>
            </a:pP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Large reductions require costly changes in production process</a:t>
            </a: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5B5003E-F33F-9B42-8AB8-427D1A28381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48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build="p" bldLvl="5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Efficient Level of Emissions</a:t>
            </a: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03415C0-409B-B544-B876-92D6C0CC9E08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49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4517" name="Line 6"/>
          <p:cNvSpPr>
            <a:spLocks noChangeShapeType="1"/>
          </p:cNvSpPr>
          <p:nvPr/>
        </p:nvSpPr>
        <p:spPr bwMode="auto">
          <a:xfrm>
            <a:off x="1938338" y="1752600"/>
            <a:ext cx="1587" cy="4291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4518" name="Rectangle 7"/>
          <p:cNvSpPr>
            <a:spLocks/>
          </p:cNvSpPr>
          <p:nvPr/>
        </p:nvSpPr>
        <p:spPr bwMode="auto">
          <a:xfrm>
            <a:off x="1600200" y="4902200"/>
            <a:ext cx="280987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</a:t>
            </a:r>
          </a:p>
        </p:txBody>
      </p:sp>
      <p:sp>
        <p:nvSpPr>
          <p:cNvPr id="64519" name="Rectangle 8"/>
          <p:cNvSpPr>
            <a:spLocks/>
          </p:cNvSpPr>
          <p:nvPr/>
        </p:nvSpPr>
        <p:spPr bwMode="auto">
          <a:xfrm>
            <a:off x="1633538" y="3649663"/>
            <a:ext cx="280987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4</a:t>
            </a:r>
          </a:p>
        </p:txBody>
      </p:sp>
      <p:sp>
        <p:nvSpPr>
          <p:cNvPr id="64520" name="Rectangle 9"/>
          <p:cNvSpPr>
            <a:spLocks/>
          </p:cNvSpPr>
          <p:nvPr/>
        </p:nvSpPr>
        <p:spPr bwMode="auto">
          <a:xfrm>
            <a:off x="1633538" y="2057400"/>
            <a:ext cx="168454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7</a:t>
            </a:r>
            <a:endParaRPr lang="en-US" sz="1800" b="1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</p:txBody>
      </p:sp>
      <p:sp>
        <p:nvSpPr>
          <p:cNvPr id="64521" name="Rectangle 10"/>
          <p:cNvSpPr>
            <a:spLocks/>
          </p:cNvSpPr>
          <p:nvPr/>
        </p:nvSpPr>
        <p:spPr bwMode="auto">
          <a:xfrm>
            <a:off x="437833" y="1371600"/>
            <a:ext cx="1476692" cy="5539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Dollars/ unit</a:t>
            </a:r>
          </a:p>
          <a:p>
            <a:pPr marL="39688" algn="r"/>
            <a:r>
              <a:rPr lang="en-US" sz="18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of Emissions</a:t>
            </a:r>
          </a:p>
        </p:txBody>
      </p:sp>
      <p:grpSp>
        <p:nvGrpSpPr>
          <p:cNvPr id="64522" name="Group 11"/>
          <p:cNvGrpSpPr>
            <a:grpSpLocks/>
          </p:cNvGrpSpPr>
          <p:nvPr/>
        </p:nvGrpSpPr>
        <p:grpSpPr bwMode="auto">
          <a:xfrm>
            <a:off x="1785938" y="5867401"/>
            <a:ext cx="7358061" cy="533399"/>
            <a:chOff x="0" y="-136"/>
            <a:chExt cx="4635" cy="336"/>
          </a:xfrm>
        </p:grpSpPr>
        <p:sp>
          <p:nvSpPr>
            <p:cNvPr id="64559" name="Line 12"/>
            <p:cNvSpPr>
              <a:spLocks noChangeShapeType="1"/>
            </p:cNvSpPr>
            <p:nvPr/>
          </p:nvSpPr>
          <p:spPr bwMode="auto">
            <a:xfrm>
              <a:off x="106" y="-27"/>
              <a:ext cx="3158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60" name="Rectangle 13"/>
            <p:cNvSpPr>
              <a:spLocks/>
            </p:cNvSpPr>
            <p:nvPr/>
          </p:nvSpPr>
          <p:spPr bwMode="auto">
            <a:xfrm>
              <a:off x="3293" y="-136"/>
              <a:ext cx="1342" cy="1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Level of Emissions</a:t>
              </a:r>
            </a:p>
          </p:txBody>
        </p:sp>
        <p:sp>
          <p:nvSpPr>
            <p:cNvPr id="64561" name="Rectangle 14"/>
            <p:cNvSpPr>
              <a:spLocks/>
            </p:cNvSpPr>
            <p:nvPr/>
          </p:nvSpPr>
          <p:spPr bwMode="auto">
            <a:xfrm>
              <a:off x="0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0</a:t>
              </a:r>
            </a:p>
          </p:txBody>
        </p:sp>
        <p:sp>
          <p:nvSpPr>
            <p:cNvPr id="64562" name="Rectangle 15"/>
            <p:cNvSpPr>
              <a:spLocks/>
            </p:cNvSpPr>
            <p:nvPr/>
          </p:nvSpPr>
          <p:spPr bwMode="auto">
            <a:xfrm>
              <a:off x="191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64563" name="Rectangle 16"/>
            <p:cNvSpPr>
              <a:spLocks/>
            </p:cNvSpPr>
            <p:nvPr/>
          </p:nvSpPr>
          <p:spPr bwMode="auto">
            <a:xfrm>
              <a:off x="382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64564" name="Rectangle 17"/>
            <p:cNvSpPr>
              <a:spLocks/>
            </p:cNvSpPr>
            <p:nvPr/>
          </p:nvSpPr>
          <p:spPr bwMode="auto">
            <a:xfrm>
              <a:off x="573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64565" name="Rectangle 18"/>
            <p:cNvSpPr>
              <a:spLocks/>
            </p:cNvSpPr>
            <p:nvPr/>
          </p:nvSpPr>
          <p:spPr bwMode="auto">
            <a:xfrm>
              <a:off x="764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8</a:t>
              </a:r>
            </a:p>
          </p:txBody>
        </p:sp>
        <p:sp>
          <p:nvSpPr>
            <p:cNvPr id="64566" name="Rectangle 19"/>
            <p:cNvSpPr>
              <a:spLocks/>
            </p:cNvSpPr>
            <p:nvPr/>
          </p:nvSpPr>
          <p:spPr bwMode="auto">
            <a:xfrm>
              <a:off x="953" y="0"/>
              <a:ext cx="24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</a:t>
              </a:r>
            </a:p>
          </p:txBody>
        </p:sp>
        <p:sp>
          <p:nvSpPr>
            <p:cNvPr id="64567" name="Rectangle 20"/>
            <p:cNvSpPr>
              <a:spLocks/>
            </p:cNvSpPr>
            <p:nvPr/>
          </p:nvSpPr>
          <p:spPr bwMode="auto">
            <a:xfrm>
              <a:off x="1225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12</a:t>
              </a:r>
            </a:p>
          </p:txBody>
        </p:sp>
        <p:sp>
          <p:nvSpPr>
            <p:cNvPr id="64568" name="Rectangle 21"/>
            <p:cNvSpPr>
              <a:spLocks/>
            </p:cNvSpPr>
            <p:nvPr/>
          </p:nvSpPr>
          <p:spPr bwMode="auto">
            <a:xfrm>
              <a:off x="1496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14</a:t>
              </a:r>
            </a:p>
          </p:txBody>
        </p:sp>
        <p:sp>
          <p:nvSpPr>
            <p:cNvPr id="64569" name="Rectangle 22"/>
            <p:cNvSpPr>
              <a:spLocks/>
            </p:cNvSpPr>
            <p:nvPr/>
          </p:nvSpPr>
          <p:spPr bwMode="auto">
            <a:xfrm>
              <a:off x="1767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16</a:t>
              </a:r>
            </a:p>
          </p:txBody>
        </p:sp>
        <p:sp>
          <p:nvSpPr>
            <p:cNvPr id="64570" name="Rectangle 23"/>
            <p:cNvSpPr>
              <a:spLocks/>
            </p:cNvSpPr>
            <p:nvPr/>
          </p:nvSpPr>
          <p:spPr bwMode="auto">
            <a:xfrm>
              <a:off x="2037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18</a:t>
              </a:r>
            </a:p>
          </p:txBody>
        </p:sp>
        <p:sp>
          <p:nvSpPr>
            <p:cNvPr id="64571" name="Rectangle 24"/>
            <p:cNvSpPr>
              <a:spLocks/>
            </p:cNvSpPr>
            <p:nvPr/>
          </p:nvSpPr>
          <p:spPr bwMode="auto">
            <a:xfrm>
              <a:off x="2308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20</a:t>
              </a:r>
            </a:p>
          </p:txBody>
        </p:sp>
        <p:sp>
          <p:nvSpPr>
            <p:cNvPr id="64572" name="Rectangle 25"/>
            <p:cNvSpPr>
              <a:spLocks/>
            </p:cNvSpPr>
            <p:nvPr/>
          </p:nvSpPr>
          <p:spPr bwMode="auto">
            <a:xfrm>
              <a:off x="2579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22</a:t>
              </a:r>
            </a:p>
          </p:txBody>
        </p:sp>
        <p:sp>
          <p:nvSpPr>
            <p:cNvPr id="64573" name="Rectangle 26"/>
            <p:cNvSpPr>
              <a:spLocks/>
            </p:cNvSpPr>
            <p:nvPr/>
          </p:nvSpPr>
          <p:spPr bwMode="auto">
            <a:xfrm>
              <a:off x="2850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24</a:t>
              </a:r>
            </a:p>
          </p:txBody>
        </p:sp>
        <p:sp>
          <p:nvSpPr>
            <p:cNvPr id="64574" name="Rectangle 27"/>
            <p:cNvSpPr>
              <a:spLocks/>
            </p:cNvSpPr>
            <p:nvPr/>
          </p:nvSpPr>
          <p:spPr bwMode="auto">
            <a:xfrm>
              <a:off x="3120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26</a:t>
              </a:r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397125" y="1838325"/>
            <a:ext cx="4530725" cy="3375025"/>
            <a:chOff x="0" y="0"/>
            <a:chExt cx="2853" cy="2126"/>
          </a:xfrm>
        </p:grpSpPr>
        <p:sp>
          <p:nvSpPr>
            <p:cNvPr id="64557" name="Freeform 29"/>
            <p:cNvSpPr>
              <a:spLocks/>
            </p:cNvSpPr>
            <p:nvPr/>
          </p:nvSpPr>
          <p:spPr bwMode="auto">
            <a:xfrm>
              <a:off x="0" y="260"/>
              <a:ext cx="2591" cy="1866"/>
            </a:xfrm>
            <a:custGeom>
              <a:avLst/>
              <a:gdLst>
                <a:gd name="T0" fmla="*/ 0 w 21600"/>
                <a:gd name="T1" fmla="*/ 1866 h 21600"/>
                <a:gd name="T2" fmla="*/ 41 w 21600"/>
                <a:gd name="T3" fmla="*/ 1856 h 21600"/>
                <a:gd name="T4" fmla="*/ 96 w 21600"/>
                <a:gd name="T5" fmla="*/ 1840 h 21600"/>
                <a:gd name="T6" fmla="*/ 137 w 21600"/>
                <a:gd name="T7" fmla="*/ 1830 h 21600"/>
                <a:gd name="T8" fmla="*/ 178 w 21600"/>
                <a:gd name="T9" fmla="*/ 1814 h 21600"/>
                <a:gd name="T10" fmla="*/ 225 w 21600"/>
                <a:gd name="T11" fmla="*/ 1798 h 21600"/>
                <a:gd name="T12" fmla="*/ 287 w 21600"/>
                <a:gd name="T13" fmla="*/ 1777 h 21600"/>
                <a:gd name="T14" fmla="*/ 355 w 21600"/>
                <a:gd name="T15" fmla="*/ 1751 h 21600"/>
                <a:gd name="T16" fmla="*/ 437 w 21600"/>
                <a:gd name="T17" fmla="*/ 1720 h 21600"/>
                <a:gd name="T18" fmla="*/ 519 w 21600"/>
                <a:gd name="T19" fmla="*/ 1684 h 21600"/>
                <a:gd name="T20" fmla="*/ 615 w 21600"/>
                <a:gd name="T21" fmla="*/ 1647 h 21600"/>
                <a:gd name="T22" fmla="*/ 813 w 21600"/>
                <a:gd name="T23" fmla="*/ 1559 h 21600"/>
                <a:gd name="T24" fmla="*/ 1005 w 21600"/>
                <a:gd name="T25" fmla="*/ 1465 h 21600"/>
                <a:gd name="T26" fmla="*/ 1101 w 21600"/>
                <a:gd name="T27" fmla="*/ 1413 h 21600"/>
                <a:gd name="T28" fmla="*/ 1203 w 21600"/>
                <a:gd name="T29" fmla="*/ 1355 h 21600"/>
                <a:gd name="T30" fmla="*/ 1415 w 21600"/>
                <a:gd name="T31" fmla="*/ 1235 h 21600"/>
                <a:gd name="T32" fmla="*/ 1613 w 21600"/>
                <a:gd name="T33" fmla="*/ 1110 h 21600"/>
                <a:gd name="T34" fmla="*/ 1702 w 21600"/>
                <a:gd name="T35" fmla="*/ 1048 h 21600"/>
                <a:gd name="T36" fmla="*/ 1784 w 21600"/>
                <a:gd name="T37" fmla="*/ 985 h 21600"/>
                <a:gd name="T38" fmla="*/ 1859 w 21600"/>
                <a:gd name="T39" fmla="*/ 928 h 21600"/>
                <a:gd name="T40" fmla="*/ 1921 w 21600"/>
                <a:gd name="T41" fmla="*/ 876 h 21600"/>
                <a:gd name="T42" fmla="*/ 2037 w 21600"/>
                <a:gd name="T43" fmla="*/ 772 h 21600"/>
                <a:gd name="T44" fmla="*/ 2140 w 21600"/>
                <a:gd name="T45" fmla="*/ 662 h 21600"/>
                <a:gd name="T46" fmla="*/ 2242 w 21600"/>
                <a:gd name="T47" fmla="*/ 548 h 21600"/>
                <a:gd name="T48" fmla="*/ 2290 w 21600"/>
                <a:gd name="T49" fmla="*/ 480 h 21600"/>
                <a:gd name="T50" fmla="*/ 2338 w 21600"/>
                <a:gd name="T51" fmla="*/ 407 h 21600"/>
                <a:gd name="T52" fmla="*/ 2441 w 21600"/>
                <a:gd name="T53" fmla="*/ 256 h 21600"/>
                <a:gd name="T54" fmla="*/ 2482 w 21600"/>
                <a:gd name="T55" fmla="*/ 178 h 21600"/>
                <a:gd name="T56" fmla="*/ 2523 w 21600"/>
                <a:gd name="T57" fmla="*/ 110 h 21600"/>
                <a:gd name="T58" fmla="*/ 2557 w 21600"/>
                <a:gd name="T59" fmla="*/ 53 h 21600"/>
                <a:gd name="T60" fmla="*/ 2591 w 21600"/>
                <a:gd name="T61" fmla="*/ 0 h 2160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1600"/>
                <a:gd name="T94" fmla="*/ 0 h 21600"/>
                <a:gd name="T95" fmla="*/ 21600 w 21600"/>
                <a:gd name="T96" fmla="*/ 21600 h 2160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1600" h="21600">
                  <a:moveTo>
                    <a:pt x="0" y="21600"/>
                  </a:moveTo>
                  <a:lnTo>
                    <a:pt x="342" y="21484"/>
                  </a:lnTo>
                  <a:lnTo>
                    <a:pt x="800" y="21299"/>
                  </a:lnTo>
                  <a:lnTo>
                    <a:pt x="1142" y="21183"/>
                  </a:lnTo>
                  <a:lnTo>
                    <a:pt x="1484" y="20998"/>
                  </a:lnTo>
                  <a:lnTo>
                    <a:pt x="1876" y="20813"/>
                  </a:lnTo>
                  <a:lnTo>
                    <a:pt x="2393" y="20570"/>
                  </a:lnTo>
                  <a:lnTo>
                    <a:pt x="2959" y="20269"/>
                  </a:lnTo>
                  <a:lnTo>
                    <a:pt x="3643" y="19910"/>
                  </a:lnTo>
                  <a:lnTo>
                    <a:pt x="4327" y="19493"/>
                  </a:lnTo>
                  <a:lnTo>
                    <a:pt x="5127" y="19065"/>
                  </a:lnTo>
                  <a:lnTo>
                    <a:pt x="6778" y="18046"/>
                  </a:lnTo>
                  <a:lnTo>
                    <a:pt x="8378" y="16958"/>
                  </a:lnTo>
                  <a:lnTo>
                    <a:pt x="9179" y="16356"/>
                  </a:lnTo>
                  <a:lnTo>
                    <a:pt x="10029" y="15685"/>
                  </a:lnTo>
                  <a:lnTo>
                    <a:pt x="11796" y="14296"/>
                  </a:lnTo>
                  <a:lnTo>
                    <a:pt x="13447" y="12849"/>
                  </a:lnTo>
                  <a:lnTo>
                    <a:pt x="14189" y="12131"/>
                  </a:lnTo>
                  <a:lnTo>
                    <a:pt x="14872" y="11402"/>
                  </a:lnTo>
                  <a:lnTo>
                    <a:pt x="15498" y="10742"/>
                  </a:lnTo>
                  <a:lnTo>
                    <a:pt x="16015" y="10140"/>
                  </a:lnTo>
                  <a:lnTo>
                    <a:pt x="16982" y="8936"/>
                  </a:lnTo>
                  <a:lnTo>
                    <a:pt x="17840" y="7663"/>
                  </a:lnTo>
                  <a:lnTo>
                    <a:pt x="18691" y="6343"/>
                  </a:lnTo>
                  <a:lnTo>
                    <a:pt x="19091" y="5556"/>
                  </a:lnTo>
                  <a:lnTo>
                    <a:pt x="19491" y="4711"/>
                  </a:lnTo>
                  <a:lnTo>
                    <a:pt x="20350" y="2963"/>
                  </a:lnTo>
                  <a:lnTo>
                    <a:pt x="20691" y="2060"/>
                  </a:lnTo>
                  <a:lnTo>
                    <a:pt x="21033" y="1273"/>
                  </a:lnTo>
                  <a:lnTo>
                    <a:pt x="21317" y="614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8" name="Rectangle 30"/>
            <p:cNvSpPr>
              <a:spLocks/>
            </p:cNvSpPr>
            <p:nvPr/>
          </p:nvSpPr>
          <p:spPr bwMode="auto">
            <a:xfrm>
              <a:off x="2437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MEC</a:t>
              </a:r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670175" y="1858963"/>
            <a:ext cx="4200525" cy="4125912"/>
            <a:chOff x="0" y="0"/>
            <a:chExt cx="2646" cy="2599"/>
          </a:xfrm>
        </p:grpSpPr>
        <p:sp>
          <p:nvSpPr>
            <p:cNvPr id="64555" name="Freeform 32"/>
            <p:cNvSpPr>
              <a:spLocks/>
            </p:cNvSpPr>
            <p:nvPr/>
          </p:nvSpPr>
          <p:spPr bwMode="auto">
            <a:xfrm>
              <a:off x="0" y="0"/>
              <a:ext cx="2646" cy="2599"/>
            </a:xfrm>
            <a:custGeom>
              <a:avLst/>
              <a:gdLst>
                <a:gd name="T0" fmla="*/ 1 w 21566"/>
                <a:gd name="T1" fmla="*/ 17 h 21278"/>
                <a:gd name="T2" fmla="*/ 127 w 21566"/>
                <a:gd name="T3" fmla="*/ 251 h 21278"/>
                <a:gd name="T4" fmla="*/ 784 w 21566"/>
                <a:gd name="T5" fmla="*/ 1753 h 21278"/>
                <a:gd name="T6" fmla="*/ 1593 w 21566"/>
                <a:gd name="T7" fmla="*/ 2248 h 21278"/>
                <a:gd name="T8" fmla="*/ 2646 w 21566"/>
                <a:gd name="T9" fmla="*/ 2599 h 212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566"/>
                <a:gd name="T16" fmla="*/ 0 h 21278"/>
                <a:gd name="T17" fmla="*/ 21566 w 21566"/>
                <a:gd name="T18" fmla="*/ 21278 h 2127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566" h="21278">
                  <a:moveTo>
                    <a:pt x="7" y="136"/>
                  </a:moveTo>
                  <a:cubicBezTo>
                    <a:pt x="-18" y="-93"/>
                    <a:pt x="-34" y="-322"/>
                    <a:pt x="1033" y="2052"/>
                  </a:cubicBezTo>
                  <a:cubicBezTo>
                    <a:pt x="2101" y="4425"/>
                    <a:pt x="4398" y="11628"/>
                    <a:pt x="6387" y="14354"/>
                  </a:cubicBezTo>
                  <a:cubicBezTo>
                    <a:pt x="8375" y="17079"/>
                    <a:pt x="10460" y="17251"/>
                    <a:pt x="12986" y="18405"/>
                  </a:cubicBezTo>
                  <a:cubicBezTo>
                    <a:pt x="15512" y="19559"/>
                    <a:pt x="20140" y="20803"/>
                    <a:pt x="21566" y="21278"/>
                  </a:cubicBezTo>
                </a:path>
              </a:pathLst>
            </a:custGeom>
            <a:noFill/>
            <a:ln w="57150">
              <a:solidFill>
                <a:srgbClr val="FFCC00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6" name="Rectangle 33"/>
            <p:cNvSpPr>
              <a:spLocks/>
            </p:cNvSpPr>
            <p:nvPr/>
          </p:nvSpPr>
          <p:spPr bwMode="auto">
            <a:xfrm>
              <a:off x="2248" y="2186"/>
              <a:ext cx="356" cy="1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endPara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sp>
        <p:nvSpPr>
          <p:cNvPr id="48162" name="Rectangle 34"/>
          <p:cNvSpPr>
            <a:spLocks/>
          </p:cNvSpPr>
          <p:nvPr/>
        </p:nvSpPr>
        <p:spPr bwMode="auto">
          <a:xfrm>
            <a:off x="7028028" y="4476750"/>
            <a:ext cx="1771319" cy="646331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efficient level of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emissions is where </a:t>
            </a:r>
          </a:p>
          <a:p>
            <a:pPr marL="39688" algn="ctr"/>
            <a:r>
              <a:rPr lang="en-US" sz="14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 </a:t>
            </a:r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= MEC.</a:t>
            </a:r>
          </a:p>
        </p:txBody>
      </p:sp>
      <p:sp>
        <p:nvSpPr>
          <p:cNvPr id="48163" name="Rectangle 35"/>
          <p:cNvSpPr>
            <a:spLocks/>
          </p:cNvSpPr>
          <p:nvPr/>
        </p:nvSpPr>
        <p:spPr bwMode="auto">
          <a:xfrm>
            <a:off x="6713538" y="2619375"/>
            <a:ext cx="2362200" cy="9779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At </a:t>
            </a:r>
            <a:r>
              <a:rPr lang="en-US" sz="1400" b="1" i="1" dirty="0" err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</a:t>
            </a:r>
            <a:r>
              <a:rPr lang="en-US" sz="1400" b="1" baseline="-25000" dirty="0" err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</a:t>
            </a:r>
            <a:r>
              <a:rPr lang="en-US" sz="14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the marginal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cost of abating emissions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is greater than the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marginal social cost.</a:t>
            </a:r>
          </a:p>
        </p:txBody>
      </p:sp>
      <p:grpSp>
        <p:nvGrpSpPr>
          <p:cNvPr id="6" name="Group 36"/>
          <p:cNvGrpSpPr>
            <a:grpSpLocks/>
          </p:cNvGrpSpPr>
          <p:nvPr/>
        </p:nvGrpSpPr>
        <p:grpSpPr bwMode="auto">
          <a:xfrm>
            <a:off x="1939925" y="2176463"/>
            <a:ext cx="1216025" cy="3895725"/>
            <a:chOff x="0" y="0"/>
            <a:chExt cx="766" cy="2454"/>
          </a:xfrm>
        </p:grpSpPr>
        <p:sp>
          <p:nvSpPr>
            <p:cNvPr id="64549" name="Line 37"/>
            <p:cNvSpPr>
              <a:spLocks noChangeShapeType="1"/>
            </p:cNvSpPr>
            <p:nvPr/>
          </p:nvSpPr>
          <p:spPr bwMode="auto">
            <a:xfrm>
              <a:off x="0" y="1824"/>
              <a:ext cx="575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0" name="Line 38"/>
            <p:cNvSpPr>
              <a:spLocks noChangeShapeType="1"/>
            </p:cNvSpPr>
            <p:nvPr/>
          </p:nvSpPr>
          <p:spPr bwMode="auto">
            <a:xfrm rot="10800000">
              <a:off x="584" y="103"/>
              <a:ext cx="9" cy="23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1" name="Oval 39"/>
            <p:cNvSpPr>
              <a:spLocks/>
            </p:cNvSpPr>
            <p:nvPr/>
          </p:nvSpPr>
          <p:spPr bwMode="auto">
            <a:xfrm>
              <a:off x="527" y="1776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2" name="Oval 40"/>
            <p:cNvSpPr>
              <a:spLocks/>
            </p:cNvSpPr>
            <p:nvPr/>
          </p:nvSpPr>
          <p:spPr bwMode="auto">
            <a:xfrm>
              <a:off x="536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3" name="Line 41"/>
            <p:cNvSpPr>
              <a:spLocks noChangeShapeType="1"/>
            </p:cNvSpPr>
            <p:nvPr/>
          </p:nvSpPr>
          <p:spPr bwMode="auto">
            <a:xfrm>
              <a:off x="9" y="39"/>
              <a:ext cx="557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54" name="Rectangle 42"/>
            <p:cNvSpPr>
              <a:spLocks/>
            </p:cNvSpPr>
            <p:nvPr/>
          </p:nvSpPr>
          <p:spPr bwMode="auto">
            <a:xfrm>
              <a:off x="537" y="2222"/>
              <a:ext cx="229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0</a:t>
              </a:r>
            </a:p>
          </p:txBody>
        </p:sp>
      </p:grpSp>
      <p:sp>
        <p:nvSpPr>
          <p:cNvPr id="48171" name="Rectangle 43"/>
          <p:cNvSpPr>
            <a:spLocks/>
          </p:cNvSpPr>
          <p:nvPr/>
        </p:nvSpPr>
        <p:spPr bwMode="auto">
          <a:xfrm>
            <a:off x="6718300" y="3683000"/>
            <a:ext cx="2343150" cy="774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At </a:t>
            </a:r>
            <a:r>
              <a:rPr lang="en-US" sz="14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</a:t>
            </a:r>
            <a:r>
              <a:rPr lang="en-US" sz="1400" b="1" baseline="-250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 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the marginal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social cost is greater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than the marginal benefit.</a:t>
            </a:r>
          </a:p>
        </p:txBody>
      </p: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1939925" y="3776663"/>
            <a:ext cx="3632200" cy="2295525"/>
            <a:chOff x="0" y="0"/>
            <a:chExt cx="2288" cy="1446"/>
          </a:xfrm>
        </p:grpSpPr>
        <p:sp>
          <p:nvSpPr>
            <p:cNvPr id="64544" name="Line 45"/>
            <p:cNvSpPr>
              <a:spLocks noChangeShapeType="1"/>
            </p:cNvSpPr>
            <p:nvPr/>
          </p:nvSpPr>
          <p:spPr bwMode="auto">
            <a:xfrm>
              <a:off x="0" y="48"/>
              <a:ext cx="2111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5" name="Line 46"/>
            <p:cNvSpPr>
              <a:spLocks noChangeShapeType="1"/>
            </p:cNvSpPr>
            <p:nvPr/>
          </p:nvSpPr>
          <p:spPr bwMode="auto">
            <a:xfrm rot="10800000" flipH="1">
              <a:off x="2063" y="96"/>
              <a:ext cx="1" cy="13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6" name="Oval 47"/>
            <p:cNvSpPr>
              <a:spLocks/>
            </p:cNvSpPr>
            <p:nvPr/>
          </p:nvSpPr>
          <p:spPr bwMode="auto">
            <a:xfrm>
              <a:off x="2015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7" name="Oval 48"/>
            <p:cNvSpPr>
              <a:spLocks/>
            </p:cNvSpPr>
            <p:nvPr/>
          </p:nvSpPr>
          <p:spPr bwMode="auto">
            <a:xfrm>
              <a:off x="2006" y="99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8" name="Rectangle 49"/>
            <p:cNvSpPr>
              <a:spLocks/>
            </p:cNvSpPr>
            <p:nvPr/>
          </p:nvSpPr>
          <p:spPr bwMode="auto">
            <a:xfrm>
              <a:off x="2059" y="1214"/>
              <a:ext cx="229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1620838" y="4411663"/>
            <a:ext cx="2701925" cy="1677987"/>
            <a:chOff x="0" y="0"/>
            <a:chExt cx="1702" cy="1057"/>
          </a:xfrm>
        </p:grpSpPr>
        <p:sp>
          <p:nvSpPr>
            <p:cNvPr id="64539" name="Line 51"/>
            <p:cNvSpPr>
              <a:spLocks noChangeShapeType="1"/>
            </p:cNvSpPr>
            <p:nvPr/>
          </p:nvSpPr>
          <p:spPr bwMode="auto">
            <a:xfrm rot="10800000" flipH="1">
              <a:off x="1439" y="143"/>
              <a:ext cx="1" cy="91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0" name="Oval 52"/>
            <p:cNvSpPr>
              <a:spLocks/>
            </p:cNvSpPr>
            <p:nvPr/>
          </p:nvSpPr>
          <p:spPr bwMode="auto">
            <a:xfrm>
              <a:off x="1391" y="97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1" name="Rectangle 53"/>
            <p:cNvSpPr>
              <a:spLocks/>
            </p:cNvSpPr>
            <p:nvPr/>
          </p:nvSpPr>
          <p:spPr bwMode="auto">
            <a:xfrm>
              <a:off x="1470" y="831"/>
              <a:ext cx="232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E*</a:t>
              </a:r>
            </a:p>
          </p:txBody>
        </p:sp>
        <p:sp>
          <p:nvSpPr>
            <p:cNvPr id="64542" name="Line 54"/>
            <p:cNvSpPr>
              <a:spLocks noChangeShapeType="1"/>
            </p:cNvSpPr>
            <p:nvPr/>
          </p:nvSpPr>
          <p:spPr bwMode="auto">
            <a:xfrm>
              <a:off x="196" y="146"/>
              <a:ext cx="1225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43" name="Rectangle 55"/>
            <p:cNvSpPr>
              <a:spLocks/>
            </p:cNvSpPr>
            <p:nvPr/>
          </p:nvSpPr>
          <p:spPr bwMode="auto">
            <a:xfrm>
              <a:off x="0" y="0"/>
              <a:ext cx="177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</p:grpSp>
      <p:grpSp>
        <p:nvGrpSpPr>
          <p:cNvPr id="64531" name="Group 56"/>
          <p:cNvGrpSpPr>
            <a:grpSpLocks/>
          </p:cNvGrpSpPr>
          <p:nvPr/>
        </p:nvGrpSpPr>
        <p:grpSpPr bwMode="auto">
          <a:xfrm>
            <a:off x="8332787" y="6437312"/>
            <a:ext cx="277813" cy="344488"/>
            <a:chOff x="0" y="0"/>
            <a:chExt cx="175" cy="217"/>
          </a:xfrm>
        </p:grpSpPr>
        <p:sp>
          <p:nvSpPr>
            <p:cNvPr id="64532" name="AutoShape 57"/>
            <p:cNvSpPr>
              <a:spLocks/>
            </p:cNvSpPr>
            <p:nvPr/>
          </p:nvSpPr>
          <p:spPr bwMode="auto">
            <a:xfrm>
              <a:off x="0" y="0"/>
              <a:ext cx="175" cy="217"/>
            </a:xfrm>
            <a:custGeom>
              <a:avLst/>
              <a:gdLst>
                <a:gd name="T0" fmla="*/ 1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3" name="AutoShape 58"/>
            <p:cNvSpPr>
              <a:spLocks/>
            </p:cNvSpPr>
            <p:nvPr/>
          </p:nvSpPr>
          <p:spPr bwMode="auto">
            <a:xfrm>
              <a:off x="0" y="0"/>
              <a:ext cx="175" cy="10"/>
            </a:xfrm>
            <a:custGeom>
              <a:avLst/>
              <a:gdLst>
                <a:gd name="T0" fmla="*/ 1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1350" y="21600"/>
                  </a:lnTo>
                  <a:lnTo>
                    <a:pt x="20250" y="21600"/>
                  </a:lnTo>
                  <a:lnTo>
                    <a:pt x="2160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5BD6D6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4" name="AutoShape 59"/>
            <p:cNvSpPr>
              <a:spLocks/>
            </p:cNvSpPr>
            <p:nvPr/>
          </p:nvSpPr>
          <p:spPr bwMode="auto">
            <a:xfrm>
              <a:off x="0" y="0"/>
              <a:ext cx="10" cy="217"/>
            </a:xfrm>
            <a:custGeom>
              <a:avLst/>
              <a:gdLst>
                <a:gd name="T0" fmla="*/ 0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21600" y="1089"/>
                  </a:lnTo>
                  <a:lnTo>
                    <a:pt x="21600" y="20511"/>
                  </a:lnTo>
                  <a:lnTo>
                    <a:pt x="0" y="2160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84E0E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5" name="AutoShape 60"/>
            <p:cNvSpPr>
              <a:spLocks/>
            </p:cNvSpPr>
            <p:nvPr/>
          </p:nvSpPr>
          <p:spPr bwMode="auto">
            <a:xfrm>
              <a:off x="164" y="0"/>
              <a:ext cx="11" cy="217"/>
            </a:xfrm>
            <a:custGeom>
              <a:avLst/>
              <a:gdLst>
                <a:gd name="T0" fmla="*/ 0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21600" y="0"/>
                  </a:moveTo>
                  <a:lnTo>
                    <a:pt x="0" y="1089"/>
                  </a:lnTo>
                  <a:lnTo>
                    <a:pt x="0" y="20511"/>
                  </a:lnTo>
                  <a:lnTo>
                    <a:pt x="21600" y="21600"/>
                  </a:lnTo>
                  <a:close/>
                  <a:moveTo>
                    <a:pt x="21600" y="0"/>
                  </a:moveTo>
                </a:path>
              </a:pathLst>
            </a:custGeom>
            <a:solidFill>
              <a:srgbClr val="1E7A7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6" name="AutoShape 61"/>
            <p:cNvSpPr>
              <a:spLocks/>
            </p:cNvSpPr>
            <p:nvPr/>
          </p:nvSpPr>
          <p:spPr bwMode="auto">
            <a:xfrm>
              <a:off x="0" y="206"/>
              <a:ext cx="175" cy="11"/>
            </a:xfrm>
            <a:custGeom>
              <a:avLst/>
              <a:gdLst>
                <a:gd name="T0" fmla="*/ 1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21600" y="21600"/>
                  </a:moveTo>
                  <a:lnTo>
                    <a:pt x="20250" y="0"/>
                  </a:lnTo>
                  <a:lnTo>
                    <a:pt x="1350" y="0"/>
                  </a:lnTo>
                  <a:lnTo>
                    <a:pt x="0" y="216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rgbClr val="28A3A3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7" name="AutoShape 62"/>
            <p:cNvSpPr>
              <a:spLocks/>
            </p:cNvSpPr>
            <p:nvPr/>
          </p:nvSpPr>
          <p:spPr bwMode="auto">
            <a:xfrm>
              <a:off x="32" y="53"/>
              <a:ext cx="110" cy="110"/>
            </a:xfrm>
            <a:custGeom>
              <a:avLst/>
              <a:gdLst>
                <a:gd name="T0" fmla="*/ 0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21600" y="10800"/>
                  </a:lnTo>
                  <a:lnTo>
                    <a:pt x="0" y="2160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1E7A7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538" name="AutoShape 63"/>
            <p:cNvSpPr>
              <a:spLocks/>
            </p:cNvSpPr>
            <p:nvPr/>
          </p:nvSpPr>
          <p:spPr bwMode="auto">
            <a:xfrm>
              <a:off x="0" y="0"/>
              <a:ext cx="175" cy="217"/>
            </a:xfrm>
            <a:custGeom>
              <a:avLst/>
              <a:gdLst>
                <a:gd name="T0" fmla="*/ 1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1350" y="1089"/>
                  </a:moveTo>
                  <a:lnTo>
                    <a:pt x="1350" y="20511"/>
                  </a:lnTo>
                  <a:lnTo>
                    <a:pt x="20250" y="20511"/>
                  </a:lnTo>
                  <a:lnTo>
                    <a:pt x="20250" y="1089"/>
                  </a:lnTo>
                  <a:close/>
                  <a:moveTo>
                    <a:pt x="0" y="0"/>
                  </a:moveTo>
                  <a:lnTo>
                    <a:pt x="1350" y="1089"/>
                  </a:lnTo>
                  <a:moveTo>
                    <a:pt x="0" y="21600"/>
                  </a:moveTo>
                  <a:lnTo>
                    <a:pt x="1350" y="20511"/>
                  </a:lnTo>
                  <a:moveTo>
                    <a:pt x="21600" y="21600"/>
                  </a:moveTo>
                  <a:lnTo>
                    <a:pt x="20250" y="20511"/>
                  </a:lnTo>
                  <a:moveTo>
                    <a:pt x="21600" y="0"/>
                  </a:moveTo>
                  <a:lnTo>
                    <a:pt x="20250" y="1089"/>
                  </a:lnTo>
                  <a:moveTo>
                    <a:pt x="4050" y="5356"/>
                  </a:moveTo>
                  <a:lnTo>
                    <a:pt x="17550" y="10800"/>
                  </a:lnTo>
                  <a:lnTo>
                    <a:pt x="4050" y="16244"/>
                  </a:lnTo>
                  <a:close/>
                  <a:moveTo>
                    <a:pt x="4050" y="5356"/>
                  </a:moveTo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6" name="Line 53"/>
          <p:cNvSpPr>
            <a:spLocks noChangeShapeType="1"/>
          </p:cNvSpPr>
          <p:nvPr/>
        </p:nvSpPr>
        <p:spPr bwMode="auto">
          <a:xfrm flipH="1">
            <a:off x="4779962" y="6477000"/>
            <a:ext cx="2078038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Rectangle 54"/>
          <p:cNvSpPr>
            <a:spLocks noChangeArrowheads="1"/>
          </p:cNvSpPr>
          <p:nvPr/>
        </p:nvSpPr>
        <p:spPr bwMode="auto">
          <a:xfrm>
            <a:off x="2362200" y="6262633"/>
            <a:ext cx="2431781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b="1" dirty="0" smtClean="0">
                <a:solidFill>
                  <a:schemeClr val="tx1"/>
                </a:solidFill>
                <a:latin typeface="Arial"/>
                <a:cs typeface="Arial"/>
              </a:rPr>
              <a:t>Level of Abatements </a:t>
            </a:r>
            <a:endParaRPr lang="en-US" sz="18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64" name="Footer Placeholder 6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48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48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48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62" grpId="0" animBg="1" autoUpdateAnimBg="0"/>
      <p:bldP spid="48163" grpId="0" animBg="1" autoUpdateAnimBg="0"/>
      <p:bldP spid="48171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Ways of Correcting Market Failure</a:t>
            </a:r>
            <a:endParaRPr lang="en-US"/>
          </a:p>
        </p:txBody>
      </p:sp>
      <p:sp>
        <p:nvSpPr>
          <p:cNvPr id="49158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7772400" cy="47244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If the firm does not consider abatement, their profit maximizing level is 26 units of emissions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Level where MAC is zero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The socially efficient level of emissions is 12 where the MEC equals the MAC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Firms can be encouraged to reduce emissions to the efficient level in three ways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Emissions standards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Emissions fees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Transferable emissions permits</a:t>
            </a:r>
            <a:endParaRPr lang="en-US" dirty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9740F-3E34-AB46-A82D-9C6EEF3E231C}" type="slidenum">
              <a:rPr lang="en-US" smtClean="0">
                <a:sym typeface="Times New Roman" pitchFamily="-84" charset="0"/>
              </a:rPr>
              <a:pPr/>
              <a:t>50</a:t>
            </a:fld>
            <a:endParaRPr lang="en-US">
              <a:sym typeface="Times New Roman" pitchFamily="-84" charset="0"/>
            </a:endParaRPr>
          </a:p>
        </p:txBody>
      </p:sp>
      <p:grpSp>
        <p:nvGrpSpPr>
          <p:cNvPr id="65542" name="Group 7"/>
          <p:cNvGrpSpPr>
            <a:grpSpLocks/>
          </p:cNvGrpSpPr>
          <p:nvPr/>
        </p:nvGrpSpPr>
        <p:grpSpPr bwMode="auto">
          <a:xfrm>
            <a:off x="8388350" y="5741988"/>
            <a:ext cx="277813" cy="304800"/>
            <a:chOff x="0" y="0"/>
            <a:chExt cx="175" cy="192"/>
          </a:xfrm>
        </p:grpSpPr>
        <p:sp>
          <p:nvSpPr>
            <p:cNvPr id="65543" name="AutoShape 8"/>
            <p:cNvSpPr>
              <a:spLocks/>
            </p:cNvSpPr>
            <p:nvPr/>
          </p:nvSpPr>
          <p:spPr bwMode="auto">
            <a:xfrm>
              <a:off x="0" y="0"/>
              <a:ext cx="175" cy="192"/>
            </a:xfrm>
            <a:custGeom>
              <a:avLst/>
              <a:gdLst>
                <a:gd name="T0" fmla="*/ 1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4" name="AutoShape 9"/>
            <p:cNvSpPr>
              <a:spLocks/>
            </p:cNvSpPr>
            <p:nvPr/>
          </p:nvSpPr>
          <p:spPr bwMode="auto">
            <a:xfrm>
              <a:off x="0" y="0"/>
              <a:ext cx="175" cy="10"/>
            </a:xfrm>
            <a:custGeom>
              <a:avLst/>
              <a:gdLst>
                <a:gd name="T0" fmla="*/ 1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1350" y="21600"/>
                  </a:lnTo>
                  <a:lnTo>
                    <a:pt x="20250" y="21600"/>
                  </a:lnTo>
                  <a:lnTo>
                    <a:pt x="21600" y="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5BD6D6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5" name="AutoShape 10"/>
            <p:cNvSpPr>
              <a:spLocks/>
            </p:cNvSpPr>
            <p:nvPr/>
          </p:nvSpPr>
          <p:spPr bwMode="auto">
            <a:xfrm>
              <a:off x="0" y="0"/>
              <a:ext cx="10" cy="192"/>
            </a:xfrm>
            <a:custGeom>
              <a:avLst/>
              <a:gdLst>
                <a:gd name="T0" fmla="*/ 0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0" y="0"/>
                  </a:moveTo>
                  <a:lnTo>
                    <a:pt x="21600" y="1230"/>
                  </a:lnTo>
                  <a:lnTo>
                    <a:pt x="21600" y="20370"/>
                  </a:lnTo>
                  <a:lnTo>
                    <a:pt x="0" y="21600"/>
                  </a:lnTo>
                  <a:close/>
                  <a:moveTo>
                    <a:pt x="0" y="0"/>
                  </a:moveTo>
                </a:path>
              </a:pathLst>
            </a:custGeom>
            <a:solidFill>
              <a:srgbClr val="84E0E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6" name="AutoShape 11"/>
            <p:cNvSpPr>
              <a:spLocks/>
            </p:cNvSpPr>
            <p:nvPr/>
          </p:nvSpPr>
          <p:spPr bwMode="auto">
            <a:xfrm>
              <a:off x="164" y="0"/>
              <a:ext cx="11" cy="192"/>
            </a:xfrm>
            <a:custGeom>
              <a:avLst/>
              <a:gdLst>
                <a:gd name="T0" fmla="*/ 0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21600" y="0"/>
                  </a:moveTo>
                  <a:lnTo>
                    <a:pt x="0" y="1230"/>
                  </a:lnTo>
                  <a:lnTo>
                    <a:pt x="0" y="20370"/>
                  </a:lnTo>
                  <a:lnTo>
                    <a:pt x="21600" y="21600"/>
                  </a:lnTo>
                  <a:close/>
                  <a:moveTo>
                    <a:pt x="21600" y="0"/>
                  </a:moveTo>
                </a:path>
              </a:pathLst>
            </a:custGeom>
            <a:solidFill>
              <a:srgbClr val="1E7A7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7" name="AutoShape 12"/>
            <p:cNvSpPr>
              <a:spLocks/>
            </p:cNvSpPr>
            <p:nvPr/>
          </p:nvSpPr>
          <p:spPr bwMode="auto">
            <a:xfrm>
              <a:off x="0" y="181"/>
              <a:ext cx="175" cy="11"/>
            </a:xfrm>
            <a:custGeom>
              <a:avLst/>
              <a:gdLst>
                <a:gd name="T0" fmla="*/ 1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21600" y="21600"/>
                  </a:moveTo>
                  <a:lnTo>
                    <a:pt x="20250" y="0"/>
                  </a:lnTo>
                  <a:lnTo>
                    <a:pt x="1350" y="0"/>
                  </a:lnTo>
                  <a:lnTo>
                    <a:pt x="0" y="216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rgbClr val="28A3A3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8" name="AutoShape 13"/>
            <p:cNvSpPr>
              <a:spLocks/>
            </p:cNvSpPr>
            <p:nvPr/>
          </p:nvSpPr>
          <p:spPr bwMode="auto">
            <a:xfrm>
              <a:off x="32" y="41"/>
              <a:ext cx="110" cy="109"/>
            </a:xfrm>
            <a:custGeom>
              <a:avLst/>
              <a:gdLst>
                <a:gd name="T0" fmla="*/ 0 w 21600"/>
                <a:gd name="T1" fmla="*/ 0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21600" y="0"/>
                  </a:moveTo>
                  <a:lnTo>
                    <a:pt x="0" y="10800"/>
                  </a:lnTo>
                  <a:lnTo>
                    <a:pt x="21600" y="21600"/>
                  </a:lnTo>
                  <a:close/>
                  <a:moveTo>
                    <a:pt x="21600" y="0"/>
                  </a:moveTo>
                </a:path>
              </a:pathLst>
            </a:custGeom>
            <a:solidFill>
              <a:srgbClr val="1E7A7A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49" name="AutoShape 14"/>
            <p:cNvSpPr>
              <a:spLocks/>
            </p:cNvSpPr>
            <p:nvPr/>
          </p:nvSpPr>
          <p:spPr bwMode="auto">
            <a:xfrm>
              <a:off x="0" y="0"/>
              <a:ext cx="175" cy="192"/>
            </a:xfrm>
            <a:custGeom>
              <a:avLst/>
              <a:gdLst>
                <a:gd name="T0" fmla="*/ 1 w 21600"/>
                <a:gd name="T1" fmla="*/ 1 h 21600"/>
                <a:gd name="T2" fmla="*/ 0 60000 65536"/>
                <a:gd name="T3" fmla="*/ 0 w 21600"/>
                <a:gd name="T4" fmla="*/ 0 h 21600"/>
                <a:gd name="T5" fmla="*/ 21600 w 21600"/>
                <a:gd name="T6" fmla="*/ 21600 h 21600"/>
              </a:gdLst>
              <a:ahLst/>
              <a:cxnLst>
                <a:cxn ang="T2">
                  <a:pos x="T0" y="T1"/>
                </a:cxn>
              </a:cxnLst>
              <a:rect l="T3" t="T4" r="T5" b="T6"/>
              <a:pathLst>
                <a:path w="21600" h="21600">
                  <a:moveTo>
                    <a:pt x="1350" y="1230"/>
                  </a:moveTo>
                  <a:lnTo>
                    <a:pt x="1350" y="20370"/>
                  </a:lnTo>
                  <a:lnTo>
                    <a:pt x="20250" y="20370"/>
                  </a:lnTo>
                  <a:lnTo>
                    <a:pt x="20250" y="1230"/>
                  </a:lnTo>
                  <a:close/>
                  <a:moveTo>
                    <a:pt x="0" y="0"/>
                  </a:moveTo>
                  <a:lnTo>
                    <a:pt x="1350" y="1230"/>
                  </a:lnTo>
                  <a:moveTo>
                    <a:pt x="0" y="21600"/>
                  </a:moveTo>
                  <a:lnTo>
                    <a:pt x="1350" y="20370"/>
                  </a:lnTo>
                  <a:moveTo>
                    <a:pt x="21600" y="21600"/>
                  </a:moveTo>
                  <a:lnTo>
                    <a:pt x="20250" y="20370"/>
                  </a:lnTo>
                  <a:moveTo>
                    <a:pt x="21600" y="0"/>
                  </a:moveTo>
                  <a:lnTo>
                    <a:pt x="20250" y="1230"/>
                  </a:lnTo>
                  <a:moveTo>
                    <a:pt x="17550" y="4648"/>
                  </a:moveTo>
                  <a:lnTo>
                    <a:pt x="4050" y="10800"/>
                  </a:lnTo>
                  <a:lnTo>
                    <a:pt x="17550" y="16952"/>
                  </a:lnTo>
                  <a:close/>
                  <a:moveTo>
                    <a:pt x="17550" y="4648"/>
                  </a:moveTo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build="p" bldLvl="5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Ways of Correcting Market Failure</a:t>
            </a:r>
            <a:endParaRPr lang="en-US"/>
          </a:p>
        </p:txBody>
      </p:sp>
      <p:sp>
        <p:nvSpPr>
          <p:cNvPr id="50182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Options for Reducing Emissions to E*</a:t>
            </a:r>
          </a:p>
          <a:p>
            <a:pPr lvl="1"/>
            <a:r>
              <a:rPr lang="en-US" sz="4400" dirty="0" smtClean="0"/>
              <a:t>Emission Standard</a:t>
            </a:r>
          </a:p>
          <a:p>
            <a:pPr lvl="2"/>
            <a:r>
              <a:rPr lang="en-US" sz="4000" dirty="0" smtClean="0"/>
              <a:t>Set a legal limit on emissions at E* (12)</a:t>
            </a:r>
          </a:p>
          <a:p>
            <a:pPr lvl="2"/>
            <a:r>
              <a:rPr lang="en-US" sz="4000" dirty="0" smtClean="0"/>
              <a:t>Enforced by monetary and criminal penalties</a:t>
            </a:r>
          </a:p>
          <a:p>
            <a:pPr lvl="2"/>
            <a:r>
              <a:rPr lang="en-US" sz="4000" dirty="0" smtClean="0"/>
              <a:t>Increases the cost of production and the threshold price to enter the industry</a:t>
            </a:r>
          </a:p>
          <a:p>
            <a:pPr lvl="1"/>
            <a:r>
              <a:rPr lang="en-US" sz="4400" dirty="0" smtClean="0"/>
              <a:t>Emissions Fee</a:t>
            </a:r>
          </a:p>
          <a:p>
            <a:pPr lvl="2"/>
            <a:r>
              <a:rPr lang="en-US" sz="4000" dirty="0" smtClean="0"/>
              <a:t>Charge levied on each unit of emission</a:t>
            </a:r>
            <a:endParaRPr lang="en-US" sz="4000" dirty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021DF1-02BD-3A41-B0F6-2E1A554B29EB}" type="slidenum">
              <a:rPr lang="en-US" smtClean="0">
                <a:sym typeface="Times New Roman" pitchFamily="-84" charset="0"/>
              </a:rPr>
              <a:pPr/>
              <a:t>51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build="p" bldLvl="5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2"/>
          <p:cNvGrpSpPr>
            <a:grpSpLocks/>
          </p:cNvGrpSpPr>
          <p:nvPr/>
        </p:nvGrpSpPr>
        <p:grpSpPr bwMode="auto">
          <a:xfrm>
            <a:off x="4176712" y="4572000"/>
            <a:ext cx="2911475" cy="1449388"/>
            <a:chOff x="2631" y="2880"/>
            <a:chExt cx="1834" cy="913"/>
          </a:xfrm>
        </p:grpSpPr>
        <p:sp>
          <p:nvSpPr>
            <p:cNvPr id="33" name="Freeform 3"/>
            <p:cNvSpPr>
              <a:spLocks/>
            </p:cNvSpPr>
            <p:nvPr/>
          </p:nvSpPr>
          <p:spPr bwMode="auto">
            <a:xfrm>
              <a:off x="2640" y="2880"/>
              <a:ext cx="1825" cy="913"/>
            </a:xfrm>
            <a:custGeom>
              <a:avLst/>
              <a:gdLst>
                <a:gd name="T0" fmla="*/ 0 w 1825"/>
                <a:gd name="T1" fmla="*/ 0 h 913"/>
                <a:gd name="T2" fmla="*/ 0 w 1825"/>
                <a:gd name="T3" fmla="*/ 912 h 913"/>
                <a:gd name="T4" fmla="*/ 1824 w 1825"/>
                <a:gd name="T5" fmla="*/ 912 h 913"/>
                <a:gd name="T6" fmla="*/ 912 w 1825"/>
                <a:gd name="T7" fmla="*/ 576 h 913"/>
                <a:gd name="T8" fmla="*/ 528 w 1825"/>
                <a:gd name="T9" fmla="*/ 384 h 913"/>
                <a:gd name="T10" fmla="*/ 271 w 1825"/>
                <a:gd name="T11" fmla="*/ 220 h 913"/>
                <a:gd name="T12" fmla="*/ 0 w 1825"/>
                <a:gd name="T13" fmla="*/ 0 h 9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5"/>
                <a:gd name="T22" fmla="*/ 0 h 913"/>
                <a:gd name="T23" fmla="*/ 1825 w 1825"/>
                <a:gd name="T24" fmla="*/ 913 h 9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5" h="913">
                  <a:moveTo>
                    <a:pt x="0" y="0"/>
                  </a:moveTo>
                  <a:lnTo>
                    <a:pt x="0" y="912"/>
                  </a:lnTo>
                  <a:lnTo>
                    <a:pt x="1824" y="912"/>
                  </a:lnTo>
                  <a:lnTo>
                    <a:pt x="912" y="576"/>
                  </a:lnTo>
                  <a:lnTo>
                    <a:pt x="528" y="384"/>
                  </a:lnTo>
                  <a:lnTo>
                    <a:pt x="271" y="220"/>
                  </a:lnTo>
                  <a:lnTo>
                    <a:pt x="0" y="0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700" cap="rnd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>
                <a:latin typeface="Angsana New" charset="0"/>
              </a:endParaRPr>
            </a:p>
          </p:txBody>
        </p:sp>
        <p:sp>
          <p:nvSpPr>
            <p:cNvPr id="34" name="Rectangle 4"/>
            <p:cNvSpPr>
              <a:spLocks noChangeArrowheads="1"/>
            </p:cNvSpPr>
            <p:nvPr/>
          </p:nvSpPr>
          <p:spPr bwMode="auto">
            <a:xfrm>
              <a:off x="2631" y="3300"/>
              <a:ext cx="1161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Total</a:t>
              </a:r>
            </a:p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Abatement Cost</a:t>
              </a:r>
            </a:p>
          </p:txBody>
        </p:sp>
      </p:grp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2224088" y="4557713"/>
            <a:ext cx="1981200" cy="1447800"/>
            <a:chOff x="1401" y="2871"/>
            <a:chExt cx="1248" cy="912"/>
          </a:xfrm>
        </p:grpSpPr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1401" y="2871"/>
              <a:ext cx="1248" cy="912"/>
            </a:xfrm>
            <a:prstGeom prst="rect">
              <a:avLst/>
            </a:prstGeom>
            <a:solidFill>
              <a:srgbClr val="FFEE29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2000"/>
            </a:p>
          </p:txBody>
        </p:sp>
        <p:sp>
          <p:nvSpPr>
            <p:cNvPr id="37" name="Rectangle 7"/>
            <p:cNvSpPr>
              <a:spLocks noChangeArrowheads="1"/>
            </p:cNvSpPr>
            <p:nvPr/>
          </p:nvSpPr>
          <p:spPr bwMode="auto">
            <a:xfrm>
              <a:off x="1684" y="3213"/>
              <a:ext cx="865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Total Fee</a:t>
              </a:r>
            </a:p>
            <a:p>
              <a:pPr algn="ctr"/>
              <a:r>
                <a:rPr lang="en-US" sz="2000" dirty="0">
                  <a:solidFill>
                    <a:schemeClr val="tx1"/>
                  </a:solidFill>
                </a:rPr>
                <a:t>of</a:t>
              </a:r>
              <a:r>
                <a:rPr lang="en-US" sz="2000" dirty="0" smtClean="0">
                  <a:solidFill>
                    <a:schemeClr val="tx1"/>
                  </a:solidFill>
                </a:rPr>
                <a:t> emission</a:t>
              </a:r>
              <a:endParaRPr lang="en-US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6758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Standards and Fees</a:t>
            </a:r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7AFF8408-698A-254B-B2D5-231E52C04E45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7589" name="Line 6"/>
          <p:cNvSpPr>
            <a:spLocks noChangeShapeType="1"/>
          </p:cNvSpPr>
          <p:nvPr/>
        </p:nvSpPr>
        <p:spPr bwMode="auto">
          <a:xfrm>
            <a:off x="2209800" y="1709738"/>
            <a:ext cx="1588" cy="4291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590" name="Line 7"/>
          <p:cNvSpPr>
            <a:spLocks noChangeShapeType="1"/>
          </p:cNvSpPr>
          <p:nvPr/>
        </p:nvSpPr>
        <p:spPr bwMode="auto">
          <a:xfrm>
            <a:off x="2187575" y="6013450"/>
            <a:ext cx="50133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591" name="Rectangle 8"/>
          <p:cNvSpPr>
            <a:spLocks/>
          </p:cNvSpPr>
          <p:nvPr/>
        </p:nvSpPr>
        <p:spPr bwMode="auto">
          <a:xfrm>
            <a:off x="7088188" y="6000750"/>
            <a:ext cx="1763712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Emissions</a:t>
            </a:r>
          </a:p>
        </p:txBody>
      </p:sp>
      <p:sp>
        <p:nvSpPr>
          <p:cNvPr id="67592" name="Rectangle 9"/>
          <p:cNvSpPr>
            <a:spLocks/>
          </p:cNvSpPr>
          <p:nvPr/>
        </p:nvSpPr>
        <p:spPr bwMode="auto">
          <a:xfrm>
            <a:off x="762000" y="1585913"/>
            <a:ext cx="1262063" cy="50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Dollars/ unit</a:t>
            </a:r>
          </a:p>
          <a:p>
            <a:pPr marL="39688" algn="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of Emissions</a:t>
            </a:r>
          </a:p>
        </p:txBody>
      </p:sp>
      <p:grpSp>
        <p:nvGrpSpPr>
          <p:cNvPr id="67593" name="Group 10"/>
          <p:cNvGrpSpPr>
            <a:grpSpLocks/>
          </p:cNvGrpSpPr>
          <p:nvPr/>
        </p:nvGrpSpPr>
        <p:grpSpPr bwMode="auto">
          <a:xfrm>
            <a:off x="2668588" y="1795463"/>
            <a:ext cx="4530725" cy="3375025"/>
            <a:chOff x="0" y="0"/>
            <a:chExt cx="2853" cy="2126"/>
          </a:xfrm>
        </p:grpSpPr>
        <p:sp>
          <p:nvSpPr>
            <p:cNvPr id="67611" name="Freeform 11"/>
            <p:cNvSpPr>
              <a:spLocks/>
            </p:cNvSpPr>
            <p:nvPr/>
          </p:nvSpPr>
          <p:spPr bwMode="auto">
            <a:xfrm>
              <a:off x="0" y="260"/>
              <a:ext cx="2591" cy="1866"/>
            </a:xfrm>
            <a:custGeom>
              <a:avLst/>
              <a:gdLst>
                <a:gd name="T0" fmla="*/ 0 w 21600"/>
                <a:gd name="T1" fmla="*/ 1866 h 21600"/>
                <a:gd name="T2" fmla="*/ 41 w 21600"/>
                <a:gd name="T3" fmla="*/ 1856 h 21600"/>
                <a:gd name="T4" fmla="*/ 96 w 21600"/>
                <a:gd name="T5" fmla="*/ 1840 h 21600"/>
                <a:gd name="T6" fmla="*/ 137 w 21600"/>
                <a:gd name="T7" fmla="*/ 1830 h 21600"/>
                <a:gd name="T8" fmla="*/ 178 w 21600"/>
                <a:gd name="T9" fmla="*/ 1814 h 21600"/>
                <a:gd name="T10" fmla="*/ 225 w 21600"/>
                <a:gd name="T11" fmla="*/ 1798 h 21600"/>
                <a:gd name="T12" fmla="*/ 287 w 21600"/>
                <a:gd name="T13" fmla="*/ 1777 h 21600"/>
                <a:gd name="T14" fmla="*/ 355 w 21600"/>
                <a:gd name="T15" fmla="*/ 1751 h 21600"/>
                <a:gd name="T16" fmla="*/ 437 w 21600"/>
                <a:gd name="T17" fmla="*/ 1720 h 21600"/>
                <a:gd name="T18" fmla="*/ 519 w 21600"/>
                <a:gd name="T19" fmla="*/ 1684 h 21600"/>
                <a:gd name="T20" fmla="*/ 615 w 21600"/>
                <a:gd name="T21" fmla="*/ 1647 h 21600"/>
                <a:gd name="T22" fmla="*/ 813 w 21600"/>
                <a:gd name="T23" fmla="*/ 1559 h 21600"/>
                <a:gd name="T24" fmla="*/ 1005 w 21600"/>
                <a:gd name="T25" fmla="*/ 1465 h 21600"/>
                <a:gd name="T26" fmla="*/ 1101 w 21600"/>
                <a:gd name="T27" fmla="*/ 1413 h 21600"/>
                <a:gd name="T28" fmla="*/ 1203 w 21600"/>
                <a:gd name="T29" fmla="*/ 1355 h 21600"/>
                <a:gd name="T30" fmla="*/ 1415 w 21600"/>
                <a:gd name="T31" fmla="*/ 1235 h 21600"/>
                <a:gd name="T32" fmla="*/ 1613 w 21600"/>
                <a:gd name="T33" fmla="*/ 1110 h 21600"/>
                <a:gd name="T34" fmla="*/ 1702 w 21600"/>
                <a:gd name="T35" fmla="*/ 1048 h 21600"/>
                <a:gd name="T36" fmla="*/ 1784 w 21600"/>
                <a:gd name="T37" fmla="*/ 985 h 21600"/>
                <a:gd name="T38" fmla="*/ 1859 w 21600"/>
                <a:gd name="T39" fmla="*/ 928 h 21600"/>
                <a:gd name="T40" fmla="*/ 1921 w 21600"/>
                <a:gd name="T41" fmla="*/ 876 h 21600"/>
                <a:gd name="T42" fmla="*/ 2037 w 21600"/>
                <a:gd name="T43" fmla="*/ 772 h 21600"/>
                <a:gd name="T44" fmla="*/ 2140 w 21600"/>
                <a:gd name="T45" fmla="*/ 662 h 21600"/>
                <a:gd name="T46" fmla="*/ 2242 w 21600"/>
                <a:gd name="T47" fmla="*/ 548 h 21600"/>
                <a:gd name="T48" fmla="*/ 2290 w 21600"/>
                <a:gd name="T49" fmla="*/ 480 h 21600"/>
                <a:gd name="T50" fmla="*/ 2338 w 21600"/>
                <a:gd name="T51" fmla="*/ 407 h 21600"/>
                <a:gd name="T52" fmla="*/ 2441 w 21600"/>
                <a:gd name="T53" fmla="*/ 256 h 21600"/>
                <a:gd name="T54" fmla="*/ 2482 w 21600"/>
                <a:gd name="T55" fmla="*/ 178 h 21600"/>
                <a:gd name="T56" fmla="*/ 2523 w 21600"/>
                <a:gd name="T57" fmla="*/ 110 h 21600"/>
                <a:gd name="T58" fmla="*/ 2557 w 21600"/>
                <a:gd name="T59" fmla="*/ 53 h 21600"/>
                <a:gd name="T60" fmla="*/ 2591 w 21600"/>
                <a:gd name="T61" fmla="*/ 0 h 2160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1600"/>
                <a:gd name="T94" fmla="*/ 0 h 21600"/>
                <a:gd name="T95" fmla="*/ 21600 w 21600"/>
                <a:gd name="T96" fmla="*/ 21600 h 2160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1600" h="21600">
                  <a:moveTo>
                    <a:pt x="0" y="21600"/>
                  </a:moveTo>
                  <a:lnTo>
                    <a:pt x="342" y="21484"/>
                  </a:lnTo>
                  <a:lnTo>
                    <a:pt x="800" y="21299"/>
                  </a:lnTo>
                  <a:lnTo>
                    <a:pt x="1142" y="21183"/>
                  </a:lnTo>
                  <a:lnTo>
                    <a:pt x="1484" y="20998"/>
                  </a:lnTo>
                  <a:lnTo>
                    <a:pt x="1876" y="20813"/>
                  </a:lnTo>
                  <a:lnTo>
                    <a:pt x="2393" y="20570"/>
                  </a:lnTo>
                  <a:lnTo>
                    <a:pt x="2959" y="20269"/>
                  </a:lnTo>
                  <a:lnTo>
                    <a:pt x="3643" y="19910"/>
                  </a:lnTo>
                  <a:lnTo>
                    <a:pt x="4327" y="19493"/>
                  </a:lnTo>
                  <a:lnTo>
                    <a:pt x="5127" y="19065"/>
                  </a:lnTo>
                  <a:lnTo>
                    <a:pt x="6778" y="18046"/>
                  </a:lnTo>
                  <a:lnTo>
                    <a:pt x="8378" y="16958"/>
                  </a:lnTo>
                  <a:lnTo>
                    <a:pt x="9179" y="16356"/>
                  </a:lnTo>
                  <a:lnTo>
                    <a:pt x="10029" y="15685"/>
                  </a:lnTo>
                  <a:lnTo>
                    <a:pt x="11796" y="14296"/>
                  </a:lnTo>
                  <a:lnTo>
                    <a:pt x="13447" y="12849"/>
                  </a:lnTo>
                  <a:lnTo>
                    <a:pt x="14189" y="12131"/>
                  </a:lnTo>
                  <a:lnTo>
                    <a:pt x="14872" y="11402"/>
                  </a:lnTo>
                  <a:lnTo>
                    <a:pt x="15498" y="10742"/>
                  </a:lnTo>
                  <a:lnTo>
                    <a:pt x="16015" y="10140"/>
                  </a:lnTo>
                  <a:lnTo>
                    <a:pt x="16982" y="8936"/>
                  </a:lnTo>
                  <a:lnTo>
                    <a:pt x="17840" y="7663"/>
                  </a:lnTo>
                  <a:lnTo>
                    <a:pt x="18691" y="6343"/>
                  </a:lnTo>
                  <a:lnTo>
                    <a:pt x="19091" y="5556"/>
                  </a:lnTo>
                  <a:lnTo>
                    <a:pt x="19491" y="4711"/>
                  </a:lnTo>
                  <a:lnTo>
                    <a:pt x="20350" y="2963"/>
                  </a:lnTo>
                  <a:lnTo>
                    <a:pt x="20691" y="2060"/>
                  </a:lnTo>
                  <a:lnTo>
                    <a:pt x="21033" y="1273"/>
                  </a:lnTo>
                  <a:lnTo>
                    <a:pt x="21317" y="614"/>
                  </a:lnTo>
                  <a:lnTo>
                    <a:pt x="21600" y="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12" name="Rectangle 12"/>
            <p:cNvSpPr>
              <a:spLocks/>
            </p:cNvSpPr>
            <p:nvPr/>
          </p:nvSpPr>
          <p:spPr bwMode="auto">
            <a:xfrm>
              <a:off x="2437" y="0"/>
              <a:ext cx="416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MEC</a:t>
              </a:r>
            </a:p>
          </p:txBody>
        </p:sp>
      </p:grpSp>
      <p:grpSp>
        <p:nvGrpSpPr>
          <p:cNvPr id="67594" name="Group 13"/>
          <p:cNvGrpSpPr>
            <a:grpSpLocks/>
          </p:cNvGrpSpPr>
          <p:nvPr/>
        </p:nvGrpSpPr>
        <p:grpSpPr bwMode="auto">
          <a:xfrm>
            <a:off x="3048000" y="1908175"/>
            <a:ext cx="4116375" cy="4113213"/>
            <a:chOff x="0" y="0"/>
            <a:chExt cx="2592" cy="2591"/>
          </a:xfrm>
        </p:grpSpPr>
        <p:sp>
          <p:nvSpPr>
            <p:cNvPr id="67609" name="Freeform 14"/>
            <p:cNvSpPr>
              <a:spLocks/>
            </p:cNvSpPr>
            <p:nvPr/>
          </p:nvSpPr>
          <p:spPr bwMode="auto">
            <a:xfrm>
              <a:off x="0" y="0"/>
              <a:ext cx="2592" cy="2591"/>
            </a:xfrm>
            <a:custGeom>
              <a:avLst/>
              <a:gdLst>
                <a:gd name="T0" fmla="*/ 0 w 21600"/>
                <a:gd name="T1" fmla="*/ 0 h 21600"/>
                <a:gd name="T2" fmla="*/ 7 w 21600"/>
                <a:gd name="T3" fmla="*/ 18 h 21600"/>
                <a:gd name="T4" fmla="*/ 7 w 21600"/>
                <a:gd name="T5" fmla="*/ 48 h 21600"/>
                <a:gd name="T6" fmla="*/ 14 w 21600"/>
                <a:gd name="T7" fmla="*/ 72 h 21600"/>
                <a:gd name="T8" fmla="*/ 21 w 21600"/>
                <a:gd name="T9" fmla="*/ 97 h 21600"/>
                <a:gd name="T10" fmla="*/ 36 w 21600"/>
                <a:gd name="T11" fmla="*/ 139 h 21600"/>
                <a:gd name="T12" fmla="*/ 50 w 21600"/>
                <a:gd name="T13" fmla="*/ 188 h 21600"/>
                <a:gd name="T14" fmla="*/ 72 w 21600"/>
                <a:gd name="T15" fmla="*/ 255 h 21600"/>
                <a:gd name="T16" fmla="*/ 94 w 21600"/>
                <a:gd name="T17" fmla="*/ 327 h 21600"/>
                <a:gd name="T18" fmla="*/ 115 w 21600"/>
                <a:gd name="T19" fmla="*/ 418 h 21600"/>
                <a:gd name="T20" fmla="*/ 144 w 21600"/>
                <a:gd name="T21" fmla="*/ 515 h 21600"/>
                <a:gd name="T22" fmla="*/ 209 w 21600"/>
                <a:gd name="T23" fmla="*/ 716 h 21600"/>
                <a:gd name="T24" fmla="*/ 252 w 21600"/>
                <a:gd name="T25" fmla="*/ 813 h 21600"/>
                <a:gd name="T26" fmla="*/ 289 w 21600"/>
                <a:gd name="T27" fmla="*/ 910 h 21600"/>
                <a:gd name="T28" fmla="*/ 375 w 21600"/>
                <a:gd name="T29" fmla="*/ 1104 h 21600"/>
                <a:gd name="T30" fmla="*/ 476 w 21600"/>
                <a:gd name="T31" fmla="*/ 1304 h 21600"/>
                <a:gd name="T32" fmla="*/ 585 w 21600"/>
                <a:gd name="T33" fmla="*/ 1499 h 21600"/>
                <a:gd name="T34" fmla="*/ 650 w 21600"/>
                <a:gd name="T35" fmla="*/ 1590 h 21600"/>
                <a:gd name="T36" fmla="*/ 722 w 21600"/>
                <a:gd name="T37" fmla="*/ 1675 h 21600"/>
                <a:gd name="T38" fmla="*/ 801 w 21600"/>
                <a:gd name="T39" fmla="*/ 1754 h 21600"/>
                <a:gd name="T40" fmla="*/ 895 w 21600"/>
                <a:gd name="T41" fmla="*/ 1826 h 21600"/>
                <a:gd name="T42" fmla="*/ 1090 w 21600"/>
                <a:gd name="T43" fmla="*/ 1966 h 21600"/>
                <a:gd name="T44" fmla="*/ 1307 w 21600"/>
                <a:gd name="T45" fmla="*/ 2093 h 21600"/>
                <a:gd name="T46" fmla="*/ 1538 w 21600"/>
                <a:gd name="T47" fmla="*/ 2209 h 21600"/>
                <a:gd name="T48" fmla="*/ 1783 w 21600"/>
                <a:gd name="T49" fmla="*/ 2318 h 21600"/>
                <a:gd name="T50" fmla="*/ 2043 w 21600"/>
                <a:gd name="T51" fmla="*/ 2409 h 21600"/>
                <a:gd name="T52" fmla="*/ 2310 w 21600"/>
                <a:gd name="T53" fmla="*/ 2500 h 21600"/>
                <a:gd name="T54" fmla="*/ 2592 w 21600"/>
                <a:gd name="T55" fmla="*/ 2591 h 2160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1600"/>
                <a:gd name="T85" fmla="*/ 0 h 21600"/>
                <a:gd name="T86" fmla="*/ 21600 w 21600"/>
                <a:gd name="T87" fmla="*/ 21600 h 2160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1600" h="21600">
                  <a:moveTo>
                    <a:pt x="0" y="0"/>
                  </a:moveTo>
                  <a:lnTo>
                    <a:pt x="58" y="150"/>
                  </a:lnTo>
                  <a:lnTo>
                    <a:pt x="58" y="400"/>
                  </a:lnTo>
                  <a:lnTo>
                    <a:pt x="117" y="600"/>
                  </a:lnTo>
                  <a:lnTo>
                    <a:pt x="175" y="809"/>
                  </a:lnTo>
                  <a:lnTo>
                    <a:pt x="300" y="1159"/>
                  </a:lnTo>
                  <a:lnTo>
                    <a:pt x="417" y="1567"/>
                  </a:lnTo>
                  <a:lnTo>
                    <a:pt x="600" y="2126"/>
                  </a:lnTo>
                  <a:lnTo>
                    <a:pt x="783" y="2726"/>
                  </a:lnTo>
                  <a:lnTo>
                    <a:pt x="958" y="3485"/>
                  </a:lnTo>
                  <a:lnTo>
                    <a:pt x="1200" y="4293"/>
                  </a:lnTo>
                  <a:lnTo>
                    <a:pt x="1742" y="5969"/>
                  </a:lnTo>
                  <a:lnTo>
                    <a:pt x="2100" y="6778"/>
                  </a:lnTo>
                  <a:lnTo>
                    <a:pt x="2408" y="7586"/>
                  </a:lnTo>
                  <a:lnTo>
                    <a:pt x="3125" y="9204"/>
                  </a:lnTo>
                  <a:lnTo>
                    <a:pt x="3967" y="10871"/>
                  </a:lnTo>
                  <a:lnTo>
                    <a:pt x="4875" y="12496"/>
                  </a:lnTo>
                  <a:lnTo>
                    <a:pt x="5417" y="13255"/>
                  </a:lnTo>
                  <a:lnTo>
                    <a:pt x="6017" y="13964"/>
                  </a:lnTo>
                  <a:lnTo>
                    <a:pt x="6675" y="14622"/>
                  </a:lnTo>
                  <a:lnTo>
                    <a:pt x="7458" y="15223"/>
                  </a:lnTo>
                  <a:lnTo>
                    <a:pt x="9083" y="16390"/>
                  </a:lnTo>
                  <a:lnTo>
                    <a:pt x="10892" y="17448"/>
                  </a:lnTo>
                  <a:lnTo>
                    <a:pt x="12817" y="18415"/>
                  </a:lnTo>
                  <a:lnTo>
                    <a:pt x="14858" y="19324"/>
                  </a:lnTo>
                  <a:lnTo>
                    <a:pt x="17025" y="20083"/>
                  </a:lnTo>
                  <a:lnTo>
                    <a:pt x="19250" y="20841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10" name="Rectangle 15"/>
            <p:cNvSpPr>
              <a:spLocks/>
            </p:cNvSpPr>
            <p:nvPr/>
          </p:nvSpPr>
          <p:spPr bwMode="auto">
            <a:xfrm>
              <a:off x="2198" y="2159"/>
              <a:ext cx="348" cy="1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endParaRPr lang="en-US" sz="18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sp>
        <p:nvSpPr>
          <p:cNvPr id="67595" name="Oval 16"/>
          <p:cNvSpPr>
            <a:spLocks/>
          </p:cNvSpPr>
          <p:nvPr/>
        </p:nvSpPr>
        <p:spPr bwMode="auto">
          <a:xfrm>
            <a:off x="4114800" y="44958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597" name="Rectangle 18"/>
          <p:cNvSpPr>
            <a:spLocks/>
          </p:cNvSpPr>
          <p:nvPr/>
        </p:nvSpPr>
        <p:spPr bwMode="auto">
          <a:xfrm>
            <a:off x="4114800" y="6045200"/>
            <a:ext cx="495767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= 12</a:t>
            </a:r>
            <a:endParaRPr lang="en-US" sz="1800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3810000" y="2211388"/>
            <a:ext cx="1628775" cy="4189412"/>
            <a:chOff x="-240" y="0"/>
            <a:chExt cx="1026" cy="2639"/>
          </a:xfrm>
        </p:grpSpPr>
        <p:sp>
          <p:nvSpPr>
            <p:cNvPr id="67605" name="Line 20"/>
            <p:cNvSpPr>
              <a:spLocks noChangeShapeType="1"/>
            </p:cNvSpPr>
            <p:nvPr/>
          </p:nvSpPr>
          <p:spPr bwMode="auto">
            <a:xfrm>
              <a:off x="0" y="0"/>
              <a:ext cx="1" cy="23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06" name="Rectangle 21"/>
            <p:cNvSpPr>
              <a:spLocks/>
            </p:cNvSpPr>
            <p:nvPr/>
          </p:nvSpPr>
          <p:spPr bwMode="auto">
            <a:xfrm>
              <a:off x="-240" y="2415"/>
              <a:ext cx="250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i="1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E*</a:t>
              </a:r>
            </a:p>
          </p:txBody>
        </p:sp>
        <p:sp>
          <p:nvSpPr>
            <p:cNvPr id="67607" name="Rectangle 22"/>
            <p:cNvSpPr>
              <a:spLocks/>
            </p:cNvSpPr>
            <p:nvPr/>
          </p:nvSpPr>
          <p:spPr bwMode="auto">
            <a:xfrm>
              <a:off x="135" y="345"/>
              <a:ext cx="651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Standard</a:t>
              </a:r>
            </a:p>
          </p:txBody>
        </p:sp>
        <p:sp>
          <p:nvSpPr>
            <p:cNvPr id="67608" name="Line 23"/>
            <p:cNvSpPr>
              <a:spLocks noChangeShapeType="1"/>
            </p:cNvSpPr>
            <p:nvPr/>
          </p:nvSpPr>
          <p:spPr bwMode="auto">
            <a:xfrm flipH="1">
              <a:off x="49" y="624"/>
              <a:ext cx="287" cy="2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905000" y="3998913"/>
            <a:ext cx="2209800" cy="700087"/>
            <a:chOff x="1905000" y="3998913"/>
            <a:chExt cx="2209800" cy="700087"/>
          </a:xfrm>
        </p:grpSpPr>
        <p:sp>
          <p:nvSpPr>
            <p:cNvPr id="67596" name="Rectangle 17"/>
            <p:cNvSpPr>
              <a:spLocks/>
            </p:cNvSpPr>
            <p:nvPr/>
          </p:nvSpPr>
          <p:spPr bwMode="auto">
            <a:xfrm>
              <a:off x="1905000" y="4343400"/>
              <a:ext cx="280988" cy="3556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  <p:sp>
          <p:nvSpPr>
            <p:cNvPr id="67602" name="Line 25"/>
            <p:cNvSpPr>
              <a:spLocks noChangeShapeType="1"/>
            </p:cNvSpPr>
            <p:nvPr/>
          </p:nvSpPr>
          <p:spPr bwMode="auto">
            <a:xfrm flipH="1">
              <a:off x="2211388" y="4572001"/>
              <a:ext cx="1903412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603" name="Rectangle 26"/>
            <p:cNvSpPr>
              <a:spLocks/>
            </p:cNvSpPr>
            <p:nvPr/>
          </p:nvSpPr>
          <p:spPr bwMode="auto">
            <a:xfrm>
              <a:off x="2414588" y="3998913"/>
              <a:ext cx="503237" cy="3175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Fee</a:t>
              </a:r>
            </a:p>
          </p:txBody>
        </p:sp>
        <p:sp>
          <p:nvSpPr>
            <p:cNvPr id="67604" name="Line 27"/>
            <p:cNvSpPr>
              <a:spLocks noChangeShapeType="1"/>
            </p:cNvSpPr>
            <p:nvPr/>
          </p:nvSpPr>
          <p:spPr bwMode="auto">
            <a:xfrm>
              <a:off x="2882900" y="4279901"/>
              <a:ext cx="144462" cy="2159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600" name="Line 28"/>
          <p:cNvSpPr>
            <a:spLocks noChangeShapeType="1"/>
          </p:cNvSpPr>
          <p:nvPr/>
        </p:nvSpPr>
        <p:spPr bwMode="auto">
          <a:xfrm flipH="1">
            <a:off x="5000625" y="6415088"/>
            <a:ext cx="2078038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601" name="Rectangle 29"/>
          <p:cNvSpPr>
            <a:spLocks/>
          </p:cNvSpPr>
          <p:nvPr/>
        </p:nvSpPr>
        <p:spPr bwMode="auto">
          <a:xfrm>
            <a:off x="3184525" y="6259513"/>
            <a:ext cx="176371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abatement</a:t>
            </a:r>
          </a:p>
        </p:txBody>
      </p:sp>
      <p:sp>
        <p:nvSpPr>
          <p:cNvPr id="38" name="Footer Placeholder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Case for Fees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8026400" cy="5259387"/>
          </a:xfrm>
        </p:spPr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Assume two firms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Total emissions is 28 units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Same marginal social cost curve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Different marginal abatement cost curves</a:t>
            </a:r>
          </a:p>
          <a:p>
            <a:pPr marL="1182688" lvl="2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MAC</a:t>
            </a:r>
            <a:r>
              <a:rPr lang="en-US" sz="4000" baseline="-25000" dirty="0" smtClean="0">
                <a:latin typeface="Angsana New" pitchFamily="-84" charset="0"/>
                <a:ea typeface="ＭＳ Ｐゴシック" pitchFamily="-84" charset="-128"/>
              </a:rPr>
              <a:t>1</a:t>
            </a:r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sz="4000" dirty="0">
                <a:latin typeface="Angsana New" pitchFamily="-84" charset="0"/>
                <a:ea typeface="ＭＳ Ｐゴシック" pitchFamily="-84" charset="-128"/>
              </a:rPr>
              <a:t>and </a:t>
            </a:r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MAC</a:t>
            </a:r>
            <a:r>
              <a:rPr lang="en-US" sz="4000" baseline="-25000" dirty="0" smtClean="0">
                <a:latin typeface="Angsana New" pitchFamily="-84" charset="0"/>
                <a:ea typeface="ＭＳ Ｐゴシック" pitchFamily="-84" charset="-128"/>
              </a:rPr>
              <a:t>2</a:t>
            </a:r>
            <a:endParaRPr lang="en-US" sz="4000" baseline="-25000" dirty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Emissions fees are preferable to standards in this case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We want to reduce total emissions by 14 units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The cheapest way to do that is for firm 1 to reduce by 6 and firm 2 by 8 units</a:t>
            </a: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D41F5BC-B7B0-FC43-B7DF-A2A6AD4739DB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 build="p" bldLvl="5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2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Case for Fees</a:t>
            </a: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3F6C66A-A510-D542-8F4D-322C596B7B8F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54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4277" name="Rectangle 5"/>
          <p:cNvSpPr>
            <a:spLocks/>
          </p:cNvSpPr>
          <p:nvPr/>
        </p:nvSpPr>
        <p:spPr bwMode="auto">
          <a:xfrm>
            <a:off x="5159375" y="1447800"/>
            <a:ext cx="3911600" cy="14986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If a fee of $3 was imposed, Firm 1 emissions would fall by 6 (14-8) to 8.  Firm 2 emissions would fall by 8 (14-6) to 6.  </a:t>
            </a:r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8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= </a:t>
            </a:r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8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</a:t>
            </a:r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: efficient solution.</a:t>
            </a: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338513" y="1905000"/>
            <a:ext cx="4206875" cy="4302125"/>
            <a:chOff x="0" y="0"/>
            <a:chExt cx="2650" cy="2710"/>
          </a:xfrm>
        </p:grpSpPr>
        <p:sp>
          <p:nvSpPr>
            <p:cNvPr id="70702" name="Freeform 7"/>
            <p:cNvSpPr>
              <a:spLocks/>
            </p:cNvSpPr>
            <p:nvPr/>
          </p:nvSpPr>
          <p:spPr bwMode="auto">
            <a:xfrm>
              <a:off x="57" y="307"/>
              <a:ext cx="2593" cy="2403"/>
            </a:xfrm>
            <a:custGeom>
              <a:avLst/>
              <a:gdLst>
                <a:gd name="T0" fmla="*/ 0 w 21600"/>
                <a:gd name="T1" fmla="*/ 0 h 21600"/>
                <a:gd name="T2" fmla="*/ 121 w 21600"/>
                <a:gd name="T3" fmla="*/ 212 h 21600"/>
                <a:gd name="T4" fmla="*/ 251 w 21600"/>
                <a:gd name="T5" fmla="*/ 419 h 21600"/>
                <a:gd name="T6" fmla="*/ 365 w 21600"/>
                <a:gd name="T7" fmla="*/ 607 h 21600"/>
                <a:gd name="T8" fmla="*/ 471 w 21600"/>
                <a:gd name="T9" fmla="*/ 783 h 21600"/>
                <a:gd name="T10" fmla="*/ 578 w 21600"/>
                <a:gd name="T11" fmla="*/ 940 h 21600"/>
                <a:gd name="T12" fmla="*/ 684 w 21600"/>
                <a:gd name="T13" fmla="*/ 1086 h 21600"/>
                <a:gd name="T14" fmla="*/ 737 w 21600"/>
                <a:gd name="T15" fmla="*/ 1147 h 21600"/>
                <a:gd name="T16" fmla="*/ 783 w 21600"/>
                <a:gd name="T17" fmla="*/ 1207 h 21600"/>
                <a:gd name="T18" fmla="*/ 829 w 21600"/>
                <a:gd name="T19" fmla="*/ 1262 h 21600"/>
                <a:gd name="T20" fmla="*/ 867 w 21600"/>
                <a:gd name="T21" fmla="*/ 1305 h 21600"/>
                <a:gd name="T22" fmla="*/ 897 w 21600"/>
                <a:gd name="T23" fmla="*/ 1341 h 21600"/>
                <a:gd name="T24" fmla="*/ 912 w 21600"/>
                <a:gd name="T25" fmla="*/ 1359 h 21600"/>
                <a:gd name="T26" fmla="*/ 928 w 21600"/>
                <a:gd name="T27" fmla="*/ 1377 h 21600"/>
                <a:gd name="T28" fmla="*/ 935 w 21600"/>
                <a:gd name="T29" fmla="*/ 1383 h 21600"/>
                <a:gd name="T30" fmla="*/ 943 w 21600"/>
                <a:gd name="T31" fmla="*/ 1390 h 21600"/>
                <a:gd name="T32" fmla="*/ 966 w 21600"/>
                <a:gd name="T33" fmla="*/ 1408 h 21600"/>
                <a:gd name="T34" fmla="*/ 988 w 21600"/>
                <a:gd name="T35" fmla="*/ 1426 h 21600"/>
                <a:gd name="T36" fmla="*/ 1034 w 21600"/>
                <a:gd name="T37" fmla="*/ 1462 h 21600"/>
                <a:gd name="T38" fmla="*/ 1095 w 21600"/>
                <a:gd name="T39" fmla="*/ 1511 h 21600"/>
                <a:gd name="T40" fmla="*/ 1156 w 21600"/>
                <a:gd name="T41" fmla="*/ 1572 h 21600"/>
                <a:gd name="T42" fmla="*/ 1232 w 21600"/>
                <a:gd name="T43" fmla="*/ 1638 h 21600"/>
                <a:gd name="T44" fmla="*/ 1315 w 21600"/>
                <a:gd name="T45" fmla="*/ 1705 h 21600"/>
                <a:gd name="T46" fmla="*/ 1498 w 21600"/>
                <a:gd name="T47" fmla="*/ 1851 h 21600"/>
                <a:gd name="T48" fmla="*/ 1589 w 21600"/>
                <a:gd name="T49" fmla="*/ 1924 h 21600"/>
                <a:gd name="T50" fmla="*/ 1688 w 21600"/>
                <a:gd name="T51" fmla="*/ 1984 h 21600"/>
                <a:gd name="T52" fmla="*/ 1893 w 21600"/>
                <a:gd name="T53" fmla="*/ 2100 h 21600"/>
                <a:gd name="T54" fmla="*/ 2114 w 21600"/>
                <a:gd name="T55" fmla="*/ 2203 h 21600"/>
                <a:gd name="T56" fmla="*/ 2350 w 21600"/>
                <a:gd name="T57" fmla="*/ 2306 h 21600"/>
                <a:gd name="T58" fmla="*/ 2593 w 21600"/>
                <a:gd name="T59" fmla="*/ 2403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1600"/>
                <a:gd name="T91" fmla="*/ 0 h 21600"/>
                <a:gd name="T92" fmla="*/ 21600 w 21600"/>
                <a:gd name="T93" fmla="*/ 21600 h 216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1600" h="21600">
                  <a:moveTo>
                    <a:pt x="0" y="0"/>
                  </a:moveTo>
                  <a:lnTo>
                    <a:pt x="1008" y="1906"/>
                  </a:lnTo>
                  <a:lnTo>
                    <a:pt x="2091" y="3766"/>
                  </a:lnTo>
                  <a:lnTo>
                    <a:pt x="3040" y="5456"/>
                  </a:lnTo>
                  <a:lnTo>
                    <a:pt x="3923" y="7038"/>
                  </a:lnTo>
                  <a:lnTo>
                    <a:pt x="4815" y="8449"/>
                  </a:lnTo>
                  <a:lnTo>
                    <a:pt x="5698" y="9762"/>
                  </a:lnTo>
                  <a:lnTo>
                    <a:pt x="6139" y="10310"/>
                  </a:lnTo>
                  <a:lnTo>
                    <a:pt x="6522" y="10849"/>
                  </a:lnTo>
                  <a:lnTo>
                    <a:pt x="6906" y="11344"/>
                  </a:lnTo>
                  <a:lnTo>
                    <a:pt x="7222" y="11730"/>
                  </a:lnTo>
                  <a:lnTo>
                    <a:pt x="7472" y="12054"/>
                  </a:lnTo>
                  <a:lnTo>
                    <a:pt x="7597" y="12216"/>
                  </a:lnTo>
                  <a:lnTo>
                    <a:pt x="7730" y="12378"/>
                  </a:lnTo>
                  <a:lnTo>
                    <a:pt x="7789" y="12431"/>
                  </a:lnTo>
                  <a:lnTo>
                    <a:pt x="7855" y="12494"/>
                  </a:lnTo>
                  <a:lnTo>
                    <a:pt x="8047" y="12656"/>
                  </a:lnTo>
                  <a:lnTo>
                    <a:pt x="8230" y="12818"/>
                  </a:lnTo>
                  <a:lnTo>
                    <a:pt x="8613" y="13142"/>
                  </a:lnTo>
                  <a:lnTo>
                    <a:pt x="9121" y="13582"/>
                  </a:lnTo>
                  <a:lnTo>
                    <a:pt x="9630" y="14130"/>
                  </a:lnTo>
                  <a:lnTo>
                    <a:pt x="10263" y="14724"/>
                  </a:lnTo>
                  <a:lnTo>
                    <a:pt x="10954" y="15326"/>
                  </a:lnTo>
                  <a:lnTo>
                    <a:pt x="12479" y="16638"/>
                  </a:lnTo>
                  <a:lnTo>
                    <a:pt x="13237" y="17294"/>
                  </a:lnTo>
                  <a:lnTo>
                    <a:pt x="14061" y="17834"/>
                  </a:lnTo>
                  <a:lnTo>
                    <a:pt x="15769" y="18876"/>
                  </a:lnTo>
                  <a:lnTo>
                    <a:pt x="17610" y="19802"/>
                  </a:lnTo>
                  <a:lnTo>
                    <a:pt x="19576" y="20728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703" name="Rectangle 8"/>
            <p:cNvSpPr>
              <a:spLocks/>
            </p:cNvSpPr>
            <p:nvPr/>
          </p:nvSpPr>
          <p:spPr bwMode="auto">
            <a:xfrm>
              <a:off x="0" y="0"/>
              <a:ext cx="410" cy="1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r>
                <a:rPr lang="en-US" sz="1800" b="1" baseline="-25000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  <a:endParaRPr lang="en-US" sz="18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316163" y="2168525"/>
            <a:ext cx="5153025" cy="4038600"/>
            <a:chOff x="0" y="0"/>
            <a:chExt cx="3246" cy="2544"/>
          </a:xfrm>
        </p:grpSpPr>
        <p:sp>
          <p:nvSpPr>
            <p:cNvPr id="70700" name="Freeform 10"/>
            <p:cNvSpPr>
              <a:spLocks/>
            </p:cNvSpPr>
            <p:nvPr/>
          </p:nvSpPr>
          <p:spPr bwMode="auto">
            <a:xfrm>
              <a:off x="272" y="335"/>
              <a:ext cx="2974" cy="2209"/>
            </a:xfrm>
            <a:custGeom>
              <a:avLst/>
              <a:gdLst>
                <a:gd name="T0" fmla="*/ 0 w 21600"/>
                <a:gd name="T1" fmla="*/ 0 h 21600"/>
                <a:gd name="T2" fmla="*/ 143 w 21600"/>
                <a:gd name="T3" fmla="*/ 194 h 21600"/>
                <a:gd name="T4" fmla="*/ 279 w 21600"/>
                <a:gd name="T5" fmla="*/ 382 h 21600"/>
                <a:gd name="T6" fmla="*/ 414 w 21600"/>
                <a:gd name="T7" fmla="*/ 564 h 21600"/>
                <a:gd name="T8" fmla="*/ 542 w 21600"/>
                <a:gd name="T9" fmla="*/ 722 h 21600"/>
                <a:gd name="T10" fmla="*/ 670 w 21600"/>
                <a:gd name="T11" fmla="*/ 868 h 21600"/>
                <a:gd name="T12" fmla="*/ 791 w 21600"/>
                <a:gd name="T13" fmla="*/ 1001 h 21600"/>
                <a:gd name="T14" fmla="*/ 896 w 21600"/>
                <a:gd name="T15" fmla="*/ 1111 h 21600"/>
                <a:gd name="T16" fmla="*/ 941 w 21600"/>
                <a:gd name="T17" fmla="*/ 1159 h 21600"/>
                <a:gd name="T18" fmla="*/ 987 w 21600"/>
                <a:gd name="T19" fmla="*/ 1202 h 21600"/>
                <a:gd name="T20" fmla="*/ 1024 w 21600"/>
                <a:gd name="T21" fmla="*/ 1232 h 21600"/>
                <a:gd name="T22" fmla="*/ 1047 w 21600"/>
                <a:gd name="T23" fmla="*/ 1250 h 21600"/>
                <a:gd name="T24" fmla="*/ 1062 w 21600"/>
                <a:gd name="T25" fmla="*/ 1262 h 21600"/>
                <a:gd name="T26" fmla="*/ 1069 w 21600"/>
                <a:gd name="T27" fmla="*/ 1274 h 21600"/>
                <a:gd name="T28" fmla="*/ 1084 w 21600"/>
                <a:gd name="T29" fmla="*/ 1280 h 21600"/>
                <a:gd name="T30" fmla="*/ 1107 w 21600"/>
                <a:gd name="T31" fmla="*/ 1293 h 21600"/>
                <a:gd name="T32" fmla="*/ 1137 w 21600"/>
                <a:gd name="T33" fmla="*/ 1311 h 21600"/>
                <a:gd name="T34" fmla="*/ 1190 w 21600"/>
                <a:gd name="T35" fmla="*/ 1341 h 21600"/>
                <a:gd name="T36" fmla="*/ 1250 w 21600"/>
                <a:gd name="T37" fmla="*/ 1390 h 21600"/>
                <a:gd name="T38" fmla="*/ 1325 w 21600"/>
                <a:gd name="T39" fmla="*/ 1444 h 21600"/>
                <a:gd name="T40" fmla="*/ 1416 w 21600"/>
                <a:gd name="T41" fmla="*/ 1505 h 21600"/>
                <a:gd name="T42" fmla="*/ 1506 w 21600"/>
                <a:gd name="T43" fmla="*/ 1572 h 21600"/>
                <a:gd name="T44" fmla="*/ 1709 w 21600"/>
                <a:gd name="T45" fmla="*/ 1705 h 21600"/>
                <a:gd name="T46" fmla="*/ 1815 w 21600"/>
                <a:gd name="T47" fmla="*/ 1766 h 21600"/>
                <a:gd name="T48" fmla="*/ 1928 w 21600"/>
                <a:gd name="T49" fmla="*/ 1827 h 21600"/>
                <a:gd name="T50" fmla="*/ 2169 w 21600"/>
                <a:gd name="T51" fmla="*/ 1930 h 21600"/>
                <a:gd name="T52" fmla="*/ 2424 w 21600"/>
                <a:gd name="T53" fmla="*/ 2027 h 21600"/>
                <a:gd name="T54" fmla="*/ 2695 w 21600"/>
                <a:gd name="T55" fmla="*/ 2118 h 21600"/>
                <a:gd name="T56" fmla="*/ 2974 w 21600"/>
                <a:gd name="T57" fmla="*/ 2209 h 2160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1600"/>
                <a:gd name="T88" fmla="*/ 0 h 21600"/>
                <a:gd name="T89" fmla="*/ 21600 w 21600"/>
                <a:gd name="T90" fmla="*/ 21600 h 2160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1600" h="21600">
                  <a:moveTo>
                    <a:pt x="0" y="0"/>
                  </a:moveTo>
                  <a:lnTo>
                    <a:pt x="1039" y="1897"/>
                  </a:lnTo>
                  <a:lnTo>
                    <a:pt x="2026" y="3735"/>
                  </a:lnTo>
                  <a:lnTo>
                    <a:pt x="3007" y="5515"/>
                  </a:lnTo>
                  <a:lnTo>
                    <a:pt x="3937" y="7060"/>
                  </a:lnTo>
                  <a:lnTo>
                    <a:pt x="4866" y="8487"/>
                  </a:lnTo>
                  <a:lnTo>
                    <a:pt x="5745" y="9788"/>
                  </a:lnTo>
                  <a:lnTo>
                    <a:pt x="6508" y="10864"/>
                  </a:lnTo>
                  <a:lnTo>
                    <a:pt x="6834" y="11333"/>
                  </a:lnTo>
                  <a:lnTo>
                    <a:pt x="7169" y="11753"/>
                  </a:lnTo>
                  <a:lnTo>
                    <a:pt x="7437" y="12047"/>
                  </a:lnTo>
                  <a:lnTo>
                    <a:pt x="7604" y="12223"/>
                  </a:lnTo>
                  <a:lnTo>
                    <a:pt x="7713" y="12340"/>
                  </a:lnTo>
                  <a:lnTo>
                    <a:pt x="7764" y="12457"/>
                  </a:lnTo>
                  <a:lnTo>
                    <a:pt x="7873" y="12516"/>
                  </a:lnTo>
                  <a:lnTo>
                    <a:pt x="8040" y="12643"/>
                  </a:lnTo>
                  <a:lnTo>
                    <a:pt x="8258" y="12819"/>
                  </a:lnTo>
                  <a:lnTo>
                    <a:pt x="8643" y="13113"/>
                  </a:lnTo>
                  <a:lnTo>
                    <a:pt x="9079" y="13592"/>
                  </a:lnTo>
                  <a:lnTo>
                    <a:pt x="9623" y="14120"/>
                  </a:lnTo>
                  <a:lnTo>
                    <a:pt x="10284" y="14716"/>
                  </a:lnTo>
                  <a:lnTo>
                    <a:pt x="10938" y="15371"/>
                  </a:lnTo>
                  <a:lnTo>
                    <a:pt x="12412" y="16672"/>
                  </a:lnTo>
                  <a:lnTo>
                    <a:pt x="13182" y="17268"/>
                  </a:lnTo>
                  <a:lnTo>
                    <a:pt x="14003" y="17865"/>
                  </a:lnTo>
                  <a:lnTo>
                    <a:pt x="15753" y="18872"/>
                  </a:lnTo>
                  <a:lnTo>
                    <a:pt x="17605" y="19820"/>
                  </a:lnTo>
                  <a:lnTo>
                    <a:pt x="19574" y="20710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6699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701" name="Rectangle 11"/>
            <p:cNvSpPr>
              <a:spLocks/>
            </p:cNvSpPr>
            <p:nvPr/>
          </p:nvSpPr>
          <p:spPr bwMode="auto">
            <a:xfrm>
              <a:off x="0" y="0"/>
              <a:ext cx="560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8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r>
                <a:rPr lang="en-US" sz="1800" b="1" baseline="-25000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  <a:endParaRPr lang="en-US" sz="18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grpSp>
        <p:nvGrpSpPr>
          <p:cNvPr id="70664" name="Group 13"/>
          <p:cNvGrpSpPr>
            <a:grpSpLocks/>
          </p:cNvGrpSpPr>
          <p:nvPr/>
        </p:nvGrpSpPr>
        <p:grpSpPr bwMode="auto">
          <a:xfrm>
            <a:off x="1100138" y="1633538"/>
            <a:ext cx="1171575" cy="4552950"/>
            <a:chOff x="0" y="0"/>
            <a:chExt cx="737" cy="2868"/>
          </a:xfrm>
        </p:grpSpPr>
        <p:sp>
          <p:nvSpPr>
            <p:cNvPr id="70692" name="Line 14"/>
            <p:cNvSpPr>
              <a:spLocks noChangeShapeType="1"/>
            </p:cNvSpPr>
            <p:nvPr/>
          </p:nvSpPr>
          <p:spPr bwMode="auto">
            <a:xfrm>
              <a:off x="698" y="165"/>
              <a:ext cx="1" cy="270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93" name="Rectangle 15"/>
            <p:cNvSpPr>
              <a:spLocks/>
            </p:cNvSpPr>
            <p:nvPr/>
          </p:nvSpPr>
          <p:spPr bwMode="auto">
            <a:xfrm>
              <a:off x="506" y="209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0694" name="Rectangle 16"/>
            <p:cNvSpPr>
              <a:spLocks/>
            </p:cNvSpPr>
            <p:nvPr/>
          </p:nvSpPr>
          <p:spPr bwMode="auto">
            <a:xfrm>
              <a:off x="506" y="136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0695" name="Rectangle 17"/>
            <p:cNvSpPr>
              <a:spLocks/>
            </p:cNvSpPr>
            <p:nvPr/>
          </p:nvSpPr>
          <p:spPr bwMode="auto">
            <a:xfrm>
              <a:off x="506" y="624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0696" name="Rectangle 18"/>
            <p:cNvSpPr>
              <a:spLocks/>
            </p:cNvSpPr>
            <p:nvPr/>
          </p:nvSpPr>
          <p:spPr bwMode="auto">
            <a:xfrm>
              <a:off x="0" y="0"/>
              <a:ext cx="737" cy="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Fee per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Unit of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Emissions</a:t>
              </a:r>
            </a:p>
          </p:txBody>
        </p:sp>
        <p:sp>
          <p:nvSpPr>
            <p:cNvPr id="70697" name="Rectangle 19"/>
            <p:cNvSpPr>
              <a:spLocks/>
            </p:cNvSpPr>
            <p:nvPr/>
          </p:nvSpPr>
          <p:spPr bwMode="auto">
            <a:xfrm>
              <a:off x="506" y="2464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  <p:sp>
          <p:nvSpPr>
            <p:cNvPr id="70698" name="Rectangle 20"/>
            <p:cNvSpPr>
              <a:spLocks/>
            </p:cNvSpPr>
            <p:nvPr/>
          </p:nvSpPr>
          <p:spPr bwMode="auto">
            <a:xfrm>
              <a:off x="506" y="1728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  <p:sp>
          <p:nvSpPr>
            <p:cNvPr id="70699" name="Rectangle 21"/>
            <p:cNvSpPr>
              <a:spLocks/>
            </p:cNvSpPr>
            <p:nvPr/>
          </p:nvSpPr>
          <p:spPr bwMode="auto">
            <a:xfrm>
              <a:off x="506" y="992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</a:t>
              </a:r>
            </a:p>
          </p:txBody>
        </p:sp>
      </p:grpSp>
      <p:grpSp>
        <p:nvGrpSpPr>
          <p:cNvPr id="70665" name="Group 22"/>
          <p:cNvGrpSpPr>
            <a:grpSpLocks/>
          </p:cNvGrpSpPr>
          <p:nvPr/>
        </p:nvGrpSpPr>
        <p:grpSpPr bwMode="auto">
          <a:xfrm>
            <a:off x="2057400" y="5897563"/>
            <a:ext cx="6694488" cy="561975"/>
            <a:chOff x="0" y="0"/>
            <a:chExt cx="4217" cy="354"/>
          </a:xfrm>
        </p:grpSpPr>
        <p:sp>
          <p:nvSpPr>
            <p:cNvPr id="70675" name="Line 23"/>
            <p:cNvSpPr>
              <a:spLocks noChangeShapeType="1"/>
            </p:cNvSpPr>
            <p:nvPr/>
          </p:nvSpPr>
          <p:spPr bwMode="auto">
            <a:xfrm>
              <a:off x="106" y="190"/>
              <a:ext cx="3446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76" name="Rectangle 24"/>
            <p:cNvSpPr>
              <a:spLocks/>
            </p:cNvSpPr>
            <p:nvPr/>
          </p:nvSpPr>
          <p:spPr bwMode="auto">
            <a:xfrm>
              <a:off x="3560" y="0"/>
              <a:ext cx="657" cy="32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Level of </a:t>
              </a:r>
            </a:p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Emissions</a:t>
              </a:r>
            </a:p>
          </p:txBody>
        </p:sp>
        <p:sp>
          <p:nvSpPr>
            <p:cNvPr id="70677" name="Rectangle 25"/>
            <p:cNvSpPr>
              <a:spLocks/>
            </p:cNvSpPr>
            <p:nvPr/>
          </p:nvSpPr>
          <p:spPr bwMode="auto">
            <a:xfrm>
              <a:off x="0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0</a:t>
              </a:r>
            </a:p>
          </p:txBody>
        </p:sp>
        <p:sp>
          <p:nvSpPr>
            <p:cNvPr id="70678" name="Rectangle 26"/>
            <p:cNvSpPr>
              <a:spLocks/>
            </p:cNvSpPr>
            <p:nvPr/>
          </p:nvSpPr>
          <p:spPr bwMode="auto">
            <a:xfrm>
              <a:off x="217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  <p:sp>
          <p:nvSpPr>
            <p:cNvPr id="70679" name="Rectangle 27"/>
            <p:cNvSpPr>
              <a:spLocks/>
            </p:cNvSpPr>
            <p:nvPr/>
          </p:nvSpPr>
          <p:spPr bwMode="auto">
            <a:xfrm>
              <a:off x="434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0680" name="Rectangle 28"/>
            <p:cNvSpPr>
              <a:spLocks/>
            </p:cNvSpPr>
            <p:nvPr/>
          </p:nvSpPr>
          <p:spPr bwMode="auto">
            <a:xfrm>
              <a:off x="651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  <p:sp>
          <p:nvSpPr>
            <p:cNvPr id="70681" name="Rectangle 29"/>
            <p:cNvSpPr>
              <a:spLocks/>
            </p:cNvSpPr>
            <p:nvPr/>
          </p:nvSpPr>
          <p:spPr bwMode="auto">
            <a:xfrm>
              <a:off x="868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0682" name="Rectangle 30"/>
            <p:cNvSpPr>
              <a:spLocks/>
            </p:cNvSpPr>
            <p:nvPr/>
          </p:nvSpPr>
          <p:spPr bwMode="auto">
            <a:xfrm>
              <a:off x="1085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</a:t>
              </a:r>
            </a:p>
          </p:txBody>
        </p:sp>
        <p:sp>
          <p:nvSpPr>
            <p:cNvPr id="70683" name="Rectangle 31"/>
            <p:cNvSpPr>
              <a:spLocks/>
            </p:cNvSpPr>
            <p:nvPr/>
          </p:nvSpPr>
          <p:spPr bwMode="auto">
            <a:xfrm>
              <a:off x="1302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0684" name="Rectangle 32"/>
            <p:cNvSpPr>
              <a:spLocks/>
            </p:cNvSpPr>
            <p:nvPr/>
          </p:nvSpPr>
          <p:spPr bwMode="auto">
            <a:xfrm>
              <a:off x="1520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7</a:t>
              </a:r>
            </a:p>
          </p:txBody>
        </p:sp>
        <p:sp>
          <p:nvSpPr>
            <p:cNvPr id="70685" name="Rectangle 33"/>
            <p:cNvSpPr>
              <a:spLocks/>
            </p:cNvSpPr>
            <p:nvPr/>
          </p:nvSpPr>
          <p:spPr bwMode="auto">
            <a:xfrm>
              <a:off x="1737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8</a:t>
              </a:r>
            </a:p>
          </p:txBody>
        </p:sp>
        <p:sp>
          <p:nvSpPr>
            <p:cNvPr id="70686" name="Rectangle 34"/>
            <p:cNvSpPr>
              <a:spLocks/>
            </p:cNvSpPr>
            <p:nvPr/>
          </p:nvSpPr>
          <p:spPr bwMode="auto">
            <a:xfrm>
              <a:off x="1954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9</a:t>
              </a:r>
            </a:p>
          </p:txBody>
        </p:sp>
        <p:sp>
          <p:nvSpPr>
            <p:cNvPr id="70687" name="Rectangle 35"/>
            <p:cNvSpPr>
              <a:spLocks/>
            </p:cNvSpPr>
            <p:nvPr/>
          </p:nvSpPr>
          <p:spPr bwMode="auto">
            <a:xfrm>
              <a:off x="2171" y="146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</a:t>
              </a:r>
            </a:p>
          </p:txBody>
        </p:sp>
        <p:sp>
          <p:nvSpPr>
            <p:cNvPr id="70688" name="Rectangle 36"/>
            <p:cNvSpPr>
              <a:spLocks/>
            </p:cNvSpPr>
            <p:nvPr/>
          </p:nvSpPr>
          <p:spPr bwMode="auto">
            <a:xfrm>
              <a:off x="2468" y="146"/>
              <a:ext cx="232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11</a:t>
              </a:r>
            </a:p>
          </p:txBody>
        </p:sp>
        <p:sp>
          <p:nvSpPr>
            <p:cNvPr id="70689" name="Rectangle 37"/>
            <p:cNvSpPr>
              <a:spLocks/>
            </p:cNvSpPr>
            <p:nvPr/>
          </p:nvSpPr>
          <p:spPr bwMode="auto">
            <a:xfrm>
              <a:off x="2765" y="146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12</a:t>
              </a:r>
            </a:p>
          </p:txBody>
        </p:sp>
        <p:sp>
          <p:nvSpPr>
            <p:cNvPr id="70690" name="Rectangle 38"/>
            <p:cNvSpPr>
              <a:spLocks/>
            </p:cNvSpPr>
            <p:nvPr/>
          </p:nvSpPr>
          <p:spPr bwMode="auto">
            <a:xfrm>
              <a:off x="3062" y="154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13</a:t>
              </a:r>
            </a:p>
          </p:txBody>
        </p:sp>
        <p:sp>
          <p:nvSpPr>
            <p:cNvPr id="70691" name="Rectangle 39"/>
            <p:cNvSpPr>
              <a:spLocks/>
            </p:cNvSpPr>
            <p:nvPr/>
          </p:nvSpPr>
          <p:spPr bwMode="auto">
            <a:xfrm>
              <a:off x="3360" y="154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14</a:t>
              </a:r>
            </a:p>
          </p:txBody>
        </p:sp>
      </p:grpSp>
      <p:sp>
        <p:nvSpPr>
          <p:cNvPr id="54312" name="Rectangle 40"/>
          <p:cNvSpPr>
            <a:spLocks/>
          </p:cNvSpPr>
          <p:nvPr/>
        </p:nvSpPr>
        <p:spPr bwMode="auto">
          <a:xfrm>
            <a:off x="5164138" y="3035300"/>
            <a:ext cx="3898900" cy="12319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cost minimizing solution</a:t>
            </a:r>
          </a:p>
          <a:p>
            <a:pPr marL="39688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would be an abatement of 6</a:t>
            </a:r>
          </a:p>
          <a:p>
            <a:pPr marL="39688"/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for firm 1 and 8 for firm 2 and</a:t>
            </a:r>
          </a:p>
          <a:p>
            <a:pPr marL="39688"/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8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= </a:t>
            </a:r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8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</a:t>
            </a:r>
            <a:r>
              <a:rPr lang="en-US" sz="18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  <a:r>
              <a:rPr lang="en-US" sz="18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= $3.</a:t>
            </a:r>
          </a:p>
        </p:txBody>
      </p: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2211388" y="4529138"/>
            <a:ext cx="3656012" cy="1676400"/>
            <a:chOff x="0" y="0"/>
            <a:chExt cx="2303" cy="1056"/>
          </a:xfrm>
        </p:grpSpPr>
        <p:sp>
          <p:nvSpPr>
            <p:cNvPr id="70670" name="Oval 42"/>
            <p:cNvSpPr>
              <a:spLocks/>
            </p:cNvSpPr>
            <p:nvPr/>
          </p:nvSpPr>
          <p:spPr bwMode="auto">
            <a:xfrm>
              <a:off x="1280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71" name="Line 43"/>
            <p:cNvSpPr>
              <a:spLocks noChangeShapeType="1"/>
            </p:cNvSpPr>
            <p:nvPr/>
          </p:nvSpPr>
          <p:spPr bwMode="auto">
            <a:xfrm>
              <a:off x="0" y="48"/>
              <a:ext cx="2303" cy="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72" name="Line 44"/>
            <p:cNvSpPr>
              <a:spLocks noChangeShapeType="1"/>
            </p:cNvSpPr>
            <p:nvPr/>
          </p:nvSpPr>
          <p:spPr bwMode="auto">
            <a:xfrm rot="10800000" flipH="1">
              <a:off x="1727" y="49"/>
              <a:ext cx="1" cy="100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73" name="Oval 45"/>
            <p:cNvSpPr>
              <a:spLocks/>
            </p:cNvSpPr>
            <p:nvPr/>
          </p:nvSpPr>
          <p:spPr bwMode="auto">
            <a:xfrm>
              <a:off x="1679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674" name="Line 46"/>
            <p:cNvSpPr>
              <a:spLocks noChangeShapeType="1"/>
            </p:cNvSpPr>
            <p:nvPr/>
          </p:nvSpPr>
          <p:spPr bwMode="auto">
            <a:xfrm rot="10800000" flipH="1">
              <a:off x="1343" y="64"/>
              <a:ext cx="1" cy="9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0668" name="Line 47"/>
          <p:cNvSpPr>
            <a:spLocks noChangeShapeType="1"/>
          </p:cNvSpPr>
          <p:nvPr/>
        </p:nvSpPr>
        <p:spPr bwMode="auto">
          <a:xfrm flipH="1">
            <a:off x="5483225" y="6592888"/>
            <a:ext cx="2078038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9" name="Rectangle 48"/>
          <p:cNvSpPr>
            <a:spLocks/>
          </p:cNvSpPr>
          <p:nvPr/>
        </p:nvSpPr>
        <p:spPr bwMode="auto">
          <a:xfrm>
            <a:off x="3667125" y="6437313"/>
            <a:ext cx="176371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abatement</a:t>
            </a:r>
          </a:p>
        </p:txBody>
      </p:sp>
      <p:sp>
        <p:nvSpPr>
          <p:cNvPr id="47" name="Footer Placeholder 4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animBg="1" autoUpdateAnimBg="0"/>
      <p:bldP spid="54312" grpId="0" animBg="1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Case for Fees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990600"/>
            <a:ext cx="7616825" cy="5221287"/>
          </a:xfrm>
        </p:spPr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What if the regulatory agency forces each firm to cut emissions by 7 units</a:t>
            </a:r>
          </a:p>
          <a:p>
            <a:pPr marL="782638" lvl="1"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MAC </a:t>
            </a:r>
            <a:r>
              <a:rPr lang="en-US" dirty="0">
                <a:latin typeface="Angsana New" pitchFamily="-84" charset="0"/>
                <a:ea typeface="ＭＳ Ｐゴシック" pitchFamily="-84" charset="-128"/>
              </a:rPr>
              <a:t>for firm 1 increases to $3.75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MAC for firm 2 decreases to $2.50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This is not cost minimizing because one firm can reduce emissions at a lower cost than the other firm</a:t>
            </a:r>
          </a:p>
          <a:p>
            <a:pPr eaLnBrk="1" hangingPunct="1"/>
            <a:r>
              <a:rPr lang="en-US" i="1" dirty="0">
                <a:latin typeface="Angsana New" pitchFamily="-84" charset="0"/>
                <a:ea typeface="ＭＳ Ｐゴシック" pitchFamily="-84" charset="-128"/>
              </a:rPr>
              <a:t>Marginal cost of abatement must be equal between firms for reductions to occur at minimum cost</a:t>
            </a: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AAD1049-6A63-A342-91FB-FF6E790C1D5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55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 build="p" bldLvl="5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Case for Fees</a:t>
            </a:r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5867A61-5394-9E4F-90FF-42A03AC0F920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56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6325" name="Freeform 5"/>
          <p:cNvSpPr>
            <a:spLocks/>
          </p:cNvSpPr>
          <p:nvPr/>
        </p:nvSpPr>
        <p:spPr bwMode="auto">
          <a:xfrm>
            <a:off x="4662488" y="4224338"/>
            <a:ext cx="304800" cy="19812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1981200 h 21600"/>
              <a:gd name="T4" fmla="*/ 304800 w 21600"/>
              <a:gd name="T5" fmla="*/ 1981200 h 21600"/>
              <a:gd name="T6" fmla="*/ 304800 w 21600"/>
              <a:gd name="T7" fmla="*/ 37780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00"/>
              <a:gd name="T16" fmla="*/ 0 h 21600"/>
              <a:gd name="T17" fmla="*/ 2160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4119"/>
                </a:lnTo>
                <a:lnTo>
                  <a:pt x="0" y="0"/>
                </a:lnTo>
              </a:path>
            </a:pathLst>
          </a:custGeom>
          <a:solidFill>
            <a:srgbClr val="FFCC00"/>
          </a:solidFill>
          <a:ln w="12700" cap="rnd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26" name="Freeform 6"/>
          <p:cNvSpPr>
            <a:spLocks/>
          </p:cNvSpPr>
          <p:nvPr/>
        </p:nvSpPr>
        <p:spPr bwMode="auto">
          <a:xfrm>
            <a:off x="4357688" y="4591050"/>
            <a:ext cx="304800" cy="160020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1600200 h 21600"/>
              <a:gd name="T4" fmla="*/ 304800 w 21600"/>
              <a:gd name="T5" fmla="*/ 1600200 h 21600"/>
              <a:gd name="T6" fmla="*/ 304800 w 21600"/>
              <a:gd name="T7" fmla="*/ 228621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00"/>
              <a:gd name="T16" fmla="*/ 0 h 21600"/>
              <a:gd name="T17" fmla="*/ 2160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3086"/>
                </a:lnTo>
                <a:lnTo>
                  <a:pt x="0" y="0"/>
                </a:lnTo>
              </a:path>
            </a:pathLst>
          </a:custGeom>
          <a:solidFill>
            <a:srgbClr val="CC99FF"/>
          </a:solidFill>
          <a:ln w="12700" cap="rnd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72711" name="Group 8"/>
          <p:cNvGrpSpPr>
            <a:grpSpLocks/>
          </p:cNvGrpSpPr>
          <p:nvPr/>
        </p:nvGrpSpPr>
        <p:grpSpPr bwMode="auto">
          <a:xfrm>
            <a:off x="1100138" y="1633538"/>
            <a:ext cx="1171575" cy="4552950"/>
            <a:chOff x="0" y="0"/>
            <a:chExt cx="737" cy="2868"/>
          </a:xfrm>
        </p:grpSpPr>
        <p:sp>
          <p:nvSpPr>
            <p:cNvPr id="72760" name="Line 9"/>
            <p:cNvSpPr>
              <a:spLocks noChangeShapeType="1"/>
            </p:cNvSpPr>
            <p:nvPr/>
          </p:nvSpPr>
          <p:spPr bwMode="auto">
            <a:xfrm>
              <a:off x="698" y="165"/>
              <a:ext cx="1" cy="270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61" name="Rectangle 10"/>
            <p:cNvSpPr>
              <a:spLocks/>
            </p:cNvSpPr>
            <p:nvPr/>
          </p:nvSpPr>
          <p:spPr bwMode="auto">
            <a:xfrm>
              <a:off x="506" y="209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2762" name="Rectangle 11"/>
            <p:cNvSpPr>
              <a:spLocks/>
            </p:cNvSpPr>
            <p:nvPr/>
          </p:nvSpPr>
          <p:spPr bwMode="auto">
            <a:xfrm>
              <a:off x="506" y="136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2763" name="Rectangle 12"/>
            <p:cNvSpPr>
              <a:spLocks/>
            </p:cNvSpPr>
            <p:nvPr/>
          </p:nvSpPr>
          <p:spPr bwMode="auto">
            <a:xfrm>
              <a:off x="506" y="624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2764" name="Rectangle 13"/>
            <p:cNvSpPr>
              <a:spLocks/>
            </p:cNvSpPr>
            <p:nvPr/>
          </p:nvSpPr>
          <p:spPr bwMode="auto">
            <a:xfrm>
              <a:off x="0" y="0"/>
              <a:ext cx="737" cy="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Fee per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Unit of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Emissions</a:t>
              </a:r>
            </a:p>
          </p:txBody>
        </p:sp>
        <p:sp>
          <p:nvSpPr>
            <p:cNvPr id="72765" name="Rectangle 14"/>
            <p:cNvSpPr>
              <a:spLocks/>
            </p:cNvSpPr>
            <p:nvPr/>
          </p:nvSpPr>
          <p:spPr bwMode="auto">
            <a:xfrm>
              <a:off x="506" y="2464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  <p:sp>
          <p:nvSpPr>
            <p:cNvPr id="72766" name="Rectangle 15"/>
            <p:cNvSpPr>
              <a:spLocks/>
            </p:cNvSpPr>
            <p:nvPr/>
          </p:nvSpPr>
          <p:spPr bwMode="auto">
            <a:xfrm>
              <a:off x="506" y="1728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  <p:sp>
          <p:nvSpPr>
            <p:cNvPr id="72767" name="Rectangle 16"/>
            <p:cNvSpPr>
              <a:spLocks/>
            </p:cNvSpPr>
            <p:nvPr/>
          </p:nvSpPr>
          <p:spPr bwMode="auto">
            <a:xfrm>
              <a:off x="506" y="992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</a:t>
              </a:r>
            </a:p>
          </p:txBody>
        </p:sp>
      </p:grpSp>
      <p:grpSp>
        <p:nvGrpSpPr>
          <p:cNvPr id="72712" name="Group 17"/>
          <p:cNvGrpSpPr>
            <a:grpSpLocks/>
          </p:cNvGrpSpPr>
          <p:nvPr/>
        </p:nvGrpSpPr>
        <p:grpSpPr bwMode="auto">
          <a:xfrm>
            <a:off x="1981199" y="5943600"/>
            <a:ext cx="6858001" cy="561975"/>
            <a:chOff x="-103" y="0"/>
            <a:chExt cx="4320" cy="354"/>
          </a:xfrm>
        </p:grpSpPr>
        <p:sp>
          <p:nvSpPr>
            <p:cNvPr id="72743" name="Line 18"/>
            <p:cNvSpPr>
              <a:spLocks noChangeShapeType="1"/>
            </p:cNvSpPr>
            <p:nvPr/>
          </p:nvSpPr>
          <p:spPr bwMode="auto">
            <a:xfrm>
              <a:off x="41" y="144"/>
              <a:ext cx="3446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44" name="Rectangle 19"/>
            <p:cNvSpPr>
              <a:spLocks/>
            </p:cNvSpPr>
            <p:nvPr/>
          </p:nvSpPr>
          <p:spPr bwMode="auto">
            <a:xfrm>
              <a:off x="3560" y="0"/>
              <a:ext cx="657" cy="32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Level of </a:t>
              </a:r>
            </a:p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Emissions</a:t>
              </a:r>
            </a:p>
          </p:txBody>
        </p:sp>
        <p:sp>
          <p:nvSpPr>
            <p:cNvPr id="72745" name="Rectangle 20"/>
            <p:cNvSpPr>
              <a:spLocks/>
            </p:cNvSpPr>
            <p:nvPr/>
          </p:nvSpPr>
          <p:spPr bwMode="auto">
            <a:xfrm>
              <a:off x="-103" y="9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dirty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0</a:t>
              </a:r>
            </a:p>
          </p:txBody>
        </p:sp>
        <p:sp>
          <p:nvSpPr>
            <p:cNvPr id="72746" name="Rectangle 21"/>
            <p:cNvSpPr>
              <a:spLocks/>
            </p:cNvSpPr>
            <p:nvPr/>
          </p:nvSpPr>
          <p:spPr bwMode="auto">
            <a:xfrm>
              <a:off x="217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  <p:sp>
          <p:nvSpPr>
            <p:cNvPr id="72747" name="Rectangle 22"/>
            <p:cNvSpPr>
              <a:spLocks/>
            </p:cNvSpPr>
            <p:nvPr/>
          </p:nvSpPr>
          <p:spPr bwMode="auto">
            <a:xfrm>
              <a:off x="434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2748" name="Rectangle 23"/>
            <p:cNvSpPr>
              <a:spLocks/>
            </p:cNvSpPr>
            <p:nvPr/>
          </p:nvSpPr>
          <p:spPr bwMode="auto">
            <a:xfrm>
              <a:off x="651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</a:t>
              </a:r>
            </a:p>
          </p:txBody>
        </p:sp>
        <p:sp>
          <p:nvSpPr>
            <p:cNvPr id="72749" name="Rectangle 24"/>
            <p:cNvSpPr>
              <a:spLocks/>
            </p:cNvSpPr>
            <p:nvPr/>
          </p:nvSpPr>
          <p:spPr bwMode="auto">
            <a:xfrm>
              <a:off x="868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2750" name="Rectangle 25"/>
            <p:cNvSpPr>
              <a:spLocks/>
            </p:cNvSpPr>
            <p:nvPr/>
          </p:nvSpPr>
          <p:spPr bwMode="auto">
            <a:xfrm>
              <a:off x="1085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5</a:t>
              </a:r>
            </a:p>
          </p:txBody>
        </p:sp>
        <p:sp>
          <p:nvSpPr>
            <p:cNvPr id="72751" name="Rectangle 26"/>
            <p:cNvSpPr>
              <a:spLocks/>
            </p:cNvSpPr>
            <p:nvPr/>
          </p:nvSpPr>
          <p:spPr bwMode="auto">
            <a:xfrm>
              <a:off x="1302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2752" name="Rectangle 27"/>
            <p:cNvSpPr>
              <a:spLocks/>
            </p:cNvSpPr>
            <p:nvPr/>
          </p:nvSpPr>
          <p:spPr bwMode="auto">
            <a:xfrm>
              <a:off x="1520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7</a:t>
              </a:r>
            </a:p>
          </p:txBody>
        </p:sp>
        <p:sp>
          <p:nvSpPr>
            <p:cNvPr id="72753" name="Rectangle 28"/>
            <p:cNvSpPr>
              <a:spLocks/>
            </p:cNvSpPr>
            <p:nvPr/>
          </p:nvSpPr>
          <p:spPr bwMode="auto">
            <a:xfrm>
              <a:off x="1737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8</a:t>
              </a:r>
            </a:p>
          </p:txBody>
        </p:sp>
        <p:sp>
          <p:nvSpPr>
            <p:cNvPr id="72754" name="Rectangle 29"/>
            <p:cNvSpPr>
              <a:spLocks/>
            </p:cNvSpPr>
            <p:nvPr/>
          </p:nvSpPr>
          <p:spPr bwMode="auto">
            <a:xfrm>
              <a:off x="1954" y="146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9</a:t>
              </a:r>
            </a:p>
          </p:txBody>
        </p:sp>
        <p:sp>
          <p:nvSpPr>
            <p:cNvPr id="72755" name="Rectangle 30"/>
            <p:cNvSpPr>
              <a:spLocks/>
            </p:cNvSpPr>
            <p:nvPr/>
          </p:nvSpPr>
          <p:spPr bwMode="auto">
            <a:xfrm>
              <a:off x="2171" y="146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</a:t>
              </a:r>
            </a:p>
          </p:txBody>
        </p:sp>
        <p:sp>
          <p:nvSpPr>
            <p:cNvPr id="72756" name="Rectangle 31"/>
            <p:cNvSpPr>
              <a:spLocks/>
            </p:cNvSpPr>
            <p:nvPr/>
          </p:nvSpPr>
          <p:spPr bwMode="auto">
            <a:xfrm>
              <a:off x="2468" y="146"/>
              <a:ext cx="232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11</a:t>
              </a:r>
            </a:p>
          </p:txBody>
        </p:sp>
        <p:sp>
          <p:nvSpPr>
            <p:cNvPr id="72757" name="Rectangle 32"/>
            <p:cNvSpPr>
              <a:spLocks/>
            </p:cNvSpPr>
            <p:nvPr/>
          </p:nvSpPr>
          <p:spPr bwMode="auto">
            <a:xfrm>
              <a:off x="2765" y="146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12</a:t>
              </a:r>
            </a:p>
          </p:txBody>
        </p:sp>
        <p:sp>
          <p:nvSpPr>
            <p:cNvPr id="72758" name="Rectangle 33"/>
            <p:cNvSpPr>
              <a:spLocks/>
            </p:cNvSpPr>
            <p:nvPr/>
          </p:nvSpPr>
          <p:spPr bwMode="auto">
            <a:xfrm>
              <a:off x="3062" y="154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13</a:t>
              </a:r>
            </a:p>
          </p:txBody>
        </p:sp>
        <p:sp>
          <p:nvSpPr>
            <p:cNvPr id="72759" name="Rectangle 34"/>
            <p:cNvSpPr>
              <a:spLocks/>
            </p:cNvSpPr>
            <p:nvPr/>
          </p:nvSpPr>
          <p:spPr bwMode="auto">
            <a:xfrm>
              <a:off x="3360" y="154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14</a:t>
              </a:r>
            </a:p>
          </p:txBody>
        </p:sp>
      </p:grpSp>
      <p:grpSp>
        <p:nvGrpSpPr>
          <p:cNvPr id="72731" name="Group 36"/>
          <p:cNvGrpSpPr>
            <a:grpSpLocks/>
          </p:cNvGrpSpPr>
          <p:nvPr/>
        </p:nvGrpSpPr>
        <p:grpSpPr bwMode="auto">
          <a:xfrm>
            <a:off x="3338513" y="1862138"/>
            <a:ext cx="4206875" cy="4302125"/>
            <a:chOff x="0" y="0"/>
            <a:chExt cx="2650" cy="2710"/>
          </a:xfrm>
        </p:grpSpPr>
        <p:sp>
          <p:nvSpPr>
            <p:cNvPr id="72741" name="Freeform 37"/>
            <p:cNvSpPr>
              <a:spLocks/>
            </p:cNvSpPr>
            <p:nvPr/>
          </p:nvSpPr>
          <p:spPr bwMode="auto">
            <a:xfrm>
              <a:off x="57" y="307"/>
              <a:ext cx="2593" cy="2403"/>
            </a:xfrm>
            <a:custGeom>
              <a:avLst/>
              <a:gdLst>
                <a:gd name="T0" fmla="*/ 0 w 21600"/>
                <a:gd name="T1" fmla="*/ 0 h 21600"/>
                <a:gd name="T2" fmla="*/ 121 w 21600"/>
                <a:gd name="T3" fmla="*/ 212 h 21600"/>
                <a:gd name="T4" fmla="*/ 251 w 21600"/>
                <a:gd name="T5" fmla="*/ 419 h 21600"/>
                <a:gd name="T6" fmla="*/ 365 w 21600"/>
                <a:gd name="T7" fmla="*/ 607 h 21600"/>
                <a:gd name="T8" fmla="*/ 471 w 21600"/>
                <a:gd name="T9" fmla="*/ 783 h 21600"/>
                <a:gd name="T10" fmla="*/ 578 w 21600"/>
                <a:gd name="T11" fmla="*/ 940 h 21600"/>
                <a:gd name="T12" fmla="*/ 684 w 21600"/>
                <a:gd name="T13" fmla="*/ 1086 h 21600"/>
                <a:gd name="T14" fmla="*/ 737 w 21600"/>
                <a:gd name="T15" fmla="*/ 1147 h 21600"/>
                <a:gd name="T16" fmla="*/ 783 w 21600"/>
                <a:gd name="T17" fmla="*/ 1207 h 21600"/>
                <a:gd name="T18" fmla="*/ 829 w 21600"/>
                <a:gd name="T19" fmla="*/ 1262 h 21600"/>
                <a:gd name="T20" fmla="*/ 867 w 21600"/>
                <a:gd name="T21" fmla="*/ 1305 h 21600"/>
                <a:gd name="T22" fmla="*/ 897 w 21600"/>
                <a:gd name="T23" fmla="*/ 1341 h 21600"/>
                <a:gd name="T24" fmla="*/ 912 w 21600"/>
                <a:gd name="T25" fmla="*/ 1359 h 21600"/>
                <a:gd name="T26" fmla="*/ 928 w 21600"/>
                <a:gd name="T27" fmla="*/ 1377 h 21600"/>
                <a:gd name="T28" fmla="*/ 935 w 21600"/>
                <a:gd name="T29" fmla="*/ 1383 h 21600"/>
                <a:gd name="T30" fmla="*/ 943 w 21600"/>
                <a:gd name="T31" fmla="*/ 1390 h 21600"/>
                <a:gd name="T32" fmla="*/ 966 w 21600"/>
                <a:gd name="T33" fmla="*/ 1408 h 21600"/>
                <a:gd name="T34" fmla="*/ 988 w 21600"/>
                <a:gd name="T35" fmla="*/ 1426 h 21600"/>
                <a:gd name="T36" fmla="*/ 1034 w 21600"/>
                <a:gd name="T37" fmla="*/ 1462 h 21600"/>
                <a:gd name="T38" fmla="*/ 1095 w 21600"/>
                <a:gd name="T39" fmla="*/ 1511 h 21600"/>
                <a:gd name="T40" fmla="*/ 1156 w 21600"/>
                <a:gd name="T41" fmla="*/ 1572 h 21600"/>
                <a:gd name="T42" fmla="*/ 1232 w 21600"/>
                <a:gd name="T43" fmla="*/ 1638 h 21600"/>
                <a:gd name="T44" fmla="*/ 1315 w 21600"/>
                <a:gd name="T45" fmla="*/ 1705 h 21600"/>
                <a:gd name="T46" fmla="*/ 1498 w 21600"/>
                <a:gd name="T47" fmla="*/ 1851 h 21600"/>
                <a:gd name="T48" fmla="*/ 1589 w 21600"/>
                <a:gd name="T49" fmla="*/ 1924 h 21600"/>
                <a:gd name="T50" fmla="*/ 1688 w 21600"/>
                <a:gd name="T51" fmla="*/ 1984 h 21600"/>
                <a:gd name="T52" fmla="*/ 1893 w 21600"/>
                <a:gd name="T53" fmla="*/ 2100 h 21600"/>
                <a:gd name="T54" fmla="*/ 2114 w 21600"/>
                <a:gd name="T55" fmla="*/ 2203 h 21600"/>
                <a:gd name="T56" fmla="*/ 2350 w 21600"/>
                <a:gd name="T57" fmla="*/ 2306 h 21600"/>
                <a:gd name="T58" fmla="*/ 2593 w 21600"/>
                <a:gd name="T59" fmla="*/ 2403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1600"/>
                <a:gd name="T91" fmla="*/ 0 h 21600"/>
                <a:gd name="T92" fmla="*/ 21600 w 21600"/>
                <a:gd name="T93" fmla="*/ 21600 h 216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1600" h="21600">
                  <a:moveTo>
                    <a:pt x="0" y="0"/>
                  </a:moveTo>
                  <a:lnTo>
                    <a:pt x="1008" y="1906"/>
                  </a:lnTo>
                  <a:lnTo>
                    <a:pt x="2091" y="3766"/>
                  </a:lnTo>
                  <a:lnTo>
                    <a:pt x="3040" y="5456"/>
                  </a:lnTo>
                  <a:lnTo>
                    <a:pt x="3923" y="7038"/>
                  </a:lnTo>
                  <a:lnTo>
                    <a:pt x="4815" y="8449"/>
                  </a:lnTo>
                  <a:lnTo>
                    <a:pt x="5698" y="9762"/>
                  </a:lnTo>
                  <a:lnTo>
                    <a:pt x="6139" y="10310"/>
                  </a:lnTo>
                  <a:lnTo>
                    <a:pt x="6522" y="10849"/>
                  </a:lnTo>
                  <a:lnTo>
                    <a:pt x="6906" y="11344"/>
                  </a:lnTo>
                  <a:lnTo>
                    <a:pt x="7222" y="11730"/>
                  </a:lnTo>
                  <a:lnTo>
                    <a:pt x="7472" y="12054"/>
                  </a:lnTo>
                  <a:lnTo>
                    <a:pt x="7597" y="12216"/>
                  </a:lnTo>
                  <a:lnTo>
                    <a:pt x="7730" y="12378"/>
                  </a:lnTo>
                  <a:lnTo>
                    <a:pt x="7789" y="12431"/>
                  </a:lnTo>
                  <a:lnTo>
                    <a:pt x="7855" y="12494"/>
                  </a:lnTo>
                  <a:lnTo>
                    <a:pt x="8047" y="12656"/>
                  </a:lnTo>
                  <a:lnTo>
                    <a:pt x="8230" y="12818"/>
                  </a:lnTo>
                  <a:lnTo>
                    <a:pt x="8613" y="13142"/>
                  </a:lnTo>
                  <a:lnTo>
                    <a:pt x="9121" y="13582"/>
                  </a:lnTo>
                  <a:lnTo>
                    <a:pt x="9630" y="14130"/>
                  </a:lnTo>
                  <a:lnTo>
                    <a:pt x="10263" y="14724"/>
                  </a:lnTo>
                  <a:lnTo>
                    <a:pt x="10954" y="15326"/>
                  </a:lnTo>
                  <a:lnTo>
                    <a:pt x="12479" y="16638"/>
                  </a:lnTo>
                  <a:lnTo>
                    <a:pt x="13237" y="17294"/>
                  </a:lnTo>
                  <a:lnTo>
                    <a:pt x="14061" y="17834"/>
                  </a:lnTo>
                  <a:lnTo>
                    <a:pt x="15769" y="18876"/>
                  </a:lnTo>
                  <a:lnTo>
                    <a:pt x="17610" y="19802"/>
                  </a:lnTo>
                  <a:lnTo>
                    <a:pt x="19576" y="20728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42" name="Rectangle 38"/>
            <p:cNvSpPr>
              <a:spLocks/>
            </p:cNvSpPr>
            <p:nvPr/>
          </p:nvSpPr>
          <p:spPr bwMode="auto">
            <a:xfrm>
              <a:off x="0" y="0"/>
              <a:ext cx="410" cy="17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r>
                <a:rPr lang="en-US" sz="1800" b="1" baseline="-25000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  <a:endParaRPr lang="en-US" sz="18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grpSp>
        <p:nvGrpSpPr>
          <p:cNvPr id="72732" name="Group 39"/>
          <p:cNvGrpSpPr>
            <a:grpSpLocks/>
          </p:cNvGrpSpPr>
          <p:nvPr/>
        </p:nvGrpSpPr>
        <p:grpSpPr bwMode="auto">
          <a:xfrm>
            <a:off x="2316163" y="2125663"/>
            <a:ext cx="5153025" cy="4038600"/>
            <a:chOff x="0" y="0"/>
            <a:chExt cx="3246" cy="2544"/>
          </a:xfrm>
        </p:grpSpPr>
        <p:sp>
          <p:nvSpPr>
            <p:cNvPr id="72739" name="Freeform 40"/>
            <p:cNvSpPr>
              <a:spLocks/>
            </p:cNvSpPr>
            <p:nvPr/>
          </p:nvSpPr>
          <p:spPr bwMode="auto">
            <a:xfrm>
              <a:off x="272" y="335"/>
              <a:ext cx="2974" cy="2209"/>
            </a:xfrm>
            <a:custGeom>
              <a:avLst/>
              <a:gdLst>
                <a:gd name="T0" fmla="*/ 0 w 21600"/>
                <a:gd name="T1" fmla="*/ 0 h 21600"/>
                <a:gd name="T2" fmla="*/ 143 w 21600"/>
                <a:gd name="T3" fmla="*/ 194 h 21600"/>
                <a:gd name="T4" fmla="*/ 279 w 21600"/>
                <a:gd name="T5" fmla="*/ 382 h 21600"/>
                <a:gd name="T6" fmla="*/ 414 w 21600"/>
                <a:gd name="T7" fmla="*/ 564 h 21600"/>
                <a:gd name="T8" fmla="*/ 542 w 21600"/>
                <a:gd name="T9" fmla="*/ 722 h 21600"/>
                <a:gd name="T10" fmla="*/ 670 w 21600"/>
                <a:gd name="T11" fmla="*/ 868 h 21600"/>
                <a:gd name="T12" fmla="*/ 791 w 21600"/>
                <a:gd name="T13" fmla="*/ 1001 h 21600"/>
                <a:gd name="T14" fmla="*/ 896 w 21600"/>
                <a:gd name="T15" fmla="*/ 1111 h 21600"/>
                <a:gd name="T16" fmla="*/ 941 w 21600"/>
                <a:gd name="T17" fmla="*/ 1159 h 21600"/>
                <a:gd name="T18" fmla="*/ 987 w 21600"/>
                <a:gd name="T19" fmla="*/ 1202 h 21600"/>
                <a:gd name="T20" fmla="*/ 1024 w 21600"/>
                <a:gd name="T21" fmla="*/ 1232 h 21600"/>
                <a:gd name="T22" fmla="*/ 1047 w 21600"/>
                <a:gd name="T23" fmla="*/ 1250 h 21600"/>
                <a:gd name="T24" fmla="*/ 1062 w 21600"/>
                <a:gd name="T25" fmla="*/ 1262 h 21600"/>
                <a:gd name="T26" fmla="*/ 1069 w 21600"/>
                <a:gd name="T27" fmla="*/ 1274 h 21600"/>
                <a:gd name="T28" fmla="*/ 1084 w 21600"/>
                <a:gd name="T29" fmla="*/ 1280 h 21600"/>
                <a:gd name="T30" fmla="*/ 1107 w 21600"/>
                <a:gd name="T31" fmla="*/ 1293 h 21600"/>
                <a:gd name="T32" fmla="*/ 1137 w 21600"/>
                <a:gd name="T33" fmla="*/ 1311 h 21600"/>
                <a:gd name="T34" fmla="*/ 1190 w 21600"/>
                <a:gd name="T35" fmla="*/ 1341 h 21600"/>
                <a:gd name="T36" fmla="*/ 1250 w 21600"/>
                <a:gd name="T37" fmla="*/ 1390 h 21600"/>
                <a:gd name="T38" fmla="*/ 1325 w 21600"/>
                <a:gd name="T39" fmla="*/ 1444 h 21600"/>
                <a:gd name="T40" fmla="*/ 1416 w 21600"/>
                <a:gd name="T41" fmla="*/ 1505 h 21600"/>
                <a:gd name="T42" fmla="*/ 1506 w 21600"/>
                <a:gd name="T43" fmla="*/ 1572 h 21600"/>
                <a:gd name="T44" fmla="*/ 1709 w 21600"/>
                <a:gd name="T45" fmla="*/ 1705 h 21600"/>
                <a:gd name="T46" fmla="*/ 1815 w 21600"/>
                <a:gd name="T47" fmla="*/ 1766 h 21600"/>
                <a:gd name="T48" fmla="*/ 1928 w 21600"/>
                <a:gd name="T49" fmla="*/ 1827 h 21600"/>
                <a:gd name="T50" fmla="*/ 2169 w 21600"/>
                <a:gd name="T51" fmla="*/ 1930 h 21600"/>
                <a:gd name="T52" fmla="*/ 2424 w 21600"/>
                <a:gd name="T53" fmla="*/ 2027 h 21600"/>
                <a:gd name="T54" fmla="*/ 2695 w 21600"/>
                <a:gd name="T55" fmla="*/ 2118 h 21600"/>
                <a:gd name="T56" fmla="*/ 2974 w 21600"/>
                <a:gd name="T57" fmla="*/ 2209 h 2160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1600"/>
                <a:gd name="T88" fmla="*/ 0 h 21600"/>
                <a:gd name="T89" fmla="*/ 21600 w 21600"/>
                <a:gd name="T90" fmla="*/ 21600 h 2160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1600" h="21600">
                  <a:moveTo>
                    <a:pt x="0" y="0"/>
                  </a:moveTo>
                  <a:lnTo>
                    <a:pt x="1039" y="1897"/>
                  </a:lnTo>
                  <a:lnTo>
                    <a:pt x="2026" y="3735"/>
                  </a:lnTo>
                  <a:lnTo>
                    <a:pt x="3007" y="5515"/>
                  </a:lnTo>
                  <a:lnTo>
                    <a:pt x="3937" y="7060"/>
                  </a:lnTo>
                  <a:lnTo>
                    <a:pt x="4866" y="8487"/>
                  </a:lnTo>
                  <a:lnTo>
                    <a:pt x="5745" y="9788"/>
                  </a:lnTo>
                  <a:lnTo>
                    <a:pt x="6508" y="10864"/>
                  </a:lnTo>
                  <a:lnTo>
                    <a:pt x="6834" y="11333"/>
                  </a:lnTo>
                  <a:lnTo>
                    <a:pt x="7169" y="11753"/>
                  </a:lnTo>
                  <a:lnTo>
                    <a:pt x="7437" y="12047"/>
                  </a:lnTo>
                  <a:lnTo>
                    <a:pt x="7604" y="12223"/>
                  </a:lnTo>
                  <a:lnTo>
                    <a:pt x="7713" y="12340"/>
                  </a:lnTo>
                  <a:lnTo>
                    <a:pt x="7764" y="12457"/>
                  </a:lnTo>
                  <a:lnTo>
                    <a:pt x="7873" y="12516"/>
                  </a:lnTo>
                  <a:lnTo>
                    <a:pt x="8040" y="12643"/>
                  </a:lnTo>
                  <a:lnTo>
                    <a:pt x="8258" y="12819"/>
                  </a:lnTo>
                  <a:lnTo>
                    <a:pt x="8643" y="13113"/>
                  </a:lnTo>
                  <a:lnTo>
                    <a:pt x="9079" y="13592"/>
                  </a:lnTo>
                  <a:lnTo>
                    <a:pt x="9623" y="14120"/>
                  </a:lnTo>
                  <a:lnTo>
                    <a:pt x="10284" y="14716"/>
                  </a:lnTo>
                  <a:lnTo>
                    <a:pt x="10938" y="15371"/>
                  </a:lnTo>
                  <a:lnTo>
                    <a:pt x="12412" y="16672"/>
                  </a:lnTo>
                  <a:lnTo>
                    <a:pt x="13182" y="17268"/>
                  </a:lnTo>
                  <a:lnTo>
                    <a:pt x="14003" y="17865"/>
                  </a:lnTo>
                  <a:lnTo>
                    <a:pt x="15753" y="18872"/>
                  </a:lnTo>
                  <a:lnTo>
                    <a:pt x="17605" y="19820"/>
                  </a:lnTo>
                  <a:lnTo>
                    <a:pt x="19574" y="20710"/>
                  </a:lnTo>
                  <a:lnTo>
                    <a:pt x="21600" y="21600"/>
                  </a:lnTo>
                </a:path>
              </a:pathLst>
            </a:custGeom>
            <a:noFill/>
            <a:ln w="50800" cap="rnd">
              <a:solidFill>
                <a:srgbClr val="FF6699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40" name="Rectangle 41"/>
            <p:cNvSpPr>
              <a:spLocks/>
            </p:cNvSpPr>
            <p:nvPr/>
          </p:nvSpPr>
          <p:spPr bwMode="auto">
            <a:xfrm>
              <a:off x="0" y="0"/>
              <a:ext cx="560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8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r>
                <a:rPr lang="en-US" sz="1800" b="1" baseline="-25000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  <a:endParaRPr lang="en-US" sz="18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</p:grpSp>
      <p:grpSp>
        <p:nvGrpSpPr>
          <p:cNvPr id="72733" name="Group 42"/>
          <p:cNvGrpSpPr>
            <a:grpSpLocks/>
          </p:cNvGrpSpPr>
          <p:nvPr/>
        </p:nvGrpSpPr>
        <p:grpSpPr bwMode="auto">
          <a:xfrm>
            <a:off x="2211388" y="4486276"/>
            <a:ext cx="3656013" cy="1676400"/>
            <a:chOff x="0" y="0"/>
            <a:chExt cx="2303" cy="1056"/>
          </a:xfrm>
        </p:grpSpPr>
        <p:sp>
          <p:nvSpPr>
            <p:cNvPr id="72734" name="Oval 43"/>
            <p:cNvSpPr>
              <a:spLocks/>
            </p:cNvSpPr>
            <p:nvPr/>
          </p:nvSpPr>
          <p:spPr bwMode="auto">
            <a:xfrm>
              <a:off x="1280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35" name="Line 44"/>
            <p:cNvSpPr>
              <a:spLocks noChangeShapeType="1"/>
            </p:cNvSpPr>
            <p:nvPr/>
          </p:nvSpPr>
          <p:spPr bwMode="auto">
            <a:xfrm>
              <a:off x="0" y="48"/>
              <a:ext cx="2303" cy="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36" name="Line 45"/>
            <p:cNvSpPr>
              <a:spLocks noChangeShapeType="1"/>
            </p:cNvSpPr>
            <p:nvPr/>
          </p:nvSpPr>
          <p:spPr bwMode="auto">
            <a:xfrm rot="10800000" flipH="1">
              <a:off x="1727" y="49"/>
              <a:ext cx="1" cy="100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37" name="Oval 46"/>
            <p:cNvSpPr>
              <a:spLocks/>
            </p:cNvSpPr>
            <p:nvPr/>
          </p:nvSpPr>
          <p:spPr bwMode="auto">
            <a:xfrm>
              <a:off x="1679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38" name="Line 47"/>
            <p:cNvSpPr>
              <a:spLocks noChangeShapeType="1"/>
            </p:cNvSpPr>
            <p:nvPr/>
          </p:nvSpPr>
          <p:spPr bwMode="auto">
            <a:xfrm rot="10800000" flipH="1">
              <a:off x="1343" y="64"/>
              <a:ext cx="1" cy="9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6368" name="Rectangle 48"/>
          <p:cNvSpPr>
            <a:spLocks/>
          </p:cNvSpPr>
          <p:nvPr/>
        </p:nvSpPr>
        <p:spPr bwMode="auto">
          <a:xfrm>
            <a:off x="5581372" y="1830388"/>
            <a:ext cx="2878693" cy="1231106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impact of a standard of</a:t>
            </a:r>
          </a:p>
          <a:p>
            <a:pPr marL="39688" algn="ctr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abatement of 7 for both firms</a:t>
            </a:r>
          </a:p>
          <a:p>
            <a:pPr marL="39688" algn="ctr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is illustrated.</a:t>
            </a:r>
          </a:p>
          <a:p>
            <a:pPr marL="39688" algn="ctr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Not efficient because</a:t>
            </a:r>
          </a:p>
          <a:p>
            <a:pPr marL="39688" algn="ctr"/>
            <a:r>
              <a:rPr lang="en-US" sz="16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6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 </a:t>
            </a:r>
            <a:r>
              <a:rPr lang="en-US" sz="16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&lt; </a:t>
            </a:r>
            <a:r>
              <a:rPr lang="en-US" sz="1600" b="1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r>
              <a:rPr lang="en-US" sz="1600" b="1" baseline="-250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.</a:t>
            </a:r>
          </a:p>
        </p:txBody>
      </p:sp>
      <p:grpSp>
        <p:nvGrpSpPr>
          <p:cNvPr id="9" name="Group 49"/>
          <p:cNvGrpSpPr>
            <a:grpSpLocks/>
          </p:cNvGrpSpPr>
          <p:nvPr/>
        </p:nvGrpSpPr>
        <p:grpSpPr bwMode="auto">
          <a:xfrm>
            <a:off x="1600200" y="4038600"/>
            <a:ext cx="3124200" cy="2147888"/>
            <a:chOff x="0" y="0"/>
            <a:chExt cx="1968" cy="1353"/>
          </a:xfrm>
        </p:grpSpPr>
        <p:sp>
          <p:nvSpPr>
            <p:cNvPr id="72724" name="Line 50"/>
            <p:cNvSpPr>
              <a:spLocks noChangeShapeType="1"/>
            </p:cNvSpPr>
            <p:nvPr/>
          </p:nvSpPr>
          <p:spPr bwMode="auto">
            <a:xfrm>
              <a:off x="385" y="528"/>
              <a:ext cx="1487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25" name="Rectangle 51"/>
            <p:cNvSpPr>
              <a:spLocks/>
            </p:cNvSpPr>
            <p:nvPr/>
          </p:nvSpPr>
          <p:spPr bwMode="auto">
            <a:xfrm>
              <a:off x="0" y="0"/>
              <a:ext cx="346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3.75</a:t>
              </a:r>
            </a:p>
          </p:txBody>
        </p:sp>
        <p:sp>
          <p:nvSpPr>
            <p:cNvPr id="72726" name="Rectangle 52"/>
            <p:cNvSpPr>
              <a:spLocks/>
            </p:cNvSpPr>
            <p:nvPr/>
          </p:nvSpPr>
          <p:spPr bwMode="auto">
            <a:xfrm>
              <a:off x="0" y="432"/>
              <a:ext cx="346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2.50</a:t>
              </a:r>
            </a:p>
          </p:txBody>
        </p:sp>
        <p:sp>
          <p:nvSpPr>
            <p:cNvPr id="72727" name="Line 53"/>
            <p:cNvSpPr>
              <a:spLocks noChangeShapeType="1"/>
            </p:cNvSpPr>
            <p:nvPr/>
          </p:nvSpPr>
          <p:spPr bwMode="auto">
            <a:xfrm>
              <a:off x="385" y="144"/>
              <a:ext cx="1487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28" name="Oval 54"/>
            <p:cNvSpPr>
              <a:spLocks/>
            </p:cNvSpPr>
            <p:nvPr/>
          </p:nvSpPr>
          <p:spPr bwMode="auto">
            <a:xfrm>
              <a:off x="1872" y="96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29" name="Oval 55"/>
            <p:cNvSpPr>
              <a:spLocks/>
            </p:cNvSpPr>
            <p:nvPr/>
          </p:nvSpPr>
          <p:spPr bwMode="auto">
            <a:xfrm>
              <a:off x="1872" y="48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730" name="Line 56"/>
            <p:cNvSpPr>
              <a:spLocks noChangeShapeType="1"/>
            </p:cNvSpPr>
            <p:nvPr/>
          </p:nvSpPr>
          <p:spPr bwMode="auto">
            <a:xfrm rot="10800000" flipH="1">
              <a:off x="1920" y="192"/>
              <a:ext cx="1" cy="11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" name="Group 57"/>
          <p:cNvGrpSpPr>
            <a:grpSpLocks/>
          </p:cNvGrpSpPr>
          <p:nvPr/>
        </p:nvGrpSpPr>
        <p:grpSpPr bwMode="auto">
          <a:xfrm>
            <a:off x="2425700" y="5121275"/>
            <a:ext cx="2084388" cy="736600"/>
            <a:chOff x="0" y="0"/>
            <a:chExt cx="1312" cy="464"/>
          </a:xfrm>
        </p:grpSpPr>
        <p:sp>
          <p:nvSpPr>
            <p:cNvPr id="72722" name="Rectangle 58"/>
            <p:cNvSpPr>
              <a:spLocks/>
            </p:cNvSpPr>
            <p:nvPr/>
          </p:nvSpPr>
          <p:spPr bwMode="auto">
            <a:xfrm>
              <a:off x="0" y="0"/>
              <a:ext cx="1042" cy="464"/>
            </a:xfrm>
            <a:prstGeom prst="rect">
              <a:avLst/>
            </a:prstGeom>
            <a:solidFill>
              <a:srgbClr val="C4E3B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 algn="ctr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Firm 2’s Reduced</a:t>
              </a:r>
            </a:p>
            <a:p>
              <a:pPr marL="39688" algn="ctr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Abatement</a:t>
              </a:r>
            </a:p>
            <a:p>
              <a:pPr marL="39688" algn="ctr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Costs</a:t>
              </a:r>
            </a:p>
          </p:txBody>
        </p:sp>
        <p:sp>
          <p:nvSpPr>
            <p:cNvPr id="72723" name="Line 59"/>
            <p:cNvSpPr>
              <a:spLocks noChangeShapeType="1"/>
            </p:cNvSpPr>
            <p:nvPr/>
          </p:nvSpPr>
          <p:spPr bwMode="auto">
            <a:xfrm rot="10800000" flipH="1">
              <a:off x="1073" y="240"/>
              <a:ext cx="239" cy="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" name="Group 60"/>
          <p:cNvGrpSpPr>
            <a:grpSpLocks/>
          </p:cNvGrpSpPr>
          <p:nvPr/>
        </p:nvGrpSpPr>
        <p:grpSpPr bwMode="auto">
          <a:xfrm>
            <a:off x="4802188" y="4344988"/>
            <a:ext cx="3270250" cy="1065212"/>
            <a:chOff x="0" y="0"/>
            <a:chExt cx="2060" cy="671"/>
          </a:xfrm>
        </p:grpSpPr>
        <p:sp>
          <p:nvSpPr>
            <p:cNvPr id="72720" name="Rectangle 61"/>
            <p:cNvSpPr>
              <a:spLocks/>
            </p:cNvSpPr>
            <p:nvPr/>
          </p:nvSpPr>
          <p:spPr bwMode="auto">
            <a:xfrm>
              <a:off x="968" y="0"/>
              <a:ext cx="1092" cy="336"/>
            </a:xfrm>
            <a:prstGeom prst="rect">
              <a:avLst/>
            </a:prstGeom>
            <a:solidFill>
              <a:srgbClr val="C4E3B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 algn="ctr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Firm 1’s Increased</a:t>
              </a:r>
            </a:p>
            <a:p>
              <a:pPr marL="39688" algn="ctr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Abatement Costs</a:t>
              </a:r>
            </a:p>
          </p:txBody>
        </p:sp>
        <p:sp>
          <p:nvSpPr>
            <p:cNvPr id="72721" name="Line 62"/>
            <p:cNvSpPr>
              <a:spLocks noChangeShapeType="1"/>
            </p:cNvSpPr>
            <p:nvPr/>
          </p:nvSpPr>
          <p:spPr bwMode="auto">
            <a:xfrm flipH="1">
              <a:off x="0" y="240"/>
              <a:ext cx="911" cy="43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718" name="Line 63"/>
          <p:cNvSpPr>
            <a:spLocks noChangeShapeType="1"/>
          </p:cNvSpPr>
          <p:nvPr/>
        </p:nvSpPr>
        <p:spPr bwMode="auto">
          <a:xfrm flipH="1">
            <a:off x="5483225" y="6592888"/>
            <a:ext cx="2078038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19" name="Rectangle 64"/>
          <p:cNvSpPr>
            <a:spLocks/>
          </p:cNvSpPr>
          <p:nvPr/>
        </p:nvSpPr>
        <p:spPr bwMode="auto">
          <a:xfrm>
            <a:off x="3667125" y="6437313"/>
            <a:ext cx="176371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abatement</a:t>
            </a:r>
          </a:p>
        </p:txBody>
      </p:sp>
      <p:sp>
        <p:nvSpPr>
          <p:cNvPr id="63" name="Footer Placeholder 6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2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"/>
                                        <p:tgtEl>
                                          <p:spTgt spid="56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nimBg="1"/>
      <p:bldP spid="56326" grpId="0" animBg="1"/>
      <p:bldP spid="56368" grpId="0" animBg="1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Ways of Correcting Market Failure</a:t>
            </a:r>
            <a:endParaRPr lang="en-US"/>
          </a:p>
        </p:txBody>
      </p:sp>
      <p:sp>
        <p:nvSpPr>
          <p:cNvPr id="73731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Advantages of Fees</a:t>
            </a:r>
          </a:p>
          <a:p>
            <a:pPr lvl="1"/>
            <a:r>
              <a:rPr lang="en-US" sz="4400" dirty="0" smtClean="0"/>
              <a:t>When equal standards must be used, fees achieve the same emission abatement at lower cost.</a:t>
            </a:r>
          </a:p>
          <a:p>
            <a:pPr lvl="1"/>
            <a:r>
              <a:rPr lang="en-US" sz="4400" dirty="0" smtClean="0"/>
              <a:t>Fees create an incentive to install equipment that would reduce emissions further.</a:t>
            </a:r>
          </a:p>
          <a:p>
            <a:pPr lvl="1"/>
            <a:r>
              <a:rPr lang="en-US" sz="4400" dirty="0" smtClean="0"/>
              <a:t>Fees generate income to used to subsidize cleaner technology</a:t>
            </a:r>
            <a:endParaRPr lang="en-US" sz="4400" dirty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075822-F42A-4140-8E76-BDFEF3E97833}" type="slidenum">
              <a:rPr lang="en-US" smtClean="0">
                <a:sym typeface="Times New Roman" pitchFamily="-84" charset="0"/>
              </a:rPr>
              <a:pPr/>
              <a:t>57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bldLvl="2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Case for Standards</a:t>
            </a:r>
            <a:endParaRPr lang="en-US"/>
          </a:p>
        </p:txBody>
      </p:sp>
      <p:sp>
        <p:nvSpPr>
          <p:cNvPr id="58374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7772400" cy="4724400"/>
          </a:xfrm>
        </p:spPr>
        <p:txBody>
          <a:bodyPr/>
          <a:lstStyle/>
          <a:p>
            <a:r>
              <a:rPr lang="en-US" sz="4400" dirty="0" smtClean="0"/>
              <a:t>Assume we have</a:t>
            </a:r>
          </a:p>
          <a:p>
            <a:pPr lvl="1"/>
            <a:r>
              <a:rPr lang="en-US" sz="4400" dirty="0" smtClean="0"/>
              <a:t>Steep marginal external cost curve</a:t>
            </a:r>
          </a:p>
          <a:p>
            <a:pPr lvl="1"/>
            <a:r>
              <a:rPr lang="en-US" sz="4400" dirty="0" smtClean="0"/>
              <a:t>Flat marginal cost of abatement</a:t>
            </a:r>
          </a:p>
          <a:p>
            <a:pPr lvl="1"/>
            <a:r>
              <a:rPr lang="en-US" sz="4400" dirty="0" smtClean="0"/>
              <a:t>An emissions fee of $8 would be efficient but because of limited information, fee is set at $7</a:t>
            </a:r>
          </a:p>
          <a:p>
            <a:pPr lvl="1"/>
            <a:r>
              <a:rPr lang="en-US" sz="4400" dirty="0" smtClean="0"/>
              <a:t>Firms emissions increase and with steep MEC, this will lead to significant additional social costs</a:t>
            </a:r>
            <a:endParaRPr lang="en-US" sz="4400" dirty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5E9E16-69CC-F143-B201-F71D6A317CDE}" type="slidenum">
              <a:rPr lang="en-US" smtClean="0">
                <a:sym typeface="Times New Roman" pitchFamily="-84" charset="0"/>
              </a:rPr>
              <a:pPr/>
              <a:t>58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build="p" bldLvl="5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Case for Standards</a:t>
            </a:r>
            <a:endParaRPr lang="en-US"/>
          </a:p>
        </p:txBody>
      </p:sp>
      <p:sp>
        <p:nvSpPr>
          <p:cNvPr id="59398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7772400" cy="4724400"/>
          </a:xfrm>
        </p:spPr>
        <p:txBody>
          <a:bodyPr/>
          <a:lstStyle/>
          <a:p>
            <a:r>
              <a:rPr lang="en-US" sz="4400" smtClean="0"/>
              <a:t>What if standard is used instead and has the same percentage mistake</a:t>
            </a:r>
          </a:p>
          <a:p>
            <a:pPr lvl="1"/>
            <a:r>
              <a:rPr lang="en-US" sz="4400" smtClean="0"/>
              <a:t>Standard set at 9 instead of 8</a:t>
            </a:r>
          </a:p>
          <a:p>
            <a:pPr lvl="1"/>
            <a:r>
              <a:rPr lang="en-US" sz="4400" smtClean="0"/>
              <a:t>Increase in social cost and decrease in abatement costs</a:t>
            </a:r>
          </a:p>
          <a:p>
            <a:pPr lvl="1"/>
            <a:r>
              <a:rPr lang="en-US" sz="4400" smtClean="0"/>
              <a:t>Net increase in social costs is smaller than with fees</a:t>
            </a:r>
            <a:endParaRPr lang="en-US" sz="4400" dirty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A9A981-327D-3440-A5C1-DC1660EB9C18}" type="slidenum">
              <a:rPr lang="en-US" smtClean="0">
                <a:sym typeface="Times New Roman" pitchFamily="-84" charset="0"/>
              </a:rPr>
              <a:pPr/>
              <a:t>59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build="p" bldLvl="5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Case for Standards</a:t>
            </a:r>
          </a:p>
        </p:txBody>
      </p:sp>
      <p:sp>
        <p:nvSpPr>
          <p:cNvPr id="7680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455D4F5-55E4-CA43-AB99-D197EEBFAD58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60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60421" name="AutoShape 5"/>
          <p:cNvSpPr>
            <a:spLocks/>
          </p:cNvSpPr>
          <p:nvPr/>
        </p:nvSpPr>
        <p:spPr bwMode="auto">
          <a:xfrm rot="1020000">
            <a:off x="4324350" y="1919782"/>
            <a:ext cx="774700" cy="2517775"/>
          </a:xfrm>
          <a:prstGeom prst="rtTriangle">
            <a:avLst/>
          </a:prstGeom>
          <a:solidFill>
            <a:srgbClr val="FF6600"/>
          </a:solidFill>
          <a:ln w="12700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0422" name="Rectangle 6"/>
          <p:cNvSpPr>
            <a:spLocks/>
          </p:cNvSpPr>
          <p:nvPr/>
        </p:nvSpPr>
        <p:spPr bwMode="auto">
          <a:xfrm>
            <a:off x="5441950" y="2678113"/>
            <a:ext cx="3517900" cy="8001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ABC is the increase in social cost less the decrease in abatement cost.</a:t>
            </a:r>
          </a:p>
        </p:txBody>
      </p:sp>
      <p:grpSp>
        <p:nvGrpSpPr>
          <p:cNvPr id="76807" name="Group 8"/>
          <p:cNvGrpSpPr>
            <a:grpSpLocks/>
          </p:cNvGrpSpPr>
          <p:nvPr/>
        </p:nvGrpSpPr>
        <p:grpSpPr bwMode="auto">
          <a:xfrm>
            <a:off x="1824038" y="6157913"/>
            <a:ext cx="6704012" cy="336550"/>
            <a:chOff x="0" y="0"/>
            <a:chExt cx="4223" cy="212"/>
          </a:xfrm>
        </p:grpSpPr>
        <p:sp>
          <p:nvSpPr>
            <p:cNvPr id="76848" name="Line 9"/>
            <p:cNvSpPr>
              <a:spLocks noChangeShapeType="1"/>
            </p:cNvSpPr>
            <p:nvPr/>
          </p:nvSpPr>
          <p:spPr bwMode="auto">
            <a:xfrm>
              <a:off x="138" y="36"/>
              <a:ext cx="277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49" name="Rectangle 10"/>
            <p:cNvSpPr>
              <a:spLocks/>
            </p:cNvSpPr>
            <p:nvPr/>
          </p:nvSpPr>
          <p:spPr bwMode="auto">
            <a:xfrm>
              <a:off x="2967" y="12"/>
              <a:ext cx="1256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Level of Emissions</a:t>
              </a:r>
            </a:p>
          </p:txBody>
        </p:sp>
        <p:sp>
          <p:nvSpPr>
            <p:cNvPr id="76850" name="Rectangle 11"/>
            <p:cNvSpPr>
              <a:spLocks/>
            </p:cNvSpPr>
            <p:nvPr/>
          </p:nvSpPr>
          <p:spPr bwMode="auto">
            <a:xfrm>
              <a:off x="0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0</a:t>
              </a:r>
            </a:p>
          </p:txBody>
        </p:sp>
        <p:sp>
          <p:nvSpPr>
            <p:cNvPr id="76851" name="Rectangle 12"/>
            <p:cNvSpPr>
              <a:spLocks/>
            </p:cNvSpPr>
            <p:nvPr/>
          </p:nvSpPr>
          <p:spPr bwMode="auto">
            <a:xfrm>
              <a:off x="348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6852" name="Rectangle 13"/>
            <p:cNvSpPr>
              <a:spLocks/>
            </p:cNvSpPr>
            <p:nvPr/>
          </p:nvSpPr>
          <p:spPr bwMode="auto">
            <a:xfrm>
              <a:off x="648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6853" name="Rectangle 14"/>
            <p:cNvSpPr>
              <a:spLocks/>
            </p:cNvSpPr>
            <p:nvPr/>
          </p:nvSpPr>
          <p:spPr bwMode="auto">
            <a:xfrm>
              <a:off x="947" y="0"/>
              <a:ext cx="16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6854" name="Rectangle 15"/>
            <p:cNvSpPr>
              <a:spLocks/>
            </p:cNvSpPr>
            <p:nvPr/>
          </p:nvSpPr>
          <p:spPr bwMode="auto">
            <a:xfrm>
              <a:off x="1248" y="0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8</a:t>
              </a:r>
            </a:p>
          </p:txBody>
        </p:sp>
        <p:sp>
          <p:nvSpPr>
            <p:cNvPr id="76855" name="Rectangle 16"/>
            <p:cNvSpPr>
              <a:spLocks/>
            </p:cNvSpPr>
            <p:nvPr/>
          </p:nvSpPr>
          <p:spPr bwMode="auto">
            <a:xfrm>
              <a:off x="1548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</a:t>
              </a:r>
            </a:p>
          </p:txBody>
        </p:sp>
        <p:sp>
          <p:nvSpPr>
            <p:cNvPr id="76856" name="Rectangle 17"/>
            <p:cNvSpPr>
              <a:spLocks/>
            </p:cNvSpPr>
            <p:nvPr/>
          </p:nvSpPr>
          <p:spPr bwMode="auto">
            <a:xfrm>
              <a:off x="1928" y="0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12</a:t>
              </a:r>
            </a:p>
          </p:txBody>
        </p:sp>
        <p:sp>
          <p:nvSpPr>
            <p:cNvPr id="76857" name="Rectangle 18"/>
            <p:cNvSpPr>
              <a:spLocks/>
            </p:cNvSpPr>
            <p:nvPr/>
          </p:nvSpPr>
          <p:spPr bwMode="auto">
            <a:xfrm>
              <a:off x="2308" y="8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14</a:t>
              </a:r>
            </a:p>
          </p:txBody>
        </p:sp>
        <p:sp>
          <p:nvSpPr>
            <p:cNvPr id="76858" name="Rectangle 19"/>
            <p:cNvSpPr>
              <a:spLocks/>
            </p:cNvSpPr>
            <p:nvPr/>
          </p:nvSpPr>
          <p:spPr bwMode="auto">
            <a:xfrm>
              <a:off x="2688" y="8"/>
              <a:ext cx="280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16</a:t>
              </a:r>
            </a:p>
          </p:txBody>
        </p:sp>
      </p:grpSp>
      <p:grpSp>
        <p:nvGrpSpPr>
          <p:cNvPr id="76808" name="Group 20"/>
          <p:cNvGrpSpPr>
            <a:grpSpLocks/>
          </p:cNvGrpSpPr>
          <p:nvPr/>
        </p:nvGrpSpPr>
        <p:grpSpPr bwMode="auto">
          <a:xfrm>
            <a:off x="635000" y="1647825"/>
            <a:ext cx="1419225" cy="4567238"/>
            <a:chOff x="0" y="0"/>
            <a:chExt cx="893" cy="2877"/>
          </a:xfrm>
        </p:grpSpPr>
        <p:sp>
          <p:nvSpPr>
            <p:cNvPr id="76838" name="Line 21"/>
            <p:cNvSpPr>
              <a:spLocks noChangeShapeType="1"/>
            </p:cNvSpPr>
            <p:nvPr/>
          </p:nvSpPr>
          <p:spPr bwMode="auto">
            <a:xfrm>
              <a:off x="892" y="174"/>
              <a:ext cx="1" cy="270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39" name="Rectangle 22"/>
            <p:cNvSpPr>
              <a:spLocks/>
            </p:cNvSpPr>
            <p:nvPr/>
          </p:nvSpPr>
          <p:spPr bwMode="auto">
            <a:xfrm>
              <a:off x="0" y="0"/>
              <a:ext cx="737" cy="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Fee per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Unit of</a:t>
              </a:r>
            </a:p>
            <a:p>
              <a:pPr marL="39688" algn="r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Emissions</a:t>
              </a:r>
            </a:p>
          </p:txBody>
        </p:sp>
        <p:sp>
          <p:nvSpPr>
            <p:cNvPr id="76840" name="Rectangle 23"/>
            <p:cNvSpPr>
              <a:spLocks/>
            </p:cNvSpPr>
            <p:nvPr/>
          </p:nvSpPr>
          <p:spPr bwMode="auto">
            <a:xfrm>
              <a:off x="724" y="2511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  <p:sp>
          <p:nvSpPr>
            <p:cNvPr id="76841" name="Rectangle 24"/>
            <p:cNvSpPr>
              <a:spLocks/>
            </p:cNvSpPr>
            <p:nvPr/>
          </p:nvSpPr>
          <p:spPr bwMode="auto">
            <a:xfrm>
              <a:off x="724" y="2181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4</a:t>
              </a:r>
            </a:p>
          </p:txBody>
        </p:sp>
        <p:sp>
          <p:nvSpPr>
            <p:cNvPr id="76842" name="Rectangle 25"/>
            <p:cNvSpPr>
              <a:spLocks/>
            </p:cNvSpPr>
            <p:nvPr/>
          </p:nvSpPr>
          <p:spPr bwMode="auto">
            <a:xfrm>
              <a:off x="724" y="1851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6</a:t>
              </a:r>
            </a:p>
          </p:txBody>
        </p:sp>
        <p:sp>
          <p:nvSpPr>
            <p:cNvPr id="76843" name="Rectangle 26"/>
            <p:cNvSpPr>
              <a:spLocks/>
            </p:cNvSpPr>
            <p:nvPr/>
          </p:nvSpPr>
          <p:spPr bwMode="auto">
            <a:xfrm>
              <a:off x="724" y="1521"/>
              <a:ext cx="168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8</a:t>
              </a:r>
            </a:p>
          </p:txBody>
        </p:sp>
        <p:sp>
          <p:nvSpPr>
            <p:cNvPr id="76844" name="Rectangle 27"/>
            <p:cNvSpPr>
              <a:spLocks/>
            </p:cNvSpPr>
            <p:nvPr/>
          </p:nvSpPr>
          <p:spPr bwMode="auto">
            <a:xfrm>
              <a:off x="652" y="1191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10</a:t>
              </a:r>
            </a:p>
          </p:txBody>
        </p:sp>
        <p:sp>
          <p:nvSpPr>
            <p:cNvPr id="76845" name="Rectangle 28"/>
            <p:cNvSpPr>
              <a:spLocks/>
            </p:cNvSpPr>
            <p:nvPr/>
          </p:nvSpPr>
          <p:spPr bwMode="auto">
            <a:xfrm>
              <a:off x="652" y="861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12</a:t>
              </a:r>
            </a:p>
          </p:txBody>
        </p:sp>
        <p:sp>
          <p:nvSpPr>
            <p:cNvPr id="76846" name="Rectangle 29"/>
            <p:cNvSpPr>
              <a:spLocks/>
            </p:cNvSpPr>
            <p:nvPr/>
          </p:nvSpPr>
          <p:spPr bwMode="auto">
            <a:xfrm>
              <a:off x="652" y="531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14</a:t>
              </a:r>
            </a:p>
          </p:txBody>
        </p:sp>
        <p:sp>
          <p:nvSpPr>
            <p:cNvPr id="76847" name="Rectangle 30"/>
            <p:cNvSpPr>
              <a:spLocks/>
            </p:cNvSpPr>
            <p:nvPr/>
          </p:nvSpPr>
          <p:spPr bwMode="auto">
            <a:xfrm>
              <a:off x="652" y="201"/>
              <a:ext cx="239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16</a:t>
              </a:r>
            </a:p>
          </p:txBody>
        </p:sp>
      </p:grpSp>
      <p:sp>
        <p:nvSpPr>
          <p:cNvPr id="60447" name="AutoShape 31"/>
          <p:cNvSpPr>
            <a:spLocks/>
          </p:cNvSpPr>
          <p:nvPr/>
        </p:nvSpPr>
        <p:spPr bwMode="auto">
          <a:xfrm rot="1020000">
            <a:off x="4057650" y="3497263"/>
            <a:ext cx="290513" cy="839787"/>
          </a:xfrm>
          <a:prstGeom prst="rtTriangle">
            <a:avLst/>
          </a:prstGeom>
          <a:solidFill>
            <a:srgbClr val="0000FF"/>
          </a:solidFill>
          <a:ln w="12700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0448" name="Rectangle 32"/>
          <p:cNvSpPr>
            <a:spLocks/>
          </p:cNvSpPr>
          <p:nvPr/>
        </p:nvSpPr>
        <p:spPr bwMode="auto">
          <a:xfrm>
            <a:off x="5478463" y="3695700"/>
            <a:ext cx="3467100" cy="8001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Based on incomplete information standard is 9 (12.5% decrease).</a:t>
            </a:r>
          </a:p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ADE &lt; ABC</a:t>
            </a:r>
          </a:p>
        </p:txBody>
      </p:sp>
      <p:sp>
        <p:nvSpPr>
          <p:cNvPr id="60449" name="Line 33"/>
          <p:cNvSpPr>
            <a:spLocks noChangeShapeType="1"/>
          </p:cNvSpPr>
          <p:nvPr/>
        </p:nvSpPr>
        <p:spPr bwMode="auto">
          <a:xfrm>
            <a:off x="2057400" y="4505325"/>
            <a:ext cx="2665413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0450" name="Rectangle 34"/>
          <p:cNvSpPr>
            <a:spLocks/>
          </p:cNvSpPr>
          <p:nvPr/>
        </p:nvSpPr>
        <p:spPr bwMode="auto">
          <a:xfrm>
            <a:off x="5441950" y="1677988"/>
            <a:ext cx="3556000" cy="8001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Based on incomplete information fee is $7 (12.5% decrease).</a:t>
            </a:r>
          </a:p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Emission increases to 11.</a:t>
            </a:r>
          </a:p>
        </p:txBody>
      </p: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3340100" y="1873250"/>
            <a:ext cx="1370013" cy="4189413"/>
            <a:chOff x="0" y="0"/>
            <a:chExt cx="863" cy="2639"/>
          </a:xfrm>
        </p:grpSpPr>
        <p:sp>
          <p:nvSpPr>
            <p:cNvPr id="76835" name="Line 36"/>
            <p:cNvSpPr>
              <a:spLocks noChangeShapeType="1"/>
            </p:cNvSpPr>
            <p:nvPr/>
          </p:nvSpPr>
          <p:spPr bwMode="auto">
            <a:xfrm rot="10800000" flipH="1">
              <a:off x="0" y="0"/>
              <a:ext cx="863" cy="2639"/>
            </a:xfrm>
            <a:prstGeom prst="line">
              <a:avLst/>
            </a:prstGeom>
            <a:noFill/>
            <a:ln w="50800">
              <a:solidFill>
                <a:srgbClr val="FFCC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36" name="Rectangle 37"/>
            <p:cNvSpPr>
              <a:spLocks/>
            </p:cNvSpPr>
            <p:nvPr/>
          </p:nvSpPr>
          <p:spPr bwMode="auto">
            <a:xfrm>
              <a:off x="14" y="69"/>
              <a:ext cx="557" cy="4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Marginal</a:t>
              </a:r>
            </a:p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External</a:t>
              </a:r>
            </a:p>
            <a:p>
              <a:pPr marL="39688"/>
              <a:r>
                <a:rPr lang="en-US" sz="14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Cost</a:t>
              </a:r>
            </a:p>
          </p:txBody>
        </p:sp>
        <p:sp>
          <p:nvSpPr>
            <p:cNvPr id="76837" name="Line 38"/>
            <p:cNvSpPr>
              <a:spLocks noChangeShapeType="1"/>
            </p:cNvSpPr>
            <p:nvPr/>
          </p:nvSpPr>
          <p:spPr bwMode="auto">
            <a:xfrm>
              <a:off x="408" y="429"/>
              <a:ext cx="239" cy="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39"/>
          <p:cNvGrpSpPr>
            <a:grpSpLocks/>
          </p:cNvGrpSpPr>
          <p:nvPr/>
        </p:nvGrpSpPr>
        <p:grpSpPr bwMode="auto">
          <a:xfrm>
            <a:off x="2386013" y="3754438"/>
            <a:ext cx="3784299" cy="1668463"/>
            <a:chOff x="0" y="0"/>
            <a:chExt cx="2383" cy="1051"/>
          </a:xfrm>
        </p:grpSpPr>
        <p:sp>
          <p:nvSpPr>
            <p:cNvPr id="76832" name="Rectangle 40"/>
            <p:cNvSpPr>
              <a:spLocks/>
            </p:cNvSpPr>
            <p:nvPr/>
          </p:nvSpPr>
          <p:spPr bwMode="auto">
            <a:xfrm>
              <a:off x="2100" y="915"/>
              <a:ext cx="283" cy="13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400" b="1" dirty="0" smtClean="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MAC</a:t>
              </a:r>
              <a:endPara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endParaRPr>
            </a:p>
          </p:txBody>
        </p:sp>
        <p:sp>
          <p:nvSpPr>
            <p:cNvPr id="76833" name="Line 41"/>
            <p:cNvSpPr>
              <a:spLocks noChangeShapeType="1"/>
            </p:cNvSpPr>
            <p:nvPr/>
          </p:nvSpPr>
          <p:spPr bwMode="auto">
            <a:xfrm rot="10800000">
              <a:off x="2016" y="696"/>
              <a:ext cx="239" cy="2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34" name="Line 42"/>
            <p:cNvSpPr>
              <a:spLocks noChangeShapeType="1"/>
            </p:cNvSpPr>
            <p:nvPr/>
          </p:nvSpPr>
          <p:spPr bwMode="auto">
            <a:xfrm>
              <a:off x="0" y="0"/>
              <a:ext cx="2303" cy="719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4646613" y="1611313"/>
            <a:ext cx="471487" cy="4646612"/>
            <a:chOff x="0" y="0"/>
            <a:chExt cx="297" cy="2927"/>
          </a:xfrm>
        </p:grpSpPr>
        <p:sp>
          <p:nvSpPr>
            <p:cNvPr id="76827" name="Line 44"/>
            <p:cNvSpPr>
              <a:spLocks noChangeShapeType="1"/>
            </p:cNvSpPr>
            <p:nvPr/>
          </p:nvSpPr>
          <p:spPr bwMode="auto">
            <a:xfrm rot="10800000" flipH="1">
              <a:off x="48" y="192"/>
              <a:ext cx="1" cy="273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28" name="Oval 45"/>
            <p:cNvSpPr>
              <a:spLocks/>
            </p:cNvSpPr>
            <p:nvPr/>
          </p:nvSpPr>
          <p:spPr bwMode="auto">
            <a:xfrm>
              <a:off x="0" y="95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29" name="Rectangle 46"/>
            <p:cNvSpPr>
              <a:spLocks/>
            </p:cNvSpPr>
            <p:nvPr/>
          </p:nvSpPr>
          <p:spPr bwMode="auto">
            <a:xfrm>
              <a:off x="96" y="1536"/>
              <a:ext cx="201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B</a:t>
              </a:r>
            </a:p>
          </p:txBody>
        </p:sp>
        <p:sp>
          <p:nvSpPr>
            <p:cNvPr id="76830" name="Rectangle 47"/>
            <p:cNvSpPr>
              <a:spLocks/>
            </p:cNvSpPr>
            <p:nvPr/>
          </p:nvSpPr>
          <p:spPr bwMode="auto">
            <a:xfrm>
              <a:off x="96" y="0"/>
              <a:ext cx="201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</a:t>
              </a:r>
            </a:p>
          </p:txBody>
        </p:sp>
        <p:sp>
          <p:nvSpPr>
            <p:cNvPr id="76831" name="Oval 48"/>
            <p:cNvSpPr>
              <a:spLocks/>
            </p:cNvSpPr>
            <p:nvPr/>
          </p:nvSpPr>
          <p:spPr bwMode="auto">
            <a:xfrm>
              <a:off x="0" y="1775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" name="Group 49"/>
          <p:cNvGrpSpPr>
            <a:grpSpLocks/>
          </p:cNvGrpSpPr>
          <p:nvPr/>
        </p:nvGrpSpPr>
        <p:grpSpPr bwMode="auto">
          <a:xfrm>
            <a:off x="3806825" y="3111500"/>
            <a:ext cx="698500" cy="3122613"/>
            <a:chOff x="0" y="0"/>
            <a:chExt cx="440" cy="1967"/>
          </a:xfrm>
        </p:grpSpPr>
        <p:sp>
          <p:nvSpPr>
            <p:cNvPr id="76822" name="Rectangle 50"/>
            <p:cNvSpPr>
              <a:spLocks/>
            </p:cNvSpPr>
            <p:nvPr/>
          </p:nvSpPr>
          <p:spPr bwMode="auto">
            <a:xfrm>
              <a:off x="0" y="0"/>
              <a:ext cx="193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</a:t>
              </a:r>
            </a:p>
          </p:txBody>
        </p:sp>
        <p:sp>
          <p:nvSpPr>
            <p:cNvPr id="76823" name="Oval 51"/>
            <p:cNvSpPr>
              <a:spLocks/>
            </p:cNvSpPr>
            <p:nvPr/>
          </p:nvSpPr>
          <p:spPr bwMode="auto">
            <a:xfrm>
              <a:off x="191" y="191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24" name="Rectangle 52"/>
            <p:cNvSpPr>
              <a:spLocks/>
            </p:cNvSpPr>
            <p:nvPr/>
          </p:nvSpPr>
          <p:spPr bwMode="auto">
            <a:xfrm>
              <a:off x="240" y="480"/>
              <a:ext cx="200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</a:p>
          </p:txBody>
        </p:sp>
        <p:sp>
          <p:nvSpPr>
            <p:cNvPr id="76825" name="Line 53"/>
            <p:cNvSpPr>
              <a:spLocks noChangeShapeType="1"/>
            </p:cNvSpPr>
            <p:nvPr/>
          </p:nvSpPr>
          <p:spPr bwMode="auto">
            <a:xfrm rot="10800000" flipH="1">
              <a:off x="239" y="288"/>
              <a:ext cx="1" cy="16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26" name="Oval 54"/>
            <p:cNvSpPr>
              <a:spLocks/>
            </p:cNvSpPr>
            <p:nvPr/>
          </p:nvSpPr>
          <p:spPr bwMode="auto">
            <a:xfrm>
              <a:off x="191" y="719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033588" y="3673475"/>
            <a:ext cx="1979612" cy="2547938"/>
            <a:chOff x="0" y="0"/>
            <a:chExt cx="1247" cy="1605"/>
          </a:xfrm>
        </p:grpSpPr>
        <p:sp>
          <p:nvSpPr>
            <p:cNvPr id="76818" name="Line 56"/>
            <p:cNvSpPr>
              <a:spLocks noChangeShapeType="1"/>
            </p:cNvSpPr>
            <p:nvPr/>
          </p:nvSpPr>
          <p:spPr bwMode="auto">
            <a:xfrm>
              <a:off x="0" y="345"/>
              <a:ext cx="119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19" name="Line 57"/>
            <p:cNvSpPr>
              <a:spLocks noChangeShapeType="1"/>
            </p:cNvSpPr>
            <p:nvPr/>
          </p:nvSpPr>
          <p:spPr bwMode="auto">
            <a:xfrm rot="10800000" flipH="1">
              <a:off x="1199" y="358"/>
              <a:ext cx="1" cy="12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820" name="Rectangle 58"/>
            <p:cNvSpPr>
              <a:spLocks/>
            </p:cNvSpPr>
            <p:nvPr/>
          </p:nvSpPr>
          <p:spPr bwMode="auto">
            <a:xfrm>
              <a:off x="997" y="0"/>
              <a:ext cx="201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A</a:t>
              </a:r>
            </a:p>
          </p:txBody>
        </p:sp>
        <p:sp>
          <p:nvSpPr>
            <p:cNvPr id="76821" name="Oval 59"/>
            <p:cNvSpPr>
              <a:spLocks/>
            </p:cNvSpPr>
            <p:nvPr/>
          </p:nvSpPr>
          <p:spPr bwMode="auto">
            <a:xfrm>
              <a:off x="1151" y="309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8" name="Footer Placeholder 5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60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60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0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 animBg="1"/>
      <p:bldP spid="60422" grpId="0" animBg="1" autoUpdateAnimBg="0"/>
      <p:bldP spid="60447" grpId="0" animBg="1"/>
      <p:bldP spid="60448" grpId="0" animBg="1" autoUpdateAnimBg="0"/>
      <p:bldP spid="60449" grpId="0" animBg="1"/>
      <p:bldP spid="60450" grpId="0" animBg="1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Summary: Fees vs. Standards</a:t>
            </a:r>
          </a:p>
        </p:txBody>
      </p:sp>
      <p:sp>
        <p:nvSpPr>
          <p:cNvPr id="77827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Standards are preferred when </a:t>
            </a:r>
            <a:r>
              <a:rPr lang="en-US" sz="4800" dirty="0" smtClean="0">
                <a:latin typeface="Angsana New" pitchFamily="-84" charset="0"/>
                <a:ea typeface="ＭＳ Ｐゴシック" pitchFamily="-84" charset="-128"/>
              </a:rPr>
              <a:t>MEC </a:t>
            </a:r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is steep and </a:t>
            </a:r>
            <a:r>
              <a:rPr lang="en-US" sz="4800" dirty="0" smtClean="0">
                <a:latin typeface="Angsana New" pitchFamily="-84" charset="0"/>
                <a:ea typeface="ＭＳ Ｐゴシック" pitchFamily="-84" charset="-128"/>
              </a:rPr>
              <a:t>MAC </a:t>
            </a:r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is flat.</a:t>
            </a:r>
          </a:p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Standards (incomplete information) yield more certainty on emission levels and less certainty on the cost of abatement.</a:t>
            </a: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11A61A-6240-C043-8C98-6F3C140B8978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61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Property rights and Coase Theorem</a:t>
            </a:r>
            <a:endParaRPr lang="en-US"/>
          </a:p>
        </p:txBody>
      </p:sp>
      <p:sp>
        <p:nvSpPr>
          <p:cNvPr id="6247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Property Rights</a:t>
            </a:r>
          </a:p>
          <a:p>
            <a:pPr lvl="1"/>
            <a:r>
              <a:rPr lang="en-US" smtClean="0"/>
              <a:t>Legal rules describing what people or firms may do with their property</a:t>
            </a:r>
          </a:p>
          <a:p>
            <a:r>
              <a:rPr lang="en-US" smtClean="0"/>
              <a:t>Bargaining and Economic Efficiency</a:t>
            </a:r>
          </a:p>
          <a:p>
            <a:pPr lvl="1"/>
            <a:r>
              <a:rPr lang="en-US" smtClean="0"/>
              <a:t>Economic efficiency can be achieved without government intervention when the externality affects relatively few parties and when property rights are well specified.</a:t>
            </a:r>
            <a:endParaRPr lang="en-US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6E1E29-1F1A-1744-91F9-67C5524C24EF}" type="slidenum">
              <a:rPr lang="en-US" smtClean="0">
                <a:sym typeface="Times New Roman" pitchFamily="-84" charset="0"/>
              </a:rPr>
              <a:pPr/>
              <a:t>62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build="p" bldLvl="5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9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Property rights and Coase Theorem</a:t>
            </a:r>
          </a:p>
        </p:txBody>
      </p:sp>
      <p:sp>
        <p:nvSpPr>
          <p:cNvPr id="7987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4E95B4C-3F09-0F46-AE8A-D6E541BD8539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63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609600" y="1679575"/>
            <a:ext cx="2724150" cy="4340225"/>
            <a:chOff x="0" y="0"/>
            <a:chExt cx="1716" cy="2734"/>
          </a:xfrm>
        </p:grpSpPr>
        <p:sp>
          <p:nvSpPr>
            <p:cNvPr id="79912" name="Freeform 6"/>
            <p:cNvSpPr>
              <a:spLocks/>
            </p:cNvSpPr>
            <p:nvPr/>
          </p:nvSpPr>
          <p:spPr bwMode="auto">
            <a:xfrm>
              <a:off x="991" y="0"/>
              <a:ext cx="725" cy="2734"/>
            </a:xfrm>
            <a:custGeom>
              <a:avLst/>
              <a:gdLst>
                <a:gd name="T0" fmla="*/ 725 w 21600"/>
                <a:gd name="T1" fmla="*/ 2717 h 21600"/>
                <a:gd name="T2" fmla="*/ 725 w 21600"/>
                <a:gd name="T3" fmla="*/ 776 h 21600"/>
                <a:gd name="T4" fmla="*/ 617 w 21600"/>
                <a:gd name="T5" fmla="*/ 376 h 21600"/>
                <a:gd name="T6" fmla="*/ 550 w 21600"/>
                <a:gd name="T7" fmla="*/ 142 h 21600"/>
                <a:gd name="T8" fmla="*/ 475 w 21600"/>
                <a:gd name="T9" fmla="*/ 25 h 21600"/>
                <a:gd name="T10" fmla="*/ 375 w 21600"/>
                <a:gd name="T11" fmla="*/ 134 h 21600"/>
                <a:gd name="T12" fmla="*/ 225 w 21600"/>
                <a:gd name="T13" fmla="*/ 0 h 21600"/>
                <a:gd name="T14" fmla="*/ 217 w 21600"/>
                <a:gd name="T15" fmla="*/ 184 h 21600"/>
                <a:gd name="T16" fmla="*/ 117 w 21600"/>
                <a:gd name="T17" fmla="*/ 92 h 21600"/>
                <a:gd name="T18" fmla="*/ 42 w 21600"/>
                <a:gd name="T19" fmla="*/ 117 h 21600"/>
                <a:gd name="T20" fmla="*/ 0 w 21600"/>
                <a:gd name="T21" fmla="*/ 75 h 21600"/>
                <a:gd name="T22" fmla="*/ 0 w 21600"/>
                <a:gd name="T23" fmla="*/ 2734 h 216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1600"/>
                <a:gd name="T37" fmla="*/ 0 h 21600"/>
                <a:gd name="T38" fmla="*/ 21600 w 21600"/>
                <a:gd name="T39" fmla="*/ 21600 h 2160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1600" h="21600">
                  <a:moveTo>
                    <a:pt x="21600" y="21466"/>
                  </a:moveTo>
                  <a:lnTo>
                    <a:pt x="21600" y="6131"/>
                  </a:lnTo>
                  <a:lnTo>
                    <a:pt x="18382" y="2971"/>
                  </a:lnTo>
                  <a:lnTo>
                    <a:pt x="16386" y="1122"/>
                  </a:lnTo>
                  <a:lnTo>
                    <a:pt x="14152" y="198"/>
                  </a:lnTo>
                  <a:lnTo>
                    <a:pt x="11172" y="1059"/>
                  </a:lnTo>
                  <a:lnTo>
                    <a:pt x="6703" y="0"/>
                  </a:lnTo>
                  <a:lnTo>
                    <a:pt x="6465" y="1454"/>
                  </a:lnTo>
                  <a:lnTo>
                    <a:pt x="3486" y="727"/>
                  </a:lnTo>
                  <a:lnTo>
                    <a:pt x="1251" y="924"/>
                  </a:lnTo>
                  <a:lnTo>
                    <a:pt x="0" y="593"/>
                  </a:lnTo>
                  <a:lnTo>
                    <a:pt x="0" y="21600"/>
                  </a:lnTo>
                </a:path>
              </a:pathLst>
            </a:cu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913" name="Rectangle 7"/>
            <p:cNvSpPr>
              <a:spLocks/>
            </p:cNvSpPr>
            <p:nvPr/>
          </p:nvSpPr>
          <p:spPr bwMode="auto">
            <a:xfrm>
              <a:off x="0" y="331"/>
              <a:ext cx="1144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40639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Cost saving if emission is increased from 0 to 6</a:t>
              </a:r>
            </a:p>
          </p:txBody>
        </p:sp>
        <p:sp>
          <p:nvSpPr>
            <p:cNvPr id="79914" name="Line 8"/>
            <p:cNvSpPr>
              <a:spLocks noChangeShapeType="1"/>
            </p:cNvSpPr>
            <p:nvPr/>
          </p:nvSpPr>
          <p:spPr bwMode="auto">
            <a:xfrm>
              <a:off x="758" y="834"/>
              <a:ext cx="566" cy="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9878" name="Line 10"/>
          <p:cNvSpPr>
            <a:spLocks noChangeShapeType="1"/>
          </p:cNvSpPr>
          <p:nvPr/>
        </p:nvSpPr>
        <p:spPr bwMode="auto">
          <a:xfrm>
            <a:off x="2209800" y="1709738"/>
            <a:ext cx="1588" cy="4291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79" name="Rectangle 11"/>
          <p:cNvSpPr>
            <a:spLocks/>
          </p:cNvSpPr>
          <p:nvPr/>
        </p:nvSpPr>
        <p:spPr bwMode="auto">
          <a:xfrm>
            <a:off x="7278688" y="6000750"/>
            <a:ext cx="1763712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Emissions</a:t>
            </a:r>
          </a:p>
        </p:txBody>
      </p:sp>
      <p:sp>
        <p:nvSpPr>
          <p:cNvPr id="79880" name="Rectangle 12"/>
          <p:cNvSpPr>
            <a:spLocks/>
          </p:cNvSpPr>
          <p:nvPr/>
        </p:nvSpPr>
        <p:spPr bwMode="auto">
          <a:xfrm>
            <a:off x="952500" y="1585913"/>
            <a:ext cx="1262063" cy="50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Dollars/ unit</a:t>
            </a:r>
          </a:p>
          <a:p>
            <a:pPr marL="39688" algn="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of Emissions</a:t>
            </a:r>
          </a:p>
        </p:txBody>
      </p:sp>
      <p:sp>
        <p:nvSpPr>
          <p:cNvPr id="79881" name="Rectangle 13"/>
          <p:cNvSpPr>
            <a:spLocks/>
          </p:cNvSpPr>
          <p:nvPr/>
        </p:nvSpPr>
        <p:spPr bwMode="auto">
          <a:xfrm>
            <a:off x="6359525" y="1604963"/>
            <a:ext cx="661988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MEC</a:t>
            </a:r>
          </a:p>
        </p:txBody>
      </p:sp>
      <p:sp>
        <p:nvSpPr>
          <p:cNvPr id="79882" name="Rectangle 14"/>
          <p:cNvSpPr>
            <a:spLocks/>
          </p:cNvSpPr>
          <p:nvPr/>
        </p:nvSpPr>
        <p:spPr bwMode="auto">
          <a:xfrm>
            <a:off x="3217863" y="1882775"/>
            <a:ext cx="553024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dirty="0" smtClean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MAC</a:t>
            </a:r>
            <a:endParaRPr lang="en-US" sz="1800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</p:txBody>
      </p:sp>
      <p:sp>
        <p:nvSpPr>
          <p:cNvPr id="79883" name="Rectangle 15"/>
          <p:cNvSpPr>
            <a:spLocks/>
          </p:cNvSpPr>
          <p:nvPr/>
        </p:nvSpPr>
        <p:spPr bwMode="auto">
          <a:xfrm>
            <a:off x="1905000" y="4343400"/>
            <a:ext cx="280988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3</a:t>
            </a:r>
          </a:p>
        </p:txBody>
      </p:sp>
      <p:sp>
        <p:nvSpPr>
          <p:cNvPr id="79884" name="Rectangle 16"/>
          <p:cNvSpPr>
            <a:spLocks/>
          </p:cNvSpPr>
          <p:nvPr/>
        </p:nvSpPr>
        <p:spPr bwMode="auto">
          <a:xfrm>
            <a:off x="3962400" y="5969000"/>
            <a:ext cx="379413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12</a:t>
            </a:r>
          </a:p>
        </p:txBody>
      </p:sp>
      <p:sp>
        <p:nvSpPr>
          <p:cNvPr id="79885" name="Line 17"/>
          <p:cNvSpPr>
            <a:spLocks noChangeShapeType="1"/>
          </p:cNvSpPr>
          <p:nvPr/>
        </p:nvSpPr>
        <p:spPr bwMode="auto">
          <a:xfrm>
            <a:off x="4191000" y="4605338"/>
            <a:ext cx="1588" cy="1414462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86" name="Rectangle 18"/>
          <p:cNvSpPr>
            <a:spLocks/>
          </p:cNvSpPr>
          <p:nvPr/>
        </p:nvSpPr>
        <p:spPr bwMode="auto">
          <a:xfrm>
            <a:off x="4471988" y="4384675"/>
            <a:ext cx="395287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E*</a:t>
            </a:r>
          </a:p>
        </p:txBody>
      </p:sp>
      <p:sp>
        <p:nvSpPr>
          <p:cNvPr id="79887" name="Line 19"/>
          <p:cNvSpPr>
            <a:spLocks noChangeShapeType="1"/>
          </p:cNvSpPr>
          <p:nvPr/>
        </p:nvSpPr>
        <p:spPr bwMode="auto">
          <a:xfrm flipH="1">
            <a:off x="5000625" y="6415088"/>
            <a:ext cx="2078038" cy="158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88" name="Rectangle 20"/>
          <p:cNvSpPr>
            <a:spLocks/>
          </p:cNvSpPr>
          <p:nvPr/>
        </p:nvSpPr>
        <p:spPr bwMode="auto">
          <a:xfrm>
            <a:off x="3184525" y="6259513"/>
            <a:ext cx="176371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Level of abatement</a:t>
            </a: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6072188" y="1905000"/>
            <a:ext cx="3090862" cy="4114800"/>
            <a:chOff x="0" y="0"/>
            <a:chExt cx="1947" cy="2592"/>
          </a:xfrm>
        </p:grpSpPr>
        <p:sp>
          <p:nvSpPr>
            <p:cNvPr id="79909" name="Freeform 22"/>
            <p:cNvSpPr>
              <a:spLocks/>
            </p:cNvSpPr>
            <p:nvPr/>
          </p:nvSpPr>
          <p:spPr bwMode="auto">
            <a:xfrm>
              <a:off x="0" y="0"/>
              <a:ext cx="642" cy="2592"/>
            </a:xfrm>
            <a:custGeom>
              <a:avLst/>
              <a:gdLst>
                <a:gd name="T0" fmla="*/ 642 w 21600"/>
                <a:gd name="T1" fmla="*/ 2575 h 21600"/>
                <a:gd name="T2" fmla="*/ 642 w 21600"/>
                <a:gd name="T3" fmla="*/ 0 h 21600"/>
                <a:gd name="T4" fmla="*/ 600 w 21600"/>
                <a:gd name="T5" fmla="*/ 73 h 21600"/>
                <a:gd name="T6" fmla="*/ 550 w 21600"/>
                <a:gd name="T7" fmla="*/ 179 h 21600"/>
                <a:gd name="T8" fmla="*/ 467 w 21600"/>
                <a:gd name="T9" fmla="*/ 286 h 21600"/>
                <a:gd name="T10" fmla="*/ 367 w 21600"/>
                <a:gd name="T11" fmla="*/ 432 h 21600"/>
                <a:gd name="T12" fmla="*/ 242 w 21600"/>
                <a:gd name="T13" fmla="*/ 587 h 21600"/>
                <a:gd name="T14" fmla="*/ 200 w 21600"/>
                <a:gd name="T15" fmla="*/ 652 h 21600"/>
                <a:gd name="T16" fmla="*/ 159 w 21600"/>
                <a:gd name="T17" fmla="*/ 734 h 21600"/>
                <a:gd name="T18" fmla="*/ 92 w 21600"/>
                <a:gd name="T19" fmla="*/ 815 h 21600"/>
                <a:gd name="T20" fmla="*/ 0 w 21600"/>
                <a:gd name="T21" fmla="*/ 905 h 21600"/>
                <a:gd name="T22" fmla="*/ 0 w 21600"/>
                <a:gd name="T23" fmla="*/ 2592 h 216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1600"/>
                <a:gd name="T37" fmla="*/ 0 h 21600"/>
                <a:gd name="T38" fmla="*/ 21600 w 21600"/>
                <a:gd name="T39" fmla="*/ 21600 h 2160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1600" h="21600">
                  <a:moveTo>
                    <a:pt x="21600" y="21461"/>
                  </a:moveTo>
                  <a:lnTo>
                    <a:pt x="21600" y="0"/>
                  </a:lnTo>
                  <a:lnTo>
                    <a:pt x="20187" y="611"/>
                  </a:lnTo>
                  <a:lnTo>
                    <a:pt x="18505" y="1492"/>
                  </a:lnTo>
                  <a:lnTo>
                    <a:pt x="15712" y="2380"/>
                  </a:lnTo>
                  <a:lnTo>
                    <a:pt x="12348" y="3603"/>
                  </a:lnTo>
                  <a:lnTo>
                    <a:pt x="8142" y="4891"/>
                  </a:lnTo>
                  <a:lnTo>
                    <a:pt x="6729" y="5437"/>
                  </a:lnTo>
                  <a:lnTo>
                    <a:pt x="5350" y="6113"/>
                  </a:lnTo>
                  <a:lnTo>
                    <a:pt x="3095" y="6790"/>
                  </a:lnTo>
                  <a:lnTo>
                    <a:pt x="0" y="7540"/>
                  </a:lnTo>
                  <a:lnTo>
                    <a:pt x="0" y="21600"/>
                  </a:lnTo>
                </a:path>
              </a:pathLst>
            </a:custGeom>
            <a:solidFill>
              <a:srgbClr val="FF99FF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910" name="Rectangle 23"/>
            <p:cNvSpPr>
              <a:spLocks/>
            </p:cNvSpPr>
            <p:nvPr/>
          </p:nvSpPr>
          <p:spPr bwMode="auto">
            <a:xfrm>
              <a:off x="859" y="4"/>
              <a:ext cx="1088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Benefits if emission is reduced from 26 to 20 </a:t>
              </a:r>
            </a:p>
          </p:txBody>
        </p:sp>
        <p:sp>
          <p:nvSpPr>
            <p:cNvPr id="79911" name="Line 24"/>
            <p:cNvSpPr>
              <a:spLocks noChangeShapeType="1"/>
            </p:cNvSpPr>
            <p:nvPr/>
          </p:nvSpPr>
          <p:spPr bwMode="auto">
            <a:xfrm flipH="1">
              <a:off x="459" y="417"/>
              <a:ext cx="350" cy="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9890" name="Rectangle 25"/>
          <p:cNvSpPr>
            <a:spLocks/>
          </p:cNvSpPr>
          <p:nvPr/>
        </p:nvSpPr>
        <p:spPr bwMode="auto">
          <a:xfrm>
            <a:off x="6840538" y="5976938"/>
            <a:ext cx="379412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26</a:t>
            </a:r>
          </a:p>
        </p:txBody>
      </p:sp>
      <p:sp>
        <p:nvSpPr>
          <p:cNvPr id="79891" name="Rectangle 26"/>
          <p:cNvSpPr>
            <a:spLocks/>
          </p:cNvSpPr>
          <p:nvPr/>
        </p:nvSpPr>
        <p:spPr bwMode="auto">
          <a:xfrm>
            <a:off x="5961063" y="5969000"/>
            <a:ext cx="379412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20</a:t>
            </a:r>
          </a:p>
        </p:txBody>
      </p: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6086475" y="4213225"/>
            <a:ext cx="2867025" cy="1808163"/>
            <a:chOff x="0" y="0"/>
            <a:chExt cx="1806" cy="1139"/>
          </a:xfrm>
        </p:grpSpPr>
        <p:sp>
          <p:nvSpPr>
            <p:cNvPr id="79906" name="Freeform 28"/>
            <p:cNvSpPr>
              <a:spLocks/>
            </p:cNvSpPr>
            <p:nvPr/>
          </p:nvSpPr>
          <p:spPr bwMode="auto">
            <a:xfrm>
              <a:off x="0" y="916"/>
              <a:ext cx="635" cy="223"/>
            </a:xfrm>
            <a:custGeom>
              <a:avLst/>
              <a:gdLst>
                <a:gd name="T0" fmla="*/ 0 w 21600"/>
                <a:gd name="T1" fmla="*/ 223 h 21600"/>
                <a:gd name="T2" fmla="*/ 0 w 21600"/>
                <a:gd name="T3" fmla="*/ 0 h 21600"/>
                <a:gd name="T4" fmla="*/ 330 w 21600"/>
                <a:gd name="T5" fmla="*/ 137 h 21600"/>
                <a:gd name="T6" fmla="*/ 635 w 21600"/>
                <a:gd name="T7" fmla="*/ 223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21600"/>
                  </a:moveTo>
                  <a:lnTo>
                    <a:pt x="0" y="0"/>
                  </a:lnTo>
                  <a:lnTo>
                    <a:pt x="11237" y="13300"/>
                  </a:lnTo>
                  <a:lnTo>
                    <a:pt x="21600" y="21600"/>
                  </a:lnTo>
                </a:path>
              </a:pathLst>
            </a:cu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907" name="Rectangle 29"/>
            <p:cNvSpPr>
              <a:spLocks/>
            </p:cNvSpPr>
            <p:nvPr/>
          </p:nvSpPr>
          <p:spPr bwMode="auto">
            <a:xfrm>
              <a:off x="734" y="0"/>
              <a:ext cx="1072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39688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Costs if emission is reduced from 26 to 20 </a:t>
              </a:r>
            </a:p>
          </p:txBody>
        </p:sp>
        <p:sp>
          <p:nvSpPr>
            <p:cNvPr id="79908" name="Line 30"/>
            <p:cNvSpPr>
              <a:spLocks noChangeShapeType="1"/>
            </p:cNvSpPr>
            <p:nvPr/>
          </p:nvSpPr>
          <p:spPr bwMode="auto">
            <a:xfrm flipH="1">
              <a:off x="197" y="533"/>
              <a:ext cx="586" cy="5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9893" name="Freeform 31"/>
          <p:cNvSpPr>
            <a:spLocks/>
          </p:cNvSpPr>
          <p:nvPr/>
        </p:nvSpPr>
        <p:spPr bwMode="auto">
          <a:xfrm>
            <a:off x="2219325" y="1868488"/>
            <a:ext cx="4910138" cy="3427412"/>
          </a:xfrm>
          <a:custGeom>
            <a:avLst/>
            <a:gdLst>
              <a:gd name="T0" fmla="*/ 0 w 21600"/>
              <a:gd name="T1" fmla="*/ 3427412 h 21600"/>
              <a:gd name="T2" fmla="*/ 77744 w 21600"/>
              <a:gd name="T3" fmla="*/ 3409006 h 21600"/>
              <a:gd name="T4" fmla="*/ 181857 w 21600"/>
              <a:gd name="T5" fmla="*/ 3379650 h 21600"/>
              <a:gd name="T6" fmla="*/ 259601 w 21600"/>
              <a:gd name="T7" fmla="*/ 3361244 h 21600"/>
              <a:gd name="T8" fmla="*/ 337345 w 21600"/>
              <a:gd name="T9" fmla="*/ 3331889 h 21600"/>
              <a:gd name="T10" fmla="*/ 426455 w 21600"/>
              <a:gd name="T11" fmla="*/ 3302534 h 21600"/>
              <a:gd name="T12" fmla="*/ 543980 w 21600"/>
              <a:gd name="T13" fmla="*/ 3263975 h 21600"/>
              <a:gd name="T14" fmla="*/ 672643 w 21600"/>
              <a:gd name="T15" fmla="*/ 3216214 h 21600"/>
              <a:gd name="T16" fmla="*/ 828131 w 21600"/>
              <a:gd name="T17" fmla="*/ 3159249 h 21600"/>
              <a:gd name="T18" fmla="*/ 983619 w 21600"/>
              <a:gd name="T19" fmla="*/ 3093081 h 21600"/>
              <a:gd name="T20" fmla="*/ 1165476 w 21600"/>
              <a:gd name="T21" fmla="*/ 3025167 h 21600"/>
              <a:gd name="T22" fmla="*/ 1540783 w 21600"/>
              <a:gd name="T23" fmla="*/ 2863476 h 21600"/>
              <a:gd name="T24" fmla="*/ 1904497 w 21600"/>
              <a:gd name="T25" fmla="*/ 2690836 h 21600"/>
              <a:gd name="T26" fmla="*/ 2086581 w 21600"/>
              <a:gd name="T27" fmla="*/ 2595313 h 21600"/>
              <a:gd name="T28" fmla="*/ 2279804 w 21600"/>
              <a:gd name="T29" fmla="*/ 2488841 h 21600"/>
              <a:gd name="T30" fmla="*/ 2681481 w 21600"/>
              <a:gd name="T31" fmla="*/ 2268439 h 21600"/>
              <a:gd name="T32" fmla="*/ 3056788 w 21600"/>
              <a:gd name="T33" fmla="*/ 2038834 h 21600"/>
              <a:gd name="T34" fmla="*/ 3225461 w 21600"/>
              <a:gd name="T35" fmla="*/ 1924904 h 21600"/>
              <a:gd name="T36" fmla="*/ 3380721 w 21600"/>
              <a:gd name="T37" fmla="*/ 1809229 h 21600"/>
              <a:gd name="T38" fmla="*/ 3523024 w 21600"/>
              <a:gd name="T39" fmla="*/ 1704503 h 21600"/>
              <a:gd name="T40" fmla="*/ 3640549 w 21600"/>
              <a:gd name="T41" fmla="*/ 1608980 h 21600"/>
              <a:gd name="T42" fmla="*/ 3860369 w 21600"/>
              <a:gd name="T43" fmla="*/ 1417933 h 21600"/>
              <a:gd name="T44" fmla="*/ 4055410 w 21600"/>
              <a:gd name="T45" fmla="*/ 1215938 h 21600"/>
              <a:gd name="T46" fmla="*/ 4248861 w 21600"/>
              <a:gd name="T47" fmla="*/ 1006485 h 21600"/>
              <a:gd name="T48" fmla="*/ 4339789 w 21600"/>
              <a:gd name="T49" fmla="*/ 881607 h 21600"/>
              <a:gd name="T50" fmla="*/ 4430718 w 21600"/>
              <a:gd name="T51" fmla="*/ 747525 h 21600"/>
              <a:gd name="T52" fmla="*/ 4625986 w 21600"/>
              <a:gd name="T53" fmla="*/ 470158 h 21600"/>
              <a:gd name="T54" fmla="*/ 4703503 w 21600"/>
              <a:gd name="T55" fmla="*/ 326874 h 21600"/>
              <a:gd name="T56" fmla="*/ 4781247 w 21600"/>
              <a:gd name="T57" fmla="*/ 201995 h 21600"/>
              <a:gd name="T58" fmla="*/ 4845806 w 21600"/>
              <a:gd name="T59" fmla="*/ 97427 h 21600"/>
              <a:gd name="T60" fmla="*/ 4910138 w 21600"/>
              <a:gd name="T61" fmla="*/ 0 h 216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1600"/>
              <a:gd name="T94" fmla="*/ 0 h 21600"/>
              <a:gd name="T95" fmla="*/ 21600 w 21600"/>
              <a:gd name="T96" fmla="*/ 21600 h 2160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1600" h="21600">
                <a:moveTo>
                  <a:pt x="0" y="21600"/>
                </a:moveTo>
                <a:lnTo>
                  <a:pt x="342" y="21484"/>
                </a:lnTo>
                <a:lnTo>
                  <a:pt x="800" y="21299"/>
                </a:lnTo>
                <a:lnTo>
                  <a:pt x="1142" y="21183"/>
                </a:lnTo>
                <a:lnTo>
                  <a:pt x="1484" y="20998"/>
                </a:lnTo>
                <a:lnTo>
                  <a:pt x="1876" y="20813"/>
                </a:lnTo>
                <a:lnTo>
                  <a:pt x="2393" y="20570"/>
                </a:lnTo>
                <a:lnTo>
                  <a:pt x="2959" y="20269"/>
                </a:lnTo>
                <a:lnTo>
                  <a:pt x="3643" y="19910"/>
                </a:lnTo>
                <a:lnTo>
                  <a:pt x="4327" y="19493"/>
                </a:lnTo>
                <a:lnTo>
                  <a:pt x="5127" y="19065"/>
                </a:lnTo>
                <a:lnTo>
                  <a:pt x="6778" y="18046"/>
                </a:lnTo>
                <a:lnTo>
                  <a:pt x="8378" y="16958"/>
                </a:lnTo>
                <a:lnTo>
                  <a:pt x="9179" y="16356"/>
                </a:lnTo>
                <a:lnTo>
                  <a:pt x="10029" y="15685"/>
                </a:lnTo>
                <a:lnTo>
                  <a:pt x="11796" y="14296"/>
                </a:lnTo>
                <a:lnTo>
                  <a:pt x="13447" y="12849"/>
                </a:lnTo>
                <a:lnTo>
                  <a:pt x="14189" y="12131"/>
                </a:lnTo>
                <a:lnTo>
                  <a:pt x="14872" y="11402"/>
                </a:lnTo>
                <a:lnTo>
                  <a:pt x="15498" y="10742"/>
                </a:lnTo>
                <a:lnTo>
                  <a:pt x="16015" y="10140"/>
                </a:lnTo>
                <a:lnTo>
                  <a:pt x="16982" y="8936"/>
                </a:lnTo>
                <a:lnTo>
                  <a:pt x="17840" y="7663"/>
                </a:lnTo>
                <a:lnTo>
                  <a:pt x="18691" y="6343"/>
                </a:lnTo>
                <a:lnTo>
                  <a:pt x="19091" y="5556"/>
                </a:lnTo>
                <a:lnTo>
                  <a:pt x="19491" y="4711"/>
                </a:lnTo>
                <a:lnTo>
                  <a:pt x="20350" y="2963"/>
                </a:lnTo>
                <a:lnTo>
                  <a:pt x="20691" y="2060"/>
                </a:lnTo>
                <a:lnTo>
                  <a:pt x="21033" y="1273"/>
                </a:lnTo>
                <a:lnTo>
                  <a:pt x="21317" y="614"/>
                </a:lnTo>
                <a:lnTo>
                  <a:pt x="21600" y="0"/>
                </a:lnTo>
              </a:path>
            </a:pathLst>
          </a:custGeom>
          <a:noFill/>
          <a:ln w="50800" cap="rnd">
            <a:solidFill>
              <a:srgbClr val="FF00FF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94" name="Freeform 32"/>
          <p:cNvSpPr>
            <a:spLocks/>
          </p:cNvSpPr>
          <p:nvPr/>
        </p:nvSpPr>
        <p:spPr bwMode="auto">
          <a:xfrm>
            <a:off x="3049588" y="1908175"/>
            <a:ext cx="4114800" cy="4113213"/>
          </a:xfrm>
          <a:custGeom>
            <a:avLst/>
            <a:gdLst>
              <a:gd name="T0" fmla="*/ 0 w 21600"/>
              <a:gd name="T1" fmla="*/ 0 h 21600"/>
              <a:gd name="T2" fmla="*/ 11049 w 21600"/>
              <a:gd name="T3" fmla="*/ 28564 h 21600"/>
              <a:gd name="T4" fmla="*/ 11049 w 21600"/>
              <a:gd name="T5" fmla="*/ 76171 h 21600"/>
              <a:gd name="T6" fmla="*/ 22289 w 21600"/>
              <a:gd name="T7" fmla="*/ 114256 h 21600"/>
              <a:gd name="T8" fmla="*/ 33338 w 21600"/>
              <a:gd name="T9" fmla="*/ 154055 h 21600"/>
              <a:gd name="T10" fmla="*/ 57150 w 21600"/>
              <a:gd name="T11" fmla="*/ 220704 h 21600"/>
              <a:gd name="T12" fmla="*/ 79439 w 21600"/>
              <a:gd name="T13" fmla="*/ 298398 h 21600"/>
              <a:gd name="T14" fmla="*/ 114300 w 21600"/>
              <a:gd name="T15" fmla="*/ 404847 h 21600"/>
              <a:gd name="T16" fmla="*/ 149162 w 21600"/>
              <a:gd name="T17" fmla="*/ 519103 h 21600"/>
              <a:gd name="T18" fmla="*/ 182499 w 21600"/>
              <a:gd name="T19" fmla="*/ 663636 h 21600"/>
              <a:gd name="T20" fmla="*/ 228600 w 21600"/>
              <a:gd name="T21" fmla="*/ 817501 h 21600"/>
              <a:gd name="T22" fmla="*/ 331851 w 21600"/>
              <a:gd name="T23" fmla="*/ 1136656 h 21600"/>
              <a:gd name="T24" fmla="*/ 400050 w 21600"/>
              <a:gd name="T25" fmla="*/ 1290711 h 21600"/>
              <a:gd name="T26" fmla="*/ 458724 w 21600"/>
              <a:gd name="T27" fmla="*/ 1444576 h 21600"/>
              <a:gd name="T28" fmla="*/ 595313 w 21600"/>
              <a:gd name="T29" fmla="*/ 1752686 h 21600"/>
              <a:gd name="T30" fmla="*/ 755714 w 21600"/>
              <a:gd name="T31" fmla="*/ 2070127 h 21600"/>
              <a:gd name="T32" fmla="*/ 928688 w 21600"/>
              <a:gd name="T33" fmla="*/ 2379570 h 21600"/>
              <a:gd name="T34" fmla="*/ 1031939 w 21600"/>
              <a:gd name="T35" fmla="*/ 2524104 h 21600"/>
              <a:gd name="T36" fmla="*/ 1146239 w 21600"/>
              <a:gd name="T37" fmla="*/ 2659116 h 21600"/>
              <a:gd name="T38" fmla="*/ 1271588 w 21600"/>
              <a:gd name="T39" fmla="*/ 2784417 h 21600"/>
              <a:gd name="T40" fmla="*/ 1420749 w 21600"/>
              <a:gd name="T41" fmla="*/ 2898863 h 21600"/>
              <a:gd name="T42" fmla="*/ 1730312 w 21600"/>
              <a:gd name="T43" fmla="*/ 3121091 h 21600"/>
              <a:gd name="T44" fmla="*/ 2074926 w 21600"/>
              <a:gd name="T45" fmla="*/ 3322562 h 21600"/>
              <a:gd name="T46" fmla="*/ 2441639 w 21600"/>
              <a:gd name="T47" fmla="*/ 3506705 h 21600"/>
              <a:gd name="T48" fmla="*/ 2830449 w 21600"/>
              <a:gd name="T49" fmla="*/ 3679802 h 21600"/>
              <a:gd name="T50" fmla="*/ 3243263 w 21600"/>
              <a:gd name="T51" fmla="*/ 3824336 h 21600"/>
              <a:gd name="T52" fmla="*/ 3667125 w 21600"/>
              <a:gd name="T53" fmla="*/ 3968679 h 21600"/>
              <a:gd name="T54" fmla="*/ 4114800 w 21600"/>
              <a:gd name="T55" fmla="*/ 4113213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1600"/>
              <a:gd name="T85" fmla="*/ 0 h 21600"/>
              <a:gd name="T86" fmla="*/ 21600 w 21600"/>
              <a:gd name="T87" fmla="*/ 21600 h 21600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1600" h="21600">
                <a:moveTo>
                  <a:pt x="0" y="0"/>
                </a:moveTo>
                <a:lnTo>
                  <a:pt x="58" y="150"/>
                </a:lnTo>
                <a:lnTo>
                  <a:pt x="58" y="400"/>
                </a:lnTo>
                <a:lnTo>
                  <a:pt x="117" y="600"/>
                </a:lnTo>
                <a:lnTo>
                  <a:pt x="175" y="809"/>
                </a:lnTo>
                <a:lnTo>
                  <a:pt x="300" y="1159"/>
                </a:lnTo>
                <a:lnTo>
                  <a:pt x="417" y="1567"/>
                </a:lnTo>
                <a:lnTo>
                  <a:pt x="600" y="2126"/>
                </a:lnTo>
                <a:lnTo>
                  <a:pt x="783" y="2726"/>
                </a:lnTo>
                <a:lnTo>
                  <a:pt x="958" y="3485"/>
                </a:lnTo>
                <a:lnTo>
                  <a:pt x="1200" y="4293"/>
                </a:lnTo>
                <a:lnTo>
                  <a:pt x="1742" y="5969"/>
                </a:lnTo>
                <a:lnTo>
                  <a:pt x="2100" y="6778"/>
                </a:lnTo>
                <a:lnTo>
                  <a:pt x="2408" y="7586"/>
                </a:lnTo>
                <a:lnTo>
                  <a:pt x="3125" y="9204"/>
                </a:lnTo>
                <a:lnTo>
                  <a:pt x="3967" y="10871"/>
                </a:lnTo>
                <a:lnTo>
                  <a:pt x="4875" y="12496"/>
                </a:lnTo>
                <a:lnTo>
                  <a:pt x="5417" y="13255"/>
                </a:lnTo>
                <a:lnTo>
                  <a:pt x="6017" y="13964"/>
                </a:lnTo>
                <a:lnTo>
                  <a:pt x="6675" y="14622"/>
                </a:lnTo>
                <a:lnTo>
                  <a:pt x="7458" y="15223"/>
                </a:lnTo>
                <a:lnTo>
                  <a:pt x="9083" y="16390"/>
                </a:lnTo>
                <a:lnTo>
                  <a:pt x="10892" y="17448"/>
                </a:lnTo>
                <a:lnTo>
                  <a:pt x="12817" y="18415"/>
                </a:lnTo>
                <a:lnTo>
                  <a:pt x="14858" y="19324"/>
                </a:lnTo>
                <a:lnTo>
                  <a:pt x="17025" y="20083"/>
                </a:lnTo>
                <a:lnTo>
                  <a:pt x="19250" y="20841"/>
                </a:lnTo>
                <a:lnTo>
                  <a:pt x="21600" y="21600"/>
                </a:lnTo>
              </a:path>
            </a:pathLst>
          </a:custGeom>
          <a:noFill/>
          <a:ln w="50800" cap="rnd">
            <a:solidFill>
              <a:srgbClr val="FFCC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95" name="Oval 33"/>
          <p:cNvSpPr>
            <a:spLocks/>
          </p:cNvSpPr>
          <p:nvPr/>
        </p:nvSpPr>
        <p:spPr bwMode="auto">
          <a:xfrm>
            <a:off x="4114800" y="4495800"/>
            <a:ext cx="152400" cy="152400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96" name="Line 34"/>
          <p:cNvSpPr>
            <a:spLocks noChangeShapeType="1"/>
          </p:cNvSpPr>
          <p:nvPr/>
        </p:nvSpPr>
        <p:spPr bwMode="auto">
          <a:xfrm flipH="1">
            <a:off x="2211388" y="4572000"/>
            <a:ext cx="1903412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897" name="Line 35"/>
          <p:cNvSpPr>
            <a:spLocks noChangeShapeType="1"/>
          </p:cNvSpPr>
          <p:nvPr/>
        </p:nvSpPr>
        <p:spPr bwMode="auto">
          <a:xfrm>
            <a:off x="2187575" y="6013450"/>
            <a:ext cx="50133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524" name="Rectangle 36"/>
          <p:cNvSpPr>
            <a:spLocks/>
          </p:cNvSpPr>
          <p:nvPr/>
        </p:nvSpPr>
        <p:spPr bwMode="auto">
          <a:xfrm>
            <a:off x="7404100" y="3136900"/>
            <a:ext cx="1562100" cy="774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40639" bIns="0">
            <a:prstTxWarp prst="textNoShape">
              <a:avLst/>
            </a:prstTxWarp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If the factory has the right to pollute</a:t>
            </a:r>
          </a:p>
        </p:txBody>
      </p:sp>
      <p:sp>
        <p:nvSpPr>
          <p:cNvPr id="63525" name="Rectangle 37"/>
          <p:cNvSpPr>
            <a:spLocks/>
          </p:cNvSpPr>
          <p:nvPr/>
        </p:nvSpPr>
        <p:spPr bwMode="auto">
          <a:xfrm>
            <a:off x="139700" y="3360738"/>
            <a:ext cx="1816100" cy="774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40639" bIns="0">
            <a:prstTxWarp prst="textNoShape">
              <a:avLst/>
            </a:prstTxWarp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If the consumer has the right to clean water</a:t>
            </a:r>
          </a:p>
        </p:txBody>
      </p:sp>
      <p:sp>
        <p:nvSpPr>
          <p:cNvPr id="79900" name="Rectangle 38"/>
          <p:cNvSpPr>
            <a:spLocks/>
          </p:cNvSpPr>
          <p:nvPr/>
        </p:nvSpPr>
        <p:spPr bwMode="auto">
          <a:xfrm>
            <a:off x="3182938" y="5961063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6</a:t>
            </a:r>
          </a:p>
        </p:txBody>
      </p:sp>
      <p:sp>
        <p:nvSpPr>
          <p:cNvPr id="79901" name="Rectangle 39"/>
          <p:cNvSpPr>
            <a:spLocks/>
          </p:cNvSpPr>
          <p:nvPr/>
        </p:nvSpPr>
        <p:spPr bwMode="auto">
          <a:xfrm>
            <a:off x="1985963" y="6016625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0</a:t>
            </a:r>
          </a:p>
        </p:txBody>
      </p: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273050" y="4659313"/>
            <a:ext cx="3060700" cy="1347787"/>
            <a:chOff x="0" y="0"/>
            <a:chExt cx="1928" cy="849"/>
          </a:xfrm>
        </p:grpSpPr>
        <p:sp>
          <p:nvSpPr>
            <p:cNvPr id="79903" name="Freeform 41"/>
            <p:cNvSpPr>
              <a:spLocks/>
            </p:cNvSpPr>
            <p:nvPr/>
          </p:nvSpPr>
          <p:spPr bwMode="auto">
            <a:xfrm>
              <a:off x="1220" y="157"/>
              <a:ext cx="708" cy="692"/>
            </a:xfrm>
            <a:custGeom>
              <a:avLst/>
              <a:gdLst>
                <a:gd name="T0" fmla="*/ 0 w 21600"/>
                <a:gd name="T1" fmla="*/ 683 h 21600"/>
                <a:gd name="T2" fmla="*/ 0 w 21600"/>
                <a:gd name="T3" fmla="*/ 242 h 21600"/>
                <a:gd name="T4" fmla="*/ 166 w 21600"/>
                <a:gd name="T5" fmla="*/ 208 h 21600"/>
                <a:gd name="T6" fmla="*/ 300 w 21600"/>
                <a:gd name="T7" fmla="*/ 158 h 21600"/>
                <a:gd name="T8" fmla="*/ 483 w 21600"/>
                <a:gd name="T9" fmla="*/ 92 h 21600"/>
                <a:gd name="T10" fmla="*/ 583 w 21600"/>
                <a:gd name="T11" fmla="*/ 58 h 21600"/>
                <a:gd name="T12" fmla="*/ 708 w 21600"/>
                <a:gd name="T13" fmla="*/ 0 h 21600"/>
                <a:gd name="T14" fmla="*/ 708 w 21600"/>
                <a:gd name="T15" fmla="*/ 692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600"/>
                <a:gd name="T25" fmla="*/ 0 h 21600"/>
                <a:gd name="T26" fmla="*/ 21600 w 21600"/>
                <a:gd name="T27" fmla="*/ 2160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21319"/>
                  </a:moveTo>
                  <a:lnTo>
                    <a:pt x="0" y="7554"/>
                  </a:lnTo>
                  <a:lnTo>
                    <a:pt x="5064" y="6492"/>
                  </a:lnTo>
                  <a:lnTo>
                    <a:pt x="9153" y="4932"/>
                  </a:lnTo>
                  <a:lnTo>
                    <a:pt x="14736" y="2872"/>
                  </a:lnTo>
                  <a:lnTo>
                    <a:pt x="17786" y="1810"/>
                  </a:ln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solidFill>
              <a:srgbClr val="FF99FF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904" name="Rectangle 42"/>
            <p:cNvSpPr>
              <a:spLocks/>
            </p:cNvSpPr>
            <p:nvPr/>
          </p:nvSpPr>
          <p:spPr bwMode="auto">
            <a:xfrm>
              <a:off x="0" y="0"/>
              <a:ext cx="1144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40639" bIns="0">
              <a:prstTxWarp prst="textNoShape">
                <a:avLst/>
              </a:prstTxWarp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External costs if emission is increased from 0 to 6</a:t>
              </a:r>
            </a:p>
          </p:txBody>
        </p:sp>
        <p:sp>
          <p:nvSpPr>
            <p:cNvPr id="79905" name="Line 43"/>
            <p:cNvSpPr>
              <a:spLocks noChangeShapeType="1"/>
            </p:cNvSpPr>
            <p:nvPr/>
          </p:nvSpPr>
          <p:spPr bwMode="auto">
            <a:xfrm>
              <a:off x="758" y="503"/>
              <a:ext cx="658" cy="1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2" name="Footer Placeholder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24" grpId="0" build="p" autoUpdateAnimBg="0"/>
      <p:bldP spid="63525" grpId="0" build="p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Property rights and Coase Theorem</a:t>
            </a:r>
            <a:endParaRPr lang="en-US"/>
          </a:p>
        </p:txBody>
      </p:sp>
      <p:sp>
        <p:nvSpPr>
          <p:cNvPr id="64518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14400"/>
            <a:ext cx="7772400" cy="47244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The party that has no property rights can  compensate the other party and moves toward the efficient outcome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Conclusion: </a:t>
            </a:r>
            <a:r>
              <a:rPr lang="en-US" dirty="0" err="1" smtClean="0"/>
              <a:t>Coase</a:t>
            </a:r>
            <a:r>
              <a:rPr lang="en-US" dirty="0" smtClean="0"/>
              <a:t> Theorem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When parties can bargain without cost and to their mutual advantage, the resulting outcome will be efficient, regardless of how the property rights are specified.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But transaction cost can be prohibitively high when there are many parties.</a:t>
            </a:r>
            <a:endParaRPr lang="en-US" dirty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0FAD5-0D25-2547-88FC-A146A5BFCABA}" type="slidenum">
              <a:rPr lang="en-US" smtClean="0">
                <a:sym typeface="Times New Roman" pitchFamily="-84" charset="0"/>
              </a:rPr>
              <a:pPr/>
              <a:t>64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build="p" bldLvl="5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Ways of Correcting Market Failure</a:t>
            </a:r>
            <a:endParaRPr lang="en-US"/>
          </a:p>
        </p:txBody>
      </p:sp>
      <p:sp>
        <p:nvSpPr>
          <p:cNvPr id="65542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1219200"/>
            <a:ext cx="8458200" cy="4724400"/>
          </a:xfrm>
        </p:spPr>
        <p:txBody>
          <a:bodyPr/>
          <a:lstStyle/>
          <a:p>
            <a:r>
              <a:rPr lang="en-US" dirty="0" smtClean="0"/>
              <a:t>Transferable Emissions Permits</a:t>
            </a:r>
          </a:p>
          <a:p>
            <a:pPr lvl="1"/>
            <a:r>
              <a:rPr lang="en-US" dirty="0" smtClean="0"/>
              <a:t>Permits help develop a competitive market for externalities.</a:t>
            </a:r>
          </a:p>
          <a:p>
            <a:pPr lvl="2"/>
            <a:r>
              <a:rPr lang="en-US" dirty="0" smtClean="0"/>
              <a:t>Agency determines the level of emissions and number of permits</a:t>
            </a:r>
          </a:p>
          <a:p>
            <a:pPr lvl="2"/>
            <a:r>
              <a:rPr lang="en-US" dirty="0" smtClean="0"/>
              <a:t>Permits are marketable</a:t>
            </a:r>
          </a:p>
          <a:p>
            <a:pPr lvl="2"/>
            <a:r>
              <a:rPr lang="en-US" dirty="0" smtClean="0"/>
              <a:t>High cost firm will purchase permits from low cost firms</a:t>
            </a:r>
          </a:p>
          <a:p>
            <a:pPr lvl="2"/>
            <a:r>
              <a:rPr lang="en-US" dirty="0" smtClean="0"/>
              <a:t>Need competitive market</a:t>
            </a:r>
            <a:endParaRPr lang="en-US" dirty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CEA204-2525-5D4A-A722-D012AE943120}" type="slidenum">
              <a:rPr lang="en-US" smtClean="0">
                <a:sym typeface="Times New Roman" pitchFamily="-84" charset="0"/>
              </a:rPr>
              <a:pPr/>
              <a:t>65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build="p" bldLvl="5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28599" y="4148669"/>
          <a:ext cx="7848601" cy="2753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8663"/>
                <a:gridCol w="698085"/>
                <a:gridCol w="936920"/>
                <a:gridCol w="1373410"/>
                <a:gridCol w="1313065"/>
                <a:gridCol w="980644"/>
                <a:gridCol w="956739"/>
                <a:gridCol w="981075"/>
              </a:tblGrid>
              <a:tr h="1192306">
                <a:tc rowSpan="3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Market</a:t>
                      </a:r>
                      <a:endParaRPr lang="en-US" sz="3200" dirty="0"/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Firm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Emis-sion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Abatement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Abatement</a:t>
                      </a:r>
                      <a:r>
                        <a:rPr lang="en-US" sz="2800" baseline="0" dirty="0" smtClean="0"/>
                        <a:t> costs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Credits supply</a:t>
                      </a:r>
                    </a:p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Cost of credits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Total costs</a:t>
                      </a:r>
                      <a:endParaRPr lang="en-US" sz="2800" dirty="0"/>
                    </a:p>
                  </a:txBody>
                  <a:tcPr/>
                </a:tc>
              </a:tr>
              <a:tr h="690780">
                <a:tc vMerge="1"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A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8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20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41</a:t>
                      </a:r>
                      <a:endParaRPr lang="en-US" sz="3200" dirty="0"/>
                    </a:p>
                  </a:txBody>
                  <a:tcPr/>
                </a:tc>
              </a:tr>
              <a:tr h="690780">
                <a:tc vMerge="1"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B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2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8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40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-21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19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990600" y="381000"/>
            <a:ext cx="6477000" cy="6096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sz="3200" b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latin typeface="Angsana New"/>
              <a:ea typeface="+mj-ea"/>
              <a:cs typeface="Angsana New"/>
            </a:endParaRPr>
          </a:p>
        </p:txBody>
      </p:sp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228601" y="1371600"/>
          <a:ext cx="7848600" cy="230124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636373"/>
                <a:gridCol w="963826"/>
                <a:gridCol w="1569459"/>
                <a:gridCol w="2164341"/>
                <a:gridCol w="1453979"/>
                <a:gridCol w="1060622"/>
              </a:tblGrid>
              <a:tr h="457200">
                <a:tc rowSpan="3"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Non-Market</a:t>
                      </a: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Player</a:t>
                      </a: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Emission</a:t>
                      </a:r>
                      <a:endParaRPr lang="th-TH" sz="3200" dirty="0" smtClean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  <a:p>
                      <a:pPr algn="ctr">
                        <a:lnSpc>
                          <a:spcPts val="2260"/>
                        </a:lnSpc>
                      </a:pP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Abate</a:t>
                      </a: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Cost</a:t>
                      </a: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solidFill>
                            <a:srgbClr val="000000"/>
                          </a:solidFill>
                          <a:latin typeface="Angsana New"/>
                          <a:cs typeface="Angsana New"/>
                        </a:rPr>
                        <a:t>Total Cost</a:t>
                      </a:r>
                      <a:endParaRPr lang="th-TH" sz="3200" dirty="0">
                        <a:solidFill>
                          <a:srgbClr val="000000"/>
                        </a:solidFill>
                        <a:latin typeface="Angsana New"/>
                        <a:cs typeface="Angsana New"/>
                      </a:endParaRPr>
                    </a:p>
                  </a:txBody>
                  <a:tcPr/>
                </a:tc>
              </a:tr>
              <a:tr h="812800">
                <a:tc vMerge="1"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A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10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50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</a:tr>
              <a:tr h="812800">
                <a:tc vMerge="1"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B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60"/>
                        </a:lnSpc>
                      </a:pPr>
                      <a:r>
                        <a:rPr lang="en-US" sz="3200" dirty="0" smtClean="0">
                          <a:latin typeface="Angsana New"/>
                          <a:cs typeface="Angsana New"/>
                        </a:rPr>
                        <a:t>25</a:t>
                      </a:r>
                      <a:endParaRPr lang="th-TH" sz="3200" dirty="0">
                        <a:latin typeface="Angsana New"/>
                        <a:cs typeface="Angsana New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" name="Oval 34"/>
          <p:cNvSpPr/>
          <p:nvPr/>
        </p:nvSpPr>
        <p:spPr>
          <a:xfrm>
            <a:off x="7164288" y="5326351"/>
            <a:ext cx="838200" cy="1371600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Oval 35"/>
          <p:cNvSpPr/>
          <p:nvPr/>
        </p:nvSpPr>
        <p:spPr>
          <a:xfrm>
            <a:off x="7092280" y="2008096"/>
            <a:ext cx="838200" cy="1371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Line Callout 1 7"/>
          <p:cNvSpPr/>
          <p:nvPr/>
        </p:nvSpPr>
        <p:spPr>
          <a:xfrm>
            <a:off x="8229600" y="1928750"/>
            <a:ext cx="838200" cy="457200"/>
          </a:xfrm>
          <a:prstGeom prst="borderCallout1">
            <a:avLst>
              <a:gd name="adj1" fmla="val 52516"/>
              <a:gd name="adj2" fmla="val -2666"/>
              <a:gd name="adj3" fmla="val 125488"/>
              <a:gd name="adj4" fmla="val -3702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BrowalliaUPC" pitchFamily="34" charset="-34"/>
                <a:cs typeface="BrowalliaUPC" pitchFamily="34" charset="-34"/>
              </a:rPr>
              <a:t>$75</a:t>
            </a:r>
            <a:endParaRPr lang="th-TH" sz="28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28601" y="228600"/>
            <a:ext cx="8000999" cy="838200"/>
          </a:xfrm>
        </p:spPr>
        <p:txBody>
          <a:bodyPr/>
          <a:lstStyle/>
          <a:p>
            <a:r>
              <a:rPr lang="en-US" dirty="0" smtClean="0"/>
              <a:t>Carbon market helps lowering abatement costs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CF389-275B-4241-BACA-658D9D9EC1BD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9" name="Line Callout 1 8"/>
          <p:cNvSpPr/>
          <p:nvPr/>
        </p:nvSpPr>
        <p:spPr>
          <a:xfrm>
            <a:off x="8224650" y="5019075"/>
            <a:ext cx="838200" cy="457200"/>
          </a:xfrm>
          <a:prstGeom prst="borderCallout1">
            <a:avLst>
              <a:gd name="adj1" fmla="val 52516"/>
              <a:gd name="adj2" fmla="val -2666"/>
              <a:gd name="adj3" fmla="val 128085"/>
              <a:gd name="adj4" fmla="val -31358"/>
            </a:avLst>
          </a:prstGeom>
          <a:solidFill>
            <a:schemeClr val="accent5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F886"/>
                </a:solidFill>
                <a:latin typeface="BrowalliaUPC" pitchFamily="34" charset="-34"/>
                <a:cs typeface="BrowalliaUPC" pitchFamily="34" charset="-34"/>
              </a:rPr>
              <a:t>$60</a:t>
            </a:r>
            <a:endParaRPr lang="th-TH" sz="2800" b="1" dirty="0">
              <a:solidFill>
                <a:srgbClr val="FFF886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" y="3733800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Assumptions: MAC</a:t>
            </a:r>
            <a:r>
              <a:rPr lang="en-US" sz="1800" baseline="-25000" dirty="0" smtClean="0"/>
              <a:t>A</a:t>
            </a:r>
            <a:r>
              <a:rPr lang="en-US" sz="1800" dirty="0" smtClean="0"/>
              <a:t> = 2, MAC</a:t>
            </a:r>
            <a:r>
              <a:rPr lang="en-US" sz="1800" baseline="-25000" dirty="0" smtClean="0"/>
              <a:t>B</a:t>
            </a:r>
            <a:r>
              <a:rPr lang="en-US" sz="1800" dirty="0" smtClean="0"/>
              <a:t> = 1, E</a:t>
            </a:r>
            <a:r>
              <a:rPr lang="en-US" sz="1800" baseline="-25000" dirty="0" smtClean="0"/>
              <a:t>A</a:t>
            </a:r>
            <a:r>
              <a:rPr lang="en-US" sz="1800" dirty="0" smtClean="0"/>
              <a:t> = E</a:t>
            </a:r>
            <a:r>
              <a:rPr lang="en-US" sz="1800" baseline="-25000" dirty="0" smtClean="0"/>
              <a:t>B</a:t>
            </a:r>
            <a:r>
              <a:rPr lang="en-US" sz="1800" dirty="0" smtClean="0"/>
              <a:t> = 10/firm, Allowance = 5/firm, P = 7/credit</a:t>
            </a:r>
            <a:endParaRPr lang="en-US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8" grpId="0" animBg="1"/>
      <p:bldP spid="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5"/>
          <p:cNvGrpSpPr/>
          <p:nvPr/>
        </p:nvGrpSpPr>
        <p:grpSpPr>
          <a:xfrm>
            <a:off x="1196513" y="3991001"/>
            <a:ext cx="4097232" cy="520655"/>
            <a:chOff x="1205177" y="3997035"/>
            <a:chExt cx="4097232" cy="520655"/>
          </a:xfrm>
        </p:grpSpPr>
        <p:sp>
          <p:nvSpPr>
            <p:cNvPr id="41" name="Line 41"/>
            <p:cNvSpPr>
              <a:spLocks noChangeShapeType="1"/>
            </p:cNvSpPr>
            <p:nvPr/>
          </p:nvSpPr>
          <p:spPr bwMode="auto">
            <a:xfrm>
              <a:off x="1646396" y="4322763"/>
              <a:ext cx="3656013" cy="0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800" dirty="0">
                <a:latin typeface="Angsana New"/>
                <a:cs typeface="Angsana New"/>
              </a:endParaRPr>
            </a:p>
          </p:txBody>
        </p:sp>
        <p:sp>
          <p:nvSpPr>
            <p:cNvPr id="75" name="Rectangle 11"/>
            <p:cNvSpPr>
              <a:spLocks noChangeArrowheads="1"/>
            </p:cNvSpPr>
            <p:nvPr/>
          </p:nvSpPr>
          <p:spPr bwMode="auto">
            <a:xfrm>
              <a:off x="1205177" y="3997035"/>
              <a:ext cx="327477" cy="5206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P</a:t>
              </a:r>
              <a:endParaRPr lang="en-US" sz="28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Cap and Trade: carbon market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6E701-D81E-B642-9AB9-D4078B36B6F7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2750675" y="6518275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ngsana New"/>
                <a:ea typeface="Angsana New" pitchFamily="8" charset="0"/>
                <a:cs typeface="Angsana New"/>
              </a:rPr>
              <a:t>Chayun Tantivasadakarn</a:t>
            </a:r>
            <a:endParaRPr lang="en-US">
              <a:latin typeface="Angsana New"/>
              <a:ea typeface="Angsana New" pitchFamily="8" charset="0"/>
              <a:cs typeface="Angsana New"/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551993" y="1131894"/>
            <a:ext cx="1265241" cy="4814894"/>
            <a:chOff x="722" y="864"/>
            <a:chExt cx="797" cy="3033"/>
          </a:xfrm>
        </p:grpSpPr>
        <p:sp>
          <p:nvSpPr>
            <p:cNvPr id="10" name="Line 6"/>
            <p:cNvSpPr>
              <a:spLocks noChangeShapeType="1"/>
            </p:cNvSpPr>
            <p:nvPr/>
          </p:nvSpPr>
          <p:spPr bwMode="auto">
            <a:xfrm>
              <a:off x="1392" y="1194"/>
              <a:ext cx="0" cy="270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800">
                <a:latin typeface="Angsana New"/>
                <a:cs typeface="Angsana New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722" y="864"/>
              <a:ext cx="797" cy="87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Price of carbon credits</a:t>
              </a:r>
              <a:endParaRPr lang="en-US" sz="28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grpSp>
        <p:nvGrpSpPr>
          <p:cNvPr id="7" name="Group 14"/>
          <p:cNvGrpSpPr>
            <a:grpSpLocks/>
          </p:cNvGrpSpPr>
          <p:nvPr/>
        </p:nvGrpSpPr>
        <p:grpSpPr bwMode="auto">
          <a:xfrm>
            <a:off x="1463213" y="5629293"/>
            <a:ext cx="7061207" cy="842965"/>
            <a:chOff x="1296" y="3697"/>
            <a:chExt cx="4448" cy="531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>
              <a:off x="1402" y="3905"/>
              <a:ext cx="34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/>
                <a:cs typeface="Angsana New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4856" y="3697"/>
              <a:ext cx="88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E (Ton C.)</a:t>
              </a:r>
              <a:endParaRPr lang="en-US" sz="32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1296" y="3861"/>
              <a:ext cx="200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>
                  <a:solidFill>
                    <a:schemeClr val="tx1"/>
                  </a:solidFill>
                  <a:latin typeface="Angsana New"/>
                  <a:cs typeface="Angsana New"/>
                </a:rPr>
                <a:t>0</a:t>
              </a:r>
            </a:p>
          </p:txBody>
        </p:sp>
        <p:sp>
          <p:nvSpPr>
            <p:cNvPr id="28" name="Rectangle 24"/>
            <p:cNvSpPr>
              <a:spLocks noChangeArrowheads="1"/>
            </p:cNvSpPr>
            <p:nvPr/>
          </p:nvSpPr>
          <p:spPr bwMode="auto">
            <a:xfrm>
              <a:off x="2816" y="3815"/>
              <a:ext cx="200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5</a:t>
              </a:r>
              <a:endParaRPr lang="en-US" sz="32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auto">
            <a:xfrm>
              <a:off x="4577" y="3795"/>
              <a:ext cx="42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10</a:t>
              </a:r>
              <a:endParaRPr lang="en-US" sz="32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grpSp>
        <p:nvGrpSpPr>
          <p:cNvPr id="8" name="Group 33"/>
          <p:cNvGrpSpPr>
            <a:grpSpLocks/>
          </p:cNvGrpSpPr>
          <p:nvPr/>
        </p:nvGrpSpPr>
        <p:grpSpPr bwMode="auto">
          <a:xfrm>
            <a:off x="2725432" y="1554164"/>
            <a:ext cx="4227356" cy="4371977"/>
            <a:chOff x="1928" y="1040"/>
            <a:chExt cx="2826" cy="2754"/>
          </a:xfrm>
        </p:grpSpPr>
        <p:sp>
          <p:nvSpPr>
            <p:cNvPr id="47" name="Freeform 34"/>
            <p:cNvSpPr>
              <a:spLocks/>
            </p:cNvSpPr>
            <p:nvPr/>
          </p:nvSpPr>
          <p:spPr bwMode="auto">
            <a:xfrm>
              <a:off x="2522" y="1547"/>
              <a:ext cx="2232" cy="2247"/>
            </a:xfrm>
            <a:custGeom>
              <a:avLst/>
              <a:gdLst>
                <a:gd name="T0" fmla="*/ 0 w 2594"/>
                <a:gd name="T1" fmla="*/ 0 h 2404"/>
                <a:gd name="T2" fmla="*/ 121 w 2594"/>
                <a:gd name="T3" fmla="*/ 212 h 2404"/>
                <a:gd name="T4" fmla="*/ 251 w 2594"/>
                <a:gd name="T5" fmla="*/ 419 h 2404"/>
                <a:gd name="T6" fmla="*/ 365 w 2594"/>
                <a:gd name="T7" fmla="*/ 607 h 2404"/>
                <a:gd name="T8" fmla="*/ 471 w 2594"/>
                <a:gd name="T9" fmla="*/ 783 h 2404"/>
                <a:gd name="T10" fmla="*/ 578 w 2594"/>
                <a:gd name="T11" fmla="*/ 940 h 2404"/>
                <a:gd name="T12" fmla="*/ 684 w 2594"/>
                <a:gd name="T13" fmla="*/ 1086 h 2404"/>
                <a:gd name="T14" fmla="*/ 737 w 2594"/>
                <a:gd name="T15" fmla="*/ 1147 h 2404"/>
                <a:gd name="T16" fmla="*/ 783 w 2594"/>
                <a:gd name="T17" fmla="*/ 1207 h 2404"/>
                <a:gd name="T18" fmla="*/ 829 w 2594"/>
                <a:gd name="T19" fmla="*/ 1262 h 2404"/>
                <a:gd name="T20" fmla="*/ 867 w 2594"/>
                <a:gd name="T21" fmla="*/ 1305 h 2404"/>
                <a:gd name="T22" fmla="*/ 897 w 2594"/>
                <a:gd name="T23" fmla="*/ 1341 h 2404"/>
                <a:gd name="T24" fmla="*/ 912 w 2594"/>
                <a:gd name="T25" fmla="*/ 1359 h 2404"/>
                <a:gd name="T26" fmla="*/ 928 w 2594"/>
                <a:gd name="T27" fmla="*/ 1377 h 2404"/>
                <a:gd name="T28" fmla="*/ 935 w 2594"/>
                <a:gd name="T29" fmla="*/ 1383 h 2404"/>
                <a:gd name="T30" fmla="*/ 943 w 2594"/>
                <a:gd name="T31" fmla="*/ 1390 h 2404"/>
                <a:gd name="T32" fmla="*/ 966 w 2594"/>
                <a:gd name="T33" fmla="*/ 1408 h 2404"/>
                <a:gd name="T34" fmla="*/ 988 w 2594"/>
                <a:gd name="T35" fmla="*/ 1426 h 2404"/>
                <a:gd name="T36" fmla="*/ 1034 w 2594"/>
                <a:gd name="T37" fmla="*/ 1462 h 2404"/>
                <a:gd name="T38" fmla="*/ 1095 w 2594"/>
                <a:gd name="T39" fmla="*/ 1511 h 2404"/>
                <a:gd name="T40" fmla="*/ 1156 w 2594"/>
                <a:gd name="T41" fmla="*/ 1572 h 2404"/>
                <a:gd name="T42" fmla="*/ 1232 w 2594"/>
                <a:gd name="T43" fmla="*/ 1638 h 2404"/>
                <a:gd name="T44" fmla="*/ 1315 w 2594"/>
                <a:gd name="T45" fmla="*/ 1705 h 2404"/>
                <a:gd name="T46" fmla="*/ 1498 w 2594"/>
                <a:gd name="T47" fmla="*/ 1851 h 2404"/>
                <a:gd name="T48" fmla="*/ 1589 w 2594"/>
                <a:gd name="T49" fmla="*/ 1924 h 2404"/>
                <a:gd name="T50" fmla="*/ 1688 w 2594"/>
                <a:gd name="T51" fmla="*/ 1984 h 2404"/>
                <a:gd name="T52" fmla="*/ 1893 w 2594"/>
                <a:gd name="T53" fmla="*/ 2100 h 2404"/>
                <a:gd name="T54" fmla="*/ 2114 w 2594"/>
                <a:gd name="T55" fmla="*/ 2203 h 2404"/>
                <a:gd name="T56" fmla="*/ 2350 w 2594"/>
                <a:gd name="T57" fmla="*/ 2306 h 2404"/>
                <a:gd name="T58" fmla="*/ 2593 w 2594"/>
                <a:gd name="T59" fmla="*/ 2403 h 240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594"/>
                <a:gd name="T91" fmla="*/ 0 h 2404"/>
                <a:gd name="T92" fmla="*/ 2594 w 2594"/>
                <a:gd name="T93" fmla="*/ 2404 h 240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594" h="2404">
                  <a:moveTo>
                    <a:pt x="0" y="0"/>
                  </a:moveTo>
                  <a:lnTo>
                    <a:pt x="121" y="212"/>
                  </a:lnTo>
                  <a:lnTo>
                    <a:pt x="251" y="419"/>
                  </a:lnTo>
                  <a:lnTo>
                    <a:pt x="365" y="607"/>
                  </a:lnTo>
                  <a:lnTo>
                    <a:pt x="471" y="783"/>
                  </a:lnTo>
                  <a:lnTo>
                    <a:pt x="578" y="940"/>
                  </a:lnTo>
                  <a:lnTo>
                    <a:pt x="684" y="1086"/>
                  </a:lnTo>
                  <a:lnTo>
                    <a:pt x="737" y="1147"/>
                  </a:lnTo>
                  <a:lnTo>
                    <a:pt x="783" y="1207"/>
                  </a:lnTo>
                  <a:lnTo>
                    <a:pt x="829" y="1262"/>
                  </a:lnTo>
                  <a:lnTo>
                    <a:pt x="867" y="1305"/>
                  </a:lnTo>
                  <a:lnTo>
                    <a:pt x="897" y="1341"/>
                  </a:lnTo>
                  <a:lnTo>
                    <a:pt x="912" y="1359"/>
                  </a:lnTo>
                  <a:lnTo>
                    <a:pt x="928" y="1377"/>
                  </a:lnTo>
                  <a:lnTo>
                    <a:pt x="935" y="1383"/>
                  </a:lnTo>
                  <a:lnTo>
                    <a:pt x="943" y="1390"/>
                  </a:lnTo>
                  <a:lnTo>
                    <a:pt x="966" y="1408"/>
                  </a:lnTo>
                  <a:lnTo>
                    <a:pt x="988" y="1426"/>
                  </a:lnTo>
                  <a:lnTo>
                    <a:pt x="1034" y="1462"/>
                  </a:lnTo>
                  <a:lnTo>
                    <a:pt x="1095" y="1511"/>
                  </a:lnTo>
                  <a:lnTo>
                    <a:pt x="1156" y="1572"/>
                  </a:lnTo>
                  <a:lnTo>
                    <a:pt x="1232" y="1638"/>
                  </a:lnTo>
                  <a:lnTo>
                    <a:pt x="1315" y="1705"/>
                  </a:lnTo>
                  <a:lnTo>
                    <a:pt x="1498" y="1851"/>
                  </a:lnTo>
                  <a:lnTo>
                    <a:pt x="1589" y="1924"/>
                  </a:lnTo>
                  <a:lnTo>
                    <a:pt x="1688" y="1984"/>
                  </a:lnTo>
                  <a:lnTo>
                    <a:pt x="1893" y="2100"/>
                  </a:lnTo>
                  <a:lnTo>
                    <a:pt x="2114" y="2203"/>
                  </a:lnTo>
                  <a:lnTo>
                    <a:pt x="2350" y="2306"/>
                  </a:lnTo>
                  <a:lnTo>
                    <a:pt x="2593" y="2403"/>
                  </a:lnTo>
                </a:path>
              </a:pathLst>
            </a:custGeom>
            <a:noFill/>
            <a:ln w="50800" cap="rnd">
              <a:solidFill>
                <a:srgbClr val="FF00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48" name="Rectangle 35"/>
            <p:cNvSpPr>
              <a:spLocks noChangeArrowheads="1"/>
            </p:cNvSpPr>
            <p:nvPr/>
          </p:nvSpPr>
          <p:spPr bwMode="auto">
            <a:xfrm>
              <a:off x="1928" y="1040"/>
              <a:ext cx="594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MAC</a:t>
              </a:r>
              <a:r>
                <a:rPr lang="en-US" sz="2800" baseline="-250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A</a:t>
              </a:r>
              <a:endParaRPr lang="en-US" sz="2800" baseline="-250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grpSp>
        <p:nvGrpSpPr>
          <p:cNvPr id="9" name="Group 36"/>
          <p:cNvGrpSpPr>
            <a:grpSpLocks/>
          </p:cNvGrpSpPr>
          <p:nvPr/>
        </p:nvGrpSpPr>
        <p:grpSpPr bwMode="auto">
          <a:xfrm>
            <a:off x="1863799" y="3170824"/>
            <a:ext cx="4995869" cy="2755313"/>
            <a:chOff x="1559" y="2011"/>
            <a:chExt cx="3147" cy="1783"/>
          </a:xfrm>
        </p:grpSpPr>
        <p:sp>
          <p:nvSpPr>
            <p:cNvPr id="45" name="Freeform 37"/>
            <p:cNvSpPr>
              <a:spLocks/>
            </p:cNvSpPr>
            <p:nvPr/>
          </p:nvSpPr>
          <p:spPr bwMode="auto">
            <a:xfrm>
              <a:off x="1922" y="2365"/>
              <a:ext cx="2784" cy="1429"/>
            </a:xfrm>
            <a:custGeom>
              <a:avLst/>
              <a:gdLst>
                <a:gd name="T0" fmla="*/ 0 w 2975"/>
                <a:gd name="T1" fmla="*/ 0 h 2210"/>
                <a:gd name="T2" fmla="*/ 143 w 2975"/>
                <a:gd name="T3" fmla="*/ 194 h 2210"/>
                <a:gd name="T4" fmla="*/ 279 w 2975"/>
                <a:gd name="T5" fmla="*/ 382 h 2210"/>
                <a:gd name="T6" fmla="*/ 414 w 2975"/>
                <a:gd name="T7" fmla="*/ 564 h 2210"/>
                <a:gd name="T8" fmla="*/ 542 w 2975"/>
                <a:gd name="T9" fmla="*/ 722 h 2210"/>
                <a:gd name="T10" fmla="*/ 670 w 2975"/>
                <a:gd name="T11" fmla="*/ 868 h 2210"/>
                <a:gd name="T12" fmla="*/ 791 w 2975"/>
                <a:gd name="T13" fmla="*/ 1001 h 2210"/>
                <a:gd name="T14" fmla="*/ 896 w 2975"/>
                <a:gd name="T15" fmla="*/ 1111 h 2210"/>
                <a:gd name="T16" fmla="*/ 941 w 2975"/>
                <a:gd name="T17" fmla="*/ 1159 h 2210"/>
                <a:gd name="T18" fmla="*/ 987 w 2975"/>
                <a:gd name="T19" fmla="*/ 1202 h 2210"/>
                <a:gd name="T20" fmla="*/ 1024 w 2975"/>
                <a:gd name="T21" fmla="*/ 1232 h 2210"/>
                <a:gd name="T22" fmla="*/ 1047 w 2975"/>
                <a:gd name="T23" fmla="*/ 1250 h 2210"/>
                <a:gd name="T24" fmla="*/ 1062 w 2975"/>
                <a:gd name="T25" fmla="*/ 1262 h 2210"/>
                <a:gd name="T26" fmla="*/ 1069 w 2975"/>
                <a:gd name="T27" fmla="*/ 1274 h 2210"/>
                <a:gd name="T28" fmla="*/ 1084 w 2975"/>
                <a:gd name="T29" fmla="*/ 1280 h 2210"/>
                <a:gd name="T30" fmla="*/ 1107 w 2975"/>
                <a:gd name="T31" fmla="*/ 1293 h 2210"/>
                <a:gd name="T32" fmla="*/ 1137 w 2975"/>
                <a:gd name="T33" fmla="*/ 1311 h 2210"/>
                <a:gd name="T34" fmla="*/ 1190 w 2975"/>
                <a:gd name="T35" fmla="*/ 1341 h 2210"/>
                <a:gd name="T36" fmla="*/ 1250 w 2975"/>
                <a:gd name="T37" fmla="*/ 1390 h 2210"/>
                <a:gd name="T38" fmla="*/ 1325 w 2975"/>
                <a:gd name="T39" fmla="*/ 1444 h 2210"/>
                <a:gd name="T40" fmla="*/ 1416 w 2975"/>
                <a:gd name="T41" fmla="*/ 1505 h 2210"/>
                <a:gd name="T42" fmla="*/ 1506 w 2975"/>
                <a:gd name="T43" fmla="*/ 1572 h 2210"/>
                <a:gd name="T44" fmla="*/ 1709 w 2975"/>
                <a:gd name="T45" fmla="*/ 1705 h 2210"/>
                <a:gd name="T46" fmla="*/ 1815 w 2975"/>
                <a:gd name="T47" fmla="*/ 1766 h 2210"/>
                <a:gd name="T48" fmla="*/ 1928 w 2975"/>
                <a:gd name="T49" fmla="*/ 1827 h 2210"/>
                <a:gd name="T50" fmla="*/ 2169 w 2975"/>
                <a:gd name="T51" fmla="*/ 1930 h 2210"/>
                <a:gd name="T52" fmla="*/ 2424 w 2975"/>
                <a:gd name="T53" fmla="*/ 2027 h 2210"/>
                <a:gd name="T54" fmla="*/ 2695 w 2975"/>
                <a:gd name="T55" fmla="*/ 2118 h 2210"/>
                <a:gd name="T56" fmla="*/ 2974 w 2975"/>
                <a:gd name="T57" fmla="*/ 2209 h 221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975"/>
                <a:gd name="T88" fmla="*/ 0 h 2210"/>
                <a:gd name="T89" fmla="*/ 2975 w 2975"/>
                <a:gd name="T90" fmla="*/ 2210 h 221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975" h="2210">
                  <a:moveTo>
                    <a:pt x="0" y="0"/>
                  </a:moveTo>
                  <a:lnTo>
                    <a:pt x="143" y="194"/>
                  </a:lnTo>
                  <a:lnTo>
                    <a:pt x="279" y="382"/>
                  </a:lnTo>
                  <a:lnTo>
                    <a:pt x="414" y="564"/>
                  </a:lnTo>
                  <a:lnTo>
                    <a:pt x="542" y="722"/>
                  </a:lnTo>
                  <a:lnTo>
                    <a:pt x="670" y="868"/>
                  </a:lnTo>
                  <a:lnTo>
                    <a:pt x="791" y="1001"/>
                  </a:lnTo>
                  <a:lnTo>
                    <a:pt x="896" y="1111"/>
                  </a:lnTo>
                  <a:lnTo>
                    <a:pt x="941" y="1159"/>
                  </a:lnTo>
                  <a:lnTo>
                    <a:pt x="987" y="1202"/>
                  </a:lnTo>
                  <a:lnTo>
                    <a:pt x="1024" y="1232"/>
                  </a:lnTo>
                  <a:lnTo>
                    <a:pt x="1047" y="1250"/>
                  </a:lnTo>
                  <a:lnTo>
                    <a:pt x="1062" y="1262"/>
                  </a:lnTo>
                  <a:lnTo>
                    <a:pt x="1069" y="1274"/>
                  </a:lnTo>
                  <a:lnTo>
                    <a:pt x="1084" y="1280"/>
                  </a:lnTo>
                  <a:lnTo>
                    <a:pt x="1107" y="1293"/>
                  </a:lnTo>
                  <a:lnTo>
                    <a:pt x="1137" y="1311"/>
                  </a:lnTo>
                  <a:lnTo>
                    <a:pt x="1190" y="1341"/>
                  </a:lnTo>
                  <a:lnTo>
                    <a:pt x="1250" y="1390"/>
                  </a:lnTo>
                  <a:lnTo>
                    <a:pt x="1325" y="1444"/>
                  </a:lnTo>
                  <a:lnTo>
                    <a:pt x="1416" y="1505"/>
                  </a:lnTo>
                  <a:lnTo>
                    <a:pt x="1506" y="1572"/>
                  </a:lnTo>
                  <a:lnTo>
                    <a:pt x="1709" y="1705"/>
                  </a:lnTo>
                  <a:lnTo>
                    <a:pt x="1815" y="1766"/>
                  </a:lnTo>
                  <a:lnTo>
                    <a:pt x="1928" y="1827"/>
                  </a:lnTo>
                  <a:lnTo>
                    <a:pt x="2169" y="1930"/>
                  </a:lnTo>
                  <a:lnTo>
                    <a:pt x="2424" y="2027"/>
                  </a:lnTo>
                  <a:lnTo>
                    <a:pt x="2695" y="2118"/>
                  </a:lnTo>
                  <a:lnTo>
                    <a:pt x="2974" y="2209"/>
                  </a:lnTo>
                </a:path>
              </a:pathLst>
            </a:custGeom>
            <a:noFill/>
            <a:ln w="50800" cap="rnd">
              <a:solidFill>
                <a:srgbClr val="FF6699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46" name="Rectangle 38"/>
            <p:cNvSpPr>
              <a:spLocks noChangeArrowheads="1"/>
            </p:cNvSpPr>
            <p:nvPr/>
          </p:nvSpPr>
          <p:spPr bwMode="auto">
            <a:xfrm>
              <a:off x="1559" y="2011"/>
              <a:ext cx="549" cy="33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MAC</a:t>
              </a:r>
              <a:r>
                <a:rPr lang="en-US" sz="2800" baseline="-250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B</a:t>
              </a:r>
              <a:endParaRPr lang="en-US" sz="2800" baseline="-250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sp>
        <p:nvSpPr>
          <p:cNvPr id="49" name="Rectangle 45"/>
          <p:cNvSpPr>
            <a:spLocks noChangeArrowheads="1"/>
          </p:cNvSpPr>
          <p:nvPr/>
        </p:nvSpPr>
        <p:spPr bwMode="auto">
          <a:xfrm>
            <a:off x="4702165" y="1203866"/>
            <a:ext cx="4258935" cy="951542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Assuming that 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MAC</a:t>
            </a:r>
            <a:r>
              <a:rPr lang="en-US" sz="2800" baseline="-25000" dirty="0" smtClean="0">
                <a:solidFill>
                  <a:schemeClr val="tx1"/>
                </a:solidFill>
                <a:latin typeface="Angsana New"/>
                <a:cs typeface="Angsana New"/>
              </a:rPr>
              <a:t>A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&gt; MAC</a:t>
            </a:r>
            <a:r>
              <a:rPr lang="en-US" sz="2800" baseline="-25000" dirty="0" smtClean="0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and the allowance of permits is 5 Ton C. each</a:t>
            </a:r>
            <a:endParaRPr lang="en-US" sz="240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pSp>
        <p:nvGrpSpPr>
          <p:cNvPr id="11" name="Group 54"/>
          <p:cNvGrpSpPr>
            <a:grpSpLocks/>
          </p:cNvGrpSpPr>
          <p:nvPr/>
        </p:nvGrpSpPr>
        <p:grpSpPr bwMode="auto">
          <a:xfrm>
            <a:off x="3628496" y="2525540"/>
            <a:ext cx="3703643" cy="1752607"/>
            <a:chOff x="866" y="2832"/>
            <a:chExt cx="2333" cy="1104"/>
          </a:xfrm>
        </p:grpSpPr>
        <p:sp>
          <p:nvSpPr>
            <p:cNvPr id="60" name="Line 56"/>
            <p:cNvSpPr>
              <a:spLocks noChangeShapeType="1"/>
            </p:cNvSpPr>
            <p:nvPr/>
          </p:nvSpPr>
          <p:spPr bwMode="auto">
            <a:xfrm flipH="1">
              <a:off x="866" y="3116"/>
              <a:ext cx="548" cy="82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dirty="0">
                <a:latin typeface="Angsana New"/>
                <a:cs typeface="Angsana New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1250" y="2832"/>
              <a:ext cx="1949" cy="328"/>
            </a:xfrm>
            <a:prstGeom prst="rect">
              <a:avLst/>
            </a:prstGeom>
            <a:solidFill>
              <a:srgbClr val="C4E3B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Supply of carbon credits</a:t>
              </a:r>
              <a:endParaRPr lang="en-US" sz="2400" dirty="0" smtClean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grpSp>
        <p:nvGrpSpPr>
          <p:cNvPr id="12" name="Group 57"/>
          <p:cNvGrpSpPr>
            <a:grpSpLocks/>
          </p:cNvGrpSpPr>
          <p:nvPr/>
        </p:nvGrpSpPr>
        <p:grpSpPr bwMode="auto">
          <a:xfrm>
            <a:off x="4342944" y="3232166"/>
            <a:ext cx="3006728" cy="1035054"/>
            <a:chOff x="2971" y="2036"/>
            <a:chExt cx="1894" cy="652"/>
          </a:xfrm>
        </p:grpSpPr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3275" y="2036"/>
              <a:ext cx="1590" cy="289"/>
            </a:xfrm>
            <a:prstGeom prst="rect">
              <a:avLst/>
            </a:prstGeom>
            <a:solidFill>
              <a:srgbClr val="C4E3B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4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Demand for carbon credits</a:t>
              </a:r>
              <a:endParaRPr lang="en-US" sz="20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63" name="Line 59"/>
            <p:cNvSpPr>
              <a:spLocks noChangeShapeType="1"/>
            </p:cNvSpPr>
            <p:nvPr/>
          </p:nvSpPr>
          <p:spPr bwMode="auto">
            <a:xfrm flipH="1">
              <a:off x="2971" y="2342"/>
              <a:ext cx="304" cy="3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lg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800" dirty="0">
                <a:latin typeface="Angsana New"/>
                <a:cs typeface="Angsana New"/>
              </a:endParaRPr>
            </a:p>
          </p:txBody>
        </p:sp>
      </p:grpSp>
      <p:grpSp>
        <p:nvGrpSpPr>
          <p:cNvPr id="13" name="Group 49"/>
          <p:cNvGrpSpPr/>
          <p:nvPr/>
        </p:nvGrpSpPr>
        <p:grpSpPr>
          <a:xfrm>
            <a:off x="3087484" y="4246563"/>
            <a:ext cx="898126" cy="1676400"/>
            <a:chOff x="3474024" y="4246563"/>
            <a:chExt cx="898126" cy="1676400"/>
          </a:xfrm>
        </p:grpSpPr>
        <p:grpSp>
          <p:nvGrpSpPr>
            <p:cNvPr id="15" name="Group 76"/>
            <p:cNvGrpSpPr/>
            <p:nvPr/>
          </p:nvGrpSpPr>
          <p:grpSpPr>
            <a:xfrm>
              <a:off x="3474024" y="4246563"/>
              <a:ext cx="152400" cy="1676400"/>
              <a:chOff x="3474024" y="4246563"/>
              <a:chExt cx="152400" cy="1676400"/>
            </a:xfrm>
          </p:grpSpPr>
          <p:sp>
            <p:nvSpPr>
              <p:cNvPr id="40" name="Oval 40"/>
              <p:cNvSpPr>
                <a:spLocks noChangeArrowheads="1"/>
              </p:cNvSpPr>
              <p:nvPr/>
            </p:nvSpPr>
            <p:spPr bwMode="auto">
              <a:xfrm>
                <a:off x="3474024" y="4246563"/>
                <a:ext cx="152400" cy="152400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3600">
                  <a:latin typeface="Angsana New"/>
                  <a:cs typeface="Angsana New"/>
                </a:endParaRPr>
              </a:p>
            </p:txBody>
          </p:sp>
          <p:sp>
            <p:nvSpPr>
              <p:cNvPr id="44" name="Line 44"/>
              <p:cNvSpPr>
                <a:spLocks noChangeShapeType="1"/>
              </p:cNvSpPr>
              <p:nvPr/>
            </p:nvSpPr>
            <p:spPr bwMode="auto">
              <a:xfrm flipV="1">
                <a:off x="3559439" y="4348163"/>
                <a:ext cx="0" cy="15748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800">
                  <a:latin typeface="Angsana New"/>
                  <a:cs typeface="Angsana New"/>
                </a:endParaRPr>
              </a:p>
            </p:txBody>
          </p:sp>
        </p:grpSp>
        <p:cxnSp>
          <p:nvCxnSpPr>
            <p:cNvPr id="69" name="Straight Connector 68"/>
            <p:cNvCxnSpPr/>
            <p:nvPr/>
          </p:nvCxnSpPr>
          <p:spPr bwMode="auto">
            <a:xfrm>
              <a:off x="3649796" y="4321175"/>
              <a:ext cx="722354" cy="1588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rgbClr val="33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6" name="Group 63"/>
          <p:cNvGrpSpPr/>
          <p:nvPr/>
        </p:nvGrpSpPr>
        <p:grpSpPr>
          <a:xfrm>
            <a:off x="3985610" y="4246563"/>
            <a:ext cx="834033" cy="1676401"/>
            <a:chOff x="3819950" y="4246563"/>
            <a:chExt cx="834033" cy="1676401"/>
          </a:xfrm>
        </p:grpSpPr>
        <p:grpSp>
          <p:nvGrpSpPr>
            <p:cNvPr id="17" name="Group 77"/>
            <p:cNvGrpSpPr/>
            <p:nvPr/>
          </p:nvGrpSpPr>
          <p:grpSpPr>
            <a:xfrm>
              <a:off x="4501583" y="4246563"/>
              <a:ext cx="152400" cy="1676401"/>
              <a:chOff x="4501583" y="4246563"/>
              <a:chExt cx="152400" cy="1676401"/>
            </a:xfrm>
          </p:grpSpPr>
          <p:sp>
            <p:nvSpPr>
              <p:cNvPr id="42" name="Line 42"/>
              <p:cNvSpPr>
                <a:spLocks noChangeShapeType="1"/>
              </p:cNvSpPr>
              <p:nvPr/>
            </p:nvSpPr>
            <p:spPr bwMode="auto">
              <a:xfrm flipV="1">
                <a:off x="4633003" y="4324351"/>
                <a:ext cx="0" cy="159861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2800">
                  <a:latin typeface="Angsana New"/>
                  <a:cs typeface="Angsana New"/>
                </a:endParaRPr>
              </a:p>
            </p:txBody>
          </p:sp>
          <p:sp>
            <p:nvSpPr>
              <p:cNvPr id="43" name="Oval 43"/>
              <p:cNvSpPr>
                <a:spLocks noChangeArrowheads="1"/>
              </p:cNvSpPr>
              <p:nvPr/>
            </p:nvSpPr>
            <p:spPr bwMode="auto">
              <a:xfrm>
                <a:off x="4501583" y="4246563"/>
                <a:ext cx="152400" cy="152400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 sz="3600">
                  <a:latin typeface="Angsana New"/>
                  <a:cs typeface="Angsana New"/>
                </a:endParaRPr>
              </a:p>
            </p:txBody>
          </p:sp>
        </p:grpSp>
        <p:cxnSp>
          <p:nvCxnSpPr>
            <p:cNvPr id="70" name="Straight Connector 69"/>
            <p:cNvCxnSpPr/>
            <p:nvPr/>
          </p:nvCxnSpPr>
          <p:spPr bwMode="auto">
            <a:xfrm flipV="1">
              <a:off x="3819950" y="4314574"/>
              <a:ext cx="682035" cy="6601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rgbClr val="FFD70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8" name="Group 73"/>
          <p:cNvGrpSpPr/>
          <p:nvPr/>
        </p:nvGrpSpPr>
        <p:grpSpPr>
          <a:xfrm>
            <a:off x="3457000" y="1818622"/>
            <a:ext cx="972423" cy="4131671"/>
            <a:chOff x="3553635" y="1818622"/>
            <a:chExt cx="972423" cy="4131671"/>
          </a:xfrm>
        </p:grpSpPr>
        <p:cxnSp>
          <p:nvCxnSpPr>
            <p:cNvPr id="67" name="Straight Connector 66"/>
            <p:cNvCxnSpPr/>
            <p:nvPr/>
          </p:nvCxnSpPr>
          <p:spPr bwMode="auto">
            <a:xfrm rot="16200000" flipH="1">
              <a:off x="2272666" y="4141336"/>
              <a:ext cx="3590926" cy="26988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3" name="Rectangle 35"/>
            <p:cNvSpPr>
              <a:spLocks noChangeArrowheads="1"/>
            </p:cNvSpPr>
            <p:nvPr/>
          </p:nvSpPr>
          <p:spPr bwMode="auto">
            <a:xfrm>
              <a:off x="3553635" y="1818622"/>
              <a:ext cx="972423" cy="52065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Permits</a:t>
              </a:r>
              <a:endParaRPr lang="en-US" sz="2800" baseline="-250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</p:grpSp>
      <p:grpSp>
        <p:nvGrpSpPr>
          <p:cNvPr id="22" name="Group 71"/>
          <p:cNvGrpSpPr/>
          <p:nvPr/>
        </p:nvGrpSpPr>
        <p:grpSpPr>
          <a:xfrm>
            <a:off x="1196513" y="2735348"/>
            <a:ext cx="2837065" cy="458790"/>
            <a:chOff x="1196513" y="3273782"/>
            <a:chExt cx="2837065" cy="458790"/>
          </a:xfrm>
        </p:grpSpPr>
        <p:sp>
          <p:nvSpPr>
            <p:cNvPr id="52" name="Rectangle 48"/>
            <p:cNvSpPr>
              <a:spLocks noChangeArrowheads="1"/>
            </p:cNvSpPr>
            <p:nvPr/>
          </p:nvSpPr>
          <p:spPr bwMode="auto">
            <a:xfrm>
              <a:off x="1196513" y="3273782"/>
              <a:ext cx="385763" cy="45879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10</a:t>
              </a:r>
              <a:endParaRPr lang="en-US" sz="24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54" name="Line 50"/>
            <p:cNvSpPr>
              <a:spLocks noChangeShapeType="1"/>
            </p:cNvSpPr>
            <p:nvPr/>
          </p:nvSpPr>
          <p:spPr bwMode="auto">
            <a:xfrm>
              <a:off x="1614026" y="3562565"/>
              <a:ext cx="236061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800" dirty="0">
                <a:latin typeface="Angsana New"/>
                <a:cs typeface="Angsana New"/>
              </a:endParaRPr>
            </a:p>
          </p:txBody>
        </p:sp>
        <p:sp>
          <p:nvSpPr>
            <p:cNvPr id="55" name="Oval 51"/>
            <p:cNvSpPr>
              <a:spLocks noChangeArrowheads="1"/>
            </p:cNvSpPr>
            <p:nvPr/>
          </p:nvSpPr>
          <p:spPr bwMode="auto">
            <a:xfrm>
              <a:off x="3881178" y="3474147"/>
              <a:ext cx="152400" cy="15240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grpSp>
        <p:nvGrpSpPr>
          <p:cNvPr id="23" name="Group 70"/>
          <p:cNvGrpSpPr/>
          <p:nvPr/>
        </p:nvGrpSpPr>
        <p:grpSpPr>
          <a:xfrm>
            <a:off x="1239581" y="4695111"/>
            <a:ext cx="2793997" cy="459100"/>
            <a:chOff x="1239581" y="4584663"/>
            <a:chExt cx="2793997" cy="459100"/>
          </a:xfrm>
        </p:grpSpPr>
        <p:sp>
          <p:nvSpPr>
            <p:cNvPr id="51" name="Line 47"/>
            <p:cNvSpPr>
              <a:spLocks noChangeShapeType="1"/>
            </p:cNvSpPr>
            <p:nvPr/>
          </p:nvSpPr>
          <p:spPr bwMode="auto">
            <a:xfrm>
              <a:off x="1617201" y="4839257"/>
              <a:ext cx="236061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800">
                <a:latin typeface="Angsana New"/>
                <a:cs typeface="Angsana New"/>
              </a:endParaRPr>
            </a:p>
          </p:txBody>
        </p:sp>
        <p:sp>
          <p:nvSpPr>
            <p:cNvPr id="53" name="Rectangle 49"/>
            <p:cNvSpPr>
              <a:spLocks noChangeArrowheads="1"/>
            </p:cNvSpPr>
            <p:nvPr/>
          </p:nvSpPr>
          <p:spPr bwMode="auto">
            <a:xfrm>
              <a:off x="1239581" y="4584663"/>
              <a:ext cx="285336" cy="4591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dirty="0" smtClean="0">
                  <a:solidFill>
                    <a:schemeClr val="tx1"/>
                  </a:solidFill>
                  <a:latin typeface="Angsana New"/>
                  <a:cs typeface="Angsana New"/>
                </a:rPr>
                <a:t>5</a:t>
              </a:r>
              <a:endParaRPr lang="en-US" sz="24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56" name="Oval 52"/>
            <p:cNvSpPr>
              <a:spLocks noChangeArrowheads="1"/>
            </p:cNvSpPr>
            <p:nvPr/>
          </p:nvSpPr>
          <p:spPr bwMode="auto">
            <a:xfrm>
              <a:off x="3881178" y="4763057"/>
              <a:ext cx="152400" cy="15240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European Climate Exchange</a:t>
            </a:r>
          </a:p>
        </p:txBody>
      </p:sp>
      <p:sp>
        <p:nvSpPr>
          <p:cNvPr id="95236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239000" y="64008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pPr algn="r"/>
            <a:fld id="{ABCC892A-CD1A-4242-A0E4-269CA7E17E30}" type="slidenum">
              <a:rPr lang="en-US" smtClean="0">
                <a:latin typeface="Angsana New" pitchFamily="-84" charset="0"/>
                <a:ea typeface="Angsana New" pitchFamily="-84" charset="0"/>
                <a:cs typeface="Angsana New" pitchFamily="-84" charset="0"/>
              </a:rPr>
              <a:pPr algn="r"/>
              <a:t>68</a:t>
            </a:fld>
            <a:endParaRPr lang="en-US" dirty="0" smtClean="0">
              <a:latin typeface="Angsana New" pitchFamily="-84" charset="0"/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pic>
        <p:nvPicPr>
          <p:cNvPr id="7" name="Picture 6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60582" y="1197139"/>
            <a:ext cx="8890356" cy="53871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Ways of Correcting Market Failure</a:t>
            </a:r>
            <a:endParaRPr lang="en-US"/>
          </a:p>
        </p:txBody>
      </p:sp>
      <p:sp>
        <p:nvSpPr>
          <p:cNvPr id="66566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7772400" cy="4724400"/>
          </a:xfrm>
        </p:spPr>
        <p:txBody>
          <a:bodyPr/>
          <a:lstStyle/>
          <a:p>
            <a:r>
              <a:rPr lang="en-US" sz="4400" dirty="0" smtClean="0"/>
              <a:t>Recycling</a:t>
            </a:r>
          </a:p>
          <a:p>
            <a:pPr lvl="1"/>
            <a:r>
              <a:rPr lang="en-US" sz="4400" dirty="0" smtClean="0"/>
              <a:t>Households can dispose of glass and other garbage at very low cost.</a:t>
            </a:r>
          </a:p>
          <a:p>
            <a:pPr lvl="1"/>
            <a:r>
              <a:rPr lang="en-US" sz="4400" dirty="0" smtClean="0"/>
              <a:t>The low cost of disposal creates a divergence between the private and the social cost of disposal.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</a:t>
            </a:r>
          </a:p>
          <a:p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Marginal private cost likely constant for fixed amount of garbage</a:t>
            </a:r>
          </a:p>
          <a:p>
            <a:pPr lvl="1"/>
            <a:endParaRPr lang="en-US" sz="4400" dirty="0" smtClean="0"/>
          </a:p>
          <a:p>
            <a:pPr lvl="1"/>
            <a:endParaRPr lang="en-US" sz="4400" dirty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CCB20-D48B-AC46-B49E-F8F824D2897A}" type="slidenum">
              <a:rPr lang="en-US" smtClean="0">
                <a:sym typeface="Times New Roman" pitchFamily="-84" charset="0"/>
              </a:rPr>
              <a:pPr/>
              <a:t>69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build="p" bldLvl="5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 Efficient Amount of Recycling</a:t>
            </a:r>
          </a:p>
        </p:txBody>
      </p:sp>
      <p:sp>
        <p:nvSpPr>
          <p:cNvPr id="8499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1CB778A-2661-B843-81FA-07F325273D5C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84997" name="Line 6"/>
          <p:cNvSpPr>
            <a:spLocks noChangeShapeType="1"/>
          </p:cNvSpPr>
          <p:nvPr/>
        </p:nvSpPr>
        <p:spPr bwMode="auto">
          <a:xfrm flipH="1">
            <a:off x="913878" y="1845418"/>
            <a:ext cx="17846" cy="407357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4998" name="Line 7"/>
          <p:cNvSpPr>
            <a:spLocks noChangeShapeType="1"/>
          </p:cNvSpPr>
          <p:nvPr/>
        </p:nvSpPr>
        <p:spPr bwMode="auto">
          <a:xfrm>
            <a:off x="928154" y="5918988"/>
            <a:ext cx="7252524" cy="27931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4999" name="Rectangle 8"/>
          <p:cNvSpPr>
            <a:spLocks/>
          </p:cNvSpPr>
          <p:nvPr/>
        </p:nvSpPr>
        <p:spPr bwMode="auto">
          <a:xfrm>
            <a:off x="228600" y="1776666"/>
            <a:ext cx="644233" cy="2769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 dirty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Cost</a:t>
            </a:r>
          </a:p>
        </p:txBody>
      </p:sp>
      <p:sp>
        <p:nvSpPr>
          <p:cNvPr id="85000" name="Rectangle 9"/>
          <p:cNvSpPr>
            <a:spLocks/>
          </p:cNvSpPr>
          <p:nvPr/>
        </p:nvSpPr>
        <p:spPr bwMode="auto">
          <a:xfrm>
            <a:off x="7552507" y="5936176"/>
            <a:ext cx="758446" cy="2769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Scrap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028091" y="3289215"/>
            <a:ext cx="5610713" cy="2640516"/>
            <a:chOff x="0" y="0"/>
            <a:chExt cx="3144" cy="1229"/>
          </a:xfrm>
        </p:grpSpPr>
        <p:sp>
          <p:nvSpPr>
            <p:cNvPr id="85018" name="Line 11"/>
            <p:cNvSpPr>
              <a:spLocks noChangeShapeType="1"/>
            </p:cNvSpPr>
            <p:nvPr/>
          </p:nvSpPr>
          <p:spPr bwMode="auto">
            <a:xfrm>
              <a:off x="127" y="282"/>
              <a:ext cx="3017" cy="947"/>
            </a:xfrm>
            <a:prstGeom prst="line">
              <a:avLst/>
            </a:prstGeom>
            <a:noFill/>
            <a:ln w="38100">
              <a:solidFill>
                <a:srgbClr val="66FF66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19" name="Rectangle 12"/>
            <p:cNvSpPr>
              <a:spLocks/>
            </p:cNvSpPr>
            <p:nvPr/>
          </p:nvSpPr>
          <p:spPr bwMode="auto">
            <a:xfrm>
              <a:off x="0" y="0"/>
              <a:ext cx="417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MCR</a:t>
              </a:r>
            </a:p>
          </p:txBody>
        </p:sp>
      </p:grpSp>
      <p:sp>
        <p:nvSpPr>
          <p:cNvPr id="85002" name="Rectangle 13"/>
          <p:cNvSpPr>
            <a:spLocks/>
          </p:cNvSpPr>
          <p:nvPr/>
        </p:nvSpPr>
        <p:spPr bwMode="auto">
          <a:xfrm>
            <a:off x="6410377" y="5901800"/>
            <a:ext cx="430084" cy="2769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80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12</a:t>
            </a:r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198137" y="4698636"/>
            <a:ext cx="458637" cy="1514698"/>
            <a:chOff x="0" y="0"/>
            <a:chExt cx="257" cy="705"/>
          </a:xfrm>
        </p:grpSpPr>
        <p:sp>
          <p:nvSpPr>
            <p:cNvPr id="85016" name="Rectangle 15"/>
            <p:cNvSpPr>
              <a:spLocks/>
            </p:cNvSpPr>
            <p:nvPr/>
          </p:nvSpPr>
          <p:spPr bwMode="auto">
            <a:xfrm>
              <a:off x="0" y="576"/>
              <a:ext cx="257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</a:t>
              </a:r>
              <a:r>
                <a:rPr lang="en-US" sz="1800" baseline="320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*</a:t>
              </a:r>
            </a:p>
          </p:txBody>
        </p:sp>
        <p:sp>
          <p:nvSpPr>
            <p:cNvPr id="85017" name="Line 16"/>
            <p:cNvSpPr>
              <a:spLocks noChangeShapeType="1"/>
            </p:cNvSpPr>
            <p:nvPr/>
          </p:nvSpPr>
          <p:spPr bwMode="auto">
            <a:xfrm>
              <a:off x="128" y="0"/>
              <a:ext cx="2" cy="5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4054735" y="5025209"/>
            <a:ext cx="458637" cy="1188125"/>
            <a:chOff x="0" y="0"/>
            <a:chExt cx="257" cy="553"/>
          </a:xfrm>
        </p:grpSpPr>
        <p:sp>
          <p:nvSpPr>
            <p:cNvPr id="85014" name="Rectangle 18"/>
            <p:cNvSpPr>
              <a:spLocks/>
            </p:cNvSpPr>
            <p:nvPr/>
          </p:nvSpPr>
          <p:spPr bwMode="auto">
            <a:xfrm>
              <a:off x="0" y="424"/>
              <a:ext cx="257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</a:t>
              </a:r>
              <a:r>
                <a:rPr lang="en-US" sz="1800" baseline="-60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1</a:t>
              </a:r>
            </a:p>
          </p:txBody>
        </p:sp>
        <p:sp>
          <p:nvSpPr>
            <p:cNvPr id="85015" name="Line 19"/>
            <p:cNvSpPr>
              <a:spLocks noChangeShapeType="1"/>
            </p:cNvSpPr>
            <p:nvPr/>
          </p:nvSpPr>
          <p:spPr bwMode="auto">
            <a:xfrm>
              <a:off x="112" y="0"/>
              <a:ext cx="2" cy="42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913878" y="1295400"/>
            <a:ext cx="6055073" cy="4331391"/>
            <a:chOff x="0" y="0"/>
            <a:chExt cx="3393" cy="2016"/>
          </a:xfrm>
        </p:grpSpPr>
        <p:sp>
          <p:nvSpPr>
            <p:cNvPr id="85012" name="Freeform 21"/>
            <p:cNvSpPr>
              <a:spLocks/>
            </p:cNvSpPr>
            <p:nvPr/>
          </p:nvSpPr>
          <p:spPr bwMode="auto">
            <a:xfrm>
              <a:off x="0" y="200"/>
              <a:ext cx="3112" cy="1816"/>
            </a:xfrm>
            <a:custGeom>
              <a:avLst/>
              <a:gdLst>
                <a:gd name="T0" fmla="*/ 0 w 21600"/>
                <a:gd name="T1" fmla="*/ 1816 h 21600"/>
                <a:gd name="T2" fmla="*/ 1184 w 21600"/>
                <a:gd name="T3" fmla="*/ 1472 h 21600"/>
                <a:gd name="T4" fmla="*/ 1968 w 21600"/>
                <a:gd name="T5" fmla="*/ 1160 h 21600"/>
                <a:gd name="T6" fmla="*/ 2656 w 21600"/>
                <a:gd name="T7" fmla="*/ 616 h 21600"/>
                <a:gd name="T8" fmla="*/ 3112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600"/>
                <a:gd name="T16" fmla="*/ 0 h 21600"/>
                <a:gd name="T17" fmla="*/ 21600 w 21600"/>
                <a:gd name="T18" fmla="*/ 21600 h 21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600" h="21600">
                  <a:moveTo>
                    <a:pt x="0" y="21600"/>
                  </a:moveTo>
                  <a:cubicBezTo>
                    <a:pt x="2712" y="20250"/>
                    <a:pt x="6432" y="18520"/>
                    <a:pt x="8218" y="17508"/>
                  </a:cubicBezTo>
                  <a:cubicBezTo>
                    <a:pt x="9516" y="16773"/>
                    <a:pt x="12485" y="14939"/>
                    <a:pt x="13660" y="13797"/>
                  </a:cubicBezTo>
                  <a:cubicBezTo>
                    <a:pt x="14749" y="12739"/>
                    <a:pt x="16936" y="10372"/>
                    <a:pt x="18435" y="7327"/>
                  </a:cubicBezTo>
                  <a:cubicBezTo>
                    <a:pt x="19192" y="5790"/>
                    <a:pt x="20592" y="2512"/>
                    <a:pt x="21600" y="0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13" name="Rectangle 22"/>
            <p:cNvSpPr>
              <a:spLocks/>
            </p:cNvSpPr>
            <p:nvPr/>
          </p:nvSpPr>
          <p:spPr bwMode="auto">
            <a:xfrm>
              <a:off x="2992" y="0"/>
              <a:ext cx="401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MSC</a:t>
              </a:r>
            </a:p>
          </p:txBody>
        </p:sp>
      </p:grpSp>
      <p:grpSp>
        <p:nvGrpSpPr>
          <p:cNvPr id="85006" name="Group 23"/>
          <p:cNvGrpSpPr>
            <a:grpSpLocks/>
          </p:cNvGrpSpPr>
          <p:nvPr/>
        </p:nvGrpSpPr>
        <p:grpSpPr bwMode="auto">
          <a:xfrm>
            <a:off x="913878" y="4217370"/>
            <a:ext cx="6326329" cy="1437352"/>
            <a:chOff x="0" y="0"/>
            <a:chExt cx="3544" cy="669"/>
          </a:xfrm>
        </p:grpSpPr>
        <p:sp>
          <p:nvSpPr>
            <p:cNvPr id="85010" name="Line 24"/>
            <p:cNvSpPr>
              <a:spLocks noChangeShapeType="1"/>
            </p:cNvSpPr>
            <p:nvPr/>
          </p:nvSpPr>
          <p:spPr bwMode="auto">
            <a:xfrm rot="10800000" flipH="1">
              <a:off x="0" y="160"/>
              <a:ext cx="3229" cy="50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11" name="Rectangle 25"/>
            <p:cNvSpPr>
              <a:spLocks/>
            </p:cNvSpPr>
            <p:nvPr/>
          </p:nvSpPr>
          <p:spPr bwMode="auto">
            <a:xfrm>
              <a:off x="3223" y="0"/>
              <a:ext cx="321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MC</a:t>
              </a: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928154" y="3822045"/>
            <a:ext cx="8155521" cy="1368600"/>
            <a:chOff x="0" y="0"/>
            <a:chExt cx="4570" cy="637"/>
          </a:xfrm>
        </p:grpSpPr>
        <p:sp>
          <p:nvSpPr>
            <p:cNvPr id="85008" name="Line 27"/>
            <p:cNvSpPr>
              <a:spLocks noChangeShapeType="1"/>
            </p:cNvSpPr>
            <p:nvPr/>
          </p:nvSpPr>
          <p:spPr bwMode="auto">
            <a:xfrm rot="10800000" flipH="1">
              <a:off x="0" y="128"/>
              <a:ext cx="3229" cy="50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009" name="Rectangle 28"/>
            <p:cNvSpPr>
              <a:spLocks/>
            </p:cNvSpPr>
            <p:nvPr/>
          </p:nvSpPr>
          <p:spPr bwMode="auto">
            <a:xfrm>
              <a:off x="3240" y="0"/>
              <a:ext cx="1330" cy="1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0" tIns="0" rIns="40639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>
                  <a:solidFill>
                    <a:schemeClr val="tx1"/>
                  </a:solidFill>
                  <a:ea typeface="Times New Roman" pitchFamily="-84" charset="0"/>
                  <a:cs typeface="Times New Roman" pitchFamily="-84" charset="0"/>
                </a:rPr>
                <a:t>MC + per unit refund</a:t>
              </a:r>
            </a:p>
          </p:txBody>
        </p:sp>
      </p:grp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Recycling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990600"/>
            <a:ext cx="8153400" cy="4724400"/>
          </a:xfrm>
        </p:spPr>
        <p:txBody>
          <a:bodyPr rIns="132080"/>
          <a:lstStyle/>
          <a:p>
            <a:pPr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Social </a:t>
            </a: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cost of disposal includes the harm to environment from littering and injuries caused by litter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Without market intervention, the level of scrap will be at </a:t>
            </a:r>
            <a:r>
              <a:rPr lang="en-US" sz="4400" dirty="0" err="1">
                <a:latin typeface="Angsana New" pitchFamily="-84" charset="0"/>
                <a:ea typeface="ＭＳ Ｐゴシック" pitchFamily="-84" charset="-128"/>
              </a:rPr>
              <a:t>m</a:t>
            </a: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 and m</a:t>
            </a:r>
            <a:r>
              <a:rPr lang="en-US" sz="4400" baseline="-25000" dirty="0">
                <a:latin typeface="Angsana New" pitchFamily="-84" charset="0"/>
                <a:ea typeface="ＭＳ Ｐゴシック" pitchFamily="-84" charset="-128"/>
              </a:rPr>
              <a:t>1</a:t>
            </a: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 &gt; </a:t>
            </a:r>
            <a:r>
              <a:rPr lang="en-US" sz="4400" dirty="0" err="1">
                <a:latin typeface="Angsana New" pitchFamily="-84" charset="0"/>
                <a:ea typeface="ＭＳ Ｐゴシック" pitchFamily="-84" charset="-128"/>
              </a:rPr>
              <a:t>m</a:t>
            </a:r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*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With refundable deposit, MC increases and MC = MSC = MCR</a:t>
            </a:r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2D67DD7-AB03-5A42-A453-91FD6E4C1DC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71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build="p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sz="4000">
                <a:latin typeface="Angsana New" pitchFamily="-84" charset="0"/>
                <a:ea typeface="ＭＳ Ｐゴシック" pitchFamily="-84" charset="-128"/>
              </a:rPr>
              <a:t>Alternative measures</a:t>
            </a:r>
          </a:p>
        </p:txBody>
      </p:sp>
      <p:sp>
        <p:nvSpPr>
          <p:cNvPr id="8601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DE6C75D-3259-4443-89C7-CEA2FA75025D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86021" name="Picture 6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1504950"/>
            <a:ext cx="23542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2" name="Picture 7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5150" y="1570038"/>
            <a:ext cx="5622925" cy="373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3" name="Rectangle 8"/>
          <p:cNvSpPr>
            <a:spLocks/>
          </p:cNvSpPr>
          <p:nvPr/>
        </p:nvSpPr>
        <p:spPr bwMode="auto">
          <a:xfrm>
            <a:off x="3017838" y="5268913"/>
            <a:ext cx="5592762" cy="135421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4400" dirty="0" err="1">
                <a:solidFill>
                  <a:schemeClr val="tx1"/>
                </a:solidFill>
                <a:latin typeface="Angsana New"/>
                <a:ea typeface="Thonburi" pitchFamily="-84" charset="0"/>
                <a:cs typeface="Angsana New"/>
              </a:rPr>
              <a:t>โครงการผ้าป่าขยะ</a:t>
            </a:r>
            <a:r>
              <a:rPr lang="en-US" sz="4400" dirty="0">
                <a:solidFill>
                  <a:schemeClr val="tx1"/>
                </a:solidFill>
                <a:latin typeface="Angsana New"/>
                <a:ea typeface="Thonburi" pitchFamily="-84" charset="0"/>
                <a:cs typeface="Angsana New"/>
              </a:rPr>
              <a:t> / </a:t>
            </a:r>
            <a:r>
              <a:rPr lang="en-US" sz="4400" dirty="0" err="1">
                <a:solidFill>
                  <a:schemeClr val="tx1"/>
                </a:solidFill>
                <a:latin typeface="Angsana New"/>
                <a:ea typeface="Thonburi" pitchFamily="-84" charset="0"/>
                <a:cs typeface="Angsana New"/>
              </a:rPr>
              <a:t>ขยะแลกไข่</a:t>
            </a:r>
            <a:endParaRPr lang="en-US" sz="4400" dirty="0">
              <a:solidFill>
                <a:schemeClr val="tx1"/>
              </a:solidFill>
              <a:latin typeface="Angsana New"/>
              <a:ea typeface="Thonburi" pitchFamily="-84" charset="0"/>
              <a:cs typeface="Angsana New"/>
            </a:endParaRPr>
          </a:p>
          <a:p>
            <a:pPr marL="39688"/>
            <a:r>
              <a:rPr lang="en-US" sz="4400" dirty="0">
                <a:solidFill>
                  <a:schemeClr val="tx1"/>
                </a:solidFill>
                <a:latin typeface="Angsana New"/>
                <a:ea typeface="Thonburi" pitchFamily="-84" charset="0"/>
                <a:cs typeface="Angsana New"/>
              </a:rPr>
              <a:t>Reuse, Recycle, Reduce, Reject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Public Goods: Characteristics</a:t>
            </a:r>
            <a:endParaRPr lang="en-US"/>
          </a:p>
        </p:txBody>
      </p:sp>
      <p:sp>
        <p:nvSpPr>
          <p:cNvPr id="75782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90600"/>
            <a:ext cx="8153400" cy="4724400"/>
          </a:xfrm>
        </p:spPr>
        <p:txBody>
          <a:bodyPr/>
          <a:lstStyle/>
          <a:p>
            <a:r>
              <a:rPr lang="en-US" dirty="0" err="1" smtClean="0"/>
              <a:t>Nonrival</a:t>
            </a:r>
            <a:endParaRPr lang="en-US" dirty="0" smtClean="0"/>
          </a:p>
          <a:p>
            <a:pPr lvl="1"/>
            <a:r>
              <a:rPr lang="en-US" dirty="0" smtClean="0"/>
              <a:t>For any given level of production the marginal cost of providing it to an additional consumer is zero.</a:t>
            </a:r>
          </a:p>
          <a:p>
            <a:r>
              <a:rPr lang="en-US" dirty="0" smtClean="0"/>
              <a:t>Nonexclusive</a:t>
            </a:r>
          </a:p>
          <a:p>
            <a:pPr lvl="1"/>
            <a:r>
              <a:rPr lang="en-US" dirty="0" smtClean="0"/>
              <a:t>People cannot be excluded from consuming the good, so that it is difficult or impossible to charge for their use</a:t>
            </a:r>
          </a:p>
          <a:p>
            <a:pPr lvl="1"/>
            <a:r>
              <a:rPr lang="en-US" dirty="0" smtClean="0"/>
              <a:t>Example – use of lighthouse by a ship, national defense, radio wave, fireworks</a:t>
            </a:r>
            <a:endParaRPr lang="en-US" dirty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30EFF-38A6-DE45-B692-3A5B95EFC95C}" type="slidenum">
              <a:rPr lang="en-US" smtClean="0">
                <a:sym typeface="Times New Roman" pitchFamily="-84" charset="0"/>
              </a:rPr>
              <a:pPr/>
              <a:t>73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 build="p" bldLvl="5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rcRect l="19763" r="28233"/>
          <a:stretch>
            <a:fillRect/>
          </a:stretch>
        </p:blipFill>
        <p:spPr bwMode="auto">
          <a:xfrm>
            <a:off x="7924800" y="2244764"/>
            <a:ext cx="1015623" cy="1565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8588" y="2747963"/>
            <a:ext cx="1498600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Public Goods</a:t>
            </a:r>
          </a:p>
        </p:txBody>
      </p:sp>
      <p:sp>
        <p:nvSpPr>
          <p:cNvPr id="9318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0D9464E-8C59-9242-BB91-2C6A55F90611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74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93189" name="Rectangle 6"/>
          <p:cNvSpPr>
            <a:spLocks/>
          </p:cNvSpPr>
          <p:nvPr/>
        </p:nvSpPr>
        <p:spPr bwMode="auto">
          <a:xfrm>
            <a:off x="592791" y="2489200"/>
            <a:ext cx="1255060" cy="266739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 algn="r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Rival</a:t>
            </a:r>
          </a:p>
          <a:p>
            <a:pPr marL="39688" algn="r">
              <a:spcBef>
                <a:spcPts val="1550"/>
              </a:spcBef>
            </a:pPr>
            <a:endParaRPr lang="en-US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  <a:p>
            <a:pPr marL="39688" algn="r">
              <a:spcBef>
                <a:spcPts val="1550"/>
              </a:spcBef>
            </a:pPr>
            <a:endParaRPr lang="en-US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  <a:p>
            <a:pPr marL="39688" algn="r">
              <a:spcBef>
                <a:spcPts val="1550"/>
              </a:spcBef>
            </a:pPr>
            <a:endParaRPr lang="en-US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  <a:p>
            <a:pPr marL="39688" algn="r">
              <a:spcBef>
                <a:spcPts val="1550"/>
              </a:spcBef>
            </a:pPr>
            <a:r>
              <a:rPr lang="en-US" dirty="0" err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Nonrival</a:t>
            </a:r>
            <a:endParaRPr lang="en-US" dirty="0">
              <a:solidFill>
                <a:schemeClr val="tx1"/>
              </a:solidFill>
              <a:latin typeface="Arial" pitchFamily="-84" charset="0"/>
              <a:ea typeface="Arial" pitchFamily="-84" charset="0"/>
              <a:cs typeface="Arial" pitchFamily="-84" charset="0"/>
              <a:sym typeface="Arial" pitchFamily="-84" charset="0"/>
            </a:endParaRPr>
          </a:p>
        </p:txBody>
      </p:sp>
      <p:sp>
        <p:nvSpPr>
          <p:cNvPr id="93190" name="Rectangle 7"/>
          <p:cNvSpPr>
            <a:spLocks/>
          </p:cNvSpPr>
          <p:nvPr/>
        </p:nvSpPr>
        <p:spPr bwMode="auto">
          <a:xfrm>
            <a:off x="2374901" y="1487488"/>
            <a:ext cx="5524708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>
              <a:spcBef>
                <a:spcPts val="1550"/>
              </a:spcBef>
            </a:pPr>
            <a:r>
              <a:rPr lang="en-US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Exclusive  			Nonexclusive</a:t>
            </a:r>
          </a:p>
        </p:txBody>
      </p:sp>
      <p:sp>
        <p:nvSpPr>
          <p:cNvPr id="76808" name="Rectangle 8"/>
          <p:cNvSpPr>
            <a:spLocks/>
          </p:cNvSpPr>
          <p:nvPr/>
        </p:nvSpPr>
        <p:spPr bwMode="auto">
          <a:xfrm>
            <a:off x="2312988" y="2355850"/>
            <a:ext cx="2008522" cy="9438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>
              <a:spcBef>
                <a:spcPts val="1550"/>
              </a:spcBef>
            </a:pPr>
            <a:r>
              <a:rPr lang="en-US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Private goods:</a:t>
            </a:r>
          </a:p>
          <a:p>
            <a:pPr marL="39688">
              <a:spcBef>
                <a:spcPts val="1550"/>
              </a:spcBef>
            </a:pPr>
            <a:r>
              <a:rPr lang="en-US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car, cloth</a:t>
            </a:r>
          </a:p>
        </p:txBody>
      </p:sp>
      <p:sp>
        <p:nvSpPr>
          <p:cNvPr id="76809" name="Rectangle 9"/>
          <p:cNvSpPr>
            <a:spLocks/>
          </p:cNvSpPr>
          <p:nvPr/>
        </p:nvSpPr>
        <p:spPr bwMode="auto">
          <a:xfrm>
            <a:off x="2109788" y="4724400"/>
            <a:ext cx="2727168" cy="9438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>
              <a:spcBef>
                <a:spcPts val="1550"/>
              </a:spcBef>
            </a:pPr>
            <a:r>
              <a:rPr lang="en-US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Semi-Public goods:</a:t>
            </a:r>
          </a:p>
          <a:p>
            <a:pPr marL="39688">
              <a:spcBef>
                <a:spcPts val="1550"/>
              </a:spcBef>
            </a:pPr>
            <a:r>
              <a:rPr lang="en-US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cable TV, sport club</a:t>
            </a:r>
          </a:p>
        </p:txBody>
      </p:sp>
      <p:sp>
        <p:nvSpPr>
          <p:cNvPr id="76810" name="Rectangle 10"/>
          <p:cNvSpPr>
            <a:spLocks/>
          </p:cNvSpPr>
          <p:nvPr/>
        </p:nvSpPr>
        <p:spPr bwMode="auto">
          <a:xfrm>
            <a:off x="5360988" y="2441575"/>
            <a:ext cx="2589660" cy="94384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Common property:</a:t>
            </a:r>
          </a:p>
          <a:p>
            <a:pPr marL="39688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forest, fish stock</a:t>
            </a:r>
          </a:p>
        </p:txBody>
      </p:sp>
      <p:sp>
        <p:nvSpPr>
          <p:cNvPr id="76811" name="Rectangle 11"/>
          <p:cNvSpPr>
            <a:spLocks/>
          </p:cNvSpPr>
          <p:nvPr/>
        </p:nvSpPr>
        <p:spPr bwMode="auto">
          <a:xfrm>
            <a:off x="5661026" y="4273550"/>
            <a:ext cx="2385428" cy="15183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Public goods:</a:t>
            </a:r>
          </a:p>
          <a:p>
            <a:pPr marL="39688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national defense,</a:t>
            </a:r>
          </a:p>
          <a:p>
            <a:pPr marL="39688">
              <a:spcBef>
                <a:spcPts val="1550"/>
              </a:spcBef>
            </a:pPr>
            <a:r>
              <a:rPr lang="en-US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radio wave</a:t>
            </a:r>
          </a:p>
        </p:txBody>
      </p:sp>
      <p:sp>
        <p:nvSpPr>
          <p:cNvPr id="93195" name="Rectangle 12"/>
          <p:cNvSpPr>
            <a:spLocks/>
          </p:cNvSpPr>
          <p:nvPr/>
        </p:nvSpPr>
        <p:spPr bwMode="auto">
          <a:xfrm>
            <a:off x="381000" y="1524000"/>
            <a:ext cx="8561387" cy="4852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3196" name="Rectangle 13"/>
          <p:cNvSpPr>
            <a:spLocks/>
          </p:cNvSpPr>
          <p:nvPr/>
        </p:nvSpPr>
        <p:spPr bwMode="auto">
          <a:xfrm>
            <a:off x="2028826" y="1524000"/>
            <a:ext cx="3332162" cy="4852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3197" name="Line 14"/>
          <p:cNvSpPr>
            <a:spLocks noChangeShapeType="1"/>
          </p:cNvSpPr>
          <p:nvPr/>
        </p:nvSpPr>
        <p:spPr bwMode="auto">
          <a:xfrm rot="10800000" flipH="1">
            <a:off x="381000" y="3917950"/>
            <a:ext cx="8561387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3198" name="Line 15"/>
          <p:cNvSpPr>
            <a:spLocks noChangeShapeType="1"/>
          </p:cNvSpPr>
          <p:nvPr/>
        </p:nvSpPr>
        <p:spPr bwMode="auto">
          <a:xfrm rot="10800000" flipH="1" flipV="1">
            <a:off x="401638" y="2133598"/>
            <a:ext cx="854075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08413" y="4038600"/>
            <a:ext cx="14192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31113" y="5381625"/>
            <a:ext cx="1023938" cy="976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8" grpId="0" build="p" autoUpdateAnimBg="0"/>
      <p:bldP spid="76809" grpId="0" build="p" autoUpdateAnimBg="0"/>
      <p:bldP spid="76810" grpId="0" build="p" autoUpdateAnimBg="0"/>
      <p:bldP spid="76811" grpId="0" build="p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Efficiency and Pubic Goods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Efficient level of private good is where marginal benefit equals marginal cost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For a public good, the value of each person must be considered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Can add demand of all those who value good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Must equate the vertical sum of these marginal benefits to the marginal cost of production</a:t>
            </a:r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6DA99D7-319C-5743-8BC4-C91459B29B1F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75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 build="p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6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Efficient Public Good Provision</a:t>
            </a:r>
          </a:p>
        </p:txBody>
      </p:sp>
      <p:sp>
        <p:nvSpPr>
          <p:cNvPr id="9523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E195A8F-FB92-494B-94A2-5496E8FED8AC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76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011363" y="4206875"/>
            <a:ext cx="1898650" cy="2055813"/>
            <a:chOff x="0" y="0"/>
            <a:chExt cx="1196" cy="1295"/>
          </a:xfrm>
        </p:grpSpPr>
        <p:sp>
          <p:nvSpPr>
            <p:cNvPr id="95280" name="Line 6"/>
            <p:cNvSpPr>
              <a:spLocks noChangeShapeType="1"/>
            </p:cNvSpPr>
            <p:nvPr/>
          </p:nvSpPr>
          <p:spPr bwMode="auto">
            <a:xfrm>
              <a:off x="0" y="0"/>
              <a:ext cx="1103" cy="1295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81" name="Rectangle 7"/>
            <p:cNvSpPr>
              <a:spLocks/>
            </p:cNvSpPr>
            <p:nvPr/>
          </p:nvSpPr>
          <p:spPr bwMode="auto">
            <a:xfrm>
              <a:off x="959" y="960"/>
              <a:ext cx="237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1</a:t>
              </a: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2012950" y="2536825"/>
            <a:ext cx="2497138" cy="3725863"/>
            <a:chOff x="0" y="0"/>
            <a:chExt cx="1573" cy="2347"/>
          </a:xfrm>
        </p:grpSpPr>
        <p:sp>
          <p:nvSpPr>
            <p:cNvPr id="95278" name="Line 9"/>
            <p:cNvSpPr>
              <a:spLocks noChangeShapeType="1"/>
            </p:cNvSpPr>
            <p:nvPr/>
          </p:nvSpPr>
          <p:spPr bwMode="auto">
            <a:xfrm>
              <a:off x="0" y="175"/>
              <a:ext cx="1573" cy="2172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9" name="Rectangle 10"/>
            <p:cNvSpPr>
              <a:spLocks/>
            </p:cNvSpPr>
            <p:nvPr/>
          </p:nvSpPr>
          <p:spPr bwMode="auto">
            <a:xfrm>
              <a:off x="3" y="0"/>
              <a:ext cx="236" cy="2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</a:t>
              </a:r>
              <a:r>
                <a:rPr lang="en-US" sz="16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2</a:t>
              </a:r>
            </a:p>
          </p:txBody>
        </p:sp>
      </p:grp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2036763" y="1344613"/>
            <a:ext cx="2473325" cy="4903787"/>
            <a:chOff x="0" y="0"/>
            <a:chExt cx="1558" cy="3089"/>
          </a:xfrm>
        </p:grpSpPr>
        <p:sp>
          <p:nvSpPr>
            <p:cNvPr id="95275" name="Line 12"/>
            <p:cNvSpPr>
              <a:spLocks noChangeShapeType="1"/>
            </p:cNvSpPr>
            <p:nvPr/>
          </p:nvSpPr>
          <p:spPr bwMode="auto">
            <a:xfrm>
              <a:off x="0" y="0"/>
              <a:ext cx="982" cy="231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6" name="Line 13"/>
            <p:cNvSpPr>
              <a:spLocks noChangeShapeType="1"/>
            </p:cNvSpPr>
            <p:nvPr/>
          </p:nvSpPr>
          <p:spPr bwMode="auto">
            <a:xfrm>
              <a:off x="983" y="2301"/>
              <a:ext cx="575" cy="788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7" name="Rectangle 14"/>
            <p:cNvSpPr>
              <a:spLocks/>
            </p:cNvSpPr>
            <p:nvPr/>
          </p:nvSpPr>
          <p:spPr bwMode="auto">
            <a:xfrm>
              <a:off x="968" y="1852"/>
              <a:ext cx="534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 = MB</a:t>
              </a:r>
            </a:p>
          </p:txBody>
        </p:sp>
      </p:grpSp>
      <p:sp>
        <p:nvSpPr>
          <p:cNvPr id="78863" name="Rectangle 15"/>
          <p:cNvSpPr>
            <a:spLocks/>
          </p:cNvSpPr>
          <p:nvPr/>
        </p:nvSpPr>
        <p:spPr bwMode="auto">
          <a:xfrm>
            <a:off x="5711825" y="1652588"/>
            <a:ext cx="3162300" cy="11176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</a:t>
            </a:r>
            <a:r>
              <a:rPr lang="en-US" sz="16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is demand for consumer 1</a:t>
            </a:r>
          </a:p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</a:t>
            </a:r>
            <a:r>
              <a:rPr lang="en-US" sz="1600" b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</a:t>
            </a:r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is demand for consumer 2</a:t>
            </a:r>
          </a:p>
          <a:p>
            <a:pPr marL="39688"/>
            <a:r>
              <a:rPr lang="en-US" sz="16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D is total demand for all consumers</a:t>
            </a:r>
          </a:p>
        </p:txBody>
      </p:sp>
      <p:sp>
        <p:nvSpPr>
          <p:cNvPr id="95241" name="Line 17"/>
          <p:cNvSpPr>
            <a:spLocks noChangeShapeType="1"/>
          </p:cNvSpPr>
          <p:nvPr/>
        </p:nvSpPr>
        <p:spPr bwMode="auto">
          <a:xfrm>
            <a:off x="1995488" y="1768475"/>
            <a:ext cx="1587" cy="4475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5242" name="Line 18"/>
          <p:cNvSpPr>
            <a:spLocks noChangeShapeType="1"/>
          </p:cNvSpPr>
          <p:nvPr/>
        </p:nvSpPr>
        <p:spPr bwMode="auto">
          <a:xfrm>
            <a:off x="2011363" y="6256338"/>
            <a:ext cx="4937125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5243" name="Rectangle 19"/>
          <p:cNvSpPr>
            <a:spLocks/>
          </p:cNvSpPr>
          <p:nvPr/>
        </p:nvSpPr>
        <p:spPr bwMode="auto">
          <a:xfrm>
            <a:off x="7038975" y="6130925"/>
            <a:ext cx="81915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Output</a:t>
            </a:r>
          </a:p>
        </p:txBody>
      </p:sp>
      <p:sp>
        <p:nvSpPr>
          <p:cNvPr id="95244" name="Rectangle 20"/>
          <p:cNvSpPr>
            <a:spLocks/>
          </p:cNvSpPr>
          <p:nvPr/>
        </p:nvSpPr>
        <p:spPr bwMode="auto">
          <a:xfrm>
            <a:off x="1766888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0</a:t>
            </a:r>
          </a:p>
        </p:txBody>
      </p:sp>
      <p:sp>
        <p:nvSpPr>
          <p:cNvPr id="95245" name="Rectangle 21"/>
          <p:cNvSpPr>
            <a:spLocks/>
          </p:cNvSpPr>
          <p:nvPr/>
        </p:nvSpPr>
        <p:spPr bwMode="auto">
          <a:xfrm>
            <a:off x="939800" y="1630363"/>
            <a:ext cx="957263" cy="54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Benefits</a:t>
            </a:r>
          </a:p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(dollars)</a:t>
            </a:r>
          </a:p>
        </p:txBody>
      </p:sp>
      <p:sp>
        <p:nvSpPr>
          <p:cNvPr id="95246" name="Rectangle 22"/>
          <p:cNvSpPr>
            <a:spLocks/>
          </p:cNvSpPr>
          <p:nvPr/>
        </p:nvSpPr>
        <p:spPr bwMode="auto">
          <a:xfrm>
            <a:off x="2200275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</a:t>
            </a:r>
          </a:p>
        </p:txBody>
      </p:sp>
      <p:sp>
        <p:nvSpPr>
          <p:cNvPr id="95247" name="Rectangle 23"/>
          <p:cNvSpPr>
            <a:spLocks/>
          </p:cNvSpPr>
          <p:nvPr/>
        </p:nvSpPr>
        <p:spPr bwMode="auto">
          <a:xfrm>
            <a:off x="2635250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</a:t>
            </a:r>
          </a:p>
        </p:txBody>
      </p:sp>
      <p:sp>
        <p:nvSpPr>
          <p:cNvPr id="95248" name="Rectangle 24"/>
          <p:cNvSpPr>
            <a:spLocks/>
          </p:cNvSpPr>
          <p:nvPr/>
        </p:nvSpPr>
        <p:spPr bwMode="auto">
          <a:xfrm>
            <a:off x="3068638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3</a:t>
            </a:r>
          </a:p>
        </p:txBody>
      </p:sp>
      <p:sp>
        <p:nvSpPr>
          <p:cNvPr id="95249" name="Rectangle 25"/>
          <p:cNvSpPr>
            <a:spLocks/>
          </p:cNvSpPr>
          <p:nvPr/>
        </p:nvSpPr>
        <p:spPr bwMode="auto">
          <a:xfrm>
            <a:off x="3503613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4</a:t>
            </a:r>
          </a:p>
        </p:txBody>
      </p:sp>
      <p:sp>
        <p:nvSpPr>
          <p:cNvPr id="95250" name="Rectangle 26"/>
          <p:cNvSpPr>
            <a:spLocks/>
          </p:cNvSpPr>
          <p:nvPr/>
        </p:nvSpPr>
        <p:spPr bwMode="auto">
          <a:xfrm>
            <a:off x="3938588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5</a:t>
            </a:r>
          </a:p>
        </p:txBody>
      </p:sp>
      <p:sp>
        <p:nvSpPr>
          <p:cNvPr id="95251" name="Rectangle 27"/>
          <p:cNvSpPr>
            <a:spLocks/>
          </p:cNvSpPr>
          <p:nvPr/>
        </p:nvSpPr>
        <p:spPr bwMode="auto">
          <a:xfrm>
            <a:off x="4371975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6</a:t>
            </a:r>
          </a:p>
        </p:txBody>
      </p:sp>
      <p:sp>
        <p:nvSpPr>
          <p:cNvPr id="95252" name="Rectangle 28"/>
          <p:cNvSpPr>
            <a:spLocks/>
          </p:cNvSpPr>
          <p:nvPr/>
        </p:nvSpPr>
        <p:spPr bwMode="auto">
          <a:xfrm>
            <a:off x="4806950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7</a:t>
            </a:r>
          </a:p>
        </p:txBody>
      </p:sp>
      <p:sp>
        <p:nvSpPr>
          <p:cNvPr id="95253" name="Rectangle 29"/>
          <p:cNvSpPr>
            <a:spLocks/>
          </p:cNvSpPr>
          <p:nvPr/>
        </p:nvSpPr>
        <p:spPr bwMode="auto">
          <a:xfrm>
            <a:off x="5240338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8</a:t>
            </a:r>
          </a:p>
        </p:txBody>
      </p:sp>
      <p:sp>
        <p:nvSpPr>
          <p:cNvPr id="95254" name="Rectangle 30"/>
          <p:cNvSpPr>
            <a:spLocks/>
          </p:cNvSpPr>
          <p:nvPr/>
        </p:nvSpPr>
        <p:spPr bwMode="auto">
          <a:xfrm>
            <a:off x="6110288" y="6224588"/>
            <a:ext cx="379412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10</a:t>
            </a:r>
          </a:p>
        </p:txBody>
      </p:sp>
      <p:sp>
        <p:nvSpPr>
          <p:cNvPr id="95255" name="Rectangle 31"/>
          <p:cNvSpPr>
            <a:spLocks/>
          </p:cNvSpPr>
          <p:nvPr/>
        </p:nvSpPr>
        <p:spPr bwMode="auto">
          <a:xfrm>
            <a:off x="5675313" y="6224588"/>
            <a:ext cx="266700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9</a:t>
            </a:r>
          </a:p>
        </p:txBody>
      </p:sp>
      <p:sp>
        <p:nvSpPr>
          <p:cNvPr id="95256" name="Rectangle 32"/>
          <p:cNvSpPr>
            <a:spLocks/>
          </p:cNvSpPr>
          <p:nvPr/>
        </p:nvSpPr>
        <p:spPr bwMode="auto">
          <a:xfrm>
            <a:off x="1157288" y="3824288"/>
            <a:ext cx="661987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$4.00</a:t>
            </a:r>
          </a:p>
        </p:txBody>
      </p:sp>
      <p:sp>
        <p:nvSpPr>
          <p:cNvPr id="95257" name="Rectangle 33"/>
          <p:cNvSpPr>
            <a:spLocks/>
          </p:cNvSpPr>
          <p:nvPr/>
        </p:nvSpPr>
        <p:spPr bwMode="auto">
          <a:xfrm>
            <a:off x="1157288" y="3062288"/>
            <a:ext cx="661987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$5.50</a:t>
            </a:r>
          </a:p>
        </p:txBody>
      </p:sp>
      <p:sp>
        <p:nvSpPr>
          <p:cNvPr id="95258" name="Rectangle 34"/>
          <p:cNvSpPr>
            <a:spLocks/>
          </p:cNvSpPr>
          <p:nvPr/>
        </p:nvSpPr>
        <p:spPr bwMode="auto">
          <a:xfrm>
            <a:off x="1157288" y="2376488"/>
            <a:ext cx="661987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$7.00</a:t>
            </a:r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1995488" y="3028950"/>
            <a:ext cx="4722812" cy="317500"/>
            <a:chOff x="0" y="0"/>
            <a:chExt cx="2974" cy="200"/>
          </a:xfrm>
        </p:grpSpPr>
        <p:sp>
          <p:nvSpPr>
            <p:cNvPr id="95273" name="Line 36"/>
            <p:cNvSpPr>
              <a:spLocks noChangeShapeType="1"/>
            </p:cNvSpPr>
            <p:nvPr/>
          </p:nvSpPr>
          <p:spPr bwMode="auto">
            <a:xfrm>
              <a:off x="0" y="165"/>
              <a:ext cx="2639" cy="1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4" name="Rectangle 37"/>
            <p:cNvSpPr>
              <a:spLocks/>
            </p:cNvSpPr>
            <p:nvPr/>
          </p:nvSpPr>
          <p:spPr bwMode="auto">
            <a:xfrm>
              <a:off x="2678" y="0"/>
              <a:ext cx="296" cy="2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6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MC</a:t>
              </a:r>
            </a:p>
          </p:txBody>
        </p:sp>
      </p:grpSp>
      <p:sp>
        <p:nvSpPr>
          <p:cNvPr id="95260" name="Rectangle 38"/>
          <p:cNvSpPr>
            <a:spLocks/>
          </p:cNvSpPr>
          <p:nvPr/>
        </p:nvSpPr>
        <p:spPr bwMode="auto">
          <a:xfrm>
            <a:off x="1157288" y="4891088"/>
            <a:ext cx="661987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$1.50</a:t>
            </a:r>
          </a:p>
        </p:txBody>
      </p: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2011363" y="3200400"/>
            <a:ext cx="836612" cy="3048000"/>
            <a:chOff x="0" y="0"/>
            <a:chExt cx="527" cy="1920"/>
          </a:xfrm>
        </p:grpSpPr>
        <p:sp>
          <p:nvSpPr>
            <p:cNvPr id="95267" name="Oval 40"/>
            <p:cNvSpPr>
              <a:spLocks/>
            </p:cNvSpPr>
            <p:nvPr/>
          </p:nvSpPr>
          <p:spPr bwMode="auto">
            <a:xfrm>
              <a:off x="431" y="1152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68" name="Oval 41"/>
            <p:cNvSpPr>
              <a:spLocks/>
            </p:cNvSpPr>
            <p:nvPr/>
          </p:nvSpPr>
          <p:spPr bwMode="auto">
            <a:xfrm>
              <a:off x="431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69" name="Oval 42"/>
            <p:cNvSpPr>
              <a:spLocks/>
            </p:cNvSpPr>
            <p:nvPr/>
          </p:nvSpPr>
          <p:spPr bwMode="auto">
            <a:xfrm>
              <a:off x="431" y="48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0" name="Line 43"/>
            <p:cNvSpPr>
              <a:spLocks noChangeShapeType="1"/>
            </p:cNvSpPr>
            <p:nvPr/>
          </p:nvSpPr>
          <p:spPr bwMode="auto">
            <a:xfrm rot="10800000" flipH="1">
              <a:off x="479" y="49"/>
              <a:ext cx="1" cy="187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1" name="Line 44"/>
            <p:cNvSpPr>
              <a:spLocks noChangeShapeType="1"/>
            </p:cNvSpPr>
            <p:nvPr/>
          </p:nvSpPr>
          <p:spPr bwMode="auto">
            <a:xfrm>
              <a:off x="0" y="528"/>
              <a:ext cx="47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72" name="Line 45"/>
            <p:cNvSpPr>
              <a:spLocks noChangeShapeType="1"/>
            </p:cNvSpPr>
            <p:nvPr/>
          </p:nvSpPr>
          <p:spPr bwMode="auto">
            <a:xfrm>
              <a:off x="0" y="1200"/>
              <a:ext cx="47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8894" name="Rectangle 46"/>
          <p:cNvSpPr>
            <a:spLocks/>
          </p:cNvSpPr>
          <p:nvPr/>
        </p:nvSpPr>
        <p:spPr bwMode="auto">
          <a:xfrm>
            <a:off x="5910263" y="3522663"/>
            <a:ext cx="2908300" cy="1028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Efficient output occurs</a:t>
            </a:r>
          </a:p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where MC = total MB</a:t>
            </a:r>
          </a:p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2 units of output.  </a:t>
            </a:r>
          </a:p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MB is $1.50 + $4.00 or $5.50.</a:t>
            </a:r>
          </a:p>
        </p:txBody>
      </p:sp>
      <p:grpSp>
        <p:nvGrpSpPr>
          <p:cNvPr id="8" name="Group 47"/>
          <p:cNvGrpSpPr>
            <a:grpSpLocks/>
          </p:cNvGrpSpPr>
          <p:nvPr/>
        </p:nvGrpSpPr>
        <p:grpSpPr bwMode="auto">
          <a:xfrm>
            <a:off x="2286000" y="3200400"/>
            <a:ext cx="119063" cy="3044825"/>
            <a:chOff x="0" y="0"/>
            <a:chExt cx="75" cy="1918"/>
          </a:xfrm>
        </p:grpSpPr>
        <p:sp>
          <p:nvSpPr>
            <p:cNvPr id="95265" name="Line 48"/>
            <p:cNvSpPr>
              <a:spLocks noChangeShapeType="1"/>
            </p:cNvSpPr>
            <p:nvPr/>
          </p:nvSpPr>
          <p:spPr bwMode="auto">
            <a:xfrm>
              <a:off x="47" y="84"/>
              <a:ext cx="1" cy="183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266" name="Oval 49"/>
            <p:cNvSpPr>
              <a:spLocks/>
            </p:cNvSpPr>
            <p:nvPr/>
          </p:nvSpPr>
          <p:spPr bwMode="auto">
            <a:xfrm>
              <a:off x="0" y="0"/>
              <a:ext cx="75" cy="83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8898" name="Rectangle 50"/>
          <p:cNvSpPr>
            <a:spLocks/>
          </p:cNvSpPr>
          <p:nvPr/>
        </p:nvSpPr>
        <p:spPr bwMode="auto">
          <a:xfrm>
            <a:off x="5911850" y="4919663"/>
            <a:ext cx="2933700" cy="1028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39688" bIns="0">
            <a:prstTxWarp prst="textNoShape">
              <a:avLst/>
            </a:prstTxWarp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Market outcome, however, generate only 1 unit since consumer 1 will free ride on consumer 2</a:t>
            </a:r>
          </a:p>
        </p:txBody>
      </p:sp>
      <p:sp>
        <p:nvSpPr>
          <p:cNvPr id="49" name="Footer Placeholder 4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78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78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3" grpId="0" animBg="1" autoUpdateAnimBg="0"/>
      <p:bldP spid="78894" grpId="0" animBg="1" autoUpdateAnimBg="0"/>
      <p:bldP spid="78898" grpId="0" animBg="1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Public Goods and Market Failure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idx="1"/>
          </p:nvPr>
        </p:nvSpPr>
        <p:spPr>
          <a:xfrm>
            <a:off x="533400" y="990600"/>
            <a:ext cx="8534400" cy="4724400"/>
          </a:xfrm>
        </p:spPr>
        <p:txBody>
          <a:bodyPr rIns="132080"/>
          <a:lstStyle/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Nonexclusive -&gt;Free Riders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There is no way to provide some goods and services without benefiting everyone.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Households do not have the incentive to pay what the item is worth to them.</a:t>
            </a:r>
          </a:p>
          <a:p>
            <a:pPr marL="782638" lvl="1"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Free riders understate the value of a good or service so that they can enjoy its benefit without paying for it.</a:t>
            </a:r>
          </a:p>
          <a:p>
            <a:pPr eaLnBrk="1" hangingPunct="1"/>
            <a:r>
              <a:rPr lang="en-US" dirty="0">
                <a:latin typeface="Angsana New" pitchFamily="-84" charset="0"/>
                <a:ea typeface="ＭＳ Ｐゴシック" pitchFamily="-84" charset="-128"/>
              </a:rPr>
              <a:t>Provision of public goods suffer from Prisoners’ Dilemma. </a:t>
            </a:r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C51C323-23F2-DF40-99D5-06959F79DEB8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77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8" grpId="0" build="p" bldLvl="5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Private Preferences for Public Goods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Government production of a public good is advantageous because the government can assess taxes or fees to pay for it.</a:t>
            </a:r>
          </a:p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Determining how much of a public good to provide when free riders exist is difficult.</a:t>
            </a: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334B4D3-FA83-1E40-8043-79ED5E64640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78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09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 build="p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Private Preferences for Public Goods</a:t>
            </a:r>
          </a:p>
        </p:txBody>
      </p:sp>
      <p:sp>
        <p:nvSpPr>
          <p:cNvPr id="100355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990600"/>
            <a:ext cx="7991475" cy="3467100"/>
          </a:xfrm>
        </p:spPr>
        <p:txBody>
          <a:bodyPr rIns="132080"/>
          <a:lstStyle/>
          <a:p>
            <a:pPr eaLnBrk="1" hangingPunct="1">
              <a:buNone/>
            </a:pP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Voting may generate non-transitive social preferences.</a:t>
            </a:r>
          </a:p>
          <a:p>
            <a:pPr eaLnBrk="1" hangingPunct="1">
              <a:buNone/>
            </a:pP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			Rank 1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	</a:t>
            </a:r>
            <a:r>
              <a:rPr lang="th-TH" sz="3600" dirty="0" smtClean="0">
                <a:latin typeface="Angsana New" pitchFamily="-84" charset="0"/>
                <a:ea typeface="ＭＳ Ｐゴシック" pitchFamily="-84" charset="-128"/>
              </a:rPr>
              <a:t>	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Rank 2	 Rank 3</a:t>
            </a:r>
          </a:p>
          <a:p>
            <a:pPr eaLnBrk="1" hangingPunct="1">
              <a:buNone/>
            </a:pP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Voter 1 	     A		     B		     C</a:t>
            </a:r>
          </a:p>
          <a:p>
            <a:pPr eaLnBrk="1" hangingPunct="1">
              <a:buNone/>
            </a:pP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Voter 2 	     B		     C		     A</a:t>
            </a:r>
          </a:p>
          <a:p>
            <a:pPr eaLnBrk="1" hangingPunct="1">
              <a:buNone/>
            </a:pPr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Voter 3 	     C		     A		     </a:t>
            </a:r>
            <a:r>
              <a:rPr lang="en-US" sz="3600" dirty="0" smtClean="0">
                <a:latin typeface="Angsana New" pitchFamily="-84" charset="0"/>
                <a:ea typeface="ＭＳ Ｐゴシック" pitchFamily="-84" charset="-128"/>
              </a:rPr>
              <a:t>B</a:t>
            </a:r>
          </a:p>
          <a:p>
            <a:pPr eaLnBrk="1" hangingPunct="1"/>
            <a:r>
              <a:rPr lang="en-US" sz="3600" dirty="0">
                <a:latin typeface="Angsana New" pitchFamily="-84" charset="0"/>
                <a:ea typeface="ＭＳ Ｐゴシック" pitchFamily="-84" charset="-128"/>
              </a:rPr>
              <a:t>2 out of 3 prefer A to B, 2 out of 3 prefer B to C, 2 out of 3 prefer C to A                 --&gt; non -transitive social preferences.</a:t>
            </a: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8BCE2D5-733B-2D48-BB06-540C8AC77A45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79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100358" name="Rectangle 7"/>
          <p:cNvSpPr>
            <a:spLocks/>
          </p:cNvSpPr>
          <p:nvPr/>
        </p:nvSpPr>
        <p:spPr bwMode="auto">
          <a:xfrm>
            <a:off x="609600" y="4953000"/>
            <a:ext cx="7988300" cy="1460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40639" bIns="0">
            <a:prstTxWarp prst="textNoShape">
              <a:avLst/>
            </a:prstTxWarp>
          </a:bodyPr>
          <a:lstStyle/>
          <a:p>
            <a:pPr marL="263525" indent="-263525">
              <a:buSzPct val="125000"/>
              <a:buFont typeface="Arial"/>
              <a:buChar char="•"/>
            </a:pPr>
            <a:r>
              <a:rPr lang="en-US" dirty="0" smtClean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If voters </a:t>
            </a:r>
            <a:r>
              <a:rPr lang="en-US" dirty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have Single-Peaked </a:t>
            </a:r>
            <a:r>
              <a:rPr lang="en-US" dirty="0" smtClean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preferences, the </a:t>
            </a:r>
            <a:r>
              <a:rPr lang="en-US" dirty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median voter wins regardless of the sequence of voting</a:t>
            </a:r>
          </a:p>
          <a:p>
            <a:pPr marL="263525" indent="-263525">
              <a:buSzPct val="125000"/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  <a:ea typeface="Times New Roman" pitchFamily="-84" charset="0"/>
                <a:cs typeface="Times New Roman" pitchFamily="-84" charset="0"/>
              </a:rPr>
              <a:t>But when voters have Multi-peaked preferences, the sequence of voting matters.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Private Preferences for Public Goods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idx="1"/>
          </p:nvPr>
        </p:nvSpPr>
        <p:spPr>
          <a:xfrm>
            <a:off x="1154113" y="1552575"/>
            <a:ext cx="7194550" cy="5305425"/>
          </a:xfrm>
        </p:spPr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From the previous preferences, the chosen allocation depends on the order in which the vote is taken.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A v.s. B then compare the winner to C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 1st round: A wins then 2nd round: C wins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 v.s. A then compare the winner to B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 1st round: C wins then 2nd round: B wins</a:t>
            </a: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6A707F9-3D2C-C945-ACFF-52E3FE2E3C5C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80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101382" name="AutoShape 7">
            <a:hlinkClick r:id="" action="ppaction://hlinkshowjump?jump=previousslide"/>
          </p:cNvPr>
          <p:cNvSpPr>
            <a:spLocks/>
          </p:cNvSpPr>
          <p:nvPr/>
        </p:nvSpPr>
        <p:spPr bwMode="auto">
          <a:xfrm rot="-5400000">
            <a:off x="8316913" y="5816600"/>
            <a:ext cx="520700" cy="4445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uild="p" bldLvl="5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Arrow’s Impossibility Theory</a:t>
            </a:r>
            <a:endParaRPr lang="en-US"/>
          </a:p>
        </p:txBody>
      </p:sp>
      <p:sp>
        <p:nvSpPr>
          <p:cNvPr id="86022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7772400" cy="4724400"/>
          </a:xfrm>
        </p:spPr>
        <p:txBody>
          <a:bodyPr/>
          <a:lstStyle/>
          <a:p>
            <a:r>
              <a:rPr lang="en-US" dirty="0" smtClean="0"/>
              <a:t>A socially welfare function should satisfy</a:t>
            </a:r>
          </a:p>
          <a:p>
            <a:pPr lvl="1"/>
            <a:r>
              <a:rPr lang="en-US" dirty="0" smtClean="0"/>
              <a:t>Complete and transitive</a:t>
            </a:r>
          </a:p>
          <a:p>
            <a:pPr lvl="1"/>
            <a:r>
              <a:rPr lang="en-US" dirty="0" smtClean="0"/>
              <a:t>If every one prefers A to B, A should be socially preferred to B</a:t>
            </a:r>
          </a:p>
          <a:p>
            <a:pPr lvl="1"/>
            <a:r>
              <a:rPr lang="en-US" dirty="0" smtClean="0"/>
              <a:t>Society’s ranking of A and B should depend only on individuals’ ranking of these two allocations, not on how they rank other alternatives</a:t>
            </a:r>
          </a:p>
          <a:p>
            <a:pPr lvl="1"/>
            <a:r>
              <a:rPr lang="en-US" dirty="0" smtClean="0"/>
              <a:t>Dictatorship is not allowed</a:t>
            </a:r>
          </a:p>
          <a:p>
            <a:r>
              <a:rPr lang="en-US" dirty="0" smtClean="0"/>
              <a:t>Arrow proved that it is impossible to find a social welfare function that satisfies all this criteria. </a:t>
            </a:r>
            <a:endParaRPr lang="en-US" dirty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1810F-4C49-4645-ADB6-2189B1DA012A}" type="slidenum">
              <a:rPr lang="en-US" smtClean="0">
                <a:sym typeface="Times New Roman" pitchFamily="-84" charset="0"/>
              </a:rPr>
              <a:pPr/>
              <a:t>81</a:t>
            </a:fld>
            <a:endParaRPr lang="en-US"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 build="p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Private Preferences for Public Goods</a:t>
            </a:r>
          </a:p>
        </p:txBody>
      </p:sp>
      <p:sp>
        <p:nvSpPr>
          <p:cNvPr id="87046" name="Rectangle 6"/>
          <p:cNvSpPr>
            <a:spLocks noGrp="1" noChangeArrowheads="1"/>
          </p:cNvSpPr>
          <p:nvPr>
            <p:ph idx="1"/>
          </p:nvPr>
        </p:nvSpPr>
        <p:spPr>
          <a:xfrm>
            <a:off x="1368425" y="1655763"/>
            <a:ext cx="7315200" cy="4330700"/>
          </a:xfrm>
        </p:spPr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Example: democracy may not be fair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There are 5 people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Choice A:  4 people get 100 Baht from the last person.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Choice B:  do nothing.</a:t>
            </a:r>
          </a:p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Majority rule would chose A over B. </a:t>
            </a: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645D065-529B-3548-9CC4-FE5A804CDB45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82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6" grpId="0" build="p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Common Property Resources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idx="1"/>
          </p:nvPr>
        </p:nvSpPr>
        <p:spPr>
          <a:xfrm>
            <a:off x="609600" y="1066800"/>
            <a:ext cx="7772400" cy="4724400"/>
          </a:xfrm>
        </p:spPr>
        <p:txBody>
          <a:bodyPr rIns="132080"/>
          <a:lstStyle/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Characteristics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Everyone has free access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Likely to be over utilized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Examples</a:t>
            </a:r>
          </a:p>
          <a:p>
            <a:pPr marL="1182688" lvl="2" eaLnBrk="1" hangingPunct="1"/>
            <a:r>
              <a:rPr lang="en-US" sz="4000" dirty="0">
                <a:latin typeface="Angsana New" pitchFamily="-84" charset="0"/>
                <a:ea typeface="ＭＳ Ｐゴシック" pitchFamily="-84" charset="-128"/>
              </a:rPr>
              <a:t>Air and water</a:t>
            </a:r>
          </a:p>
          <a:p>
            <a:pPr marL="1182688" lvl="2" eaLnBrk="1" hangingPunct="1"/>
            <a:r>
              <a:rPr lang="en-US" sz="4000" dirty="0">
                <a:latin typeface="Angsana New" pitchFamily="-84" charset="0"/>
                <a:ea typeface="ＭＳ Ｐゴシック" pitchFamily="-84" charset="-128"/>
              </a:rPr>
              <a:t>Fish, forest and animal populations</a:t>
            </a:r>
          </a:p>
          <a:p>
            <a:pPr marL="1182688" lvl="2" eaLnBrk="1" hangingPunct="1"/>
            <a:r>
              <a:rPr lang="en-US" sz="4000" dirty="0">
                <a:latin typeface="Angsana New" pitchFamily="-84" charset="0"/>
                <a:ea typeface="ＭＳ Ｐゴシック" pitchFamily="-84" charset="-128"/>
              </a:rPr>
              <a:t>Minerals</a:t>
            </a: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3DD365F-8A5F-F149-9779-A280F2B5D10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83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t="28142"/>
          <a:stretch>
            <a:fillRect/>
          </a:stretch>
        </p:blipFill>
        <p:spPr bwMode="auto">
          <a:xfrm>
            <a:off x="6832600" y="1441450"/>
            <a:ext cx="23114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rcRect t="18263"/>
          <a:stretch>
            <a:fillRect/>
          </a:stretch>
        </p:blipFill>
        <p:spPr bwMode="auto">
          <a:xfrm>
            <a:off x="5637213" y="5137150"/>
            <a:ext cx="2808287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 build="p" bldLvl="5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Common Property Resources</a:t>
            </a:r>
          </a:p>
        </p:txBody>
      </p:sp>
      <p:sp>
        <p:nvSpPr>
          <p:cNvPr id="71686" name="Rectangle 6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7772400" cy="4953000"/>
          </a:xfrm>
        </p:spPr>
        <p:txBody>
          <a:bodyPr rIns="132080"/>
          <a:lstStyle/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Consider a lake where people fish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Each fisherperson takes fish up to the point where the marginal benefit to them equals the marginal cost</a:t>
            </a:r>
          </a:p>
          <a:p>
            <a:pPr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There is no reason that any one fisherperson take into account how their taking fish affects others experience</a:t>
            </a:r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E812F9E-517F-404D-896D-50A5FE3E4733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84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 build="p" autoUpdateAnimBg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Common Property Resources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idx="1"/>
          </p:nvPr>
        </p:nvSpPr>
        <p:spPr>
          <a:xfrm>
            <a:off x="762000" y="1143000"/>
            <a:ext cx="7710487" cy="5030787"/>
          </a:xfrm>
        </p:spPr>
        <p:txBody>
          <a:bodyPr rIns="132080"/>
          <a:lstStyle/>
          <a:p>
            <a:pPr eaLnBrk="1" hangingPunct="1"/>
            <a:r>
              <a:rPr lang="en-US" sz="4800" dirty="0">
                <a:latin typeface="Angsana New" pitchFamily="-84" charset="0"/>
                <a:ea typeface="ＭＳ Ｐゴシック" pitchFamily="-84" charset="-128"/>
              </a:rPr>
              <a:t>Private cost underestimates the true cost to society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More fishing reduces the stock of fish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Less is available to others and too low of a stock will completely deplete the fish</a:t>
            </a:r>
          </a:p>
          <a:p>
            <a:pPr marL="782638" lvl="1" eaLnBrk="1" hangingPunct="1"/>
            <a:r>
              <a:rPr lang="en-US" sz="4400" dirty="0">
                <a:latin typeface="Angsana New" pitchFamily="-84" charset="0"/>
                <a:ea typeface="ＭＳ Ｐゴシック" pitchFamily="-84" charset="-128"/>
              </a:rPr>
              <a:t>Too many fish are 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caught</a:t>
            </a:r>
          </a:p>
          <a:p>
            <a:pPr marL="382588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This is the case that Hardin (1968) called “The Tragedy of The Commons”</a:t>
            </a:r>
            <a:endParaRPr lang="en-US" sz="4400" dirty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C613CAC-CF41-BD4F-B2BD-708258951DA0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85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build="p" bldLvl="5" autoUpdateAnimBg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Common Property Resources</a:t>
            </a:r>
          </a:p>
        </p:txBody>
      </p:sp>
      <p:sp>
        <p:nvSpPr>
          <p:cNvPr id="901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D0FE3FA-1698-EA49-B1AE-FBD8E33D7E4E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86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90117" name="Line 6"/>
          <p:cNvSpPr>
            <a:spLocks noChangeShapeType="1"/>
          </p:cNvSpPr>
          <p:nvPr/>
        </p:nvSpPr>
        <p:spPr bwMode="auto">
          <a:xfrm>
            <a:off x="1609725" y="1966913"/>
            <a:ext cx="1588" cy="4291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0118" name="Line 7"/>
          <p:cNvSpPr>
            <a:spLocks noChangeShapeType="1"/>
          </p:cNvSpPr>
          <p:nvPr/>
        </p:nvSpPr>
        <p:spPr bwMode="auto">
          <a:xfrm>
            <a:off x="1625600" y="6270625"/>
            <a:ext cx="43021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0119" name="Rectangle 8"/>
          <p:cNvSpPr>
            <a:spLocks/>
          </p:cNvSpPr>
          <p:nvPr/>
        </p:nvSpPr>
        <p:spPr bwMode="auto">
          <a:xfrm>
            <a:off x="5983288" y="6178550"/>
            <a:ext cx="1611312" cy="317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Fish per Month</a:t>
            </a:r>
          </a:p>
        </p:txBody>
      </p:sp>
      <p:sp>
        <p:nvSpPr>
          <p:cNvPr id="90120" name="Rectangle 9"/>
          <p:cNvSpPr>
            <a:spLocks/>
          </p:cNvSpPr>
          <p:nvPr/>
        </p:nvSpPr>
        <p:spPr bwMode="auto">
          <a:xfrm>
            <a:off x="584200" y="1857375"/>
            <a:ext cx="1012825" cy="1003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Benefits,</a:t>
            </a:r>
          </a:p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Costs</a:t>
            </a:r>
          </a:p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($ per</a:t>
            </a:r>
          </a:p>
          <a:p>
            <a:pPr marL="39688" algn="r"/>
            <a:r>
              <a:rPr lang="en-US" sz="16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fish)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09725" y="4414838"/>
            <a:ext cx="5726113" cy="355600"/>
            <a:chOff x="0" y="0"/>
            <a:chExt cx="3606" cy="224"/>
          </a:xfrm>
        </p:grpSpPr>
        <p:sp>
          <p:nvSpPr>
            <p:cNvPr id="90138" name="Line 11"/>
            <p:cNvSpPr>
              <a:spLocks noChangeShapeType="1"/>
            </p:cNvSpPr>
            <p:nvPr/>
          </p:nvSpPr>
          <p:spPr bwMode="auto">
            <a:xfrm>
              <a:off x="0" y="165"/>
              <a:ext cx="2543" cy="1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9" name="Rectangle 12"/>
            <p:cNvSpPr>
              <a:spLocks/>
            </p:cNvSpPr>
            <p:nvPr/>
          </p:nvSpPr>
          <p:spPr bwMode="auto">
            <a:xfrm>
              <a:off x="2582" y="0"/>
              <a:ext cx="1024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Demand (MB)</a:t>
              </a:r>
            </a:p>
          </p:txBody>
        </p:sp>
      </p:grpSp>
      <p:sp>
        <p:nvSpPr>
          <p:cNvPr id="73741" name="Rectangle 13"/>
          <p:cNvSpPr>
            <a:spLocks/>
          </p:cNvSpPr>
          <p:nvPr/>
        </p:nvSpPr>
        <p:spPr bwMode="auto">
          <a:xfrm>
            <a:off x="6678613" y="2927350"/>
            <a:ext cx="2243137" cy="11430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However, private costs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underestimate true cost.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The efficient level of 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fish/month is </a:t>
            </a:r>
            <a:r>
              <a:rPr lang="en-US" sz="1400" b="1" i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F* </a:t>
            </a:r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where</a:t>
            </a:r>
          </a:p>
          <a:p>
            <a:pPr marL="39688" algn="ctr"/>
            <a:r>
              <a:rPr lang="en-US" sz="1400" b="1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MSC = MB (D)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1916113" y="2239963"/>
            <a:ext cx="3468687" cy="3275012"/>
            <a:chOff x="0" y="0"/>
            <a:chExt cx="2185" cy="2063"/>
          </a:xfrm>
        </p:grpSpPr>
        <p:sp>
          <p:nvSpPr>
            <p:cNvPr id="90136" name="Line 15"/>
            <p:cNvSpPr>
              <a:spLocks noChangeShapeType="1"/>
            </p:cNvSpPr>
            <p:nvPr/>
          </p:nvSpPr>
          <p:spPr bwMode="auto">
            <a:xfrm rot="10800000" flipH="1">
              <a:off x="0" y="287"/>
              <a:ext cx="1775" cy="1776"/>
            </a:xfrm>
            <a:prstGeom prst="line">
              <a:avLst/>
            </a:prstGeom>
            <a:noFill/>
            <a:ln w="50800">
              <a:solidFill>
                <a:srgbClr val="FF00FF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7" name="Rectangle 16"/>
            <p:cNvSpPr>
              <a:spLocks/>
            </p:cNvSpPr>
            <p:nvPr/>
          </p:nvSpPr>
          <p:spPr bwMode="auto">
            <a:xfrm>
              <a:off x="672" y="0"/>
              <a:ext cx="1513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Marginal Social Cost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2586038" y="4614863"/>
            <a:ext cx="382587" cy="1947862"/>
            <a:chOff x="0" y="0"/>
            <a:chExt cx="241" cy="1227"/>
          </a:xfrm>
        </p:grpSpPr>
        <p:sp>
          <p:nvSpPr>
            <p:cNvPr id="90133" name="Oval 18"/>
            <p:cNvSpPr>
              <a:spLocks/>
            </p:cNvSpPr>
            <p:nvPr/>
          </p:nvSpPr>
          <p:spPr bwMode="auto">
            <a:xfrm>
              <a:off x="57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4" name="Line 19"/>
            <p:cNvSpPr>
              <a:spLocks noChangeShapeType="1"/>
            </p:cNvSpPr>
            <p:nvPr/>
          </p:nvSpPr>
          <p:spPr bwMode="auto">
            <a:xfrm>
              <a:off x="105" y="97"/>
              <a:ext cx="1" cy="95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5" name="Rectangle 20"/>
            <p:cNvSpPr>
              <a:spLocks/>
            </p:cNvSpPr>
            <p:nvPr/>
          </p:nvSpPr>
          <p:spPr bwMode="auto">
            <a:xfrm>
              <a:off x="0" y="1003"/>
              <a:ext cx="241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F*</a:t>
              </a:r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2371725" y="3306763"/>
            <a:ext cx="4079875" cy="2436812"/>
            <a:chOff x="0" y="0"/>
            <a:chExt cx="2569" cy="1535"/>
          </a:xfrm>
        </p:grpSpPr>
        <p:sp>
          <p:nvSpPr>
            <p:cNvPr id="90131" name="Line 22"/>
            <p:cNvSpPr>
              <a:spLocks noChangeShapeType="1"/>
            </p:cNvSpPr>
            <p:nvPr/>
          </p:nvSpPr>
          <p:spPr bwMode="auto">
            <a:xfrm rot="10800000" flipH="1">
              <a:off x="0" y="288"/>
              <a:ext cx="2255" cy="1247"/>
            </a:xfrm>
            <a:prstGeom prst="line">
              <a:avLst/>
            </a:prstGeom>
            <a:noFill/>
            <a:ln w="50800">
              <a:solidFill>
                <a:srgbClr val="ECBF00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2" name="Rectangle 23"/>
            <p:cNvSpPr>
              <a:spLocks/>
            </p:cNvSpPr>
            <p:nvPr/>
          </p:nvSpPr>
          <p:spPr bwMode="auto">
            <a:xfrm>
              <a:off x="1632" y="0"/>
              <a:ext cx="937" cy="22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Private Cost</a:t>
              </a:r>
            </a:p>
          </p:txBody>
        </p:sp>
      </p:grp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4110038" y="4614863"/>
            <a:ext cx="403225" cy="1998662"/>
            <a:chOff x="0" y="0"/>
            <a:chExt cx="254" cy="1259"/>
          </a:xfrm>
        </p:grpSpPr>
        <p:sp>
          <p:nvSpPr>
            <p:cNvPr id="90128" name="Oval 25"/>
            <p:cNvSpPr>
              <a:spLocks/>
            </p:cNvSpPr>
            <p:nvPr/>
          </p:nvSpPr>
          <p:spPr bwMode="auto">
            <a:xfrm>
              <a:off x="57" y="0"/>
              <a:ext cx="96" cy="9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29" name="Line 26"/>
            <p:cNvSpPr>
              <a:spLocks noChangeShapeType="1"/>
            </p:cNvSpPr>
            <p:nvPr/>
          </p:nvSpPr>
          <p:spPr bwMode="auto">
            <a:xfrm>
              <a:off x="105" y="97"/>
              <a:ext cx="1" cy="95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130" name="Rectangle 27"/>
            <p:cNvSpPr>
              <a:spLocks/>
            </p:cNvSpPr>
            <p:nvPr/>
          </p:nvSpPr>
          <p:spPr bwMode="auto">
            <a:xfrm>
              <a:off x="0" y="1003"/>
              <a:ext cx="254" cy="25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39688" bIns="0">
              <a:prstTxWarp prst="textNoShape">
                <a:avLst/>
              </a:prstTxWarp>
              <a:spAutoFit/>
            </a:bodyPr>
            <a:lstStyle/>
            <a:p>
              <a:pPr marL="39688"/>
              <a:r>
                <a:rPr lang="en-US" sz="1800" b="1" i="1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F</a:t>
              </a:r>
              <a:r>
                <a:rPr lang="en-US" sz="1800" b="1" i="1" baseline="-25000">
                  <a:solidFill>
                    <a:schemeClr val="tx1"/>
                  </a:solidFill>
                  <a:latin typeface="Arial" pitchFamily="-84" charset="0"/>
                  <a:ea typeface="Arial" pitchFamily="-84" charset="0"/>
                  <a:cs typeface="Arial" pitchFamily="-84" charset="0"/>
                  <a:sym typeface="Arial" pitchFamily="-84" charset="0"/>
                </a:rPr>
                <a:t>C</a:t>
              </a:r>
            </a:p>
          </p:txBody>
        </p:sp>
      </p:grpSp>
      <p:sp>
        <p:nvSpPr>
          <p:cNvPr id="73756" name="Rectangle 28"/>
          <p:cNvSpPr>
            <a:spLocks/>
          </p:cNvSpPr>
          <p:nvPr/>
        </p:nvSpPr>
        <p:spPr bwMode="auto">
          <a:xfrm>
            <a:off x="6405563" y="1820863"/>
            <a:ext cx="2508250" cy="7747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39688" bIns="0">
            <a:prstTxWarp prst="textNoShape">
              <a:avLst/>
            </a:prstTxWarp>
            <a:spAutoFit/>
          </a:bodyPr>
          <a:lstStyle/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Without control the number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of fish/month is </a:t>
            </a:r>
            <a:r>
              <a:rPr lang="en-US" sz="1400" b="1" i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F</a:t>
            </a:r>
            <a:r>
              <a:rPr lang="en-US" sz="1400" b="1" i="1" baseline="-25000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C</a:t>
            </a:r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 where </a:t>
            </a:r>
          </a:p>
          <a:p>
            <a:pPr marL="39688" algn="ctr"/>
            <a:r>
              <a:rPr lang="en-US" sz="1400" b="1" dirty="0">
                <a:solidFill>
                  <a:schemeClr val="tx1"/>
                </a:solidFill>
                <a:latin typeface="Arial" pitchFamily="-84" charset="0"/>
                <a:ea typeface="Arial" pitchFamily="-84" charset="0"/>
                <a:cs typeface="Arial" pitchFamily="-84" charset="0"/>
                <a:sym typeface="Arial" pitchFamily="-84" charset="0"/>
              </a:rPr>
              <a:t>PC = MB.</a:t>
            </a: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3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41" grpId="0" animBg="1" autoUpdateAnimBg="0"/>
      <p:bldP spid="73756" grpId="0" animBg="1" autoUpdateAnimBg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5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Common Property Resources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idx="1"/>
          </p:nvPr>
        </p:nvSpPr>
        <p:spPr/>
        <p:txBody>
          <a:bodyPr rIns="132080"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Solution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Private ownership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Owner will set fee for use of resource equal to the marginal cost of depleting the stock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Fishermen will no longer find it profitable to catch more than the efficient amount of fish</a:t>
            </a:r>
          </a:p>
          <a:p>
            <a:pPr marL="782638" lvl="1"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It is often the case that private ownership is not possible, the government steps in</a:t>
            </a: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0FC47E7-8F33-6841-B268-839DF1AE0F2A}" type="slidenum">
              <a:rPr lang="en-US">
                <a:latin typeface="Times New Roman" pitchFamily="-84" charset="0"/>
                <a:ea typeface="ヒラギノ明朝 ProN W3" pitchFamily="-84" charset="-128"/>
                <a:cs typeface="ヒラギノ明朝 ProN W3" pitchFamily="-84" charset="-128"/>
                <a:sym typeface="Times New Roman" pitchFamily="-84" charset="0"/>
              </a:rPr>
              <a:pPr/>
              <a:t>87</a:t>
            </a:fld>
            <a:endParaRPr lang="en-US">
              <a:latin typeface="Times New Roman" pitchFamily="-84" charset="0"/>
              <a:ea typeface="ヒラギノ明朝 ProN W3" pitchFamily="-84" charset="-128"/>
              <a:cs typeface="ヒラギノ明朝 ProN W3" pitchFamily="-84" charset="-128"/>
              <a:sym typeface="Times New Roman" pitchFamily="-8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7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 build="p" bldLvl="5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3041</TotalTime>
  <Pages>0</Pages>
  <Words>4809</Words>
  <Characters>0</Characters>
  <Application>Microsoft Macintosh PowerPoint</Application>
  <PresentationFormat>On-screen Show (4:3)</PresentationFormat>
  <Lines>0</Lines>
  <Paragraphs>1008</Paragraphs>
  <Slides>87</Slides>
  <Notes>0</Notes>
  <HiddenSlides>0</HiddenSlides>
  <MMClips>1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87</vt:i4>
      </vt:variant>
    </vt:vector>
  </HeadingPairs>
  <TitlesOfParts>
    <vt:vector size="100" baseType="lpstr">
      <vt:lpstr>Angsana New Bold</vt:lpstr>
      <vt:lpstr>AngsanaUPC</vt:lpstr>
      <vt:lpstr>BrowalliaUPC</vt:lpstr>
      <vt:lpstr>Calibri</vt:lpstr>
      <vt:lpstr>ＭＳ Ｐゴシック</vt:lpstr>
      <vt:lpstr>Thonburi</vt:lpstr>
      <vt:lpstr>Wingdings</vt:lpstr>
      <vt:lpstr>ヒラギノ明朝 ProN W3</vt:lpstr>
      <vt:lpstr>Angsana New</vt:lpstr>
      <vt:lpstr>Arial</vt:lpstr>
      <vt:lpstr>Times New Roman</vt:lpstr>
      <vt:lpstr>1_Default Design</vt:lpstr>
      <vt:lpstr>Equation</vt:lpstr>
      <vt:lpstr>Markets Failure EE311</vt:lpstr>
      <vt:lpstr>Topics to be Discussed</vt:lpstr>
      <vt:lpstr>Why Markets Fail</vt:lpstr>
      <vt:lpstr>Imperfect competition and market failure</vt:lpstr>
      <vt:lpstr>Why Markets Fail</vt:lpstr>
      <vt:lpstr>Why Markets Fail</vt:lpstr>
      <vt:lpstr>Asymmetric Information</vt:lpstr>
      <vt:lpstr>Adverse selection and the Market for Lemons</vt:lpstr>
      <vt:lpstr>Used Cars and lemon problem </vt:lpstr>
      <vt:lpstr>The Lemons Problem</vt:lpstr>
      <vt:lpstr>The Market for Used Cars</vt:lpstr>
      <vt:lpstr>The Lemons Problem</vt:lpstr>
      <vt:lpstr>The Market for Used Cars</vt:lpstr>
      <vt:lpstr>Market for Insurance</vt:lpstr>
      <vt:lpstr>Market for Insurance</vt:lpstr>
      <vt:lpstr>Market for Credit</vt:lpstr>
      <vt:lpstr>Solutions to adverse selection problems</vt:lpstr>
      <vt:lpstr>Solutions to adverse selection problems</vt:lpstr>
      <vt:lpstr>Market Signaling</vt:lpstr>
      <vt:lpstr>Moral Hazard</vt:lpstr>
      <vt:lpstr>PowerPoint Presentation</vt:lpstr>
      <vt:lpstr>Moral Hazard</vt:lpstr>
      <vt:lpstr>Moral Hazard</vt:lpstr>
      <vt:lpstr>The Principal – Agent Problem</vt:lpstr>
      <vt:lpstr>Principal-Agent problem</vt:lpstr>
      <vt:lpstr>Exercise</vt:lpstr>
      <vt:lpstr>Reducing Moral Hazard</vt:lpstr>
      <vt:lpstr>Efficiency Wage Theory</vt:lpstr>
      <vt:lpstr>Efficiency Wage Theory</vt:lpstr>
      <vt:lpstr>Efficiency Wage Theory</vt:lpstr>
      <vt:lpstr>Efficiency Wage Theory</vt:lpstr>
      <vt:lpstr>Unemployment in a Shirking Model</vt:lpstr>
      <vt:lpstr>Efficiency Wages at Ford Motor Company</vt:lpstr>
      <vt:lpstr>Externalities</vt:lpstr>
      <vt:lpstr>Externalities</vt:lpstr>
      <vt:lpstr>Externalities</vt:lpstr>
      <vt:lpstr>Negative Externalities and Inefficiency</vt:lpstr>
      <vt:lpstr>Negative Externalities and Inefficiency</vt:lpstr>
      <vt:lpstr>Negative Externalities and Inefficiency</vt:lpstr>
      <vt:lpstr>External Costs</vt:lpstr>
      <vt:lpstr>External Costs</vt:lpstr>
      <vt:lpstr>Positive Externalities and Inefficiency</vt:lpstr>
      <vt:lpstr>External Benefits</vt:lpstr>
      <vt:lpstr>Question</vt:lpstr>
      <vt:lpstr>When do externalities create problems? </vt:lpstr>
      <vt:lpstr>When do externalities create problems? </vt:lpstr>
      <vt:lpstr>Ways of Correcting Market Failure due to externalities</vt:lpstr>
      <vt:lpstr>Ways of Correcting Market Failure</vt:lpstr>
      <vt:lpstr>The Efficient Level of Emissions</vt:lpstr>
      <vt:lpstr>Ways of Correcting Market Failure</vt:lpstr>
      <vt:lpstr>Ways of Correcting Market Failure</vt:lpstr>
      <vt:lpstr>Standards and Fees</vt:lpstr>
      <vt:lpstr>The Case for Fees</vt:lpstr>
      <vt:lpstr>The Case for Fees</vt:lpstr>
      <vt:lpstr>The Case for Fees</vt:lpstr>
      <vt:lpstr>The Case for Fees</vt:lpstr>
      <vt:lpstr>Ways of Correcting Market Failure</vt:lpstr>
      <vt:lpstr>The Case for Standards</vt:lpstr>
      <vt:lpstr>The Case for Standards</vt:lpstr>
      <vt:lpstr>The Case for Standards</vt:lpstr>
      <vt:lpstr>Summary: Fees vs. Standards</vt:lpstr>
      <vt:lpstr>Property rights and Coase Theorem</vt:lpstr>
      <vt:lpstr>Property rights and Coase Theorem</vt:lpstr>
      <vt:lpstr>Property rights and Coase Theorem</vt:lpstr>
      <vt:lpstr>Ways of Correcting Market Failure</vt:lpstr>
      <vt:lpstr>Carbon market helps lowering abatement costs</vt:lpstr>
      <vt:lpstr>5. Cap and Trade: carbon market</vt:lpstr>
      <vt:lpstr>European Climate Exchange</vt:lpstr>
      <vt:lpstr>Ways of Correcting Market Failure</vt:lpstr>
      <vt:lpstr>The Efficient Amount of Recycling</vt:lpstr>
      <vt:lpstr>Recycling</vt:lpstr>
      <vt:lpstr>Alternative measures</vt:lpstr>
      <vt:lpstr>Public Goods: Characteristics</vt:lpstr>
      <vt:lpstr>Public Goods</vt:lpstr>
      <vt:lpstr>Efficiency and Pubic Goods</vt:lpstr>
      <vt:lpstr>Efficient Public Good Provision</vt:lpstr>
      <vt:lpstr>Public Goods and Market Failure</vt:lpstr>
      <vt:lpstr>Private Preferences for Public Goods</vt:lpstr>
      <vt:lpstr>Private Preferences for Public Goods</vt:lpstr>
      <vt:lpstr>Private Preferences for Public Goods</vt:lpstr>
      <vt:lpstr>Arrow’s Impossibility Theory</vt:lpstr>
      <vt:lpstr>Private Preferences for Public Goods</vt:lpstr>
      <vt:lpstr>Common Property Resources</vt:lpstr>
      <vt:lpstr>Common Property Resources</vt:lpstr>
      <vt:lpstr>Common Property Resources</vt:lpstr>
      <vt:lpstr>Common Property Resources</vt:lpstr>
      <vt:lpstr>Common Property Resources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</dc:title>
  <dc:subject/>
  <dc:creator>Marie Truesdell</dc:creator>
  <cp:keywords/>
  <dc:description/>
  <cp:lastModifiedBy>Microsoft Office User</cp:lastModifiedBy>
  <cp:revision>26</cp:revision>
  <cp:lastPrinted>2015-11-27T04:19:01Z</cp:lastPrinted>
  <dcterms:created xsi:type="dcterms:W3CDTF">2016-04-27T02:50:38Z</dcterms:created>
  <dcterms:modified xsi:type="dcterms:W3CDTF">2017-04-28T04:10:31Z</dcterms:modified>
</cp:coreProperties>
</file>