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6" r:id="rId3"/>
    <p:sldId id="287" r:id="rId4"/>
    <p:sldId id="257" r:id="rId5"/>
    <p:sldId id="258" r:id="rId6"/>
    <p:sldId id="274" r:id="rId7"/>
    <p:sldId id="275" r:id="rId8"/>
    <p:sldId id="264" r:id="rId9"/>
    <p:sldId id="259" r:id="rId10"/>
    <p:sldId id="269" r:id="rId11"/>
    <p:sldId id="271" r:id="rId12"/>
    <p:sldId id="272" r:id="rId13"/>
    <p:sldId id="273" r:id="rId14"/>
    <p:sldId id="260" r:id="rId15"/>
    <p:sldId id="262" r:id="rId16"/>
    <p:sldId id="261" r:id="rId17"/>
    <p:sldId id="265" r:id="rId18"/>
    <p:sldId id="266" r:id="rId19"/>
    <p:sldId id="267" r:id="rId20"/>
    <p:sldId id="268" r:id="rId21"/>
    <p:sldId id="282" r:id="rId22"/>
    <p:sldId id="283" r:id="rId23"/>
    <p:sldId id="276" r:id="rId24"/>
    <p:sldId id="284" r:id="rId25"/>
    <p:sldId id="277" r:id="rId26"/>
    <p:sldId id="278" r:id="rId27"/>
    <p:sldId id="280" r:id="rId28"/>
    <p:sldId id="281" r:id="rId29"/>
    <p:sldId id="285" r:id="rId30"/>
    <p:sldId id="288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03" autoAdjust="0"/>
    <p:restoredTop sz="94660"/>
  </p:normalViewPr>
  <p:slideViewPr>
    <p:cSldViewPr snapToGrid="0" snapToObjects="1">
      <p:cViewPr>
        <p:scale>
          <a:sx n="102" d="100"/>
          <a:sy n="102" d="100"/>
        </p:scale>
        <p:origin x="-728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9/17/14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kasikornbank.com/EN/ApplyForServices/ApplyForServiceForm/TRUST_RECEIPT.pdf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jpeg"/><Relationship Id="rId3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3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3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konline.com/Corporate/TradeFinance/Pages/tradefinance.aspx" TargetMode="External"/><Relationship Id="rId4" Type="http://schemas.openxmlformats.org/officeDocument/2006/relationships/hyperlink" Target="http://www.kasikornbank.com/en/sme/ProductAndService/InternationalTransaction/TradeFinance/Pages/TradeFinance.aspx" TargetMode="External"/><Relationship Id="rId5" Type="http://schemas.openxmlformats.org/officeDocument/2006/relationships/hyperlink" Target="http://www.tradefinancemagazine.com/AboutUs/Stub/WhatIsTradeFinance.html" TargetMode="External"/><Relationship Id="rId6" Type="http://schemas.openxmlformats.org/officeDocument/2006/relationships/hyperlink" Target="https://www.sc.com/sg/sme/trade-finance-working-capital.html" TargetMode="External"/><Relationship Id="rId1" Type="http://schemas.openxmlformats.org/officeDocument/2006/relationships/slideLayout" Target="../slideLayouts/slideLayout6.xml"/><Relationship Id="rId2" Type="http://schemas.openxmlformats.org/officeDocument/2006/relationships/hyperlink" Target="http://www.intracen.org/uploadedFiles/intracenorg/Content/Trade_Support_Institutions/Delivering_services_to_exporters/Evaluating_trade_credit_applications/How_to_Access_Trade_Finance.pdf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rade_Finance_5045aea70f093.jpg"/>
          <p:cNvPicPr>
            <a:picLocks noChangeAspect="1"/>
          </p:cNvPicPr>
          <p:nvPr/>
        </p:nvPicPr>
        <p:blipFill>
          <a:blip r:embed="rId2">
            <a:alphaModFix amt="3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34" y="1311262"/>
            <a:ext cx="7854066" cy="350309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8434" y="2499793"/>
            <a:ext cx="7772400" cy="1780108"/>
          </a:xfrm>
        </p:spPr>
        <p:txBody>
          <a:bodyPr>
            <a:normAutofit/>
          </a:bodyPr>
          <a:lstStyle/>
          <a:p>
            <a:r>
              <a:rPr lang="en-US" sz="8000" i="1" dirty="0" smtClean="0">
                <a:solidFill>
                  <a:srgbClr val="000000"/>
                </a:solidFill>
              </a:rPr>
              <a:t>Trade Finance</a:t>
            </a:r>
            <a:endParaRPr lang="en-US" sz="8000" i="1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53385" y="4445022"/>
            <a:ext cx="2337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FN323 Semester1/2014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614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Members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3466" y="2378353"/>
            <a:ext cx="7234265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 smtClean="0"/>
              <a:t>1. </a:t>
            </a:r>
            <a:r>
              <a:rPr lang="nl-NL" sz="2400" dirty="0" err="1" smtClean="0"/>
              <a:t>Kittee</a:t>
            </a:r>
            <a:r>
              <a:rPr lang="nl-NL" sz="2400" dirty="0" smtClean="0"/>
              <a:t> </a:t>
            </a:r>
            <a:r>
              <a:rPr lang="nl-NL" sz="2400" dirty="0" err="1"/>
              <a:t>Boonsongkroh</a:t>
            </a:r>
            <a:r>
              <a:rPr lang="nl-NL" sz="2400" dirty="0"/>
              <a:t> </a:t>
            </a:r>
            <a:r>
              <a:rPr lang="nl-NL" sz="2400" dirty="0" smtClean="0"/>
              <a:t>                5504640466 </a:t>
            </a:r>
          </a:p>
          <a:p>
            <a:r>
              <a:rPr lang="nl-NL" sz="2400" dirty="0" smtClean="0"/>
              <a:t>2</a:t>
            </a:r>
            <a:r>
              <a:rPr lang="nl-NL" sz="2400" dirty="0"/>
              <a:t>. </a:t>
            </a:r>
            <a:r>
              <a:rPr lang="nl-NL" sz="2400" dirty="0" err="1"/>
              <a:t>Kornvasa</a:t>
            </a:r>
            <a:r>
              <a:rPr lang="nl-NL" sz="2400" dirty="0"/>
              <a:t> </a:t>
            </a:r>
            <a:r>
              <a:rPr lang="nl-NL" sz="2400" dirty="0" err="1" smtClean="0"/>
              <a:t>Thanakarnjanasuth</a:t>
            </a:r>
            <a:r>
              <a:rPr lang="nl-NL" sz="2400" dirty="0"/>
              <a:t> </a:t>
            </a:r>
            <a:r>
              <a:rPr lang="nl-NL" sz="2400" dirty="0" smtClean="0"/>
              <a:t>    5504640516 </a:t>
            </a:r>
          </a:p>
          <a:p>
            <a:r>
              <a:rPr lang="nl-NL" sz="2400" dirty="0" smtClean="0"/>
              <a:t>3</a:t>
            </a:r>
            <a:r>
              <a:rPr lang="nl-NL" sz="2400" dirty="0"/>
              <a:t>. </a:t>
            </a:r>
            <a:r>
              <a:rPr lang="nl-NL" sz="2400" dirty="0" err="1"/>
              <a:t>Napas</a:t>
            </a:r>
            <a:r>
              <a:rPr lang="nl-NL" sz="2400" dirty="0"/>
              <a:t> </a:t>
            </a:r>
            <a:r>
              <a:rPr lang="nl-NL" sz="2400" dirty="0" err="1"/>
              <a:t>warongrubporn</a:t>
            </a:r>
            <a:r>
              <a:rPr lang="nl-NL" sz="2400" dirty="0"/>
              <a:t> </a:t>
            </a:r>
            <a:r>
              <a:rPr lang="nl-NL" sz="2400" dirty="0" smtClean="0"/>
              <a:t>                5504640672 </a:t>
            </a:r>
          </a:p>
          <a:p>
            <a:r>
              <a:rPr lang="nl-NL" sz="2400" dirty="0" smtClean="0"/>
              <a:t>4</a:t>
            </a:r>
            <a:r>
              <a:rPr lang="nl-NL" sz="2400" dirty="0"/>
              <a:t>. </a:t>
            </a:r>
            <a:r>
              <a:rPr lang="nl-NL" sz="2400" dirty="0" err="1"/>
              <a:t>Piyawat</a:t>
            </a:r>
            <a:r>
              <a:rPr lang="nl-NL" sz="2400" dirty="0"/>
              <a:t> </a:t>
            </a:r>
            <a:r>
              <a:rPr lang="nl-NL" sz="2400" dirty="0" err="1"/>
              <a:t>Jumphonjit</a:t>
            </a:r>
            <a:r>
              <a:rPr lang="nl-NL" sz="2400" dirty="0"/>
              <a:t> </a:t>
            </a:r>
            <a:r>
              <a:rPr lang="nl-NL" sz="2400" dirty="0" smtClean="0"/>
              <a:t>                     5504641258 </a:t>
            </a:r>
          </a:p>
          <a:p>
            <a:r>
              <a:rPr lang="nl-NL" sz="2400" dirty="0" smtClean="0"/>
              <a:t>5</a:t>
            </a:r>
            <a:r>
              <a:rPr lang="nl-NL" sz="2400" dirty="0"/>
              <a:t>. </a:t>
            </a:r>
            <a:r>
              <a:rPr lang="nl-NL" sz="2400" dirty="0" err="1"/>
              <a:t>Thanat</a:t>
            </a:r>
            <a:r>
              <a:rPr lang="nl-NL" sz="2400" dirty="0"/>
              <a:t> </a:t>
            </a:r>
            <a:r>
              <a:rPr lang="nl-NL" sz="2400" dirty="0" err="1" smtClean="0"/>
              <a:t>Somboon</a:t>
            </a:r>
            <a:r>
              <a:rPr lang="nl-NL" sz="2400" dirty="0"/>
              <a:t> </a:t>
            </a:r>
            <a:r>
              <a:rPr lang="nl-NL" sz="2400" dirty="0" smtClean="0"/>
              <a:t>                          5504641910 </a:t>
            </a:r>
          </a:p>
          <a:p>
            <a:r>
              <a:rPr lang="nl-NL" sz="2400" dirty="0" smtClean="0"/>
              <a:t>6</a:t>
            </a:r>
            <a:r>
              <a:rPr lang="nl-NL" sz="2400" dirty="0"/>
              <a:t>. </a:t>
            </a:r>
            <a:r>
              <a:rPr lang="nl-NL" sz="2400" dirty="0" err="1"/>
              <a:t>Warit</a:t>
            </a:r>
            <a:r>
              <a:rPr lang="nl-NL" sz="2400" dirty="0"/>
              <a:t> </a:t>
            </a:r>
            <a:r>
              <a:rPr lang="nl-NL" sz="2400" dirty="0" err="1"/>
              <a:t>Jamkachornkiat</a:t>
            </a:r>
            <a:r>
              <a:rPr lang="nl-NL" sz="2400" dirty="0"/>
              <a:t> </a:t>
            </a:r>
            <a:r>
              <a:rPr lang="nl-NL" sz="2400" dirty="0" smtClean="0"/>
              <a:t>                5504642066</a:t>
            </a: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739253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800" dirty="0" smtClean="0">
                <a:solidFill>
                  <a:srgbClr val="000000"/>
                </a:solidFill>
              </a:rPr>
              <a:t>Contents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4633" y="2602491"/>
            <a:ext cx="75953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What is trade finance?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Where did trade finance come from?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Trade finance in periods of crisis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Risks associated with trade finance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Trade finance activities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Import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Export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Real world example</a:t>
            </a:r>
          </a:p>
          <a:p>
            <a:pPr marL="285750" indent="-285750">
              <a:buFont typeface="Arial"/>
              <a:buChar char="•"/>
            </a:pPr>
            <a:endParaRPr lang="en-US" sz="2400" dirty="0" smtClean="0"/>
          </a:p>
          <a:p>
            <a:pPr marL="285750" indent="-285750">
              <a:buFont typeface="Arial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79076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600619"/>
          </a:xfrm>
        </p:spPr>
        <p:txBody>
          <a:bodyPr>
            <a:normAutofit/>
          </a:bodyPr>
          <a:lstStyle/>
          <a:p>
            <a:r>
              <a:rPr lang="en-US" sz="5000" dirty="0" smtClean="0">
                <a:solidFill>
                  <a:srgbClr val="000000"/>
                </a:solidFill>
              </a:rPr>
              <a:t>What is Trade Finance? </a:t>
            </a:r>
            <a:endParaRPr lang="en-US" sz="50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2067" y="2675467"/>
            <a:ext cx="7408333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 smtClean="0"/>
              <a:t>Financing for trade</a:t>
            </a:r>
          </a:p>
          <a:p>
            <a:endParaRPr lang="en-US" sz="2200" dirty="0" smtClean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Concerns both domestic and </a:t>
            </a:r>
            <a:r>
              <a:rPr lang="en-US" sz="2200" dirty="0" smtClean="0">
                <a:solidFill>
                  <a:srgbClr val="FF0000"/>
                </a:solidFill>
              </a:rPr>
              <a:t>international trade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i="1" u="sng" dirty="0" smtClean="0"/>
              <a:t>Players</a:t>
            </a:r>
            <a:r>
              <a:rPr lang="en-US" sz="2200" dirty="0" smtClean="0"/>
              <a:t> : Sellers (or Exporter) &amp; Buyers (or Importers)</a:t>
            </a:r>
          </a:p>
          <a:p>
            <a:pPr marL="342900" indent="-342900">
              <a:buFont typeface="Arial"/>
              <a:buChar char="•"/>
            </a:pP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i="1" u="sng" dirty="0" smtClean="0"/>
              <a:t>Intermediaries</a:t>
            </a:r>
            <a:r>
              <a:rPr lang="en-US" sz="2200" dirty="0" smtClean="0"/>
              <a:t> : Banks &amp; Financial Institutions</a:t>
            </a:r>
          </a:p>
          <a:p>
            <a:pPr marL="342900" indent="-342900">
              <a:buFont typeface="Arial"/>
              <a:buChar char="•"/>
            </a:pP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i="1" u="sng" dirty="0" smtClean="0"/>
              <a:t>Key</a:t>
            </a:r>
            <a:r>
              <a:rPr lang="en-US" sz="2200" dirty="0" smtClean="0"/>
              <a:t> : Exporters or Importers may wish to reduce risk by providing various forms of support for payment.</a:t>
            </a:r>
          </a:p>
          <a:p>
            <a:pPr marL="342900" indent="-342900">
              <a:buFont typeface="Arial"/>
              <a:buChar char="•"/>
            </a:pPr>
            <a:endParaRPr lang="en-US" sz="2400" dirty="0"/>
          </a:p>
          <a:p>
            <a:endParaRPr lang="en-US" sz="2400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611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Where did Trade Finance come from?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9300" y="2730500"/>
            <a:ext cx="7645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 smtClean="0"/>
              <a:t>Great Depression 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i="1" u="sng" dirty="0" smtClean="0"/>
              <a:t>Goal</a:t>
            </a:r>
            <a:r>
              <a:rPr lang="en-US" sz="2200" i="1" dirty="0" smtClean="0"/>
              <a:t> </a:t>
            </a:r>
            <a:r>
              <a:rPr lang="en-US" sz="2200" dirty="0" smtClean="0"/>
              <a:t>: To stimulate both domestic and </a:t>
            </a:r>
            <a:r>
              <a:rPr lang="en-US" sz="2200" dirty="0"/>
              <a:t>i</a:t>
            </a:r>
            <a:r>
              <a:rPr lang="en-US" sz="2200" dirty="0" smtClean="0"/>
              <a:t>nternational trade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57580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Trade Finance in periods of crisis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9300" y="2730500"/>
            <a:ext cx="7645400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 smtClean="0"/>
              <a:t>Global financial crisis in 2008-2009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i="1" u="sng" dirty="0" smtClean="0"/>
              <a:t>Liquidity problem </a:t>
            </a:r>
            <a:r>
              <a:rPr lang="en-US" sz="2200" dirty="0" smtClean="0"/>
              <a:t>: firms being cut out from bank financing and cannot find a substitute of trade credit.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Scarcity of financing 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Affects the whole supply chains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endParaRPr lang="en-US" sz="2200" dirty="0" smtClean="0"/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45465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Trade Finance in periods of crisis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" name="Picture 1" descr="graph-1210-6-03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0" y="2540000"/>
            <a:ext cx="4506770" cy="3860800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5435600" y="3136900"/>
            <a:ext cx="541415" cy="1498600"/>
          </a:xfrm>
          <a:custGeom>
            <a:avLst/>
            <a:gdLst>
              <a:gd name="connsiteX0" fmla="*/ 629410 w 637425"/>
              <a:gd name="connsiteY0" fmla="*/ 547368 h 1095523"/>
              <a:gd name="connsiteX1" fmla="*/ 629410 w 637425"/>
              <a:gd name="connsiteY1" fmla="*/ 407668 h 1095523"/>
              <a:gd name="connsiteX2" fmla="*/ 553210 w 637425"/>
              <a:gd name="connsiteY2" fmla="*/ 115568 h 1095523"/>
              <a:gd name="connsiteX3" fmla="*/ 375410 w 637425"/>
              <a:gd name="connsiteY3" fmla="*/ 1268 h 1095523"/>
              <a:gd name="connsiteX4" fmla="*/ 134110 w 637425"/>
              <a:gd name="connsiteY4" fmla="*/ 179068 h 1095523"/>
              <a:gd name="connsiteX5" fmla="*/ 7110 w 637425"/>
              <a:gd name="connsiteY5" fmla="*/ 496568 h 1095523"/>
              <a:gd name="connsiteX6" fmla="*/ 45210 w 637425"/>
              <a:gd name="connsiteY6" fmla="*/ 941068 h 1095523"/>
              <a:gd name="connsiteX7" fmla="*/ 286510 w 637425"/>
              <a:gd name="connsiteY7" fmla="*/ 1093468 h 1095523"/>
              <a:gd name="connsiteX8" fmla="*/ 515110 w 637425"/>
              <a:gd name="connsiteY8" fmla="*/ 1017268 h 1095523"/>
              <a:gd name="connsiteX9" fmla="*/ 578610 w 637425"/>
              <a:gd name="connsiteY9" fmla="*/ 852168 h 1095523"/>
              <a:gd name="connsiteX10" fmla="*/ 629410 w 637425"/>
              <a:gd name="connsiteY10" fmla="*/ 547368 h 1095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7425" h="1095523">
                <a:moveTo>
                  <a:pt x="629410" y="547368"/>
                </a:moveTo>
                <a:cubicBezTo>
                  <a:pt x="637877" y="473285"/>
                  <a:pt x="642110" y="479635"/>
                  <a:pt x="629410" y="407668"/>
                </a:cubicBezTo>
                <a:cubicBezTo>
                  <a:pt x="616710" y="335701"/>
                  <a:pt x="595543" y="183301"/>
                  <a:pt x="553210" y="115568"/>
                </a:cubicBezTo>
                <a:cubicBezTo>
                  <a:pt x="510877" y="47835"/>
                  <a:pt x="445260" y="-9315"/>
                  <a:pt x="375410" y="1268"/>
                </a:cubicBezTo>
                <a:cubicBezTo>
                  <a:pt x="305560" y="11851"/>
                  <a:pt x="195493" y="96518"/>
                  <a:pt x="134110" y="179068"/>
                </a:cubicBezTo>
                <a:cubicBezTo>
                  <a:pt x="72727" y="261618"/>
                  <a:pt x="21927" y="369568"/>
                  <a:pt x="7110" y="496568"/>
                </a:cubicBezTo>
                <a:cubicBezTo>
                  <a:pt x="-7707" y="623568"/>
                  <a:pt x="-1357" y="841585"/>
                  <a:pt x="45210" y="941068"/>
                </a:cubicBezTo>
                <a:cubicBezTo>
                  <a:pt x="91777" y="1040551"/>
                  <a:pt x="208193" y="1080768"/>
                  <a:pt x="286510" y="1093468"/>
                </a:cubicBezTo>
                <a:cubicBezTo>
                  <a:pt x="364827" y="1106168"/>
                  <a:pt x="466427" y="1057485"/>
                  <a:pt x="515110" y="1017268"/>
                </a:cubicBezTo>
                <a:cubicBezTo>
                  <a:pt x="563793" y="977051"/>
                  <a:pt x="559560" y="934718"/>
                  <a:pt x="578610" y="852168"/>
                </a:cubicBezTo>
                <a:cubicBezTo>
                  <a:pt x="597660" y="769618"/>
                  <a:pt x="620943" y="621451"/>
                  <a:pt x="629410" y="547368"/>
                </a:cubicBezTo>
                <a:close/>
              </a:path>
            </a:pathLst>
          </a:custGeom>
          <a:noFill/>
          <a:ln w="57150" cmpd="sng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4788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</a:rPr>
              <a:t>Risks Associated with Trade Financing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148" y="2469427"/>
            <a:ext cx="7947445" cy="24622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 smtClean="0"/>
              <a:t>Economic Risk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Foreign Currency Risk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Transportation Risk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Other Risks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391861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Trade Finance Activities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195" y="2527914"/>
            <a:ext cx="3822192" cy="639762"/>
          </a:xfrm>
        </p:spPr>
        <p:txBody>
          <a:bodyPr>
            <a:normAutofit/>
          </a:bodyPr>
          <a:lstStyle/>
          <a:p>
            <a:r>
              <a:rPr lang="en-US" sz="3200" i="1" dirty="0" smtClean="0">
                <a:solidFill>
                  <a:srgbClr val="000000"/>
                </a:solidFill>
              </a:rPr>
              <a:t>“Export”</a:t>
            </a:r>
            <a:endParaRPr lang="en-US" sz="3200" i="1" dirty="0">
              <a:solidFill>
                <a:srgbClr val="0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Pre-shipment Finance</a:t>
            </a:r>
          </a:p>
          <a:p>
            <a:endParaRPr lang="en-US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Post-shipment Finance</a:t>
            </a:r>
          </a:p>
          <a:p>
            <a:pPr marL="0" indent="0">
              <a:buNone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Letter of Credit (L/C) Sold at Discount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527914"/>
            <a:ext cx="3822192" cy="639762"/>
          </a:xfrm>
        </p:spPr>
        <p:txBody>
          <a:bodyPr>
            <a:normAutofit/>
          </a:bodyPr>
          <a:lstStyle/>
          <a:p>
            <a:r>
              <a:rPr lang="en-US" sz="3200" i="1" dirty="0" smtClean="0">
                <a:solidFill>
                  <a:srgbClr val="000000"/>
                </a:solidFill>
              </a:rPr>
              <a:t>“Import”</a:t>
            </a:r>
            <a:endParaRPr lang="en-US" sz="3200" i="1" dirty="0">
              <a:solidFill>
                <a:srgbClr val="0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400" dirty="0" smtClean="0"/>
              <a:t>Trust Receipt (T/R)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843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i="1" dirty="0" smtClean="0">
                <a:solidFill>
                  <a:schemeClr val="tx1"/>
                </a:solidFill>
              </a:rPr>
              <a:t>Import</a:t>
            </a:r>
            <a:endParaRPr lang="en-US" sz="8000" i="1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603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>
                <a:solidFill>
                  <a:srgbClr val="000000"/>
                </a:solidFill>
              </a:rPr>
              <a:t>Short–Term loan to provide the importers with financing to settle goods imported under letter of credit (L/C).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Trust Receipt (T/R)</a:t>
            </a:r>
            <a:endParaRPr lang="en-US" sz="4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14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Trust Receipt (T/R)</a:t>
            </a:r>
            <a:endParaRPr lang="en-US" sz="4800" dirty="0">
              <a:solidFill>
                <a:srgbClr val="000000"/>
              </a:solidFill>
            </a:endParaRPr>
          </a:p>
        </p:txBody>
      </p:sp>
      <p:pic>
        <p:nvPicPr>
          <p:cNvPr id="6" name="Picture 5" descr="Screen Shot 2014-09-14 at 1.27.38 PM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339" b="-7339"/>
          <a:stretch/>
        </p:blipFill>
        <p:spPr>
          <a:xfrm>
            <a:off x="1558034" y="1591056"/>
            <a:ext cx="5937711" cy="524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8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880269"/>
            <a:ext cx="7408333" cy="4245894"/>
          </a:xfrm>
        </p:spPr>
        <p:txBody>
          <a:bodyPr/>
          <a:lstStyle/>
          <a:p>
            <a:pPr marL="0" indent="0">
              <a:buNone/>
            </a:pPr>
            <a:r>
              <a:rPr lang="en-US" b="1" i="1" u="sng" dirty="0" smtClean="0">
                <a:solidFill>
                  <a:srgbClr val="000000"/>
                </a:solidFill>
              </a:rPr>
              <a:t>Required Document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</a:rPr>
              <a:t>1</a:t>
            </a:r>
            <a:r>
              <a:rPr lang="en-US" dirty="0">
                <a:solidFill>
                  <a:srgbClr val="000000"/>
                </a:solidFill>
              </a:rPr>
              <a:t>. </a:t>
            </a:r>
            <a:r>
              <a:rPr lang="en-US" dirty="0" smtClean="0">
                <a:solidFill>
                  <a:srgbClr val="000000"/>
                </a:solidFill>
              </a:rPr>
              <a:t>Trust Receipt</a:t>
            </a:r>
            <a:endParaRPr lang="en-US" u="sng" dirty="0">
              <a:solidFill>
                <a:srgbClr val="000000"/>
              </a:solidFill>
              <a:hlinkClick r:id="rId2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2. Bill of Exchange</a:t>
            </a:r>
          </a:p>
          <a:p>
            <a:pPr marL="0" indent="0">
              <a:buNone/>
            </a:pPr>
            <a:r>
              <a:rPr lang="fi-FI" dirty="0">
                <a:solidFill>
                  <a:srgbClr val="000000"/>
                </a:solidFill>
              </a:rPr>
              <a:t>3. </a:t>
            </a:r>
            <a:r>
              <a:rPr lang="fi-FI" dirty="0" err="1">
                <a:solidFill>
                  <a:srgbClr val="000000"/>
                </a:solidFill>
              </a:rPr>
              <a:t>Invoice</a:t>
            </a:r>
            <a:endParaRPr lang="fi-FI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4. Goods shipment document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5. Other documents refer from L/C</a:t>
            </a:r>
          </a:p>
          <a:p>
            <a:endParaRPr lang="en-US" dirty="0" smtClean="0">
              <a:solidFill>
                <a:srgbClr val="000000"/>
              </a:solidFill>
            </a:endParaRPr>
          </a:p>
          <a:p>
            <a:pPr lv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Trust Receipt (T/R)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00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i="1" dirty="0" smtClean="0">
                <a:solidFill>
                  <a:schemeClr val="tx1"/>
                </a:solidFill>
              </a:rPr>
              <a:t>Export</a:t>
            </a:r>
            <a:endParaRPr lang="en-US" sz="8000" i="1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779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Pre-shipment Finance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82724" y="2267630"/>
            <a:ext cx="75241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 smtClean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Provide </a:t>
            </a:r>
            <a:r>
              <a:rPr lang="en-US" sz="2200" dirty="0"/>
              <a:t>money for pre-export </a:t>
            </a:r>
            <a:r>
              <a:rPr lang="en-US" sz="2200" dirty="0" smtClean="0"/>
              <a:t>cost</a:t>
            </a:r>
            <a:endParaRPr lang="en-US" sz="2200" dirty="0"/>
          </a:p>
          <a:p>
            <a:pPr marL="285750" indent="-285750">
              <a:buFont typeface="Arial"/>
              <a:buChar char="•"/>
            </a:pPr>
            <a:endParaRPr lang="en-US" sz="2200" dirty="0" smtClean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Risk</a:t>
            </a:r>
          </a:p>
          <a:p>
            <a:pPr marL="285750" indent="-285750">
              <a:buFont typeface="Arial"/>
              <a:buChar char="•"/>
            </a:pPr>
            <a:endParaRPr lang="en-US" sz="2200" dirty="0" smtClean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Collateral</a:t>
            </a:r>
          </a:p>
          <a:p>
            <a:r>
              <a:rPr lang="en-US" sz="2200" dirty="0" smtClean="0"/>
              <a:t>      - Letter of Credit (L/C)</a:t>
            </a:r>
          </a:p>
          <a:p>
            <a:r>
              <a:rPr lang="en-US" sz="2200" dirty="0"/>
              <a:t> </a:t>
            </a:r>
            <a:r>
              <a:rPr lang="en-US" sz="2200" dirty="0" smtClean="0"/>
              <a:t>    </a:t>
            </a:r>
            <a:r>
              <a:rPr lang="en-US" sz="2200" dirty="0"/>
              <a:t> - </a:t>
            </a:r>
            <a:r>
              <a:rPr lang="en-US" sz="2200" dirty="0" smtClean="0"/>
              <a:t>Invoice</a:t>
            </a:r>
          </a:p>
          <a:p>
            <a:r>
              <a:rPr lang="en-US" sz="2200" dirty="0"/>
              <a:t> </a:t>
            </a:r>
            <a:r>
              <a:rPr lang="en-US" sz="2200" dirty="0" smtClean="0"/>
              <a:t>     - Inventory</a:t>
            </a:r>
          </a:p>
          <a:p>
            <a:pPr marL="285750" indent="-285750">
              <a:buFont typeface="Wingdings" charset="2"/>
              <a:buChar char="§"/>
            </a:pPr>
            <a:endParaRPr lang="en-US" dirty="0"/>
          </a:p>
          <a:p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083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Packing Credit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2081990"/>
            <a:ext cx="2956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Letter of Credit (L/C)</a:t>
            </a:r>
            <a:endParaRPr lang="en-US" sz="2400" i="1" u="sng" dirty="0"/>
          </a:p>
        </p:txBody>
      </p:sp>
      <p:pic>
        <p:nvPicPr>
          <p:cNvPr id="2" name="Picture 1" descr="10682039_10152461435415838_999401830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250" y="2806700"/>
            <a:ext cx="6205491" cy="368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247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Inventory Finance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6272" y="1947152"/>
            <a:ext cx="14393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u="sng" dirty="0" smtClean="0"/>
              <a:t>Inventory</a:t>
            </a:r>
            <a:endParaRPr lang="en-US" sz="2400" i="1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737392" y="2853802"/>
            <a:ext cx="7949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b="1" dirty="0" smtClean="0">
                <a:solidFill>
                  <a:srgbClr val="000000"/>
                </a:solidFill>
              </a:rPr>
              <a:t>Warehouse Receipt  </a:t>
            </a:r>
            <a:r>
              <a:rPr lang="en-US" sz="2000" dirty="0" smtClean="0"/>
              <a:t>:  Receipt that certifying quality and quantity of products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Company uses warehouse receipt as collateral.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/>
          </a:p>
          <a:p>
            <a:pPr marL="285750" indent="-285750">
              <a:buFont typeface="Arial"/>
              <a:buChar char="•"/>
            </a:pPr>
            <a:r>
              <a:rPr lang="en-US" sz="2000" dirty="0" smtClean="0"/>
              <a:t>Mostly used in developed countries.</a:t>
            </a:r>
          </a:p>
          <a:p>
            <a:pPr marL="285750" indent="-285750">
              <a:buFont typeface="Arial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74694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Post-shipment Finance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8640" y="2248074"/>
            <a:ext cx="8089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Purchased/ Discounted under Export L/C </a:t>
            </a:r>
            <a:endParaRPr lang="en-US" sz="2400" i="1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896501" y="2839081"/>
            <a:ext cx="7358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14010" y="3034738"/>
            <a:ext cx="754127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 i</a:t>
            </a:r>
            <a:r>
              <a:rPr lang="en-US" dirty="0" smtClean="0"/>
              <a:t>s that firm can sell the L/C to the bank to get money before the due date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b="1" i="1" u="sng" dirty="0" smtClean="0"/>
              <a:t>Purpose</a:t>
            </a:r>
            <a:r>
              <a:rPr lang="en-US" b="1" i="1" dirty="0" smtClean="0"/>
              <a:t>  : </a:t>
            </a:r>
            <a:r>
              <a:rPr lang="en-US" dirty="0" smtClean="0"/>
              <a:t>provide capital for firm to run business before due date of payment from buyer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694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L/C Sold @ Discount</a:t>
            </a:r>
            <a:endParaRPr lang="en-US" sz="4800" dirty="0">
              <a:solidFill>
                <a:srgbClr val="000000"/>
              </a:solidFill>
            </a:endParaRPr>
          </a:p>
        </p:txBody>
      </p:sp>
      <p:pic>
        <p:nvPicPr>
          <p:cNvPr id="4" name="Picture 3" descr="Screen Shot 2014-09-14 at 1.14.43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609" y="2549943"/>
            <a:ext cx="5657915" cy="43080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481" y="2020850"/>
            <a:ext cx="23018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u="sng" dirty="0" smtClean="0"/>
              <a:t>Issuance Process</a:t>
            </a:r>
            <a:endParaRPr lang="en-US" sz="2400" i="1" u="sng" dirty="0"/>
          </a:p>
        </p:txBody>
      </p:sp>
    </p:spTree>
    <p:extLst>
      <p:ext uri="{BB962C8B-B14F-4D97-AF65-F5344CB8AC3E}">
        <p14:creationId xmlns:p14="http://schemas.microsoft.com/office/powerpoint/2010/main" val="1452407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L/C Sold @ Discount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2079615"/>
            <a:ext cx="2733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u="sng" dirty="0" smtClean="0"/>
              <a:t>Negotiation Process</a:t>
            </a:r>
            <a:endParaRPr lang="en-US" sz="2400" i="1" u="sng" dirty="0"/>
          </a:p>
        </p:txBody>
      </p:sp>
      <p:pic>
        <p:nvPicPr>
          <p:cNvPr id="5" name="Picture 4" descr="Screen Shot 2014-09-14 at 1.14.57 P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048" y="2541280"/>
            <a:ext cx="5716309" cy="425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77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L/C Sold @ Discount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1" y="2656382"/>
            <a:ext cx="815184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Example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Sell good to company A in US at the end of </a:t>
            </a:r>
            <a:r>
              <a:rPr lang="en-US" b="1" dirty="0" smtClean="0"/>
              <a:t>August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Due date of the payment at the end of </a:t>
            </a:r>
            <a:r>
              <a:rPr lang="en-US" b="1" dirty="0" smtClean="0"/>
              <a:t>October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2 month gap – need cash to cover some cost (Electricity Bill, Salary)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Sell L/C to the bank to get money first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3664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000000"/>
                </a:solidFill>
              </a:rPr>
              <a:t>L/C Sold @ Discount</a:t>
            </a:r>
            <a:endParaRPr lang="en-US" sz="48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829355" y="2954414"/>
            <a:ext cx="66737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sz="2200" dirty="0" smtClean="0"/>
              <a:t>Original L/C</a:t>
            </a:r>
          </a:p>
          <a:p>
            <a:pPr marL="342900" indent="-342900">
              <a:buFont typeface="Arial"/>
              <a:buChar char="•"/>
            </a:pP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dirty="0" smtClean="0"/>
              <a:t>Commercial Invoice</a:t>
            </a:r>
          </a:p>
          <a:p>
            <a:pPr marL="342900" indent="-342900">
              <a:buFont typeface="Arial"/>
              <a:buChar char="•"/>
            </a:pPr>
            <a:endParaRPr lang="en-US" sz="2200" dirty="0"/>
          </a:p>
          <a:p>
            <a:pPr marL="342900" indent="-342900">
              <a:buFont typeface="Arial"/>
              <a:buChar char="•"/>
            </a:pPr>
            <a:r>
              <a:rPr lang="en-US" sz="2200" dirty="0" smtClean="0"/>
              <a:t>Delivery Note ( Booking Note for ship, Shipping order )</a:t>
            </a:r>
            <a:endParaRPr lang="en-US" sz="2200" dirty="0"/>
          </a:p>
        </p:txBody>
      </p:sp>
      <p:sp>
        <p:nvSpPr>
          <p:cNvPr id="5" name="TextBox 4"/>
          <p:cNvSpPr txBox="1"/>
          <p:nvPr/>
        </p:nvSpPr>
        <p:spPr>
          <a:xfrm>
            <a:off x="553354" y="2264048"/>
            <a:ext cx="2669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u="sng" dirty="0" smtClean="0"/>
              <a:t>Documents Needed</a:t>
            </a:r>
            <a:endParaRPr lang="en-US" sz="2400" i="1" u="sng" dirty="0"/>
          </a:p>
        </p:txBody>
      </p:sp>
    </p:spTree>
    <p:extLst>
      <p:ext uri="{BB962C8B-B14F-4D97-AF65-F5344CB8AC3E}">
        <p14:creationId xmlns:p14="http://schemas.microsoft.com/office/powerpoint/2010/main" val="36348105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i="1" dirty="0" smtClean="0">
                <a:solidFill>
                  <a:schemeClr val="tx1"/>
                </a:solidFill>
              </a:rPr>
              <a:t>Real World Examples</a:t>
            </a:r>
            <a:endParaRPr lang="en-US" sz="6600" i="1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259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672" t="26482" r="29509" b="20021"/>
          <a:stretch/>
        </p:blipFill>
        <p:spPr bwMode="auto">
          <a:xfrm>
            <a:off x="-2367620" y="1437448"/>
            <a:ext cx="10830052" cy="4674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0873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34977" y="2039222"/>
            <a:ext cx="1269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KBANK</a:t>
            </a:r>
            <a:endParaRPr lang="en-US" sz="2400" i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84" y="2039222"/>
            <a:ext cx="4448602" cy="4590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977" y="2630466"/>
            <a:ext cx="1235879" cy="83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04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34977" y="2039222"/>
            <a:ext cx="1269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SCB</a:t>
            </a:r>
            <a:endParaRPr lang="en-US" sz="2400" i="1" u="sng" dirty="0"/>
          </a:p>
        </p:txBody>
      </p:sp>
      <p:pic>
        <p:nvPicPr>
          <p:cNvPr id="7" name="Content Placeholder 5"/>
          <p:cNvPicPr>
            <a:picLocks noGrp="1"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77" y="1809846"/>
            <a:ext cx="4624544" cy="47843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977" y="2646076"/>
            <a:ext cx="1564361" cy="58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6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34976" y="2039222"/>
            <a:ext cx="3343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Standard Chartered</a:t>
            </a:r>
            <a:endParaRPr lang="en-US" sz="2400" i="1" u="sng" dirty="0"/>
          </a:p>
        </p:txBody>
      </p:sp>
      <p:pic>
        <p:nvPicPr>
          <p:cNvPr id="5" name="Content Placeholder 5"/>
          <p:cNvPicPr>
            <a:picLocks noGrp="1"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61" y="2708215"/>
            <a:ext cx="7289688" cy="35835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703" y="2798921"/>
            <a:ext cx="1886192" cy="71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85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02" y="2591593"/>
            <a:ext cx="6407824" cy="41206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4976" y="2039222"/>
            <a:ext cx="3343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 smtClean="0"/>
              <a:t>Standard Chartered</a:t>
            </a:r>
            <a:endParaRPr lang="en-US" sz="2400" i="1" u="sng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568" y="2052181"/>
            <a:ext cx="1726232" cy="66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721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i="1" dirty="0" smtClean="0">
                <a:solidFill>
                  <a:srgbClr val="000000"/>
                </a:solidFill>
              </a:rPr>
              <a:t>References</a:t>
            </a:r>
            <a:endParaRPr lang="en-US" sz="7200" i="1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6112" y="2179119"/>
            <a:ext cx="7159558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>
                <a:hlinkClick r:id="rId2"/>
              </a:rPr>
              <a:t>http://www.intracen.org/uploadedFiles/intracenorg/Content/Trade_Support_Institutions/Delivering_services_to_exporters/Evaluating_trade_credit_applications/</a:t>
            </a:r>
            <a:r>
              <a:rPr lang="en-US" u="sng" dirty="0" smtClean="0">
                <a:hlinkClick r:id="rId2"/>
              </a:rPr>
              <a:t>How_to_Access_Trade_Finance.pdf</a:t>
            </a:r>
          </a:p>
          <a:p>
            <a:endParaRPr lang="en-US" u="sng" dirty="0">
              <a:hlinkClick r:id="rId2"/>
            </a:endParaRPr>
          </a:p>
          <a:p>
            <a:r>
              <a:rPr lang="en-US" u="sng" dirty="0">
                <a:hlinkClick r:id="rId3"/>
              </a:rPr>
              <a:t>http://www.bbkonline.com/Corporate/TradeFinance/Pages/</a:t>
            </a:r>
            <a:r>
              <a:rPr lang="en-US" u="sng" dirty="0" smtClean="0">
                <a:hlinkClick r:id="rId3"/>
              </a:rPr>
              <a:t>tradefinance.aspx</a:t>
            </a:r>
          </a:p>
          <a:p>
            <a:endParaRPr lang="en-US" u="sng" dirty="0">
              <a:hlinkClick r:id="rId3"/>
            </a:endParaRPr>
          </a:p>
          <a:p>
            <a:r>
              <a:rPr lang="en-US" u="sng" dirty="0">
                <a:hlinkClick r:id="rId4"/>
              </a:rPr>
              <a:t>http://www.kasikornbank.com/en/sme/ProductAndService/InternationalTransaction/TradeFinance/Pages/</a:t>
            </a:r>
            <a:r>
              <a:rPr lang="en-US" u="sng" dirty="0" smtClean="0">
                <a:hlinkClick r:id="rId4"/>
              </a:rPr>
              <a:t>TradeFinance.aspx</a:t>
            </a:r>
            <a:endParaRPr lang="en-US" u="sng" dirty="0" smtClean="0"/>
          </a:p>
          <a:p>
            <a:endParaRPr lang="en-US" u="sng" dirty="0"/>
          </a:p>
          <a:p>
            <a:r>
              <a:rPr lang="en-US" u="sng" dirty="0">
                <a:hlinkClick r:id="rId5"/>
              </a:rPr>
              <a:t>http://www.tradefinancemagazine.com/AboutUs/Stub/</a:t>
            </a:r>
            <a:r>
              <a:rPr lang="en-US" u="sng" dirty="0" smtClean="0">
                <a:hlinkClick r:id="rId5"/>
              </a:rPr>
              <a:t>WhatIsTradeFinance.html</a:t>
            </a:r>
            <a:endParaRPr lang="en-US" u="sng" dirty="0" smtClean="0"/>
          </a:p>
          <a:p>
            <a:endParaRPr lang="en-US" u="sng" dirty="0"/>
          </a:p>
          <a:p>
            <a:r>
              <a:rPr lang="en-US" dirty="0">
                <a:hlinkClick r:id="rId6"/>
              </a:rPr>
              <a:t>https://www.sc.com/sg/sme/trade-finance-working-</a:t>
            </a:r>
            <a:r>
              <a:rPr lang="en-US" dirty="0" smtClean="0">
                <a:hlinkClick r:id="rId6"/>
              </a:rPr>
              <a:t>capital.html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0641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dirty="0" smtClean="0">
                <a:solidFill>
                  <a:srgbClr val="000000"/>
                </a:solidFill>
              </a:rPr>
              <a:t>Q&amp;A</a:t>
            </a:r>
            <a:endParaRPr lang="en-US" sz="8000" dirty="0">
              <a:solidFill>
                <a:srgbClr val="0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5266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1070</TotalTime>
  <Words>621</Words>
  <Application>Microsoft Macintosh PowerPoint</Application>
  <PresentationFormat>On-screen Show (4:3)</PresentationFormat>
  <Paragraphs>145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Waveform</vt:lpstr>
      <vt:lpstr>Trade Finance</vt:lpstr>
      <vt:lpstr>Members</vt:lpstr>
      <vt:lpstr>Contents</vt:lpstr>
      <vt:lpstr>What is Trade Finance? </vt:lpstr>
      <vt:lpstr>Where did Trade Finance come from?</vt:lpstr>
      <vt:lpstr>Trade Finance in periods of crisis</vt:lpstr>
      <vt:lpstr>Trade Finance in periods of crisis</vt:lpstr>
      <vt:lpstr>Risks Associated with Trade Financing</vt:lpstr>
      <vt:lpstr>Trade Finance Activities</vt:lpstr>
      <vt:lpstr>Import</vt:lpstr>
      <vt:lpstr>Trust Receipt (T/R)</vt:lpstr>
      <vt:lpstr>Trust Receipt (T/R)</vt:lpstr>
      <vt:lpstr>Trust Receipt (T/R)</vt:lpstr>
      <vt:lpstr>Export</vt:lpstr>
      <vt:lpstr>Pre-shipment Finance</vt:lpstr>
      <vt:lpstr>Packing Credit</vt:lpstr>
      <vt:lpstr>Inventory Finance</vt:lpstr>
      <vt:lpstr>Post-shipment Finance</vt:lpstr>
      <vt:lpstr>L/C Sold @ Discount</vt:lpstr>
      <vt:lpstr>L/C Sold @ Discount</vt:lpstr>
      <vt:lpstr>L/C Sold @ Discount</vt:lpstr>
      <vt:lpstr>L/C Sold @ Discount</vt:lpstr>
      <vt:lpstr>Real World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</vt:lpstr>
      <vt:lpstr>Q&amp;A</vt:lpstr>
    </vt:vector>
  </TitlesOfParts>
  <Company>JJ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Trade Finance</dc:title>
  <dc:creator>Janet Wu</dc:creator>
  <cp:lastModifiedBy>Janet Wu</cp:lastModifiedBy>
  <cp:revision>33</cp:revision>
  <dcterms:created xsi:type="dcterms:W3CDTF">2014-09-14T04:03:00Z</dcterms:created>
  <dcterms:modified xsi:type="dcterms:W3CDTF">2014-09-17T04:36:02Z</dcterms:modified>
</cp:coreProperties>
</file>