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2" r:id="rId1"/>
  </p:sldMasterIdLst>
  <p:notesMasterIdLst>
    <p:notesMasterId r:id="rId25"/>
  </p:notesMasterIdLst>
  <p:sldIdLst>
    <p:sldId id="320" r:id="rId2"/>
    <p:sldId id="258" r:id="rId3"/>
    <p:sldId id="290" r:id="rId4"/>
    <p:sldId id="291" r:id="rId5"/>
    <p:sldId id="292" r:id="rId6"/>
    <p:sldId id="293" r:id="rId7"/>
    <p:sldId id="309" r:id="rId8"/>
    <p:sldId id="294" r:id="rId9"/>
    <p:sldId id="295" r:id="rId10"/>
    <p:sldId id="296" r:id="rId11"/>
    <p:sldId id="306" r:id="rId12"/>
    <p:sldId id="297" r:id="rId13"/>
    <p:sldId id="298" r:id="rId14"/>
    <p:sldId id="310" r:id="rId15"/>
    <p:sldId id="311" r:id="rId16"/>
    <p:sldId id="312" r:id="rId17"/>
    <p:sldId id="315" r:id="rId18"/>
    <p:sldId id="313" r:id="rId19"/>
    <p:sldId id="314" r:id="rId20"/>
    <p:sldId id="316" r:id="rId21"/>
    <p:sldId id="317" r:id="rId22"/>
    <p:sldId id="318" r:id="rId23"/>
    <p:sldId id="319" r:id="rId24"/>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autoAdjust="0"/>
  </p:normalViewPr>
  <p:slideViewPr>
    <p:cSldViewPr>
      <p:cViewPr varScale="1">
        <p:scale>
          <a:sx n="88" d="100"/>
          <a:sy n="88" d="100"/>
        </p:scale>
        <p:origin x="-330"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9.xml"/><Relationship Id="rId12" Type="http://schemas.openxmlformats.org/officeDocument/2006/relationships/slide" Target="slides/slide20.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8.xml"/><Relationship Id="rId11" Type="http://schemas.openxmlformats.org/officeDocument/2006/relationships/slide" Target="slides/slide13.xml"/><Relationship Id="rId5" Type="http://schemas.openxmlformats.org/officeDocument/2006/relationships/slide" Target="slides/slide6.xml"/><Relationship Id="rId15" Type="http://schemas.openxmlformats.org/officeDocument/2006/relationships/slide" Target="slides/slide23.xml"/><Relationship Id="rId10" Type="http://schemas.openxmlformats.org/officeDocument/2006/relationships/slide" Target="slides/slide12.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endParaRPr lang="th-TH" altLang="en-US"/>
          </a:p>
        </p:txBody>
      </p:sp>
      <p:sp>
        <p:nvSpPr>
          <p:cNvPr id="17" name="ตัวยึดท้ายกระดาษ 16"/>
          <p:cNvSpPr>
            <a:spLocks noGrp="1"/>
          </p:cNvSpPr>
          <p:nvPr>
            <p:ph type="ftr" sz="quarter" idx="11"/>
          </p:nvPr>
        </p:nvSpPr>
        <p:spPr/>
        <p:txBody>
          <a:bodyPr/>
          <a:lstStyle/>
          <a:p>
            <a:endParaRPr lang="th-TH" altLang="en-US"/>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4FBF289-2A75-41AA-AD62-F5F26BED3168}" type="slidenum">
              <a:rPr lang="en-US" altLang="en-US" smtClean="0"/>
              <a:pPr/>
              <a:t>‹#›</a:t>
            </a:fld>
            <a:endParaRPr lang="th-TH" altLang="en-US"/>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endParaRPr lang="th-TH" altLang="en-US"/>
          </a:p>
        </p:txBody>
      </p:sp>
      <p:sp>
        <p:nvSpPr>
          <p:cNvPr id="5" name="ตัวยึดท้ายกระดาษ 4"/>
          <p:cNvSpPr>
            <a:spLocks noGrp="1"/>
          </p:cNvSpPr>
          <p:nvPr>
            <p:ph type="ftr" sz="quarter" idx="11"/>
          </p:nvPr>
        </p:nvSpPr>
        <p:spPr/>
        <p:txBody>
          <a:bodyPr/>
          <a:lstStyle/>
          <a:p>
            <a:endParaRPr lang="th-TH" altLang="en-US"/>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0855851A-3192-4634-A3BE-2EFB9C4123DF}" type="slidenum">
              <a:rPr lang="en-US" altLang="en-US" smtClean="0"/>
              <a:pPr/>
              <a:t>‹#›</a:t>
            </a:fld>
            <a:endParaRPr lang="th-TH" altLang="en-US"/>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ltLang="en-US"/>
          </a:p>
        </p:txBody>
      </p:sp>
      <p:sp>
        <p:nvSpPr>
          <p:cNvPr id="4" name="ตัวยึดวันที่ 3"/>
          <p:cNvSpPr>
            <a:spLocks noGrp="1"/>
          </p:cNvSpPr>
          <p:nvPr>
            <p:ph type="dt" sz="half" idx="10"/>
          </p:nvPr>
        </p:nvSpPr>
        <p:spPr/>
        <p:txBody>
          <a:bodyPr/>
          <a:lstStyle/>
          <a:p>
            <a:endParaRPr lang="th-TH" altLang="en-US"/>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D60B1F8-91CE-4D26-B300-0D301F8D048B}" type="slidenum">
              <a:rPr lang="en-US" altLang="en-US" smtClean="0"/>
              <a:pPr/>
              <a:t>‹#›</a:t>
            </a:fld>
            <a:endParaRPr lang="th-TH" altLang="en-US"/>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endParaRPr lang="th-TH" altLang="en-US"/>
          </a:p>
        </p:txBody>
      </p:sp>
      <p:sp>
        <p:nvSpPr>
          <p:cNvPr id="6" name="ตัวยึดท้ายกระดาษ 5"/>
          <p:cNvSpPr>
            <a:spLocks noGrp="1"/>
          </p:cNvSpPr>
          <p:nvPr>
            <p:ph type="ftr" sz="quarter" idx="11"/>
          </p:nvPr>
        </p:nvSpPr>
        <p:spPr/>
        <p:txBody>
          <a:bodyPr/>
          <a:lstStyle/>
          <a:p>
            <a:endParaRPr lang="th-TH" altLang="en-US"/>
          </a:p>
        </p:txBody>
      </p:sp>
      <p:sp>
        <p:nvSpPr>
          <p:cNvPr id="7" name="ตัวยึดหมายเลขภาพนิ่ง 6"/>
          <p:cNvSpPr>
            <a:spLocks noGrp="1"/>
          </p:cNvSpPr>
          <p:nvPr>
            <p:ph type="sldNum" sz="quarter" idx="12"/>
          </p:nvPr>
        </p:nvSpPr>
        <p:spPr/>
        <p:txBody>
          <a:bodyPr/>
          <a:lstStyle/>
          <a:p>
            <a:fld id="{06812AB9-7277-4404-BCE1-7201CDDD743A}" type="slidenum">
              <a:rPr lang="en-US" altLang="en-US" smtClean="0"/>
              <a:pPr/>
              <a:t>‹#›</a:t>
            </a:fld>
            <a:endParaRPr lang="th-TH" altLang="en-US"/>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endParaRPr lang="th-TH" altLang="en-US"/>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ltLang="en-US"/>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D019D930-A5E1-4CA5-88D0-74E361ED8A7F}" type="slidenum">
              <a:rPr lang="en-US" altLang="en-US" smtClean="0"/>
              <a:pPr/>
              <a:t>‹#›</a:t>
            </a:fld>
            <a:endParaRPr lang="th-TH" altLang="en-US"/>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endParaRPr lang="th-TH" altLang="en-US"/>
          </a:p>
        </p:txBody>
      </p:sp>
      <p:sp>
        <p:nvSpPr>
          <p:cNvPr id="4" name="ตัวยึดท้ายกระดาษ 3"/>
          <p:cNvSpPr>
            <a:spLocks noGrp="1"/>
          </p:cNvSpPr>
          <p:nvPr>
            <p:ph type="ftr" sz="quarter" idx="11"/>
          </p:nvPr>
        </p:nvSpPr>
        <p:spPr/>
        <p:txBody>
          <a:bodyPr/>
          <a:lstStyle/>
          <a:p>
            <a:endParaRPr lang="th-TH" altLang="en-US"/>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AAC26D30-B50A-41D7-B3AA-53E1B3A5FE9E}"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endParaRPr lang="th-TH" altLang="en-US"/>
          </a:p>
        </p:txBody>
      </p:sp>
      <p:sp>
        <p:nvSpPr>
          <p:cNvPr id="3" name="ตัวยึดท้ายกระดาษ 2"/>
          <p:cNvSpPr>
            <a:spLocks noGrp="1"/>
          </p:cNvSpPr>
          <p:nvPr>
            <p:ph type="ftr" sz="quarter" idx="11"/>
          </p:nvPr>
        </p:nvSpPr>
        <p:spPr/>
        <p:txBody>
          <a:bodyPr/>
          <a:lstStyle/>
          <a:p>
            <a:endParaRPr lang="th-TH" altLang="en-US"/>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8623FDA-AE14-4DEE-9E79-5E4F66AE6C9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E81D092-A52F-4FEA-92F0-FD891DF320A4}" type="slidenum">
              <a:rPr lang="en-US" altLang="en-US" smtClean="0"/>
              <a:pPr/>
              <a:t>‹#›</a:t>
            </a:fld>
            <a:endParaRPr lang="th-TH" altLang="en-US"/>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endParaRPr lang="th-TH" altLang="en-US"/>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4B8B118F-165E-44A9-9FC5-1E1346F687E8}" type="slidenum">
              <a:rPr lang="en-US" altLang="en-US" smtClean="0"/>
              <a:pPr/>
              <a:t>‹#›</a:t>
            </a:fld>
            <a:endParaRPr lang="th-TH" altLang="en-US"/>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endParaRPr lang="th-TH" altLang="en-US"/>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endParaRPr lang="th-TH" altLang="en-US"/>
          </a:p>
        </p:txBody>
      </p:sp>
      <p:sp>
        <p:nvSpPr>
          <p:cNvPr id="5" name="ตัวยึดท้ายกระดาษ 4"/>
          <p:cNvSpPr>
            <a:spLocks noGrp="1"/>
          </p:cNvSpPr>
          <p:nvPr>
            <p:ph type="ftr" sz="quarter" idx="11"/>
          </p:nvPr>
        </p:nvSpPr>
        <p:spPr/>
        <p:txBody>
          <a:bodyPr/>
          <a:lstStyle/>
          <a:p>
            <a:endParaRPr lang="th-TH" altLang="en-US"/>
          </a:p>
        </p:txBody>
      </p:sp>
      <p:sp>
        <p:nvSpPr>
          <p:cNvPr id="6" name="ตัวยึดหมายเลขภาพนิ่ง 5"/>
          <p:cNvSpPr>
            <a:spLocks noGrp="1"/>
          </p:cNvSpPr>
          <p:nvPr>
            <p:ph type="sldNum" sz="quarter" idx="12"/>
          </p:nvPr>
        </p:nvSpPr>
        <p:spPr/>
        <p:txBody>
          <a:bodyPr/>
          <a:lstStyle/>
          <a:p>
            <a:fld id="{115CDE79-4FC8-4CD8-939A-E1CDE1BDA10E}"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7D92FD2C-B75D-4755-ADEB-BF45A1ADED90}" type="slidenum">
              <a:rPr lang="en-US" altLang="en-US" smtClean="0"/>
              <a:pPr/>
              <a:t>‹#›</a:t>
            </a:fld>
            <a:endParaRPr lang="th-TH" altLang="en-US"/>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endParaRPr lang="th-TH" altLang="en-US"/>
          </a:p>
        </p:txBody>
      </p:sp>
      <p:sp>
        <p:nvSpPr>
          <p:cNvPr id="5" name="ตัวยึดท้ายกระดาษ 4"/>
          <p:cNvSpPr>
            <a:spLocks noGrp="1"/>
          </p:cNvSpPr>
          <p:nvPr>
            <p:ph type="ftr" sz="quarter" idx="11"/>
          </p:nvPr>
        </p:nvSpPr>
        <p:spPr/>
        <p:txBody>
          <a:bodyPr/>
          <a:lstStyle/>
          <a:p>
            <a:endParaRPr lang="th-TH" altLang="en-US"/>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endParaRPr lang="th-TH" altLang="en-US"/>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ltLang="en-US"/>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FEF12A2-5EBF-4416-9418-64AA967FAF20}" type="slidenum">
              <a:rPr lang="en-US" altLang="en-US" smtClean="0"/>
              <a:pPr/>
              <a:t>‹#›</a:t>
            </a:fld>
            <a:endParaRPr lang="th-TH" altLang="en-US"/>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dirty="0">
                <a:solidFill>
                  <a:schemeClr val="bg1"/>
                </a:solidFill>
                <a:latin typeface="Tahoma" pitchFamily="34" charset="0"/>
              </a:rPr>
              <a:t>Introduction </a:t>
            </a:r>
            <a:endParaRPr lang="en-US" sz="2800" b="1" dirty="0">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Aj.Suwalya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2285984" y="785794"/>
            <a:ext cx="3600666"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rgbClr val="FF0000"/>
                </a:solidFill>
                <a:latin typeface="+mj-lt"/>
                <a:cs typeface="Arial" pitchFamily="34" charset="0"/>
              </a:rPr>
              <a:t> 4</a:t>
            </a:r>
          </a:p>
          <a:p>
            <a:r>
              <a:rPr lang="en-US" sz="1400" b="1" dirty="0" smtClean="0">
                <a:solidFill>
                  <a:srgbClr val="FF0000"/>
                </a:solidFill>
                <a:latin typeface="+mj-lt"/>
              </a:rPr>
              <a:t>	SWOT ANALYSIS</a:t>
            </a:r>
            <a:endParaRPr lang="th-TH" sz="1400" b="1" dirty="0">
              <a:solidFill>
                <a:srgbClr val="FF0000"/>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b="1" dirty="0">
                <a:solidFill>
                  <a:srgbClr val="FF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a:t>
            </a:r>
            <a:r>
              <a:rPr lang="da-DK"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explain how a SWOT analysis can capitalize</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on a company’s internal and external issues</a:t>
            </a:r>
            <a:r>
              <a:rPr lang="da-DK" sz="2400" b="1" dirty="0">
                <a:solidFill>
                  <a:srgbClr val="002060"/>
                </a:solidFill>
                <a:effectLst>
                  <a:outerShdw blurRad="38100" dist="38100" dir="2700000" algn="tl">
                    <a:srgbClr val="C0C0C0"/>
                  </a:outerShdw>
                </a:effectLst>
                <a:latin typeface="Minion-Regular" charset="0"/>
              </a:rPr>
              <a:t> </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understand the reasons for matching</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strengths and opportunities, and converting</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weaknesses and threats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discuss the importance of doing some</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research as the basis for SWOT analysis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discuss the barriers to and benefits of</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conducting SWOT analyses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explain the reasons for preparing multilevel</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SWOT analyses.</a:t>
            </a:r>
          </a:p>
          <a:p>
            <a:pPr eaLnBrk="0" hangingPunct="0">
              <a:spcBef>
                <a:spcPct val="50000"/>
              </a:spcBef>
            </a:pPr>
            <a:endParaRPr lang="en-US" sz="2400" b="1" dirty="0">
              <a:solidFill>
                <a:srgbClr val="FF0000"/>
              </a:solidFill>
              <a:effectLst>
                <a:outerShdw blurRad="38100" dist="38100" dir="2700000" algn="tl">
                  <a:srgbClr val="C0C0C0"/>
                </a:outerShdw>
              </a:effectLst>
              <a:latin typeface="Minion-Regular" charset="0"/>
            </a:endParaRPr>
          </a:p>
          <a:p>
            <a:pPr eaLnBrk="0" hangingPunct="0">
              <a:spcBef>
                <a:spcPct val="50000"/>
              </a:spcBef>
            </a:pPr>
            <a:endParaRPr lang="en-US" sz="2800" b="1" dirty="0">
              <a:solidFill>
                <a:srgbClr val="FF0000"/>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0" y="285728"/>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500034" y="2000240"/>
            <a:ext cx="6553200" cy="3508375"/>
          </a:xfrm>
          <a:prstGeom prst="rect">
            <a:avLst/>
          </a:prstGeom>
          <a:noFill/>
          <a:ln w="9525">
            <a:noFill/>
            <a:miter lim="800000"/>
            <a:headEnd/>
            <a:tailEnd/>
          </a:ln>
          <a:effectLst/>
        </p:spPr>
        <p:txBody>
          <a:bodyPr>
            <a:spAutoFit/>
          </a:bodyPr>
          <a:lstStyle/>
          <a:p>
            <a:pPr eaLnBrk="0" hangingPunct="0">
              <a:spcBef>
                <a:spcPct val="50000"/>
              </a:spcBef>
            </a:pPr>
            <a:r>
              <a:rPr lang="en-US" sz="2800" b="1" i="1" dirty="0">
                <a:solidFill>
                  <a:srgbClr val="002060"/>
                </a:solidFill>
                <a:effectLst>
                  <a:outerShdw blurRad="38100" dist="38100" dir="2700000" algn="tl">
                    <a:srgbClr val="C0C0C0"/>
                  </a:outerShdw>
                </a:effectLst>
                <a:latin typeface="Minion-Regular" charset="0"/>
              </a:rPr>
              <a:t>Successful SWOT analysis is fundamentally a process of finding the optimum fit</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between the firm’s controllable strengths and weaknesses and the uncontrollable</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a:srcRect/>
          <a:stretch>
            <a:fillRect/>
          </a:stretch>
        </p:blipFill>
        <p:spPr bwMode="auto">
          <a:xfrm>
            <a:off x="6696075" y="142852"/>
            <a:ext cx="2447925" cy="2600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2286000" y="285728"/>
            <a:ext cx="6858000" cy="762000"/>
          </a:xfrm>
          <a:noFill/>
          <a:ln/>
        </p:spPr>
        <p:txBody>
          <a:bodyPr anchor="ctr"/>
          <a:lstStyle/>
          <a:p>
            <a:r>
              <a:rPr lang="en-GB" sz="3500"/>
              <a:t>SWOT analysis</a:t>
            </a:r>
            <a:endParaRPr lang="en-US" sz="3500"/>
          </a:p>
        </p:txBody>
      </p:sp>
      <p:sp>
        <p:nvSpPr>
          <p:cNvPr id="56325" name="Rectangle 5"/>
          <p:cNvSpPr>
            <a:spLocks noChangeArrowheads="1"/>
          </p:cNvSpPr>
          <p:nvPr/>
        </p:nvSpPr>
        <p:spPr bwMode="auto">
          <a:xfrm>
            <a:off x="1142976" y="3429000"/>
            <a:ext cx="6629400" cy="2523768"/>
          </a:xfrm>
          <a:prstGeom prst="rect">
            <a:avLst/>
          </a:prstGeom>
          <a:solidFill>
            <a:schemeClr val="bg1">
              <a:alpha val="55000"/>
            </a:schemeClr>
          </a:solidFill>
          <a:ln w="9525">
            <a:noFill/>
            <a:miter lim="800000"/>
            <a:headEnd/>
            <a:tailEnd/>
          </a:ln>
          <a:effectLst/>
        </p:spPr>
        <p:txBody>
          <a:bodyPr>
            <a:spAutoFit/>
          </a:bodyPr>
          <a:lstStyle/>
          <a:p>
            <a:pPr eaLnBrk="0" hangingPunct="0">
              <a:spcBef>
                <a:spcPct val="50000"/>
              </a:spcBef>
            </a:pPr>
            <a:r>
              <a:rPr lang="en-US" sz="1800" b="1" i="1" dirty="0">
                <a:solidFill>
                  <a:srgbClr val="002060"/>
                </a:solidFill>
                <a:effectLst>
                  <a:outerShdw blurRad="38100" dist="38100" dir="2700000" algn="tl">
                    <a:srgbClr val="C0C0C0"/>
                  </a:outerShdw>
                </a:effectLst>
                <a:latin typeface="Minion-Regular" charset="0"/>
              </a:rPr>
              <a:t>A good SWOT profile facilitates the development</a:t>
            </a:r>
            <a:r>
              <a:rPr lang="da-DK" sz="1800" b="1" i="1" dirty="0">
                <a:solidFill>
                  <a:srgbClr val="002060"/>
                </a:solidFill>
                <a:effectLst>
                  <a:outerShdw blurRad="38100" dist="38100" dir="2700000" algn="tl">
                    <a:srgbClr val="C0C0C0"/>
                  </a:outerShdw>
                </a:effectLst>
                <a:latin typeface="Minion-Regular" charset="0"/>
              </a:rPr>
              <a:t> </a:t>
            </a:r>
            <a:r>
              <a:rPr lang="en-US" sz="1800" b="1" i="1" dirty="0">
                <a:solidFill>
                  <a:srgbClr val="002060"/>
                </a:solidFill>
                <a:effectLst>
                  <a:outerShdw blurRad="38100" dist="38100" dir="2700000" algn="tl">
                    <a:srgbClr val="C0C0C0"/>
                  </a:outerShdw>
                </a:effectLst>
                <a:latin typeface="Minion-Regular" charset="0"/>
              </a:rPr>
              <a:t>of a strategy </a:t>
            </a:r>
            <a:r>
              <a:rPr lang="en-US" sz="2800" b="1" i="1" dirty="0">
                <a:solidFill>
                  <a:srgbClr val="002060"/>
                </a:solidFill>
                <a:effectLst>
                  <a:outerShdw blurRad="38100" dist="38100" dir="2700000" algn="tl">
                    <a:srgbClr val="C0C0C0"/>
                  </a:outerShdw>
                </a:effectLst>
                <a:latin typeface="Minion-Regular" charset="0"/>
              </a:rPr>
              <a:t>that capitalizes on a company’s strengths,</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minimizes any</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weaknesses, exploits emerging opportunities and avoids, as far as possible, any</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1295400" y="228600"/>
            <a:ext cx="6858000" cy="762000"/>
          </a:xfrm>
          <a:noFill/>
          <a:ln/>
        </p:spPr>
        <p:txBody>
          <a:bodyPr anchor="ctr"/>
          <a:lstStyle/>
          <a:p>
            <a:r>
              <a:rPr lang="en-GB" sz="3500" dirty="0"/>
              <a:t>SWOT analysis (3)</a:t>
            </a:r>
            <a:endParaRPr lang="en-US" sz="3500" dirty="0"/>
          </a:p>
        </p:txBody>
      </p:sp>
      <p:sp>
        <p:nvSpPr>
          <p:cNvPr id="57349" name="Rectangle 5" descr="ฟอสซิลปลา"/>
          <p:cNvSpPr>
            <a:spLocks noChangeArrowheads="1"/>
          </p:cNvSpPr>
          <p:nvPr/>
        </p:nvSpPr>
        <p:spPr bwMode="auto">
          <a:xfrm>
            <a:off x="357158" y="2214554"/>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Minion-Regular" charset="0"/>
              </a:rPr>
              <a:t>The SWOT framework became popular during the 1970s because of its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environment. Subsequently, during the 1980s, </a:t>
            </a:r>
            <a:r>
              <a:rPr lang="en-US" b="1" i="1" dirty="0">
                <a:solidFill>
                  <a:srgbClr val="FF0000"/>
                </a:solidFill>
                <a:effectLst>
                  <a:outerShdw blurRad="38100" dist="38100" dir="2700000" algn="tl">
                    <a:srgbClr val="FFFFFF"/>
                  </a:outerShdw>
                </a:effectLst>
                <a:latin typeface="Minion-Regular" charset="0"/>
              </a:rPr>
              <a:t>Porter’s (1980) introduction of the</a:t>
            </a:r>
            <a:r>
              <a:rPr lang="da-DK" b="1" i="1" dirty="0">
                <a:solidFill>
                  <a:srgbClr val="FF0000"/>
                </a:solidFill>
                <a:effectLst>
                  <a:outerShdw blurRad="38100" dist="38100" dir="2700000" algn="tl">
                    <a:srgbClr val="FFFFFF"/>
                  </a:outerShdw>
                </a:effectLst>
                <a:latin typeface="Minion-Regular" charset="0"/>
              </a:rPr>
              <a:t> </a:t>
            </a:r>
            <a:r>
              <a:rPr lang="en-US" b="1" i="1" dirty="0">
                <a:solidFill>
                  <a:srgbClr val="FF0000"/>
                </a:solidFill>
                <a:effectLst>
                  <a:outerShdw blurRad="38100" dist="38100" dir="2700000" algn="tl">
                    <a:srgbClr val="FFFFFF"/>
                  </a:outerShdw>
                </a:effectLst>
                <a:latin typeface="Minion-Regular"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Minion-Regular" charset="0"/>
              </a:rPr>
              <a:t> </a:t>
            </a:r>
            <a:r>
              <a:rPr lang="en-US" b="1" i="1" dirty="0">
                <a:solidFill>
                  <a:srgbClr val="FF0000"/>
                </a:solidFill>
                <a:effectLst>
                  <a:outerShdw blurRad="38100" dist="38100" dir="2700000" algn="tl">
                    <a:srgbClr val="FFFFFF"/>
                  </a:outerShdw>
                </a:effectLst>
                <a:latin typeface="Minion-Regular"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Minion-Regular" charset="0"/>
              </a:rPr>
              <a:t>. In</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a:srcRect/>
          <a:stretch>
            <a:fillRect/>
          </a:stretch>
        </p:blipFill>
        <p:spPr bwMode="auto">
          <a:xfrm>
            <a:off x="4214810" y="2214554"/>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428660"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295400" y="228600"/>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i="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1 Make a </a:t>
            </a:r>
            <a:r>
              <a:rPr lang="en-GB" sz="3600" b="1" i="1" u="sng" dirty="0">
                <a:solidFill>
                  <a:srgbClr val="FF0000"/>
                </a:solidFill>
                <a:effectLst>
                  <a:outerShdw blurRad="38100" dist="38100" dir="2700000" algn="tl">
                    <a:srgbClr val="C0C0C0"/>
                  </a:outerShdw>
                </a:effectLst>
                <a:cs typeface="Arial" pitchFamily="34" charset="0"/>
              </a:rPr>
              <a:t>match</a:t>
            </a:r>
            <a:r>
              <a:rPr lang="en-GB" sz="3600" i="1" u="sng" dirty="0">
                <a:solidFill>
                  <a:srgbClr val="FF0000"/>
                </a:solidFill>
                <a:effectLst>
                  <a:outerShdw blurRad="38100" dist="38100" dir="2700000" algn="tl">
                    <a:srgbClr val="C0C0C0"/>
                  </a:outerShdw>
                </a:effectLst>
                <a:cs typeface="Arial" pitchFamily="34" charset="0"/>
              </a:rPr>
              <a:t> </a:t>
            </a:r>
            <a:r>
              <a:rPr lang="en-GB" sz="2800" i="1"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2</a:t>
            </a:r>
            <a:r>
              <a:rPr lang="en-GB" sz="2800" i="1" dirty="0">
                <a:solidFill>
                  <a:srgbClr val="FF0000"/>
                </a:solidFill>
                <a:effectLst>
                  <a:outerShdw blurRad="38100" dist="38100" dir="2700000" algn="tl">
                    <a:srgbClr val="C0C0C0"/>
                  </a:outerShdw>
                </a:effectLst>
                <a:cs typeface="Arial" pitchFamily="34" charset="0"/>
              </a:rPr>
              <a:t> </a:t>
            </a:r>
            <a:r>
              <a:rPr lang="en-GB" sz="3200" b="1" i="1" u="sng" dirty="0">
                <a:solidFill>
                  <a:srgbClr val="FF0000"/>
                </a:solidFill>
                <a:effectLst>
                  <a:outerShdw blurRad="38100" dist="38100" dir="2700000" algn="tl">
                    <a:srgbClr val="C0C0C0"/>
                  </a:outerShdw>
                </a:effectLst>
                <a:cs typeface="Arial" pitchFamily="34" charset="0"/>
              </a:rPr>
              <a:t>Convert </a:t>
            </a:r>
            <a:r>
              <a:rPr lang="en-GB" sz="2800" i="1"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3 </a:t>
            </a:r>
            <a:r>
              <a:rPr lang="en-GB" sz="3200" b="1" i="1" u="sng" dirty="0">
                <a:solidFill>
                  <a:srgbClr val="FF0000"/>
                </a:solidFill>
                <a:effectLst>
                  <a:outerShdw blurRad="38100" dist="38100" dir="2700000" algn="tl">
                    <a:srgbClr val="C0C0C0"/>
                  </a:outerShdw>
                </a:effectLst>
                <a:cs typeface="Arial" pitchFamily="34" charset="0"/>
              </a:rPr>
              <a:t>Convert</a:t>
            </a:r>
            <a:r>
              <a:rPr lang="en-GB" sz="2800" i="1"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4 </a:t>
            </a:r>
            <a:r>
              <a:rPr lang="en-GB" sz="3200" b="1" i="1" u="sng" dirty="0">
                <a:solidFill>
                  <a:srgbClr val="FF0000"/>
                </a:solidFill>
                <a:effectLst>
                  <a:outerShdw blurRad="38100" dist="38100" dir="2700000" algn="tl">
                    <a:srgbClr val="C0C0C0"/>
                  </a:outerShdw>
                </a:effectLst>
                <a:cs typeface="Arial" pitchFamily="34" charset="0"/>
              </a:rPr>
              <a:t>Minimize</a:t>
            </a:r>
            <a:r>
              <a:rPr lang="en-GB" sz="2800" b="1" i="1" dirty="0">
                <a:solidFill>
                  <a:srgbClr val="002060"/>
                </a:solidFill>
                <a:effectLst>
                  <a:outerShdw blurRad="38100" dist="38100" dir="2700000" algn="tl">
                    <a:srgbClr val="C0C0C0"/>
                  </a:outerShdw>
                </a:effectLst>
                <a:cs typeface="Arial" pitchFamily="34" charset="0"/>
              </a:rPr>
              <a:t>,</a:t>
            </a:r>
            <a:r>
              <a:rPr lang="en-GB" sz="2800" i="1" dirty="0">
                <a:solidFill>
                  <a:srgbClr val="002060"/>
                </a:solidFill>
                <a:effectLst>
                  <a:outerShdw blurRad="38100" dist="38100" dir="2700000" algn="tl">
                    <a:srgbClr val="C0C0C0"/>
                  </a:outerShdw>
                </a:effectLst>
                <a:cs typeface="Arial" pitchFamily="34" charset="0"/>
              </a:rPr>
              <a:t> if not avoid, weaknesses and threats.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28600" y="228600"/>
            <a:ext cx="8382000" cy="762000"/>
          </a:xfrm>
        </p:spPr>
        <p:txBody>
          <a:bodyPr/>
          <a:lstStyle/>
          <a:p>
            <a:r>
              <a:rPr lang="en-GB" sz="3500"/>
              <a:t>Application of the SWOT matrix</a:t>
            </a:r>
            <a:endParaRPr lang="en-US" sz="3500"/>
          </a:p>
        </p:txBody>
      </p:sp>
      <p:pic>
        <p:nvPicPr>
          <p:cNvPr id="6" name="Picture 5"/>
          <p:cNvPicPr>
            <a:picLocks noChangeAspect="1" noChangeArrowheads="1"/>
          </p:cNvPicPr>
          <p:nvPr/>
        </p:nvPicPr>
        <p:blipFill>
          <a:blip r:embed="rId2"/>
          <a:srcRect/>
          <a:stretch>
            <a:fillRect/>
          </a:stretch>
        </p:blipFill>
        <p:spPr bwMode="auto">
          <a:xfrm>
            <a:off x="571472" y="2500306"/>
            <a:ext cx="7864475" cy="2714644"/>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228600" y="228600"/>
            <a:ext cx="8382000" cy="762000"/>
          </a:xfrm>
          <a:noFill/>
          <a:ln/>
        </p:spPr>
        <p:txBody>
          <a:bodyPr anchor="ctr"/>
          <a:lstStyle/>
          <a:p>
            <a:r>
              <a:rPr lang="en-GB" sz="3500"/>
              <a:t>Application of the SWOT matrix</a:t>
            </a:r>
            <a:endParaRPr lang="en-US" sz="3500"/>
          </a:p>
        </p:txBody>
      </p:sp>
      <p:pic>
        <p:nvPicPr>
          <p:cNvPr id="61446" name="Picture 6" descr="bart8"/>
          <p:cNvPicPr>
            <a:picLocks noGrp="1" noChangeAspect="1" noChangeArrowheads="1"/>
          </p:cNvPicPr>
          <p:nvPr>
            <p:ph sz="half" idx="2"/>
          </p:nvPr>
        </p:nvPicPr>
        <p:blipFill>
          <a:blip r:embed="rId2"/>
          <a:srcRect/>
          <a:stretch>
            <a:fillRect/>
          </a:stretch>
        </p:blipFill>
        <p:spPr>
          <a:xfrm>
            <a:off x="7740650" y="0"/>
            <a:ext cx="1403350" cy="1914525"/>
          </a:xfrm>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371600"/>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228600" y="228600"/>
            <a:ext cx="8382000" cy="762000"/>
          </a:xfrm>
          <a:noFill/>
          <a:ln/>
        </p:spPr>
        <p:txBody>
          <a:bodyPr anchor="ctr"/>
          <a:lstStyle/>
          <a:p>
            <a:r>
              <a:rPr lang="en-GB" sz="3500"/>
              <a:t>Application of the SWOT matrix</a:t>
            </a:r>
            <a:endParaRPr lang="en-US" sz="35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1295400" y="228600"/>
            <a:ext cx="6858000" cy="762000"/>
          </a:xfrm>
        </p:spPr>
        <p:txBody>
          <a:bodyPr/>
          <a:lstStyle/>
          <a:p>
            <a:r>
              <a:rPr lang="en-GB" sz="3500"/>
              <a:t>Internal analysis</a:t>
            </a:r>
            <a:endParaRPr lang="en-US" sz="3500"/>
          </a:p>
        </p:txBody>
      </p:sp>
      <p:sp>
        <p:nvSpPr>
          <p:cNvPr id="62467" name="Rectangle 3"/>
          <p:cNvSpPr>
            <a:spLocks noChangeArrowheads="1"/>
          </p:cNvSpPr>
          <p:nvPr/>
        </p:nvSpPr>
        <p:spPr bwMode="auto">
          <a:xfrm>
            <a:off x="500034" y="1571612"/>
            <a:ext cx="8072494" cy="4647426"/>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b="1" i="1" dirty="0">
                <a:solidFill>
                  <a:srgbClr val="002060"/>
                </a:solidFill>
                <a:effectLst>
                  <a:outerShdw blurRad="38100" dist="38100" dir="2700000" algn="tl">
                    <a:srgbClr val="C0C0C0"/>
                  </a:outerShdw>
                </a:effectLst>
                <a:latin typeface="Minion-Regular" charset="0"/>
              </a:rPr>
              <a:t>An internal (company) analysis involves a </a:t>
            </a:r>
            <a:r>
              <a:rPr lang="en-GB" sz="3200" b="1" i="1" dirty="0">
                <a:solidFill>
                  <a:srgbClr val="002060"/>
                </a:solidFill>
                <a:effectLst>
                  <a:outerShdw blurRad="38100" dist="38100" dir="2700000" algn="tl">
                    <a:srgbClr val="C0C0C0"/>
                  </a:outerShdw>
                </a:effectLst>
                <a:latin typeface="Minion-Regular" charset="0"/>
              </a:rPr>
              <a:t>comprehensive appraisal of company strengths and weaknesses</a:t>
            </a:r>
            <a:r>
              <a:rPr lang="en-GB" sz="3200" dirty="0">
                <a:solidFill>
                  <a:srgbClr val="002060"/>
                </a:solidFill>
                <a:latin typeface="Minion-Regular" charset="0"/>
              </a:rPr>
              <a:t>.</a:t>
            </a:r>
          </a:p>
          <a:p>
            <a:pPr eaLnBrk="0" hangingPunct="0">
              <a:spcBef>
                <a:spcPct val="50000"/>
              </a:spcBef>
              <a:buFont typeface="Wingdings" pitchFamily="2" charset="2"/>
              <a:buChar char="Ø"/>
            </a:pPr>
            <a:r>
              <a:rPr lang="en-GB" sz="2600" b="1" dirty="0" smtClean="0">
                <a:solidFill>
                  <a:srgbClr val="333399"/>
                </a:solidFill>
                <a:effectLst>
                  <a:outerShdw blurRad="38100" dist="38100" dir="2700000" algn="tl">
                    <a:srgbClr val="C0C0C0"/>
                  </a:outerShdw>
                </a:effectLst>
                <a:latin typeface="Minion-Regular" charset="0"/>
              </a:rPr>
              <a:t>Every </a:t>
            </a:r>
            <a:r>
              <a:rPr lang="en-GB" sz="2600" b="1" dirty="0">
                <a:solidFill>
                  <a:srgbClr val="333399"/>
                </a:solidFill>
                <a:effectLst>
                  <a:outerShdw blurRad="38100" dist="38100" dir="2700000" algn="tl">
                    <a:srgbClr val="C0C0C0"/>
                  </a:outerShdw>
                </a:effectLst>
                <a:latin typeface="Minion-Regular" charset="0"/>
              </a:rPr>
              <a:t>aspect of the business should be assessed.</a:t>
            </a:r>
            <a:r>
              <a:rPr lang="en-GB" sz="2600" b="1" dirty="0">
                <a:solidFill>
                  <a:schemeClr val="hlink"/>
                </a:solidFill>
                <a:effectLst>
                  <a:outerShdw blurRad="38100" dist="38100" dir="2700000" algn="tl">
                    <a:srgbClr val="C0C0C0"/>
                  </a:outerShdw>
                </a:effectLst>
                <a:latin typeface="Minion-Regular" charset="0"/>
              </a:rPr>
              <a:t> </a:t>
            </a:r>
          </a:p>
          <a:p>
            <a:pPr eaLnBrk="0" hangingPunct="0">
              <a:spcBef>
                <a:spcPct val="50000"/>
              </a:spcBef>
            </a:pPr>
            <a:r>
              <a:rPr lang="en-GB" sz="2000" b="1" i="1" dirty="0">
                <a:solidFill>
                  <a:srgbClr val="FF0000"/>
                </a:solidFill>
                <a:effectLst>
                  <a:outerShdw blurRad="38100" dist="38100" dir="2700000" algn="tl">
                    <a:srgbClr val="C0C0C0"/>
                  </a:outerShdw>
                </a:effectLst>
                <a:latin typeface="Minion-Regular"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b="1" dirty="0" smtClean="0">
                <a:solidFill>
                  <a:srgbClr val="333399"/>
                </a:solidFill>
                <a:effectLst>
                  <a:outerShdw blurRad="38100" dist="38100" dir="2700000" algn="tl">
                    <a:srgbClr val="C0C0C0"/>
                  </a:outerShdw>
                </a:effectLst>
                <a:latin typeface="Minion-Regular" charset="0"/>
              </a:rPr>
              <a:t>In </a:t>
            </a:r>
            <a:r>
              <a:rPr lang="en-GB" sz="2600" b="1" dirty="0">
                <a:solidFill>
                  <a:srgbClr val="333399"/>
                </a:solidFill>
                <a:effectLst>
                  <a:outerShdw blurRad="38100" dist="38100" dir="2700000" algn="tl">
                    <a:srgbClr val="C0C0C0"/>
                  </a:outerShdw>
                </a:effectLst>
                <a:latin typeface="Minion-Regular"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a:srcRect/>
          <a:stretch>
            <a:fillRect/>
          </a:stretch>
        </p:blipFill>
        <p:spPr bwMode="auto">
          <a:xfrm rot="20158357">
            <a:off x="368397" y="293648"/>
            <a:ext cx="1679525" cy="11144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0" y="285728"/>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i="1" dirty="0" smtClean="0">
              <a:solidFill>
                <a:srgbClr val="FF0000"/>
              </a:solidFill>
              <a:effectLst>
                <a:outerShdw blurRad="38100" dist="38100" dir="2700000" algn="tl">
                  <a:srgbClr val="C0C0C0"/>
                </a:outerShdw>
              </a:effectLst>
              <a:latin typeface="Minion-Regular" charset="0"/>
            </a:endParaRPr>
          </a:p>
          <a:p>
            <a:pPr eaLnBrk="0" hangingPunct="0">
              <a:spcBef>
                <a:spcPct val="50000"/>
              </a:spcBef>
            </a:pPr>
            <a:r>
              <a:rPr lang="en-US" sz="2400" b="1" i="1" dirty="0" smtClean="0">
                <a:solidFill>
                  <a:srgbClr val="FF0000"/>
                </a:solidFill>
                <a:effectLst>
                  <a:outerShdw blurRad="38100" dist="38100" dir="2700000" algn="tl">
                    <a:srgbClr val="C0C0C0"/>
                  </a:outerShdw>
                </a:effectLst>
                <a:latin typeface="Minion-Regular" charset="0"/>
              </a:rPr>
              <a:t>The </a:t>
            </a:r>
            <a:r>
              <a:rPr lang="en-US" sz="2400" b="1" i="1" dirty="0">
                <a:solidFill>
                  <a:srgbClr val="FF0000"/>
                </a:solidFill>
                <a:effectLst>
                  <a:outerShdw blurRad="38100" dist="38100" dir="2700000" algn="tl">
                    <a:srgbClr val="C0C0C0"/>
                  </a:outerShdw>
                </a:effectLst>
                <a:latin typeface="Minion-Regular" charset="0"/>
              </a:rPr>
              <a:t>main questions to ask about competitors are as follows</a:t>
            </a:r>
            <a:r>
              <a:rPr lang="en-US" sz="2400" b="1" i="1" dirty="0" smtClean="0">
                <a:solidFill>
                  <a:srgbClr val="FF0000"/>
                </a:solidFill>
                <a:effectLst>
                  <a:outerShdw blurRad="38100" dist="38100" dir="2700000" algn="tl">
                    <a:srgbClr val="C0C0C0"/>
                  </a:outerShdw>
                </a:effectLst>
                <a:latin typeface="Minion-Regular" charset="0"/>
              </a:rPr>
              <a:t>.</a:t>
            </a:r>
            <a:endParaRPr lang="en-US" sz="2400" b="1" i="1" dirty="0">
              <a:solidFill>
                <a:srgbClr val="333399"/>
              </a:solidFill>
              <a:effectLst>
                <a:outerShdw blurRad="38100" dist="38100" dir="2700000" algn="tl">
                  <a:srgbClr val="C0C0C0"/>
                </a:outerShdw>
              </a:effectLst>
              <a:latin typeface="Minion-Regular" charset="0"/>
            </a:endParaRPr>
          </a:p>
          <a:p>
            <a:pPr eaLnBrk="0" hangingPunct="0">
              <a:spcBef>
                <a:spcPct val="50000"/>
              </a:spcBef>
            </a:pPr>
            <a:r>
              <a:rPr lang="en-US" sz="2800" dirty="0">
                <a:solidFill>
                  <a:srgbClr val="002060"/>
                </a:solidFill>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is their (marketing mix) offer?</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is their competitive advantage?</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How well are they performing?</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does their SWOT profile look like?</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a:srcRect/>
          <a:stretch>
            <a:fillRect/>
          </a:stretch>
        </p:blipFill>
        <p:spPr bwMode="auto">
          <a:xfrm rot="935747">
            <a:off x="6715140" y="214290"/>
            <a:ext cx="1928794" cy="192236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14282" y="0"/>
            <a:ext cx="8286808" cy="1295400"/>
          </a:xfrm>
        </p:spPr>
        <p:txBody>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71472" y="285728"/>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i="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i="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i="1" dirty="0" smtClean="0">
                <a:effectLst>
                  <a:outerShdw blurRad="38100" dist="38100" dir="2700000" algn="tl">
                    <a:srgbClr val="FFFFFF"/>
                  </a:outerShdw>
                </a:effectLst>
                <a:latin typeface="Arial" pitchFamily="34" charset="0"/>
                <a:cs typeface="Arial" pitchFamily="34" charset="0"/>
              </a:rPr>
              <a:t>management </a:t>
            </a:r>
            <a:r>
              <a:rPr lang="en-US" sz="1800" b="1" i="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i="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i="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i="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i="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i="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85720" y="357166"/>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827088" y="-892175"/>
            <a:ext cx="7543800" cy="1295400"/>
          </a:xfrm>
        </p:spPr>
        <p:txBody>
          <a:bodyPr/>
          <a:lstStyle/>
          <a:p>
            <a:r>
              <a:rPr lang="en-US" sz="1400"/>
              <a:t>Exhibit 4.1 SWOT Analysis of Honda Motor Company corporate level</a:t>
            </a:r>
            <a:endParaRPr lang="th-TH" sz="1400"/>
          </a:p>
        </p:txBody>
      </p:sp>
      <p:pic>
        <p:nvPicPr>
          <p:cNvPr id="7" name="Picture 4"/>
          <p:cNvPicPr>
            <a:picLocks noChangeAspect="1" noChangeArrowheads="1"/>
          </p:cNvPicPr>
          <p:nvPr/>
        </p:nvPicPr>
        <p:blipFill>
          <a:blip r:embed="rId2"/>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42908" y="214290"/>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i="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i="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Product </a:t>
            </a:r>
            <a:r>
              <a:rPr lang="en-US" sz="2400" b="1" i="1" dirty="0">
                <a:solidFill>
                  <a:srgbClr val="FF0000"/>
                </a:solidFill>
                <a:effectLst>
                  <a:outerShdw blurRad="38100" dist="38100" dir="2700000" algn="tl">
                    <a:srgbClr val="C0C0C0"/>
                  </a:outerShdw>
                </a:effectLst>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2 and Market 2</a:t>
            </a:r>
            <a:endParaRPr lang="th-TH" sz="2400" b="1" i="1" dirty="0">
              <a:solidFill>
                <a:srgbClr val="FF0000"/>
              </a:solidFill>
              <a:effectLst>
                <a:outerShdw blurRad="38100" dist="38100" dir="2700000" algn="tl">
                  <a:srgbClr val="C0C0C0"/>
                </a:outerShdw>
              </a:effectLst>
            </a:endParaRPr>
          </a:p>
        </p:txBody>
      </p:sp>
      <p:pic>
        <p:nvPicPr>
          <p:cNvPr id="88076" name="Picture 12" descr="http://cdn.thenextweb.com/au/files/2010/07/growth.jpg"/>
          <p:cNvPicPr>
            <a:picLocks noChangeAspect="1" noChangeArrowheads="1"/>
          </p:cNvPicPr>
          <p:nvPr/>
        </p:nvPicPr>
        <p:blipFill>
          <a:blip r:embed="rId2"/>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179388" y="908050"/>
            <a:ext cx="8778875" cy="1133475"/>
          </a:xfrm>
          <a:prstGeom prst="rect">
            <a:avLst/>
          </a:prstGeom>
          <a:noFill/>
          <a:ln w="9525">
            <a:noFill/>
            <a:miter lim="800000"/>
            <a:headEnd/>
            <a:tailEnd/>
          </a:ln>
        </p:spPr>
      </p:pic>
      <p:pic>
        <p:nvPicPr>
          <p:cNvPr id="16387" name="Picture 3"/>
          <p:cNvPicPr>
            <a:picLocks noChangeAspect="1" noChangeArrowheads="1"/>
          </p:cNvPicPr>
          <p:nvPr/>
        </p:nvPicPr>
        <p:blipFill>
          <a:blip r:embed="rId3"/>
          <a:srcRect/>
          <a:stretch>
            <a:fillRect/>
          </a:stretch>
        </p:blipFill>
        <p:spPr bwMode="auto">
          <a:xfrm>
            <a:off x="142875" y="2214563"/>
            <a:ext cx="8821738" cy="23717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179388" y="928688"/>
            <a:ext cx="8785225" cy="441166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179388" y="285750"/>
            <a:ext cx="8785225" cy="579596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179388" y="1611313"/>
            <a:ext cx="8713787" cy="1401762"/>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475</TotalTime>
  <Words>928</Words>
  <Application>Microsoft PowerPoint</Application>
  <PresentationFormat>นำเสนอทางหน้าจอ (4:3)</PresentationFormat>
  <Paragraphs>77</Paragraphs>
  <Slides>23</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23</vt:i4>
      </vt:variant>
    </vt:vector>
  </HeadingPairs>
  <TitlesOfParts>
    <vt:vector size="24" baseType="lpstr">
      <vt:lpstr>เทศบาล</vt:lpstr>
      <vt:lpstr>ภาพนิ่ง 1</vt:lpstr>
      <vt:lpstr>Ch. 4 - Learning objectives</vt:lpstr>
      <vt:lpstr>SWOT analysis</vt:lpstr>
      <vt:lpstr>SWOT analysis</vt:lpstr>
      <vt:lpstr>SWOT analysis (3)</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ภาพนิ่ง 19</vt:lpstr>
      <vt:lpstr>ภาพนิ่ง 20</vt:lpstr>
      <vt:lpstr>ภาพนิ่ง 21</vt:lpstr>
      <vt:lpstr>ภาพนิ่ง 22</vt:lpstr>
      <vt:lpstr>ภาพนิ่ง 23</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user</cp:lastModifiedBy>
  <cp:revision>53</cp:revision>
  <cp:lastPrinted>2002-02-04T10:35:13Z</cp:lastPrinted>
  <dcterms:created xsi:type="dcterms:W3CDTF">2003-06-03T08:20:16Z</dcterms:created>
  <dcterms:modified xsi:type="dcterms:W3CDTF">2012-09-14T04:05:16Z</dcterms:modified>
</cp:coreProperties>
</file>