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1" r:id="rId16"/>
    <p:sldId id="270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294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271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961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678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58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340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550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58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14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900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5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E953C-EB41-45EA-9F9B-290FCD1981CA}" type="datetimeFigureOut">
              <a:rPr lang="en-US" smtClean="0"/>
              <a:t>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4F810-70C6-4276-9284-0E644A7EC4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699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Linear Models and Matrix Algebra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Pawin </a:t>
            </a:r>
            <a:r>
              <a:rPr lang="en-US" dirty="0" err="1"/>
              <a:t>Siriprapanukul</a:t>
            </a:r>
            <a:endParaRPr lang="en-US" dirty="0"/>
          </a:p>
          <a:p>
            <a:r>
              <a:rPr lang="en-US" dirty="0"/>
              <a:t>CW Ch.4</a:t>
            </a:r>
          </a:p>
        </p:txBody>
      </p:sp>
    </p:spTree>
    <p:extLst>
      <p:ext uri="{BB962C8B-B14F-4D97-AF65-F5344CB8AC3E}">
        <p14:creationId xmlns:p14="http://schemas.microsoft.com/office/powerpoint/2010/main" val="3935643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Matrices and Vectors</a:t>
            </a:r>
          </a:p>
          <a:p>
            <a:r>
              <a:rPr lang="en-US" dirty="0"/>
              <a:t>Matrix Operations</a:t>
            </a:r>
          </a:p>
          <a:p>
            <a:r>
              <a:rPr lang="en-US" dirty="0"/>
              <a:t>Notes on Vector Operations</a:t>
            </a:r>
          </a:p>
          <a:p>
            <a:r>
              <a:rPr lang="en-US" dirty="0"/>
              <a:t>Commutative, Associative, and Distributive Laws*</a:t>
            </a:r>
          </a:p>
          <a:p>
            <a:r>
              <a:rPr lang="en-US" dirty="0"/>
              <a:t>Identity Matrices and Null Matrices*</a:t>
            </a:r>
          </a:p>
          <a:p>
            <a:r>
              <a:rPr lang="en-US" dirty="0"/>
              <a:t>Transposes and Inverses*</a:t>
            </a:r>
          </a:p>
          <a:p>
            <a:r>
              <a:rPr lang="en-US" dirty="0"/>
              <a:t>Finite Markov Chains*</a:t>
            </a:r>
          </a:p>
        </p:txBody>
      </p:sp>
    </p:spTree>
    <p:extLst>
      <p:ext uri="{BB962C8B-B14F-4D97-AF65-F5344CB8AC3E}">
        <p14:creationId xmlns:p14="http://schemas.microsoft.com/office/powerpoint/2010/main" val="2827339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Matrices as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</a:t>
            </a:r>
            <a:r>
              <a:rPr lang="en-US" b="1" i="1" dirty="0"/>
              <a:t>matrix</a:t>
            </a:r>
            <a:r>
              <a:rPr lang="en-US" dirty="0"/>
              <a:t> is defined as a rectangular array of numbers, parameters, or variables.</a:t>
            </a:r>
          </a:p>
          <a:p>
            <a:r>
              <a:rPr lang="en-US" dirty="0"/>
              <a:t>The members of the array, referred to as </a:t>
            </a:r>
            <a:r>
              <a:rPr lang="en-US" b="1" i="1" dirty="0"/>
              <a:t>elements</a:t>
            </a:r>
            <a:r>
              <a:rPr lang="en-US" dirty="0"/>
              <a:t> of the matrix, are usually enclosed in bracket, or sometimes in parentheses, or with double vertical lines: ||  ||.</a:t>
            </a:r>
          </a:p>
          <a:p>
            <a:r>
              <a:rPr lang="en-US" dirty="0"/>
              <a:t>Every matrix is an </a:t>
            </a:r>
            <a:r>
              <a:rPr lang="en-US" i="1" dirty="0"/>
              <a:t>ordered</a:t>
            </a:r>
            <a:r>
              <a:rPr lang="en-US" dirty="0"/>
              <a:t> set.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11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 of Equations in Matrix Form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r>
                  <a:rPr lang="en-US" dirty="0"/>
                  <a:t>Consider the following system of equations: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22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…………………………………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𝑚𝑛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/>
                  <a:t>Let’s define</a:t>
                </a:r>
              </a:p>
              <a:p>
                <a:pPr marL="0" indent="0">
                  <a:buNone/>
                </a:pPr>
                <a:r>
                  <a:rPr lang="en-US" b="0" dirty="0"/>
                  <a:t>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11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  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sub>
                            </m:s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 … </m:t>
                            </m:r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21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  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22</m:t>
                                </m:r>
                              </m:sub>
                            </m:s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 … </m:t>
                            </m:r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</m:e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………………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  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 … </m:t>
                            </m:r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𝑚𝑛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e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⋮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e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⋮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/>
                  <a:t>We can write the system above as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2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4554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 of Equations in Matrix Form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The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, usually referred to as the </a:t>
                </a:r>
                <a:r>
                  <a:rPr lang="en-US" b="1" i="1" dirty="0"/>
                  <a:t>coefficient matrix</a:t>
                </a:r>
                <a:r>
                  <a:rPr lang="en-US" dirty="0"/>
                  <a:t> of the system, can be written more simply as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;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𝑗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The number of rows and the number of columns in a matrix define the </a:t>
                </a:r>
                <a:r>
                  <a:rPr lang="en-US" b="1" i="1" dirty="0"/>
                  <a:t>dimension</a:t>
                </a:r>
                <a:r>
                  <a:rPr lang="en-US" dirty="0"/>
                  <a:t> of the matrix.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, which contains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 rows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columns, is said to be of dimension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(read “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”). </a:t>
                </a:r>
              </a:p>
              <a:p>
                <a:r>
                  <a:rPr lang="en-US" dirty="0"/>
                  <a:t>In the special case 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, the matrix is called a </a:t>
                </a:r>
                <a:r>
                  <a:rPr lang="en-US" b="1" i="1" dirty="0"/>
                  <a:t>square matrix</a:t>
                </a:r>
                <a:r>
                  <a:rPr lang="en-US" dirty="0"/>
                  <a:t>.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29467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Vectors and Matrices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US" dirty="0"/>
                  <a:t>Some matrices may contain only one column, such 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dirty="0"/>
                  <a:t>. Such matrices are called </a:t>
                </a:r>
                <a:r>
                  <a:rPr lang="en-US" b="1" i="1" dirty="0"/>
                  <a:t>column vectors</a:t>
                </a:r>
                <a:r>
                  <a:rPr lang="en-US" dirty="0"/>
                  <a:t>. The column vector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is of dimension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en-US" dirty="0"/>
                  <a:t> is of dimension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If we arranged the variables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dirty="0"/>
                  <a:t> in a horizontal array, there would result in a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matrix, which is called a </a:t>
                </a:r>
                <a:r>
                  <a:rPr lang="en-US" b="1" i="1" dirty="0"/>
                  <a:t>row vector</a:t>
                </a:r>
                <a:r>
                  <a:rPr lang="en-US" dirty="0"/>
                  <a:t>. For notational purposes, a row vector is distinguished from a column vector by the use of a primed symbol: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=[</m:t>
                      </m:r>
                      <m:m>
                        <m:mPr>
                          <m:mcs>
                            <m:mc>
                              <m:mcPr>
                                <m:count m:val="3"/>
                                <m:mcJc m:val="center"/>
                              </m:mcPr>
                            </m:mc>
                          </m:mcs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mPr>
                        <m:mr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b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e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…</m:t>
                                  </m:r>
                                </m:e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mr>
                      </m:m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Observe that a vector is just an </a:t>
                </a:r>
                <a:r>
                  <a:rPr lang="en-US" i="1" dirty="0"/>
                  <a:t>ordered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-tuple, and it may sometimes be interpreted as a point in an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-dimensional space.</a:t>
                </a:r>
              </a:p>
              <a:p>
                <a:r>
                  <a:rPr lang="en-US" dirty="0"/>
                  <a:t>In turn,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th-TH" dirty="0"/>
                  <a:t> </a:t>
                </a:r>
                <a:r>
                  <a:rPr lang="en-US" dirty="0"/>
                  <a:t>can be interpreted as an </a:t>
                </a:r>
                <a:r>
                  <a:rPr lang="en-US" i="1" dirty="0"/>
                  <a:t>ordered set</a:t>
                </a:r>
                <a:r>
                  <a:rPr lang="en-US" dirty="0"/>
                  <a:t>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 row vectors, or as an </a:t>
                </a:r>
                <a:r>
                  <a:rPr lang="en-US" i="1" dirty="0"/>
                  <a:t>ordered set</a:t>
                </a:r>
                <a:r>
                  <a:rPr lang="en-US" dirty="0"/>
                  <a:t>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column vectors.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 r="-522" b="-36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6890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 Operations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b="1" dirty="0"/>
                  <a:t>Addition and Subtraction of Matrices</a:t>
                </a:r>
              </a:p>
              <a:p>
                <a:pPr marL="225425" indent="0">
                  <a:buNone/>
                </a:pPr>
                <a:r>
                  <a:rPr lang="en-US" dirty="0"/>
                  <a:t>   Two matrices can be added if and only if they have the same dimension. In general, 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0" dirty="0"/>
                  <a:t> </a:t>
                </a:r>
                <a:r>
                  <a:rPr lang="en-US" dirty="0"/>
                  <a:t>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,</a:t>
                </a:r>
              </a:p>
              <a:p>
                <a:pPr marL="225425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where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   Note that the sum matrix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 must have the same dimension as the matrices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buNone/>
                </a:pPr>
                <a:r>
                  <a:rPr lang="en-US" dirty="0"/>
                  <a:t>   The subtraction operation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can be similarly defined if and only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have the same dimension. In general,</a:t>
                </a:r>
              </a:p>
              <a:p>
                <a:pPr marL="225425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where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4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1319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 Operations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>
                <a:normAutofit/>
              </a:bodyPr>
              <a:lstStyle/>
              <a:p>
                <a:r>
                  <a:rPr lang="en-US" b="1" dirty="0"/>
                  <a:t>Scalar Multiplication</a:t>
                </a:r>
              </a:p>
              <a:p>
                <a:pPr marL="225425" indent="0">
                  <a:buNone/>
                </a:pPr>
                <a:r>
                  <a:rPr lang="en-US" dirty="0"/>
                  <a:t>   To multiply a matrix by a </a:t>
                </a:r>
                <a:r>
                  <a:rPr lang="en-US" i="1" dirty="0"/>
                  <a:t>scalar</a:t>
                </a:r>
                <a:r>
                  <a:rPr lang="en-US" dirty="0"/>
                  <a:t> (or a number) is to multiply </a:t>
                </a:r>
                <a:r>
                  <a:rPr lang="en-US" i="1" dirty="0"/>
                  <a:t>every</a:t>
                </a:r>
                <a:r>
                  <a:rPr lang="en-US" dirty="0"/>
                  <a:t> element of that matrix by the given scalar. In general, 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endParaRPr lang="en-US" dirty="0"/>
              </a:p>
              <a:p>
                <a:pPr marL="225425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𝑠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where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𝑠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1907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Matrix Operations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>
                <a:normAutofit/>
              </a:bodyPr>
              <a:lstStyle/>
              <a:p>
                <a:r>
                  <a:rPr lang="en-US" b="1" dirty="0"/>
                  <a:t>Multiplication of Matrices</a:t>
                </a:r>
              </a:p>
              <a:p>
                <a:pPr marL="225425" indent="0">
                  <a:buNone/>
                </a:pPr>
                <a:r>
                  <a:rPr lang="en-US" dirty="0"/>
                  <a:t>  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is of dimension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 is of dimension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en-US" dirty="0"/>
                  <a:t>, the matrix product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en-US" dirty="0"/>
                  <a:t> will be defined if and only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US" dirty="0"/>
                  <a:t> (number of columns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/>
                  <a:t> number of rows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)</a:t>
                </a:r>
              </a:p>
              <a:p>
                <a:pPr marL="225425" indent="0">
                  <a:buNone/>
                </a:pPr>
                <a:r>
                  <a:rPr lang="en-US" dirty="0"/>
                  <a:t>   If defined, the resulting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en-US" dirty="0"/>
                  <a:t> will have the dimension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buNone/>
                </a:pPr>
                <a:r>
                  <a:rPr lang="en-US" dirty="0"/>
                  <a:t>   Suppose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dirty="0"/>
                  <a:t>, 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, then</a:t>
                </a:r>
              </a:p>
              <a:p>
                <a:pPr marL="225425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𝑝𝑗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   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1043" t="-2241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1760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Given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</a:t>
                </a:r>
              </a:p>
              <a:p>
                <a:pPr marL="0" indent="0">
                  <a:buNone/>
                </a:pPr>
                <a:r>
                  <a:rPr lang="en-US" dirty="0"/>
                  <a:t>Find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8418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Inner Product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US" dirty="0"/>
                  <a:t>Given two vectors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, each with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elements, i.e. 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𝑢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𝑢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m>
                                  <m:mPr>
                                    <m:mcs>
                                      <m:mc>
                                        <m:mcPr>
                                          <m:count m:val="1"/>
                                          <m:mcJc m:val="center"/>
                                        </m:mcPr>
                                      </m:mc>
                                    </m:mcs>
                                    <m:ctrl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mPr>
                                  <m:mr>
                                    <m:e>
                                      <m:r>
                                        <m:rPr>
                                          <m:brk m:alnAt="7"/>
                                        </m:r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  <m:t>⋮</m:t>
                                      </m:r>
                                    </m:e>
                                  </m:mr>
                                  <m:mr>
                                    <m:e>
                                      <m:sSub>
                                        <m:sSubPr>
                                          <m:ctrlP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𝑣</m:t>
                                          </m:r>
                                        </m:e>
                                        <m:sub>
                                          <m:r>
                                            <a:rPr lang="en-US" b="0" i="1" smtClean="0">
                                              <a:latin typeface="Cambria Math" panose="02040503050406030204" pitchFamily="18" charset="0"/>
                                            </a:rPr>
                                            <m:t>𝑛</m:t>
                                          </m:r>
                                        </m:sub>
                                      </m:sSub>
                                    </m:e>
                                  </m:mr>
                                </m:m>
                              </m:e>
                            </m:mr>
                          </m:m>
                        </m:e>
                      </m:d>
                      <m:r>
                        <a:rPr lang="en-US" b="0" i="0" smtClean="0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their inner product, denoted 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, is defined as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𝑢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This is a sum of products of corresponding elements, and hence the inner product of two vectors is a scalar.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Note that each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𝑖𝑗</m:t>
                    </m:r>
                  </m:oMath>
                </a14:m>
                <a:r>
                  <a:rPr lang="en-US" dirty="0"/>
                  <a:t>-element of the product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</m:oMath>
                </a14:m>
                <a:r>
                  <a:rPr lang="en-US" dirty="0"/>
                  <a:t> can be seen as an inner product between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dirty="0" err="1"/>
                  <a:t>th</a:t>
                </a:r>
                <a:r>
                  <a:rPr lang="en-US" dirty="0"/>
                  <a:t>-row vector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en-US" dirty="0"/>
                  <a:t> and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dirty="0"/>
                  <a:t>th-column vector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dirty="0"/>
                  <a:t>.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12" t="-19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25681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Given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</a:t>
                </a:r>
              </a:p>
              <a:p>
                <a:pPr marL="0" indent="0">
                  <a:buNone/>
                </a:pPr>
                <a:r>
                  <a:rPr lang="en-US" dirty="0"/>
                  <a:t>Find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𝐵𝐴</m:t>
                    </m:r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1201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/>
                  <a:t>*The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en-US" dirty="0"/>
                  <a:t> Notation</a:t>
                </a: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r>
                  <a:rPr lang="en-US" dirty="0"/>
                  <a:t>The summation shorthand makes use of the Greek letter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en-US" dirty="0"/>
                  <a:t> (sigma). To express the sum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dirty="0"/>
                  <a:t>, for example, we may write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which is read as “the sum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dirty="0"/>
                  <a:t> 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dirty="0"/>
                  <a:t> ranges from 1 to 3”. </a:t>
                </a:r>
              </a:p>
              <a:p>
                <a:r>
                  <a:rPr lang="en-US" dirty="0"/>
                  <a:t>The symbol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en-US" dirty="0"/>
                  <a:t>, called the </a:t>
                </a:r>
                <a:r>
                  <a:rPr lang="en-US" b="1" i="1" dirty="0"/>
                  <a:t>summation index</a:t>
                </a:r>
                <a:r>
                  <a:rPr lang="en-US" dirty="0"/>
                  <a:t>, takes only integer values. The expression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dirty="0"/>
                  <a:t> represents the </a:t>
                </a:r>
                <a:r>
                  <a:rPr lang="en-US" b="1" i="1" dirty="0"/>
                  <a:t>summand</a:t>
                </a:r>
                <a:r>
                  <a:rPr lang="en-US" dirty="0"/>
                  <a:t> (thing to be summed).</a:t>
                </a:r>
              </a:p>
              <a:p>
                <a:r>
                  <a:rPr lang="en-US" dirty="0"/>
                  <a:t>The application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en-US" dirty="0"/>
                  <a:t> notation can be extended to many cases, for example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</m:sSub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  <m:e>
                          <m:sSub>
                            <m:sSub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p>
                          </m:sSup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406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833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/>
                  <a:t>*The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en-US" dirty="0"/>
                  <a:t> Notation</a:t>
                </a: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We can apply the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en-US" dirty="0"/>
                  <a:t> notation to matrix multiplication. </a:t>
                </a:r>
              </a:p>
              <a:p>
                <a:r>
                  <a:rPr lang="en-US" dirty="0"/>
                  <a:t>From previously, suppose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dirty="0"/>
                  <a:t>, 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/>
                  <a:t>, then</a:t>
                </a:r>
              </a:p>
              <a:p>
                <a:pPr marL="225425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𝑝𝑗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 </a:t>
                </a:r>
              </a:p>
              <a:p>
                <a:r>
                  <a:rPr lang="en-US" dirty="0"/>
                  <a:t>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Σ</m:t>
                    </m:r>
                  </m:oMath>
                </a14:m>
                <a:r>
                  <a:rPr lang="en-US" dirty="0"/>
                  <a:t> notation, we can write</a:t>
                </a:r>
              </a:p>
              <a:p>
                <a:pPr marL="225425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𝑖𝑘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𝑘𝑗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5742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/>
                  <a:t>Suppose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e>
                          </m:mr>
                        </m:m>
                      </m:e>
                    </m:d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calculate</a:t>
                </a:r>
              </a:p>
              <a:p>
                <a:pPr marL="514350" indent="-514350">
                  <a:buFont typeface="+mj-lt"/>
                  <a:buAutoNum type="alphaLcParenR"/>
                </a:pPr>
                <a:r>
                  <a:rPr lang="en-US" dirty="0"/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nary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514350" indent="-514350">
                  <a:buFont typeface="+mj-lt"/>
                  <a:buAutoNum type="alphaLcParenR"/>
                </a:pPr>
                <a:r>
                  <a:rPr lang="en-US" b="0" dirty="0"/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nary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pPr marL="514350" indent="-514350">
                  <a:buFont typeface="+mj-lt"/>
                  <a:buAutoNum type="alphaLcParenR"/>
                </a:pPr>
                <a:r>
                  <a:rPr lang="en-US" dirty="0"/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nary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5884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Notes on Vector Operations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b="1" dirty="0"/>
                  <a:t>Multiplication of Vectors</a:t>
                </a:r>
              </a:p>
              <a:p>
                <a:r>
                  <a:rPr lang="en-US" dirty="0"/>
                  <a:t>An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</m:t>
                    </m:r>
                  </m:oMath>
                </a14:m>
                <a:r>
                  <a:rPr lang="en-US" dirty="0"/>
                  <a:t> column vector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, and a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row vector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dirty="0"/>
                  <a:t>, yield a product matrix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𝑢𝑣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dirty="0"/>
                  <a:t> of dimension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:r>
                  <a:rPr lang="en-US" dirty="0"/>
                  <a:t>   E.g. given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endParaRPr lang="en-US" dirty="0"/>
              </a:p>
              <a:p>
                <a:r>
                  <a:rPr lang="en-US" dirty="0"/>
                  <a:t>On the other hand, given a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row vector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dirty="0"/>
                  <a:t> and an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</m:t>
                    </m:r>
                  </m:oMath>
                </a14:m>
                <a:r>
                  <a:rPr lang="en-US" dirty="0"/>
                  <a:t> vector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, the product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will be of dimension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E.g. given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US" dirty="0"/>
              </a:p>
              <a:p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3081" r="-18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1145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Notes on Vector Operations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b="1" dirty="0"/>
                  <a:t>Multiplication of Vectors</a:t>
                </a:r>
                <a:endParaRPr lang="en-US" dirty="0"/>
              </a:p>
              <a:p>
                <a:r>
                  <a:rPr lang="en-US" dirty="0"/>
                  <a:t>Observe that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is a matrix, even there is only one single element. However,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</m:t>
                    </m:r>
                  </m:oMath>
                </a14:m>
                <a:r>
                  <a:rPr lang="en-US" dirty="0"/>
                  <a:t> matrices behave exactly like scalars. For this reason, we may have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=39</m:t>
                    </m:r>
                  </m:oMath>
                </a14:m>
                <a:r>
                  <a:rPr lang="en-US" dirty="0"/>
                  <a:t> and call this </a:t>
                </a:r>
                <a:r>
                  <a:rPr lang="en-US" b="1" i="1" dirty="0"/>
                  <a:t>scalar product</a:t>
                </a:r>
                <a:r>
                  <a:rPr lang="en-US" dirty="0"/>
                  <a:t>. However, remember that a scalar can</a:t>
                </a:r>
                <a:r>
                  <a:rPr lang="en-US" b="1" i="1" dirty="0"/>
                  <a:t>not</a:t>
                </a:r>
                <a:r>
                  <a:rPr lang="en-US" dirty="0"/>
                  <a:t> be replaced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×1</m:t>
                    </m:r>
                  </m:oMath>
                </a14:m>
                <a:r>
                  <a:rPr lang="en-US" dirty="0"/>
                  <a:t> matrix at will.</a:t>
                </a:r>
              </a:p>
              <a:p>
                <a:r>
                  <a:rPr lang="en-US" dirty="0"/>
                  <a:t>In general,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3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mPr>
                                <m:mr>
                                  <m:e>
                                    <m:r>
                                      <m:rPr>
                                        <m:brk m:alnAt="7"/>
                                      </m:rPr>
                                      <a:rPr lang="en-US" b="0" i="1" smtClean="0">
                                        <a:latin typeface="Cambria Math" panose="02040503050406030204" pitchFamily="18" charset="0"/>
                                      </a:rPr>
                                      <m:t>…</m:t>
                                    </m:r>
                                  </m:e>
                                  <m:e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e>
                                      <m:sub>
                                        <m:r>
                                          <a:rPr lang="en-US" b="0" i="1" smtClean="0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</m:sub>
                                    </m:sSub>
                                  </m:e>
                                </m:mr>
                              </m:m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then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will be the sum of squares (a scalar) of the elements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𝑢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b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nary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will yield the same result as the inner product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(or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′</m:t>
                    </m:r>
                  </m:oMath>
                </a14:m>
                <a:r>
                  <a:rPr lang="en-US" dirty="0"/>
                  <a:t>).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801" r="-15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14433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Geometric Interpretation of Vector Operations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As mentioned earlier, a column or row vector with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elements (or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-vector) can be viewed as a point in an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-dimensional space (or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-space)</a:t>
                </a:r>
              </a:p>
              <a:p>
                <a:r>
                  <a:rPr lang="en-US" dirty="0"/>
                  <a:t>That is a point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3,2</m:t>
                        </m:r>
                      </m:e>
                    </m:d>
                  </m:oMath>
                </a14:m>
                <a:r>
                  <a:rPr lang="en-US" dirty="0"/>
                  <a:t> can be used to represent a 2-vector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′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or we can use an arrow from the point of origin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(0,0)</m:t>
                    </m:r>
                  </m:oMath>
                </a14:m>
                <a:r>
                  <a:rPr lang="en-US" dirty="0"/>
                  <a:t> to the point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3,2</m:t>
                        </m:r>
                      </m:e>
                    </m:d>
                  </m:oMath>
                </a14:m>
                <a:r>
                  <a:rPr lang="en-US" dirty="0"/>
                  <a:t> to represent the vector as well. </a:t>
                </a:r>
              </a:p>
              <a:p>
                <a:r>
                  <a:rPr lang="en-US" dirty="0"/>
                  <a:t>From this new interpretation, it is possible to given geometric interpretations to (a) the scalar multiplication (b) the addition and subtraction and (c) linear combination of vectors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5174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4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511" y="643467"/>
            <a:ext cx="6592977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089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Geometric Interpretation of Vector Operations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(a) Scalar multiplication: the multiplication of vector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by any scalar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dirty="0"/>
                  <a:t> will produce an overlapping arrow.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&gt;1</m:t>
                    </m:r>
                  </m:oMath>
                </a14:m>
                <a:r>
                  <a:rPr lang="en-US" dirty="0"/>
                  <a:t>, the arrow will be extended out (scaled up);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0&lt;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en-US" dirty="0"/>
                  <a:t>, the arrow will be shortened (scaled down); if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the arrow will shrink into the point of origin.</a:t>
                </a:r>
              </a:p>
              <a:p>
                <a:r>
                  <a:rPr lang="en-US" dirty="0"/>
                  <a:t> (b) A negative scalar multiplication will reverse the direction of the arrow. E.g. if the vector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is multiplied with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dirty="0"/>
                  <a:t>, we get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and this plot as an arrow of the same length 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but opposite in direction.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7502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Geometric Interpretation of Vector Operations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(c) If we construct a parallelogram with the two vectors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as two of its sides, the diagonal of the parallelogram will turn out to be the arrow representing the vector sum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. </a:t>
                </a:r>
              </a:p>
              <a:p>
                <a:r>
                  <a:rPr lang="en-US" dirty="0"/>
                  <a:t>(d) The vector difference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is equivalent to the sum of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−1(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. The parallelogram with vectors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as two of its sides, the diagonal of the parallelogram will be the arrow representing the vector difference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It takes only a simple extension of these results to interpret geometrically a linear combination of vectors. 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00330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Dependence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r>
                  <a:rPr lang="en-US" dirty="0"/>
                  <a:t>A set of vectors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dirty="0"/>
                  <a:t> is said to be </a:t>
                </a:r>
                <a:r>
                  <a:rPr lang="en-US" b="1" i="1" dirty="0"/>
                  <a:t>linearly dependent</a:t>
                </a:r>
                <a:r>
                  <a:rPr lang="en-US" dirty="0"/>
                  <a:t> if anyone of them can be expressed as a linear combination of the remaining vectors; otherwise they are </a:t>
                </a:r>
                <a:r>
                  <a:rPr lang="en-US" b="1" i="1" dirty="0"/>
                  <a:t>linearly independent</a:t>
                </a:r>
                <a:r>
                  <a:rPr lang="en-US" dirty="0"/>
                  <a:t>. </a:t>
                </a:r>
              </a:p>
              <a:p>
                <a:pPr marL="225425" indent="0">
                  <a:lnSpc>
                    <a:spcPct val="120000"/>
                  </a:lnSpc>
                  <a:buNone/>
                </a:pPr>
                <a:r>
                  <a:rPr lang="en-US" dirty="0"/>
                  <a:t>E.g.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7</m:t>
                              </m:r>
                            </m:e>
                          </m:mr>
                        </m:m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8</m:t>
                              </m:r>
                            </m:e>
                          </m:mr>
                        </m:m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show that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3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−2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dirty="0"/>
                  <a:t> (or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3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−2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b="0" i="0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, 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represents a null vector).</a:t>
                </a:r>
              </a:p>
              <a:p>
                <a:r>
                  <a:rPr lang="en-US" dirty="0"/>
                  <a:t>With the introduction of null vectors, linear dependence may be redefined as:</a:t>
                </a:r>
              </a:p>
              <a:p>
                <a:pPr marL="225425" indent="0">
                  <a:buNone/>
                </a:pPr>
                <a:r>
                  <a:rPr lang="en-US" dirty="0"/>
                  <a:t>A set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-vectors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dirty="0"/>
                  <a:t> is </a:t>
                </a:r>
                <a:r>
                  <a:rPr lang="en-US" b="1" i="1" dirty="0"/>
                  <a:t>linearly dependent</a:t>
                </a:r>
                <a:r>
                  <a:rPr lang="en-US" dirty="0"/>
                  <a:t> if and only if there exists a set of scalars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dirty="0"/>
                  <a:t> (not all zero) such that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. </a:t>
                </a:r>
              </a:p>
              <a:p>
                <a:pPr marL="225425" indent="0">
                  <a:buNone/>
                </a:pPr>
                <a:r>
                  <a:rPr lang="en-US" dirty="0"/>
                  <a:t>If this equation can be satisfied only when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for all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dirty="0"/>
                  <a:t>, these vectors are </a:t>
                </a:r>
                <a:r>
                  <a:rPr lang="en-US" b="1" i="1" dirty="0"/>
                  <a:t>linearly independent</a:t>
                </a:r>
                <a:r>
                  <a:rPr lang="en-US" dirty="0"/>
                  <a:t>.</a:t>
                </a:r>
              </a:p>
              <a:p>
                <a:r>
                  <a:rPr lang="en-US" dirty="0"/>
                  <a:t>Once we have found two </a:t>
                </a:r>
                <a:r>
                  <a:rPr lang="en-US" i="1" dirty="0"/>
                  <a:t>linearly</a:t>
                </a:r>
                <a:r>
                  <a:rPr lang="en-US" dirty="0"/>
                  <a:t> </a:t>
                </a:r>
                <a:r>
                  <a:rPr lang="en-US" i="1" dirty="0"/>
                  <a:t>independent</a:t>
                </a:r>
                <a:r>
                  <a:rPr lang="en-US" dirty="0"/>
                  <a:t> vectors in the 2-space, all the other vectors in that space will be expressible as a linear combination of these two vectors.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 t="-2801" b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39183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Vector Space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US" dirty="0"/>
                  <a:t>The totality of the 2-vectors generated by the various linear combinations of two independent vectors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constitutes the two-dimensional </a:t>
                </a:r>
                <a:r>
                  <a:rPr lang="en-US" b="1" i="1" dirty="0"/>
                  <a:t>vector space</a:t>
                </a:r>
                <a:r>
                  <a:rPr lang="en-US" dirty="0"/>
                  <a:t>. </a:t>
                </a:r>
              </a:p>
              <a:p>
                <a:r>
                  <a:rPr lang="en-US" dirty="0"/>
                  <a:t>Since we are dealing with vectors with real-valued elements, this vector space is none other than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(or the 2-space). </a:t>
                </a:r>
              </a:p>
              <a:p>
                <a:r>
                  <a:rPr lang="en-US" dirty="0"/>
                  <a:t>The two linearly independent vectors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are said to </a:t>
                </a:r>
                <a:r>
                  <a:rPr lang="en-US" b="1" i="1" dirty="0"/>
                  <a:t>span</a:t>
                </a:r>
                <a:r>
                  <a:rPr lang="en-US" dirty="0"/>
                  <a:t> the 2-space. They are also said to constitute a </a:t>
                </a:r>
                <a:r>
                  <a:rPr lang="en-US" b="1" i="1" dirty="0"/>
                  <a:t>basis</a:t>
                </a:r>
                <a:r>
                  <a:rPr lang="en-US" dirty="0"/>
                  <a:t> for the 2-space. Note that any pair of 2-vectors can serve as a basis of the 2-space as long as they are linearly independent. </a:t>
                </a:r>
              </a:p>
              <a:p>
                <a:r>
                  <a:rPr lang="en-US" dirty="0"/>
                  <a:t>The vectors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 are called </a:t>
                </a:r>
                <a:r>
                  <a:rPr lang="en-US" b="1" i="1" dirty="0"/>
                  <a:t>unit vectors</a:t>
                </a:r>
                <a:r>
                  <a:rPr lang="en-US" dirty="0"/>
                  <a:t>. Because they are linearly independent, they can serve as a basis for the 2-space.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 r="-928" b="-5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36564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Vector Space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By analogy, the three-dimensional vector space is the totality of 3-vectors, and it must be spanned by exactly three linearly independent 3-vectors. </a:t>
                </a:r>
              </a:p>
              <a:p>
                <a:pPr marL="225425" indent="0">
                  <a:lnSpc>
                    <a:spcPct val="100000"/>
                  </a:lnSpc>
                  <a:buNone/>
                </a:pPr>
                <a:r>
                  <a:rPr lang="en-US" dirty="0"/>
                  <a:t>E.g. the unit vectors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dirty="0"/>
                  <a:t>, where each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dirty="0"/>
                  <a:t> is a vector with 1 as its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dirty="0" err="1"/>
                  <a:t>th</a:t>
                </a:r>
                <a:r>
                  <a:rPr lang="en-US" dirty="0"/>
                  <a:t> element and with zeros elsewhere. These three vectors are obviously linearly independent and they span the 3-space (or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/>
                  <a:t>). </a:t>
                </a:r>
              </a:p>
              <a:p>
                <a:pPr>
                  <a:lnSpc>
                    <a:spcPct val="100000"/>
                  </a:lnSpc>
                </a:pPr>
                <a:r>
                  <a:rPr lang="en-US" dirty="0"/>
                  <a:t>The further extension to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-space should be obvious.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391" b="-36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53847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Euclidean Space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-space is more specifically called the </a:t>
                </a:r>
                <a:r>
                  <a:rPr lang="en-US" b="1" i="1" dirty="0"/>
                  <a:t>Euclidean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𝒏</m:t>
                    </m:r>
                  </m:oMath>
                </a14:m>
                <a:r>
                  <a:rPr lang="en-US" b="1" i="1" dirty="0"/>
                  <a:t>-space.</a:t>
                </a:r>
              </a:p>
              <a:p>
                <a:r>
                  <a:rPr lang="en-US" dirty="0"/>
                  <a:t>For any pair of vector points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, the </a:t>
                </a:r>
                <a:r>
                  <a:rPr lang="en-US" b="1" i="1" dirty="0"/>
                  <a:t>distance</a:t>
                </a:r>
                <a:r>
                  <a:rPr lang="en-US" dirty="0"/>
                  <a:t> from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to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is some real-valued function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𝑢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with the properties:</a:t>
                </a:r>
              </a:p>
              <a:p>
                <a:pPr marL="225425" indent="0">
                  <a:buNone/>
                </a:pPr>
                <a:r>
                  <a:rPr lang="en-US" dirty="0"/>
                  <a:t>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/>
                  <a:t> 				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	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𝑑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dirty="0"/>
                  <a:t> 		for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		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𝑑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d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𝑤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	for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𝑤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The last property is known as the </a:t>
                </a:r>
                <a:r>
                  <a:rPr lang="en-US" i="1" dirty="0"/>
                  <a:t>triangular inequality</a:t>
                </a:r>
                <a:r>
                  <a:rPr lang="en-US" dirty="0"/>
                  <a:t>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b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34605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Euclidean Space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en-US" dirty="0"/>
                  <a:t>When a vector space has a distance function that satisfies the previous three properties, it is called a </a:t>
                </a:r>
                <a:r>
                  <a:rPr lang="en-US" b="1" i="1" dirty="0"/>
                  <a:t>metric space</a:t>
                </a:r>
                <a:r>
                  <a:rPr lang="en-US" dirty="0"/>
                  <a:t>. </a:t>
                </a:r>
              </a:p>
              <a:p>
                <a:r>
                  <a:rPr lang="en-US" dirty="0"/>
                  <a:t>The so-called Euclidean space is one specific type of metric space, with a distance function (Euclidean distance function) defined as: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𝑑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𝑢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+…+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where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 be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-tuple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en-US" dirty="0"/>
                  <a:t> be the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-tuple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E.g. the distance between two points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(6,4)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is</a:t>
                </a:r>
              </a:p>
              <a:p>
                <a:r>
                  <a:rPr lang="en-US" dirty="0"/>
                  <a:t>The Euclidean distance function can also be expressed in terms of the square root of a scalar product of two vectors: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𝑑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𝑢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𝑢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′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𝑢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𝑣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rad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2022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656</TotalTime>
  <Words>2178</Words>
  <Application>Microsoft Office PowerPoint</Application>
  <PresentationFormat>Widescreen</PresentationFormat>
  <Paragraphs>151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Cordia New</vt:lpstr>
      <vt:lpstr>Office Theme</vt:lpstr>
      <vt:lpstr>Linear Models and Matrix Algebra</vt:lpstr>
      <vt:lpstr>Outline</vt:lpstr>
      <vt:lpstr>Matrices as Arrays</vt:lpstr>
      <vt:lpstr>System of Equations in Matrix Form</vt:lpstr>
      <vt:lpstr>System of Equations in Matrix Form</vt:lpstr>
      <vt:lpstr>Vectors and Matrices</vt:lpstr>
      <vt:lpstr>Matrix Operations</vt:lpstr>
      <vt:lpstr>Matrix Operations</vt:lpstr>
      <vt:lpstr>Matrix Operations</vt:lpstr>
      <vt:lpstr>Example 1</vt:lpstr>
      <vt:lpstr>Inner Product</vt:lpstr>
      <vt:lpstr>Example 2</vt:lpstr>
      <vt:lpstr>*The Σ Notation</vt:lpstr>
      <vt:lpstr>*The Σ Notation</vt:lpstr>
      <vt:lpstr>Example 3</vt:lpstr>
      <vt:lpstr>Notes on Vector Operations</vt:lpstr>
      <vt:lpstr>Notes on Vector Operations</vt:lpstr>
      <vt:lpstr>Geometric Interpretation of Vector Operations</vt:lpstr>
      <vt:lpstr>PowerPoint Presentation</vt:lpstr>
      <vt:lpstr>Geometric Interpretation of Vector Operations</vt:lpstr>
      <vt:lpstr>Geometric Interpretation of Vector Operations</vt:lpstr>
      <vt:lpstr>Linear Dependence</vt:lpstr>
      <vt:lpstr>Vector Space</vt:lpstr>
      <vt:lpstr>Vector Space</vt:lpstr>
      <vt:lpstr>Euclidean Space</vt:lpstr>
      <vt:lpstr>Euclidean Space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Linear Models and Matrix Algebra</dc:title>
  <dc:creator>Pawin S</dc:creator>
  <cp:lastModifiedBy>Pawin S</cp:lastModifiedBy>
  <cp:revision>25</cp:revision>
  <dcterms:created xsi:type="dcterms:W3CDTF">2017-01-26T07:04:49Z</dcterms:created>
  <dcterms:modified xsi:type="dcterms:W3CDTF">2017-01-29T10:13:46Z</dcterms:modified>
</cp:coreProperties>
</file>