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292" r:id="rId2"/>
    <p:sldId id="257" r:id="rId3"/>
    <p:sldId id="295" r:id="rId4"/>
    <p:sldId id="258" r:id="rId5"/>
    <p:sldId id="297" r:id="rId6"/>
    <p:sldId id="298" r:id="rId7"/>
    <p:sldId id="259" r:id="rId8"/>
    <p:sldId id="263" r:id="rId9"/>
    <p:sldId id="310" r:id="rId10"/>
    <p:sldId id="311" r:id="rId11"/>
    <p:sldId id="278" r:id="rId12"/>
    <p:sldId id="260" r:id="rId13"/>
    <p:sldId id="306" r:id="rId14"/>
    <p:sldId id="307" r:id="rId15"/>
    <p:sldId id="284" r:id="rId16"/>
    <p:sldId id="283" r:id="rId17"/>
    <p:sldId id="308" r:id="rId18"/>
    <p:sldId id="265" r:id="rId19"/>
    <p:sldId id="300" r:id="rId20"/>
    <p:sldId id="279" r:id="rId21"/>
    <p:sldId id="280" r:id="rId22"/>
    <p:sldId id="281" r:id="rId23"/>
    <p:sldId id="282" r:id="rId24"/>
    <p:sldId id="309" r:id="rId25"/>
    <p:sldId id="268" r:id="rId26"/>
    <p:sldId id="271" r:id="rId27"/>
    <p:sldId id="286" r:id="rId28"/>
    <p:sldId id="287" r:id="rId29"/>
    <p:sldId id="303" r:id="rId30"/>
    <p:sldId id="285" r:id="rId31"/>
    <p:sldId id="312" r:id="rId32"/>
    <p:sldId id="313" r:id="rId33"/>
    <p:sldId id="314" r:id="rId34"/>
    <p:sldId id="301" r:id="rId35"/>
    <p:sldId id="293" r:id="rId36"/>
    <p:sldId id="294" r:id="rId37"/>
    <p:sldId id="304" r:id="rId38"/>
    <p:sldId id="272" r:id="rId39"/>
    <p:sldId id="269" r:id="rId40"/>
    <p:sldId id="289" r:id="rId41"/>
    <p:sldId id="288" r:id="rId42"/>
    <p:sldId id="273" r:id="rId43"/>
    <p:sldId id="277" r:id="rId44"/>
    <p:sldId id="291" r:id="rId45"/>
    <p:sldId id="302" r:id="rId46"/>
    <p:sldId id="290" r:id="rId47"/>
    <p:sldId id="305" r:id="rId48"/>
    <p:sldId id="296" r:id="rId49"/>
    <p:sldId id="315" r:id="rId50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3333FF"/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791CE12-130F-4F82-BB9E-38C6B7A3DCA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81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1BAD1D3-E4A7-4152-9D16-76AFE70E83F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9BB44B-1CAA-496F-AB9D-FE4D4029E912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Thai Inter Invest position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85D1A-503F-407B-8D6E-F1FEAA48499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3C9C8-56BA-445D-ABEF-A9CFAC27DEC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534B6E-A4ED-417A-AC1B-62771FD21D7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9E168-0D84-492D-B14A-69DBC4846E0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B1F70-F246-4613-9532-20AAD0BF4E3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13B04F-F2E2-4799-8595-09CC0D547AB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05AD6-EB0E-441C-8671-8A095C0DD5F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9B8E9-52D7-494D-AF37-ECC549BDA77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FE6A7-E6D2-4639-A5B1-A17B3346CED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64E35-934C-4CD1-998D-40CE136D159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BBE71-96F2-4D11-8CB8-8F9888BC90A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8D77FE2A-2EC9-4A42-8656-1126DA62FEC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3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4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5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6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7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423D08D-3808-4451-A382-A61DF4DA8A60}" type="slidenum">
              <a:rPr lang="en-US" smtClean="0"/>
              <a:pPr/>
              <a:t>1</a:t>
            </a:fld>
            <a:endParaRPr lang="th-TH" smtClean="0"/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14375" y="1071563"/>
            <a:ext cx="7772400" cy="3500437"/>
          </a:xfrm>
        </p:spPr>
        <p:txBody>
          <a:bodyPr/>
          <a:lstStyle/>
          <a:p>
            <a:pPr eaLnBrk="1" hangingPunct="1">
              <a:defRPr/>
            </a:pPr>
            <a:r>
              <a:rPr lang="en-US" sz="6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International Trade and Finance of Thailand </a:t>
            </a:r>
            <a:br>
              <a:rPr lang="en-US" sz="6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(Part 1)</a:t>
            </a:r>
            <a:endParaRPr lang="th-TH" b="1" dirty="0" smtClean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63F605-0550-4004-A23B-B9AAFC25B4EE}" type="slidenum">
              <a:rPr lang="en-US" smtClean="0"/>
              <a:pPr/>
              <a:t>2</a:t>
            </a:fld>
            <a:endParaRPr lang="th-TH" smtClean="0"/>
          </a:p>
        </p:txBody>
      </p:sp>
      <p:sp>
        <p:nvSpPr>
          <p:cNvPr id="10243" name="Text Box 2"/>
          <p:cNvSpPr txBox="1">
            <a:spLocks noChangeArrowheads="1"/>
          </p:cNvSpPr>
          <p:nvPr/>
        </p:nvSpPr>
        <p:spPr bwMode="auto">
          <a:xfrm>
            <a:off x="838200" y="685800"/>
            <a:ext cx="7981950" cy="375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11200" indent="-711200" eaLnBrk="0" hangingPunct="0"/>
            <a:r>
              <a:rPr lang="en-US" sz="4800" b="1" u="sng">
                <a:latin typeface="Angsana New" pitchFamily="18" charset="-34"/>
              </a:rPr>
              <a:t>References</a:t>
            </a:r>
            <a:endParaRPr lang="th-TH" sz="4800" b="1" u="sng">
              <a:latin typeface="Angsana New" pitchFamily="18" charset="-34"/>
            </a:endParaRPr>
          </a:p>
          <a:p>
            <a:pPr marL="711200" indent="-711200" eaLnBrk="0" hangingPunct="0"/>
            <a:r>
              <a:rPr lang="th-TH" sz="4800" b="1">
                <a:solidFill>
                  <a:srgbClr val="FF0000"/>
                </a:solidFill>
                <a:latin typeface="Angsana New" pitchFamily="18" charset="-34"/>
              </a:rPr>
              <a:t>พรายพล คุ้มทรัพย์ </a:t>
            </a:r>
            <a:r>
              <a:rPr lang="th-TH" sz="4800" b="1" i="1">
                <a:solidFill>
                  <a:srgbClr val="FF0000"/>
                </a:solidFill>
                <a:latin typeface="Angsana New" pitchFamily="18" charset="-34"/>
              </a:rPr>
              <a:t>เศรษฐศาสตร์การเงินระหว่างประเทศ</a:t>
            </a:r>
            <a:r>
              <a:rPr lang="en-US" sz="4800" b="1" i="1">
                <a:solidFill>
                  <a:srgbClr val="FF0000"/>
                </a:solidFill>
                <a:latin typeface="Angsana New" pitchFamily="18" charset="-34"/>
              </a:rPr>
              <a:t>:</a:t>
            </a:r>
            <a:r>
              <a:rPr lang="th-TH" sz="4800" b="1" i="1">
                <a:solidFill>
                  <a:srgbClr val="FF0000"/>
                </a:solidFill>
                <a:latin typeface="Angsana New" pitchFamily="18" charset="-34"/>
              </a:rPr>
              <a:t> ทฤษฎีและนโยบาย</a:t>
            </a:r>
          </a:p>
          <a:p>
            <a:pPr marL="711200" indent="-711200" eaLnBrk="0" hangingPunct="0"/>
            <a:r>
              <a:rPr lang="th-TH" sz="4800" b="1">
                <a:solidFill>
                  <a:srgbClr val="FF0000"/>
                </a:solidFill>
                <a:latin typeface="Angsana New" pitchFamily="18" charset="-34"/>
              </a:rPr>
              <a:t>	2547  บทที่ 10</a:t>
            </a:r>
          </a:p>
          <a:p>
            <a:pPr marL="711200" indent="-711200" eaLnBrk="0" hangingPunct="0"/>
            <a:r>
              <a:rPr lang="th-TH" sz="4800" b="1">
                <a:solidFill>
                  <a:srgbClr val="00FF00"/>
                </a:solidFill>
                <a:latin typeface="Angsana New" pitchFamily="18" charset="-34"/>
              </a:rPr>
              <a:t>  </a:t>
            </a:r>
            <a:endParaRPr lang="th-TH" sz="4800" b="1">
              <a:solidFill>
                <a:srgbClr val="CC0066"/>
              </a:solidFill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8987392-C333-4BBC-B7AC-14C82D61FE93}" type="slidenum">
              <a:rPr lang="en-US" smtClean="0"/>
              <a:pPr/>
              <a:t>3</a:t>
            </a:fld>
            <a:endParaRPr lang="th-TH" smtClean="0"/>
          </a:p>
        </p:txBody>
      </p:sp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838200" y="685800"/>
            <a:ext cx="7981950" cy="42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11200" indent="-711200" eaLnBrk="0" hangingPunct="0">
              <a:defRPr/>
            </a:pPr>
            <a:r>
              <a:rPr lang="en-US" sz="4800" b="1" u="sng" dirty="0">
                <a:latin typeface="Times New Roman" pitchFamily="18" charset="0"/>
                <a:cs typeface="Times New Roman" pitchFamily="18" charset="0"/>
              </a:rPr>
              <a:t>International Economic Relations</a:t>
            </a:r>
            <a:endParaRPr lang="th-TH" sz="4800" b="1" u="sng" dirty="0">
              <a:latin typeface="Times New Roman" pitchFamily="18" charset="0"/>
            </a:endParaRPr>
          </a:p>
          <a:p>
            <a:pPr marL="711200" indent="-711200" eaLnBrk="0" hangingPunct="0">
              <a:defRPr/>
            </a:pP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2 types:</a:t>
            </a:r>
            <a:endParaRPr lang="th-TH" sz="4400" b="1" dirty="0">
              <a:latin typeface="Times New Roman" pitchFamily="18" charset="0"/>
            </a:endParaRPr>
          </a:p>
          <a:p>
            <a:pPr marL="360000" indent="-360000" eaLnBrk="0" hangingPunct="0">
              <a:buFontTx/>
              <a:buChar char="•"/>
              <a:defRPr/>
            </a:pPr>
            <a:r>
              <a:rPr lang="en-US" sz="4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Exchange of goods and services – exports and imports</a:t>
            </a:r>
          </a:p>
          <a:p>
            <a:pPr marL="360000" indent="-360000" eaLnBrk="0" hangingPunct="0">
              <a:buFontTx/>
              <a:buChar char="•"/>
              <a:defRPr/>
            </a:pPr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Investment and loans</a:t>
            </a:r>
            <a:endParaRPr lang="th-TH" sz="4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C215E7C-BCCB-41E3-BACC-C5B536C4147C}" type="slidenum">
              <a:rPr lang="en-US" smtClean="0"/>
              <a:pPr/>
              <a:t>4</a:t>
            </a:fld>
            <a:endParaRPr lang="th-TH" smtClean="0"/>
          </a:p>
        </p:txBody>
      </p:sp>
      <p:sp>
        <p:nvSpPr>
          <p:cNvPr id="5122" name="Text Box 2"/>
          <p:cNvSpPr txBox="1">
            <a:spLocks noChangeAspect="1" noChangeArrowheads="1"/>
          </p:cNvSpPr>
          <p:nvPr/>
        </p:nvSpPr>
        <p:spPr bwMode="auto">
          <a:xfrm>
            <a:off x="539750" y="549275"/>
            <a:ext cx="8104188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11200" indent="-711200" eaLnBrk="0" hangingPunct="0">
              <a:defRPr/>
            </a:pPr>
            <a:r>
              <a:rPr lang="en-US" sz="4400" b="1" u="sng" dirty="0">
                <a:latin typeface="Times New Roman" pitchFamily="18" charset="0"/>
                <a:cs typeface="Times New Roman" pitchFamily="18" charset="0"/>
              </a:rPr>
              <a:t>Benefits of International </a:t>
            </a:r>
          </a:p>
          <a:p>
            <a:pPr marL="711200" indent="-711200" eaLnBrk="0" hangingPunct="0">
              <a:defRPr/>
            </a:pPr>
            <a:r>
              <a:rPr lang="en-US" sz="4400" b="1" u="sng" dirty="0">
                <a:latin typeface="Times New Roman" pitchFamily="18" charset="0"/>
                <a:cs typeface="Times New Roman" pitchFamily="18" charset="0"/>
              </a:rPr>
              <a:t>Economic Relations</a:t>
            </a:r>
            <a:endParaRPr lang="th-TH" sz="4400" b="1" u="sng" dirty="0">
              <a:latin typeface="Times New Roman" pitchFamily="18" charset="0"/>
            </a:endParaRPr>
          </a:p>
          <a:p>
            <a:pPr lvl="2" indent="-360000" eaLnBrk="0" hangingPunct="0">
              <a:buFont typeface="Symbol" pitchFamily="18" charset="2"/>
              <a:buChar char="·"/>
              <a:defRPr/>
            </a:pPr>
            <a:r>
              <a:rPr lang="th-TH" sz="4400" b="1" dirty="0">
                <a:solidFill>
                  <a:srgbClr val="FF00FF"/>
                </a:solidFill>
                <a:latin typeface="Times New Roman" pitchFamily="18" charset="0"/>
              </a:rPr>
              <a:t>Specialization</a:t>
            </a:r>
            <a:r>
              <a:rPr lang="en-US" sz="4400" b="1" dirty="0">
                <a:solidFill>
                  <a:srgbClr val="FF00FF"/>
                </a:solidFill>
                <a:latin typeface="Times New Roman" pitchFamily="18" charset="0"/>
              </a:rPr>
              <a:t>, based on comparative advantage</a:t>
            </a:r>
            <a:endParaRPr lang="en-US" sz="44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lvl="2" indent="-360000" eaLnBrk="0" hangingPunct="0">
              <a:buFont typeface="Symbol" pitchFamily="18" charset="2"/>
              <a:buChar char="·"/>
              <a:defRPr/>
            </a:pPr>
            <a:r>
              <a:rPr lang="en-US" sz="4400" b="1" dirty="0">
                <a:solidFill>
                  <a:srgbClr val="FF5050"/>
                </a:solidFill>
                <a:latin typeface="Times New Roman" pitchFamily="18" charset="0"/>
              </a:rPr>
              <a:t>Expand market size</a:t>
            </a:r>
          </a:p>
          <a:p>
            <a:pPr lvl="2" indent="-360000" eaLnBrk="0" hangingPunct="0">
              <a:buFont typeface="Symbol" pitchFamily="18" charset="2"/>
              <a:buChar char="·"/>
              <a:defRPr/>
            </a:pPr>
            <a:r>
              <a:rPr lang="en-US" sz="4400" b="1" dirty="0">
                <a:solidFill>
                  <a:srgbClr val="0000FF"/>
                </a:solidFill>
                <a:latin typeface="Times New Roman" pitchFamily="18" charset="0"/>
              </a:rPr>
              <a:t>Transfer of knowledge and technology</a:t>
            </a:r>
            <a:endParaRPr lang="th-TH" sz="4400" b="1" dirty="0">
              <a:solidFill>
                <a:srgbClr val="FF5050"/>
              </a:solidFill>
              <a:latin typeface="Times New Roman" pitchFamily="18" charset="0"/>
            </a:endParaRPr>
          </a:p>
          <a:p>
            <a:pPr eaLnBrk="0" hangingPunct="0">
              <a:defRPr/>
            </a:pPr>
            <a:endParaRPr lang="th-TH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4B4215C-C7FD-4E4A-B8DD-610BA2CE5802}" type="slidenum">
              <a:rPr lang="en-US" smtClean="0"/>
              <a:pPr/>
              <a:t>5</a:t>
            </a:fld>
            <a:endParaRPr lang="th-TH" smtClean="0"/>
          </a:p>
        </p:txBody>
      </p:sp>
      <p:sp>
        <p:nvSpPr>
          <p:cNvPr id="5122" name="Text Box 2"/>
          <p:cNvSpPr txBox="1">
            <a:spLocks noChangeAspect="1" noChangeArrowheads="1"/>
          </p:cNvSpPr>
          <p:nvPr/>
        </p:nvSpPr>
        <p:spPr bwMode="auto">
          <a:xfrm>
            <a:off x="539750" y="549275"/>
            <a:ext cx="8104188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11200" indent="-711200" eaLnBrk="0" hangingPunct="0">
              <a:defRPr/>
            </a:pPr>
            <a:r>
              <a:rPr lang="en-US" sz="4400" b="1" u="sng" dirty="0">
                <a:latin typeface="Times New Roman" pitchFamily="18" charset="0"/>
                <a:cs typeface="Times New Roman" pitchFamily="18" charset="0"/>
              </a:rPr>
              <a:t>Benefits of International </a:t>
            </a:r>
          </a:p>
          <a:p>
            <a:pPr marL="711200" indent="-711200" eaLnBrk="0" hangingPunct="0">
              <a:defRPr/>
            </a:pPr>
            <a:r>
              <a:rPr lang="en-US" sz="4400" b="1" u="sng" dirty="0">
                <a:latin typeface="Times New Roman" pitchFamily="18" charset="0"/>
                <a:cs typeface="Times New Roman" pitchFamily="18" charset="0"/>
              </a:rPr>
              <a:t>Economic Relations</a:t>
            </a:r>
            <a:endParaRPr lang="th-TH" sz="4400" b="1" u="sng" dirty="0">
              <a:latin typeface="Times New Roman" pitchFamily="18" charset="0"/>
            </a:endParaRPr>
          </a:p>
          <a:p>
            <a:pPr lvl="1" eaLnBrk="0" hangingPunct="0">
              <a:buFont typeface="Symbol" pitchFamily="18" charset="2"/>
              <a:buNone/>
              <a:defRPr/>
            </a:pPr>
            <a:endParaRPr lang="en-US" sz="4400" b="1" dirty="0">
              <a:solidFill>
                <a:srgbClr val="FF5050"/>
              </a:solidFill>
              <a:latin typeface="Times New Roman" pitchFamily="18" charset="0"/>
            </a:endParaRPr>
          </a:p>
          <a:p>
            <a:pPr lvl="1" eaLnBrk="0" hangingPunct="0">
              <a:buFont typeface="Symbol" pitchFamily="18" charset="2"/>
              <a:buNone/>
              <a:defRPr/>
            </a:pPr>
            <a:r>
              <a:rPr lang="en-US" sz="4400" b="1" dirty="0">
                <a:solidFill>
                  <a:srgbClr val="FF5050"/>
                </a:solidFill>
                <a:latin typeface="Times New Roman" pitchFamily="18" charset="0"/>
              </a:rPr>
              <a:t>Economic growth</a:t>
            </a:r>
          </a:p>
          <a:p>
            <a:pPr lvl="1" eaLnBrk="0" hangingPunct="0">
              <a:buFont typeface="Symbol" pitchFamily="18" charset="2"/>
              <a:buNone/>
              <a:defRPr/>
            </a:pPr>
            <a:r>
              <a:rPr lang="th-TH" sz="4400" b="1" dirty="0">
                <a:solidFill>
                  <a:srgbClr val="FF5050"/>
                </a:solidFill>
                <a:latin typeface="Times New Roman" pitchFamily="18" charset="0"/>
                <a:sym typeface="Wingdings" pitchFamily="2" charset="2"/>
              </a:rPr>
              <a:t></a:t>
            </a:r>
            <a:r>
              <a:rPr lang="th-TH" sz="4400" b="1" dirty="0">
                <a:solidFill>
                  <a:srgbClr val="FF5050"/>
                </a:solidFill>
                <a:latin typeface="Times New Roman" pitchFamily="18" charset="0"/>
              </a:rPr>
              <a:t> </a:t>
            </a:r>
            <a:r>
              <a:rPr lang="en-US" sz="4400" b="1" dirty="0">
                <a:solidFill>
                  <a:srgbClr val="FF5050"/>
                </a:solidFill>
                <a:latin typeface="Times New Roman" pitchFamily="18" charset="0"/>
              </a:rPr>
              <a:t>Income and employment</a:t>
            </a:r>
            <a:endParaRPr lang="th-TH" sz="4400" b="1" dirty="0">
              <a:solidFill>
                <a:srgbClr val="FF5050"/>
              </a:solidFill>
              <a:latin typeface="Times New Roman" pitchFamily="18" charset="0"/>
            </a:endParaRPr>
          </a:p>
          <a:p>
            <a:pPr eaLnBrk="0" hangingPunct="0">
              <a:defRPr/>
            </a:pPr>
            <a:endParaRPr lang="th-TH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EE228EC-F869-42D7-89D0-DB55FE2B067D}" type="slidenum">
              <a:rPr lang="en-US" smtClean="0"/>
              <a:pPr/>
              <a:t>6</a:t>
            </a:fld>
            <a:endParaRPr lang="th-TH" smtClean="0"/>
          </a:p>
        </p:txBody>
      </p:sp>
      <p:sp>
        <p:nvSpPr>
          <p:cNvPr id="6146" name="Text Box 2"/>
          <p:cNvSpPr txBox="1">
            <a:spLocks noChangeAspect="1" noChangeArrowheads="1"/>
          </p:cNvSpPr>
          <p:nvPr/>
        </p:nvSpPr>
        <p:spPr bwMode="auto">
          <a:xfrm>
            <a:off x="468313" y="663575"/>
            <a:ext cx="8032750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11200" indent="-711200" eaLnBrk="0" hangingPunct="0">
              <a:defRPr/>
            </a:pPr>
            <a:r>
              <a:rPr lang="en-US" sz="4400" b="1" u="sng" dirty="0">
                <a:latin typeface="Times New Roman" pitchFamily="18" charset="0"/>
                <a:cs typeface="Times New Roman" pitchFamily="18" charset="0"/>
              </a:rPr>
              <a:t>Costs of International </a:t>
            </a:r>
          </a:p>
          <a:p>
            <a:pPr marL="711200" indent="-711200" eaLnBrk="0" hangingPunct="0">
              <a:defRPr/>
            </a:pPr>
            <a:r>
              <a:rPr lang="en-US" sz="4400" b="1" u="sng" dirty="0">
                <a:latin typeface="Times New Roman" pitchFamily="18" charset="0"/>
                <a:cs typeface="Times New Roman" pitchFamily="18" charset="0"/>
              </a:rPr>
              <a:t>Economic Relations</a:t>
            </a:r>
            <a:endParaRPr lang="th-TH" sz="4400" b="1" u="sng" dirty="0">
              <a:latin typeface="Times New Roman" pitchFamily="18" charset="0"/>
            </a:endParaRPr>
          </a:p>
          <a:p>
            <a:pPr lvl="2" indent="-360000" eaLnBrk="0" hangingPunct="0">
              <a:buFont typeface="Symbol" pitchFamily="18" charset="2"/>
              <a:buChar char="·"/>
              <a:defRPr/>
            </a:pPr>
            <a:r>
              <a:rPr lang="th-TH" sz="4400" b="1" dirty="0">
                <a:solidFill>
                  <a:srgbClr val="FF0000"/>
                </a:solidFill>
                <a:latin typeface="Angsana New" pitchFamily="18" charset="-34"/>
              </a:rPr>
              <a:t> </a:t>
            </a:r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Fluctuations in world trade and capital flows</a:t>
            </a:r>
          </a:p>
          <a:p>
            <a:pPr lvl="2" indent="-360000" eaLnBrk="0" hangingPunct="0">
              <a:buFont typeface="Symbol" pitchFamily="18" charset="2"/>
              <a:buChar char="·"/>
              <a:defRPr/>
            </a:pPr>
            <a:r>
              <a:rPr lang="en-US" sz="4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Foreign domination</a:t>
            </a:r>
          </a:p>
          <a:p>
            <a:pPr lvl="2" eaLnBrk="0" hangingPunct="0">
              <a:buFont typeface="Symbol" pitchFamily="18" charset="2"/>
              <a:buNone/>
              <a:defRPr/>
            </a:pPr>
            <a:r>
              <a:rPr lang="th-TH" sz="4400" b="1" dirty="0">
                <a:solidFill>
                  <a:srgbClr val="CC0099"/>
                </a:solidFill>
                <a:latin typeface="CordiaUPC" pitchFamily="34" charset="-34"/>
              </a:rPr>
              <a:t>    </a:t>
            </a:r>
            <a:endParaRPr lang="th-TH" sz="4400" b="1" dirty="0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723914A-1E55-4F11-834B-A0D03F4A7CBE}" type="slidenum">
              <a:rPr lang="en-US" smtClean="0"/>
              <a:pPr/>
              <a:t>7</a:t>
            </a:fld>
            <a:endParaRPr lang="th-TH" smtClean="0"/>
          </a:p>
        </p:txBody>
      </p:sp>
      <p:sp>
        <p:nvSpPr>
          <p:cNvPr id="6146" name="Text Box 2"/>
          <p:cNvSpPr txBox="1">
            <a:spLocks noChangeAspect="1" noChangeArrowheads="1"/>
          </p:cNvSpPr>
          <p:nvPr/>
        </p:nvSpPr>
        <p:spPr bwMode="auto">
          <a:xfrm>
            <a:off x="468313" y="663575"/>
            <a:ext cx="8032750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11200" indent="-711200" eaLnBrk="0" hangingPunct="0">
              <a:defRPr/>
            </a:pPr>
            <a:r>
              <a:rPr lang="en-US" sz="4400" b="1" u="sng" dirty="0">
                <a:latin typeface="Times New Roman" pitchFamily="18" charset="0"/>
                <a:cs typeface="Times New Roman" pitchFamily="18" charset="0"/>
              </a:rPr>
              <a:t>Costs of International </a:t>
            </a:r>
          </a:p>
          <a:p>
            <a:pPr marL="711200" indent="-711200" eaLnBrk="0" hangingPunct="0">
              <a:defRPr/>
            </a:pPr>
            <a:r>
              <a:rPr lang="en-US" sz="4400" b="1" u="sng" dirty="0">
                <a:latin typeface="Times New Roman" pitchFamily="18" charset="0"/>
                <a:cs typeface="Times New Roman" pitchFamily="18" charset="0"/>
              </a:rPr>
              <a:t>Economic Relations</a:t>
            </a:r>
            <a:endParaRPr lang="th-TH" sz="4400" b="1" u="sng" dirty="0">
              <a:latin typeface="Times New Roman" pitchFamily="18" charset="0"/>
            </a:endParaRPr>
          </a:p>
          <a:p>
            <a:pPr lvl="2" indent="-360000" eaLnBrk="0" hangingPunct="0">
              <a:buFont typeface="Symbol" pitchFamily="18" charset="2"/>
              <a:buChar char="·"/>
              <a:defRPr/>
            </a:pPr>
            <a:r>
              <a:rPr lang="en-US" sz="44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Economic and social imbalance among</a:t>
            </a:r>
          </a:p>
          <a:p>
            <a:pPr lvl="2" eaLnBrk="0" hangingPunct="0">
              <a:defRPr/>
            </a:pPr>
            <a:r>
              <a:rPr lang="en-US" sz="4400" b="1" dirty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people with different opportunity, education, and economic status</a:t>
            </a:r>
            <a:endParaRPr lang="th-TH" sz="4400" b="1" dirty="0">
              <a:solidFill>
                <a:srgbClr val="CC0099"/>
              </a:solidFill>
              <a:latin typeface="Times New Roman" pitchFamily="18" charset="0"/>
            </a:endParaRPr>
          </a:p>
          <a:p>
            <a:pPr lvl="2" eaLnBrk="0" hangingPunct="0">
              <a:buFont typeface="Symbol" pitchFamily="18" charset="2"/>
              <a:buNone/>
              <a:defRPr/>
            </a:pPr>
            <a:r>
              <a:rPr lang="th-TH" sz="4400" b="1" dirty="0">
                <a:solidFill>
                  <a:srgbClr val="CC0099"/>
                </a:solidFill>
                <a:latin typeface="CordiaUPC" pitchFamily="34" charset="-34"/>
              </a:rPr>
              <a:t>    </a:t>
            </a:r>
            <a:endParaRPr lang="th-TH" sz="4400" b="1" dirty="0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44C0A32-52DF-44F2-8B7E-DE35A1BC7D71}" type="slidenum">
              <a:rPr lang="en-US" smtClean="0"/>
              <a:pPr/>
              <a:t>8</a:t>
            </a:fld>
            <a:endParaRPr lang="th-TH" smtClean="0"/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Times New Roman" pitchFamily="18" charset="0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  <p:sp>
        <p:nvSpPr>
          <p:cNvPr id="10243" name="Text Box 3"/>
          <p:cNvSpPr txBox="1">
            <a:spLocks noChangeAspect="1" noChangeArrowheads="1"/>
          </p:cNvSpPr>
          <p:nvPr/>
        </p:nvSpPr>
        <p:spPr bwMode="auto">
          <a:xfrm>
            <a:off x="642938" y="2214563"/>
            <a:ext cx="77152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0000" indent="-360000" eaLnBrk="0" hangingPunct="0">
              <a:buFontTx/>
              <a:buChar char="•"/>
              <a:defRPr/>
            </a:pPr>
            <a:r>
              <a:rPr lang="en-US" sz="4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Foreign trade has increased rapidly (exports and imports as % of GDP)</a:t>
            </a:r>
          </a:p>
          <a:p>
            <a:pPr eaLnBrk="0" hangingPunct="0">
              <a:defRPr/>
            </a:pPr>
            <a:endParaRPr lang="th-TH" sz="4400" b="1" dirty="0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A06FF87-A01C-4A67-830D-A35F762D75EF}" type="slidenum">
              <a:rPr lang="en-US" smtClean="0"/>
              <a:pPr/>
              <a:t>9</a:t>
            </a:fld>
            <a:endParaRPr lang="th-TH" smtClean="0"/>
          </a:p>
        </p:txBody>
      </p:sp>
      <p:graphicFrame>
        <p:nvGraphicFramePr>
          <p:cNvPr id="9275" name="Group 59"/>
          <p:cNvGraphicFramePr>
            <a:graphicFrameLocks noGrp="1"/>
          </p:cNvGraphicFramePr>
          <p:nvPr/>
        </p:nvGraphicFramePr>
        <p:xfrm>
          <a:off x="2195513" y="692150"/>
          <a:ext cx="4392612" cy="4663440"/>
        </p:xfrm>
        <a:graphic>
          <a:graphicData uri="http://schemas.openxmlformats.org/drawingml/2006/table">
            <a:tbl>
              <a:tblPr/>
              <a:tblGrid>
                <a:gridCol w="2143125"/>
                <a:gridCol w="2249487"/>
              </a:tblGrid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Year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(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+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)/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GDP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1980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1990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1995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1996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1997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1998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1999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2000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88ACDFC-165B-41FB-9B22-F604CF54821E}" type="slidenum">
              <a:rPr lang="en-US" smtClean="0"/>
              <a:pPr/>
              <a:t>10</a:t>
            </a:fld>
            <a:endParaRPr lang="th-TH" smtClean="0"/>
          </a:p>
        </p:txBody>
      </p:sp>
      <p:graphicFrame>
        <p:nvGraphicFramePr>
          <p:cNvPr id="9275" name="Group 59"/>
          <p:cNvGraphicFramePr>
            <a:graphicFrameLocks noGrp="1"/>
          </p:cNvGraphicFramePr>
          <p:nvPr/>
        </p:nvGraphicFramePr>
        <p:xfrm>
          <a:off x="2214546" y="214290"/>
          <a:ext cx="4392612" cy="6384774"/>
        </p:xfrm>
        <a:graphic>
          <a:graphicData uri="http://schemas.openxmlformats.org/drawingml/2006/table">
            <a:tbl>
              <a:tblPr/>
              <a:tblGrid>
                <a:gridCol w="2143125"/>
                <a:gridCol w="2249487"/>
              </a:tblGrid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Year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(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X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+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M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)/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GDP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2001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106%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2002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99%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2003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103%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2004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111%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2005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121%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2006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118%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2007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113%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122%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102%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2010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111%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32D85DA-B6AD-431C-80D2-A20F71C1A52C}" type="slidenum">
              <a:rPr lang="en-US" smtClean="0"/>
              <a:pPr/>
              <a:t>11</a:t>
            </a:fld>
            <a:endParaRPr lang="th-TH" smtClean="0"/>
          </a:p>
        </p:txBody>
      </p:sp>
      <p:sp>
        <p:nvSpPr>
          <p:cNvPr id="19459" name="Text Box 4"/>
          <p:cNvSpPr txBox="1">
            <a:spLocks noChangeArrowheads="1"/>
          </p:cNvSpPr>
          <p:nvPr/>
        </p:nvSpPr>
        <p:spPr bwMode="auto">
          <a:xfrm>
            <a:off x="785813" y="2643188"/>
            <a:ext cx="78676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Import structure has hardly</a:t>
            </a:r>
          </a:p>
          <a:p>
            <a:r>
              <a:rPr lang="en-US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changed, mainly capital goods, </a:t>
            </a:r>
          </a:p>
          <a:p>
            <a:r>
              <a:rPr lang="en-US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raw materials, and crude oil </a:t>
            </a:r>
          </a:p>
          <a:p>
            <a:endParaRPr lang="th-TH" sz="4400" b="1">
              <a:latin typeface="Times New Roman" pitchFamily="18" charset="0"/>
            </a:endParaRPr>
          </a:p>
        </p:txBody>
      </p:sp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6230938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pitchFamily="18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  <a:p>
            <a:pPr eaLnBrk="0" hangingPunct="0"/>
            <a:endParaRPr lang="th-TH" sz="4400" b="1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82F45AF-4C4E-41FE-8D38-A3A578BEED19}" type="slidenum">
              <a:rPr lang="en-US" smtClean="0"/>
              <a:pPr/>
              <a:t>12</a:t>
            </a:fld>
            <a:endParaRPr lang="th-TH" smtClean="0"/>
          </a:p>
        </p:txBody>
      </p:sp>
      <p:graphicFrame>
        <p:nvGraphicFramePr>
          <p:cNvPr id="7293" name="Group 125"/>
          <p:cNvGraphicFramePr>
            <a:graphicFrameLocks noGrp="1"/>
          </p:cNvGraphicFramePr>
          <p:nvPr/>
        </p:nvGraphicFramePr>
        <p:xfrm>
          <a:off x="468313" y="765175"/>
          <a:ext cx="8424862" cy="5791200"/>
        </p:xfrm>
        <a:graphic>
          <a:graphicData uri="http://schemas.openxmlformats.org/drawingml/2006/table">
            <a:tbl>
              <a:tblPr/>
              <a:tblGrid>
                <a:gridCol w="3432175"/>
                <a:gridCol w="1249362"/>
                <a:gridCol w="1246188"/>
                <a:gridCol w="1250950"/>
                <a:gridCol w="1246187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1988-89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1990-91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1992-93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1994-95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Consumer goods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7.82%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8.56%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9.91%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10.43%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Non-durable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3.91%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3.77%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4.28%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3.90%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Durable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3.92%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4.79%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5.64%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6.52%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Intermediate,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raw materials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35.74%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34.08%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30.94%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28.86%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For consumer goods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23.72%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23.49%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20.67%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19.08%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For capital goods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12.02%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10.60%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10.28%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9.78%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Capital goods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37.71%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39.55%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42.14%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45.19%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Others</a:t>
                      </a:r>
                      <a:endParaRPr kumimoji="0" 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18.72%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17.80%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17.00%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15.52%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Total</a:t>
                      </a:r>
                      <a:endParaRPr kumimoji="0" 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100.00%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100.00%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100.00%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100.00%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36" name="Text Box 126"/>
          <p:cNvSpPr txBox="1">
            <a:spLocks noChangeArrowheads="1"/>
          </p:cNvSpPr>
          <p:nvPr/>
        </p:nvSpPr>
        <p:spPr bwMode="auto">
          <a:xfrm>
            <a:off x="1476375" y="174625"/>
            <a:ext cx="37655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pitchFamily="18" charset="-34"/>
              </a:rPr>
              <a:t>Import Pattern of Thailand</a:t>
            </a:r>
            <a:endParaRPr lang="th-TH" sz="3600" b="1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D795A98-6A4B-4E41-8A04-23449BEAD833}" type="slidenum">
              <a:rPr lang="en-US" smtClean="0"/>
              <a:pPr/>
              <a:t>13</a:t>
            </a:fld>
            <a:endParaRPr lang="th-TH" smtClean="0"/>
          </a:p>
        </p:txBody>
      </p:sp>
      <p:sp>
        <p:nvSpPr>
          <p:cNvPr id="1028" name="Text Box 124"/>
          <p:cNvSpPr txBox="1">
            <a:spLocks noChangeArrowheads="1"/>
          </p:cNvSpPr>
          <p:nvPr/>
        </p:nvSpPr>
        <p:spPr bwMode="auto">
          <a:xfrm>
            <a:off x="1476375" y="174625"/>
            <a:ext cx="3897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pitchFamily="18" charset="-34"/>
              </a:rPr>
              <a:t>Import Pattern of Thailand</a:t>
            </a:r>
            <a:endParaRPr lang="th-TH" sz="3600" b="1">
              <a:latin typeface="Angsana New" pitchFamily="18" charset="-34"/>
            </a:endParaRPr>
          </a:p>
        </p:txBody>
      </p:sp>
      <p:graphicFrame>
        <p:nvGraphicFramePr>
          <p:cNvPr id="1026" name="Object 58"/>
          <p:cNvGraphicFramePr>
            <a:graphicFrameLocks noChangeAspect="1"/>
          </p:cNvGraphicFramePr>
          <p:nvPr/>
        </p:nvGraphicFramePr>
        <p:xfrm>
          <a:off x="1006475" y="1149350"/>
          <a:ext cx="7380288" cy="4938713"/>
        </p:xfrm>
        <a:graphic>
          <a:graphicData uri="http://schemas.openxmlformats.org/presentationml/2006/ole">
            <p:oleObj spid="_x0000_s1026" name="Worksheet" r:id="rId3" imgW="4448250" imgH="299094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8F364C7-415A-4FB3-9E7A-8BA4DB6F67B2}" type="slidenum">
              <a:rPr lang="en-US" smtClean="0"/>
              <a:pPr/>
              <a:t>14</a:t>
            </a:fld>
            <a:endParaRPr lang="th-TH" smtClean="0"/>
          </a:p>
        </p:txBody>
      </p:sp>
      <p:sp>
        <p:nvSpPr>
          <p:cNvPr id="2052" name="Text Box 124"/>
          <p:cNvSpPr txBox="1">
            <a:spLocks noChangeArrowheads="1"/>
          </p:cNvSpPr>
          <p:nvPr/>
        </p:nvSpPr>
        <p:spPr bwMode="auto">
          <a:xfrm>
            <a:off x="1476375" y="174625"/>
            <a:ext cx="3897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pitchFamily="18" charset="-34"/>
              </a:rPr>
              <a:t>Import Pattern of Thailand</a:t>
            </a:r>
            <a:endParaRPr lang="th-TH" sz="3600" b="1">
              <a:latin typeface="Angsana New" pitchFamily="18" charset="-34"/>
            </a:endParaRP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1071563" y="1000125"/>
          <a:ext cx="7292975" cy="5105400"/>
        </p:xfrm>
        <a:graphic>
          <a:graphicData uri="http://schemas.openxmlformats.org/presentationml/2006/ole">
            <p:oleObj spid="_x0000_s2050" name="Worksheet" r:id="rId3" imgW="4505220" imgH="299094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A327BA7-508E-4A41-A797-8C55AEE423E1}" type="slidenum">
              <a:rPr lang="en-US" smtClean="0"/>
              <a:pPr/>
              <a:t>15</a:t>
            </a:fld>
            <a:endParaRPr lang="th-TH" smtClean="0"/>
          </a:p>
        </p:txBody>
      </p:sp>
      <p:sp>
        <p:nvSpPr>
          <p:cNvPr id="18435" name="Text Box 2"/>
          <p:cNvSpPr txBox="1">
            <a:spLocks noChangeAspect="1" noChangeArrowheads="1"/>
          </p:cNvSpPr>
          <p:nvPr/>
        </p:nvSpPr>
        <p:spPr bwMode="auto">
          <a:xfrm>
            <a:off x="714375" y="2286000"/>
            <a:ext cx="7929563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>
              <a:buFontTx/>
              <a:buChar char="•"/>
              <a:defRPr/>
            </a:pPr>
            <a:r>
              <a:rPr lang="th-TH" sz="4400" b="1" dirty="0">
                <a:solidFill>
                  <a:srgbClr val="FF0000"/>
                </a:solidFill>
              </a:rPr>
              <a:t> 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Mostly import from industrial countries (esp. Japan), but declining share</a:t>
            </a:r>
            <a:endParaRPr lang="th-TH" sz="4400" b="1" dirty="0">
              <a:solidFill>
                <a:srgbClr val="FF0000"/>
              </a:solidFill>
            </a:endParaRPr>
          </a:p>
          <a:p>
            <a:pPr marL="468000" indent="-457200">
              <a:buFontTx/>
              <a:buChar char="•"/>
              <a:defRPr/>
            </a:pPr>
            <a:r>
              <a:rPr lang="th-TH" sz="4400" b="1" dirty="0">
                <a:solidFill>
                  <a:srgbClr val="3333FF"/>
                </a:solidFill>
              </a:rPr>
              <a:t> 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Recently import more from ASEAN and 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China</a:t>
            </a:r>
            <a:endParaRPr lang="th-TH" sz="4400" b="1" dirty="0">
              <a:solidFill>
                <a:srgbClr val="3333FF"/>
              </a:solidFill>
            </a:endParaRPr>
          </a:p>
          <a:p>
            <a:pPr indent="-457200">
              <a:defRPr/>
            </a:pPr>
            <a:endParaRPr lang="th-TH" sz="4400" b="1" dirty="0"/>
          </a:p>
        </p:txBody>
      </p:sp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pitchFamily="18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EC78EFD-8E47-42D9-A115-A169E96FCD47}" type="slidenum">
              <a:rPr lang="en-US" smtClean="0"/>
              <a:pPr/>
              <a:t>16</a:t>
            </a:fld>
            <a:endParaRPr lang="th-TH" smtClean="0"/>
          </a:p>
        </p:txBody>
      </p:sp>
      <p:graphicFrame>
        <p:nvGraphicFramePr>
          <p:cNvPr id="31161" name="Group 441"/>
          <p:cNvGraphicFramePr>
            <a:graphicFrameLocks noGrp="1"/>
          </p:cNvGraphicFramePr>
          <p:nvPr/>
        </p:nvGraphicFramePr>
        <p:xfrm>
          <a:off x="323850" y="833438"/>
          <a:ext cx="8496300" cy="6035040"/>
        </p:xfrm>
        <a:graphic>
          <a:graphicData uri="http://schemas.openxmlformats.org/drawingml/2006/table">
            <a:tbl>
              <a:tblPr/>
              <a:tblGrid>
                <a:gridCol w="1743075"/>
                <a:gridCol w="1125538"/>
                <a:gridCol w="1125537"/>
                <a:gridCol w="1125538"/>
                <a:gridCol w="1125537"/>
                <a:gridCol w="1125538"/>
                <a:gridCol w="1125537"/>
              </a:tblGrid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1986-88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1989-91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1992-94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1995-97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1998-2000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2001-03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Japan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27.50%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30.08%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29.96%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28.06%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24.30%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23.18%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U.S.A.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13.38%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10.88%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11.75%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12.83%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12.74%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10.17%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E.U.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15.44%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13.86%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14.21%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14.48%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11.32%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11.03%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ASEAN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13.57%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12.42%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12.52%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12.58%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15.70%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16.56%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Middle East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4.53%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3.92%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3.44%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5.71%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9.04%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9.49%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China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3.41%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3.11%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2.62%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3.10%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4.94%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7.25%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South Korea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2.57%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3.51%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4.05%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3.59%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3.50%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3.73%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Taiwan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3.91%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4.99%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5.20%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4.58%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4.83%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4.32%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Others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15.69%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17.23%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16.26%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15.06%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13.63%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14.27%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Total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611" name="Text Box 442"/>
          <p:cNvSpPr txBox="1">
            <a:spLocks noChangeArrowheads="1"/>
          </p:cNvSpPr>
          <p:nvPr/>
        </p:nvSpPr>
        <p:spPr bwMode="auto">
          <a:xfrm>
            <a:off x="1476375" y="174625"/>
            <a:ext cx="41386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pitchFamily="18" charset="-34"/>
              </a:rPr>
              <a:t>Sources of Thailand’s Imports</a:t>
            </a:r>
            <a:endParaRPr lang="th-TH" sz="3600" b="1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87A767-74FC-4F00-B31B-E8F7C0478218}" type="slidenum">
              <a:rPr lang="en-US" smtClean="0"/>
              <a:pPr/>
              <a:t>17</a:t>
            </a:fld>
            <a:endParaRPr lang="th-TH" smtClean="0"/>
          </a:p>
        </p:txBody>
      </p:sp>
      <p:graphicFrame>
        <p:nvGraphicFramePr>
          <p:cNvPr id="31161" name="Group 441"/>
          <p:cNvGraphicFramePr>
            <a:graphicFrameLocks noGrp="1"/>
          </p:cNvGraphicFramePr>
          <p:nvPr/>
        </p:nvGraphicFramePr>
        <p:xfrm>
          <a:off x="2286000" y="642938"/>
          <a:ext cx="3994150" cy="6035040"/>
        </p:xfrm>
        <a:graphic>
          <a:graphicData uri="http://schemas.openxmlformats.org/drawingml/2006/table">
            <a:tbl>
              <a:tblPr/>
              <a:tblGrid>
                <a:gridCol w="1743075"/>
                <a:gridCol w="1125538"/>
                <a:gridCol w="1125537"/>
              </a:tblGrid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2004-06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2007-09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Japan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21.7%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19.2%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U.S.A.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7.5%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6.5%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E.U.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9.2%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8.5%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ASEAN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17.9%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17.6%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Middle East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13.0%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13.9%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China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9.6%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11.8%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South Korea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3.7%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3.9%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Taiwan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4.0%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3.7%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Others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13.4%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14.9%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Total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latin typeface="Microsoft Sans Serif"/>
                        </a:rPr>
                        <a:t>100.0%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latin typeface="Microsoft Sans Serif"/>
                        </a:rPr>
                        <a:t>100.0%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91" name="Text Box 442"/>
          <p:cNvSpPr txBox="1">
            <a:spLocks noChangeArrowheads="1"/>
          </p:cNvSpPr>
          <p:nvPr/>
        </p:nvSpPr>
        <p:spPr bwMode="auto">
          <a:xfrm>
            <a:off x="2071688" y="0"/>
            <a:ext cx="41386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pitchFamily="18" charset="-34"/>
              </a:rPr>
              <a:t>Sources of Thailand’s Imports</a:t>
            </a:r>
            <a:endParaRPr lang="th-TH" sz="3600" b="1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85F91F-3FF9-4C82-A3B9-5B213F556FD2}" type="slidenum">
              <a:rPr lang="en-US" smtClean="0"/>
              <a:pPr/>
              <a:t>18</a:t>
            </a:fld>
            <a:endParaRPr lang="th-TH" smtClean="0"/>
          </a:p>
        </p:txBody>
      </p:sp>
      <p:sp>
        <p:nvSpPr>
          <p:cNvPr id="24579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pitchFamily="18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Angsana New" pitchFamily="18" charset="-34"/>
            </a:endParaRPr>
          </a:p>
        </p:txBody>
      </p:sp>
      <p:sp>
        <p:nvSpPr>
          <p:cNvPr id="24580" name="Text Box 2"/>
          <p:cNvSpPr txBox="1">
            <a:spLocks noChangeAspect="1" noChangeArrowheads="1"/>
          </p:cNvSpPr>
          <p:nvPr/>
        </p:nvSpPr>
        <p:spPr bwMode="auto">
          <a:xfrm>
            <a:off x="714375" y="2286000"/>
            <a:ext cx="7929563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/>
            <a:r>
              <a:rPr lang="th-TH" sz="4400" b="1">
                <a:solidFill>
                  <a:srgbClr val="FF0000"/>
                </a:solidFill>
              </a:rPr>
              <a:t> </a:t>
            </a:r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Diversify exports in type and market</a:t>
            </a:r>
            <a:endParaRPr lang="en-US" sz="4400" b="1">
              <a:solidFill>
                <a:srgbClr val="FF0000"/>
              </a:solidFill>
            </a:endParaRP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High growth of manufactured</a:t>
            </a: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Declining trend in labor-intensive</a:t>
            </a:r>
            <a:endParaRPr lang="th-TH" sz="4400" b="1">
              <a:solidFill>
                <a:srgbClr val="7030A0"/>
              </a:solidFill>
            </a:endParaRPr>
          </a:p>
          <a:p>
            <a:pPr marL="466725" indent="-457200">
              <a:buFontTx/>
              <a:buChar char="•"/>
            </a:pPr>
            <a:r>
              <a:rPr lang="th-TH" sz="4400" b="1">
                <a:solidFill>
                  <a:srgbClr val="3333FF"/>
                </a:solidFill>
              </a:rPr>
              <a:t> </a:t>
            </a:r>
            <a:r>
              <a:rPr lang="en-US" sz="40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Increasing trend of hi-tech products</a:t>
            </a:r>
            <a:endParaRPr lang="th-TH" sz="4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03881E2-0539-43CE-BD38-B102ECA3030D}" type="slidenum">
              <a:rPr lang="en-US" smtClean="0"/>
              <a:pPr/>
              <a:t>19</a:t>
            </a:fld>
            <a:endParaRPr lang="th-TH" smtClean="0"/>
          </a:p>
        </p:txBody>
      </p:sp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pitchFamily="18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Angsana New" pitchFamily="18" charset="-34"/>
            </a:endParaRPr>
          </a:p>
        </p:txBody>
      </p:sp>
      <p:sp>
        <p:nvSpPr>
          <p:cNvPr id="25604" name="Text Box 2"/>
          <p:cNvSpPr txBox="1">
            <a:spLocks noChangeAspect="1" noChangeArrowheads="1"/>
          </p:cNvSpPr>
          <p:nvPr/>
        </p:nvSpPr>
        <p:spPr bwMode="auto">
          <a:xfrm>
            <a:off x="714375" y="2286000"/>
            <a:ext cx="7929563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/>
            <a:r>
              <a:rPr lang="th-TH" sz="4400" b="1">
                <a:solidFill>
                  <a:srgbClr val="FF0000"/>
                </a:solidFill>
              </a:rPr>
              <a:t> </a:t>
            </a:r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Diversify exports in type and market</a:t>
            </a:r>
            <a:endParaRPr lang="en-US" sz="4400" b="1">
              <a:solidFill>
                <a:srgbClr val="FF0000"/>
              </a:solidFill>
            </a:endParaRP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High growth of manufactured</a:t>
            </a: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Declining trend in labor-intensive</a:t>
            </a:r>
            <a:endParaRPr lang="th-TH" sz="4400" b="1">
              <a:solidFill>
                <a:srgbClr val="7030A0"/>
              </a:solidFill>
            </a:endParaRPr>
          </a:p>
          <a:p>
            <a:pPr marL="466725" indent="-457200">
              <a:buFontTx/>
              <a:buChar char="•"/>
            </a:pPr>
            <a:r>
              <a:rPr lang="th-TH" sz="4400" b="1">
                <a:solidFill>
                  <a:srgbClr val="3333FF"/>
                </a:solidFill>
              </a:rPr>
              <a:t> </a:t>
            </a:r>
            <a:r>
              <a:rPr lang="en-US" sz="40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Increasing trend of hi-tech products</a:t>
            </a:r>
            <a:endParaRPr lang="th-TH" sz="4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77043E4-216B-469A-8C41-9A4636F85F52}" type="slidenum">
              <a:rPr lang="en-US" smtClean="0"/>
              <a:pPr/>
              <a:t>20</a:t>
            </a:fld>
            <a:endParaRPr lang="th-TH" smtClean="0"/>
          </a:p>
        </p:txBody>
      </p:sp>
      <p:graphicFrame>
        <p:nvGraphicFramePr>
          <p:cNvPr id="26760" name="Group 136"/>
          <p:cNvGraphicFramePr>
            <a:graphicFrameLocks noGrp="1"/>
          </p:cNvGraphicFramePr>
          <p:nvPr/>
        </p:nvGraphicFramePr>
        <p:xfrm>
          <a:off x="0" y="1196975"/>
          <a:ext cx="9144000" cy="4937760"/>
        </p:xfrm>
        <a:graphic>
          <a:graphicData uri="http://schemas.openxmlformats.org/drawingml/2006/table">
            <a:tbl>
              <a:tblPr/>
              <a:tblGrid>
                <a:gridCol w="3406775"/>
                <a:gridCol w="1147763"/>
                <a:gridCol w="1147762"/>
                <a:gridCol w="1147763"/>
                <a:gridCol w="1146175"/>
                <a:gridCol w="1147762"/>
              </a:tblGrid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1993</a:t>
                      </a: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1994</a:t>
                      </a: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1995</a:t>
                      </a: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1996</a:t>
                      </a: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1997</a:t>
                      </a: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Agriculture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11.83%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11.39%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11.40%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11.84%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10.18%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Fishery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5.95%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5.97%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5.06%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4.50%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4.00%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Manufacture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80.41%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81.12%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81.87%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81.54%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82.42%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Labor-intensive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22.35%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21.42%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19.28%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16.20%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14.34%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Hi-tech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42.84%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44.25%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46.86%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49.39%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52.46%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Natural resource-based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9.19%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9.12%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9.14%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9.57%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9.02%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Others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1.81%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1.52%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1.67%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2.13%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3.40%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groups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684" name="Text Box 137"/>
          <p:cNvSpPr txBox="1">
            <a:spLocks noChangeArrowheads="1"/>
          </p:cNvSpPr>
          <p:nvPr/>
        </p:nvSpPr>
        <p:spPr bwMode="auto">
          <a:xfrm>
            <a:off x="1476375" y="174625"/>
            <a:ext cx="37496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pitchFamily="18" charset="-34"/>
              </a:rPr>
              <a:t>Export Pattern of Thailand</a:t>
            </a:r>
            <a:endParaRPr lang="th-TH" sz="3600" b="1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949527F-E57E-4BF5-B463-D88F0A2BE5D0}" type="slidenum">
              <a:rPr lang="en-US" smtClean="0"/>
              <a:pPr/>
              <a:t>21</a:t>
            </a:fld>
            <a:endParaRPr lang="th-TH" smtClean="0"/>
          </a:p>
        </p:txBody>
      </p:sp>
      <p:graphicFrame>
        <p:nvGraphicFramePr>
          <p:cNvPr id="27802" name="Group 154"/>
          <p:cNvGraphicFramePr>
            <a:graphicFrameLocks noGrp="1"/>
          </p:cNvGraphicFramePr>
          <p:nvPr/>
        </p:nvGraphicFramePr>
        <p:xfrm>
          <a:off x="250825" y="908050"/>
          <a:ext cx="8893175" cy="5473704"/>
        </p:xfrm>
        <a:graphic>
          <a:graphicData uri="http://schemas.openxmlformats.org/drawingml/2006/table">
            <a:tbl>
              <a:tblPr/>
              <a:tblGrid>
                <a:gridCol w="2944813"/>
                <a:gridCol w="990600"/>
                <a:gridCol w="990600"/>
                <a:gridCol w="992187"/>
                <a:gridCol w="992188"/>
                <a:gridCol w="990600"/>
                <a:gridCol w="992187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1998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1999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2000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2001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2002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2003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Agriculture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9.39%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8.35%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7.11%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7.36%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7.57%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8.30%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Fishery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3.97%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3.56%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3.31%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3.12%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2.41%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2.19%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Manufacture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82.30%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84.22%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85.51%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85.01%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85.66%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85.80%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Labor-intensive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13.51%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12.98%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11.74%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12.35%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11.63%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10.23%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Hi-tech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54.65%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56.86%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60.79%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58.53%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59.05%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59.39%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Natural resource-based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8.65%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8.97%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8.04%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8.56%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8.60%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8.25%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Others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4.33%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3.87%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4.08%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4.51%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4.36%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3.70%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groups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717" name="Text Box 155"/>
          <p:cNvSpPr txBox="1">
            <a:spLocks noChangeArrowheads="1"/>
          </p:cNvSpPr>
          <p:nvPr/>
        </p:nvSpPr>
        <p:spPr bwMode="auto">
          <a:xfrm>
            <a:off x="1476375" y="174625"/>
            <a:ext cx="37496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pitchFamily="18" charset="-34"/>
              </a:rPr>
              <a:t>Export Pattern of Thailand</a:t>
            </a:r>
            <a:endParaRPr lang="th-TH" sz="3600" b="1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FC3291-F0D4-4A55-AB97-8D5C83F878FC}" type="slidenum">
              <a:rPr lang="en-US" smtClean="0"/>
              <a:pPr/>
              <a:t>22</a:t>
            </a:fld>
            <a:endParaRPr lang="th-TH" smtClean="0"/>
          </a:p>
        </p:txBody>
      </p:sp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pitchFamily="18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Angsana New" pitchFamily="18" charset="-34"/>
            </a:endParaRPr>
          </a:p>
        </p:txBody>
      </p:sp>
      <p:sp>
        <p:nvSpPr>
          <p:cNvPr id="28676" name="Text Box 2"/>
          <p:cNvSpPr txBox="1">
            <a:spLocks noChangeAspect="1" noChangeArrowheads="1"/>
          </p:cNvSpPr>
          <p:nvPr/>
        </p:nvSpPr>
        <p:spPr bwMode="auto">
          <a:xfrm>
            <a:off x="714375" y="2286000"/>
            <a:ext cx="7929563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>
              <a:buFont typeface="Arial" charset="0"/>
              <a:buChar char="•"/>
            </a:pPr>
            <a:r>
              <a:rPr lang="en-US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More than half 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of export depend </a:t>
            </a:r>
            <a:r>
              <a:rPr lang="en-US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on developed countries (largest market in the U.S.), but declining shares</a:t>
            </a:r>
          </a:p>
          <a:p>
            <a:pPr marL="466725" indent="-457200">
              <a:buFontTx/>
              <a:buChar char="•"/>
            </a:pPr>
            <a:r>
              <a:rPr lang="en-US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Increasing share of export to ASEAN and China </a:t>
            </a:r>
            <a:endParaRPr lang="th-TH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F1E359F-8901-4E2E-B7D8-FC9B5E289DC6}" type="slidenum">
              <a:rPr lang="en-US" smtClean="0"/>
              <a:pPr/>
              <a:t>23</a:t>
            </a:fld>
            <a:endParaRPr lang="th-TH" smtClean="0"/>
          </a:p>
        </p:txBody>
      </p:sp>
      <p:graphicFrame>
        <p:nvGraphicFramePr>
          <p:cNvPr id="29878" name="Group 182"/>
          <p:cNvGraphicFramePr>
            <a:graphicFrameLocks noGrp="1"/>
          </p:cNvGraphicFramePr>
          <p:nvPr/>
        </p:nvGraphicFramePr>
        <p:xfrm>
          <a:off x="0" y="981075"/>
          <a:ext cx="9144000" cy="5486400"/>
        </p:xfrm>
        <a:graphic>
          <a:graphicData uri="http://schemas.openxmlformats.org/drawingml/2006/table">
            <a:tbl>
              <a:tblPr/>
              <a:tblGrid>
                <a:gridCol w="1968500"/>
                <a:gridCol w="1196975"/>
                <a:gridCol w="1193800"/>
                <a:gridCol w="1196975"/>
                <a:gridCol w="1196975"/>
                <a:gridCol w="1193800"/>
                <a:gridCol w="1196975"/>
              </a:tblGrid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1986-88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1989-91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1992-94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1995-97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1998-2000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2001-03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Japan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15.17%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17.50%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17.19%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16.09%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14.23%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14.68%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U.S.A.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19.09%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21.84%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21.61%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18.57%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21.72%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18.91%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E.U.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21.39%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20.52%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16.79%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15.75%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16.72%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15.24%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ASEAN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12.95%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11.60%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15.55%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18.85%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17.83%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19.98%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Middle East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8.82%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5.50%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4.27%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3.88%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3.37%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3.55%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China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3.12%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1.60%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1.61%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3.11%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3.55%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5.64%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Hong Kong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4.25%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4.44%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5.10%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5.67%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5.08%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5.29%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Others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15.20%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17.01%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17.88%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18.06%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17.50%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16.71%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Total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772" name="Text Box 181"/>
          <p:cNvSpPr txBox="1">
            <a:spLocks noChangeArrowheads="1"/>
          </p:cNvSpPr>
          <p:nvPr/>
        </p:nvSpPr>
        <p:spPr bwMode="auto">
          <a:xfrm>
            <a:off x="1403350" y="260350"/>
            <a:ext cx="43418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pitchFamily="18" charset="-34"/>
              </a:rPr>
              <a:t>Markets for Thailand’s Exports</a:t>
            </a:r>
            <a:endParaRPr lang="th-TH" sz="3600" b="1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231667E-52A7-4137-A2CF-3CD64EDFD8E5}" type="slidenum">
              <a:rPr lang="en-US" smtClean="0"/>
              <a:pPr/>
              <a:t>24</a:t>
            </a:fld>
            <a:endParaRPr lang="th-TH" smtClean="0"/>
          </a:p>
        </p:txBody>
      </p:sp>
      <p:graphicFrame>
        <p:nvGraphicFramePr>
          <p:cNvPr id="29878" name="Group 182"/>
          <p:cNvGraphicFramePr>
            <a:graphicFrameLocks noGrp="1"/>
          </p:cNvGraphicFramePr>
          <p:nvPr/>
        </p:nvGraphicFramePr>
        <p:xfrm>
          <a:off x="2071688" y="857250"/>
          <a:ext cx="4359275" cy="5486400"/>
        </p:xfrm>
        <a:graphic>
          <a:graphicData uri="http://schemas.openxmlformats.org/drawingml/2006/table">
            <a:tbl>
              <a:tblPr/>
              <a:tblGrid>
                <a:gridCol w="1968500"/>
                <a:gridCol w="1196975"/>
                <a:gridCol w="1193800"/>
              </a:tblGrid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2004-06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2007-09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Japan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13.3%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11.1%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U.S.A.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15.4%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11.7%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E.U.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14.1%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13.1%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ASEAN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21.6%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21.7%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Middle East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4.1%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5.3%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China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8.3%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9.7%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Hong Kong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5.4%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5.8%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Others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17.7%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21.5%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Total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100.0%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100.0%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56" name="Text Box 181"/>
          <p:cNvSpPr txBox="1">
            <a:spLocks noChangeArrowheads="1"/>
          </p:cNvSpPr>
          <p:nvPr/>
        </p:nvSpPr>
        <p:spPr bwMode="auto">
          <a:xfrm>
            <a:off x="1403350" y="260350"/>
            <a:ext cx="43418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pitchFamily="18" charset="-34"/>
              </a:rPr>
              <a:t>Markets for Thailand’s Exports</a:t>
            </a:r>
            <a:endParaRPr lang="th-TH" sz="3600" b="1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7451EE5-DD87-4426-B4F1-F967769821F6}" type="slidenum">
              <a:rPr lang="en-US" smtClean="0"/>
              <a:pPr/>
              <a:t>25</a:t>
            </a:fld>
            <a:endParaRPr lang="th-TH" smtClean="0"/>
          </a:p>
        </p:txBody>
      </p:sp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669925" y="3825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pitchFamily="18" charset="-34"/>
            </a:endParaRPr>
          </a:p>
        </p:txBody>
      </p:sp>
      <p:sp>
        <p:nvSpPr>
          <p:cNvPr id="31748" name="Text Box 6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pitchFamily="18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  <p:sp>
        <p:nvSpPr>
          <p:cNvPr id="31749" name="Text Box 2"/>
          <p:cNvSpPr txBox="1">
            <a:spLocks noChangeAspect="1" noChangeArrowheads="1"/>
          </p:cNvSpPr>
          <p:nvPr/>
        </p:nvSpPr>
        <p:spPr bwMode="auto">
          <a:xfrm>
            <a:off x="714375" y="2286000"/>
            <a:ext cx="7929563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>
              <a:buFont typeface="Arial" charset="0"/>
              <a:buChar char="•"/>
            </a:pPr>
            <a:r>
              <a:rPr lang="en-US" sz="40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Trade in services: always in surplus due to income from tourism and Thai workers abroad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DE36610-8CD1-40A4-AC2F-F28F32860C96}" type="slidenum">
              <a:rPr lang="en-US" smtClean="0"/>
              <a:pPr/>
              <a:t>26</a:t>
            </a:fld>
            <a:endParaRPr lang="th-TH" smtClean="0"/>
          </a:p>
        </p:txBody>
      </p:sp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4413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pitchFamily="18" charset="-34"/>
            </a:endParaRPr>
          </a:p>
        </p:txBody>
      </p:sp>
      <p:sp>
        <p:nvSpPr>
          <p:cNvPr id="32772" name="Text Box 7"/>
          <p:cNvSpPr txBox="1">
            <a:spLocks noChangeArrowheads="1"/>
          </p:cNvSpPr>
          <p:nvPr/>
        </p:nvSpPr>
        <p:spPr bwMode="auto">
          <a:xfrm>
            <a:off x="428625" y="214313"/>
            <a:ext cx="6230938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pitchFamily="18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  <p:sp>
        <p:nvSpPr>
          <p:cNvPr id="32773" name="Text Box 2"/>
          <p:cNvSpPr txBox="1">
            <a:spLocks noChangeAspect="1" noChangeArrowheads="1"/>
          </p:cNvSpPr>
          <p:nvPr/>
        </p:nvSpPr>
        <p:spPr bwMode="auto">
          <a:xfrm>
            <a:off x="714375" y="2000250"/>
            <a:ext cx="7929563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/>
            <a:r>
              <a:rPr lang="en-US" sz="4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Foreign Direct Investment (FDI):</a:t>
            </a:r>
          </a:p>
          <a:p>
            <a:pPr marL="466725" indent="-457200">
              <a:buFont typeface="Arial" charset="0"/>
              <a:buChar char="•"/>
            </a:pPr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Large influx of investment from Japan and NICs in late 1980s</a:t>
            </a: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Another wave to buy companies after the 1997 crisis</a:t>
            </a: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Insignificant Thai overseas investment</a:t>
            </a:r>
            <a:endParaRPr lang="th-TH" sz="4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ACB6D6F-3693-4EC0-A4A7-5DD2976FDC4B}" type="slidenum">
              <a:rPr lang="en-US" smtClean="0"/>
              <a:pPr/>
              <a:t>27</a:t>
            </a:fld>
            <a:endParaRPr lang="th-TH" smtClean="0"/>
          </a:p>
        </p:txBody>
      </p:sp>
      <p:graphicFrame>
        <p:nvGraphicFramePr>
          <p:cNvPr id="34063" name="Group 271"/>
          <p:cNvGraphicFramePr>
            <a:graphicFrameLocks noGrp="1"/>
          </p:cNvGraphicFramePr>
          <p:nvPr/>
        </p:nvGraphicFramePr>
        <p:xfrm>
          <a:off x="214313" y="785813"/>
          <a:ext cx="8497888" cy="5345114"/>
        </p:xfrm>
        <a:graphic>
          <a:graphicData uri="http://schemas.openxmlformats.org/drawingml/2006/table">
            <a:tbl>
              <a:tblPr/>
              <a:tblGrid>
                <a:gridCol w="2925763"/>
                <a:gridCol w="674687"/>
                <a:gridCol w="673100"/>
                <a:gridCol w="674688"/>
                <a:gridCol w="733425"/>
                <a:gridCol w="733425"/>
                <a:gridCol w="674687"/>
                <a:gridCol w="674688"/>
                <a:gridCol w="73342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Direct investment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2,402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1,866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2,015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1,438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904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1,169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1,455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3,180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Foreign direct investment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2,542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2,033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2,151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1,732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1,326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2,004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2,271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3,627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Thai direct inve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st</a:t>
                      </a: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abroad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-140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-167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-136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-294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-422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-835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-816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-447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Others loans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4,535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5,661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2,846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-2,432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-5,845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1,518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5,451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-3,688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Foreign loans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4,535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5,661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2,846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-2,429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-5,778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1,519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5,531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-3,735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Thai loans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-67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-80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Portfolio investment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457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163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561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4,852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1,110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3,420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3,488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4,550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Equity securities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457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456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2,687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-394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2,254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1,123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3,987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Debt securities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115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2,165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1,504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1,166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2,365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563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Non-resident baht account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1,336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2,042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1,707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2,685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2,066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3,407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2,924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-5,812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897" name="TextBox 4"/>
          <p:cNvSpPr txBox="1">
            <a:spLocks noChangeArrowheads="1"/>
          </p:cNvSpPr>
          <p:nvPr/>
        </p:nvSpPr>
        <p:spPr bwMode="auto">
          <a:xfrm>
            <a:off x="1571625" y="142875"/>
            <a:ext cx="63071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International Capital Flows of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D2BF618-000C-45F9-861F-E0F2E8FC8472}" type="slidenum">
              <a:rPr lang="en-US" smtClean="0"/>
              <a:pPr/>
              <a:t>28</a:t>
            </a:fld>
            <a:endParaRPr lang="th-TH" smtClean="0"/>
          </a:p>
        </p:txBody>
      </p:sp>
      <p:graphicFrame>
        <p:nvGraphicFramePr>
          <p:cNvPr id="34993" name="Group 177"/>
          <p:cNvGraphicFramePr>
            <a:graphicFrameLocks noGrp="1"/>
          </p:cNvGraphicFramePr>
          <p:nvPr/>
        </p:nvGraphicFramePr>
        <p:xfrm>
          <a:off x="214313" y="714375"/>
          <a:ext cx="8820150" cy="5761038"/>
        </p:xfrm>
        <a:graphic>
          <a:graphicData uri="http://schemas.openxmlformats.org/drawingml/2006/table">
            <a:tbl>
              <a:tblPr/>
              <a:tblGrid>
                <a:gridCol w="3521075"/>
                <a:gridCol w="882650"/>
                <a:gridCol w="884238"/>
                <a:gridCol w="882650"/>
                <a:gridCol w="882650"/>
                <a:gridCol w="884237"/>
                <a:gridCol w="882650"/>
              </a:tblGrid>
              <a:tr h="523875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2003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Direct investment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5,019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3,218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2,761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3,702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882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1,394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Foreign direct investment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5,143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3,562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2,813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3,873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1,023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1,815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Thai direct invest abroad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-124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-344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-52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-171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-141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-421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Others loans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-3,713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-4,359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-4,509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-2,786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-2,200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-1,373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22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Foreign loans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-3,769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-4,312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-4,495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-2,797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-2,226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-1,326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Thai loans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Portfolio investment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422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391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-643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-1,109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-205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Equity securities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265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946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897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584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Debt securities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157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-555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-791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-660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-1,318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-789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Non-resident baht account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-4,300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-2,909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-413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-1,286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-5,042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-6,006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99" name="TextBox 3"/>
          <p:cNvSpPr txBox="1">
            <a:spLocks noChangeArrowheads="1"/>
          </p:cNvSpPr>
          <p:nvPr/>
        </p:nvSpPr>
        <p:spPr bwMode="auto">
          <a:xfrm>
            <a:off x="1571625" y="142875"/>
            <a:ext cx="63071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International Capital Flows of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CD349C4-0645-4F25-8D0A-62848CFE66F7}" type="slidenum">
              <a:rPr lang="en-US" smtClean="0"/>
              <a:pPr/>
              <a:t>29</a:t>
            </a:fld>
            <a:endParaRPr lang="th-TH" smtClean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00063" y="785813"/>
          <a:ext cx="8072496" cy="5572163"/>
        </p:xfrm>
        <a:graphic>
          <a:graphicData uri="http://schemas.openxmlformats.org/drawingml/2006/table">
            <a:tbl>
              <a:tblPr/>
              <a:tblGrid>
                <a:gridCol w="4132731"/>
                <a:gridCol w="948760"/>
                <a:gridCol w="948760"/>
                <a:gridCol w="1013083"/>
                <a:gridCol w="1029162"/>
              </a:tblGrid>
              <a:tr h="57387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(Million US$)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2004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2005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2006p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2007p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Direct investment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4,952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6,437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9,191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6,134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Foreign direct investment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4,956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6,503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10,031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7,451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Thai direct invest abroad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-4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-66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-840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-1,317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Others loans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708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-1,357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2,881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1,373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Foreign loans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548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-1,308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2,867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1,356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Thai loans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160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-48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13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18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Portfolio investment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197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1,876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1,642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-5,180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Equity securities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180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1,614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2,353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2,366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Debt securities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17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262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-711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latin typeface="Times New Roman"/>
                        </a:rPr>
                        <a:t>-7,546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5896" name="TextBox 3"/>
          <p:cNvSpPr txBox="1">
            <a:spLocks noChangeArrowheads="1"/>
          </p:cNvSpPr>
          <p:nvPr/>
        </p:nvSpPr>
        <p:spPr bwMode="auto">
          <a:xfrm>
            <a:off x="1571625" y="142875"/>
            <a:ext cx="63071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International Capital Flows of Thailand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AB527E-4596-4578-9C7B-F43628731DA7}" type="slidenum">
              <a:rPr lang="en-US" smtClean="0"/>
              <a:pPr/>
              <a:t>30</a:t>
            </a:fld>
            <a:endParaRPr lang="th-TH" smtClean="0"/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071563" y="2000250"/>
            <a:ext cx="6643687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th-TH" sz="4000" b="1" dirty="0">
                <a:solidFill>
                  <a:srgbClr val="990099"/>
                </a:solidFill>
                <a:latin typeface="Times New Roman" pitchFamily="18" charset="0"/>
              </a:rPr>
              <a:t>Portfolio investment: </a:t>
            </a:r>
          </a:p>
          <a:p>
            <a:pPr marL="468000" indent="-457200" eaLnBrk="0" hangingPunct="0">
              <a:buFontTx/>
              <a:buChar char="•"/>
              <a:defRPr/>
            </a:pPr>
            <a:r>
              <a:rPr lang="th-TH" sz="4000" b="1" dirty="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</a:rPr>
              <a:t>F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luctuate a lot</a:t>
            </a:r>
            <a:endParaRPr lang="th-TH" sz="4000" b="1" dirty="0">
              <a:solidFill>
                <a:srgbClr val="3333FF"/>
              </a:solidFill>
              <a:latin typeface="Times New Roman" pitchFamily="18" charset="0"/>
            </a:endParaRPr>
          </a:p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Increasing impact on Thai stock market</a:t>
            </a:r>
            <a:r>
              <a:rPr lang="th-TH" sz="4000" b="1" dirty="0">
                <a:solidFill>
                  <a:srgbClr val="990099"/>
                </a:solidFill>
                <a:latin typeface="Times New Roman" pitchFamily="18" charset="0"/>
              </a:rPr>
              <a:t> </a:t>
            </a:r>
            <a:endParaRPr lang="th-TH" sz="4000" b="1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36868" name="Text Box 5"/>
          <p:cNvSpPr txBox="1">
            <a:spLocks noChangeArrowheads="1"/>
          </p:cNvSpPr>
          <p:nvPr/>
        </p:nvSpPr>
        <p:spPr bwMode="auto">
          <a:xfrm>
            <a:off x="4413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pitchFamily="18" charset="-34"/>
            </a:endParaRPr>
          </a:p>
        </p:txBody>
      </p:sp>
      <p:sp>
        <p:nvSpPr>
          <p:cNvPr id="36869" name="Text Box 6"/>
          <p:cNvSpPr txBox="1">
            <a:spLocks noChangeArrowheads="1"/>
          </p:cNvSpPr>
          <p:nvPr/>
        </p:nvSpPr>
        <p:spPr bwMode="auto">
          <a:xfrm>
            <a:off x="381000" y="381000"/>
            <a:ext cx="61372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6000" b="1" dirty="0" smtClean="0">
                <a:solidFill>
                  <a:srgbClr val="002060"/>
                </a:solidFill>
                <a:latin typeface="Angsana New" pitchFamily="18" charset="-34"/>
                <a:cs typeface="Angsana New" pitchFamily="18" charset="-34"/>
              </a:rPr>
              <a:t>International Investment Position</a:t>
            </a:r>
            <a:endParaRPr lang="th-TH" sz="6000" b="1" dirty="0" smtClean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Inward FDI exceeds outward FDI , Thailand as a net receiver of direct investment funds</a:t>
            </a:r>
            <a:endParaRPr lang="th-TH" sz="4800" b="1" dirty="0" smtClean="0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800" b="1" dirty="0" smtClean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Same is true for portfolio investment</a:t>
            </a:r>
            <a:endParaRPr lang="th-TH" sz="4800" b="1" dirty="0" smtClean="0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800" b="1" dirty="0" smtClean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Stocks increase every year , except during the crisis</a:t>
            </a:r>
            <a:endParaRPr lang="th-TH" sz="4800" b="1" dirty="0" smtClean="0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  <a:p>
            <a:endParaRPr lang="en-US" sz="4800" b="1" dirty="0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85E9-39A8-4B5C-B4AE-B4DD7FE11D6B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33400" y="685800"/>
          <a:ext cx="7772397" cy="3467191"/>
        </p:xfrm>
        <a:graphic>
          <a:graphicData uri="http://schemas.openxmlformats.org/drawingml/2006/table">
            <a:tbl>
              <a:tblPr/>
              <a:tblGrid>
                <a:gridCol w="3486867"/>
                <a:gridCol w="857106"/>
                <a:gridCol w="857106"/>
                <a:gridCol w="857106"/>
                <a:gridCol w="857106"/>
                <a:gridCol w="857106"/>
              </a:tblGrid>
              <a:tr h="48985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Thailand’s International Investment Position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(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Million US. dollars</a:t>
                      </a:r>
                      <a:r>
                        <a:rPr lang="th-TH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)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2000 </a:t>
                      </a:r>
                      <a:endParaRPr lang="en-US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2001 </a:t>
                      </a:r>
                      <a:endParaRPr lang="en-US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2002 </a:t>
                      </a:r>
                      <a:endParaRPr lang="en-US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2003 </a:t>
                      </a:r>
                      <a:endParaRPr lang="en-US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2004 </a:t>
                      </a:r>
                      <a:endParaRPr lang="en-US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Outward FDI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2,203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2,626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2,863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3,400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3,725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Outward Portfolio Invest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488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825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1,689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2,834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1,625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Inward FDI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29,915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33,268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38,449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48,944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53,184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</a:t>
                      </a:r>
                      <a:r>
                        <a:rPr lang="th-TH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Inward Portfolio Invest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16,314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17,082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17,750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29,086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32,109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714480" y="4857760"/>
            <a:ext cx="36808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stock of capital at year end</a:t>
            </a:r>
            <a:endParaRPr lang="en-US" sz="3600" b="1" dirty="0">
              <a:solidFill>
                <a:srgbClr val="FF00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72B9-DD97-4DF5-B216-9308E3E0900A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33400" y="304800"/>
          <a:ext cx="7924798" cy="5108587"/>
        </p:xfrm>
        <a:graphic>
          <a:graphicData uri="http://schemas.openxmlformats.org/drawingml/2006/table">
            <a:tbl>
              <a:tblPr/>
              <a:tblGrid>
                <a:gridCol w="3035562"/>
                <a:gridCol w="735895"/>
                <a:gridCol w="735895"/>
                <a:gridCol w="735895"/>
                <a:gridCol w="861330"/>
                <a:gridCol w="861330"/>
                <a:gridCol w="958891"/>
              </a:tblGrid>
              <a:tr h="653143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Thailand’s International Investment Position</a:t>
                      </a:r>
                      <a:endParaRPr lang="th-TH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53143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(</a:t>
                      </a:r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Million US. dollars</a:t>
                      </a:r>
                      <a:r>
                        <a:rPr lang="th-TH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)</a:t>
                      </a:r>
                      <a:endParaRPr lang="th-TH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3143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2005 </a:t>
                      </a:r>
                      <a:endParaRPr lang="en-US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2006 </a:t>
                      </a:r>
                      <a:endParaRPr lang="en-US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2007 </a:t>
                      </a:r>
                      <a:endParaRPr lang="en-US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2008 </a:t>
                      </a:r>
                      <a:endParaRPr lang="en-US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2009 </a:t>
                      </a:r>
                      <a:endParaRPr lang="en-US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2010 </a:t>
                      </a:r>
                      <a:r>
                        <a:rPr lang="en-US" sz="28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p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653143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Outward FDI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5,069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6,398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9,991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13,364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18,214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24,169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3143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Outward Portfolio Invest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3,478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4,782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15,187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13,421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23,380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22,978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3143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Inward FDI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60,408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76,950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94,112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93,500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106,154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137,191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3143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</a:t>
                      </a:r>
                      <a:r>
                        <a:rPr lang="th-TH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Inward Portfolio Invest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40,337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47,567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64,028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34,103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54,529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84,673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B72B9-DD97-4DF5-B216-9308E3E0900A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928794" y="5643578"/>
            <a:ext cx="36808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stock of capital at year end</a:t>
            </a:r>
            <a:endParaRPr lang="en-US" sz="3600" b="1" dirty="0">
              <a:solidFill>
                <a:srgbClr val="FF00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E243682-9B2E-43FC-9CBB-E66DFC54EBDC}" type="slidenum">
              <a:rPr lang="en-US" smtClean="0"/>
              <a:pPr/>
              <a:t>34</a:t>
            </a:fld>
            <a:endParaRPr lang="th-TH" smtClean="0"/>
          </a:p>
        </p:txBody>
      </p:sp>
      <p:sp>
        <p:nvSpPr>
          <p:cNvPr id="37891" name="Text Box 4"/>
          <p:cNvSpPr txBox="1">
            <a:spLocks noChangeArrowheads="1"/>
          </p:cNvSpPr>
          <p:nvPr/>
        </p:nvSpPr>
        <p:spPr bwMode="auto">
          <a:xfrm>
            <a:off x="785813" y="1857375"/>
            <a:ext cx="7500937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/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Foreign loans</a:t>
            </a:r>
            <a:r>
              <a:rPr lang="th-TH" sz="4000" b="1">
                <a:solidFill>
                  <a:srgbClr val="FF0000"/>
                </a:solidFill>
                <a:latin typeface="Times New Roman" pitchFamily="18" charset="0"/>
              </a:rPr>
              <a:t>: </a:t>
            </a:r>
          </a:p>
          <a:p>
            <a:pPr marL="466725" indent="-457200" eaLnBrk="0" hangingPunct="0">
              <a:buFontTx/>
              <a:buChar char="•"/>
            </a:pPr>
            <a:r>
              <a:rPr lang="th-TH" sz="4000" b="1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en-US" sz="40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Before the 1997 crisis, government borrowing declined, but the private sector borrowed heavily</a:t>
            </a:r>
            <a:endParaRPr lang="th-TH" sz="4000" b="1">
              <a:solidFill>
                <a:schemeClr val="accent2"/>
              </a:solidFill>
              <a:latin typeface="Times New Roman" pitchFamily="18" charset="0"/>
            </a:endParaRPr>
          </a:p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Continuous debt repayments after the crisis</a:t>
            </a:r>
            <a:endParaRPr lang="th-TH" sz="4000" b="1">
              <a:solidFill>
                <a:srgbClr val="993300"/>
              </a:solidFill>
              <a:latin typeface="Times New Roman" pitchFamily="18" charset="0"/>
            </a:endParaRPr>
          </a:p>
        </p:txBody>
      </p:sp>
      <p:sp>
        <p:nvSpPr>
          <p:cNvPr id="37892" name="Text Box 5"/>
          <p:cNvSpPr txBox="1">
            <a:spLocks noChangeArrowheads="1"/>
          </p:cNvSpPr>
          <p:nvPr/>
        </p:nvSpPr>
        <p:spPr bwMode="auto">
          <a:xfrm>
            <a:off x="4413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pitchFamily="18" charset="-34"/>
            </a:endParaRPr>
          </a:p>
        </p:txBody>
      </p:sp>
      <p:sp>
        <p:nvSpPr>
          <p:cNvPr id="37893" name="Text Box 6"/>
          <p:cNvSpPr txBox="1">
            <a:spLocks noChangeArrowheads="1"/>
          </p:cNvSpPr>
          <p:nvPr/>
        </p:nvSpPr>
        <p:spPr bwMode="auto">
          <a:xfrm>
            <a:off x="428625" y="214313"/>
            <a:ext cx="6137275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B14EC70-2007-4B61-BFA7-A893B432214E}" type="slidenum">
              <a:rPr lang="en-US" smtClean="0"/>
              <a:pPr/>
              <a:t>35</a:t>
            </a:fld>
            <a:endParaRPr lang="th-TH" smtClean="0"/>
          </a:p>
        </p:txBody>
      </p:sp>
      <p:graphicFrame>
        <p:nvGraphicFramePr>
          <p:cNvPr id="43302" name="Group 294"/>
          <p:cNvGraphicFramePr>
            <a:graphicFrameLocks noGrp="1"/>
          </p:cNvGraphicFramePr>
          <p:nvPr/>
        </p:nvGraphicFramePr>
        <p:xfrm>
          <a:off x="395288" y="1125538"/>
          <a:ext cx="8748712" cy="4917124"/>
        </p:xfrm>
        <a:graphic>
          <a:graphicData uri="http://schemas.openxmlformats.org/drawingml/2006/table">
            <a:tbl>
              <a:tblPr/>
              <a:tblGrid>
                <a:gridCol w="2520950"/>
                <a:gridCol w="1014412"/>
                <a:gridCol w="958850"/>
                <a:gridCol w="958850"/>
                <a:gridCol w="1098550"/>
                <a:gridCol w="1098550"/>
                <a:gridCol w="1098550"/>
              </a:tblGrid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(in million US$)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Government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13,068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14,171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15,715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16,402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16,801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24,082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Private sector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30,553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37,936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49,152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84,430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91,941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85,194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debts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43,621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52,107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64,867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100,832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108,742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109,276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Long-term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24,707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29,473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35,688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48,434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60,999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70,982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Short-term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18,914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22,634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29,179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52,398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47,743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38,294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debts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GDP 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(%)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39.1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41.6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44.9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60.0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59.7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70.1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Reserves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S-T Debts 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(%)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112.0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112.4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103.8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70.7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81.1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70.4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8974" name="TextBox 3"/>
          <p:cNvSpPr txBox="1">
            <a:spLocks noChangeArrowheads="1"/>
          </p:cNvSpPr>
          <p:nvPr/>
        </p:nvSpPr>
        <p:spPr bwMode="auto">
          <a:xfrm>
            <a:off x="1143000" y="285750"/>
            <a:ext cx="7073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Times New Roman" pitchFamily="18" charset="0"/>
                <a:cs typeface="Times New Roman" pitchFamily="18" charset="0"/>
              </a:rPr>
              <a:t>Foreign Outstanding Debts of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2B4328F-7B56-4050-B25C-30BE3062D710}" type="slidenum">
              <a:rPr lang="en-US" smtClean="0"/>
              <a:pPr/>
              <a:t>36</a:t>
            </a:fld>
            <a:endParaRPr lang="th-TH" smtClean="0"/>
          </a:p>
        </p:txBody>
      </p:sp>
      <p:graphicFrame>
        <p:nvGraphicFramePr>
          <p:cNvPr id="44162" name="Group 130"/>
          <p:cNvGraphicFramePr>
            <a:graphicFrameLocks noGrp="1"/>
          </p:cNvGraphicFramePr>
          <p:nvPr/>
        </p:nvGraphicFramePr>
        <p:xfrm>
          <a:off x="357188" y="981075"/>
          <a:ext cx="8572562" cy="5111752"/>
        </p:xfrm>
        <a:graphic>
          <a:graphicData uri="http://schemas.openxmlformats.org/drawingml/2006/table">
            <a:tbl>
              <a:tblPr/>
              <a:tblGrid>
                <a:gridCol w="2286018"/>
                <a:gridCol w="1285884"/>
                <a:gridCol w="1000132"/>
                <a:gridCol w="1071570"/>
                <a:gridCol w="1071570"/>
                <a:gridCol w="928694"/>
                <a:gridCol w="928694"/>
              </a:tblGrid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(in million US$)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2003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Government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31,578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36,228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33,913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28,306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23,305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16,959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Private sector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73,484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58,823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45,802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39,203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36,154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34,723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debts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105,062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95,051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79,715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67,509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59,459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51,682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Long-term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76,641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75,512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65,021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54,120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47,540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40,830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Short-term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28,421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19,539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14,694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13,389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11,919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10,852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debts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GDP 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(%)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93.2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77.5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64.8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58.4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46.9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36.0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Reserves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S-T Debts 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(%)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103.9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178.0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222.3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246.8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326.6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388.4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998" name="TextBox 3"/>
          <p:cNvSpPr txBox="1">
            <a:spLocks noChangeArrowheads="1"/>
          </p:cNvSpPr>
          <p:nvPr/>
        </p:nvSpPr>
        <p:spPr bwMode="auto">
          <a:xfrm>
            <a:off x="1143000" y="285750"/>
            <a:ext cx="7073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Times New Roman" pitchFamily="18" charset="0"/>
                <a:cs typeface="Times New Roman" pitchFamily="18" charset="0"/>
              </a:rPr>
              <a:t>Foreign Outstanding Debts of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867C708-D913-452E-8845-F8CD97344FE2}" type="slidenum">
              <a:rPr lang="en-US" smtClean="0"/>
              <a:pPr/>
              <a:t>37</a:t>
            </a:fld>
            <a:endParaRPr lang="th-TH" smtClean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71500" y="1071563"/>
          <a:ext cx="7929616" cy="5143532"/>
        </p:xfrm>
        <a:graphic>
          <a:graphicData uri="http://schemas.openxmlformats.org/drawingml/2006/table">
            <a:tbl>
              <a:tblPr/>
              <a:tblGrid>
                <a:gridCol w="3246772"/>
                <a:gridCol w="1170711"/>
                <a:gridCol w="1170711"/>
                <a:gridCol w="1170711"/>
                <a:gridCol w="1170711"/>
              </a:tblGrid>
              <a:tr h="655139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(in million US$)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latin typeface="Angsana New"/>
                        </a:rPr>
                        <a:t>2004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latin typeface="Angsana New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latin typeface="Angsana New"/>
                        </a:rPr>
                        <a:t>2005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latin typeface="Angsana New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latin typeface="Angsana New"/>
                        </a:rPr>
                        <a:t>2006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latin typeface="Angsana New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latin typeface="Angsana New"/>
                        </a:rPr>
                        <a:t>2007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latin typeface="Angsana New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Government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14,930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13,994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14,092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12,043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Private sector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36,382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38,045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45,551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49,695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debts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51,312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52,039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59,643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61,738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algn="l" rtl="0" fontAlgn="b"/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Long-term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latin typeface="Angsana New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39,138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35,631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41,089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40,098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32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    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Short-term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latin typeface="Angsana New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12,174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16,408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18,554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21,640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debts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GDP 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(%)</a:t>
                      </a:r>
                      <a:endParaRPr kumimoji="0" 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35.70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32.50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32.80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29.50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Reserves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S-T Debts 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(%)</a:t>
                      </a:r>
                      <a:endParaRPr kumimoji="0" 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409.30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325.10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361.00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404.10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1006" name="TextBox 3"/>
          <p:cNvSpPr txBox="1">
            <a:spLocks noChangeArrowheads="1"/>
          </p:cNvSpPr>
          <p:nvPr/>
        </p:nvSpPr>
        <p:spPr bwMode="auto">
          <a:xfrm>
            <a:off x="1143000" y="285750"/>
            <a:ext cx="7073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Times New Roman" pitchFamily="18" charset="0"/>
                <a:cs typeface="Times New Roman" pitchFamily="18" charset="0"/>
              </a:rPr>
              <a:t>Foreign Outstanding Debts of Thailand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2C3C92-C630-4D37-986D-17A41CDCAA7F}" type="slidenum">
              <a:rPr lang="en-US" smtClean="0"/>
              <a:pPr/>
              <a:t>38</a:t>
            </a:fld>
            <a:endParaRPr lang="th-TH" smtClean="0"/>
          </a:p>
        </p:txBody>
      </p:sp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642938" y="2214563"/>
            <a:ext cx="7786687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th-TH" sz="40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Chronic deficits in current account before 1997</a:t>
            </a:r>
          </a:p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Continuous surpluses in trade and current accounts since 1998 after floating the baht </a:t>
            </a:r>
            <a:endParaRPr lang="th-TH" sz="4000" b="1">
              <a:solidFill>
                <a:srgbClr val="3333FF"/>
              </a:solidFill>
              <a:latin typeface="Times New Roman" pitchFamily="18" charset="0"/>
            </a:endParaRPr>
          </a:p>
          <a:p>
            <a:pPr marL="466725" indent="-457200" eaLnBrk="0" hangingPunct="0"/>
            <a:endParaRPr lang="th-TH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1988" name="Text Box 3"/>
          <p:cNvSpPr txBox="1">
            <a:spLocks noChangeArrowheads="1"/>
          </p:cNvSpPr>
          <p:nvPr/>
        </p:nvSpPr>
        <p:spPr bwMode="auto">
          <a:xfrm>
            <a:off x="5175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pitchFamily="18" charset="-34"/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pitchFamily="18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45094DF-D89F-4C47-B60D-37A8D683B6EA}" type="slidenum">
              <a:rPr lang="en-US" smtClean="0"/>
              <a:pPr/>
              <a:t>39</a:t>
            </a:fld>
            <a:endParaRPr lang="th-TH" smtClean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842963" y="614363"/>
          <a:ext cx="7434262" cy="5594350"/>
        </p:xfrm>
        <a:graphic>
          <a:graphicData uri="http://schemas.openxmlformats.org/presentationml/2006/ole">
            <p:oleObj spid="_x0000_s3074" name="Worksheet" r:id="rId3" imgW="4181490" imgH="312411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9107D31-7E9B-4E0D-927B-BFE7276E9780}" type="slidenum">
              <a:rPr lang="en-US" smtClean="0"/>
              <a:pPr/>
              <a:t>40</a:t>
            </a:fld>
            <a:endParaRPr lang="th-TH" smtClean="0"/>
          </a:p>
        </p:txBody>
      </p:sp>
      <p:graphicFrame>
        <p:nvGraphicFramePr>
          <p:cNvPr id="37036" name="Group 172"/>
          <p:cNvGraphicFramePr>
            <a:graphicFrameLocks noGrp="1"/>
          </p:cNvGraphicFramePr>
          <p:nvPr/>
        </p:nvGraphicFramePr>
        <p:xfrm>
          <a:off x="250825" y="620713"/>
          <a:ext cx="8424863" cy="5522278"/>
        </p:xfrm>
        <a:graphic>
          <a:graphicData uri="http://schemas.openxmlformats.org/drawingml/2006/table">
            <a:tbl>
              <a:tblPr/>
              <a:tblGrid>
                <a:gridCol w="1158875"/>
                <a:gridCol w="2455863"/>
                <a:gridCol w="2054225"/>
                <a:gridCol w="2755900"/>
              </a:tblGrid>
              <a:tr h="73501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Current Account and GDP of Thailand 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Year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Current a/c balance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Nominal GDP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Current a/c balance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mill. baht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)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bill. baht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)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As % of GDP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1997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-40,222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4,732.6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-0.85%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1998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592,170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4,626.4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12.80%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1999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469,988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4,637.1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10.14%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2000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371,512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4,923.3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7.55%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2001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274,810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5,133.8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5.35%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2002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302,029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5,451.9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5.54%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AD0C78A-CC58-41D7-A4BD-2286C4AF11B8}" type="slidenum">
              <a:rPr lang="en-US" smtClean="0"/>
              <a:pPr/>
              <a:t>41</a:t>
            </a:fld>
            <a:endParaRPr lang="th-TH" smtClean="0"/>
          </a:p>
        </p:txBody>
      </p:sp>
      <p:sp>
        <p:nvSpPr>
          <p:cNvPr id="34819" name="Text Box 2"/>
          <p:cNvSpPr txBox="1">
            <a:spLocks noChangeArrowheads="1"/>
          </p:cNvSpPr>
          <p:nvPr/>
        </p:nvSpPr>
        <p:spPr bwMode="auto">
          <a:xfrm>
            <a:off x="900113" y="1657350"/>
            <a:ext cx="7886700" cy="458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endParaRPr lang="th-TH" sz="4400" b="1" dirty="0">
              <a:latin typeface="Angsana New" pitchFamily="18" charset="-34"/>
            </a:endParaRPr>
          </a:p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Before 1997, the b</a:t>
            </a:r>
            <a:r>
              <a:rPr lang="th-TH" sz="4000" b="1" dirty="0">
                <a:solidFill>
                  <a:srgbClr val="0000FF"/>
                </a:solidFill>
                <a:latin typeface="Times New Roman" pitchFamily="18" charset="0"/>
              </a:rPr>
              <a:t>alance of payments</a:t>
            </a:r>
            <a:r>
              <a:rPr lang="en-US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was always </a:t>
            </a:r>
            <a:r>
              <a:rPr lang="th-TH" sz="40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 surplus because of large inflows of foreign investment and loans, leading to accumulation of international reserves</a:t>
            </a:r>
            <a:r>
              <a:rPr lang="en-US" sz="4400" b="1" dirty="0">
                <a:solidFill>
                  <a:srgbClr val="0000FF"/>
                </a:solidFill>
                <a:latin typeface="Angsana New" pitchFamily="18" charset="-34"/>
              </a:rPr>
              <a:t>   </a:t>
            </a:r>
            <a:endParaRPr lang="th-TH" sz="4400" b="1" dirty="0">
              <a:latin typeface="Angsana New" pitchFamily="18" charset="-34"/>
            </a:endParaRPr>
          </a:p>
        </p:txBody>
      </p:sp>
      <p:sp>
        <p:nvSpPr>
          <p:cNvPr id="44036" name="Text Box 3"/>
          <p:cNvSpPr txBox="1">
            <a:spLocks noChangeArrowheads="1"/>
          </p:cNvSpPr>
          <p:nvPr/>
        </p:nvSpPr>
        <p:spPr bwMode="auto">
          <a:xfrm>
            <a:off x="5175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pitchFamily="18" charset="-34"/>
            </a:endParaRPr>
          </a:p>
        </p:txBody>
      </p:sp>
      <p:sp>
        <p:nvSpPr>
          <p:cNvPr id="44037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61372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EC88ED7-17B7-45AA-9A1D-1FBD0F051C65}" type="slidenum">
              <a:rPr lang="en-US" smtClean="0"/>
              <a:pPr/>
              <a:t>42</a:t>
            </a:fld>
            <a:endParaRPr lang="th-TH" smtClean="0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466725" y="1225550"/>
          <a:ext cx="8248650" cy="4883150"/>
        </p:xfrm>
        <a:graphic>
          <a:graphicData uri="http://schemas.openxmlformats.org/presentationml/2006/ole">
            <p:oleObj spid="_x0000_s4098" name="Worksheet" r:id="rId3" imgW="7448490" imgH="4391115" progId="Excel.Sheet.8">
              <p:embed/>
            </p:oleObj>
          </a:graphicData>
        </a:graphic>
      </p:graphicFrame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365125" y="2301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AB7C0C1-61A1-4EF3-BCD7-CE2CEEB88CEF}" type="slidenum">
              <a:rPr lang="en-US" smtClean="0"/>
              <a:pPr/>
              <a:t>43</a:t>
            </a:fld>
            <a:endParaRPr lang="th-TH" smtClean="0"/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517525" y="2301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pitchFamily="18" charset="-34"/>
            </a:endParaRPr>
          </a:p>
        </p:txBody>
      </p:sp>
      <p:graphicFrame>
        <p:nvGraphicFramePr>
          <p:cNvPr id="24730" name="Group 154"/>
          <p:cNvGraphicFramePr>
            <a:graphicFrameLocks noGrp="1"/>
          </p:cNvGraphicFramePr>
          <p:nvPr/>
        </p:nvGraphicFramePr>
        <p:xfrm>
          <a:off x="4932363" y="1052513"/>
          <a:ext cx="3455987" cy="5120640"/>
        </p:xfrm>
        <a:graphic>
          <a:graphicData uri="http://schemas.openxmlformats.org/drawingml/2006/table">
            <a:tbl>
              <a:tblPr/>
              <a:tblGrid>
                <a:gridCol w="1728787"/>
                <a:gridCol w="1727200"/>
              </a:tblGrid>
              <a:tr h="519099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Year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End of Year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00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Reserves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1976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1,893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3,026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3,004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14,273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1991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18,416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1992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21,182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1993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25,439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30,279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37,027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1996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38,725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4756" name="Group 180"/>
          <p:cNvGraphicFramePr>
            <a:graphicFrameLocks noGrp="1"/>
          </p:cNvGraphicFramePr>
          <p:nvPr/>
        </p:nvGraphicFramePr>
        <p:xfrm>
          <a:off x="323850" y="2276475"/>
          <a:ext cx="3671888" cy="2621280"/>
        </p:xfrm>
        <a:graphic>
          <a:graphicData uri="http://schemas.openxmlformats.org/drawingml/2006/table">
            <a:tbl>
              <a:tblPr/>
              <a:tblGrid>
                <a:gridCol w="1836738"/>
                <a:gridCol w="1835150"/>
              </a:tblGrid>
              <a:tr h="2857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Thailand’s International Reserves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Unit</a:t>
                      </a:r>
                      <a:r>
                        <a:rPr kumimoji="0" lang="th-TH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: </a:t>
                      </a: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mill.</a:t>
                      </a:r>
                      <a:r>
                        <a:rPr kumimoji="0" lang="th-TH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US$</a:t>
                      </a:r>
                      <a:r>
                        <a:rPr kumimoji="0" lang="th-TH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374DCF2-1F89-4350-B28B-39305B93F85E}" type="slidenum">
              <a:rPr lang="en-US" smtClean="0"/>
              <a:pPr/>
              <a:t>44</a:t>
            </a:fld>
            <a:endParaRPr lang="th-TH" smtClean="0"/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5175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pitchFamily="18" charset="-34"/>
            </a:endParaRP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pitchFamily="18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  <p:sp>
        <p:nvSpPr>
          <p:cNvPr id="46085" name="Text Box 2"/>
          <p:cNvSpPr txBox="1">
            <a:spLocks noChangeArrowheads="1"/>
          </p:cNvSpPr>
          <p:nvPr/>
        </p:nvSpPr>
        <p:spPr bwMode="auto">
          <a:xfrm>
            <a:off x="642938" y="2000250"/>
            <a:ext cx="7786687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Big drop of reserves from defending the baht in 1997</a:t>
            </a:r>
          </a:p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After the crisis, large outflows of capital to repay foreign debts, causing deficits in BOP</a:t>
            </a:r>
            <a:endParaRPr lang="th-TH" sz="4000" b="1">
              <a:solidFill>
                <a:srgbClr val="3333FF"/>
              </a:solidFill>
              <a:latin typeface="Times New Roman" pitchFamily="18" charset="0"/>
            </a:endParaRPr>
          </a:p>
          <a:p>
            <a:pPr marL="466725" indent="-457200" eaLnBrk="0" hangingPunct="0"/>
            <a:endParaRPr lang="th-TH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E8D883-6C06-489D-A617-BD443B8E0FD5}" type="slidenum">
              <a:rPr lang="en-US" smtClean="0"/>
              <a:pPr/>
              <a:t>45</a:t>
            </a:fld>
            <a:endParaRPr lang="th-TH" smtClean="0"/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5175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pitchFamily="18" charset="-34"/>
            </a:endParaRP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pitchFamily="18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  <p:sp>
        <p:nvSpPr>
          <p:cNvPr id="47109" name="Text Box 2"/>
          <p:cNvSpPr txBox="1">
            <a:spLocks noChangeArrowheads="1"/>
          </p:cNvSpPr>
          <p:nvPr/>
        </p:nvSpPr>
        <p:spPr bwMode="auto">
          <a:xfrm>
            <a:off x="642938" y="2000250"/>
            <a:ext cx="7786687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The baht depreciation greatly helped exports, causing surpluses in current account and BOP</a:t>
            </a:r>
          </a:p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Reserves started to grow again</a:t>
            </a:r>
            <a:endParaRPr lang="th-TH" sz="4000" b="1">
              <a:solidFill>
                <a:srgbClr val="FF0000"/>
              </a:solidFill>
              <a:latin typeface="Times New Roman" pitchFamily="18" charset="0"/>
            </a:endParaRPr>
          </a:p>
          <a:p>
            <a:pPr marL="466725" indent="-457200" eaLnBrk="0" hangingPunct="0"/>
            <a:endParaRPr lang="th-TH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4D3952E-F4BD-44FF-97EC-E63052681426}" type="slidenum">
              <a:rPr lang="en-US" smtClean="0"/>
              <a:pPr/>
              <a:t>46</a:t>
            </a:fld>
            <a:endParaRPr lang="th-TH" smtClean="0"/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466725" y="1225550"/>
          <a:ext cx="8248650" cy="4883150"/>
        </p:xfrm>
        <a:graphic>
          <a:graphicData uri="http://schemas.openxmlformats.org/presentationml/2006/ole">
            <p:oleObj spid="_x0000_s5122" name="Worksheet" r:id="rId3" imgW="7448490" imgH="4391115" progId="Excel.Sheet.8">
              <p:embed/>
            </p:oleObj>
          </a:graphicData>
        </a:graphic>
      </p:graphicFrame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365125" y="2301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6740BF-2EEB-404E-98DB-9EE6FCCE1A9C}" type="slidenum">
              <a:rPr lang="en-US" smtClean="0"/>
              <a:pPr/>
              <a:t>47</a:t>
            </a:fld>
            <a:endParaRPr lang="th-TH" smtClean="0"/>
          </a:p>
        </p:txBody>
      </p:sp>
      <p:graphicFrame>
        <p:nvGraphicFramePr>
          <p:cNvPr id="6146" name="Object 55"/>
          <p:cNvGraphicFramePr>
            <a:graphicFrameLocks noChangeAspect="1"/>
          </p:cNvGraphicFramePr>
          <p:nvPr/>
        </p:nvGraphicFramePr>
        <p:xfrm>
          <a:off x="285750" y="642938"/>
          <a:ext cx="8572500" cy="5429250"/>
        </p:xfrm>
        <a:graphic>
          <a:graphicData uri="http://schemas.openxmlformats.org/presentationml/2006/ole">
            <p:oleObj spid="_x0000_s6146" name="Worksheet" r:id="rId3" imgW="8048700" imgH="396249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A12259C-2C57-4344-AF0B-13D787B814F3}" type="slidenum">
              <a:rPr lang="en-US" smtClean="0"/>
              <a:pPr/>
              <a:t>48</a:t>
            </a:fld>
            <a:endParaRPr lang="th-TH" smtClean="0"/>
          </a:p>
        </p:txBody>
      </p:sp>
      <p:sp>
        <p:nvSpPr>
          <p:cNvPr id="7172" name="Text Box 2"/>
          <p:cNvSpPr txBox="1">
            <a:spLocks noChangeArrowheads="1"/>
          </p:cNvSpPr>
          <p:nvPr/>
        </p:nvSpPr>
        <p:spPr bwMode="auto">
          <a:xfrm>
            <a:off x="517525" y="2301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pitchFamily="18" charset="-34"/>
            </a:endParaRPr>
          </a:p>
        </p:txBody>
      </p:sp>
      <p:graphicFrame>
        <p:nvGraphicFramePr>
          <p:cNvPr id="47146" name="Group 42"/>
          <p:cNvGraphicFramePr>
            <a:graphicFrameLocks noGrp="1"/>
          </p:cNvGraphicFramePr>
          <p:nvPr/>
        </p:nvGraphicFramePr>
        <p:xfrm>
          <a:off x="323850" y="2276475"/>
          <a:ext cx="3671888" cy="3230880"/>
        </p:xfrm>
        <a:graphic>
          <a:graphicData uri="http://schemas.openxmlformats.org/drawingml/2006/table">
            <a:tbl>
              <a:tblPr/>
              <a:tblGrid>
                <a:gridCol w="1836738"/>
                <a:gridCol w="1835150"/>
              </a:tblGrid>
              <a:tr h="2857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Thailand’s Reserves (including net forward position)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Unit: mill.</a:t>
                      </a:r>
                      <a:r>
                        <a:rPr kumimoji="0" lang="th-TH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US$</a:t>
                      </a:r>
                      <a:r>
                        <a:rPr kumimoji="0" lang="th-TH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170" name="Object 35"/>
          <p:cNvGraphicFramePr>
            <a:graphicFrameLocks noChangeAspect="1"/>
          </p:cNvGraphicFramePr>
          <p:nvPr/>
        </p:nvGraphicFramePr>
        <p:xfrm>
          <a:off x="4214810" y="357166"/>
          <a:ext cx="4127500" cy="5643563"/>
        </p:xfrm>
        <a:graphic>
          <a:graphicData uri="http://schemas.openxmlformats.org/presentationml/2006/ole">
            <p:oleObj spid="_x0000_s7170" name="Worksheet" r:id="rId3" imgW="3533760" imgH="483861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44CFAA-29BA-4BAE-9BA7-E2D2CE4DA81E}" type="slidenum">
              <a:rPr lang="en-US" smtClean="0"/>
              <a:pPr>
                <a:defRPr/>
              </a:pPr>
              <a:t>49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643041" y="2714620"/>
          <a:ext cx="5286413" cy="3714750"/>
        </p:xfrm>
        <a:graphic>
          <a:graphicData uri="http://schemas.openxmlformats.org/drawingml/2006/table">
            <a:tbl>
              <a:tblPr/>
              <a:tblGrid>
                <a:gridCol w="1629146"/>
                <a:gridCol w="1529403"/>
                <a:gridCol w="709288"/>
                <a:gridCol w="709288"/>
                <a:gridCol w="709288"/>
              </a:tblGrid>
              <a:tr h="361950">
                <a:tc gridSpan="5">
                  <a:txBody>
                    <a:bodyPr/>
                    <a:lstStyle/>
                    <a:p>
                      <a:pPr algn="l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International Reserves</a:t>
                      </a:r>
                      <a:endParaRPr lang="th-TH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1950">
                <a:tc gridSpan="3">
                  <a:txBody>
                    <a:bodyPr/>
                    <a:lstStyle/>
                    <a:p>
                      <a:pPr algn="l" fontAlgn="b"/>
                      <a:r>
                        <a:rPr lang="th-TH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</a:t>
                      </a:r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Billion US dollars</a:t>
                      </a:r>
                      <a:r>
                        <a:rPr lang="th-TH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)</a:t>
                      </a:r>
                      <a:endParaRPr lang="th-TH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Dec. 2008</a:t>
                      </a:r>
                      <a:endParaRPr lang="th-TH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111.0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Dec. 2009</a:t>
                      </a:r>
                      <a:endParaRPr lang="th-TH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138.4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Dec. 2010</a:t>
                      </a:r>
                      <a:endParaRPr lang="th-TH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17</a:t>
                      </a:r>
                      <a:r>
                        <a:rPr lang="th-TH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.</a:t>
                      </a:r>
                      <a:r>
                        <a:rPr lang="th-TH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Dec. 2011</a:t>
                      </a:r>
                      <a:endParaRPr lang="th-TH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r>
                        <a:rPr lang="th-TH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5.</a:t>
                      </a:r>
                      <a:r>
                        <a:rPr lang="th-TH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500034" y="428604"/>
            <a:ext cx="80724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buFont typeface="Arial" charset="0"/>
              <a:buChar char="•"/>
            </a:pPr>
            <a:r>
              <a:rPr lang="th-TH" sz="4800" b="1" dirty="0" smtClean="0">
                <a:solidFill>
                  <a:srgbClr val="7030A0"/>
                </a:solidFill>
                <a:latin typeface="Angsana New" pitchFamily="18" charset="-34"/>
              </a:rPr>
              <a:t> </a:t>
            </a:r>
            <a:r>
              <a:rPr lang="en-US" sz="4800" b="1" dirty="0" smtClean="0">
                <a:solidFill>
                  <a:srgbClr val="7030A0"/>
                </a:solidFill>
                <a:latin typeface="Angsana New" pitchFamily="18" charset="-34"/>
              </a:rPr>
              <a:t>International reserves increased continuously, and amounted to </a:t>
            </a:r>
            <a:r>
              <a:rPr lang="th-TH" sz="4800" b="1" dirty="0" smtClean="0">
                <a:solidFill>
                  <a:srgbClr val="7030A0"/>
                </a:solidFill>
                <a:latin typeface="Angsana New" pitchFamily="18" charset="-34"/>
              </a:rPr>
              <a:t> </a:t>
            </a:r>
            <a:r>
              <a:rPr lang="en-US" sz="4800" b="1" dirty="0" smtClean="0">
                <a:solidFill>
                  <a:srgbClr val="7030A0"/>
                </a:solidFill>
                <a:latin typeface="Angsana New" pitchFamily="18" charset="-34"/>
              </a:rPr>
              <a:t>$</a:t>
            </a:r>
            <a:r>
              <a:rPr lang="th-TH" sz="4800" b="1" dirty="0" smtClean="0">
                <a:solidFill>
                  <a:srgbClr val="7030A0"/>
                </a:solidFill>
                <a:latin typeface="Angsana New" pitchFamily="18" charset="-34"/>
              </a:rPr>
              <a:t>175 </a:t>
            </a:r>
            <a:r>
              <a:rPr lang="en-US" sz="4800" b="1" dirty="0" smtClean="0">
                <a:solidFill>
                  <a:srgbClr val="7030A0"/>
                </a:solidFill>
                <a:latin typeface="Angsana New" pitchFamily="18" charset="-34"/>
              </a:rPr>
              <a:t>billion at end of 2011</a:t>
            </a:r>
            <a:endParaRPr lang="th-TH" sz="4800" b="1" dirty="0">
              <a:solidFill>
                <a:srgbClr val="993300"/>
              </a:solidFill>
              <a:latin typeface="Angsana New" pitchFamily="18" charset="-3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1366</TotalTime>
  <Words>2313</Words>
  <Application>Microsoft Office PowerPoint</Application>
  <PresentationFormat>On-screen Show (4:3)</PresentationFormat>
  <Paragraphs>1098</Paragraphs>
  <Slides>49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Arial</vt:lpstr>
      <vt:lpstr>Angsana New</vt:lpstr>
      <vt:lpstr>Tahoma</vt:lpstr>
      <vt:lpstr>Times New Roman</vt:lpstr>
      <vt:lpstr>Symbol</vt:lpstr>
      <vt:lpstr>Wingdings</vt:lpstr>
      <vt:lpstr>CordiaUPC</vt:lpstr>
      <vt:lpstr>Microsoft Sans Serif</vt:lpstr>
      <vt:lpstr>การออกแบบเริ่มต้น</vt:lpstr>
      <vt:lpstr>Microsoft Office Excel 97-2003 Worksheet</vt:lpstr>
      <vt:lpstr>International Trade and Finance of Thailand  (Part 1)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International Investment Position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owner</dc:creator>
  <cp:lastModifiedBy>user</cp:lastModifiedBy>
  <cp:revision>83</cp:revision>
  <dcterms:created xsi:type="dcterms:W3CDTF">2007-09-09T08:30:45Z</dcterms:created>
  <dcterms:modified xsi:type="dcterms:W3CDTF">2012-02-27T14:20:18Z</dcterms:modified>
</cp:coreProperties>
</file>