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2"/>
  </p:notesMasterIdLst>
  <p:sldIdLst>
    <p:sldId id="299" r:id="rId2"/>
    <p:sldId id="261" r:id="rId3"/>
    <p:sldId id="286" r:id="rId4"/>
    <p:sldId id="271" r:id="rId5"/>
    <p:sldId id="302" r:id="rId6"/>
    <p:sldId id="303" r:id="rId7"/>
    <p:sldId id="304" r:id="rId8"/>
    <p:sldId id="306" r:id="rId9"/>
    <p:sldId id="305" r:id="rId10"/>
    <p:sldId id="272" r:id="rId11"/>
    <p:sldId id="278" r:id="rId12"/>
    <p:sldId id="307" r:id="rId13"/>
    <p:sldId id="309" r:id="rId14"/>
    <p:sldId id="311" r:id="rId15"/>
    <p:sldId id="310" r:id="rId16"/>
    <p:sldId id="308" r:id="rId17"/>
    <p:sldId id="312" r:id="rId18"/>
    <p:sldId id="301" r:id="rId19"/>
    <p:sldId id="314" r:id="rId20"/>
    <p:sldId id="313" r:id="rId21"/>
    <p:sldId id="281" r:id="rId22"/>
    <p:sldId id="315" r:id="rId23"/>
    <p:sldId id="279" r:id="rId24"/>
    <p:sldId id="316" r:id="rId25"/>
    <p:sldId id="317" r:id="rId26"/>
    <p:sldId id="318" r:id="rId27"/>
    <p:sldId id="280" r:id="rId28"/>
    <p:sldId id="319" r:id="rId29"/>
    <p:sldId id="320" r:id="rId30"/>
    <p:sldId id="321" r:id="rId3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DD21"/>
    <a:srgbClr val="D9895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8682" autoAdjust="0"/>
  </p:normalViewPr>
  <p:slideViewPr>
    <p:cSldViewPr snapToGrid="0" snapToObjects="1">
      <p:cViewPr varScale="1">
        <p:scale>
          <a:sx n="79" d="100"/>
          <a:sy n="79" d="100"/>
        </p:scale>
        <p:origin x="1570" y="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28" d="100"/>
        <a:sy n="128" d="100"/>
      </p:scale>
      <p:origin x="0" y="-1623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8F73FF-3868-4C4F-A040-11328BF61086}" type="datetimeFigureOut">
              <a:rPr lang="en-US" smtClean="0"/>
              <a:pPr/>
              <a:t>4/24/2018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A25EDD-41D4-D845-B0B7-635208EE09E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98718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0E34F58-31A6-0B46-B6AE-222D4A0268FB}" type="datetimeFigureOut">
              <a:rPr lang="en-US" smtClean="0"/>
              <a:pPr/>
              <a:t>4/24/2018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EDAE4D7-47EC-4444-8F74-101BA9C3A3F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95107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92350" y="274638"/>
            <a:ext cx="7294449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0E34F58-31A6-0B46-B6AE-222D4A0268FB}" type="datetimeFigureOut">
              <a:rPr lang="en-US" smtClean="0"/>
              <a:pPr/>
              <a:t>4/24/2018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EDAE4D7-47EC-4444-8F74-101BA9C3A3F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41132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0E34F58-31A6-0B46-B6AE-222D4A0268FB}" type="datetimeFigureOut">
              <a:rPr lang="en-US" smtClean="0"/>
              <a:pPr/>
              <a:t>4/24/2018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EDAE4D7-47EC-4444-8F74-101BA9C3A3F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33173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92350" y="274638"/>
            <a:ext cx="7294449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0E34F58-31A6-0B46-B6AE-222D4A0268FB}" type="datetimeFigureOut">
              <a:rPr lang="en-US" smtClean="0"/>
              <a:pPr/>
              <a:t>4/24/2018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EDAE4D7-47EC-4444-8F74-101BA9C3A3F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86027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92350" y="274638"/>
            <a:ext cx="7294449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0E34F58-31A6-0B46-B6AE-222D4A0268FB}" type="datetimeFigureOut">
              <a:rPr lang="en-US" smtClean="0"/>
              <a:pPr/>
              <a:t>4/24/2018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EDAE4D7-47EC-4444-8F74-101BA9C3A3F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24653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92350" y="274638"/>
            <a:ext cx="7294449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0E34F58-31A6-0B46-B6AE-222D4A0268FB}" type="datetimeFigureOut">
              <a:rPr lang="en-US" smtClean="0"/>
              <a:pPr/>
              <a:t>4/24/2018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EDAE4D7-47EC-4444-8F74-101BA9C3A3F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85013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0E34F58-31A6-0B46-B6AE-222D4A0268FB}" type="datetimeFigureOut">
              <a:rPr lang="en-US" smtClean="0"/>
              <a:pPr/>
              <a:t>4/24/2018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EDAE4D7-47EC-4444-8F74-101BA9C3A3F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2742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0E34F58-31A6-0B46-B6AE-222D4A0268FB}" type="datetimeFigureOut">
              <a:rPr lang="en-US" smtClean="0"/>
              <a:pPr/>
              <a:t>4/24/2018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EDAE4D7-47EC-4444-8F74-101BA9C3A3F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69192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0E34F58-31A6-0B46-B6AE-222D4A0268FB}" type="datetimeFigureOut">
              <a:rPr lang="en-US" smtClean="0"/>
              <a:pPr/>
              <a:t>4/24/2018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EDAE4D7-47EC-4444-8F74-101BA9C3A3F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06468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92350" y="274638"/>
            <a:ext cx="7294449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0E34F58-31A6-0B46-B6AE-222D4A0268FB}" type="datetimeFigureOut">
              <a:rPr lang="en-US" smtClean="0"/>
              <a:pPr/>
              <a:t>4/24/2018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EDAE4D7-47EC-4444-8F74-101BA9C3A3F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10596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0E34F58-31A6-0B46-B6AE-222D4A0268FB}" type="datetimeFigureOut">
              <a:rPr lang="en-US" smtClean="0"/>
              <a:pPr/>
              <a:t>4/24/2018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EDAE4D7-47EC-4444-8F74-101BA9C3A3F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07263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1417638"/>
          </a:xfrm>
          <a:prstGeom prst="rect">
            <a:avLst/>
          </a:prstGeom>
          <a:solidFill>
            <a:srgbClr val="D9895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21727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Specific Performance and Damages in Thai Law: Defects in Legal Transplant</a:t>
            </a:r>
          </a:p>
          <a:p>
            <a:pPr lvl="0"/>
            <a:endParaRPr lang="en-US" dirty="0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pic>
        <p:nvPicPr>
          <p:cNvPr id="7" name="Picture 6" descr="2010-06-21-f2_dsc_0002_g.pn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508" y="87165"/>
            <a:ext cx="1101703" cy="1088172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>
            <a:off x="0" y="1269858"/>
            <a:ext cx="9144000" cy="0"/>
          </a:xfrm>
          <a:prstGeom prst="line">
            <a:avLst/>
          </a:prstGeom>
          <a:ln w="38100" cmpd="sng">
            <a:solidFill>
              <a:srgbClr val="FFFF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Slide Number Placeholder 8"/>
          <p:cNvSpPr>
            <a:spLocks noGrp="1"/>
          </p:cNvSpPr>
          <p:nvPr>
            <p:ph type="sldNum" sz="quarter" idx="4"/>
          </p:nvPr>
        </p:nvSpPr>
        <p:spPr>
          <a:xfrm>
            <a:off x="457200" y="63309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5F590F-64F9-DC45-9D9D-042AAF2C6A2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4" name="Rectangle 3"/>
          <p:cNvSpPr/>
          <p:nvPr/>
        </p:nvSpPr>
        <p:spPr>
          <a:xfrm flipV="1">
            <a:off x="0" y="1326301"/>
            <a:ext cx="9144000" cy="45719"/>
          </a:xfrm>
          <a:prstGeom prst="rect">
            <a:avLst/>
          </a:prstGeom>
          <a:solidFill>
            <a:srgbClr val="EEDD2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-2821" y="1295258"/>
            <a:ext cx="9144000" cy="45719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42117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32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660512"/>
            <a:ext cx="7772400" cy="1470025"/>
          </a:xfrm>
        </p:spPr>
        <p:txBody>
          <a:bodyPr>
            <a:normAutofit/>
          </a:bodyPr>
          <a:lstStyle/>
          <a:p>
            <a:r>
              <a:rPr lang="en-US" sz="40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TU 122 LAW IN EVERYDAY LIFE</a:t>
            </a:r>
            <a:endParaRPr lang="en-US" sz="4000" dirty="0">
              <a:latin typeface="Bookman Old Style"/>
              <a:cs typeface="Bookman Old Style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055165" y="4821889"/>
            <a:ext cx="4813263" cy="1353624"/>
          </a:xfrm>
        </p:spPr>
        <p:txBody>
          <a:bodyPr>
            <a:normAutofit/>
          </a:bodyPr>
          <a:lstStyle/>
          <a:p>
            <a:pPr lvl="0"/>
            <a:r>
              <a:rPr lang="en-US" sz="18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Kongsatja Suwanapech</a:t>
            </a:r>
            <a:endParaRPr lang="en-US" sz="1800" dirty="0">
              <a:solidFill>
                <a:schemeClr val="tx1"/>
              </a:solidFill>
              <a:latin typeface="Bookman Old Style"/>
              <a:cs typeface="Bookman Old Style"/>
            </a:endParaRPr>
          </a:p>
        </p:txBody>
      </p:sp>
    </p:spTree>
    <p:extLst>
      <p:ext uri="{BB962C8B-B14F-4D97-AF65-F5344CB8AC3E}">
        <p14:creationId xmlns:p14="http://schemas.microsoft.com/office/powerpoint/2010/main" val="380594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48876" y="3211823"/>
            <a:ext cx="833112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latin typeface="Bookman Old Style"/>
                <a:cs typeface="Bookman Old Style"/>
              </a:rPr>
              <a:t>Criminal Offences</a:t>
            </a:r>
          </a:p>
        </p:txBody>
      </p:sp>
    </p:spTree>
    <p:extLst>
      <p:ext uri="{BB962C8B-B14F-4D97-AF65-F5344CB8AC3E}">
        <p14:creationId xmlns:p14="http://schemas.microsoft.com/office/powerpoint/2010/main" val="1464183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48876" y="2293435"/>
            <a:ext cx="8331122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latin typeface="Bookman Old Style"/>
                <a:cs typeface="Bookman Old Style"/>
              </a:rPr>
              <a:t>Compoundable offences</a:t>
            </a:r>
            <a:br>
              <a:rPr lang="en-US" sz="4400" dirty="0" smtClean="0">
                <a:latin typeface="Bookman Old Style"/>
                <a:cs typeface="Bookman Old Style"/>
              </a:rPr>
            </a:br>
            <a:endParaRPr lang="en-US" sz="4400" dirty="0" smtClean="0">
              <a:latin typeface="Bookman Old Style"/>
              <a:cs typeface="Bookman Old Style"/>
            </a:endParaRPr>
          </a:p>
          <a:p>
            <a:r>
              <a:rPr lang="en-US" sz="4400" dirty="0" smtClean="0">
                <a:latin typeface="Bookman Old Style"/>
                <a:cs typeface="Bookman Old Style"/>
              </a:rPr>
              <a:t>Non-compoundable offences</a:t>
            </a:r>
            <a:br>
              <a:rPr lang="en-US" sz="4400" dirty="0" smtClean="0">
                <a:latin typeface="Bookman Old Style"/>
                <a:cs typeface="Bookman Old Style"/>
              </a:rPr>
            </a:br>
            <a:endParaRPr lang="en-US" sz="4400" dirty="0" smtClean="0">
              <a:latin typeface="Bookman Old Style"/>
              <a:cs typeface="Bookman Old Style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040700" y="302687"/>
            <a:ext cx="539853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400" b="1" dirty="0">
                <a:latin typeface="Bookman Old Style"/>
                <a:cs typeface="Bookman Old Style"/>
              </a:rPr>
              <a:t>Types of Offences</a:t>
            </a:r>
          </a:p>
        </p:txBody>
      </p:sp>
    </p:spTree>
    <p:extLst>
      <p:ext uri="{BB962C8B-B14F-4D97-AF65-F5344CB8AC3E}">
        <p14:creationId xmlns:p14="http://schemas.microsoft.com/office/powerpoint/2010/main" val="4266905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333007" y="15312"/>
            <a:ext cx="631940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000" b="1" dirty="0" smtClean="0">
                <a:latin typeface="Bookman Old Style"/>
                <a:cs typeface="Bookman Old Style"/>
              </a:rPr>
              <a:t>1. Offences Relating to </a:t>
            </a:r>
            <a:br>
              <a:rPr lang="en-US" sz="4000" b="1" dirty="0" smtClean="0">
                <a:latin typeface="Bookman Old Style"/>
                <a:cs typeface="Bookman Old Style"/>
              </a:rPr>
            </a:br>
            <a:r>
              <a:rPr lang="en-US" sz="4000" b="1" dirty="0" smtClean="0">
                <a:latin typeface="Bookman Old Style"/>
                <a:cs typeface="Bookman Old Style"/>
              </a:rPr>
              <a:t>Documents </a:t>
            </a:r>
            <a:endParaRPr lang="en-US" sz="4000" b="1" dirty="0">
              <a:latin typeface="Bookman Old Style"/>
              <a:cs typeface="Bookman Old Style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48876" y="1521286"/>
            <a:ext cx="8331122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b="1" dirty="0" smtClean="0">
                <a:latin typeface="Bookman Old Style"/>
                <a:cs typeface="Bookman Old Style"/>
              </a:rPr>
              <a:t>Section 264 </a:t>
            </a:r>
            <a:r>
              <a:rPr lang="en-GB" sz="2600" dirty="0" smtClean="0">
                <a:latin typeface="Bookman Old Style"/>
                <a:cs typeface="Bookman Old Style"/>
              </a:rPr>
              <a:t>Any person, who is in a manner likely to cause injury to another person or the public, fabricates a false documents or part of a document, or adds to, takes from or otherwise alter a genuine document by any means whatsoever, or puts a false seal or signature to a document, if it is committed in order to make any person believe that it is a genuine document, then such a person is said to forge a document, and shall be sentenced to imprisonment for a term not exceeding 3 years or a fine not exceeding </a:t>
            </a:r>
            <a:r>
              <a:rPr lang="en-GB" sz="2600" dirty="0" smtClean="0">
                <a:latin typeface="Bookman Old Style"/>
                <a:cs typeface="Bookman Old Style"/>
              </a:rPr>
              <a:t>60,000 </a:t>
            </a:r>
            <a:r>
              <a:rPr lang="en-GB" sz="2600" dirty="0" smtClean="0">
                <a:latin typeface="Bookman Old Style"/>
                <a:cs typeface="Bookman Old Style"/>
              </a:rPr>
              <a:t>baht, or both. </a:t>
            </a:r>
            <a:r>
              <a:rPr lang="en-GB" sz="2600" b="1" dirty="0" smtClean="0">
                <a:latin typeface="Bookman Old Style"/>
                <a:cs typeface="Bookman Old Style"/>
              </a:rPr>
              <a:t>(Falsification of Documents)</a:t>
            </a:r>
            <a:endParaRPr lang="en-US" sz="2600" b="1" dirty="0" smtClean="0">
              <a:latin typeface="Bookman Old Style"/>
              <a:cs typeface="Bookman Old Style"/>
            </a:endParaRPr>
          </a:p>
        </p:txBody>
      </p:sp>
    </p:spTree>
    <p:extLst>
      <p:ext uri="{BB962C8B-B14F-4D97-AF65-F5344CB8AC3E}">
        <p14:creationId xmlns:p14="http://schemas.microsoft.com/office/powerpoint/2010/main" val="1287605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333007" y="15312"/>
            <a:ext cx="631940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1. Offences Relating to </a:t>
            </a:r>
            <a:br>
              <a:rPr lang="en-US" sz="40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</a:br>
            <a:r>
              <a:rPr lang="en-US" sz="40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Documents </a:t>
            </a:r>
            <a:endParaRPr lang="en-US" sz="4000" b="1" dirty="0">
              <a:solidFill>
                <a:prstClr val="black"/>
              </a:solidFill>
              <a:latin typeface="Bookman Old Style"/>
              <a:cs typeface="Bookman Old Style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48876" y="1521286"/>
            <a:ext cx="8331122" cy="5293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Section 264 </a:t>
            </a:r>
            <a:r>
              <a:rPr lang="en-GB" sz="26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Any person, who is in a manner likely to cause injury to another person or the public, </a:t>
            </a:r>
            <a:endParaRPr lang="en-GB" sz="2600" dirty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r>
              <a:rPr lang="en-GB" sz="26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1.) fabricates </a:t>
            </a:r>
            <a:r>
              <a:rPr lang="en-GB" sz="26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a false documents or part of a </a:t>
            </a:r>
            <a:r>
              <a:rPr lang="en-GB" sz="26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document</a:t>
            </a:r>
          </a:p>
          <a:p>
            <a:r>
              <a:rPr lang="en-GB" sz="26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2.) adds </a:t>
            </a:r>
            <a:r>
              <a:rPr lang="en-GB" sz="26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to, takes from or otherwise alter a genuine document by any means </a:t>
            </a:r>
            <a:r>
              <a:rPr lang="en-GB" sz="26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whatsoever</a:t>
            </a:r>
          </a:p>
          <a:p>
            <a:pPr marL="514350" indent="-514350">
              <a:buAutoNum type="arabicParenR" startAt="3"/>
            </a:pPr>
            <a:r>
              <a:rPr lang="en-GB" sz="26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puts </a:t>
            </a:r>
            <a:r>
              <a:rPr lang="en-GB" sz="26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a false seal or signature to a </a:t>
            </a:r>
            <a:r>
              <a:rPr lang="en-GB" sz="26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document</a:t>
            </a:r>
          </a:p>
          <a:p>
            <a:endParaRPr lang="en-GB" sz="2600" dirty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r>
              <a:rPr lang="en-GB" sz="26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if it </a:t>
            </a:r>
            <a:r>
              <a:rPr lang="en-GB" sz="26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is committed in order to make any person believe that it is a genuine </a:t>
            </a:r>
            <a:r>
              <a:rPr lang="en-GB" sz="26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document</a:t>
            </a:r>
          </a:p>
          <a:p>
            <a:endParaRPr lang="en-GB" sz="2600" dirty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r>
              <a:rPr lang="en-GB" sz="26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such </a:t>
            </a:r>
            <a:r>
              <a:rPr lang="en-GB" sz="26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a person is said to forge a document, </a:t>
            </a:r>
            <a:endParaRPr lang="en-US" sz="2600" b="1" dirty="0" smtClean="0">
              <a:solidFill>
                <a:prstClr val="black"/>
              </a:solidFill>
              <a:latin typeface="Bookman Old Style"/>
              <a:cs typeface="Bookman Old Style"/>
            </a:endParaRPr>
          </a:p>
        </p:txBody>
      </p:sp>
    </p:spTree>
    <p:extLst>
      <p:ext uri="{BB962C8B-B14F-4D97-AF65-F5344CB8AC3E}">
        <p14:creationId xmlns:p14="http://schemas.microsoft.com/office/powerpoint/2010/main" val="4156407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333007" y="15312"/>
            <a:ext cx="631940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1. Offences Relating to </a:t>
            </a:r>
            <a:br>
              <a:rPr lang="en-US" sz="40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</a:br>
            <a:r>
              <a:rPr lang="en-US" sz="40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Documents </a:t>
            </a:r>
            <a:endParaRPr lang="en-US" sz="4000" b="1" dirty="0">
              <a:solidFill>
                <a:prstClr val="black"/>
              </a:solidFill>
              <a:latin typeface="Bookman Old Style"/>
              <a:cs typeface="Bookman Old Style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327513" y="4664176"/>
            <a:ext cx="13018153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600" dirty="0" smtClean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endParaRPr lang="en-GB" sz="2600" dirty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r>
              <a:rPr lang="en-GB" sz="26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  </a:t>
            </a:r>
          </a:p>
        </p:txBody>
      </p:sp>
      <p:pic>
        <p:nvPicPr>
          <p:cNvPr id="1026" name="Picture 2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4213" y="1953852"/>
            <a:ext cx="6518202" cy="4194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4997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333007" y="15312"/>
            <a:ext cx="631940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1. Offences Relating to </a:t>
            </a:r>
            <a:br>
              <a:rPr lang="en-US" sz="40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</a:br>
            <a:r>
              <a:rPr lang="en-US" sz="40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Documents </a:t>
            </a:r>
            <a:endParaRPr lang="en-US" sz="4000" b="1" dirty="0">
              <a:solidFill>
                <a:prstClr val="black"/>
              </a:solidFill>
              <a:latin typeface="Bookman Old Style"/>
              <a:cs typeface="Bookman Old Style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48876" y="1521286"/>
            <a:ext cx="8331122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Example 1: </a:t>
            </a:r>
            <a:r>
              <a:rPr lang="en-GB" sz="26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Mr Bean’s </a:t>
            </a:r>
            <a:r>
              <a:rPr lang="en-GB" sz="26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driving license </a:t>
            </a:r>
            <a:r>
              <a:rPr lang="en-GB" sz="26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was </a:t>
            </a:r>
            <a:r>
              <a:rPr lang="en-GB" sz="26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expired. </a:t>
            </a:r>
            <a:r>
              <a:rPr lang="en-GB" sz="26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Mr Bean falsified </a:t>
            </a:r>
            <a:r>
              <a:rPr lang="en-GB" sz="26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a new driving </a:t>
            </a:r>
            <a:r>
              <a:rPr lang="en-GB" sz="26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license.</a:t>
            </a:r>
            <a:endParaRPr lang="en-GB" sz="2600" dirty="0" smtClean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endParaRPr lang="en-GB" sz="2600" dirty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endParaRPr lang="en-GB" sz="2600" dirty="0" smtClean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endParaRPr lang="en-GB" sz="2600" dirty="0" smtClean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r>
              <a:rPr lang="en-GB" sz="26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Example 2</a:t>
            </a:r>
            <a:r>
              <a:rPr lang="en-GB" sz="26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: </a:t>
            </a:r>
            <a:r>
              <a:rPr lang="en-GB" sz="26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Mr Bean altered </a:t>
            </a:r>
            <a:r>
              <a:rPr lang="en-GB" sz="26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his genuine license by changing ID photo from his to </a:t>
            </a:r>
            <a:r>
              <a:rPr lang="en-GB" sz="26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A’s </a:t>
            </a:r>
            <a:r>
              <a:rPr lang="en-GB" sz="26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photo.</a:t>
            </a:r>
          </a:p>
          <a:p>
            <a:endParaRPr lang="en-GB" sz="2600" dirty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endParaRPr lang="en-GB" sz="2600" dirty="0" smtClean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endParaRPr lang="en-GB" sz="2600" dirty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r>
              <a:rPr lang="en-GB" sz="2600" b="1" dirty="0">
                <a:solidFill>
                  <a:prstClr val="black"/>
                </a:solidFill>
                <a:latin typeface="Bookman Old Style"/>
                <a:cs typeface="Bookman Old Style"/>
              </a:rPr>
              <a:t>Example </a:t>
            </a:r>
            <a:r>
              <a:rPr lang="en-GB" sz="26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3: </a:t>
            </a:r>
            <a:r>
              <a:rPr lang="en-GB" sz="2600" dirty="0">
                <a:solidFill>
                  <a:prstClr val="black"/>
                </a:solidFill>
                <a:latin typeface="Bookman Old Style"/>
                <a:cs typeface="Bookman Old Style"/>
              </a:rPr>
              <a:t>Mr </a:t>
            </a:r>
            <a:r>
              <a:rPr lang="en-GB" sz="26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Bean’s </a:t>
            </a:r>
            <a:r>
              <a:rPr lang="en-GB" sz="2600" dirty="0">
                <a:solidFill>
                  <a:prstClr val="black"/>
                </a:solidFill>
                <a:latin typeface="Bookman Old Style"/>
                <a:cs typeface="Bookman Old Style"/>
              </a:rPr>
              <a:t>driving license </a:t>
            </a:r>
            <a:r>
              <a:rPr lang="en-GB" sz="26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was </a:t>
            </a:r>
            <a:r>
              <a:rPr lang="en-GB" sz="2600" dirty="0">
                <a:solidFill>
                  <a:prstClr val="black"/>
                </a:solidFill>
                <a:latin typeface="Bookman Old Style"/>
                <a:cs typeface="Bookman Old Style"/>
              </a:rPr>
              <a:t>expired. Mr Bean</a:t>
            </a:r>
            <a:r>
              <a:rPr lang="en-GB" sz="26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 falsified </a:t>
            </a:r>
            <a:r>
              <a:rPr lang="en-GB" sz="2600" dirty="0">
                <a:solidFill>
                  <a:prstClr val="black"/>
                </a:solidFill>
                <a:latin typeface="Bookman Old Style"/>
                <a:cs typeface="Bookman Old Style"/>
              </a:rPr>
              <a:t>a new driving </a:t>
            </a:r>
            <a:r>
              <a:rPr lang="en-GB" sz="26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license by using a wooden card.</a:t>
            </a:r>
            <a:endParaRPr lang="en-GB" sz="2600" dirty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endParaRPr lang="en-GB" sz="2600" dirty="0" smtClean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endParaRPr lang="en-GB" sz="2600" dirty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r>
              <a:rPr lang="en-GB" sz="26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463036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333007" y="15312"/>
            <a:ext cx="631940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1. Offences Relating to </a:t>
            </a:r>
            <a:br>
              <a:rPr lang="en-US" sz="40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</a:br>
            <a:r>
              <a:rPr lang="en-US" sz="40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Documents </a:t>
            </a:r>
            <a:endParaRPr lang="en-US" sz="4000" b="1" dirty="0">
              <a:solidFill>
                <a:prstClr val="black"/>
              </a:solidFill>
              <a:latin typeface="Bookman Old Style"/>
              <a:cs typeface="Bookman Old Style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48876" y="1521286"/>
            <a:ext cx="8331122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Example </a:t>
            </a:r>
            <a:r>
              <a:rPr lang="en-GB" sz="26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4: </a:t>
            </a:r>
            <a:r>
              <a:rPr lang="en-GB" sz="26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B’s falsified A’s signature in an unsigned document written by A. The document authorises B to sell A’s car. </a:t>
            </a:r>
            <a:r>
              <a:rPr lang="th-TH" sz="26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 </a:t>
            </a:r>
          </a:p>
          <a:p>
            <a:endParaRPr lang="th-TH" sz="2600" dirty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endParaRPr lang="en-GB" sz="2600" dirty="0" smtClean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r>
              <a:rPr lang="en-GB" sz="26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If A authorised B to sign </a:t>
            </a:r>
            <a:r>
              <a:rPr lang="en-US" sz="26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“A’s signature”</a:t>
            </a:r>
            <a:r>
              <a:rPr lang="en-US" sz="2600" dirty="0">
                <a:solidFill>
                  <a:prstClr val="black"/>
                </a:solidFill>
                <a:latin typeface="Bookman Old Style"/>
                <a:cs typeface="Bookman Old Style"/>
              </a:rPr>
              <a:t>,</a:t>
            </a:r>
            <a:r>
              <a:rPr lang="en-GB" sz="26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 would the answer be the same?</a:t>
            </a:r>
          </a:p>
          <a:p>
            <a:endParaRPr lang="en-GB" sz="2600" dirty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endParaRPr lang="en-GB" sz="2600" dirty="0" smtClean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r>
              <a:rPr lang="en-GB" sz="26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  </a:t>
            </a:r>
            <a:endParaRPr lang="en-GB" sz="2600" dirty="0" smtClean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endParaRPr lang="en-GB" sz="2600" dirty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endParaRPr lang="en-GB" sz="2600" dirty="0" smtClean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endParaRPr lang="en-GB" sz="2600" dirty="0" smtClean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endParaRPr lang="en-GB" sz="2600" dirty="0" smtClean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endParaRPr lang="en-GB" sz="2600" dirty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r>
              <a:rPr lang="en-GB" sz="26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4062281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333007" y="15312"/>
            <a:ext cx="631940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1. Offences Relating to </a:t>
            </a:r>
            <a:br>
              <a:rPr lang="en-US" sz="40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</a:br>
            <a:r>
              <a:rPr lang="en-US" sz="40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Documents </a:t>
            </a:r>
            <a:endParaRPr lang="en-US" sz="4000" b="1" dirty="0">
              <a:solidFill>
                <a:prstClr val="black"/>
              </a:solidFill>
              <a:latin typeface="Bookman Old Style"/>
              <a:cs typeface="Bookman Old Style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48876" y="1521286"/>
            <a:ext cx="833112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Section 267 </a:t>
            </a:r>
            <a:endParaRPr lang="en-GB" sz="2800" b="1" dirty="0" smtClean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r>
              <a:rPr lang="en-GB" sz="28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Whoever</a:t>
            </a:r>
            <a:r>
              <a:rPr lang="en-GB" sz="2800" dirty="0">
                <a:solidFill>
                  <a:prstClr val="black"/>
                </a:solidFill>
                <a:latin typeface="Bookman Old Style"/>
                <a:cs typeface="Bookman Old Style"/>
              </a:rPr>
              <a:t>, notifying the official doing </a:t>
            </a:r>
            <a:r>
              <a:rPr lang="en-GB" sz="2800" dirty="0" err="1">
                <a:solidFill>
                  <a:prstClr val="black"/>
                </a:solidFill>
                <a:latin typeface="Bookman Old Style"/>
                <a:cs typeface="Bookman Old Style"/>
              </a:rPr>
              <a:t>oneself's</a:t>
            </a:r>
            <a:r>
              <a:rPr lang="en-GB" sz="2800" dirty="0">
                <a:solidFill>
                  <a:prstClr val="black"/>
                </a:solidFill>
                <a:latin typeface="Bookman Old Style"/>
                <a:cs typeface="Bookman Old Style"/>
              </a:rPr>
              <a:t> duty to make any false entry in the public or official document for the aims to be used as evidence, shall be imprisoned not </a:t>
            </a:r>
            <a:r>
              <a:rPr lang="en-GB" sz="28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not</a:t>
            </a:r>
            <a:r>
              <a:rPr lang="en-GB" sz="28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 exceeding three </a:t>
            </a:r>
            <a:r>
              <a:rPr lang="en-GB" sz="2800" dirty="0">
                <a:solidFill>
                  <a:prstClr val="black"/>
                </a:solidFill>
                <a:latin typeface="Bookman Old Style"/>
                <a:cs typeface="Bookman Old Style"/>
              </a:rPr>
              <a:t>years or fined </a:t>
            </a:r>
            <a:r>
              <a:rPr lang="en-GB" sz="28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not exceeding </a:t>
            </a:r>
            <a:r>
              <a:rPr lang="en-GB" sz="28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six</a:t>
            </a:r>
            <a:r>
              <a:rPr lang="en-US" sz="28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ty</a:t>
            </a:r>
            <a:r>
              <a:rPr lang="en-GB" sz="28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Bookman Old Style"/>
                <a:cs typeface="Bookman Old Style"/>
              </a:rPr>
              <a:t>thousand </a:t>
            </a:r>
            <a:r>
              <a:rPr lang="en-GB" sz="28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baht</a:t>
            </a:r>
            <a:r>
              <a:rPr lang="en-GB" sz="2800" dirty="0">
                <a:solidFill>
                  <a:prstClr val="black"/>
                </a:solidFill>
                <a:latin typeface="Bookman Old Style"/>
                <a:cs typeface="Bookman Old Style"/>
              </a:rPr>
              <a:t>, or both</a:t>
            </a:r>
            <a:r>
              <a:rPr lang="en-GB" sz="28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.</a:t>
            </a:r>
            <a:r>
              <a:rPr lang="en-US" sz="2800" dirty="0">
                <a:solidFill>
                  <a:prstClr val="black"/>
                </a:solidFill>
                <a:latin typeface="Bookman Old Style"/>
                <a:cs typeface="Bookman Old Style"/>
              </a:rPr>
              <a:t> </a:t>
            </a:r>
            <a:r>
              <a:rPr lang="en-US" sz="28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(Giving Fault Information to the Official) </a:t>
            </a:r>
            <a:endParaRPr lang="en-US" sz="2600" b="1" dirty="0" smtClean="0">
              <a:solidFill>
                <a:prstClr val="black"/>
              </a:solidFill>
              <a:latin typeface="Bookman Old Style"/>
              <a:cs typeface="Bookman Old Style"/>
            </a:endParaRPr>
          </a:p>
        </p:txBody>
      </p:sp>
    </p:spTree>
    <p:extLst>
      <p:ext uri="{BB962C8B-B14F-4D97-AF65-F5344CB8AC3E}">
        <p14:creationId xmlns:p14="http://schemas.microsoft.com/office/powerpoint/2010/main" val="734796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333007" y="15312"/>
            <a:ext cx="631940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000" b="1" dirty="0" smtClean="0">
                <a:latin typeface="Bookman Old Style"/>
                <a:cs typeface="Bookman Old Style"/>
              </a:rPr>
              <a:t>1. Offences Relating to </a:t>
            </a:r>
            <a:br>
              <a:rPr lang="en-US" sz="4000" b="1" dirty="0" smtClean="0">
                <a:latin typeface="Bookman Old Style"/>
                <a:cs typeface="Bookman Old Style"/>
              </a:rPr>
            </a:br>
            <a:r>
              <a:rPr lang="en-US" sz="4000" b="1" dirty="0" smtClean="0">
                <a:latin typeface="Bookman Old Style"/>
                <a:cs typeface="Bookman Old Style"/>
              </a:rPr>
              <a:t>Documents </a:t>
            </a:r>
            <a:endParaRPr lang="en-US" sz="4000" b="1" dirty="0">
              <a:latin typeface="Bookman Old Style"/>
              <a:cs typeface="Bookman Old Style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48876" y="1521286"/>
            <a:ext cx="8331122" cy="4573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latin typeface="Bookman Old Style"/>
                <a:cs typeface="Bookman Old Style"/>
              </a:rPr>
              <a:t>Section 267 </a:t>
            </a:r>
            <a:endParaRPr lang="th-TH" sz="2800" b="1" dirty="0" smtClean="0">
              <a:latin typeface="Bookman Old Style"/>
              <a:cs typeface="Bookman Old Style"/>
            </a:endParaRPr>
          </a:p>
          <a:p>
            <a:r>
              <a:rPr lang="en-GB" sz="2800" dirty="0" smtClean="0">
                <a:latin typeface="Bookman Old Style"/>
                <a:cs typeface="Bookman Old Style"/>
              </a:rPr>
              <a:t>Whoever</a:t>
            </a:r>
            <a:r>
              <a:rPr lang="en-GB" sz="2800" dirty="0">
                <a:latin typeface="Bookman Old Style"/>
                <a:cs typeface="Bookman Old Style"/>
              </a:rPr>
              <a:t>, </a:t>
            </a:r>
            <a:endParaRPr lang="th-TH" sz="2800" dirty="0" smtClean="0">
              <a:latin typeface="Bookman Old Style"/>
              <a:cs typeface="Bookman Old Style"/>
            </a:endParaRPr>
          </a:p>
          <a:p>
            <a:endParaRPr lang="th-TH" sz="2800" dirty="0" smtClean="0">
              <a:latin typeface="Bookman Old Style"/>
              <a:cs typeface="Bookman Old Style"/>
            </a:endParaRPr>
          </a:p>
          <a:p>
            <a:r>
              <a:rPr lang="en-GB" sz="2800" dirty="0" smtClean="0">
                <a:latin typeface="Bookman Old Style"/>
                <a:cs typeface="Bookman Old Style"/>
              </a:rPr>
              <a:t>notifying </a:t>
            </a:r>
            <a:r>
              <a:rPr lang="en-GB" sz="2800" dirty="0">
                <a:latin typeface="Bookman Old Style"/>
                <a:cs typeface="Bookman Old Style"/>
              </a:rPr>
              <a:t>the official doing </a:t>
            </a:r>
            <a:r>
              <a:rPr lang="en-GB" sz="2800" dirty="0" err="1">
                <a:latin typeface="Bookman Old Style"/>
                <a:cs typeface="Bookman Old Style"/>
              </a:rPr>
              <a:t>oneself's</a:t>
            </a:r>
            <a:r>
              <a:rPr lang="en-GB" sz="2800" dirty="0">
                <a:latin typeface="Bookman Old Style"/>
                <a:cs typeface="Bookman Old Style"/>
              </a:rPr>
              <a:t> duty </a:t>
            </a:r>
            <a:endParaRPr lang="th-TH" sz="2800" dirty="0" smtClean="0">
              <a:latin typeface="Bookman Old Style"/>
              <a:cs typeface="Bookman Old Style"/>
            </a:endParaRPr>
          </a:p>
          <a:p>
            <a:endParaRPr lang="th-TH" sz="2800" dirty="0">
              <a:latin typeface="Bookman Old Style"/>
              <a:cs typeface="Bookman Old Style"/>
            </a:endParaRPr>
          </a:p>
          <a:p>
            <a:r>
              <a:rPr lang="en-GB" sz="2800" dirty="0" smtClean="0">
                <a:latin typeface="Bookman Old Style"/>
                <a:cs typeface="Bookman Old Style"/>
              </a:rPr>
              <a:t>to </a:t>
            </a:r>
            <a:r>
              <a:rPr lang="en-GB" sz="2800" dirty="0">
                <a:latin typeface="Bookman Old Style"/>
                <a:cs typeface="Bookman Old Style"/>
              </a:rPr>
              <a:t>make any false entry in the public or official document </a:t>
            </a:r>
            <a:r>
              <a:rPr lang="en-GB" sz="2800" dirty="0" smtClean="0">
                <a:latin typeface="Bookman Old Style"/>
                <a:cs typeface="Bookman Old Style"/>
              </a:rPr>
              <a:t>for </a:t>
            </a:r>
            <a:r>
              <a:rPr lang="en-GB" sz="2800" dirty="0">
                <a:latin typeface="Bookman Old Style"/>
                <a:cs typeface="Bookman Old Style"/>
              </a:rPr>
              <a:t>the aims to be used as evidence</a:t>
            </a:r>
            <a:r>
              <a:rPr lang="en-GB" sz="2800" dirty="0" smtClean="0">
                <a:latin typeface="Bookman Old Style"/>
                <a:cs typeface="Bookman Old Style"/>
              </a:rPr>
              <a:t>,</a:t>
            </a:r>
            <a:endParaRPr lang="th-TH" sz="2800" dirty="0" smtClean="0">
              <a:latin typeface="Bookman Old Style"/>
              <a:cs typeface="Bookman Old Style"/>
            </a:endParaRPr>
          </a:p>
          <a:p>
            <a:endParaRPr lang="th-TH" sz="2800" dirty="0">
              <a:latin typeface="Bookman Old Style"/>
              <a:cs typeface="Bookman Old Style"/>
            </a:endParaRPr>
          </a:p>
          <a:p>
            <a:endParaRPr lang="th-TH" sz="2800" dirty="0" smtClean="0">
              <a:latin typeface="Bookman Old Style"/>
              <a:cs typeface="Bookman Old Style"/>
            </a:endParaRPr>
          </a:p>
          <a:p>
            <a:r>
              <a:rPr lang="en-GB" sz="2800" dirty="0">
                <a:solidFill>
                  <a:prstClr val="black"/>
                </a:solidFill>
                <a:latin typeface="Bookman Old Style"/>
                <a:cs typeface="Bookman Old Style"/>
              </a:rPr>
              <a:t>shall be </a:t>
            </a:r>
            <a:r>
              <a:rPr lang="en-GB" sz="28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imprisoned</a:t>
            </a:r>
            <a:r>
              <a:rPr lang="en-US" sz="28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…</a:t>
            </a:r>
            <a:r>
              <a:rPr lang="en-GB" sz="2800" dirty="0" smtClean="0">
                <a:latin typeface="Bookman Old Style"/>
                <a:cs typeface="Bookman Old Style"/>
              </a:rPr>
              <a:t> </a:t>
            </a:r>
            <a:endParaRPr lang="th-TH" sz="2800" dirty="0" smtClean="0">
              <a:latin typeface="Bookman Old Style"/>
              <a:cs typeface="Bookman Old Style"/>
            </a:endParaRPr>
          </a:p>
        </p:txBody>
      </p:sp>
    </p:spTree>
    <p:extLst>
      <p:ext uri="{BB962C8B-B14F-4D97-AF65-F5344CB8AC3E}">
        <p14:creationId xmlns:p14="http://schemas.microsoft.com/office/powerpoint/2010/main" val="3172187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815038" y="15312"/>
            <a:ext cx="535535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000" b="1" dirty="0">
                <a:latin typeface="Bookman Old Style"/>
                <a:cs typeface="Bookman Old Style"/>
              </a:rPr>
              <a:t>2</a:t>
            </a:r>
            <a:r>
              <a:rPr lang="en-US" sz="4000" b="1" dirty="0" smtClean="0">
                <a:latin typeface="Bookman Old Style"/>
                <a:cs typeface="Bookman Old Style"/>
              </a:rPr>
              <a:t>. Offences Against </a:t>
            </a:r>
            <a:br>
              <a:rPr lang="en-US" sz="4000" b="1" dirty="0" smtClean="0">
                <a:latin typeface="Bookman Old Style"/>
                <a:cs typeface="Bookman Old Style"/>
              </a:rPr>
            </a:br>
            <a:r>
              <a:rPr lang="en-US" sz="4000" b="1" dirty="0" smtClean="0">
                <a:latin typeface="Bookman Old Style"/>
                <a:cs typeface="Bookman Old Style"/>
              </a:rPr>
              <a:t>Property</a:t>
            </a:r>
            <a:endParaRPr lang="en-US" sz="4000" b="1" dirty="0">
              <a:latin typeface="Bookman Old Style"/>
              <a:cs typeface="Bookman Old Style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48876" y="1521286"/>
            <a:ext cx="8331122" cy="72019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Tx/>
              <a:buChar char="-"/>
            </a:pPr>
            <a:r>
              <a:rPr lang="en-US" sz="2800" dirty="0" smtClean="0">
                <a:latin typeface="Bookman Old Style"/>
                <a:cs typeface="Bookman Old Style"/>
              </a:rPr>
              <a:t>Theft</a:t>
            </a:r>
          </a:p>
          <a:p>
            <a:pPr marL="457200" indent="-457200">
              <a:lnSpc>
                <a:spcPct val="150000"/>
              </a:lnSpc>
              <a:buFontTx/>
              <a:buChar char="-"/>
            </a:pPr>
            <a:r>
              <a:rPr lang="en-US" sz="2800" dirty="0" smtClean="0">
                <a:latin typeface="Bookman Old Style"/>
                <a:cs typeface="Bookman Old Style"/>
              </a:rPr>
              <a:t>Snatching</a:t>
            </a:r>
            <a:endParaRPr lang="th-TH" sz="2800" dirty="0" smtClean="0">
              <a:latin typeface="Bookman Old Style"/>
              <a:cs typeface="Bookman Old Style"/>
            </a:endParaRPr>
          </a:p>
          <a:p>
            <a:pPr marL="457200" indent="-457200">
              <a:lnSpc>
                <a:spcPct val="150000"/>
              </a:lnSpc>
              <a:buFontTx/>
              <a:buChar char="-"/>
            </a:pPr>
            <a:r>
              <a:rPr lang="en-US" sz="2800" dirty="0">
                <a:latin typeface="Bookman Old Style"/>
                <a:cs typeface="Bookman Old Style"/>
              </a:rPr>
              <a:t>Robbery</a:t>
            </a:r>
          </a:p>
          <a:p>
            <a:pPr marL="457200" indent="-457200">
              <a:lnSpc>
                <a:spcPct val="150000"/>
              </a:lnSpc>
              <a:buFontTx/>
              <a:buChar char="-"/>
            </a:pPr>
            <a:r>
              <a:rPr lang="en-US" sz="2800" dirty="0" smtClean="0">
                <a:latin typeface="Bookman Old Style"/>
                <a:cs typeface="Bookman Old Style"/>
              </a:rPr>
              <a:t>Gang-robbery</a:t>
            </a:r>
            <a:endParaRPr lang="th-TH" sz="2800" dirty="0" smtClean="0">
              <a:latin typeface="Bookman Old Style"/>
              <a:cs typeface="Bookman Old Style"/>
            </a:endParaRPr>
          </a:p>
          <a:p>
            <a:pPr marL="457200" indent="-457200">
              <a:lnSpc>
                <a:spcPct val="150000"/>
              </a:lnSpc>
              <a:buFontTx/>
              <a:buChar char="-"/>
            </a:pPr>
            <a:r>
              <a:rPr lang="en-US" sz="2800" dirty="0">
                <a:latin typeface="Bookman Old Style"/>
                <a:cs typeface="Bookman Old Style"/>
              </a:rPr>
              <a:t>Misappropriation or Embezzlement </a:t>
            </a:r>
            <a:endParaRPr lang="en-US" sz="2800" dirty="0" smtClean="0">
              <a:latin typeface="Bookman Old Style"/>
              <a:cs typeface="Bookman Old Style"/>
            </a:endParaRPr>
          </a:p>
          <a:p>
            <a:pPr marL="457200" indent="-457200">
              <a:lnSpc>
                <a:spcPct val="150000"/>
              </a:lnSpc>
              <a:buFontTx/>
              <a:buChar char="-"/>
            </a:pPr>
            <a:r>
              <a:rPr lang="en-US" sz="2800" dirty="0" smtClean="0">
                <a:latin typeface="Bookman Old Style"/>
                <a:cs typeface="Bookman Old Style"/>
              </a:rPr>
              <a:t>Extortion</a:t>
            </a:r>
          </a:p>
          <a:p>
            <a:pPr marL="457200" indent="-457200">
              <a:lnSpc>
                <a:spcPct val="150000"/>
              </a:lnSpc>
              <a:buFontTx/>
              <a:buChar char="-"/>
            </a:pPr>
            <a:r>
              <a:rPr lang="en-US" sz="2800" dirty="0" smtClean="0">
                <a:latin typeface="Bookman Old Style"/>
                <a:cs typeface="Bookman Old Style"/>
              </a:rPr>
              <a:t>Blackmail</a:t>
            </a:r>
          </a:p>
          <a:p>
            <a:pPr marL="457200" indent="-457200">
              <a:buFontTx/>
              <a:buChar char="-"/>
            </a:pPr>
            <a:endParaRPr lang="en-US" sz="2800" dirty="0" smtClean="0">
              <a:latin typeface="Bookman Old Style"/>
              <a:cs typeface="Bookman Old Style"/>
            </a:endParaRPr>
          </a:p>
          <a:p>
            <a:pPr marL="457200" indent="-457200">
              <a:buFontTx/>
              <a:buChar char="-"/>
            </a:pPr>
            <a:endParaRPr lang="en-US" sz="2800" dirty="0" smtClean="0">
              <a:latin typeface="Bookman Old Style"/>
              <a:cs typeface="Bookman Old Style"/>
            </a:endParaRPr>
          </a:p>
          <a:p>
            <a:pPr marL="457200" indent="-457200">
              <a:buFontTx/>
              <a:buChar char="-"/>
            </a:pPr>
            <a:endParaRPr lang="en-US" sz="2800" dirty="0" smtClean="0">
              <a:latin typeface="Bookman Old Style"/>
              <a:cs typeface="Bookman Old Style"/>
            </a:endParaRPr>
          </a:p>
          <a:p>
            <a:pPr marL="457200" indent="-457200">
              <a:buFontTx/>
              <a:buChar char="-"/>
            </a:pPr>
            <a:endParaRPr lang="en-US" sz="2800" dirty="0" smtClean="0">
              <a:latin typeface="Bookman Old Style"/>
              <a:cs typeface="Bookman Old Style"/>
            </a:endParaRPr>
          </a:p>
          <a:p>
            <a:pPr marL="457200" indent="-457200">
              <a:buFontTx/>
              <a:buChar char="-"/>
            </a:pPr>
            <a:endParaRPr lang="en-GB" sz="2800" dirty="0" smtClean="0">
              <a:latin typeface="Bookman Old Style"/>
              <a:cs typeface="Bookman Old Style"/>
            </a:endParaRPr>
          </a:p>
          <a:p>
            <a:endParaRPr lang="en-GB" sz="2800" dirty="0">
              <a:latin typeface="Bookman Old Style"/>
              <a:cs typeface="Bookman Old Style"/>
            </a:endParaRPr>
          </a:p>
        </p:txBody>
      </p:sp>
    </p:spTree>
    <p:extLst>
      <p:ext uri="{BB962C8B-B14F-4D97-AF65-F5344CB8AC3E}">
        <p14:creationId xmlns:p14="http://schemas.microsoft.com/office/powerpoint/2010/main" val="1526946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815038" y="15312"/>
            <a:ext cx="535535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000" b="1" dirty="0">
                <a:solidFill>
                  <a:prstClr val="black"/>
                </a:solidFill>
                <a:latin typeface="Bookman Old Style"/>
                <a:cs typeface="Bookman Old Style"/>
              </a:rPr>
              <a:t>2</a:t>
            </a:r>
            <a:r>
              <a:rPr lang="en-US" sz="40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. Offences Against </a:t>
            </a:r>
            <a:br>
              <a:rPr lang="en-US" sz="40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</a:br>
            <a:r>
              <a:rPr lang="en-US" sz="40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Property</a:t>
            </a:r>
            <a:endParaRPr lang="en-US" sz="4000" b="1" dirty="0">
              <a:solidFill>
                <a:prstClr val="black"/>
              </a:solidFill>
              <a:latin typeface="Bookman Old Style"/>
              <a:cs typeface="Bookman Old Style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48876" y="1521286"/>
            <a:ext cx="833112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prstClr val="black"/>
                </a:solidFill>
                <a:latin typeface="Bookman Old Style"/>
                <a:cs typeface="Bookman Old Style"/>
              </a:rPr>
              <a:t>Section 334 </a:t>
            </a:r>
            <a:r>
              <a:rPr lang="en-GB" sz="2400" dirty="0">
                <a:solidFill>
                  <a:prstClr val="black"/>
                </a:solidFill>
                <a:latin typeface="Bookman Old Style"/>
                <a:cs typeface="Bookman Old Style"/>
              </a:rPr>
              <a:t>Whoever, dishonestly taking away the thing of other person or which </a:t>
            </a:r>
            <a:r>
              <a:rPr lang="en-GB" sz="24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another person co-owns is said  </a:t>
            </a:r>
            <a:r>
              <a:rPr lang="en-GB" sz="2400" dirty="0">
                <a:solidFill>
                  <a:prstClr val="black"/>
                </a:solidFill>
                <a:latin typeface="Bookman Old Style"/>
                <a:cs typeface="Bookman Old Style"/>
              </a:rPr>
              <a:t>to  </a:t>
            </a:r>
            <a:r>
              <a:rPr lang="en-GB" sz="24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commit theft. </a:t>
            </a:r>
            <a:r>
              <a:rPr lang="en-GB" sz="24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He shall  </a:t>
            </a:r>
            <a:r>
              <a:rPr lang="en-GB" sz="2400" dirty="0">
                <a:solidFill>
                  <a:prstClr val="black"/>
                </a:solidFill>
                <a:latin typeface="Bookman Old Style"/>
                <a:cs typeface="Bookman Old Style"/>
              </a:rPr>
              <a:t>be  imprisoned  not  </a:t>
            </a:r>
            <a:r>
              <a:rPr lang="en-GB" sz="24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exceeding three  </a:t>
            </a:r>
            <a:r>
              <a:rPr lang="en-GB" sz="2400" dirty="0">
                <a:solidFill>
                  <a:prstClr val="black"/>
                </a:solidFill>
                <a:latin typeface="Bookman Old Style"/>
                <a:cs typeface="Bookman Old Style"/>
              </a:rPr>
              <a:t>years  </a:t>
            </a:r>
            <a:r>
              <a:rPr lang="en-GB" sz="24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and fined </a:t>
            </a:r>
            <a:r>
              <a:rPr lang="en-GB" sz="2400" dirty="0">
                <a:solidFill>
                  <a:prstClr val="black"/>
                </a:solidFill>
                <a:latin typeface="Bookman Old Style"/>
                <a:cs typeface="Bookman Old Style"/>
              </a:rPr>
              <a:t>not </a:t>
            </a:r>
            <a:r>
              <a:rPr lang="en-GB" sz="24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exceeding </a:t>
            </a:r>
            <a:r>
              <a:rPr lang="en-GB" sz="24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six</a:t>
            </a:r>
            <a:r>
              <a:rPr lang="en-US" sz="24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ty</a:t>
            </a:r>
            <a:r>
              <a:rPr lang="en-GB" sz="24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 </a:t>
            </a:r>
            <a:r>
              <a:rPr lang="en-GB" sz="2400" dirty="0">
                <a:solidFill>
                  <a:prstClr val="black"/>
                </a:solidFill>
                <a:latin typeface="Bookman Old Style"/>
                <a:cs typeface="Bookman Old Style"/>
              </a:rPr>
              <a:t>thousand </a:t>
            </a:r>
            <a:r>
              <a:rPr lang="en-GB" sz="24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baht. </a:t>
            </a:r>
            <a:r>
              <a:rPr lang="en-GB" sz="24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[</a:t>
            </a:r>
            <a:r>
              <a:rPr lang="en-GB" sz="2400" b="1" dirty="0">
                <a:solidFill>
                  <a:prstClr val="black"/>
                </a:solidFill>
                <a:latin typeface="Bookman Old Style"/>
                <a:cs typeface="Bookman Old Style"/>
              </a:rPr>
              <a:t>T</a:t>
            </a:r>
            <a:r>
              <a:rPr lang="en-GB" sz="24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heft</a:t>
            </a:r>
            <a:r>
              <a:rPr lang="en-GB" sz="24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]</a:t>
            </a:r>
          </a:p>
          <a:p>
            <a:endParaRPr lang="en-GB" sz="2400" dirty="0" smtClean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endParaRPr lang="en-GB" sz="2800" dirty="0" smtClean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endParaRPr lang="en-GB" sz="2800" dirty="0">
              <a:solidFill>
                <a:prstClr val="black"/>
              </a:solidFill>
              <a:latin typeface="Bookman Old Style"/>
              <a:cs typeface="Bookman Old Style"/>
            </a:endParaRPr>
          </a:p>
        </p:txBody>
      </p:sp>
    </p:spTree>
    <p:extLst>
      <p:ext uri="{BB962C8B-B14F-4D97-AF65-F5344CB8AC3E}">
        <p14:creationId xmlns:p14="http://schemas.microsoft.com/office/powerpoint/2010/main" val="1544523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815038" y="15312"/>
            <a:ext cx="535535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000" b="1" dirty="0">
                <a:solidFill>
                  <a:prstClr val="black"/>
                </a:solidFill>
                <a:latin typeface="Bookman Old Style"/>
                <a:cs typeface="Bookman Old Style"/>
              </a:rPr>
              <a:t>2</a:t>
            </a:r>
            <a:r>
              <a:rPr lang="en-US" sz="40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. Offences Against </a:t>
            </a:r>
            <a:br>
              <a:rPr lang="en-US" sz="40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</a:br>
            <a:r>
              <a:rPr lang="en-US" sz="40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Property</a:t>
            </a:r>
            <a:endParaRPr lang="en-US" sz="4000" b="1" dirty="0">
              <a:solidFill>
                <a:prstClr val="black"/>
              </a:solidFill>
              <a:latin typeface="Bookman Old Style"/>
              <a:cs typeface="Bookman Old Style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48876" y="1521286"/>
            <a:ext cx="8331122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prstClr val="black"/>
                </a:solidFill>
                <a:latin typeface="Bookman Old Style"/>
                <a:cs typeface="Bookman Old Style"/>
              </a:rPr>
              <a:t>Section 334 </a:t>
            </a:r>
            <a:endParaRPr lang="en-GB" sz="2400" b="1" dirty="0" smtClean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r>
              <a:rPr lang="en-GB" sz="24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Whoever </a:t>
            </a:r>
          </a:p>
          <a:p>
            <a:endParaRPr lang="en-GB" sz="2400" dirty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r>
              <a:rPr lang="en-GB" sz="24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dishonestly </a:t>
            </a:r>
          </a:p>
          <a:p>
            <a:endParaRPr lang="en-GB" sz="2400" dirty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r>
              <a:rPr lang="en-GB" sz="24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taking </a:t>
            </a:r>
            <a:r>
              <a:rPr lang="en-GB" sz="2400" dirty="0">
                <a:solidFill>
                  <a:prstClr val="black"/>
                </a:solidFill>
                <a:latin typeface="Bookman Old Style"/>
                <a:cs typeface="Bookman Old Style"/>
              </a:rPr>
              <a:t>away </a:t>
            </a:r>
            <a:endParaRPr lang="en-GB" sz="2400" dirty="0" smtClean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endParaRPr lang="en-GB" sz="2400" dirty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r>
              <a:rPr lang="en-GB" sz="24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the </a:t>
            </a:r>
            <a:r>
              <a:rPr lang="en-GB" sz="2400" dirty="0">
                <a:solidFill>
                  <a:prstClr val="black"/>
                </a:solidFill>
                <a:latin typeface="Bookman Old Style"/>
                <a:cs typeface="Bookman Old Style"/>
              </a:rPr>
              <a:t>thing of other person or which </a:t>
            </a:r>
            <a:r>
              <a:rPr lang="en-GB" sz="24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another person co-owns </a:t>
            </a:r>
            <a:endParaRPr lang="en-GB" sz="2400" dirty="0" smtClean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endParaRPr lang="en-GB" sz="2400" dirty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r>
              <a:rPr lang="en-GB" sz="24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is </a:t>
            </a:r>
            <a:r>
              <a:rPr lang="en-GB" sz="24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said  </a:t>
            </a:r>
            <a:r>
              <a:rPr lang="en-GB" sz="2400" dirty="0">
                <a:solidFill>
                  <a:prstClr val="black"/>
                </a:solidFill>
                <a:latin typeface="Bookman Old Style"/>
                <a:cs typeface="Bookman Old Style"/>
              </a:rPr>
              <a:t>to  </a:t>
            </a:r>
            <a:r>
              <a:rPr lang="en-GB" sz="24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commit </a:t>
            </a:r>
            <a:r>
              <a:rPr lang="en-GB" sz="24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theft…</a:t>
            </a:r>
            <a:endParaRPr lang="en-GB" sz="2400" b="1" dirty="0" smtClean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endParaRPr lang="en-GB" sz="2800" dirty="0" smtClean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endParaRPr lang="en-GB" sz="2800" dirty="0">
              <a:solidFill>
                <a:prstClr val="black"/>
              </a:solidFill>
              <a:latin typeface="Bookman Old Style"/>
              <a:cs typeface="Bookman Old Style"/>
            </a:endParaRPr>
          </a:p>
        </p:txBody>
      </p:sp>
    </p:spTree>
    <p:extLst>
      <p:ext uri="{BB962C8B-B14F-4D97-AF65-F5344CB8AC3E}">
        <p14:creationId xmlns:p14="http://schemas.microsoft.com/office/powerpoint/2010/main" val="1976598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815038" y="15312"/>
            <a:ext cx="535535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000" b="1" dirty="0">
                <a:solidFill>
                  <a:prstClr val="black"/>
                </a:solidFill>
                <a:latin typeface="Bookman Old Style"/>
                <a:cs typeface="Bookman Old Style"/>
              </a:rPr>
              <a:t>2</a:t>
            </a:r>
            <a:r>
              <a:rPr lang="en-US" sz="40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. Offences Against </a:t>
            </a:r>
            <a:br>
              <a:rPr lang="en-US" sz="40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</a:br>
            <a:r>
              <a:rPr lang="en-US" sz="40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Property</a:t>
            </a:r>
            <a:endParaRPr lang="en-US" sz="4000" b="1" dirty="0">
              <a:solidFill>
                <a:prstClr val="black"/>
              </a:solidFill>
              <a:latin typeface="Bookman Old Style"/>
              <a:cs typeface="Bookman Old Style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48876" y="1521286"/>
            <a:ext cx="8331122" cy="79714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Example 1: </a:t>
            </a:r>
            <a:r>
              <a:rPr lang="en-US" sz="2400" dirty="0" smtClean="0">
                <a:latin typeface="Bookman Old Style" panose="02050604050505020204" pitchFamily="18" charset="0"/>
              </a:rPr>
              <a:t>A owned a pen. B took A’s pen from A’s bag</a:t>
            </a:r>
            <a:r>
              <a:rPr lang="th-TH" sz="2400" dirty="0" smtClean="0">
                <a:latin typeface="Bookman Old Style" panose="02050604050505020204" pitchFamily="18" charset="0"/>
              </a:rPr>
              <a:t> </a:t>
            </a:r>
            <a:r>
              <a:rPr lang="en-US" sz="2400" dirty="0" smtClean="0">
                <a:latin typeface="Bookman Old Style" panose="02050604050505020204" pitchFamily="18" charset="0"/>
              </a:rPr>
              <a:t>without A’s permission.</a:t>
            </a:r>
          </a:p>
          <a:p>
            <a:endParaRPr lang="en-US" sz="2400" dirty="0">
              <a:latin typeface="Bookman Old Style" panose="02050604050505020204" pitchFamily="18" charset="0"/>
            </a:endParaRPr>
          </a:p>
          <a:p>
            <a:endParaRPr lang="en-US" sz="2400" dirty="0" smtClean="0">
              <a:latin typeface="Bookman Old Style" panose="02050604050505020204" pitchFamily="18" charset="0"/>
            </a:endParaRPr>
          </a:p>
          <a:p>
            <a:r>
              <a:rPr lang="en-US" sz="24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Example 2: </a:t>
            </a:r>
            <a:r>
              <a:rPr lang="en-US" sz="2400" dirty="0">
                <a:latin typeface="Bookman Old Style" panose="02050604050505020204" pitchFamily="18" charset="0"/>
              </a:rPr>
              <a:t>C</a:t>
            </a:r>
            <a:r>
              <a:rPr lang="en-US" sz="2400" dirty="0" smtClean="0">
                <a:latin typeface="Bookman Old Style" panose="02050604050505020204" pitchFamily="18" charset="0"/>
              </a:rPr>
              <a:t> owned a car. D took C’s car and drove around Bangkok. At the end, D returned the car to C.</a:t>
            </a:r>
          </a:p>
          <a:p>
            <a:endParaRPr lang="en-US" sz="2400" b="1" dirty="0">
              <a:solidFill>
                <a:prstClr val="black"/>
              </a:solidFill>
              <a:latin typeface="Bookman Old Style" panose="02050604050505020204" pitchFamily="18" charset="0"/>
              <a:cs typeface="Bookman Old Style"/>
            </a:endParaRPr>
          </a:p>
          <a:p>
            <a:endParaRPr lang="en-US" sz="2400" b="1" dirty="0" smtClean="0">
              <a:solidFill>
                <a:prstClr val="black"/>
              </a:solidFill>
              <a:latin typeface="Bookman Old Style" panose="02050604050505020204" pitchFamily="18" charset="0"/>
              <a:cs typeface="Bookman Old Style"/>
            </a:endParaRPr>
          </a:p>
          <a:p>
            <a:r>
              <a:rPr lang="en-US" sz="2400" b="1" dirty="0">
                <a:solidFill>
                  <a:prstClr val="black"/>
                </a:solidFill>
                <a:latin typeface="Bookman Old Style"/>
                <a:cs typeface="Bookman Old Style"/>
              </a:rPr>
              <a:t>Example </a:t>
            </a:r>
            <a:r>
              <a:rPr lang="en-US" sz="24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3: </a:t>
            </a:r>
            <a:r>
              <a:rPr lang="en-US" sz="2400" dirty="0" smtClean="0">
                <a:latin typeface="Bookman Old Style" panose="02050604050505020204" pitchFamily="18" charset="0"/>
              </a:rPr>
              <a:t>E, a friend of F, took a cigarette from F’s pocket.</a:t>
            </a:r>
            <a:endParaRPr lang="en-US" sz="2400" b="1" dirty="0">
              <a:solidFill>
                <a:prstClr val="black"/>
              </a:solidFill>
              <a:latin typeface="Bookman Old Style" panose="02050604050505020204" pitchFamily="18" charset="0"/>
              <a:cs typeface="Bookman Old Style"/>
            </a:endParaRPr>
          </a:p>
          <a:p>
            <a:endParaRPr lang="en-US" sz="2400" b="1" dirty="0">
              <a:solidFill>
                <a:prstClr val="black"/>
              </a:solidFill>
              <a:latin typeface="Bookman Old Style" panose="02050604050505020204" pitchFamily="18" charset="0"/>
              <a:cs typeface="Bookman Old Style"/>
            </a:endParaRPr>
          </a:p>
          <a:p>
            <a:endParaRPr lang="en-US" sz="2400" b="1" dirty="0" smtClean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endParaRPr lang="en-US" sz="2400" b="1" dirty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endParaRPr lang="en-US" sz="2400" b="1" dirty="0" smtClean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endParaRPr lang="en-US" sz="2400" b="1" dirty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endParaRPr lang="en-US" sz="2400" b="1" dirty="0" smtClean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endParaRPr lang="en-US" sz="2400" b="1" dirty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endParaRPr lang="en-US" sz="2400" b="1" dirty="0" smtClean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endParaRPr lang="en-US" sz="2400" b="1" dirty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endParaRPr lang="en-GB" sz="2800" dirty="0" smtClean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endParaRPr lang="en-GB" sz="2800" dirty="0">
              <a:solidFill>
                <a:prstClr val="black"/>
              </a:solidFill>
              <a:latin typeface="Bookman Old Style"/>
              <a:cs typeface="Bookman Old Style"/>
            </a:endParaRPr>
          </a:p>
        </p:txBody>
      </p:sp>
    </p:spTree>
    <p:extLst>
      <p:ext uri="{BB962C8B-B14F-4D97-AF65-F5344CB8AC3E}">
        <p14:creationId xmlns:p14="http://schemas.microsoft.com/office/powerpoint/2010/main" val="3037326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815038" y="15312"/>
            <a:ext cx="535535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000" b="1" dirty="0">
                <a:solidFill>
                  <a:prstClr val="black"/>
                </a:solidFill>
                <a:latin typeface="Bookman Old Style"/>
                <a:cs typeface="Bookman Old Style"/>
              </a:rPr>
              <a:t>2</a:t>
            </a:r>
            <a:r>
              <a:rPr lang="en-US" sz="40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. Offences Against </a:t>
            </a:r>
            <a:br>
              <a:rPr lang="en-US" sz="40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</a:br>
            <a:r>
              <a:rPr lang="en-US" sz="40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Property</a:t>
            </a:r>
            <a:endParaRPr lang="en-US" sz="4000" b="1" dirty="0">
              <a:solidFill>
                <a:prstClr val="black"/>
              </a:solidFill>
              <a:latin typeface="Bookman Old Style"/>
              <a:cs typeface="Bookman Old Style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48876" y="1521286"/>
            <a:ext cx="8331122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Section </a:t>
            </a:r>
            <a:r>
              <a:rPr lang="en-GB" sz="2400" b="1" dirty="0">
                <a:solidFill>
                  <a:prstClr val="black"/>
                </a:solidFill>
                <a:latin typeface="Bookman Old Style"/>
                <a:cs typeface="Bookman Old Style"/>
              </a:rPr>
              <a:t>336 </a:t>
            </a:r>
            <a:r>
              <a:rPr lang="en-GB" sz="2400" dirty="0">
                <a:solidFill>
                  <a:prstClr val="black"/>
                </a:solidFill>
                <a:latin typeface="Bookman Old Style"/>
                <a:cs typeface="Bookman Old Style"/>
              </a:rPr>
              <a:t>Whoever, commits theft by snatching in presence is said to commit snatching, and shall be  punished with imprisonment not exceeding five years and fined not exceeding </a:t>
            </a:r>
            <a:r>
              <a:rPr lang="en-US" sz="24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one hundred</a:t>
            </a:r>
            <a:r>
              <a:rPr lang="en-GB" sz="24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 </a:t>
            </a:r>
            <a:r>
              <a:rPr lang="en-GB" sz="2400" dirty="0">
                <a:solidFill>
                  <a:prstClr val="black"/>
                </a:solidFill>
                <a:latin typeface="Bookman Old Style"/>
                <a:cs typeface="Bookman Old Style"/>
              </a:rPr>
              <a:t>thousand baht. </a:t>
            </a:r>
            <a:r>
              <a:rPr lang="en-GB" sz="24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[</a:t>
            </a:r>
            <a:r>
              <a:rPr lang="en-GB" sz="2400" b="1" dirty="0">
                <a:solidFill>
                  <a:prstClr val="black"/>
                </a:solidFill>
                <a:latin typeface="Bookman Old Style"/>
                <a:cs typeface="Bookman Old Style"/>
              </a:rPr>
              <a:t>S</a:t>
            </a:r>
            <a:r>
              <a:rPr lang="en-GB" sz="24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natching</a:t>
            </a:r>
            <a:r>
              <a:rPr lang="en-GB" sz="2400" dirty="0">
                <a:solidFill>
                  <a:prstClr val="black"/>
                </a:solidFill>
                <a:latin typeface="Bookman Old Style"/>
                <a:cs typeface="Bookman Old Style"/>
              </a:rPr>
              <a:t>]</a:t>
            </a:r>
          </a:p>
          <a:p>
            <a:endParaRPr lang="en-GB" sz="2800" dirty="0" smtClean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endParaRPr lang="en-GB" sz="2800" dirty="0">
              <a:solidFill>
                <a:prstClr val="black"/>
              </a:solidFill>
              <a:latin typeface="Bookman Old Style"/>
              <a:cs typeface="Bookman Old Style"/>
            </a:endParaRPr>
          </a:p>
        </p:txBody>
      </p:sp>
    </p:spTree>
    <p:extLst>
      <p:ext uri="{BB962C8B-B14F-4D97-AF65-F5344CB8AC3E}">
        <p14:creationId xmlns:p14="http://schemas.microsoft.com/office/powerpoint/2010/main" val="2747940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815038" y="15312"/>
            <a:ext cx="535535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000" b="1" dirty="0">
                <a:solidFill>
                  <a:prstClr val="black"/>
                </a:solidFill>
                <a:latin typeface="Bookman Old Style"/>
                <a:cs typeface="Bookman Old Style"/>
              </a:rPr>
              <a:t>2</a:t>
            </a:r>
            <a:r>
              <a:rPr lang="en-US" sz="40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. Offences Against </a:t>
            </a:r>
            <a:br>
              <a:rPr lang="en-US" sz="40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</a:br>
            <a:r>
              <a:rPr lang="en-US" sz="40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Property</a:t>
            </a:r>
            <a:endParaRPr lang="en-US" sz="4000" b="1" dirty="0">
              <a:solidFill>
                <a:prstClr val="black"/>
              </a:solidFill>
              <a:latin typeface="Bookman Old Style"/>
              <a:cs typeface="Bookman Old Style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48876" y="1521286"/>
            <a:ext cx="8331122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Section </a:t>
            </a:r>
            <a:r>
              <a:rPr lang="en-GB" sz="2400" b="1" dirty="0">
                <a:solidFill>
                  <a:prstClr val="black"/>
                </a:solidFill>
                <a:latin typeface="Bookman Old Style"/>
                <a:cs typeface="Bookman Old Style"/>
              </a:rPr>
              <a:t>336 </a:t>
            </a:r>
            <a:endParaRPr lang="th-TH" sz="2400" b="1" dirty="0" smtClean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r>
              <a:rPr lang="en-GB" sz="24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Whoever </a:t>
            </a:r>
          </a:p>
          <a:p>
            <a:endParaRPr lang="en-GB" sz="2400" dirty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endParaRPr lang="en-GB" sz="2400" dirty="0" smtClean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r>
              <a:rPr lang="en-GB" sz="24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commits </a:t>
            </a:r>
            <a:r>
              <a:rPr lang="en-GB" sz="2400" u="sng" dirty="0">
                <a:solidFill>
                  <a:prstClr val="black"/>
                </a:solidFill>
                <a:latin typeface="Bookman Old Style"/>
                <a:cs typeface="Bookman Old Style"/>
              </a:rPr>
              <a:t>theft</a:t>
            </a:r>
            <a:r>
              <a:rPr lang="en-GB" sz="2400" dirty="0">
                <a:solidFill>
                  <a:prstClr val="black"/>
                </a:solidFill>
                <a:latin typeface="Bookman Old Style"/>
                <a:cs typeface="Bookman Old Style"/>
              </a:rPr>
              <a:t> by </a:t>
            </a:r>
            <a:r>
              <a:rPr lang="en-GB" sz="2400" u="sng" dirty="0">
                <a:solidFill>
                  <a:prstClr val="black"/>
                </a:solidFill>
                <a:latin typeface="Bookman Old Style"/>
                <a:cs typeface="Bookman Old Style"/>
              </a:rPr>
              <a:t>snatching in presence </a:t>
            </a:r>
            <a:endParaRPr lang="en-GB" sz="2400" u="sng" dirty="0" smtClean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endParaRPr lang="en-GB" sz="2400" dirty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endParaRPr lang="en-GB" sz="2400" dirty="0" smtClean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r>
              <a:rPr lang="en-GB" sz="24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is </a:t>
            </a:r>
            <a:r>
              <a:rPr lang="en-GB" sz="2400" dirty="0">
                <a:solidFill>
                  <a:prstClr val="black"/>
                </a:solidFill>
                <a:latin typeface="Bookman Old Style"/>
                <a:cs typeface="Bookman Old Style"/>
              </a:rPr>
              <a:t>said to commit </a:t>
            </a:r>
            <a:r>
              <a:rPr lang="en-GB" sz="24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snatching</a:t>
            </a:r>
            <a:endParaRPr lang="en-GB" sz="2800" b="1" dirty="0" smtClean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endParaRPr lang="en-GB" sz="2800" dirty="0">
              <a:solidFill>
                <a:prstClr val="black"/>
              </a:solidFill>
              <a:latin typeface="Bookman Old Style"/>
              <a:cs typeface="Bookman Old Style"/>
            </a:endParaRPr>
          </a:p>
        </p:txBody>
      </p:sp>
    </p:spTree>
    <p:extLst>
      <p:ext uri="{BB962C8B-B14F-4D97-AF65-F5344CB8AC3E}">
        <p14:creationId xmlns:p14="http://schemas.microsoft.com/office/powerpoint/2010/main" val="3747732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815038" y="15312"/>
            <a:ext cx="535535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000" b="1" dirty="0">
                <a:solidFill>
                  <a:prstClr val="black"/>
                </a:solidFill>
                <a:latin typeface="Bookman Old Style"/>
                <a:cs typeface="Bookman Old Style"/>
              </a:rPr>
              <a:t>2</a:t>
            </a:r>
            <a:r>
              <a:rPr lang="en-US" sz="40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. Offences Against </a:t>
            </a:r>
            <a:br>
              <a:rPr lang="en-US" sz="40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</a:br>
            <a:r>
              <a:rPr lang="en-US" sz="40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Property</a:t>
            </a:r>
            <a:endParaRPr lang="en-US" sz="4000" b="1" dirty="0">
              <a:solidFill>
                <a:prstClr val="black"/>
              </a:solidFill>
              <a:latin typeface="Bookman Old Style"/>
              <a:cs typeface="Bookman Old Style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48876" y="1521286"/>
            <a:ext cx="8331122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Example: </a:t>
            </a:r>
            <a:r>
              <a:rPr lang="en-US" sz="2400" dirty="0" smtClean="0">
                <a:solidFill>
                  <a:prstClr val="black"/>
                </a:solidFill>
                <a:latin typeface="Bookman Old Style" panose="02050604050505020204" pitchFamily="18" charset="0"/>
              </a:rPr>
              <a:t>George entered an antique shop. He was pretending to look for goods. When the owner was turning back, George seized a chance and suddenly grabbed a teacup from the shop.</a:t>
            </a:r>
            <a:endParaRPr lang="en-US" sz="2400" dirty="0" smtClean="0">
              <a:solidFill>
                <a:prstClr val="black"/>
              </a:solidFill>
              <a:latin typeface="Bookman Old Style" panose="02050604050505020204" pitchFamily="18" charset="0"/>
            </a:endParaRPr>
          </a:p>
          <a:p>
            <a:endParaRPr lang="en-US" sz="2400" dirty="0">
              <a:solidFill>
                <a:prstClr val="black"/>
              </a:solidFill>
              <a:latin typeface="Bookman Old Style" panose="02050604050505020204" pitchFamily="18" charset="0"/>
            </a:endParaRPr>
          </a:p>
          <a:p>
            <a:endParaRPr lang="en-US" sz="2400" dirty="0" smtClean="0">
              <a:solidFill>
                <a:prstClr val="black"/>
              </a:solidFill>
              <a:latin typeface="Bookman Old Style" panose="02050604050505020204" pitchFamily="18" charset="0"/>
            </a:endParaRPr>
          </a:p>
          <a:p>
            <a:endParaRPr lang="en-US" sz="2400" b="1" dirty="0">
              <a:solidFill>
                <a:prstClr val="black"/>
              </a:solidFill>
              <a:latin typeface="Bookman Old Style" panose="02050604050505020204" pitchFamily="18" charset="0"/>
              <a:cs typeface="Bookman Old Style"/>
            </a:endParaRPr>
          </a:p>
          <a:p>
            <a:endParaRPr lang="en-US" sz="2400" b="1" dirty="0" smtClean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endParaRPr lang="en-US" sz="2400" b="1" dirty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endParaRPr lang="en-US" sz="2400" b="1" dirty="0" smtClean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endParaRPr lang="en-US" sz="2400" b="1" dirty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endParaRPr lang="en-US" sz="2400" b="1" dirty="0" smtClean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endParaRPr lang="en-US" sz="2400" b="1" dirty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endParaRPr lang="en-US" sz="2400" b="1" dirty="0" smtClean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endParaRPr lang="en-US" sz="2400" b="1" dirty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endParaRPr lang="en-GB" sz="2800" dirty="0" smtClean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endParaRPr lang="en-GB" sz="2800" dirty="0">
              <a:solidFill>
                <a:prstClr val="black"/>
              </a:solidFill>
              <a:latin typeface="Bookman Old Style"/>
              <a:cs typeface="Bookman Old Style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9931" y="3487164"/>
            <a:ext cx="2535833" cy="2884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6616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815038" y="15312"/>
            <a:ext cx="535535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000" b="1" dirty="0">
                <a:latin typeface="Bookman Old Style"/>
                <a:cs typeface="Bookman Old Style"/>
              </a:rPr>
              <a:t>2</a:t>
            </a:r>
            <a:r>
              <a:rPr lang="en-US" sz="4000" b="1" dirty="0" smtClean="0">
                <a:latin typeface="Bookman Old Style"/>
                <a:cs typeface="Bookman Old Style"/>
              </a:rPr>
              <a:t>. Offences Against </a:t>
            </a:r>
            <a:br>
              <a:rPr lang="en-US" sz="4000" b="1" dirty="0" smtClean="0">
                <a:latin typeface="Bookman Old Style"/>
                <a:cs typeface="Bookman Old Style"/>
              </a:rPr>
            </a:br>
            <a:r>
              <a:rPr lang="en-US" sz="4000" b="1" dirty="0" smtClean="0">
                <a:latin typeface="Bookman Old Style"/>
                <a:cs typeface="Bookman Old Style"/>
              </a:rPr>
              <a:t>Property</a:t>
            </a:r>
            <a:endParaRPr lang="en-US" sz="4000" b="1" dirty="0">
              <a:latin typeface="Bookman Old Style"/>
              <a:cs typeface="Bookman Old Style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48876" y="1521286"/>
            <a:ext cx="8331122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Bookman Old Style"/>
                <a:cs typeface="Bookman Old Style"/>
              </a:rPr>
              <a:t>Section </a:t>
            </a:r>
            <a:r>
              <a:rPr lang="en-GB" sz="2800" b="1" dirty="0" smtClean="0">
                <a:latin typeface="Bookman Old Style"/>
                <a:cs typeface="Bookman Old Style"/>
              </a:rPr>
              <a:t>3</a:t>
            </a:r>
            <a:r>
              <a:rPr lang="en-US" sz="2800" b="1" dirty="0" smtClean="0">
                <a:latin typeface="Bookman Old Style"/>
                <a:cs typeface="Bookman Old Style"/>
              </a:rPr>
              <a:t>52</a:t>
            </a:r>
            <a:r>
              <a:rPr lang="en-GB" sz="2800" b="1" dirty="0" smtClean="0">
                <a:latin typeface="Bookman Old Style"/>
                <a:cs typeface="Bookman Old Style"/>
              </a:rPr>
              <a:t> </a:t>
            </a:r>
            <a:r>
              <a:rPr lang="en-GB" sz="2800" dirty="0" smtClean="0">
                <a:latin typeface="Bookman Old Style"/>
                <a:cs typeface="Bookman Old Style"/>
              </a:rPr>
              <a:t>A person with possession of another’s property or property co-owned by another dishonestly takes that property. He shall be sentenced to jail not exceeding three years and/or fined not exceeding </a:t>
            </a:r>
            <a:r>
              <a:rPr lang="en-GB" sz="2800" dirty="0" smtClean="0">
                <a:latin typeface="Bookman Old Style"/>
                <a:cs typeface="Bookman Old Style"/>
              </a:rPr>
              <a:t>sixty </a:t>
            </a:r>
            <a:r>
              <a:rPr lang="en-GB" sz="2800" dirty="0" smtClean="0">
                <a:latin typeface="Bookman Old Style"/>
                <a:cs typeface="Bookman Old Style"/>
              </a:rPr>
              <a:t>thousand baht</a:t>
            </a:r>
            <a:r>
              <a:rPr lang="en-GB" sz="2800" dirty="0">
                <a:latin typeface="Bookman Old Style"/>
                <a:cs typeface="Bookman Old Style"/>
              </a:rPr>
              <a:t>. </a:t>
            </a:r>
            <a:r>
              <a:rPr lang="en-GB" sz="2800" dirty="0" smtClean="0">
                <a:latin typeface="Bookman Old Style"/>
                <a:cs typeface="Bookman Old Style"/>
              </a:rPr>
              <a:t>[</a:t>
            </a:r>
            <a:r>
              <a:rPr lang="en-GB" sz="2800" b="1" dirty="0" smtClean="0">
                <a:latin typeface="Bookman Old Style"/>
                <a:cs typeface="Bookman Old Style"/>
              </a:rPr>
              <a:t>Misappropriation or Embezzlement</a:t>
            </a:r>
            <a:r>
              <a:rPr lang="en-GB" sz="2800" dirty="0" smtClean="0">
                <a:latin typeface="Bookman Old Style"/>
                <a:cs typeface="Bookman Old Style"/>
              </a:rPr>
              <a:t>]</a:t>
            </a:r>
            <a:endParaRPr lang="en-GB" sz="2800" dirty="0">
              <a:latin typeface="Bookman Old Style"/>
              <a:cs typeface="Bookman Old Style"/>
            </a:endParaRPr>
          </a:p>
        </p:txBody>
      </p:sp>
    </p:spTree>
    <p:extLst>
      <p:ext uri="{BB962C8B-B14F-4D97-AF65-F5344CB8AC3E}">
        <p14:creationId xmlns:p14="http://schemas.microsoft.com/office/powerpoint/2010/main" val="191398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815038" y="15312"/>
            <a:ext cx="535535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000" b="1" dirty="0">
                <a:solidFill>
                  <a:prstClr val="black"/>
                </a:solidFill>
                <a:latin typeface="Bookman Old Style"/>
                <a:cs typeface="Bookman Old Style"/>
              </a:rPr>
              <a:t>2</a:t>
            </a:r>
            <a:r>
              <a:rPr lang="en-US" sz="40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. Offences Against </a:t>
            </a:r>
            <a:br>
              <a:rPr lang="en-US" sz="40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</a:br>
            <a:r>
              <a:rPr lang="en-US" sz="40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Property</a:t>
            </a:r>
            <a:endParaRPr lang="en-US" sz="4000" b="1" dirty="0">
              <a:solidFill>
                <a:prstClr val="black"/>
              </a:solidFill>
              <a:latin typeface="Bookman Old Style"/>
              <a:cs typeface="Bookman Old Style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48876" y="1521286"/>
            <a:ext cx="8331122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prstClr val="black"/>
                </a:solidFill>
                <a:latin typeface="Bookman Old Style"/>
                <a:cs typeface="Bookman Old Style"/>
              </a:rPr>
              <a:t>Section </a:t>
            </a:r>
            <a:r>
              <a:rPr lang="en-GB" sz="28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3</a:t>
            </a:r>
            <a:r>
              <a:rPr lang="en-US" sz="28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52</a:t>
            </a:r>
            <a:r>
              <a:rPr lang="en-GB" sz="28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 </a:t>
            </a:r>
            <a:endParaRPr lang="en-GB" sz="2800" b="1" dirty="0" smtClean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r>
              <a:rPr lang="en-GB" sz="28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A </a:t>
            </a:r>
            <a:r>
              <a:rPr lang="en-GB" sz="28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person </a:t>
            </a:r>
            <a:endParaRPr lang="en-GB" sz="2800" dirty="0" smtClean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endParaRPr lang="en-GB" sz="2800" dirty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r>
              <a:rPr lang="en-GB" sz="28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with </a:t>
            </a:r>
            <a:r>
              <a:rPr lang="en-GB" sz="28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possession of another’s property or property co-owned by another </a:t>
            </a:r>
            <a:endParaRPr lang="en-GB" sz="2800" dirty="0" smtClean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endParaRPr lang="en-GB" sz="2800" dirty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r>
              <a:rPr lang="en-GB" sz="28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dishonestly </a:t>
            </a:r>
            <a:r>
              <a:rPr lang="en-GB" sz="28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takes that property. </a:t>
            </a:r>
            <a:endParaRPr lang="en-GB" sz="2800" dirty="0" smtClean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endParaRPr lang="en-GB" sz="2800" dirty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r>
              <a:rPr lang="en-GB" sz="28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He </a:t>
            </a:r>
            <a:r>
              <a:rPr lang="en-GB" sz="28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shall be sentenced to </a:t>
            </a:r>
            <a:r>
              <a:rPr lang="en-GB" sz="28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jail… </a:t>
            </a:r>
          </a:p>
          <a:p>
            <a:r>
              <a:rPr lang="en-GB" sz="28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[</a:t>
            </a:r>
            <a:r>
              <a:rPr lang="en-GB" sz="28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Misappropriation or Embezzlement</a:t>
            </a:r>
            <a:r>
              <a:rPr lang="en-GB" sz="28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]</a:t>
            </a:r>
            <a:endParaRPr lang="en-GB" sz="2800" dirty="0">
              <a:solidFill>
                <a:prstClr val="black"/>
              </a:solidFill>
              <a:latin typeface="Bookman Old Style"/>
              <a:cs typeface="Bookman Old Style"/>
            </a:endParaRPr>
          </a:p>
        </p:txBody>
      </p:sp>
    </p:spTree>
    <p:extLst>
      <p:ext uri="{BB962C8B-B14F-4D97-AF65-F5344CB8AC3E}">
        <p14:creationId xmlns:p14="http://schemas.microsoft.com/office/powerpoint/2010/main" val="2214984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815038" y="15312"/>
            <a:ext cx="535535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000" b="1" dirty="0">
                <a:solidFill>
                  <a:prstClr val="black"/>
                </a:solidFill>
                <a:latin typeface="Bookman Old Style"/>
                <a:cs typeface="Bookman Old Style"/>
              </a:rPr>
              <a:t>2</a:t>
            </a:r>
            <a:r>
              <a:rPr lang="en-US" sz="40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. Offences Against </a:t>
            </a:r>
            <a:br>
              <a:rPr lang="en-US" sz="40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</a:br>
            <a:r>
              <a:rPr lang="en-US" sz="40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Property</a:t>
            </a:r>
            <a:endParaRPr lang="en-US" sz="4000" b="1" dirty="0">
              <a:solidFill>
                <a:prstClr val="black"/>
              </a:solidFill>
              <a:latin typeface="Bookman Old Style"/>
              <a:cs typeface="Bookman Old Style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48876" y="1521286"/>
            <a:ext cx="8331122" cy="78483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Difference between Theft and</a:t>
            </a:r>
            <a:r>
              <a:rPr lang="th-TH" sz="28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 </a:t>
            </a:r>
            <a:r>
              <a:rPr lang="en-US" sz="28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Misappropriation</a:t>
            </a:r>
            <a:endParaRPr lang="th-TH" sz="2800" b="1" dirty="0" smtClean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endParaRPr lang="th-TH" sz="2800" b="1" dirty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r>
              <a:rPr lang="en-US" sz="28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Example 1: </a:t>
            </a:r>
            <a:r>
              <a:rPr lang="en-US" sz="2800" dirty="0" err="1" smtClean="0">
                <a:solidFill>
                  <a:prstClr val="black"/>
                </a:solidFill>
                <a:latin typeface="Bookman Old Style"/>
                <a:cs typeface="Bookman Old Style"/>
              </a:rPr>
              <a:t>Songtham</a:t>
            </a:r>
            <a:r>
              <a:rPr lang="en-US" sz="28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 entered </a:t>
            </a:r>
            <a:r>
              <a:rPr lang="en-US" sz="2800" dirty="0" err="1" smtClean="0">
                <a:solidFill>
                  <a:prstClr val="black"/>
                </a:solidFill>
                <a:latin typeface="Bookman Old Style"/>
                <a:cs typeface="Bookman Old Style"/>
              </a:rPr>
              <a:t>Thammasat</a:t>
            </a:r>
            <a:r>
              <a:rPr lang="en-US" sz="28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 Library and stole a book from the library’s shelf.</a:t>
            </a:r>
          </a:p>
          <a:p>
            <a:endParaRPr lang="en-US" sz="2800" dirty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r>
              <a:rPr lang="en-US" sz="28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Example 2: </a:t>
            </a:r>
            <a:r>
              <a:rPr lang="en-US" sz="2800" dirty="0" err="1">
                <a:solidFill>
                  <a:prstClr val="black"/>
                </a:solidFill>
                <a:latin typeface="Bookman Old Style"/>
                <a:cs typeface="Bookman Old Style"/>
              </a:rPr>
              <a:t>Songtham</a:t>
            </a:r>
            <a:r>
              <a:rPr lang="en-US" sz="2800" dirty="0">
                <a:solidFill>
                  <a:prstClr val="black"/>
                </a:solidFill>
                <a:latin typeface="Bookman Old Style"/>
                <a:cs typeface="Bookman Old Style"/>
              </a:rPr>
              <a:t> </a:t>
            </a:r>
            <a:r>
              <a:rPr lang="en-US" sz="28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entered </a:t>
            </a:r>
            <a:r>
              <a:rPr lang="en-US" sz="2800" dirty="0" err="1" smtClean="0">
                <a:solidFill>
                  <a:prstClr val="black"/>
                </a:solidFill>
                <a:latin typeface="Bookman Old Style"/>
                <a:cs typeface="Bookman Old Style"/>
              </a:rPr>
              <a:t>Thammasat</a:t>
            </a:r>
            <a:r>
              <a:rPr lang="en-US" sz="28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 Library and borrowed </a:t>
            </a:r>
            <a:r>
              <a:rPr lang="en-US" sz="2800" dirty="0">
                <a:solidFill>
                  <a:prstClr val="black"/>
                </a:solidFill>
                <a:latin typeface="Bookman Old Style"/>
                <a:cs typeface="Bookman Old Style"/>
              </a:rPr>
              <a:t>a book from the library’s shelf</a:t>
            </a:r>
            <a:r>
              <a:rPr lang="en-US" sz="28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. At the end, </a:t>
            </a:r>
            <a:r>
              <a:rPr lang="en-US" sz="2800" dirty="0" err="1" smtClean="0">
                <a:solidFill>
                  <a:prstClr val="black"/>
                </a:solidFill>
                <a:latin typeface="Bookman Old Style"/>
                <a:cs typeface="Bookman Old Style"/>
              </a:rPr>
              <a:t>Songtham</a:t>
            </a:r>
            <a:r>
              <a:rPr lang="en-US" sz="28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 never returned that book and claim it for himself.</a:t>
            </a:r>
            <a:endParaRPr lang="en-US" sz="2800" dirty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endParaRPr lang="en-US" sz="2800" dirty="0" smtClean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endParaRPr lang="en-US" sz="2800" b="1" dirty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endParaRPr lang="en-US" sz="2800" b="1" dirty="0" smtClean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endParaRPr lang="en-US" sz="2800" b="1" dirty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endParaRPr lang="en-US" sz="2800" b="1" dirty="0" smtClean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endParaRPr lang="en-US" sz="2800" b="1" dirty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r>
              <a:rPr lang="en-US" sz="28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 </a:t>
            </a:r>
            <a:endParaRPr lang="en-GB" sz="2800" dirty="0">
              <a:solidFill>
                <a:prstClr val="black"/>
              </a:solidFill>
              <a:latin typeface="Bookman Old Style"/>
              <a:cs typeface="Bookman Old Style"/>
            </a:endParaRPr>
          </a:p>
        </p:txBody>
      </p:sp>
    </p:spTree>
    <p:extLst>
      <p:ext uri="{BB962C8B-B14F-4D97-AF65-F5344CB8AC3E}">
        <p14:creationId xmlns:p14="http://schemas.microsoft.com/office/powerpoint/2010/main" val="321334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815038" y="15312"/>
            <a:ext cx="535535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000" b="1" dirty="0">
                <a:latin typeface="Bookman Old Style"/>
                <a:cs typeface="Bookman Old Style"/>
              </a:rPr>
              <a:t>2</a:t>
            </a:r>
            <a:r>
              <a:rPr lang="en-US" sz="4000" b="1" dirty="0" smtClean="0">
                <a:latin typeface="Bookman Old Style"/>
                <a:cs typeface="Bookman Old Style"/>
              </a:rPr>
              <a:t>. Offences Against </a:t>
            </a:r>
            <a:br>
              <a:rPr lang="en-US" sz="4000" b="1" dirty="0" smtClean="0">
                <a:latin typeface="Bookman Old Style"/>
                <a:cs typeface="Bookman Old Style"/>
              </a:rPr>
            </a:br>
            <a:r>
              <a:rPr lang="en-US" sz="4000" b="1" dirty="0" smtClean="0">
                <a:latin typeface="Bookman Old Style"/>
                <a:cs typeface="Bookman Old Style"/>
              </a:rPr>
              <a:t>Property</a:t>
            </a:r>
            <a:endParaRPr lang="en-US" sz="4000" b="1" dirty="0">
              <a:latin typeface="Bookman Old Style"/>
              <a:cs typeface="Bookman Old Style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48876" y="1521286"/>
            <a:ext cx="8331122" cy="43642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Bookman Old Style"/>
                <a:cs typeface="Bookman Old Style"/>
              </a:rPr>
              <a:t>Section </a:t>
            </a:r>
            <a:r>
              <a:rPr lang="en-GB" sz="2800" b="1" dirty="0" smtClean="0">
                <a:latin typeface="Bookman Old Style"/>
                <a:cs typeface="Bookman Old Style"/>
              </a:rPr>
              <a:t>339 </a:t>
            </a:r>
            <a:r>
              <a:rPr lang="en-GB" sz="2400" dirty="0" smtClean="0">
                <a:latin typeface="Bookman Old Style"/>
                <a:cs typeface="Bookman Old Style"/>
              </a:rPr>
              <a:t>Whoever</a:t>
            </a:r>
            <a:r>
              <a:rPr lang="en-GB" sz="2400" dirty="0">
                <a:latin typeface="Bookman Old Style"/>
                <a:cs typeface="Bookman Old Style"/>
              </a:rPr>
              <a:t>,  commits  theft  by  doing  any  act  of  violence  or  threatening  to  do  any  act  </a:t>
            </a:r>
            <a:r>
              <a:rPr lang="en-GB" sz="2400" dirty="0" smtClean="0">
                <a:latin typeface="Bookman Old Style"/>
                <a:cs typeface="Bookman Old Style"/>
              </a:rPr>
              <a:t>of violence </a:t>
            </a:r>
            <a:r>
              <a:rPr lang="en-GB" sz="2400" dirty="0">
                <a:latin typeface="Bookman Old Style"/>
                <a:cs typeface="Bookman Old Style"/>
              </a:rPr>
              <a:t>immediately in order</a:t>
            </a:r>
            <a:r>
              <a:rPr lang="en-GB" sz="2400" dirty="0" smtClean="0">
                <a:latin typeface="Bookman Old Style"/>
                <a:cs typeface="Bookman Old Style"/>
              </a:rPr>
              <a:t>:</a:t>
            </a:r>
            <a:endParaRPr lang="en-GB" sz="2400" dirty="0">
              <a:latin typeface="Bookman Old Style"/>
              <a:cs typeface="Bookman Old Style"/>
            </a:endParaRPr>
          </a:p>
          <a:p>
            <a:r>
              <a:rPr lang="en-GB" sz="2400" dirty="0">
                <a:latin typeface="Bookman Old Style"/>
                <a:cs typeface="Bookman Old Style"/>
              </a:rPr>
              <a:t>(1) To facilitate the theft or taking away of the thing;</a:t>
            </a:r>
          </a:p>
          <a:p>
            <a:r>
              <a:rPr lang="en-GB" sz="2400" dirty="0">
                <a:latin typeface="Bookman Old Style"/>
                <a:cs typeface="Bookman Old Style"/>
              </a:rPr>
              <a:t>(2) To obtain delivery of the thing;</a:t>
            </a:r>
          </a:p>
          <a:p>
            <a:r>
              <a:rPr lang="en-GB" sz="2400" dirty="0">
                <a:latin typeface="Bookman Old Style"/>
                <a:cs typeface="Bookman Old Style"/>
              </a:rPr>
              <a:t>(3) To take hole of the thing;</a:t>
            </a:r>
          </a:p>
          <a:p>
            <a:r>
              <a:rPr lang="en-GB" sz="2400" dirty="0">
                <a:latin typeface="Bookman Old Style"/>
                <a:cs typeface="Bookman Old Style"/>
              </a:rPr>
              <a:t>(4) To conceal the commission of such offence; or</a:t>
            </a:r>
          </a:p>
          <a:p>
            <a:r>
              <a:rPr lang="en-GB" sz="2400" dirty="0">
                <a:latin typeface="Bookman Old Style"/>
                <a:cs typeface="Bookman Old Style"/>
              </a:rPr>
              <a:t>(5) To  escape  from  arrest, is  said  to  commit  robbery,  and  shall  be punished  </a:t>
            </a:r>
            <a:r>
              <a:rPr lang="en-GB" sz="2400" dirty="0" smtClean="0">
                <a:latin typeface="Bookman Old Style"/>
                <a:cs typeface="Bookman Old Style"/>
              </a:rPr>
              <a:t>with imprisonment </a:t>
            </a:r>
            <a:r>
              <a:rPr lang="en-GB" sz="2400" dirty="0">
                <a:latin typeface="Bookman Old Style"/>
                <a:cs typeface="Bookman Old Style"/>
              </a:rPr>
              <a:t>of five to  ten years and fined of </a:t>
            </a:r>
            <a:r>
              <a:rPr lang="en-US" sz="2400" dirty="0" smtClean="0">
                <a:latin typeface="Bookman Old Style"/>
                <a:cs typeface="Bookman Old Style"/>
              </a:rPr>
              <a:t>one hundred</a:t>
            </a:r>
            <a:r>
              <a:rPr lang="en-GB" sz="2400" dirty="0" smtClean="0">
                <a:latin typeface="Bookman Old Style"/>
                <a:cs typeface="Bookman Old Style"/>
              </a:rPr>
              <a:t> </a:t>
            </a:r>
            <a:r>
              <a:rPr lang="en-GB" sz="2400" dirty="0">
                <a:latin typeface="Bookman Old Style"/>
                <a:cs typeface="Bookman Old Style"/>
              </a:rPr>
              <a:t>thousand to </a:t>
            </a:r>
            <a:r>
              <a:rPr lang="en-GB" sz="2400" dirty="0" smtClean="0">
                <a:latin typeface="Bookman Old Style"/>
                <a:cs typeface="Bookman Old Style"/>
              </a:rPr>
              <a:t>two hundred </a:t>
            </a:r>
            <a:r>
              <a:rPr lang="en-GB" sz="2400" dirty="0">
                <a:latin typeface="Bookman Old Style"/>
                <a:cs typeface="Bookman Old Style"/>
              </a:rPr>
              <a:t>thousand baht. </a:t>
            </a:r>
            <a:r>
              <a:rPr lang="en-GB" sz="2400" dirty="0" smtClean="0">
                <a:latin typeface="Bookman Old Style"/>
                <a:cs typeface="Bookman Old Style"/>
              </a:rPr>
              <a:t>[</a:t>
            </a:r>
            <a:r>
              <a:rPr lang="en-GB" sz="2400" b="1" dirty="0">
                <a:latin typeface="Bookman Old Style"/>
                <a:cs typeface="Bookman Old Style"/>
              </a:rPr>
              <a:t>R</a:t>
            </a:r>
            <a:r>
              <a:rPr lang="en-GB" sz="2400" b="1" dirty="0" smtClean="0">
                <a:latin typeface="Bookman Old Style"/>
                <a:cs typeface="Bookman Old Style"/>
              </a:rPr>
              <a:t>obbery</a:t>
            </a:r>
            <a:r>
              <a:rPr lang="en-GB" sz="2400" dirty="0" smtClean="0">
                <a:latin typeface="Bookman Old Style"/>
                <a:cs typeface="Bookman Old Style"/>
              </a:rPr>
              <a:t>]</a:t>
            </a:r>
            <a:endParaRPr lang="en-GB" sz="2400" dirty="0">
              <a:latin typeface="Bookman Old Style"/>
              <a:cs typeface="Bookman Old Style"/>
            </a:endParaRPr>
          </a:p>
        </p:txBody>
      </p:sp>
    </p:spTree>
    <p:extLst>
      <p:ext uri="{BB962C8B-B14F-4D97-AF65-F5344CB8AC3E}">
        <p14:creationId xmlns:p14="http://schemas.microsoft.com/office/powerpoint/2010/main" val="3353552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815038" y="15312"/>
            <a:ext cx="535535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000" b="1" dirty="0">
                <a:solidFill>
                  <a:prstClr val="black"/>
                </a:solidFill>
                <a:latin typeface="Bookman Old Style"/>
                <a:cs typeface="Bookman Old Style"/>
              </a:rPr>
              <a:t>2</a:t>
            </a:r>
            <a:r>
              <a:rPr lang="en-US" sz="40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. Offences Against </a:t>
            </a:r>
            <a:br>
              <a:rPr lang="en-US" sz="40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</a:br>
            <a:r>
              <a:rPr lang="en-US" sz="40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Property</a:t>
            </a:r>
            <a:endParaRPr lang="en-US" sz="4000" b="1" dirty="0">
              <a:solidFill>
                <a:prstClr val="black"/>
              </a:solidFill>
              <a:latin typeface="Bookman Old Style"/>
              <a:cs typeface="Bookman Old Style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48876" y="1521286"/>
            <a:ext cx="8331122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Example1: </a:t>
            </a:r>
            <a:r>
              <a:rPr lang="en-US" sz="24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A took B’s necklace and pushed B to facilitate his robbery.</a:t>
            </a:r>
          </a:p>
          <a:p>
            <a:endParaRPr lang="en-US" sz="2400" b="1" dirty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endParaRPr lang="en-US" sz="2400" b="1" dirty="0" smtClean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endParaRPr lang="en-US" sz="2400" b="1" dirty="0" smtClean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r>
              <a:rPr lang="en-US" sz="24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Example 2: </a:t>
            </a:r>
            <a:r>
              <a:rPr lang="en-US" sz="2400" dirty="0">
                <a:solidFill>
                  <a:prstClr val="black"/>
                </a:solidFill>
                <a:latin typeface="Bookman Old Style"/>
                <a:cs typeface="Bookman Old Style"/>
              </a:rPr>
              <a:t>A </a:t>
            </a:r>
            <a:r>
              <a:rPr lang="en-US" sz="24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gave B tranquilizer and took </a:t>
            </a:r>
            <a:r>
              <a:rPr lang="en-US" sz="2400" dirty="0">
                <a:solidFill>
                  <a:prstClr val="black"/>
                </a:solidFill>
                <a:latin typeface="Bookman Old Style"/>
                <a:cs typeface="Bookman Old Style"/>
              </a:rPr>
              <a:t>B’s necklace </a:t>
            </a:r>
            <a:r>
              <a:rPr lang="en-US" sz="24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while B was sleeping.</a:t>
            </a:r>
          </a:p>
          <a:p>
            <a:endParaRPr lang="en-US" sz="2400" dirty="0" smtClean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endParaRPr lang="en-US" sz="2400" dirty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endParaRPr lang="en-US" sz="2400" dirty="0" smtClean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r>
              <a:rPr lang="en-US" sz="2400" b="1" dirty="0">
                <a:solidFill>
                  <a:prstClr val="black"/>
                </a:solidFill>
                <a:latin typeface="Bookman Old Style"/>
                <a:cs typeface="Bookman Old Style"/>
              </a:rPr>
              <a:t>Example </a:t>
            </a:r>
            <a:r>
              <a:rPr lang="th-TH" sz="24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3</a:t>
            </a:r>
            <a:r>
              <a:rPr lang="en-US" sz="24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: </a:t>
            </a:r>
            <a:r>
              <a:rPr lang="en-US" sz="24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A took B’s necklace. B was pursuing fro his property. A threatened to kill B unless B stops following. </a:t>
            </a:r>
          </a:p>
          <a:p>
            <a:endParaRPr lang="en-US" sz="2400" dirty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endParaRPr lang="en-US" sz="2400" b="1" dirty="0" smtClean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endParaRPr lang="en-US" sz="2400" b="1" dirty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endParaRPr lang="en-US" sz="2400" b="1" dirty="0" smtClean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endParaRPr lang="th-TH" sz="2400" b="1" dirty="0" smtClean="0">
              <a:solidFill>
                <a:prstClr val="black"/>
              </a:solidFill>
              <a:latin typeface="Bookman Old Style"/>
              <a:cs typeface="Bookman Old Style"/>
            </a:endParaRPr>
          </a:p>
        </p:txBody>
      </p:sp>
    </p:spTree>
    <p:extLst>
      <p:ext uri="{BB962C8B-B14F-4D97-AF65-F5344CB8AC3E}">
        <p14:creationId xmlns:p14="http://schemas.microsoft.com/office/powerpoint/2010/main" val="585308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815038" y="15312"/>
            <a:ext cx="535535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000" b="1" dirty="0">
                <a:latin typeface="Bookman Old Style"/>
                <a:cs typeface="Bookman Old Style"/>
              </a:rPr>
              <a:t>2</a:t>
            </a:r>
            <a:r>
              <a:rPr lang="en-US" sz="4000" b="1" dirty="0" smtClean="0">
                <a:latin typeface="Bookman Old Style"/>
                <a:cs typeface="Bookman Old Style"/>
              </a:rPr>
              <a:t>. Offences Against </a:t>
            </a:r>
            <a:br>
              <a:rPr lang="en-US" sz="4000" b="1" dirty="0" smtClean="0">
                <a:latin typeface="Bookman Old Style"/>
                <a:cs typeface="Bookman Old Style"/>
              </a:rPr>
            </a:br>
            <a:r>
              <a:rPr lang="en-US" sz="4000" b="1" dirty="0" smtClean="0">
                <a:latin typeface="Bookman Old Style"/>
                <a:cs typeface="Bookman Old Style"/>
              </a:rPr>
              <a:t>Property</a:t>
            </a:r>
            <a:endParaRPr lang="en-US" sz="4000" b="1" dirty="0">
              <a:latin typeface="Bookman Old Style"/>
              <a:cs typeface="Bookman Old Style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48876" y="1521286"/>
            <a:ext cx="8331122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Bookman Old Style"/>
                <a:cs typeface="Bookman Old Style"/>
              </a:rPr>
              <a:t>Section </a:t>
            </a:r>
            <a:r>
              <a:rPr lang="en-GB" sz="2800" b="1" dirty="0" smtClean="0">
                <a:latin typeface="Bookman Old Style"/>
                <a:cs typeface="Bookman Old Style"/>
              </a:rPr>
              <a:t>337 </a:t>
            </a:r>
            <a:endParaRPr lang="en-GB" sz="2800" b="1" dirty="0" smtClean="0">
              <a:latin typeface="Bookman Old Style"/>
              <a:cs typeface="Bookman Old Style"/>
            </a:endParaRPr>
          </a:p>
          <a:p>
            <a:r>
              <a:rPr lang="en-GB" sz="2400" dirty="0" smtClean="0">
                <a:latin typeface="Bookman Old Style"/>
                <a:cs typeface="Bookman Old Style"/>
              </a:rPr>
              <a:t>Whoever compels </a:t>
            </a:r>
            <a:r>
              <a:rPr lang="en-GB" sz="2400" dirty="0">
                <a:latin typeface="Bookman Old Style"/>
                <a:cs typeface="Bookman Old Style"/>
              </a:rPr>
              <a:t>a person to give or to agree to give him or </a:t>
            </a:r>
            <a:r>
              <a:rPr lang="en-GB" sz="2400" dirty="0" smtClean="0">
                <a:latin typeface="Bookman Old Style"/>
                <a:cs typeface="Bookman Old Style"/>
              </a:rPr>
              <a:t>another person </a:t>
            </a:r>
            <a:r>
              <a:rPr lang="en-GB" sz="2400" dirty="0">
                <a:latin typeface="Bookman Old Style"/>
                <a:cs typeface="Bookman Old Style"/>
              </a:rPr>
              <a:t>a benefit </a:t>
            </a:r>
            <a:r>
              <a:rPr lang="en-GB" sz="2400" dirty="0" smtClean="0">
                <a:latin typeface="Bookman Old Style"/>
                <a:cs typeface="Bookman Old Style"/>
              </a:rPr>
              <a:t>in the  </a:t>
            </a:r>
            <a:r>
              <a:rPr lang="en-GB" sz="2400" dirty="0">
                <a:latin typeface="Bookman Old Style"/>
                <a:cs typeface="Bookman Old Style"/>
              </a:rPr>
              <a:t>nature  of  being  a  property by  committing  an  act of  violence  or  by  a  threat  to  </a:t>
            </a:r>
            <a:r>
              <a:rPr lang="en-GB" sz="2400" dirty="0" smtClean="0">
                <a:latin typeface="Bookman Old Style"/>
                <a:cs typeface="Bookman Old Style"/>
              </a:rPr>
              <a:t>commit violence </a:t>
            </a:r>
            <a:r>
              <a:rPr lang="en-GB" sz="2400" dirty="0">
                <a:latin typeface="Bookman Old Style"/>
                <a:cs typeface="Bookman Old Style"/>
              </a:rPr>
              <a:t>against the  life,  body, liberty,  reputation  or property of the compelled person or </a:t>
            </a:r>
            <a:r>
              <a:rPr lang="en-GB" sz="2400" dirty="0" smtClean="0">
                <a:latin typeface="Bookman Old Style"/>
                <a:cs typeface="Bookman Old Style"/>
              </a:rPr>
              <a:t>a third </a:t>
            </a:r>
            <a:r>
              <a:rPr lang="en-GB" sz="2400" dirty="0">
                <a:latin typeface="Bookman Old Style"/>
                <a:cs typeface="Bookman Old Style"/>
              </a:rPr>
              <a:t>person, so that the compelled person submits to the same is said to commit extortion</a:t>
            </a:r>
            <a:r>
              <a:rPr lang="en-GB" sz="2400" dirty="0" smtClean="0">
                <a:latin typeface="Bookman Old Style"/>
                <a:cs typeface="Bookman Old Style"/>
              </a:rPr>
              <a:t>, and </a:t>
            </a:r>
            <a:r>
              <a:rPr lang="en-GB" sz="2400" dirty="0">
                <a:latin typeface="Bookman Old Style"/>
                <a:cs typeface="Bookman Old Style"/>
              </a:rPr>
              <a:t>shall be punished with imprisonment </a:t>
            </a:r>
            <a:r>
              <a:rPr lang="en-GB" sz="2400" dirty="0" smtClean="0">
                <a:latin typeface="Bookman Old Style"/>
                <a:cs typeface="Bookman Old Style"/>
              </a:rPr>
              <a:t>not </a:t>
            </a:r>
            <a:r>
              <a:rPr lang="en-GB" sz="2400" dirty="0">
                <a:latin typeface="Bookman Old Style"/>
                <a:cs typeface="Bookman Old Style"/>
              </a:rPr>
              <a:t>exceeding five years and fined not  </a:t>
            </a:r>
            <a:r>
              <a:rPr lang="en-GB" sz="2400" dirty="0" smtClean="0">
                <a:latin typeface="Bookman Old Style"/>
                <a:cs typeface="Bookman Old Style"/>
              </a:rPr>
              <a:t>exceeding </a:t>
            </a:r>
            <a:r>
              <a:rPr lang="en-GB" sz="2400" dirty="0" smtClean="0">
                <a:latin typeface="Bookman Old Style"/>
                <a:cs typeface="Bookman Old Style"/>
              </a:rPr>
              <a:t>one hundred</a:t>
            </a:r>
            <a:r>
              <a:rPr lang="en-GB" sz="2400" dirty="0" smtClean="0">
                <a:latin typeface="Bookman Old Style"/>
                <a:cs typeface="Bookman Old Style"/>
              </a:rPr>
              <a:t> </a:t>
            </a:r>
            <a:r>
              <a:rPr lang="en-GB" sz="2400" dirty="0">
                <a:latin typeface="Bookman Old Style"/>
                <a:cs typeface="Bookman Old Style"/>
              </a:rPr>
              <a:t>thousand </a:t>
            </a:r>
            <a:r>
              <a:rPr lang="en-GB" sz="2400" dirty="0" smtClean="0">
                <a:latin typeface="Bookman Old Style"/>
                <a:cs typeface="Bookman Old Style"/>
              </a:rPr>
              <a:t>baht. [</a:t>
            </a:r>
            <a:r>
              <a:rPr lang="en-GB" sz="2400" b="1" dirty="0" smtClean="0">
                <a:latin typeface="Bookman Old Style"/>
                <a:cs typeface="Bookman Old Style"/>
              </a:rPr>
              <a:t>extortion</a:t>
            </a:r>
            <a:r>
              <a:rPr lang="en-GB" sz="2400" dirty="0" smtClean="0">
                <a:latin typeface="Bookman Old Style"/>
                <a:cs typeface="Bookman Old Style"/>
              </a:rPr>
              <a:t>]</a:t>
            </a:r>
            <a:endParaRPr lang="en-GB" sz="2400" dirty="0">
              <a:latin typeface="Bookman Old Style"/>
              <a:cs typeface="Bookman Old Style"/>
            </a:endParaRPr>
          </a:p>
        </p:txBody>
      </p:sp>
    </p:spTree>
    <p:extLst>
      <p:ext uri="{BB962C8B-B14F-4D97-AF65-F5344CB8AC3E}">
        <p14:creationId xmlns:p14="http://schemas.microsoft.com/office/powerpoint/2010/main" val="1523534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815038" y="15312"/>
            <a:ext cx="535535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000" b="1" dirty="0">
                <a:solidFill>
                  <a:prstClr val="black"/>
                </a:solidFill>
                <a:latin typeface="Bookman Old Style"/>
                <a:cs typeface="Bookman Old Style"/>
              </a:rPr>
              <a:t>2</a:t>
            </a:r>
            <a:r>
              <a:rPr lang="en-US" sz="40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. Offences Against </a:t>
            </a:r>
            <a:br>
              <a:rPr lang="en-US" sz="40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</a:br>
            <a:r>
              <a:rPr lang="en-US" sz="40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Property</a:t>
            </a:r>
            <a:endParaRPr lang="en-US" sz="4000" b="1" dirty="0">
              <a:solidFill>
                <a:prstClr val="black"/>
              </a:solidFill>
              <a:latin typeface="Bookman Old Style"/>
              <a:cs typeface="Bookman Old Style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48876" y="1521286"/>
            <a:ext cx="8331122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prstClr val="black"/>
                </a:solidFill>
                <a:latin typeface="Bookman Old Style"/>
                <a:cs typeface="Bookman Old Style"/>
              </a:rPr>
              <a:t>Section </a:t>
            </a:r>
            <a:r>
              <a:rPr lang="en-GB" sz="28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337 </a:t>
            </a:r>
          </a:p>
          <a:p>
            <a:r>
              <a:rPr lang="en-GB" sz="24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Whoever </a:t>
            </a:r>
            <a:endParaRPr lang="en-GB" sz="2400" dirty="0" smtClean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endParaRPr lang="en-GB" sz="2400" dirty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r>
              <a:rPr lang="en-GB" sz="24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compels </a:t>
            </a:r>
            <a:r>
              <a:rPr lang="en-GB" sz="2400" dirty="0">
                <a:solidFill>
                  <a:prstClr val="black"/>
                </a:solidFill>
                <a:latin typeface="Bookman Old Style"/>
                <a:cs typeface="Bookman Old Style"/>
              </a:rPr>
              <a:t>a person to give or to agree to give him or </a:t>
            </a:r>
            <a:r>
              <a:rPr lang="en-GB" sz="24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another person </a:t>
            </a:r>
            <a:endParaRPr lang="en-GB" sz="2400" dirty="0" smtClean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endParaRPr lang="en-GB" sz="2400" dirty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r>
              <a:rPr lang="en-GB" sz="24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by  </a:t>
            </a:r>
            <a:r>
              <a:rPr lang="en-GB" sz="2400" dirty="0">
                <a:solidFill>
                  <a:prstClr val="black"/>
                </a:solidFill>
                <a:latin typeface="Bookman Old Style"/>
                <a:cs typeface="Bookman Old Style"/>
              </a:rPr>
              <a:t>committing  an  act of  violence  or  by  a  threat  to  commit violence against the  life,  body, liberty,  reputation  or property of the compelled person or a third person</a:t>
            </a:r>
            <a:endParaRPr lang="en-GB" sz="2400" dirty="0" smtClean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endParaRPr lang="en-GB" sz="2400" dirty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r>
              <a:rPr lang="en-GB" sz="24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a </a:t>
            </a:r>
            <a:r>
              <a:rPr lang="en-GB" sz="2400" dirty="0">
                <a:solidFill>
                  <a:prstClr val="black"/>
                </a:solidFill>
                <a:latin typeface="Bookman Old Style"/>
                <a:cs typeface="Bookman Old Style"/>
              </a:rPr>
              <a:t>benefit </a:t>
            </a:r>
            <a:r>
              <a:rPr lang="en-GB" sz="24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in the  </a:t>
            </a:r>
            <a:r>
              <a:rPr lang="en-GB" sz="2400" dirty="0">
                <a:solidFill>
                  <a:prstClr val="black"/>
                </a:solidFill>
                <a:latin typeface="Bookman Old Style"/>
                <a:cs typeface="Bookman Old Style"/>
              </a:rPr>
              <a:t>nature  of  being  a  </a:t>
            </a:r>
            <a:r>
              <a:rPr lang="en-GB" sz="24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property, </a:t>
            </a:r>
            <a:r>
              <a:rPr lang="en-GB" sz="2400" dirty="0">
                <a:solidFill>
                  <a:prstClr val="black"/>
                </a:solidFill>
                <a:latin typeface="Bookman Old Style"/>
                <a:cs typeface="Bookman Old Style"/>
              </a:rPr>
              <a:t>so that the compelled person submits to the same is said to </a:t>
            </a:r>
            <a:r>
              <a:rPr lang="en-GB" sz="24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commit </a:t>
            </a:r>
            <a:r>
              <a:rPr lang="en-GB" sz="24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extortion</a:t>
            </a:r>
            <a:endParaRPr lang="en-GB" sz="2400" b="1" dirty="0">
              <a:solidFill>
                <a:prstClr val="black"/>
              </a:solidFill>
              <a:latin typeface="Bookman Old Style"/>
              <a:cs typeface="Bookman Old Style"/>
            </a:endParaRPr>
          </a:p>
        </p:txBody>
      </p:sp>
    </p:spTree>
    <p:extLst>
      <p:ext uri="{BB962C8B-B14F-4D97-AF65-F5344CB8AC3E}">
        <p14:creationId xmlns:p14="http://schemas.microsoft.com/office/powerpoint/2010/main" val="4156108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815038" y="15312"/>
            <a:ext cx="535535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000" b="1" dirty="0">
                <a:solidFill>
                  <a:prstClr val="black"/>
                </a:solidFill>
                <a:latin typeface="Bookman Old Style"/>
                <a:cs typeface="Bookman Old Style"/>
              </a:rPr>
              <a:t>2</a:t>
            </a:r>
            <a:r>
              <a:rPr lang="en-US" sz="40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. Offences Against </a:t>
            </a:r>
            <a:br>
              <a:rPr lang="en-US" sz="40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</a:br>
            <a:r>
              <a:rPr lang="en-US" sz="40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Property</a:t>
            </a:r>
            <a:endParaRPr lang="en-US" sz="4000" b="1" dirty="0">
              <a:solidFill>
                <a:prstClr val="black"/>
              </a:solidFill>
              <a:latin typeface="Bookman Old Style"/>
              <a:cs typeface="Bookman Old Style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8463" y="1982951"/>
            <a:ext cx="5768502" cy="4103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9144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815038" y="15312"/>
            <a:ext cx="535535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000" b="1" dirty="0">
                <a:solidFill>
                  <a:prstClr val="black"/>
                </a:solidFill>
                <a:latin typeface="Bookman Old Style"/>
                <a:cs typeface="Bookman Old Style"/>
              </a:rPr>
              <a:t>2</a:t>
            </a:r>
            <a:r>
              <a:rPr lang="en-US" sz="40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. Offences Against </a:t>
            </a:r>
            <a:br>
              <a:rPr lang="en-US" sz="40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</a:br>
            <a:r>
              <a:rPr lang="en-US" sz="40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Property</a:t>
            </a:r>
            <a:endParaRPr lang="en-US" sz="4000" b="1" dirty="0">
              <a:solidFill>
                <a:prstClr val="black"/>
              </a:solidFill>
              <a:latin typeface="Bookman Old Style"/>
              <a:cs typeface="Bookman Old Style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48876" y="1521286"/>
            <a:ext cx="8331122" cy="62970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Example1: </a:t>
            </a:r>
            <a:r>
              <a:rPr lang="en-GB" sz="28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Michael compelled Frederick to sign a contract to give Frederick’s property to Michael’s Boss by threatening to burn Frederick’s house. </a:t>
            </a:r>
          </a:p>
          <a:p>
            <a:endParaRPr lang="en-GB" sz="2800" dirty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endParaRPr lang="en-GB" sz="2800" b="1" dirty="0" smtClean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r>
              <a:rPr lang="en-GB" sz="28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Example2: </a:t>
            </a:r>
            <a:r>
              <a:rPr lang="en-GB" sz="28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John compelled George to </a:t>
            </a:r>
            <a:r>
              <a:rPr lang="en-US" sz="28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‘</a:t>
            </a:r>
            <a:r>
              <a:rPr lang="en-GB" sz="28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dance’ by </a:t>
            </a:r>
            <a:r>
              <a:rPr lang="en-GB" sz="2800" dirty="0">
                <a:solidFill>
                  <a:prstClr val="black"/>
                </a:solidFill>
                <a:latin typeface="Bookman Old Style"/>
                <a:cs typeface="Bookman Old Style"/>
              </a:rPr>
              <a:t>threatening to burn Frederick’s house. </a:t>
            </a:r>
          </a:p>
          <a:p>
            <a:endParaRPr lang="en-GB" sz="2800" dirty="0" smtClean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endParaRPr lang="en-GB" sz="2800" b="1" dirty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endParaRPr lang="en-GB" sz="2800" b="1" dirty="0" smtClean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endParaRPr lang="en-GB" sz="2800" b="1" dirty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endParaRPr lang="en-GB" sz="2800" b="1" dirty="0" smtClean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endParaRPr lang="en-GB" sz="2800" b="1" dirty="0" smtClean="0">
              <a:solidFill>
                <a:prstClr val="black"/>
              </a:solidFill>
              <a:latin typeface="Bookman Old Style"/>
              <a:cs typeface="Bookman Old Style"/>
            </a:endParaRPr>
          </a:p>
        </p:txBody>
      </p:sp>
    </p:spTree>
    <p:extLst>
      <p:ext uri="{BB962C8B-B14F-4D97-AF65-F5344CB8AC3E}">
        <p14:creationId xmlns:p14="http://schemas.microsoft.com/office/powerpoint/2010/main" val="1526065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815038" y="15312"/>
            <a:ext cx="535535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000" b="1" dirty="0">
                <a:latin typeface="Bookman Old Style"/>
                <a:cs typeface="Bookman Old Style"/>
              </a:rPr>
              <a:t>2</a:t>
            </a:r>
            <a:r>
              <a:rPr lang="en-US" sz="4000" b="1" dirty="0" smtClean="0">
                <a:latin typeface="Bookman Old Style"/>
                <a:cs typeface="Bookman Old Style"/>
              </a:rPr>
              <a:t>. Offences Against </a:t>
            </a:r>
            <a:br>
              <a:rPr lang="en-US" sz="4000" b="1" dirty="0" smtClean="0">
                <a:latin typeface="Bookman Old Style"/>
                <a:cs typeface="Bookman Old Style"/>
              </a:rPr>
            </a:br>
            <a:r>
              <a:rPr lang="en-US" sz="4000" b="1" dirty="0" smtClean="0">
                <a:latin typeface="Bookman Old Style"/>
                <a:cs typeface="Bookman Old Style"/>
              </a:rPr>
              <a:t>Property</a:t>
            </a:r>
            <a:endParaRPr lang="en-US" sz="4000" b="1" dirty="0">
              <a:latin typeface="Bookman Old Style"/>
              <a:cs typeface="Bookman Old Style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48876" y="1521286"/>
            <a:ext cx="8331122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Bookman Old Style"/>
                <a:cs typeface="Bookman Old Style"/>
              </a:rPr>
              <a:t>Section </a:t>
            </a:r>
            <a:r>
              <a:rPr lang="en-GB" sz="2800" b="1" dirty="0" smtClean="0">
                <a:latin typeface="Bookman Old Style"/>
                <a:cs typeface="Bookman Old Style"/>
              </a:rPr>
              <a:t>338 </a:t>
            </a:r>
            <a:r>
              <a:rPr lang="en-GB" sz="2400" dirty="0" smtClean="0">
                <a:latin typeface="Bookman Old Style"/>
                <a:cs typeface="Bookman Old Style"/>
              </a:rPr>
              <a:t>Whoever</a:t>
            </a:r>
            <a:r>
              <a:rPr lang="en-GB" sz="2400" dirty="0">
                <a:latin typeface="Bookman Old Style"/>
                <a:cs typeface="Bookman Old Style"/>
              </a:rPr>
              <a:t>,  compelling  the  other  person  to  give  or  to  agree  to  give  oneself  or  </a:t>
            </a:r>
            <a:r>
              <a:rPr lang="en-GB" sz="2400" dirty="0" smtClean="0">
                <a:latin typeface="Bookman Old Style"/>
                <a:cs typeface="Bookman Old Style"/>
              </a:rPr>
              <a:t>another person </a:t>
            </a:r>
            <a:r>
              <a:rPr lang="en-GB" sz="2400" dirty="0">
                <a:latin typeface="Bookman Old Style"/>
                <a:cs typeface="Bookman Old Style"/>
              </a:rPr>
              <a:t>the benefit in the nature to be the property by threatening to disclose the secret, </a:t>
            </a:r>
            <a:r>
              <a:rPr lang="en-GB" sz="2400" dirty="0" smtClean="0">
                <a:latin typeface="Bookman Old Style"/>
                <a:cs typeface="Bookman Old Style"/>
              </a:rPr>
              <a:t>to cause </a:t>
            </a:r>
            <a:r>
              <a:rPr lang="en-GB" sz="2400" dirty="0">
                <a:latin typeface="Bookman Old Style"/>
                <a:cs typeface="Bookman Old Style"/>
              </a:rPr>
              <a:t>injury to the compelled person or the third person, up to the compelled person </a:t>
            </a:r>
            <a:r>
              <a:rPr lang="en-GB" sz="2400" dirty="0" smtClean="0">
                <a:latin typeface="Bookman Old Style"/>
                <a:cs typeface="Bookman Old Style"/>
              </a:rPr>
              <a:t>submit to </a:t>
            </a:r>
            <a:r>
              <a:rPr lang="en-GB" sz="2400" dirty="0">
                <a:latin typeface="Bookman Old Style"/>
                <a:cs typeface="Bookman Old Style"/>
              </a:rPr>
              <a:t>the same,  such person  to be  said to commit blackmail, and shall  be imprisoned as </a:t>
            </a:r>
            <a:r>
              <a:rPr lang="en-GB" sz="2400" dirty="0" smtClean="0">
                <a:latin typeface="Bookman Old Style"/>
                <a:cs typeface="Bookman Old Style"/>
              </a:rPr>
              <a:t>from one </a:t>
            </a:r>
            <a:r>
              <a:rPr lang="en-GB" sz="2400" dirty="0">
                <a:latin typeface="Bookman Old Style"/>
                <a:cs typeface="Bookman Old Style"/>
              </a:rPr>
              <a:t>year to ten years and fined as from </a:t>
            </a:r>
            <a:r>
              <a:rPr lang="en-GB" sz="2400" dirty="0" err="1" smtClean="0">
                <a:latin typeface="Bookman Old Style"/>
                <a:cs typeface="Bookman Old Style"/>
              </a:rPr>
              <a:t>tw</a:t>
            </a:r>
            <a:r>
              <a:rPr lang="en-US" sz="2400" dirty="0" err="1" smtClean="0">
                <a:latin typeface="Bookman Old Style"/>
                <a:cs typeface="Bookman Old Style"/>
              </a:rPr>
              <a:t>enty</a:t>
            </a:r>
            <a:r>
              <a:rPr lang="en-GB" sz="2400" dirty="0" smtClean="0">
                <a:latin typeface="Bookman Old Style"/>
                <a:cs typeface="Bookman Old Style"/>
              </a:rPr>
              <a:t> </a:t>
            </a:r>
            <a:r>
              <a:rPr lang="en-GB" sz="2400" dirty="0">
                <a:latin typeface="Bookman Old Style"/>
                <a:cs typeface="Bookman Old Style"/>
              </a:rPr>
              <a:t>thousand baht to </a:t>
            </a:r>
            <a:r>
              <a:rPr lang="en-GB" sz="2400" dirty="0" smtClean="0">
                <a:latin typeface="Bookman Old Style"/>
                <a:cs typeface="Bookman Old Style"/>
              </a:rPr>
              <a:t>two hundred </a:t>
            </a:r>
            <a:r>
              <a:rPr lang="en-GB" sz="2400" dirty="0">
                <a:latin typeface="Bookman Old Style"/>
                <a:cs typeface="Bookman Old Style"/>
              </a:rPr>
              <a:t>thousand baht. </a:t>
            </a:r>
            <a:r>
              <a:rPr lang="en-GB" sz="2400" dirty="0" smtClean="0">
                <a:latin typeface="Bookman Old Style"/>
                <a:cs typeface="Bookman Old Style"/>
              </a:rPr>
              <a:t>[</a:t>
            </a:r>
            <a:r>
              <a:rPr lang="en-GB" sz="2400" b="1" dirty="0">
                <a:latin typeface="Bookman Old Style"/>
                <a:cs typeface="Bookman Old Style"/>
              </a:rPr>
              <a:t>B</a:t>
            </a:r>
            <a:r>
              <a:rPr lang="en-GB" sz="2400" b="1" dirty="0" smtClean="0">
                <a:latin typeface="Bookman Old Style"/>
                <a:cs typeface="Bookman Old Style"/>
              </a:rPr>
              <a:t>lackmail</a:t>
            </a:r>
            <a:r>
              <a:rPr lang="en-GB" sz="2400" dirty="0" smtClean="0">
                <a:latin typeface="Bookman Old Style"/>
                <a:cs typeface="Bookman Old Style"/>
              </a:rPr>
              <a:t>]</a:t>
            </a:r>
            <a:endParaRPr lang="en-GB" sz="2400" dirty="0">
              <a:latin typeface="Bookman Old Style"/>
              <a:cs typeface="Bookman Old Style"/>
            </a:endParaRPr>
          </a:p>
        </p:txBody>
      </p:sp>
    </p:spTree>
    <p:extLst>
      <p:ext uri="{BB962C8B-B14F-4D97-AF65-F5344CB8AC3E}">
        <p14:creationId xmlns:p14="http://schemas.microsoft.com/office/powerpoint/2010/main" val="2096455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815038" y="15312"/>
            <a:ext cx="535535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000" b="1" dirty="0">
                <a:solidFill>
                  <a:prstClr val="black"/>
                </a:solidFill>
                <a:latin typeface="Bookman Old Style"/>
                <a:cs typeface="Bookman Old Style"/>
              </a:rPr>
              <a:t>2</a:t>
            </a:r>
            <a:r>
              <a:rPr lang="en-US" sz="40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. Offences Against </a:t>
            </a:r>
            <a:br>
              <a:rPr lang="en-US" sz="40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</a:br>
            <a:r>
              <a:rPr lang="en-US" sz="40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Property</a:t>
            </a:r>
            <a:endParaRPr lang="en-US" sz="4000" b="1" dirty="0">
              <a:solidFill>
                <a:prstClr val="black"/>
              </a:solidFill>
              <a:latin typeface="Bookman Old Style"/>
              <a:cs typeface="Bookman Old Style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48876" y="1521286"/>
            <a:ext cx="8331122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prstClr val="black"/>
                </a:solidFill>
                <a:latin typeface="Bookman Old Style"/>
                <a:cs typeface="Bookman Old Style"/>
              </a:rPr>
              <a:t>Section </a:t>
            </a:r>
            <a:r>
              <a:rPr lang="en-GB" sz="28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338 </a:t>
            </a:r>
            <a:endParaRPr lang="th-TH" sz="2800" b="1" dirty="0" smtClean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r>
              <a:rPr lang="en-GB" sz="24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Whoever</a:t>
            </a:r>
            <a:endParaRPr lang="th-TH" sz="2400" dirty="0" smtClean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endParaRPr lang="th-TH" sz="2400" dirty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r>
              <a:rPr lang="en-GB" sz="24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compelling  </a:t>
            </a:r>
            <a:r>
              <a:rPr lang="en-GB" sz="2400" dirty="0">
                <a:solidFill>
                  <a:prstClr val="black"/>
                </a:solidFill>
                <a:latin typeface="Bookman Old Style"/>
                <a:cs typeface="Bookman Old Style"/>
              </a:rPr>
              <a:t>the  other  person  to  give  or  to  agree  to  give  oneself  or  </a:t>
            </a:r>
            <a:r>
              <a:rPr lang="en-GB" sz="24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another person </a:t>
            </a:r>
            <a:r>
              <a:rPr lang="en-GB" sz="2400" dirty="0">
                <a:solidFill>
                  <a:prstClr val="black"/>
                </a:solidFill>
                <a:latin typeface="Bookman Old Style"/>
                <a:cs typeface="Bookman Old Style"/>
              </a:rPr>
              <a:t>the benefit in the nature to be the </a:t>
            </a:r>
            <a:r>
              <a:rPr lang="en-GB" sz="24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property</a:t>
            </a:r>
            <a:endParaRPr lang="th-TH" sz="2400" dirty="0" smtClean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endParaRPr lang="th-TH" sz="2400" dirty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r>
              <a:rPr lang="en-GB" sz="24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by </a:t>
            </a:r>
            <a:r>
              <a:rPr lang="en-GB" sz="2400" dirty="0">
                <a:solidFill>
                  <a:prstClr val="black"/>
                </a:solidFill>
                <a:latin typeface="Bookman Old Style"/>
                <a:cs typeface="Bookman Old Style"/>
              </a:rPr>
              <a:t>threatening to disclose the secret, </a:t>
            </a:r>
            <a:r>
              <a:rPr lang="en-GB" sz="24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to cause </a:t>
            </a:r>
            <a:r>
              <a:rPr lang="en-GB" sz="2400" dirty="0">
                <a:solidFill>
                  <a:prstClr val="black"/>
                </a:solidFill>
                <a:latin typeface="Bookman Old Style"/>
                <a:cs typeface="Bookman Old Style"/>
              </a:rPr>
              <a:t>injury to the compelled person or the third person, up to the compelled person </a:t>
            </a:r>
            <a:r>
              <a:rPr lang="en-GB" sz="24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submit to </a:t>
            </a:r>
            <a:r>
              <a:rPr lang="en-GB" sz="2400" dirty="0">
                <a:solidFill>
                  <a:prstClr val="black"/>
                </a:solidFill>
                <a:latin typeface="Bookman Old Style"/>
                <a:cs typeface="Bookman Old Style"/>
              </a:rPr>
              <a:t>the same,  such person  to be  said to commit </a:t>
            </a:r>
            <a:r>
              <a:rPr lang="en-GB" sz="24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blackmail</a:t>
            </a:r>
            <a:endParaRPr lang="en-GB" sz="2400" b="1" dirty="0">
              <a:solidFill>
                <a:prstClr val="black"/>
              </a:solidFill>
              <a:latin typeface="Bookman Old Style"/>
              <a:cs typeface="Bookman Old Style"/>
            </a:endParaRPr>
          </a:p>
        </p:txBody>
      </p:sp>
    </p:spTree>
    <p:extLst>
      <p:ext uri="{BB962C8B-B14F-4D97-AF65-F5344CB8AC3E}">
        <p14:creationId xmlns:p14="http://schemas.microsoft.com/office/powerpoint/2010/main" val="2006044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815038" y="15312"/>
            <a:ext cx="535535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000" b="1" dirty="0">
                <a:solidFill>
                  <a:prstClr val="black"/>
                </a:solidFill>
                <a:latin typeface="Bookman Old Style"/>
                <a:cs typeface="Bookman Old Style"/>
              </a:rPr>
              <a:t>2</a:t>
            </a:r>
            <a:r>
              <a:rPr lang="en-US" sz="40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. Offences Against </a:t>
            </a:r>
            <a:br>
              <a:rPr lang="en-US" sz="40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</a:br>
            <a:r>
              <a:rPr lang="en-US" sz="40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Property</a:t>
            </a:r>
            <a:endParaRPr lang="en-US" sz="4000" b="1" dirty="0">
              <a:solidFill>
                <a:prstClr val="black"/>
              </a:solidFill>
              <a:latin typeface="Bookman Old Style"/>
              <a:cs typeface="Bookman Old Style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48876" y="1521286"/>
            <a:ext cx="8331122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prstClr val="black"/>
                </a:solidFill>
                <a:latin typeface="Bookman Old Style"/>
                <a:cs typeface="Bookman Old Style"/>
              </a:rPr>
              <a:t>Section </a:t>
            </a:r>
            <a:r>
              <a:rPr lang="en-GB" sz="28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338 </a:t>
            </a:r>
            <a:endParaRPr lang="th-TH" sz="2800" b="1" dirty="0" smtClean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r>
              <a:rPr lang="en-GB" sz="24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Whoever</a:t>
            </a:r>
            <a:endParaRPr lang="th-TH" sz="2400" dirty="0" smtClean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endParaRPr lang="th-TH" sz="2400" dirty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r>
              <a:rPr lang="en-GB" sz="24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compelling  </a:t>
            </a:r>
            <a:r>
              <a:rPr lang="en-GB" sz="2400" dirty="0">
                <a:solidFill>
                  <a:prstClr val="black"/>
                </a:solidFill>
                <a:latin typeface="Bookman Old Style"/>
                <a:cs typeface="Bookman Old Style"/>
              </a:rPr>
              <a:t>the  other  person  to  give  or  to  agree  to  give  oneself  or  </a:t>
            </a:r>
            <a:r>
              <a:rPr lang="en-GB" sz="24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another person </a:t>
            </a:r>
            <a:r>
              <a:rPr lang="en-GB" sz="2400" dirty="0">
                <a:solidFill>
                  <a:prstClr val="black"/>
                </a:solidFill>
                <a:latin typeface="Bookman Old Style"/>
                <a:cs typeface="Bookman Old Style"/>
              </a:rPr>
              <a:t>the benefit in the nature to be the </a:t>
            </a:r>
            <a:r>
              <a:rPr lang="en-GB" sz="24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property</a:t>
            </a:r>
            <a:endParaRPr lang="th-TH" sz="2400" dirty="0" smtClean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endParaRPr lang="th-TH" sz="2400" dirty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r>
              <a:rPr lang="en-GB" sz="24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by </a:t>
            </a:r>
            <a:r>
              <a:rPr lang="en-GB" sz="2400" dirty="0">
                <a:solidFill>
                  <a:prstClr val="black"/>
                </a:solidFill>
                <a:latin typeface="Bookman Old Style"/>
                <a:cs typeface="Bookman Old Style"/>
              </a:rPr>
              <a:t>threatening to disclose the secret, </a:t>
            </a:r>
            <a:r>
              <a:rPr lang="en-GB" sz="24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to cause </a:t>
            </a:r>
            <a:r>
              <a:rPr lang="en-GB" sz="2400" dirty="0">
                <a:solidFill>
                  <a:prstClr val="black"/>
                </a:solidFill>
                <a:latin typeface="Bookman Old Style"/>
                <a:cs typeface="Bookman Old Style"/>
              </a:rPr>
              <a:t>injury to the compelled person or the third person, up to the compelled person </a:t>
            </a:r>
            <a:r>
              <a:rPr lang="en-GB" sz="24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submit to </a:t>
            </a:r>
            <a:r>
              <a:rPr lang="en-GB" sz="2400" dirty="0">
                <a:solidFill>
                  <a:prstClr val="black"/>
                </a:solidFill>
                <a:latin typeface="Bookman Old Style"/>
                <a:cs typeface="Bookman Old Style"/>
              </a:rPr>
              <a:t>the same,  such person  to be  said to commit </a:t>
            </a:r>
            <a:r>
              <a:rPr lang="en-GB" sz="24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blackmail</a:t>
            </a:r>
            <a:endParaRPr lang="en-GB" sz="2400" b="1" dirty="0">
              <a:solidFill>
                <a:prstClr val="black"/>
              </a:solidFill>
              <a:latin typeface="Bookman Old Style"/>
              <a:cs typeface="Bookman Old Style"/>
            </a:endParaRPr>
          </a:p>
        </p:txBody>
      </p:sp>
    </p:spTree>
    <p:extLst>
      <p:ext uri="{BB962C8B-B14F-4D97-AF65-F5344CB8AC3E}">
        <p14:creationId xmlns:p14="http://schemas.microsoft.com/office/powerpoint/2010/main" val="1744979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815038" y="15312"/>
            <a:ext cx="535535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000" b="1" dirty="0">
                <a:solidFill>
                  <a:prstClr val="black"/>
                </a:solidFill>
                <a:latin typeface="Bookman Old Style"/>
                <a:cs typeface="Bookman Old Style"/>
              </a:rPr>
              <a:t>2</a:t>
            </a:r>
            <a:r>
              <a:rPr lang="en-US" sz="40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. Offences Against </a:t>
            </a:r>
            <a:br>
              <a:rPr lang="en-US" sz="40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</a:br>
            <a:r>
              <a:rPr lang="en-US" sz="40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Property</a:t>
            </a:r>
            <a:endParaRPr lang="en-US" sz="4000" b="1" dirty="0">
              <a:solidFill>
                <a:prstClr val="black"/>
              </a:solidFill>
              <a:latin typeface="Bookman Old Style"/>
              <a:cs typeface="Bookman Old Style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48876" y="1521286"/>
            <a:ext cx="8331122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Difference between extortion</a:t>
            </a:r>
            <a:r>
              <a:rPr lang="th-TH" sz="28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 </a:t>
            </a:r>
            <a:r>
              <a:rPr lang="en-US" sz="28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and blackmail</a:t>
            </a:r>
          </a:p>
          <a:p>
            <a:endParaRPr lang="en-US" sz="2800" b="1" dirty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r>
              <a:rPr lang="en-US" sz="28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Example1: </a:t>
            </a:r>
            <a:r>
              <a:rPr lang="en-US" sz="28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Tod compelled </a:t>
            </a:r>
            <a:r>
              <a:rPr lang="en-US" sz="2800" dirty="0" err="1" smtClean="0">
                <a:solidFill>
                  <a:prstClr val="black"/>
                </a:solidFill>
                <a:latin typeface="Bookman Old Style"/>
                <a:cs typeface="Bookman Old Style"/>
              </a:rPr>
              <a:t>Busaba</a:t>
            </a:r>
            <a:r>
              <a:rPr lang="en-US" sz="28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 to give Tod some money by exploiting her business reputation.</a:t>
            </a:r>
          </a:p>
          <a:p>
            <a:endParaRPr lang="en-US" sz="2800" dirty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endParaRPr lang="en-US" sz="2800" dirty="0" smtClean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r>
              <a:rPr lang="en-US" sz="28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Example 2</a:t>
            </a:r>
            <a:r>
              <a:rPr lang="en-US" sz="2800" b="1" dirty="0">
                <a:solidFill>
                  <a:prstClr val="black"/>
                </a:solidFill>
                <a:latin typeface="Bookman Old Style"/>
                <a:cs typeface="Bookman Old Style"/>
              </a:rPr>
              <a:t>:</a:t>
            </a:r>
            <a:r>
              <a:rPr lang="en-US" sz="2800" b="1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 </a:t>
            </a:r>
            <a:r>
              <a:rPr lang="en-US" sz="2800" dirty="0">
                <a:solidFill>
                  <a:prstClr val="black"/>
                </a:solidFill>
                <a:latin typeface="Bookman Old Style"/>
                <a:cs typeface="Bookman Old Style"/>
              </a:rPr>
              <a:t>Tod compelled </a:t>
            </a:r>
            <a:r>
              <a:rPr lang="en-US" sz="2800" dirty="0" err="1">
                <a:solidFill>
                  <a:prstClr val="black"/>
                </a:solidFill>
                <a:latin typeface="Bookman Old Style"/>
                <a:cs typeface="Bookman Old Style"/>
              </a:rPr>
              <a:t>Busaba</a:t>
            </a:r>
            <a:r>
              <a:rPr lang="en-US" sz="2800" dirty="0">
                <a:solidFill>
                  <a:prstClr val="black"/>
                </a:solidFill>
                <a:latin typeface="Bookman Old Style"/>
                <a:cs typeface="Bookman Old Style"/>
              </a:rPr>
              <a:t> to give Tod some money by </a:t>
            </a:r>
            <a:r>
              <a:rPr lang="en-US" sz="28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disclosing </a:t>
            </a:r>
            <a:r>
              <a:rPr lang="en-US" sz="2800" dirty="0" err="1" smtClean="0">
                <a:solidFill>
                  <a:prstClr val="black"/>
                </a:solidFill>
                <a:latin typeface="Bookman Old Style"/>
                <a:cs typeface="Bookman Old Style"/>
              </a:rPr>
              <a:t>Busaba’s</a:t>
            </a:r>
            <a:r>
              <a:rPr lang="en-US" sz="2800" dirty="0" smtClean="0">
                <a:solidFill>
                  <a:prstClr val="black"/>
                </a:solidFill>
                <a:latin typeface="Bookman Old Style"/>
                <a:cs typeface="Bookman Old Style"/>
              </a:rPr>
              <a:t> commercial secret.</a:t>
            </a:r>
            <a:endParaRPr lang="en-US" sz="2800" dirty="0">
              <a:solidFill>
                <a:prstClr val="black"/>
              </a:solidFill>
              <a:latin typeface="Bookman Old Style"/>
              <a:cs typeface="Bookman Old Style"/>
            </a:endParaRPr>
          </a:p>
          <a:p>
            <a:endParaRPr lang="th-TH" sz="2800" b="1" dirty="0" smtClean="0">
              <a:solidFill>
                <a:prstClr val="black"/>
              </a:solidFill>
              <a:latin typeface="Bookman Old Style"/>
              <a:cs typeface="Bookman Old Style"/>
            </a:endParaRPr>
          </a:p>
        </p:txBody>
      </p:sp>
    </p:spTree>
    <p:extLst>
      <p:ext uri="{BB962C8B-B14F-4D97-AF65-F5344CB8AC3E}">
        <p14:creationId xmlns:p14="http://schemas.microsoft.com/office/powerpoint/2010/main" val="839288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unin_Specific Performan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Munin_Specific Performance</Template>
  <TotalTime>9105</TotalTime>
  <Words>1516</Words>
  <Application>Microsoft Office PowerPoint</Application>
  <PresentationFormat>On-screen Show (4:3)</PresentationFormat>
  <Paragraphs>218</Paragraphs>
  <Slides>30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5" baseType="lpstr">
      <vt:lpstr>Arial</vt:lpstr>
      <vt:lpstr>Bookman Old Style</vt:lpstr>
      <vt:lpstr>Calibri</vt:lpstr>
      <vt:lpstr>Cordia New</vt:lpstr>
      <vt:lpstr>Munin_Specific Performance</vt:lpstr>
      <vt:lpstr>TU 122 LAW IN EVERYDAY LIFE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Specific performance and damages in Thai law: defects in legal transplant</dc:title>
  <dc:creator>ALL</dc:creator>
  <cp:lastModifiedBy>Kongsatja Suwanapech</cp:lastModifiedBy>
  <cp:revision>306</cp:revision>
  <dcterms:created xsi:type="dcterms:W3CDTF">2014-05-06T17:21:22Z</dcterms:created>
  <dcterms:modified xsi:type="dcterms:W3CDTF">2018-04-24T16:57:06Z</dcterms:modified>
</cp:coreProperties>
</file>