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1" r:id="rId2"/>
    <p:sldId id="270" r:id="rId3"/>
    <p:sldId id="269" r:id="rId4"/>
    <p:sldId id="257" r:id="rId5"/>
    <p:sldId id="258" r:id="rId6"/>
    <p:sldId id="259" r:id="rId7"/>
    <p:sldId id="283" r:id="rId8"/>
    <p:sldId id="271" r:id="rId9"/>
    <p:sldId id="260" r:id="rId10"/>
    <p:sldId id="284" r:id="rId11"/>
    <p:sldId id="272" r:id="rId12"/>
    <p:sldId id="273" r:id="rId13"/>
    <p:sldId id="268" r:id="rId14"/>
    <p:sldId id="274" r:id="rId15"/>
    <p:sldId id="262" r:id="rId16"/>
    <p:sldId id="285" r:id="rId17"/>
    <p:sldId id="263" r:id="rId18"/>
    <p:sldId id="277" r:id="rId19"/>
    <p:sldId id="275" r:id="rId20"/>
    <p:sldId id="276" r:id="rId21"/>
    <p:sldId id="278" r:id="rId22"/>
    <p:sldId id="267" r:id="rId23"/>
    <p:sldId id="279" r:id="rId24"/>
    <p:sldId id="280" r:id="rId25"/>
    <p:sldId id="282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-21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D36199-1537-A241-8E83-3E8E4D1375E9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15C52257-349A-F84B-A97F-1A3BF1709C1C}">
      <dgm:prSet phldrT="[Text]"/>
      <dgm:spPr/>
      <dgm:t>
        <a:bodyPr/>
        <a:lstStyle/>
        <a:p>
          <a:r>
            <a:rPr lang="en-US" dirty="0" smtClean="0"/>
            <a:t>Lender</a:t>
          </a:r>
          <a:endParaRPr lang="en-US" dirty="0"/>
        </a:p>
      </dgm:t>
    </dgm:pt>
    <dgm:pt modelId="{D4D785C1-1935-1543-9D82-DC9F94FF9C2D}" type="parTrans" cxnId="{2DE4D21B-A3B8-564E-B2C6-80EF3B9E090A}">
      <dgm:prSet/>
      <dgm:spPr/>
      <dgm:t>
        <a:bodyPr/>
        <a:lstStyle/>
        <a:p>
          <a:endParaRPr lang="en-US"/>
        </a:p>
      </dgm:t>
    </dgm:pt>
    <dgm:pt modelId="{5A52D415-CE1C-0B44-B4D3-DDC28F70510E}" type="sibTrans" cxnId="{2DE4D21B-A3B8-564E-B2C6-80EF3B9E090A}">
      <dgm:prSet/>
      <dgm:spPr/>
      <dgm:t>
        <a:bodyPr/>
        <a:lstStyle/>
        <a:p>
          <a:endParaRPr lang="en-US"/>
        </a:p>
      </dgm:t>
    </dgm:pt>
    <dgm:pt modelId="{FFCAFBF6-EF48-B246-A706-BE2BACBB1B92}">
      <dgm:prSet phldrT="[Text]"/>
      <dgm:spPr/>
      <dgm:t>
        <a:bodyPr/>
        <a:lstStyle/>
        <a:p>
          <a:r>
            <a:rPr lang="en-US" dirty="0" smtClean="0"/>
            <a:t>Crisis</a:t>
          </a:r>
          <a:endParaRPr lang="en-US" dirty="0"/>
        </a:p>
      </dgm:t>
    </dgm:pt>
    <dgm:pt modelId="{35443904-072F-2A42-91F9-723A794F3EDB}" type="parTrans" cxnId="{F6494F64-76DC-B84A-84A4-A31DE181D365}">
      <dgm:prSet/>
      <dgm:spPr/>
      <dgm:t>
        <a:bodyPr/>
        <a:lstStyle/>
        <a:p>
          <a:endParaRPr lang="en-US"/>
        </a:p>
      </dgm:t>
    </dgm:pt>
    <dgm:pt modelId="{96D74164-9BF9-2A42-81F8-2B45485CECE8}" type="sibTrans" cxnId="{F6494F64-76DC-B84A-84A4-A31DE181D365}">
      <dgm:prSet/>
      <dgm:spPr/>
      <dgm:t>
        <a:bodyPr/>
        <a:lstStyle/>
        <a:p>
          <a:endParaRPr lang="en-US"/>
        </a:p>
      </dgm:t>
    </dgm:pt>
    <dgm:pt modelId="{34508966-7064-C24A-B150-53A2EAF4EF94}">
      <dgm:prSet phldrT="[Text]"/>
      <dgm:spPr/>
      <dgm:t>
        <a:bodyPr/>
        <a:lstStyle/>
        <a:p>
          <a:r>
            <a:rPr lang="en-US" dirty="0" smtClean="0"/>
            <a:t>Borrower</a:t>
          </a:r>
          <a:endParaRPr lang="en-US" dirty="0"/>
        </a:p>
      </dgm:t>
    </dgm:pt>
    <dgm:pt modelId="{AAD46C43-6755-C144-AAEF-09CA772EB28E}" type="parTrans" cxnId="{D04027AD-287D-564C-ABBD-5ED080DD04EC}">
      <dgm:prSet/>
      <dgm:spPr/>
      <dgm:t>
        <a:bodyPr/>
        <a:lstStyle/>
        <a:p>
          <a:endParaRPr lang="en-US"/>
        </a:p>
      </dgm:t>
    </dgm:pt>
    <dgm:pt modelId="{ACB42BB1-5962-ED4D-8C37-94B95EF95FDC}" type="sibTrans" cxnId="{D04027AD-287D-564C-ABBD-5ED080DD04EC}">
      <dgm:prSet/>
      <dgm:spPr/>
      <dgm:t>
        <a:bodyPr/>
        <a:lstStyle/>
        <a:p>
          <a:endParaRPr lang="en-US"/>
        </a:p>
      </dgm:t>
    </dgm:pt>
    <dgm:pt modelId="{3926A1D4-F60A-BA4A-96CF-6A3B47A94CD2}" type="pres">
      <dgm:prSet presAssocID="{E6D36199-1537-A241-8E83-3E8E4D1375E9}" presName="Name0" presStyleCnt="0">
        <dgm:presLayoutVars>
          <dgm:dir/>
          <dgm:resizeHandles val="exact"/>
        </dgm:presLayoutVars>
      </dgm:prSet>
      <dgm:spPr/>
    </dgm:pt>
    <dgm:pt modelId="{E30E6DEA-63B6-CA42-BA28-14E69EC34328}" type="pres">
      <dgm:prSet presAssocID="{15C52257-349A-F84B-A97F-1A3BF1709C1C}" presName="node" presStyleLbl="node1" presStyleIdx="0" presStyleCnt="3">
        <dgm:presLayoutVars>
          <dgm:bulletEnabled val="1"/>
        </dgm:presLayoutVars>
      </dgm:prSet>
      <dgm:spPr/>
    </dgm:pt>
    <dgm:pt modelId="{EB9CEA29-02F6-A94F-8070-8C2A236310B4}" type="pres">
      <dgm:prSet presAssocID="{5A52D415-CE1C-0B44-B4D3-DDC28F70510E}" presName="sibTrans" presStyleLbl="sibTrans2D1" presStyleIdx="0" presStyleCnt="2"/>
      <dgm:spPr/>
    </dgm:pt>
    <dgm:pt modelId="{91607B4D-5111-1B4C-9AAC-A072EE10FE30}" type="pres">
      <dgm:prSet presAssocID="{5A52D415-CE1C-0B44-B4D3-DDC28F70510E}" presName="connectorText" presStyleLbl="sibTrans2D1" presStyleIdx="0" presStyleCnt="2"/>
      <dgm:spPr/>
    </dgm:pt>
    <dgm:pt modelId="{B6BFC52D-1972-EE44-A674-DEBAFC57CED5}" type="pres">
      <dgm:prSet presAssocID="{FFCAFBF6-EF48-B246-A706-BE2BACBB1B92}" presName="node" presStyleLbl="node1" presStyleIdx="1" presStyleCnt="3">
        <dgm:presLayoutVars>
          <dgm:bulletEnabled val="1"/>
        </dgm:presLayoutVars>
      </dgm:prSet>
      <dgm:spPr/>
    </dgm:pt>
    <dgm:pt modelId="{0F64025F-2DA2-CC46-8897-4E9D47884AEA}" type="pres">
      <dgm:prSet presAssocID="{96D74164-9BF9-2A42-81F8-2B45485CECE8}" presName="sibTrans" presStyleLbl="sibTrans2D1" presStyleIdx="1" presStyleCnt="2"/>
      <dgm:spPr/>
    </dgm:pt>
    <dgm:pt modelId="{05040B6D-6593-DE49-9758-665058ABFB07}" type="pres">
      <dgm:prSet presAssocID="{96D74164-9BF9-2A42-81F8-2B45485CECE8}" presName="connectorText" presStyleLbl="sibTrans2D1" presStyleIdx="1" presStyleCnt="2"/>
      <dgm:spPr/>
    </dgm:pt>
    <dgm:pt modelId="{060AD9AA-E54C-D646-A425-6C00FDCF9659}" type="pres">
      <dgm:prSet presAssocID="{34508966-7064-C24A-B150-53A2EAF4EF9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89C3CD0-1E87-7541-AF76-08BB9B386D1B}" type="presOf" srcId="{96D74164-9BF9-2A42-81F8-2B45485CECE8}" destId="{0F64025F-2DA2-CC46-8897-4E9D47884AEA}" srcOrd="0" destOrd="0" presId="urn:microsoft.com/office/officeart/2005/8/layout/process1"/>
    <dgm:cxn modelId="{02542A9A-A27F-CC40-8649-D3B436FFD881}" type="presOf" srcId="{96D74164-9BF9-2A42-81F8-2B45485CECE8}" destId="{05040B6D-6593-DE49-9758-665058ABFB07}" srcOrd="1" destOrd="0" presId="urn:microsoft.com/office/officeart/2005/8/layout/process1"/>
    <dgm:cxn modelId="{44C9C469-A76B-8045-BA31-E5824D465052}" type="presOf" srcId="{34508966-7064-C24A-B150-53A2EAF4EF94}" destId="{060AD9AA-E54C-D646-A425-6C00FDCF9659}" srcOrd="0" destOrd="0" presId="urn:microsoft.com/office/officeart/2005/8/layout/process1"/>
    <dgm:cxn modelId="{864D70E7-4F65-5B4D-9C3F-6055E4CA103A}" type="presOf" srcId="{5A52D415-CE1C-0B44-B4D3-DDC28F70510E}" destId="{EB9CEA29-02F6-A94F-8070-8C2A236310B4}" srcOrd="0" destOrd="0" presId="urn:microsoft.com/office/officeart/2005/8/layout/process1"/>
    <dgm:cxn modelId="{ADD718A0-F83C-364D-A07C-75D197F34B68}" type="presOf" srcId="{5A52D415-CE1C-0B44-B4D3-DDC28F70510E}" destId="{91607B4D-5111-1B4C-9AAC-A072EE10FE30}" srcOrd="1" destOrd="0" presId="urn:microsoft.com/office/officeart/2005/8/layout/process1"/>
    <dgm:cxn modelId="{D04027AD-287D-564C-ABBD-5ED080DD04EC}" srcId="{E6D36199-1537-A241-8E83-3E8E4D1375E9}" destId="{34508966-7064-C24A-B150-53A2EAF4EF94}" srcOrd="2" destOrd="0" parTransId="{AAD46C43-6755-C144-AAEF-09CA772EB28E}" sibTransId="{ACB42BB1-5962-ED4D-8C37-94B95EF95FDC}"/>
    <dgm:cxn modelId="{157F994C-A6B6-B84A-BA35-4CA5635BF409}" type="presOf" srcId="{15C52257-349A-F84B-A97F-1A3BF1709C1C}" destId="{E30E6DEA-63B6-CA42-BA28-14E69EC34328}" srcOrd="0" destOrd="0" presId="urn:microsoft.com/office/officeart/2005/8/layout/process1"/>
    <dgm:cxn modelId="{FCB42A9E-7854-8D4C-AD24-6706C99FDF3D}" type="presOf" srcId="{FFCAFBF6-EF48-B246-A706-BE2BACBB1B92}" destId="{B6BFC52D-1972-EE44-A674-DEBAFC57CED5}" srcOrd="0" destOrd="0" presId="urn:microsoft.com/office/officeart/2005/8/layout/process1"/>
    <dgm:cxn modelId="{F6494F64-76DC-B84A-84A4-A31DE181D365}" srcId="{E6D36199-1537-A241-8E83-3E8E4D1375E9}" destId="{FFCAFBF6-EF48-B246-A706-BE2BACBB1B92}" srcOrd="1" destOrd="0" parTransId="{35443904-072F-2A42-91F9-723A794F3EDB}" sibTransId="{96D74164-9BF9-2A42-81F8-2B45485CECE8}"/>
    <dgm:cxn modelId="{2DE4D21B-A3B8-564E-B2C6-80EF3B9E090A}" srcId="{E6D36199-1537-A241-8E83-3E8E4D1375E9}" destId="{15C52257-349A-F84B-A97F-1A3BF1709C1C}" srcOrd="0" destOrd="0" parTransId="{D4D785C1-1935-1543-9D82-DC9F94FF9C2D}" sibTransId="{5A52D415-CE1C-0B44-B4D3-DDC28F70510E}"/>
    <dgm:cxn modelId="{2826A0B6-8F06-384B-A937-B1AF7EE4AF17}" type="presOf" srcId="{E6D36199-1537-A241-8E83-3E8E4D1375E9}" destId="{3926A1D4-F60A-BA4A-96CF-6A3B47A94CD2}" srcOrd="0" destOrd="0" presId="urn:microsoft.com/office/officeart/2005/8/layout/process1"/>
    <dgm:cxn modelId="{A93942CB-47C3-0748-94CD-569303778268}" type="presParOf" srcId="{3926A1D4-F60A-BA4A-96CF-6A3B47A94CD2}" destId="{E30E6DEA-63B6-CA42-BA28-14E69EC34328}" srcOrd="0" destOrd="0" presId="urn:microsoft.com/office/officeart/2005/8/layout/process1"/>
    <dgm:cxn modelId="{DACB95CA-616C-3444-A6F5-A9F98AB44875}" type="presParOf" srcId="{3926A1D4-F60A-BA4A-96CF-6A3B47A94CD2}" destId="{EB9CEA29-02F6-A94F-8070-8C2A236310B4}" srcOrd="1" destOrd="0" presId="urn:microsoft.com/office/officeart/2005/8/layout/process1"/>
    <dgm:cxn modelId="{B187C6E0-A4AF-6C4D-9420-43B6590D3139}" type="presParOf" srcId="{EB9CEA29-02F6-A94F-8070-8C2A236310B4}" destId="{91607B4D-5111-1B4C-9AAC-A072EE10FE30}" srcOrd="0" destOrd="0" presId="urn:microsoft.com/office/officeart/2005/8/layout/process1"/>
    <dgm:cxn modelId="{BE564A46-83E0-F84B-A507-A5EFA2D32590}" type="presParOf" srcId="{3926A1D4-F60A-BA4A-96CF-6A3B47A94CD2}" destId="{B6BFC52D-1972-EE44-A674-DEBAFC57CED5}" srcOrd="2" destOrd="0" presId="urn:microsoft.com/office/officeart/2005/8/layout/process1"/>
    <dgm:cxn modelId="{144643E6-644F-7A45-81BD-F48E7AB58FE5}" type="presParOf" srcId="{3926A1D4-F60A-BA4A-96CF-6A3B47A94CD2}" destId="{0F64025F-2DA2-CC46-8897-4E9D47884AEA}" srcOrd="3" destOrd="0" presId="urn:microsoft.com/office/officeart/2005/8/layout/process1"/>
    <dgm:cxn modelId="{2427838D-C24A-554C-BEBA-F1A735634FC4}" type="presParOf" srcId="{0F64025F-2DA2-CC46-8897-4E9D47884AEA}" destId="{05040B6D-6593-DE49-9758-665058ABFB07}" srcOrd="0" destOrd="0" presId="urn:microsoft.com/office/officeart/2005/8/layout/process1"/>
    <dgm:cxn modelId="{162142F7-9476-CF44-8156-5E4547C3F1D6}" type="presParOf" srcId="{3926A1D4-F60A-BA4A-96CF-6A3B47A94CD2}" destId="{060AD9AA-E54C-D646-A425-6C00FDCF9659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64E7D0-A5ED-DE47-9814-7A3EB31307EE}" type="doc">
      <dgm:prSet loTypeId="urn:microsoft.com/office/officeart/2005/8/layout/process1" loCatId="" qsTypeId="urn:microsoft.com/office/officeart/2005/8/quickstyle/simple4" qsCatId="simple" csTypeId="urn:microsoft.com/office/officeart/2005/8/colors/accent4_2" csCatId="accent4" phldr="1"/>
      <dgm:spPr/>
    </dgm:pt>
    <dgm:pt modelId="{66B40489-A5DB-4E4B-B713-725291E81E0D}">
      <dgm:prSet phldrT="[Text]"/>
      <dgm:spPr/>
      <dgm:t>
        <a:bodyPr/>
        <a:lstStyle/>
        <a:p>
          <a:r>
            <a:rPr lang="en-US" dirty="0" smtClean="0"/>
            <a:t>Banks</a:t>
          </a:r>
          <a:endParaRPr lang="en-US" dirty="0"/>
        </a:p>
      </dgm:t>
    </dgm:pt>
    <dgm:pt modelId="{3D813C4D-28ED-D24C-9D5C-2C18BC4DBBA4}" type="parTrans" cxnId="{2839A54A-B147-1445-A62F-0C38D70F5A6E}">
      <dgm:prSet/>
      <dgm:spPr/>
      <dgm:t>
        <a:bodyPr/>
        <a:lstStyle/>
        <a:p>
          <a:endParaRPr lang="en-US"/>
        </a:p>
      </dgm:t>
    </dgm:pt>
    <dgm:pt modelId="{0ABF418E-7AE8-4C47-BD67-892B5F07D9C5}" type="sibTrans" cxnId="{2839A54A-B147-1445-A62F-0C38D70F5A6E}">
      <dgm:prSet/>
      <dgm:spPr/>
      <dgm:t>
        <a:bodyPr/>
        <a:lstStyle/>
        <a:p>
          <a:endParaRPr lang="en-US"/>
        </a:p>
      </dgm:t>
    </dgm:pt>
    <dgm:pt modelId="{F7F078EB-8917-E74C-9143-62E607C18D46}">
      <dgm:prSet phldrT="[Text]"/>
      <dgm:spPr/>
      <dgm:t>
        <a:bodyPr/>
        <a:lstStyle/>
        <a:p>
          <a:r>
            <a:rPr lang="en-US" dirty="0" smtClean="0"/>
            <a:t>L. America</a:t>
          </a:r>
          <a:endParaRPr lang="en-US" dirty="0"/>
        </a:p>
      </dgm:t>
    </dgm:pt>
    <dgm:pt modelId="{2ED2C28D-7B5C-5444-905C-E6909D9C1B29}" type="parTrans" cxnId="{7F56993A-6CCE-364D-8CEA-D70CC8C0DBEE}">
      <dgm:prSet/>
      <dgm:spPr/>
      <dgm:t>
        <a:bodyPr/>
        <a:lstStyle/>
        <a:p>
          <a:endParaRPr lang="en-US"/>
        </a:p>
      </dgm:t>
    </dgm:pt>
    <dgm:pt modelId="{A315CF67-0DE9-3A4E-AE80-8A61FA68C8C1}" type="sibTrans" cxnId="{7F56993A-6CCE-364D-8CEA-D70CC8C0DBEE}">
      <dgm:prSet/>
      <dgm:spPr/>
      <dgm:t>
        <a:bodyPr/>
        <a:lstStyle/>
        <a:p>
          <a:endParaRPr lang="en-US"/>
        </a:p>
      </dgm:t>
    </dgm:pt>
    <dgm:pt modelId="{F4865485-F3C4-1340-A1A5-368B687BF149}">
      <dgm:prSet phldrT="[Text]"/>
      <dgm:spPr/>
      <dgm:t>
        <a:bodyPr/>
        <a:lstStyle/>
        <a:p>
          <a:r>
            <a:rPr lang="en-US" dirty="0" smtClean="0"/>
            <a:t>Governments</a:t>
          </a:r>
          <a:endParaRPr lang="en-US" dirty="0"/>
        </a:p>
      </dgm:t>
    </dgm:pt>
    <dgm:pt modelId="{9E4F2037-C066-8B4C-B95F-750DAE181954}" type="parTrans" cxnId="{2F973C2F-32DE-2A42-B0B5-38256F5F84AE}">
      <dgm:prSet/>
      <dgm:spPr/>
      <dgm:t>
        <a:bodyPr/>
        <a:lstStyle/>
        <a:p>
          <a:endParaRPr lang="en-US"/>
        </a:p>
      </dgm:t>
    </dgm:pt>
    <dgm:pt modelId="{5E2F01A3-AF4A-DB46-9BB4-905C182264B2}" type="sibTrans" cxnId="{2F973C2F-32DE-2A42-B0B5-38256F5F84AE}">
      <dgm:prSet/>
      <dgm:spPr/>
      <dgm:t>
        <a:bodyPr/>
        <a:lstStyle/>
        <a:p>
          <a:endParaRPr lang="en-US"/>
        </a:p>
      </dgm:t>
    </dgm:pt>
    <dgm:pt modelId="{3ECF95E2-6423-224F-8017-8A3EF179F0B6}" type="pres">
      <dgm:prSet presAssocID="{1164E7D0-A5ED-DE47-9814-7A3EB31307EE}" presName="Name0" presStyleCnt="0">
        <dgm:presLayoutVars>
          <dgm:dir/>
          <dgm:resizeHandles val="exact"/>
        </dgm:presLayoutVars>
      </dgm:prSet>
      <dgm:spPr/>
    </dgm:pt>
    <dgm:pt modelId="{0CB89859-65D9-764D-9273-0F648A3B64C0}" type="pres">
      <dgm:prSet presAssocID="{66B40489-A5DB-4E4B-B713-725291E81E0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0DC354-E96D-334E-B048-ECC80E40C2EB}" type="pres">
      <dgm:prSet presAssocID="{0ABF418E-7AE8-4C47-BD67-892B5F07D9C5}" presName="sibTrans" presStyleLbl="sibTrans2D1" presStyleIdx="0" presStyleCnt="2"/>
      <dgm:spPr/>
    </dgm:pt>
    <dgm:pt modelId="{2DEEBE75-94A0-C74D-9756-104278634465}" type="pres">
      <dgm:prSet presAssocID="{0ABF418E-7AE8-4C47-BD67-892B5F07D9C5}" presName="connectorText" presStyleLbl="sibTrans2D1" presStyleIdx="0" presStyleCnt="2"/>
      <dgm:spPr/>
    </dgm:pt>
    <dgm:pt modelId="{570E964E-54AB-4B41-ADE0-AECD10351C39}" type="pres">
      <dgm:prSet presAssocID="{F7F078EB-8917-E74C-9143-62E607C18D46}" presName="node" presStyleLbl="node1" presStyleIdx="1" presStyleCnt="3">
        <dgm:presLayoutVars>
          <dgm:bulletEnabled val="1"/>
        </dgm:presLayoutVars>
      </dgm:prSet>
      <dgm:spPr/>
    </dgm:pt>
    <dgm:pt modelId="{EC0392A1-A401-1743-8C57-2145C50DAD4C}" type="pres">
      <dgm:prSet presAssocID="{A315CF67-0DE9-3A4E-AE80-8A61FA68C8C1}" presName="sibTrans" presStyleLbl="sibTrans2D1" presStyleIdx="1" presStyleCnt="2"/>
      <dgm:spPr/>
    </dgm:pt>
    <dgm:pt modelId="{9C6BAFCD-0300-E547-A3E3-4FB99F399F36}" type="pres">
      <dgm:prSet presAssocID="{A315CF67-0DE9-3A4E-AE80-8A61FA68C8C1}" presName="connectorText" presStyleLbl="sibTrans2D1" presStyleIdx="1" presStyleCnt="2"/>
      <dgm:spPr/>
    </dgm:pt>
    <dgm:pt modelId="{3F684893-F7C1-124C-8E28-A96A927CFB7F}" type="pres">
      <dgm:prSet presAssocID="{F4865485-F3C4-1340-A1A5-368B687BF14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390B083-8551-2146-9E89-39ADB93AC7F4}" type="presOf" srcId="{0ABF418E-7AE8-4C47-BD67-892B5F07D9C5}" destId="{1D0DC354-E96D-334E-B048-ECC80E40C2EB}" srcOrd="0" destOrd="0" presId="urn:microsoft.com/office/officeart/2005/8/layout/process1"/>
    <dgm:cxn modelId="{E0120ACC-8907-A849-A16D-453D7D0413A4}" type="presOf" srcId="{A315CF67-0DE9-3A4E-AE80-8A61FA68C8C1}" destId="{9C6BAFCD-0300-E547-A3E3-4FB99F399F36}" srcOrd="1" destOrd="0" presId="urn:microsoft.com/office/officeart/2005/8/layout/process1"/>
    <dgm:cxn modelId="{25D401C5-CB2F-E547-A4A5-C42C0DC05F5B}" type="presOf" srcId="{1164E7D0-A5ED-DE47-9814-7A3EB31307EE}" destId="{3ECF95E2-6423-224F-8017-8A3EF179F0B6}" srcOrd="0" destOrd="0" presId="urn:microsoft.com/office/officeart/2005/8/layout/process1"/>
    <dgm:cxn modelId="{6E9D36F8-6616-624C-B794-FA89CA561EAF}" type="presOf" srcId="{0ABF418E-7AE8-4C47-BD67-892B5F07D9C5}" destId="{2DEEBE75-94A0-C74D-9756-104278634465}" srcOrd="1" destOrd="0" presId="urn:microsoft.com/office/officeart/2005/8/layout/process1"/>
    <dgm:cxn modelId="{6CC566AA-4270-5C44-9FE1-BC7D95E20CDC}" type="presOf" srcId="{A315CF67-0DE9-3A4E-AE80-8A61FA68C8C1}" destId="{EC0392A1-A401-1743-8C57-2145C50DAD4C}" srcOrd="0" destOrd="0" presId="urn:microsoft.com/office/officeart/2005/8/layout/process1"/>
    <dgm:cxn modelId="{7F56993A-6CCE-364D-8CEA-D70CC8C0DBEE}" srcId="{1164E7D0-A5ED-DE47-9814-7A3EB31307EE}" destId="{F7F078EB-8917-E74C-9143-62E607C18D46}" srcOrd="1" destOrd="0" parTransId="{2ED2C28D-7B5C-5444-905C-E6909D9C1B29}" sibTransId="{A315CF67-0DE9-3A4E-AE80-8A61FA68C8C1}"/>
    <dgm:cxn modelId="{2F973C2F-32DE-2A42-B0B5-38256F5F84AE}" srcId="{1164E7D0-A5ED-DE47-9814-7A3EB31307EE}" destId="{F4865485-F3C4-1340-A1A5-368B687BF149}" srcOrd="2" destOrd="0" parTransId="{9E4F2037-C066-8B4C-B95F-750DAE181954}" sibTransId="{5E2F01A3-AF4A-DB46-9BB4-905C182264B2}"/>
    <dgm:cxn modelId="{B2423D6E-5ED6-D248-810F-AAD789006574}" type="presOf" srcId="{F4865485-F3C4-1340-A1A5-368B687BF149}" destId="{3F684893-F7C1-124C-8E28-A96A927CFB7F}" srcOrd="0" destOrd="0" presId="urn:microsoft.com/office/officeart/2005/8/layout/process1"/>
    <dgm:cxn modelId="{FF44C4D7-52A1-824A-B02C-F3755C655B6D}" type="presOf" srcId="{F7F078EB-8917-E74C-9143-62E607C18D46}" destId="{570E964E-54AB-4B41-ADE0-AECD10351C39}" srcOrd="0" destOrd="0" presId="urn:microsoft.com/office/officeart/2005/8/layout/process1"/>
    <dgm:cxn modelId="{A196B0AA-26F2-CC41-930B-57CB609427BA}" type="presOf" srcId="{66B40489-A5DB-4E4B-B713-725291E81E0D}" destId="{0CB89859-65D9-764D-9273-0F648A3B64C0}" srcOrd="0" destOrd="0" presId="urn:microsoft.com/office/officeart/2005/8/layout/process1"/>
    <dgm:cxn modelId="{2839A54A-B147-1445-A62F-0C38D70F5A6E}" srcId="{1164E7D0-A5ED-DE47-9814-7A3EB31307EE}" destId="{66B40489-A5DB-4E4B-B713-725291E81E0D}" srcOrd="0" destOrd="0" parTransId="{3D813C4D-28ED-D24C-9D5C-2C18BC4DBBA4}" sibTransId="{0ABF418E-7AE8-4C47-BD67-892B5F07D9C5}"/>
    <dgm:cxn modelId="{F6871406-C1FA-A54D-9D65-0F4AF34392C9}" type="presParOf" srcId="{3ECF95E2-6423-224F-8017-8A3EF179F0B6}" destId="{0CB89859-65D9-764D-9273-0F648A3B64C0}" srcOrd="0" destOrd="0" presId="urn:microsoft.com/office/officeart/2005/8/layout/process1"/>
    <dgm:cxn modelId="{DF827FB7-2927-2349-B312-57A467729819}" type="presParOf" srcId="{3ECF95E2-6423-224F-8017-8A3EF179F0B6}" destId="{1D0DC354-E96D-334E-B048-ECC80E40C2EB}" srcOrd="1" destOrd="0" presId="urn:microsoft.com/office/officeart/2005/8/layout/process1"/>
    <dgm:cxn modelId="{D7B50F20-541F-ED4A-AA50-BA0358D06E9E}" type="presParOf" srcId="{1D0DC354-E96D-334E-B048-ECC80E40C2EB}" destId="{2DEEBE75-94A0-C74D-9756-104278634465}" srcOrd="0" destOrd="0" presId="urn:microsoft.com/office/officeart/2005/8/layout/process1"/>
    <dgm:cxn modelId="{9288BE9A-4A86-344C-ABF4-490F1969E68C}" type="presParOf" srcId="{3ECF95E2-6423-224F-8017-8A3EF179F0B6}" destId="{570E964E-54AB-4B41-ADE0-AECD10351C39}" srcOrd="2" destOrd="0" presId="urn:microsoft.com/office/officeart/2005/8/layout/process1"/>
    <dgm:cxn modelId="{090B8487-AB43-9D47-A61B-ED72D1D2ED52}" type="presParOf" srcId="{3ECF95E2-6423-224F-8017-8A3EF179F0B6}" destId="{EC0392A1-A401-1743-8C57-2145C50DAD4C}" srcOrd="3" destOrd="0" presId="urn:microsoft.com/office/officeart/2005/8/layout/process1"/>
    <dgm:cxn modelId="{81B511D8-CEFF-0C42-8B9E-FD3340121B0E}" type="presParOf" srcId="{EC0392A1-A401-1743-8C57-2145C50DAD4C}" destId="{9C6BAFCD-0300-E547-A3E3-4FB99F399F36}" srcOrd="0" destOrd="0" presId="urn:microsoft.com/office/officeart/2005/8/layout/process1"/>
    <dgm:cxn modelId="{8714F86B-8C7F-E942-B5CA-AE6199ED8D18}" type="presParOf" srcId="{3ECF95E2-6423-224F-8017-8A3EF179F0B6}" destId="{3F684893-F7C1-124C-8E28-A96A927CFB7F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AA18E7-989F-6744-9821-65CBE8160AEF}" type="doc">
      <dgm:prSet loTypeId="urn:microsoft.com/office/officeart/2005/8/layout/process1" loCatId="" qsTypeId="urn:microsoft.com/office/officeart/2005/8/quickstyle/simple4" qsCatId="simple" csTypeId="urn:microsoft.com/office/officeart/2005/8/colors/accent2_2" csCatId="accent2" phldr="1"/>
      <dgm:spPr/>
    </dgm:pt>
    <dgm:pt modelId="{C63B84E5-4655-A94D-A824-50DF73929E82}">
      <dgm:prSet phldrT="[Text]"/>
      <dgm:spPr/>
      <dgm:t>
        <a:bodyPr/>
        <a:lstStyle/>
        <a:p>
          <a:r>
            <a:rPr lang="en-US" dirty="0" smtClean="0"/>
            <a:t>IMF, WB, rich countries</a:t>
          </a:r>
          <a:endParaRPr lang="en-US" dirty="0"/>
        </a:p>
      </dgm:t>
    </dgm:pt>
    <dgm:pt modelId="{9D3FA522-F614-C944-BA72-B550674BF95A}" type="parTrans" cxnId="{ABF3E841-D959-274D-83B2-7DDD760D59B4}">
      <dgm:prSet/>
      <dgm:spPr/>
      <dgm:t>
        <a:bodyPr/>
        <a:lstStyle/>
        <a:p>
          <a:endParaRPr lang="en-US"/>
        </a:p>
      </dgm:t>
    </dgm:pt>
    <dgm:pt modelId="{E428775D-B06E-4745-BBA1-1BE8FD992F2B}" type="sibTrans" cxnId="{ABF3E841-D959-274D-83B2-7DDD760D59B4}">
      <dgm:prSet/>
      <dgm:spPr/>
      <dgm:t>
        <a:bodyPr/>
        <a:lstStyle/>
        <a:p>
          <a:endParaRPr lang="en-US"/>
        </a:p>
      </dgm:t>
    </dgm:pt>
    <dgm:pt modelId="{A9D2A7B4-0C5E-BA43-974F-F9861B928AEE}">
      <dgm:prSet phldrT="[Text]"/>
      <dgm:spPr/>
      <dgm:t>
        <a:bodyPr/>
        <a:lstStyle/>
        <a:p>
          <a:r>
            <a:rPr lang="en-US" dirty="0" smtClean="0"/>
            <a:t>Africa</a:t>
          </a:r>
          <a:endParaRPr lang="en-US" dirty="0"/>
        </a:p>
      </dgm:t>
    </dgm:pt>
    <dgm:pt modelId="{7961200F-45EE-0B44-8960-317C3071C6CB}" type="parTrans" cxnId="{23EE9CCD-5857-1C4D-B36B-90BAD5A3B3F8}">
      <dgm:prSet/>
      <dgm:spPr/>
      <dgm:t>
        <a:bodyPr/>
        <a:lstStyle/>
        <a:p>
          <a:endParaRPr lang="en-US"/>
        </a:p>
      </dgm:t>
    </dgm:pt>
    <dgm:pt modelId="{0A39C718-F201-DA44-BB7A-CB97EF80D102}" type="sibTrans" cxnId="{23EE9CCD-5857-1C4D-B36B-90BAD5A3B3F8}">
      <dgm:prSet/>
      <dgm:spPr/>
      <dgm:t>
        <a:bodyPr/>
        <a:lstStyle/>
        <a:p>
          <a:endParaRPr lang="en-US"/>
        </a:p>
      </dgm:t>
    </dgm:pt>
    <dgm:pt modelId="{F389C9C5-4CD8-3041-8B71-36D1A894C269}">
      <dgm:prSet phldrT="[Text]"/>
      <dgm:spPr/>
      <dgm:t>
        <a:bodyPr/>
        <a:lstStyle/>
        <a:p>
          <a:r>
            <a:rPr lang="en-US" dirty="0" smtClean="0"/>
            <a:t>Governments</a:t>
          </a:r>
          <a:endParaRPr lang="en-US" dirty="0"/>
        </a:p>
      </dgm:t>
    </dgm:pt>
    <dgm:pt modelId="{490F9E95-6790-7D4A-8671-26D04D144A72}" type="parTrans" cxnId="{A005D11F-E5AF-F64D-B0CF-143C43ECBEEA}">
      <dgm:prSet/>
      <dgm:spPr/>
      <dgm:t>
        <a:bodyPr/>
        <a:lstStyle/>
        <a:p>
          <a:endParaRPr lang="en-US"/>
        </a:p>
      </dgm:t>
    </dgm:pt>
    <dgm:pt modelId="{0D5B17DA-E31C-0140-B6BA-80FFE0E01B12}" type="sibTrans" cxnId="{A005D11F-E5AF-F64D-B0CF-143C43ECBEEA}">
      <dgm:prSet/>
      <dgm:spPr/>
      <dgm:t>
        <a:bodyPr/>
        <a:lstStyle/>
        <a:p>
          <a:endParaRPr lang="en-US"/>
        </a:p>
      </dgm:t>
    </dgm:pt>
    <dgm:pt modelId="{8A0381AB-E6C4-C94C-8ABA-2B09379380D0}" type="pres">
      <dgm:prSet presAssocID="{0FAA18E7-989F-6744-9821-65CBE8160AEF}" presName="Name0" presStyleCnt="0">
        <dgm:presLayoutVars>
          <dgm:dir/>
          <dgm:resizeHandles val="exact"/>
        </dgm:presLayoutVars>
      </dgm:prSet>
      <dgm:spPr/>
    </dgm:pt>
    <dgm:pt modelId="{4D35F5E4-FE72-2540-A999-5A8CE0DC6FF6}" type="pres">
      <dgm:prSet presAssocID="{C63B84E5-4655-A94D-A824-50DF73929E8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65B5FE-0132-174E-8460-48B8E77DAC88}" type="pres">
      <dgm:prSet presAssocID="{E428775D-B06E-4745-BBA1-1BE8FD992F2B}" presName="sibTrans" presStyleLbl="sibTrans2D1" presStyleIdx="0" presStyleCnt="2"/>
      <dgm:spPr/>
    </dgm:pt>
    <dgm:pt modelId="{7DD3A7F3-DA83-024A-824F-7B99F7A3214D}" type="pres">
      <dgm:prSet presAssocID="{E428775D-B06E-4745-BBA1-1BE8FD992F2B}" presName="connectorText" presStyleLbl="sibTrans2D1" presStyleIdx="0" presStyleCnt="2"/>
      <dgm:spPr/>
    </dgm:pt>
    <dgm:pt modelId="{BB626D25-9377-CB43-A1F5-0B6B5264073C}" type="pres">
      <dgm:prSet presAssocID="{A9D2A7B4-0C5E-BA43-974F-F9861B928AE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34AB9E-1CAD-294B-BF3E-E8F995B301F7}" type="pres">
      <dgm:prSet presAssocID="{0A39C718-F201-DA44-BB7A-CB97EF80D102}" presName="sibTrans" presStyleLbl="sibTrans2D1" presStyleIdx="1" presStyleCnt="2"/>
      <dgm:spPr/>
    </dgm:pt>
    <dgm:pt modelId="{6E5CE2B0-53EE-BA49-A3B8-0CF7DC38AF1E}" type="pres">
      <dgm:prSet presAssocID="{0A39C718-F201-DA44-BB7A-CB97EF80D102}" presName="connectorText" presStyleLbl="sibTrans2D1" presStyleIdx="1" presStyleCnt="2"/>
      <dgm:spPr/>
    </dgm:pt>
    <dgm:pt modelId="{6AA3A9EE-47DC-F84A-8F4C-DD03819BDC2E}" type="pres">
      <dgm:prSet presAssocID="{F389C9C5-4CD8-3041-8B71-36D1A894C269}" presName="node" presStyleLbl="node1" presStyleIdx="2" presStyleCnt="3">
        <dgm:presLayoutVars>
          <dgm:bulletEnabled val="1"/>
        </dgm:presLayoutVars>
      </dgm:prSet>
      <dgm:spPr/>
    </dgm:pt>
  </dgm:ptLst>
  <dgm:cxnLst>
    <dgm:cxn modelId="{6C957CDA-9787-4149-BBE5-033241277238}" type="presOf" srcId="{A9D2A7B4-0C5E-BA43-974F-F9861B928AEE}" destId="{BB626D25-9377-CB43-A1F5-0B6B5264073C}" srcOrd="0" destOrd="0" presId="urn:microsoft.com/office/officeart/2005/8/layout/process1"/>
    <dgm:cxn modelId="{93584E28-807C-2542-A3D0-128060019CC7}" type="presOf" srcId="{E428775D-B06E-4745-BBA1-1BE8FD992F2B}" destId="{9C65B5FE-0132-174E-8460-48B8E77DAC88}" srcOrd="0" destOrd="0" presId="urn:microsoft.com/office/officeart/2005/8/layout/process1"/>
    <dgm:cxn modelId="{23EE9CCD-5857-1C4D-B36B-90BAD5A3B3F8}" srcId="{0FAA18E7-989F-6744-9821-65CBE8160AEF}" destId="{A9D2A7B4-0C5E-BA43-974F-F9861B928AEE}" srcOrd="1" destOrd="0" parTransId="{7961200F-45EE-0B44-8960-317C3071C6CB}" sibTransId="{0A39C718-F201-DA44-BB7A-CB97EF80D102}"/>
    <dgm:cxn modelId="{EEF76DC6-5114-F544-B767-73C20CC310FC}" type="presOf" srcId="{C63B84E5-4655-A94D-A824-50DF73929E82}" destId="{4D35F5E4-FE72-2540-A999-5A8CE0DC6FF6}" srcOrd="0" destOrd="0" presId="urn:microsoft.com/office/officeart/2005/8/layout/process1"/>
    <dgm:cxn modelId="{20FEEFD0-DB1C-384C-9E36-75B661936502}" type="presOf" srcId="{0A39C718-F201-DA44-BB7A-CB97EF80D102}" destId="{9C34AB9E-1CAD-294B-BF3E-E8F995B301F7}" srcOrd="0" destOrd="0" presId="urn:microsoft.com/office/officeart/2005/8/layout/process1"/>
    <dgm:cxn modelId="{ABF3E841-D959-274D-83B2-7DDD760D59B4}" srcId="{0FAA18E7-989F-6744-9821-65CBE8160AEF}" destId="{C63B84E5-4655-A94D-A824-50DF73929E82}" srcOrd="0" destOrd="0" parTransId="{9D3FA522-F614-C944-BA72-B550674BF95A}" sibTransId="{E428775D-B06E-4745-BBA1-1BE8FD992F2B}"/>
    <dgm:cxn modelId="{C98D1A56-1772-0544-BDD8-D79DB87717DE}" type="presOf" srcId="{0FAA18E7-989F-6744-9821-65CBE8160AEF}" destId="{8A0381AB-E6C4-C94C-8ABA-2B09379380D0}" srcOrd="0" destOrd="0" presId="urn:microsoft.com/office/officeart/2005/8/layout/process1"/>
    <dgm:cxn modelId="{9DC28ADD-7DEF-9640-9839-626D44270374}" type="presOf" srcId="{F389C9C5-4CD8-3041-8B71-36D1A894C269}" destId="{6AA3A9EE-47DC-F84A-8F4C-DD03819BDC2E}" srcOrd="0" destOrd="0" presId="urn:microsoft.com/office/officeart/2005/8/layout/process1"/>
    <dgm:cxn modelId="{BA34E62E-8597-8A4F-AAAD-6C8E9DBE2C5F}" type="presOf" srcId="{E428775D-B06E-4745-BBA1-1BE8FD992F2B}" destId="{7DD3A7F3-DA83-024A-824F-7B99F7A3214D}" srcOrd="1" destOrd="0" presId="urn:microsoft.com/office/officeart/2005/8/layout/process1"/>
    <dgm:cxn modelId="{A005D11F-E5AF-F64D-B0CF-143C43ECBEEA}" srcId="{0FAA18E7-989F-6744-9821-65CBE8160AEF}" destId="{F389C9C5-4CD8-3041-8B71-36D1A894C269}" srcOrd="2" destOrd="0" parTransId="{490F9E95-6790-7D4A-8671-26D04D144A72}" sibTransId="{0D5B17DA-E31C-0140-B6BA-80FFE0E01B12}"/>
    <dgm:cxn modelId="{249270E1-24C4-7E43-B206-4A96585A8EBB}" type="presOf" srcId="{0A39C718-F201-DA44-BB7A-CB97EF80D102}" destId="{6E5CE2B0-53EE-BA49-A3B8-0CF7DC38AF1E}" srcOrd="1" destOrd="0" presId="urn:microsoft.com/office/officeart/2005/8/layout/process1"/>
    <dgm:cxn modelId="{17CBC459-9E04-2948-B18C-5340A7D5682E}" type="presParOf" srcId="{8A0381AB-E6C4-C94C-8ABA-2B09379380D0}" destId="{4D35F5E4-FE72-2540-A999-5A8CE0DC6FF6}" srcOrd="0" destOrd="0" presId="urn:microsoft.com/office/officeart/2005/8/layout/process1"/>
    <dgm:cxn modelId="{791F4132-F517-B643-93AC-1B2F3B2CE221}" type="presParOf" srcId="{8A0381AB-E6C4-C94C-8ABA-2B09379380D0}" destId="{9C65B5FE-0132-174E-8460-48B8E77DAC88}" srcOrd="1" destOrd="0" presId="urn:microsoft.com/office/officeart/2005/8/layout/process1"/>
    <dgm:cxn modelId="{BB302D43-792F-EC45-B61A-B3F03C176477}" type="presParOf" srcId="{9C65B5FE-0132-174E-8460-48B8E77DAC88}" destId="{7DD3A7F3-DA83-024A-824F-7B99F7A3214D}" srcOrd="0" destOrd="0" presId="urn:microsoft.com/office/officeart/2005/8/layout/process1"/>
    <dgm:cxn modelId="{D79623C6-3FFE-454D-84FC-D3A39E093B8C}" type="presParOf" srcId="{8A0381AB-E6C4-C94C-8ABA-2B09379380D0}" destId="{BB626D25-9377-CB43-A1F5-0B6B5264073C}" srcOrd="2" destOrd="0" presId="urn:microsoft.com/office/officeart/2005/8/layout/process1"/>
    <dgm:cxn modelId="{4298A324-001C-914B-88C0-24F62CA62A01}" type="presParOf" srcId="{8A0381AB-E6C4-C94C-8ABA-2B09379380D0}" destId="{9C34AB9E-1CAD-294B-BF3E-E8F995B301F7}" srcOrd="3" destOrd="0" presId="urn:microsoft.com/office/officeart/2005/8/layout/process1"/>
    <dgm:cxn modelId="{387D2806-68D7-D44C-9475-6CCD867E9555}" type="presParOf" srcId="{9C34AB9E-1CAD-294B-BF3E-E8F995B301F7}" destId="{6E5CE2B0-53EE-BA49-A3B8-0CF7DC38AF1E}" srcOrd="0" destOrd="0" presId="urn:microsoft.com/office/officeart/2005/8/layout/process1"/>
    <dgm:cxn modelId="{9F29FCD6-D74E-1F45-AF98-F1010480B9AB}" type="presParOf" srcId="{8A0381AB-E6C4-C94C-8ABA-2B09379380D0}" destId="{6AA3A9EE-47DC-F84A-8F4C-DD03819BDC2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9F7B17E-61D8-534A-9C4B-94DE77091328}" type="doc">
      <dgm:prSet loTypeId="urn:microsoft.com/office/officeart/2005/8/layout/process1" loCatId="" qsTypeId="urn:microsoft.com/office/officeart/2005/8/quickstyle/simple4" qsCatId="simple" csTypeId="urn:microsoft.com/office/officeart/2005/8/colors/accent6_2" csCatId="accent6" phldr="1"/>
      <dgm:spPr/>
    </dgm:pt>
    <dgm:pt modelId="{6A12BC5D-8F3B-B741-B85D-2929BFE02E9A}">
      <dgm:prSet phldrT="[Text]"/>
      <dgm:spPr/>
      <dgm:t>
        <a:bodyPr/>
        <a:lstStyle/>
        <a:p>
          <a:r>
            <a:rPr lang="en-US" dirty="0" smtClean="0"/>
            <a:t>Banks</a:t>
          </a:r>
          <a:endParaRPr lang="en-US" dirty="0"/>
        </a:p>
      </dgm:t>
    </dgm:pt>
    <dgm:pt modelId="{E9455685-B901-2444-942A-598E7424F901}" type="parTrans" cxnId="{3F1D0970-8DA1-6147-8E85-9A8C6CEBBDAC}">
      <dgm:prSet/>
      <dgm:spPr/>
      <dgm:t>
        <a:bodyPr/>
        <a:lstStyle/>
        <a:p>
          <a:endParaRPr lang="en-US"/>
        </a:p>
      </dgm:t>
    </dgm:pt>
    <dgm:pt modelId="{86A35586-FA25-9B42-A23B-678D4ECBA56B}" type="sibTrans" cxnId="{3F1D0970-8DA1-6147-8E85-9A8C6CEBBDAC}">
      <dgm:prSet/>
      <dgm:spPr/>
      <dgm:t>
        <a:bodyPr/>
        <a:lstStyle/>
        <a:p>
          <a:endParaRPr lang="en-US"/>
        </a:p>
      </dgm:t>
    </dgm:pt>
    <dgm:pt modelId="{F0D74141-1C60-744A-A8E7-119B3445E97F}">
      <dgm:prSet phldrT="[Text]"/>
      <dgm:spPr/>
      <dgm:t>
        <a:bodyPr/>
        <a:lstStyle/>
        <a:p>
          <a:r>
            <a:rPr lang="en-US" dirty="0" smtClean="0"/>
            <a:t>Asia</a:t>
          </a:r>
          <a:endParaRPr lang="en-US" dirty="0"/>
        </a:p>
      </dgm:t>
    </dgm:pt>
    <dgm:pt modelId="{D8DBBB73-5C0D-9D4B-87B3-73E6EFA94236}" type="parTrans" cxnId="{19829106-CAA9-4546-82E9-AFE8817C687C}">
      <dgm:prSet/>
      <dgm:spPr/>
      <dgm:t>
        <a:bodyPr/>
        <a:lstStyle/>
        <a:p>
          <a:endParaRPr lang="en-US"/>
        </a:p>
      </dgm:t>
    </dgm:pt>
    <dgm:pt modelId="{37CFD907-07D5-0540-82FA-AAEAEFA8238B}" type="sibTrans" cxnId="{19829106-CAA9-4546-82E9-AFE8817C687C}">
      <dgm:prSet/>
      <dgm:spPr/>
      <dgm:t>
        <a:bodyPr/>
        <a:lstStyle/>
        <a:p>
          <a:endParaRPr lang="en-US"/>
        </a:p>
      </dgm:t>
    </dgm:pt>
    <dgm:pt modelId="{F5F9D61A-0C16-B541-85DE-A7F9295E8E0D}">
      <dgm:prSet phldrT="[Text]"/>
      <dgm:spPr/>
      <dgm:t>
        <a:bodyPr/>
        <a:lstStyle/>
        <a:p>
          <a:r>
            <a:rPr lang="en-US" dirty="0" smtClean="0"/>
            <a:t>Banks</a:t>
          </a:r>
          <a:endParaRPr lang="en-US" dirty="0"/>
        </a:p>
      </dgm:t>
    </dgm:pt>
    <dgm:pt modelId="{9639DA21-2050-9E4A-8D88-1A203ACC4DA6}" type="parTrans" cxnId="{4D19BA33-D851-0449-88DA-2B6030BEB10B}">
      <dgm:prSet/>
      <dgm:spPr/>
      <dgm:t>
        <a:bodyPr/>
        <a:lstStyle/>
        <a:p>
          <a:endParaRPr lang="en-US"/>
        </a:p>
      </dgm:t>
    </dgm:pt>
    <dgm:pt modelId="{05FFF992-D792-8B40-A2EC-E3931528A172}" type="sibTrans" cxnId="{4D19BA33-D851-0449-88DA-2B6030BEB10B}">
      <dgm:prSet/>
      <dgm:spPr/>
      <dgm:t>
        <a:bodyPr/>
        <a:lstStyle/>
        <a:p>
          <a:endParaRPr lang="en-US"/>
        </a:p>
      </dgm:t>
    </dgm:pt>
    <dgm:pt modelId="{23D2C4DC-A5E2-CE40-A620-AA723F71749A}" type="pres">
      <dgm:prSet presAssocID="{79F7B17E-61D8-534A-9C4B-94DE77091328}" presName="Name0" presStyleCnt="0">
        <dgm:presLayoutVars>
          <dgm:dir/>
          <dgm:resizeHandles val="exact"/>
        </dgm:presLayoutVars>
      </dgm:prSet>
      <dgm:spPr/>
    </dgm:pt>
    <dgm:pt modelId="{53C223D2-9BB2-304A-AF94-6473848F2481}" type="pres">
      <dgm:prSet presAssocID="{6A12BC5D-8F3B-B741-B85D-2929BFE02E9A}" presName="node" presStyleLbl="node1" presStyleIdx="0" presStyleCnt="3">
        <dgm:presLayoutVars>
          <dgm:bulletEnabled val="1"/>
        </dgm:presLayoutVars>
      </dgm:prSet>
      <dgm:spPr/>
    </dgm:pt>
    <dgm:pt modelId="{560836CC-420A-CE41-BBB6-80F5736D3897}" type="pres">
      <dgm:prSet presAssocID="{86A35586-FA25-9B42-A23B-678D4ECBA56B}" presName="sibTrans" presStyleLbl="sibTrans2D1" presStyleIdx="0" presStyleCnt="2"/>
      <dgm:spPr/>
    </dgm:pt>
    <dgm:pt modelId="{C2FC7CC1-4BB2-B34F-B678-C651C8406834}" type="pres">
      <dgm:prSet presAssocID="{86A35586-FA25-9B42-A23B-678D4ECBA56B}" presName="connectorText" presStyleLbl="sibTrans2D1" presStyleIdx="0" presStyleCnt="2"/>
      <dgm:spPr/>
    </dgm:pt>
    <dgm:pt modelId="{74FDFB13-BB90-9742-B3B7-E9B5C074B3A3}" type="pres">
      <dgm:prSet presAssocID="{F0D74141-1C60-744A-A8E7-119B3445E97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7E373E-76FE-8A4E-B71F-D80A202D2D1A}" type="pres">
      <dgm:prSet presAssocID="{37CFD907-07D5-0540-82FA-AAEAEFA8238B}" presName="sibTrans" presStyleLbl="sibTrans2D1" presStyleIdx="1" presStyleCnt="2"/>
      <dgm:spPr/>
    </dgm:pt>
    <dgm:pt modelId="{24238675-D3B8-C84A-9335-014A92109FC3}" type="pres">
      <dgm:prSet presAssocID="{37CFD907-07D5-0540-82FA-AAEAEFA8238B}" presName="connectorText" presStyleLbl="sibTrans2D1" presStyleIdx="1" presStyleCnt="2"/>
      <dgm:spPr/>
    </dgm:pt>
    <dgm:pt modelId="{CF703223-F304-BA4D-AF60-8BF52CD7C591}" type="pres">
      <dgm:prSet presAssocID="{F5F9D61A-0C16-B541-85DE-A7F9295E8E0D}" presName="node" presStyleLbl="node1" presStyleIdx="2" presStyleCnt="3">
        <dgm:presLayoutVars>
          <dgm:bulletEnabled val="1"/>
        </dgm:presLayoutVars>
      </dgm:prSet>
      <dgm:spPr/>
    </dgm:pt>
  </dgm:ptLst>
  <dgm:cxnLst>
    <dgm:cxn modelId="{66376AF9-DB8D-644D-A613-4078B51455FB}" type="presOf" srcId="{37CFD907-07D5-0540-82FA-AAEAEFA8238B}" destId="{217E373E-76FE-8A4E-B71F-D80A202D2D1A}" srcOrd="0" destOrd="0" presId="urn:microsoft.com/office/officeart/2005/8/layout/process1"/>
    <dgm:cxn modelId="{B6426CF7-33C2-034D-9BBB-CDEAB935622B}" type="presOf" srcId="{6A12BC5D-8F3B-B741-B85D-2929BFE02E9A}" destId="{53C223D2-9BB2-304A-AF94-6473848F2481}" srcOrd="0" destOrd="0" presId="urn:microsoft.com/office/officeart/2005/8/layout/process1"/>
    <dgm:cxn modelId="{39A2B455-738C-F740-B7FB-2DE5692B7695}" type="presOf" srcId="{86A35586-FA25-9B42-A23B-678D4ECBA56B}" destId="{C2FC7CC1-4BB2-B34F-B678-C651C8406834}" srcOrd="1" destOrd="0" presId="urn:microsoft.com/office/officeart/2005/8/layout/process1"/>
    <dgm:cxn modelId="{358DE23B-E99C-7F45-AB12-7C069E03A194}" type="presOf" srcId="{79F7B17E-61D8-534A-9C4B-94DE77091328}" destId="{23D2C4DC-A5E2-CE40-A620-AA723F71749A}" srcOrd="0" destOrd="0" presId="urn:microsoft.com/office/officeart/2005/8/layout/process1"/>
    <dgm:cxn modelId="{3F1D0970-8DA1-6147-8E85-9A8C6CEBBDAC}" srcId="{79F7B17E-61D8-534A-9C4B-94DE77091328}" destId="{6A12BC5D-8F3B-B741-B85D-2929BFE02E9A}" srcOrd="0" destOrd="0" parTransId="{E9455685-B901-2444-942A-598E7424F901}" sibTransId="{86A35586-FA25-9B42-A23B-678D4ECBA56B}"/>
    <dgm:cxn modelId="{9C92CDE8-7712-714F-B8ED-61F6A5297EBA}" type="presOf" srcId="{37CFD907-07D5-0540-82FA-AAEAEFA8238B}" destId="{24238675-D3B8-C84A-9335-014A92109FC3}" srcOrd="1" destOrd="0" presId="urn:microsoft.com/office/officeart/2005/8/layout/process1"/>
    <dgm:cxn modelId="{4D19BA33-D851-0449-88DA-2B6030BEB10B}" srcId="{79F7B17E-61D8-534A-9C4B-94DE77091328}" destId="{F5F9D61A-0C16-B541-85DE-A7F9295E8E0D}" srcOrd="2" destOrd="0" parTransId="{9639DA21-2050-9E4A-8D88-1A203ACC4DA6}" sibTransId="{05FFF992-D792-8B40-A2EC-E3931528A172}"/>
    <dgm:cxn modelId="{CBD83BDF-525C-8441-A0B9-9EF22D58BD42}" type="presOf" srcId="{86A35586-FA25-9B42-A23B-678D4ECBA56B}" destId="{560836CC-420A-CE41-BBB6-80F5736D3897}" srcOrd="0" destOrd="0" presId="urn:microsoft.com/office/officeart/2005/8/layout/process1"/>
    <dgm:cxn modelId="{19829106-CAA9-4546-82E9-AFE8817C687C}" srcId="{79F7B17E-61D8-534A-9C4B-94DE77091328}" destId="{F0D74141-1C60-744A-A8E7-119B3445E97F}" srcOrd="1" destOrd="0" parTransId="{D8DBBB73-5C0D-9D4B-87B3-73E6EFA94236}" sibTransId="{37CFD907-07D5-0540-82FA-AAEAEFA8238B}"/>
    <dgm:cxn modelId="{7B49C55B-854B-4E47-9F2C-7792311DE471}" type="presOf" srcId="{F5F9D61A-0C16-B541-85DE-A7F9295E8E0D}" destId="{CF703223-F304-BA4D-AF60-8BF52CD7C591}" srcOrd="0" destOrd="0" presId="urn:microsoft.com/office/officeart/2005/8/layout/process1"/>
    <dgm:cxn modelId="{DAFEB9C1-79ED-9140-8430-E077FFBC9727}" type="presOf" srcId="{F0D74141-1C60-744A-A8E7-119B3445E97F}" destId="{74FDFB13-BB90-9742-B3B7-E9B5C074B3A3}" srcOrd="0" destOrd="0" presId="urn:microsoft.com/office/officeart/2005/8/layout/process1"/>
    <dgm:cxn modelId="{9EB14465-4B52-6442-B2BD-A3C970A956DB}" type="presParOf" srcId="{23D2C4DC-A5E2-CE40-A620-AA723F71749A}" destId="{53C223D2-9BB2-304A-AF94-6473848F2481}" srcOrd="0" destOrd="0" presId="urn:microsoft.com/office/officeart/2005/8/layout/process1"/>
    <dgm:cxn modelId="{E961349F-7188-7945-A7EA-2C393BC98F2B}" type="presParOf" srcId="{23D2C4DC-A5E2-CE40-A620-AA723F71749A}" destId="{560836CC-420A-CE41-BBB6-80F5736D3897}" srcOrd="1" destOrd="0" presId="urn:microsoft.com/office/officeart/2005/8/layout/process1"/>
    <dgm:cxn modelId="{3EE1EC76-2B4F-214B-8DE6-968320EFC31A}" type="presParOf" srcId="{560836CC-420A-CE41-BBB6-80F5736D3897}" destId="{C2FC7CC1-4BB2-B34F-B678-C651C8406834}" srcOrd="0" destOrd="0" presId="urn:microsoft.com/office/officeart/2005/8/layout/process1"/>
    <dgm:cxn modelId="{B92BE91C-2037-DB4C-AF9F-6ACBA4368630}" type="presParOf" srcId="{23D2C4DC-A5E2-CE40-A620-AA723F71749A}" destId="{74FDFB13-BB90-9742-B3B7-E9B5C074B3A3}" srcOrd="2" destOrd="0" presId="urn:microsoft.com/office/officeart/2005/8/layout/process1"/>
    <dgm:cxn modelId="{C64C0C89-09E7-0642-80D6-578DCD161262}" type="presParOf" srcId="{23D2C4DC-A5E2-CE40-A620-AA723F71749A}" destId="{217E373E-76FE-8A4E-B71F-D80A202D2D1A}" srcOrd="3" destOrd="0" presId="urn:microsoft.com/office/officeart/2005/8/layout/process1"/>
    <dgm:cxn modelId="{97175360-0C68-1C44-B84C-B5273BF5427C}" type="presParOf" srcId="{217E373E-76FE-8A4E-B71F-D80A202D2D1A}" destId="{24238675-D3B8-C84A-9335-014A92109FC3}" srcOrd="0" destOrd="0" presId="urn:microsoft.com/office/officeart/2005/8/layout/process1"/>
    <dgm:cxn modelId="{B0D46FC0-FB11-9F4E-8884-70D3B4C7653E}" type="presParOf" srcId="{23D2C4DC-A5E2-CE40-A620-AA723F71749A}" destId="{CF703223-F304-BA4D-AF60-8BF52CD7C591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0E6DEA-63B6-CA42-BA28-14E69EC34328}">
      <dsp:nvSpPr>
        <dsp:cNvPr id="0" name=""/>
        <dsp:cNvSpPr/>
      </dsp:nvSpPr>
      <dsp:spPr>
        <a:xfrm>
          <a:off x="7233" y="107437"/>
          <a:ext cx="2161877" cy="12971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Lender</a:t>
          </a:r>
          <a:endParaRPr lang="en-US" sz="3600" kern="1200" dirty="0"/>
        </a:p>
      </dsp:txBody>
      <dsp:txXfrm>
        <a:off x="45225" y="145429"/>
        <a:ext cx="2085893" cy="1221142"/>
      </dsp:txXfrm>
    </dsp:sp>
    <dsp:sp modelId="{EB9CEA29-02F6-A94F-8070-8C2A236310B4}">
      <dsp:nvSpPr>
        <dsp:cNvPr id="0" name=""/>
        <dsp:cNvSpPr/>
      </dsp:nvSpPr>
      <dsp:spPr>
        <a:xfrm>
          <a:off x="2385298" y="487928"/>
          <a:ext cx="458317" cy="5361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/>
        </a:p>
      </dsp:txBody>
      <dsp:txXfrm>
        <a:off x="2385298" y="595157"/>
        <a:ext cx="320822" cy="321687"/>
      </dsp:txXfrm>
    </dsp:sp>
    <dsp:sp modelId="{B6BFC52D-1972-EE44-A674-DEBAFC57CED5}">
      <dsp:nvSpPr>
        <dsp:cNvPr id="0" name=""/>
        <dsp:cNvSpPr/>
      </dsp:nvSpPr>
      <dsp:spPr>
        <a:xfrm>
          <a:off x="3033861" y="107437"/>
          <a:ext cx="2161877" cy="12971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Crisis</a:t>
          </a:r>
          <a:endParaRPr lang="en-US" sz="3600" kern="1200" dirty="0"/>
        </a:p>
      </dsp:txBody>
      <dsp:txXfrm>
        <a:off x="3071853" y="145429"/>
        <a:ext cx="2085893" cy="1221142"/>
      </dsp:txXfrm>
    </dsp:sp>
    <dsp:sp modelId="{0F64025F-2DA2-CC46-8897-4E9D47884AEA}">
      <dsp:nvSpPr>
        <dsp:cNvPr id="0" name=""/>
        <dsp:cNvSpPr/>
      </dsp:nvSpPr>
      <dsp:spPr>
        <a:xfrm>
          <a:off x="5411926" y="487928"/>
          <a:ext cx="458317" cy="5361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/>
        </a:p>
      </dsp:txBody>
      <dsp:txXfrm>
        <a:off x="5411926" y="595157"/>
        <a:ext cx="320822" cy="321687"/>
      </dsp:txXfrm>
    </dsp:sp>
    <dsp:sp modelId="{060AD9AA-E54C-D646-A425-6C00FDCF9659}">
      <dsp:nvSpPr>
        <dsp:cNvPr id="0" name=""/>
        <dsp:cNvSpPr/>
      </dsp:nvSpPr>
      <dsp:spPr>
        <a:xfrm>
          <a:off x="6060489" y="107437"/>
          <a:ext cx="2161877" cy="12971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Borrower</a:t>
          </a:r>
          <a:endParaRPr lang="en-US" sz="3600" kern="1200" dirty="0"/>
        </a:p>
      </dsp:txBody>
      <dsp:txXfrm>
        <a:off x="6098481" y="145429"/>
        <a:ext cx="2085893" cy="12211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B89859-65D9-764D-9273-0F648A3B64C0}">
      <dsp:nvSpPr>
        <dsp:cNvPr id="0" name=""/>
        <dsp:cNvSpPr/>
      </dsp:nvSpPr>
      <dsp:spPr>
        <a:xfrm>
          <a:off x="7122" y="0"/>
          <a:ext cx="2128704" cy="8009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Banks</a:t>
          </a:r>
          <a:endParaRPr lang="en-US" sz="2600" kern="1200" dirty="0"/>
        </a:p>
      </dsp:txBody>
      <dsp:txXfrm>
        <a:off x="30581" y="23459"/>
        <a:ext cx="2081786" cy="754017"/>
      </dsp:txXfrm>
    </dsp:sp>
    <dsp:sp modelId="{1D0DC354-E96D-334E-B048-ECC80E40C2EB}">
      <dsp:nvSpPr>
        <dsp:cNvPr id="0" name=""/>
        <dsp:cNvSpPr/>
      </dsp:nvSpPr>
      <dsp:spPr>
        <a:xfrm>
          <a:off x="2348697" y="136508"/>
          <a:ext cx="451285" cy="5279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2348697" y="242092"/>
        <a:ext cx="315900" cy="316750"/>
      </dsp:txXfrm>
    </dsp:sp>
    <dsp:sp modelId="{570E964E-54AB-4B41-ADE0-AECD10351C39}">
      <dsp:nvSpPr>
        <dsp:cNvPr id="0" name=""/>
        <dsp:cNvSpPr/>
      </dsp:nvSpPr>
      <dsp:spPr>
        <a:xfrm>
          <a:off x="2987309" y="0"/>
          <a:ext cx="2128704" cy="8009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L. America</a:t>
          </a:r>
          <a:endParaRPr lang="en-US" sz="2600" kern="1200" dirty="0"/>
        </a:p>
      </dsp:txBody>
      <dsp:txXfrm>
        <a:off x="3010768" y="23459"/>
        <a:ext cx="2081786" cy="754017"/>
      </dsp:txXfrm>
    </dsp:sp>
    <dsp:sp modelId="{EC0392A1-A401-1743-8C57-2145C50DAD4C}">
      <dsp:nvSpPr>
        <dsp:cNvPr id="0" name=""/>
        <dsp:cNvSpPr/>
      </dsp:nvSpPr>
      <dsp:spPr>
        <a:xfrm>
          <a:off x="5328884" y="136508"/>
          <a:ext cx="451285" cy="5279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5328884" y="242092"/>
        <a:ext cx="315900" cy="316750"/>
      </dsp:txXfrm>
    </dsp:sp>
    <dsp:sp modelId="{3F684893-F7C1-124C-8E28-A96A927CFB7F}">
      <dsp:nvSpPr>
        <dsp:cNvPr id="0" name=""/>
        <dsp:cNvSpPr/>
      </dsp:nvSpPr>
      <dsp:spPr>
        <a:xfrm>
          <a:off x="5967495" y="0"/>
          <a:ext cx="2128704" cy="8009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Governments</a:t>
          </a:r>
          <a:endParaRPr lang="en-US" sz="2600" kern="1200" dirty="0"/>
        </a:p>
      </dsp:txBody>
      <dsp:txXfrm>
        <a:off x="5990954" y="23459"/>
        <a:ext cx="2081786" cy="75401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35F5E4-FE72-2540-A999-5A8CE0DC6FF6}">
      <dsp:nvSpPr>
        <dsp:cNvPr id="0" name=""/>
        <dsp:cNvSpPr/>
      </dsp:nvSpPr>
      <dsp:spPr>
        <a:xfrm>
          <a:off x="7122" y="0"/>
          <a:ext cx="2128704" cy="7666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IMF, WB, rich countries</a:t>
          </a:r>
          <a:endParaRPr lang="en-US" sz="2000" kern="1200" dirty="0"/>
        </a:p>
      </dsp:txBody>
      <dsp:txXfrm>
        <a:off x="29575" y="22453"/>
        <a:ext cx="2083798" cy="721703"/>
      </dsp:txXfrm>
    </dsp:sp>
    <dsp:sp modelId="{9C65B5FE-0132-174E-8460-48B8E77DAC88}">
      <dsp:nvSpPr>
        <dsp:cNvPr id="0" name=""/>
        <dsp:cNvSpPr/>
      </dsp:nvSpPr>
      <dsp:spPr>
        <a:xfrm>
          <a:off x="2348697" y="119345"/>
          <a:ext cx="451285" cy="5279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2348697" y="224929"/>
        <a:ext cx="315900" cy="316750"/>
      </dsp:txXfrm>
    </dsp:sp>
    <dsp:sp modelId="{BB626D25-9377-CB43-A1F5-0B6B5264073C}">
      <dsp:nvSpPr>
        <dsp:cNvPr id="0" name=""/>
        <dsp:cNvSpPr/>
      </dsp:nvSpPr>
      <dsp:spPr>
        <a:xfrm>
          <a:off x="2987309" y="0"/>
          <a:ext cx="2128704" cy="7666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Africa</a:t>
          </a:r>
          <a:endParaRPr lang="en-US" sz="2000" kern="1200" dirty="0"/>
        </a:p>
      </dsp:txBody>
      <dsp:txXfrm>
        <a:off x="3009762" y="22453"/>
        <a:ext cx="2083798" cy="721703"/>
      </dsp:txXfrm>
    </dsp:sp>
    <dsp:sp modelId="{9C34AB9E-1CAD-294B-BF3E-E8F995B301F7}">
      <dsp:nvSpPr>
        <dsp:cNvPr id="0" name=""/>
        <dsp:cNvSpPr/>
      </dsp:nvSpPr>
      <dsp:spPr>
        <a:xfrm>
          <a:off x="5328884" y="119345"/>
          <a:ext cx="451285" cy="5279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5328884" y="224929"/>
        <a:ext cx="315900" cy="316750"/>
      </dsp:txXfrm>
    </dsp:sp>
    <dsp:sp modelId="{6AA3A9EE-47DC-F84A-8F4C-DD03819BDC2E}">
      <dsp:nvSpPr>
        <dsp:cNvPr id="0" name=""/>
        <dsp:cNvSpPr/>
      </dsp:nvSpPr>
      <dsp:spPr>
        <a:xfrm>
          <a:off x="5967495" y="0"/>
          <a:ext cx="2128704" cy="7666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Governments</a:t>
          </a:r>
          <a:endParaRPr lang="en-US" sz="2000" kern="1200" dirty="0"/>
        </a:p>
      </dsp:txBody>
      <dsp:txXfrm>
        <a:off x="5989948" y="22453"/>
        <a:ext cx="2083798" cy="7217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C223D2-9BB2-304A-AF94-6473848F2481}">
      <dsp:nvSpPr>
        <dsp:cNvPr id="0" name=""/>
        <dsp:cNvSpPr/>
      </dsp:nvSpPr>
      <dsp:spPr>
        <a:xfrm>
          <a:off x="7122" y="0"/>
          <a:ext cx="2128704" cy="6979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Banks</a:t>
          </a:r>
          <a:endParaRPr lang="en-US" sz="3000" kern="1200" dirty="0"/>
        </a:p>
      </dsp:txBody>
      <dsp:txXfrm>
        <a:off x="27564" y="20442"/>
        <a:ext cx="2087820" cy="657071"/>
      </dsp:txXfrm>
    </dsp:sp>
    <dsp:sp modelId="{560836CC-420A-CE41-BBB6-80F5736D3897}">
      <dsp:nvSpPr>
        <dsp:cNvPr id="0" name=""/>
        <dsp:cNvSpPr/>
      </dsp:nvSpPr>
      <dsp:spPr>
        <a:xfrm>
          <a:off x="2348697" y="85018"/>
          <a:ext cx="451285" cy="5279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2348697" y="190602"/>
        <a:ext cx="315900" cy="316750"/>
      </dsp:txXfrm>
    </dsp:sp>
    <dsp:sp modelId="{74FDFB13-BB90-9742-B3B7-E9B5C074B3A3}">
      <dsp:nvSpPr>
        <dsp:cNvPr id="0" name=""/>
        <dsp:cNvSpPr/>
      </dsp:nvSpPr>
      <dsp:spPr>
        <a:xfrm>
          <a:off x="2987308" y="0"/>
          <a:ext cx="2128704" cy="6979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Asia</a:t>
          </a:r>
          <a:endParaRPr lang="en-US" sz="3000" kern="1200" dirty="0"/>
        </a:p>
      </dsp:txBody>
      <dsp:txXfrm>
        <a:off x="3007750" y="20442"/>
        <a:ext cx="2087820" cy="657071"/>
      </dsp:txXfrm>
    </dsp:sp>
    <dsp:sp modelId="{217E373E-76FE-8A4E-B71F-D80A202D2D1A}">
      <dsp:nvSpPr>
        <dsp:cNvPr id="0" name=""/>
        <dsp:cNvSpPr/>
      </dsp:nvSpPr>
      <dsp:spPr>
        <a:xfrm>
          <a:off x="5328883" y="85018"/>
          <a:ext cx="451285" cy="5279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5328883" y="190602"/>
        <a:ext cx="315900" cy="316750"/>
      </dsp:txXfrm>
    </dsp:sp>
    <dsp:sp modelId="{CF703223-F304-BA4D-AF60-8BF52CD7C591}">
      <dsp:nvSpPr>
        <dsp:cNvPr id="0" name=""/>
        <dsp:cNvSpPr/>
      </dsp:nvSpPr>
      <dsp:spPr>
        <a:xfrm>
          <a:off x="5967495" y="0"/>
          <a:ext cx="2128704" cy="6979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Banks</a:t>
          </a:r>
          <a:endParaRPr lang="en-US" sz="3000" kern="1200" dirty="0"/>
        </a:p>
      </dsp:txBody>
      <dsp:txXfrm>
        <a:off x="5987937" y="20442"/>
        <a:ext cx="2087820" cy="6570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086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30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296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10/24/18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236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10/24/18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236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10/24/18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932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10/24/18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882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10/24/18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783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10/24/18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131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644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592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7431F-F295-8047-A393-412C48936C9F}" type="datetimeFigureOut">
              <a:rPr lang="en-US" smtClean="0"/>
              <a:t>10/24/18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475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diagramQuickStyle" Target="../diagrams/quickStyle2.xml"/><Relationship Id="rId20" Type="http://schemas.openxmlformats.org/officeDocument/2006/relationships/diagramColors" Target="../diagrams/colors4.xml"/><Relationship Id="rId21" Type="http://schemas.microsoft.com/office/2007/relationships/diagramDrawing" Target="../diagrams/drawing4.xml"/><Relationship Id="rId10" Type="http://schemas.openxmlformats.org/officeDocument/2006/relationships/diagramColors" Target="../diagrams/colors2.xml"/><Relationship Id="rId11" Type="http://schemas.microsoft.com/office/2007/relationships/diagramDrawing" Target="../diagrams/drawing2.xml"/><Relationship Id="rId12" Type="http://schemas.openxmlformats.org/officeDocument/2006/relationships/diagramData" Target="../diagrams/data3.xml"/><Relationship Id="rId13" Type="http://schemas.openxmlformats.org/officeDocument/2006/relationships/diagramLayout" Target="../diagrams/layout3.xml"/><Relationship Id="rId14" Type="http://schemas.openxmlformats.org/officeDocument/2006/relationships/diagramQuickStyle" Target="../diagrams/quickStyle3.xml"/><Relationship Id="rId15" Type="http://schemas.openxmlformats.org/officeDocument/2006/relationships/diagramColors" Target="../diagrams/colors3.xml"/><Relationship Id="rId16" Type="http://schemas.microsoft.com/office/2007/relationships/diagramDrawing" Target="../diagrams/drawing3.xml"/><Relationship Id="rId17" Type="http://schemas.openxmlformats.org/officeDocument/2006/relationships/diagramData" Target="../diagrams/data4.xml"/><Relationship Id="rId18" Type="http://schemas.openxmlformats.org/officeDocument/2006/relationships/diagramLayout" Target="../diagrams/layout4.xml"/><Relationship Id="rId19" Type="http://schemas.openxmlformats.org/officeDocument/2006/relationships/diagramQuickStyle" Target="../diagrams/quickStyle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diagramData" Target="../diagrams/data2.xml"/><Relationship Id="rId8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10</a:t>
            </a:r>
            <a:br>
              <a:rPr lang="en-US" sz="28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Foreign Debt and Financial Crisis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1/2018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01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Debtors and creditors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b="1" dirty="0" smtClean="0"/>
              <a:t>Lender</a:t>
            </a:r>
          </a:p>
          <a:p>
            <a:pPr lvl="1"/>
            <a:r>
              <a:rPr lang="en-US" dirty="0" smtClean="0"/>
              <a:t>Creditor	provides credit</a:t>
            </a:r>
            <a:endParaRPr lang="en-US" b="1" dirty="0" smtClean="0"/>
          </a:p>
          <a:p>
            <a:pPr lvl="1"/>
            <a:r>
              <a:rPr lang="en-US" dirty="0" smtClean="0"/>
              <a:t>Private:		rich country banks</a:t>
            </a:r>
          </a:p>
          <a:p>
            <a:pPr lvl="1"/>
            <a:r>
              <a:rPr lang="en-US" dirty="0" smtClean="0"/>
              <a:t>Public:		IMF, World Bank, rich country government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b="1" dirty="0" smtClean="0"/>
              <a:t>Borrower</a:t>
            </a:r>
          </a:p>
          <a:p>
            <a:pPr lvl="1"/>
            <a:r>
              <a:rPr lang="en-US" dirty="0" smtClean="0"/>
              <a:t>Debtor		in debt</a:t>
            </a:r>
            <a:endParaRPr lang="en-US" b="1" dirty="0" smtClean="0"/>
          </a:p>
          <a:p>
            <a:pPr lvl="1"/>
            <a:r>
              <a:rPr lang="en-US" dirty="0" smtClean="0"/>
              <a:t>Public: 		developing country government</a:t>
            </a:r>
          </a:p>
          <a:p>
            <a:pPr lvl="1"/>
            <a:r>
              <a:rPr lang="en-US" dirty="0" smtClean="0"/>
              <a:t>Private: 	banks, businesses in developing country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13073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</a:t>
            </a:r>
            <a:r>
              <a:rPr lang="en-US" dirty="0" smtClean="0"/>
              <a:t>Debt Crisis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2452725"/>
              </p:ext>
            </p:extLst>
          </p:nvPr>
        </p:nvGraphicFramePr>
        <p:xfrm>
          <a:off x="457200" y="1600201"/>
          <a:ext cx="8229600" cy="1512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580992034"/>
              </p:ext>
            </p:extLst>
          </p:nvPr>
        </p:nvGraphicFramePr>
        <p:xfrm>
          <a:off x="583477" y="3478342"/>
          <a:ext cx="8103323" cy="8009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177025222"/>
              </p:ext>
            </p:extLst>
          </p:nvPr>
        </p:nvGraphicFramePr>
        <p:xfrm>
          <a:off x="583477" y="4508116"/>
          <a:ext cx="8103323" cy="7666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059957492"/>
              </p:ext>
            </p:extLst>
          </p:nvPr>
        </p:nvGraphicFramePr>
        <p:xfrm>
          <a:off x="583478" y="5549332"/>
          <a:ext cx="8103322" cy="697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val="3344703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Debt and Borrowing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Borrowing </a:t>
            </a:r>
            <a:r>
              <a:rPr lang="en-US" dirty="0" smtClean="0"/>
              <a:t>needs to be paid back</a:t>
            </a:r>
            <a:endParaRPr lang="en-US" dirty="0" smtClean="0"/>
          </a:p>
          <a:p>
            <a:pPr lvl="1"/>
            <a:r>
              <a:rPr lang="en-US" dirty="0" smtClean="0"/>
              <a:t> Need to pay back in foreign </a:t>
            </a:r>
            <a:r>
              <a:rPr lang="en-US" dirty="0" smtClean="0"/>
              <a:t>currency, mostly US$</a:t>
            </a:r>
            <a:endParaRPr lang="en-US" dirty="0" smtClean="0"/>
          </a:p>
          <a:p>
            <a:pPr lvl="2"/>
            <a:r>
              <a:rPr lang="en-US" dirty="0" smtClean="0"/>
              <a:t> </a:t>
            </a:r>
            <a:r>
              <a:rPr lang="en-US" dirty="0" smtClean="0"/>
              <a:t>US$ (yen, euros)</a:t>
            </a:r>
            <a:endParaRPr lang="en-US" dirty="0" smtClean="0"/>
          </a:p>
          <a:p>
            <a:pPr lvl="2"/>
            <a:r>
              <a:rPr lang="en-US" dirty="0" smtClean="0"/>
              <a:t>Need to earn sufficient foreign </a:t>
            </a:r>
            <a:r>
              <a:rPr lang="en-US" dirty="0" smtClean="0"/>
              <a:t>exchange (exports, inflows</a:t>
            </a:r>
            <a:r>
              <a:rPr lang="en-US" dirty="0" smtClean="0"/>
              <a:t>)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Crisis occurs when</a:t>
            </a:r>
          </a:p>
          <a:p>
            <a:pPr lvl="1"/>
            <a:r>
              <a:rPr lang="en-US" dirty="0" smtClean="0"/>
              <a:t>Debt becomes big</a:t>
            </a:r>
          </a:p>
          <a:p>
            <a:pPr lvl="2"/>
            <a:r>
              <a:rPr lang="en-US" dirty="0" smtClean="0"/>
              <a:t>Bigger than expected</a:t>
            </a:r>
          </a:p>
          <a:p>
            <a:pPr lvl="2"/>
            <a:r>
              <a:rPr lang="en-US" dirty="0" smtClean="0"/>
              <a:t>Interest rates increase, which increases repayment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Ability to repay declines</a:t>
            </a:r>
          </a:p>
          <a:p>
            <a:pPr lvl="2"/>
            <a:r>
              <a:rPr lang="en-US" dirty="0" smtClean="0"/>
              <a:t>Slower economic growth</a:t>
            </a:r>
          </a:p>
          <a:p>
            <a:pPr lvl="2"/>
            <a:r>
              <a:rPr lang="en-US" dirty="0" smtClean="0"/>
              <a:t>Earning less foreign exchange </a:t>
            </a:r>
          </a:p>
          <a:p>
            <a:pPr lvl="2"/>
            <a:r>
              <a:rPr lang="en-US" dirty="0" smtClean="0"/>
              <a:t>(Worsening) trade deficit: less exports, imports increasing (oil)</a:t>
            </a:r>
          </a:p>
          <a:p>
            <a:pPr lvl="2"/>
            <a:r>
              <a:rPr lang="en-US" dirty="0" smtClean="0"/>
              <a:t>Creditors pull back, don’t want to lend new money</a:t>
            </a:r>
          </a:p>
          <a:p>
            <a:pPr marL="457200" lvl="1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094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Government Debt Defaults</a:t>
            </a:r>
            <a:br>
              <a:rPr lang="en-US" sz="3600" dirty="0" smtClean="0"/>
            </a:br>
            <a:r>
              <a:rPr lang="en-US" sz="2400" dirty="0" smtClean="0"/>
              <a:t>(and debt problems)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European countries</a:t>
            </a:r>
          </a:p>
          <a:p>
            <a:pPr lvl="1"/>
            <a:r>
              <a:rPr lang="en-US" dirty="0" smtClean="0"/>
              <a:t>Defaults in past centuries</a:t>
            </a:r>
          </a:p>
          <a:p>
            <a:pPr lvl="1"/>
            <a:r>
              <a:rPr lang="en-US" dirty="0" smtClean="0"/>
              <a:t>Several in 19</a:t>
            </a:r>
            <a:r>
              <a:rPr lang="en-US" baseline="30000" dirty="0" smtClean="0"/>
              <a:t>th</a:t>
            </a:r>
            <a:r>
              <a:rPr lang="en-US" dirty="0" smtClean="0"/>
              <a:t> </a:t>
            </a:r>
            <a:r>
              <a:rPr lang="en-US" dirty="0" smtClean="0"/>
              <a:t>century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Latin American debt crisis</a:t>
            </a:r>
          </a:p>
          <a:p>
            <a:pPr lvl="1"/>
            <a:r>
              <a:rPr lang="en-US" dirty="0" smtClean="0"/>
              <a:t>Defaults in the 1980s</a:t>
            </a:r>
          </a:p>
          <a:p>
            <a:pPr lvl="1"/>
            <a:r>
              <a:rPr lang="en-US" dirty="0" smtClean="0"/>
              <a:t>Private creditors</a:t>
            </a:r>
          </a:p>
          <a:p>
            <a:pPr lvl="1"/>
            <a:r>
              <a:rPr lang="en-US" dirty="0" smtClean="0"/>
              <a:t>Resolved by late 1980s through US Brady </a:t>
            </a:r>
            <a:r>
              <a:rPr lang="en-US" dirty="0" smtClean="0"/>
              <a:t>Plan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African debt crisis</a:t>
            </a:r>
          </a:p>
          <a:p>
            <a:pPr lvl="1"/>
            <a:r>
              <a:rPr lang="en-US" dirty="0" smtClean="0"/>
              <a:t>Heavily indebted in the 1980s and 1990s</a:t>
            </a:r>
          </a:p>
          <a:p>
            <a:pPr lvl="1"/>
            <a:r>
              <a:rPr lang="en-US" dirty="0" smtClean="0"/>
              <a:t>No defaults</a:t>
            </a:r>
          </a:p>
          <a:p>
            <a:pPr lvl="1"/>
            <a:r>
              <a:rPr lang="en-US" dirty="0" smtClean="0"/>
              <a:t>Resolved through Paris club and HIPC initiative (see following slides)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94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Odious Debts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Debt incurred by a dictator</a:t>
            </a:r>
          </a:p>
          <a:p>
            <a:pPr lvl="1"/>
            <a:r>
              <a:rPr lang="en-US" dirty="0" smtClean="0"/>
              <a:t>Funds not used for the benefit of the people</a:t>
            </a:r>
          </a:p>
          <a:p>
            <a:pPr lvl="1"/>
            <a:r>
              <a:rPr lang="en-US" dirty="0" smtClean="0"/>
              <a:t>Not by the consent of the people</a:t>
            </a:r>
          </a:p>
          <a:p>
            <a:r>
              <a:rPr lang="en-US" dirty="0"/>
              <a:t>D</a:t>
            </a:r>
            <a:r>
              <a:rPr lang="en-US" dirty="0" smtClean="0"/>
              <a:t>ictator is deposed or dies</a:t>
            </a:r>
          </a:p>
          <a:p>
            <a:pPr lvl="1"/>
            <a:r>
              <a:rPr lang="en-US" dirty="0" smtClean="0"/>
              <a:t>New government/leader repudiates the debt</a:t>
            </a:r>
          </a:p>
          <a:p>
            <a:pPr lvl="1"/>
            <a:r>
              <a:rPr lang="en-US" dirty="0" smtClean="0"/>
              <a:t>“We are not paying because it was debt incurred by dictator.”</a:t>
            </a:r>
          </a:p>
          <a:p>
            <a:r>
              <a:rPr lang="en-US" dirty="0" smtClean="0"/>
              <a:t>Cases are few:</a:t>
            </a:r>
          </a:p>
          <a:p>
            <a:pPr lvl="1"/>
            <a:r>
              <a:rPr lang="en-US" dirty="0" smtClean="0"/>
              <a:t>Saddam Hussein, Iraq, $29 b in 2004 (not called odious debt)</a:t>
            </a:r>
          </a:p>
          <a:p>
            <a:pPr lvl="1"/>
            <a:r>
              <a:rPr lang="en-US" dirty="0" smtClean="0"/>
              <a:t>Cuba debt, 1898, assumed by Spain (colonial power) after US took over</a:t>
            </a:r>
          </a:p>
          <a:p>
            <a:r>
              <a:rPr lang="en-US" dirty="0"/>
              <a:t>G</a:t>
            </a:r>
            <a:r>
              <a:rPr lang="en-US" dirty="0" smtClean="0"/>
              <a:t>ood cases but not done:</a:t>
            </a:r>
          </a:p>
          <a:p>
            <a:pPr lvl="1"/>
            <a:r>
              <a:rPr lang="en-US" dirty="0" smtClean="0"/>
              <a:t>Ferdinand Marcos, 		Philippines		$10 billion</a:t>
            </a:r>
          </a:p>
          <a:p>
            <a:pPr lvl="1"/>
            <a:r>
              <a:rPr lang="en-US" dirty="0" smtClean="0"/>
              <a:t>Mobuto </a:t>
            </a:r>
            <a:r>
              <a:rPr lang="en-US" dirty="0" err="1" smtClean="0"/>
              <a:t>Sese</a:t>
            </a:r>
            <a:r>
              <a:rPr lang="en-US" dirty="0" smtClean="0"/>
              <a:t> </a:t>
            </a:r>
            <a:r>
              <a:rPr lang="en-US" dirty="0" err="1" smtClean="0"/>
              <a:t>Seko</a:t>
            </a:r>
            <a:r>
              <a:rPr lang="en-US" dirty="0" smtClean="0"/>
              <a:t>, 		Zaire 			$4 billion</a:t>
            </a:r>
          </a:p>
          <a:p>
            <a:pPr lvl="1"/>
            <a:r>
              <a:rPr lang="en-US" dirty="0" err="1" smtClean="0"/>
              <a:t>Anastasio</a:t>
            </a:r>
            <a:r>
              <a:rPr lang="en-US" dirty="0" smtClean="0"/>
              <a:t> Somoza, 		Nicaragua 		$100-$500 million</a:t>
            </a:r>
          </a:p>
          <a:p>
            <a:pPr lvl="1"/>
            <a:r>
              <a:rPr lang="en-US" dirty="0" smtClean="0"/>
              <a:t>Jean-Claude Duvalier		Haiti  			$900 million</a:t>
            </a:r>
          </a:p>
          <a:p>
            <a:pPr lvl="1"/>
            <a:r>
              <a:rPr lang="en-US" dirty="0" smtClean="0"/>
              <a:t>White apartheid gov’t	South Africa		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7576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Latin American Debt Crisis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Private creditors to governments, 1980s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6949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Latin American Debt Crisis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Causes</a:t>
            </a:r>
          </a:p>
          <a:p>
            <a:pPr lvl="1"/>
            <a:r>
              <a:rPr lang="en-US" dirty="0" smtClean="0"/>
              <a:t>Oil price increases in </a:t>
            </a:r>
            <a:r>
              <a:rPr lang="en-US" dirty="0" smtClean="0"/>
              <a:t>1970s</a:t>
            </a:r>
          </a:p>
          <a:p>
            <a:pPr lvl="2"/>
            <a:r>
              <a:rPr lang="en-US" dirty="0" smtClean="0"/>
              <a:t> Spending more </a:t>
            </a:r>
            <a:r>
              <a:rPr lang="en-US" dirty="0" err="1" smtClean="0"/>
              <a:t>forex</a:t>
            </a:r>
            <a:r>
              <a:rPr lang="en-US" dirty="0" smtClean="0"/>
              <a:t> on oil</a:t>
            </a:r>
            <a:endParaRPr lang="en-US" dirty="0" smtClean="0"/>
          </a:p>
          <a:p>
            <a:pPr lvl="1"/>
            <a:r>
              <a:rPr lang="en-US" dirty="0" smtClean="0"/>
              <a:t>Rising interest </a:t>
            </a:r>
            <a:r>
              <a:rPr lang="en-US" dirty="0" smtClean="0"/>
              <a:t>rates</a:t>
            </a:r>
          </a:p>
          <a:p>
            <a:pPr lvl="2"/>
            <a:r>
              <a:rPr lang="en-US" dirty="0" smtClean="0"/>
              <a:t>Early </a:t>
            </a:r>
            <a:r>
              <a:rPr lang="en-US" dirty="0" smtClean="0"/>
              <a:t>1980s, raised costs </a:t>
            </a:r>
            <a:r>
              <a:rPr lang="en-US" dirty="0" smtClean="0"/>
              <a:t>to service loans</a:t>
            </a:r>
            <a:endParaRPr lang="en-US" dirty="0" smtClean="0"/>
          </a:p>
          <a:p>
            <a:pPr lvl="1"/>
            <a:r>
              <a:rPr lang="en-US" dirty="0" smtClean="0"/>
              <a:t>Governments borrowed a lot</a:t>
            </a:r>
          </a:p>
          <a:p>
            <a:pPr lvl="2"/>
            <a:r>
              <a:rPr lang="en-US" dirty="0" smtClean="0"/>
              <a:t>Lending by commercial banks (US and Europe)</a:t>
            </a:r>
          </a:p>
          <a:p>
            <a:pPr lvl="2"/>
            <a:r>
              <a:rPr lang="en-US" dirty="0" smtClean="0"/>
              <a:t>Government are good credit risk </a:t>
            </a:r>
            <a:r>
              <a:rPr lang="en-US" dirty="0" smtClean="0"/>
              <a:t>(didn’t properly assess risk)</a:t>
            </a:r>
            <a:endParaRPr lang="en-US" dirty="0" smtClean="0"/>
          </a:p>
          <a:p>
            <a:pPr lvl="2"/>
            <a:r>
              <a:rPr lang="en-US" dirty="0" smtClean="0"/>
              <a:t>“Countries </a:t>
            </a:r>
            <a:r>
              <a:rPr lang="en-US" dirty="0" smtClean="0"/>
              <a:t>can’t go </a:t>
            </a:r>
            <a:r>
              <a:rPr lang="en-US" dirty="0" smtClean="0"/>
              <a:t>bankrupt.”</a:t>
            </a:r>
          </a:p>
          <a:p>
            <a:pPr lvl="2"/>
            <a:r>
              <a:rPr lang="en-US" dirty="0" smtClean="0"/>
              <a:t>Government didn’t manage finances well</a:t>
            </a:r>
          </a:p>
          <a:p>
            <a:r>
              <a:rPr lang="en-US" dirty="0" smtClean="0"/>
              <a:t>Mexico announced in 1982 that it cannot pay its debt</a:t>
            </a:r>
          </a:p>
          <a:p>
            <a:pPr lvl="1"/>
            <a:r>
              <a:rPr lang="en-US" dirty="0" smtClean="0"/>
              <a:t>Other countries </a:t>
            </a:r>
            <a:r>
              <a:rPr lang="en-US" dirty="0" smtClean="0"/>
              <a:t>followed </a:t>
            </a:r>
            <a:r>
              <a:rPr lang="en-US" dirty="0" smtClean="0"/>
              <a:t>suit</a:t>
            </a:r>
          </a:p>
        </p:txBody>
      </p:sp>
    </p:spTree>
    <p:extLst>
      <p:ext uri="{BB962C8B-B14F-4D97-AF65-F5344CB8AC3E}">
        <p14:creationId xmlns:p14="http://schemas.microsoft.com/office/powerpoint/2010/main" val="1848247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Baker and </a:t>
            </a:r>
            <a:r>
              <a:rPr lang="en-US" dirty="0" smtClean="0"/>
              <a:t>Brady</a:t>
            </a:r>
            <a:br>
              <a:rPr lang="en-US" dirty="0" smtClean="0"/>
            </a:br>
            <a:r>
              <a:rPr lang="en-US" sz="2700" dirty="0" smtClean="0"/>
              <a:t>(efforts to resolve LA crisis)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US Treasury Secretaries (finance ministers)</a:t>
            </a:r>
          </a:p>
          <a:p>
            <a:pPr lvl="1"/>
            <a:r>
              <a:rPr lang="en-US" dirty="0" smtClean="0"/>
              <a:t>In 1980s</a:t>
            </a:r>
          </a:p>
          <a:p>
            <a:pPr lvl="1"/>
            <a:r>
              <a:rPr lang="en-US" dirty="0" smtClean="0"/>
              <a:t>Effort to address LA debt (+ Poland, Philippines)</a:t>
            </a:r>
          </a:p>
          <a:p>
            <a:r>
              <a:rPr lang="en-US" dirty="0" smtClean="0"/>
              <a:t>Baker Plan</a:t>
            </a:r>
          </a:p>
          <a:p>
            <a:pPr lvl="1"/>
            <a:r>
              <a:rPr lang="en-US" dirty="0" smtClean="0"/>
              <a:t>New finance and economic reforms (structural adjustment)</a:t>
            </a:r>
          </a:p>
          <a:p>
            <a:pPr lvl="1"/>
            <a:r>
              <a:rPr lang="en-US" dirty="0" smtClean="0"/>
              <a:t>‘Grow their way out of debt’</a:t>
            </a:r>
          </a:p>
          <a:p>
            <a:pPr lvl="1"/>
            <a:r>
              <a:rPr lang="en-US" dirty="0" smtClean="0"/>
              <a:t>Not successful</a:t>
            </a:r>
          </a:p>
          <a:p>
            <a:r>
              <a:rPr lang="en-US" dirty="0" smtClean="0"/>
              <a:t>Brady Plan</a:t>
            </a:r>
          </a:p>
          <a:p>
            <a:pPr lvl="1"/>
            <a:r>
              <a:rPr lang="en-US" dirty="0" smtClean="0"/>
              <a:t>Successful</a:t>
            </a:r>
          </a:p>
          <a:p>
            <a:pPr lvl="1"/>
            <a:r>
              <a:rPr lang="en-US" dirty="0" smtClean="0"/>
              <a:t>Banks and debtors renegotiated debts case-by-case</a:t>
            </a:r>
          </a:p>
          <a:p>
            <a:pPr lvl="1"/>
            <a:r>
              <a:rPr lang="en-US" dirty="0" smtClean="0"/>
              <a:t>Several options:</a:t>
            </a:r>
          </a:p>
          <a:p>
            <a:pPr lvl="2"/>
            <a:r>
              <a:rPr lang="en-US" dirty="0" smtClean="0"/>
              <a:t>Reduce face value of debt</a:t>
            </a:r>
          </a:p>
          <a:p>
            <a:pPr lvl="2"/>
            <a:r>
              <a:rPr lang="en-US" dirty="0" smtClean="0"/>
              <a:t>Reduce interest rates</a:t>
            </a:r>
          </a:p>
          <a:p>
            <a:pPr lvl="2"/>
            <a:r>
              <a:rPr lang="en-US" dirty="0" smtClean="0"/>
              <a:t>Provide new lows</a:t>
            </a:r>
          </a:p>
          <a:p>
            <a:pPr lvl="2"/>
            <a:r>
              <a:rPr lang="en-US" dirty="0" smtClean="0"/>
              <a:t>Create Brady bonds (issued by debtor gov’t to banks in exchange for debt)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828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African Debt Crisis</a:t>
            </a:r>
            <a:br>
              <a:rPr lang="en-US" dirty="0" smtClean="0"/>
            </a:br>
            <a:r>
              <a:rPr lang="en-US" sz="2800" dirty="0" smtClean="0"/>
              <a:t>(Poor countries, African + Caribbean)</a:t>
            </a:r>
            <a:endParaRPr lang="en-US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1990s, Public creditor to governments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0567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Africa </a:t>
            </a:r>
            <a:r>
              <a:rPr lang="en-US" dirty="0" smtClean="0"/>
              <a:t>debt</a:t>
            </a:r>
            <a:br>
              <a:rPr lang="en-US" dirty="0" smtClean="0"/>
            </a:br>
            <a:r>
              <a:rPr lang="en-US" sz="3100" dirty="0" smtClean="0"/>
              <a:t>(and other poor countries)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Could </a:t>
            </a:r>
            <a:r>
              <a:rPr lang="en-US" dirty="0" smtClean="0"/>
              <a:t>not borrow from private </a:t>
            </a:r>
            <a:r>
              <a:rPr lang="en-US" dirty="0" smtClean="0"/>
              <a:t>lenders</a:t>
            </a:r>
          </a:p>
          <a:p>
            <a:pPr lvl="1"/>
            <a:r>
              <a:rPr lang="en-US" dirty="0" smtClean="0"/>
              <a:t>Not creditworthy enough</a:t>
            </a:r>
          </a:p>
          <a:p>
            <a:pPr lvl="1"/>
            <a:r>
              <a:rPr lang="en-US" dirty="0" smtClean="0"/>
              <a:t>Unlike Latin America</a:t>
            </a:r>
            <a:endParaRPr lang="en-US" dirty="0" smtClean="0"/>
          </a:p>
          <a:p>
            <a:r>
              <a:rPr lang="en-US" dirty="0" smtClean="0"/>
              <a:t>Borrowed from public creditors</a:t>
            </a:r>
          </a:p>
          <a:p>
            <a:pPr lvl="1"/>
            <a:r>
              <a:rPr lang="en-US" dirty="0" smtClean="0"/>
              <a:t>IMF, World Bank, structural </a:t>
            </a:r>
            <a:r>
              <a:rPr lang="en-US" dirty="0" smtClean="0"/>
              <a:t>adjustment </a:t>
            </a:r>
            <a:r>
              <a:rPr lang="en-US" dirty="0" smtClean="0"/>
              <a:t>lending</a:t>
            </a:r>
          </a:p>
          <a:p>
            <a:pPr lvl="1"/>
            <a:r>
              <a:rPr lang="en-US" dirty="0" smtClean="0"/>
              <a:t>Bilateral lending (from rich country governments)</a:t>
            </a:r>
            <a:endParaRPr lang="en-US" dirty="0" smtClean="0"/>
          </a:p>
          <a:p>
            <a:r>
              <a:rPr lang="en-US" dirty="0" smtClean="0"/>
              <a:t>By early 1990s difficulty servicing that </a:t>
            </a:r>
            <a:r>
              <a:rPr lang="en-US" dirty="0" smtClean="0"/>
              <a:t>debt</a:t>
            </a:r>
            <a:endParaRPr lang="en-US" dirty="0" smtClean="0"/>
          </a:p>
          <a:p>
            <a:pPr lvl="1"/>
            <a:r>
              <a:rPr lang="en-US" dirty="0" smtClean="0"/>
              <a:t>Economies not growing that well</a:t>
            </a:r>
          </a:p>
          <a:p>
            <a:pPr lvl="1"/>
            <a:r>
              <a:rPr lang="en-US" dirty="0" smtClean="0"/>
              <a:t>Investments not bringing up social rate of return</a:t>
            </a:r>
          </a:p>
          <a:p>
            <a:pPr lvl="1"/>
            <a:r>
              <a:rPr lang="en-US" dirty="0" smtClean="0"/>
              <a:t>Could not get public finances in </a:t>
            </a:r>
            <a:r>
              <a:rPr lang="en-US" dirty="0" smtClean="0"/>
              <a:t>order</a:t>
            </a:r>
          </a:p>
          <a:p>
            <a:pPr lvl="1"/>
            <a:r>
              <a:rPr lang="en-US" dirty="0" smtClean="0"/>
              <a:t>New lending covering old debts, debt piling up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03133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Debt forgiveness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IMF, World Bank did not want to forgive or </a:t>
            </a:r>
            <a:r>
              <a:rPr lang="en-US" dirty="0" smtClean="0"/>
              <a:t>renegotiate debt</a:t>
            </a:r>
          </a:p>
          <a:p>
            <a:pPr lvl="1"/>
            <a:r>
              <a:rPr lang="en-US" dirty="0" smtClean="0"/>
              <a:t>Moral hazard, less resources</a:t>
            </a:r>
            <a:endParaRPr lang="en-US" dirty="0" smtClean="0"/>
          </a:p>
          <a:p>
            <a:r>
              <a:rPr lang="en-US" dirty="0" smtClean="0"/>
              <a:t>Bilateral creditors were willing to forgive</a:t>
            </a:r>
          </a:p>
          <a:p>
            <a:pPr lvl="1"/>
            <a:r>
              <a:rPr lang="en-US" dirty="0" smtClean="0"/>
              <a:t>Through the “Paris Club”</a:t>
            </a:r>
          </a:p>
          <a:p>
            <a:pPr lvl="2"/>
            <a:r>
              <a:rPr lang="en-US" dirty="0" smtClean="0"/>
              <a:t>Grouping of a country’s bilateral creditors</a:t>
            </a:r>
          </a:p>
          <a:p>
            <a:pPr lvl="1"/>
            <a:r>
              <a:rPr lang="en-US" dirty="0" smtClean="0"/>
              <a:t>Renegotiate the debt 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illing to reduce/forgive debt</a:t>
            </a:r>
          </a:p>
          <a:p>
            <a:pPr lvl="2"/>
            <a:r>
              <a:rPr lang="en-US" dirty="0" smtClean="0"/>
              <a:t>1988: first deals 33% debt reduction</a:t>
            </a:r>
          </a:p>
          <a:p>
            <a:pPr lvl="2"/>
            <a:r>
              <a:rPr lang="en-US" dirty="0" smtClean="0"/>
              <a:t>By 1999: 90% or 100% reduction on some debt by some countries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9755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HIPC Initiative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Heavily indebted poor countries</a:t>
            </a:r>
          </a:p>
          <a:p>
            <a:pPr lvl="1"/>
            <a:r>
              <a:rPr lang="en-US" dirty="0" smtClean="0"/>
              <a:t>1990s and 2000s (continues today)</a:t>
            </a:r>
          </a:p>
          <a:p>
            <a:r>
              <a:rPr lang="en-US" b="1" dirty="0" smtClean="0"/>
              <a:t>Low-income </a:t>
            </a:r>
            <a:r>
              <a:rPr lang="en-US" dirty="0" smtClean="0"/>
              <a:t>countries (39)</a:t>
            </a:r>
          </a:p>
          <a:p>
            <a:pPr lvl="1"/>
            <a:r>
              <a:rPr lang="en-US" dirty="0" smtClean="0"/>
              <a:t>Not middle-income</a:t>
            </a:r>
          </a:p>
          <a:p>
            <a:pPr lvl="1"/>
            <a:r>
              <a:rPr lang="en-US" dirty="0" smtClean="0"/>
              <a:t>Most in </a:t>
            </a:r>
            <a:r>
              <a:rPr lang="en-US" b="1" dirty="0" smtClean="0"/>
              <a:t>Africa</a:t>
            </a:r>
            <a:r>
              <a:rPr lang="en-US" dirty="0" smtClean="0"/>
              <a:t> (33 of 39)</a:t>
            </a:r>
          </a:p>
          <a:p>
            <a:r>
              <a:rPr lang="en-US" dirty="0" smtClean="0"/>
              <a:t>Debt owed by government to </a:t>
            </a:r>
            <a:r>
              <a:rPr lang="en-US" b="1" dirty="0" smtClean="0"/>
              <a:t>public creditors </a:t>
            </a:r>
          </a:p>
          <a:p>
            <a:pPr lvl="1"/>
            <a:r>
              <a:rPr lang="en-US" dirty="0" smtClean="0"/>
              <a:t>To rich country governments – bilateral loans</a:t>
            </a:r>
          </a:p>
          <a:p>
            <a:pPr lvl="1"/>
            <a:r>
              <a:rPr lang="en-US" dirty="0" smtClean="0"/>
              <a:t>To international fin. institutions – multilateral loans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1277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HIPC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Revised in 1999 and to make it work better</a:t>
            </a:r>
          </a:p>
          <a:p>
            <a:r>
              <a:rPr lang="en-US" dirty="0" smtClean="0"/>
              <a:t>In 2005 </a:t>
            </a:r>
            <a:r>
              <a:rPr lang="en-US" dirty="0" smtClean="0"/>
              <a:t>agreed to give 100% forgiveness of debt owed to IMF, World Bank and </a:t>
            </a:r>
            <a:r>
              <a:rPr lang="en-US" dirty="0" err="1" smtClean="0"/>
              <a:t>AfDB</a:t>
            </a:r>
            <a:endParaRPr lang="en-US" dirty="0" smtClean="0"/>
          </a:p>
          <a:p>
            <a:r>
              <a:rPr lang="en-US" dirty="0" smtClean="0"/>
              <a:t>Funded in part by IMF gold sales</a:t>
            </a:r>
          </a:p>
          <a:p>
            <a:r>
              <a:rPr lang="en-US" dirty="0" smtClean="0"/>
              <a:t>Eritrea, Somalia and Sudan currently being added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7816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HIPC Countries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5855670"/>
              </p:ext>
            </p:extLst>
          </p:nvPr>
        </p:nvGraphicFramePr>
        <p:xfrm>
          <a:off x="457200" y="1600200"/>
          <a:ext cx="82296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Afghanistan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Dem.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Rep. Congo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Madagascar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Sierra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Leone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Benin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Cote d’Ivoire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Malawi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Tanzania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Bolivia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Ethiopia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Mali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Togo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Burkina Faso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Gambia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Mauritania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Uganda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Burundi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Ghana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Mozambique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Zambia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Cameroon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Guinea-Bissau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Nicaragua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Central African Rep.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Guyana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Niger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Eritrea*</a:t>
                      </a:r>
                      <a:endParaRPr lang="en-US" i="1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Chad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Haiti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Rwanda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Somalia*</a:t>
                      </a:r>
                      <a:endParaRPr lang="en-US" i="1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Comoros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Honduras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Sao Tome Principe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Sudan*</a:t>
                      </a:r>
                      <a:endParaRPr lang="en-US" i="1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*in process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Asia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Africa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Latin America and Caribbean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26077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Asian Financial crisis</a:t>
            </a:r>
            <a:br>
              <a:rPr lang="en-US" dirty="0" smtClean="0"/>
            </a:br>
            <a:r>
              <a:rPr lang="en-US" sz="2800" dirty="0" smtClean="0"/>
              <a:t>(Emerging markets)</a:t>
            </a:r>
            <a:endParaRPr lang="en-US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Late 1990s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5823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Asian Financial Crisis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3600" dirty="0" smtClean="0"/>
              <a:t>1997-1998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Asia was growing rapidly in 1990s</a:t>
            </a:r>
          </a:p>
          <a:p>
            <a:r>
              <a:rPr lang="en-US" dirty="0" smtClean="0"/>
              <a:t>Good returns for investors and lenders</a:t>
            </a:r>
          </a:p>
          <a:p>
            <a:pPr lvl="1"/>
            <a:r>
              <a:rPr lang="en-US" dirty="0"/>
              <a:t>H</a:t>
            </a:r>
            <a:r>
              <a:rPr lang="en-US" dirty="0" smtClean="0"/>
              <a:t>igh interest rates</a:t>
            </a:r>
          </a:p>
          <a:p>
            <a:pPr lvl="1"/>
            <a:r>
              <a:rPr lang="en-US" dirty="0" smtClean="0"/>
              <a:t>Good stock market returns</a:t>
            </a:r>
          </a:p>
          <a:p>
            <a:r>
              <a:rPr lang="en-US" dirty="0" smtClean="0"/>
              <a:t>It was the place for investors to be</a:t>
            </a:r>
          </a:p>
          <a:p>
            <a:pPr lvl="1"/>
            <a:r>
              <a:rPr lang="en-US" dirty="0" smtClean="0"/>
              <a:t>But foreign investors did not really understand these economies</a:t>
            </a:r>
          </a:p>
          <a:p>
            <a:r>
              <a:rPr lang="en-US" dirty="0" smtClean="0"/>
              <a:t>Pegged currency reduced exchange rate risk</a:t>
            </a:r>
          </a:p>
          <a:p>
            <a:r>
              <a:rPr lang="en-US" dirty="0" smtClean="0"/>
              <a:t>Money flowed into real estate market</a:t>
            </a:r>
          </a:p>
          <a:p>
            <a:pPr lvl="1"/>
            <a:r>
              <a:rPr lang="en-US" dirty="0" smtClean="0"/>
              <a:t>Created a bubble</a:t>
            </a:r>
          </a:p>
          <a:p>
            <a:r>
              <a:rPr lang="en-US" dirty="0" smtClean="0"/>
              <a:t>Financial liberalization without proper regulation</a:t>
            </a:r>
          </a:p>
          <a:p>
            <a:pPr lvl="1"/>
            <a:r>
              <a:rPr lang="en-US" dirty="0" smtClean="0"/>
              <a:t>Restrictions on inflow of money were reduced</a:t>
            </a:r>
          </a:p>
          <a:p>
            <a:pPr lvl="1"/>
            <a:r>
              <a:rPr lang="en-US" dirty="0" smtClean="0"/>
              <a:t>Prudential oversight of banks not in place</a:t>
            </a:r>
          </a:p>
          <a:p>
            <a:pPr lvl="1"/>
            <a:r>
              <a:rPr lang="en-US" dirty="0" smtClean="0"/>
              <a:t>Countries without liberalization or which had liberalized earlier were not so affected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4310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Fixed Exchange Rates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 exchange rate risk in short-run</a:t>
            </a:r>
          </a:p>
          <a:p>
            <a:pPr lvl="1"/>
            <a:r>
              <a:rPr lang="en-US" dirty="0" smtClean="0"/>
              <a:t>Encourages short-term inflows</a:t>
            </a:r>
          </a:p>
          <a:p>
            <a:r>
              <a:rPr lang="en-US" dirty="0" smtClean="0"/>
              <a:t>Currency can become overvalued</a:t>
            </a:r>
          </a:p>
          <a:p>
            <a:pPr lvl="1"/>
            <a:r>
              <a:rPr lang="en-US" dirty="0" smtClean="0"/>
              <a:t>Not adjusting to market conditions</a:t>
            </a:r>
          </a:p>
          <a:p>
            <a:pPr lvl="1"/>
            <a:r>
              <a:rPr lang="en-US" dirty="0" smtClean="0"/>
              <a:t>Reduces competitiveness of exports</a:t>
            </a:r>
          </a:p>
          <a:p>
            <a:r>
              <a:rPr lang="en-US" dirty="0" smtClean="0"/>
              <a:t>Anticipation of devaluation</a:t>
            </a:r>
          </a:p>
          <a:p>
            <a:pPr lvl="1"/>
            <a:r>
              <a:rPr lang="en-US" dirty="0" smtClean="0"/>
              <a:t>Will cause investors to pull out even faster</a:t>
            </a:r>
          </a:p>
        </p:txBody>
      </p:sp>
    </p:spTree>
    <p:extLst>
      <p:ext uri="{BB962C8B-B14F-4D97-AF65-F5344CB8AC3E}">
        <p14:creationId xmlns:p14="http://schemas.microsoft.com/office/powerpoint/2010/main" val="14734810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Loss of confidence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Slowing growth</a:t>
            </a:r>
          </a:p>
          <a:p>
            <a:r>
              <a:rPr lang="en-US" dirty="0" smtClean="0"/>
              <a:t>Concerns that reserves not sufficient</a:t>
            </a:r>
          </a:p>
          <a:p>
            <a:r>
              <a:rPr lang="en-US" dirty="0" smtClean="0"/>
              <a:t>One or a </a:t>
            </a:r>
            <a:r>
              <a:rPr lang="en-US" dirty="0"/>
              <a:t>f</a:t>
            </a:r>
            <a:r>
              <a:rPr lang="en-US" dirty="0" smtClean="0"/>
              <a:t>ew companies or fin. institutions looking unstable</a:t>
            </a:r>
          </a:p>
          <a:p>
            <a:r>
              <a:rPr lang="en-US" dirty="0" smtClean="0"/>
              <a:t>Concerns about ‘crony capitalism’</a:t>
            </a:r>
          </a:p>
          <a:p>
            <a:r>
              <a:rPr lang="en-US" dirty="0" smtClean="0"/>
              <a:t>Government finances weak (but a minor concern)</a:t>
            </a:r>
          </a:p>
          <a:p>
            <a:r>
              <a:rPr lang="en-US" dirty="0" smtClean="0"/>
              <a:t>Causes a run</a:t>
            </a:r>
          </a:p>
          <a:p>
            <a:pPr lvl="1"/>
            <a:r>
              <a:rPr lang="en-US" dirty="0" smtClean="0"/>
              <a:t>Panic</a:t>
            </a:r>
          </a:p>
          <a:p>
            <a:pPr lvl="1"/>
            <a:r>
              <a:rPr lang="en-US" dirty="0" smtClean="0"/>
              <a:t>Lenders demand repayment, stop issuing new loans</a:t>
            </a:r>
          </a:p>
          <a:p>
            <a:pPr lvl="1"/>
            <a:r>
              <a:rPr lang="en-US" dirty="0" smtClean="0"/>
              <a:t>Selloff of local currency for foreign currency</a:t>
            </a:r>
          </a:p>
          <a:p>
            <a:pPr lvl="2"/>
            <a:r>
              <a:rPr lang="en-US" dirty="0" smtClean="0"/>
              <a:t>Speculative attack on currency</a:t>
            </a:r>
          </a:p>
          <a:p>
            <a:pPr lvl="2"/>
            <a:r>
              <a:rPr lang="en-US" dirty="0" smtClean="0"/>
              <a:t>Not enough foreign currency</a:t>
            </a:r>
          </a:p>
          <a:p>
            <a:pPr lvl="1"/>
            <a:r>
              <a:rPr lang="en-US" dirty="0" smtClean="0"/>
              <a:t>Government forced to devalue (float) currency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0991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Financial flow - Asia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941634"/>
              </p:ext>
            </p:extLst>
          </p:nvPr>
        </p:nvGraphicFramePr>
        <p:xfrm>
          <a:off x="457200" y="1600200"/>
          <a:ext cx="82296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4539"/>
                <a:gridCol w="1137478"/>
                <a:gridCol w="1170609"/>
                <a:gridCol w="1071217"/>
                <a:gridCol w="1104348"/>
                <a:gridCol w="1221409"/>
              </a:tblGrid>
              <a:tr h="370840">
                <a:tc gridSpan="5">
                  <a:txBody>
                    <a:bodyPr/>
                    <a:lstStyle/>
                    <a:p>
                      <a:r>
                        <a:rPr lang="en-US" dirty="0" smtClean="0"/>
                        <a:t>Private External Finance ($ billions)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1994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1995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1996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1997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1998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Net private flows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77.4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103.2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-1.1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-28.3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Equity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Private creditors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28.2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61.8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83.5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-4.7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-36.8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Commercial</a:t>
                      </a:r>
                      <a:r>
                        <a:rPr lang="en-US" baseline="0" dirty="0" smtClean="0"/>
                        <a:t> banks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65.3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-25.6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-35.0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Non-bank</a:t>
                      </a:r>
                      <a:r>
                        <a:rPr lang="en-US" baseline="0" dirty="0" smtClean="0"/>
                        <a:t> private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-1.7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 gridSpan="6">
                  <a:txBody>
                    <a:bodyPr/>
                    <a:lstStyle/>
                    <a:p>
                      <a:r>
                        <a:rPr lang="en-US" dirty="0" smtClean="0"/>
                        <a:t>Countries: Korea, Indonesia, Malaysia, Thailand and Philippines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 gridSpan="6">
                  <a:txBody>
                    <a:bodyPr/>
                    <a:lstStyle/>
                    <a:p>
                      <a:r>
                        <a:rPr lang="en-US" dirty="0" smtClean="0"/>
                        <a:t>Source: Perkins et al. p. 480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53668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Short-Term Debt vs. Reserves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2338313"/>
              </p:ext>
            </p:extLst>
          </p:nvPr>
        </p:nvGraphicFramePr>
        <p:xfrm>
          <a:off x="457200" y="1600200"/>
          <a:ext cx="82296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When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Short-Term Debt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Forex</a:t>
                      </a:r>
                      <a:r>
                        <a:rPr lang="en-US" dirty="0" smtClean="0"/>
                        <a:t> Reserves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1997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34,661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20,336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1997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70,612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34,070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16,268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26,588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8,293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9,781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45,567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31,361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i="1" dirty="0" smtClean="0"/>
                        <a:t>India*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i="1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7,745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25,702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i="1" dirty="0" smtClean="0"/>
                        <a:t>Sri Lanka*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i="1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414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1,770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i="1" dirty="0" smtClean="0"/>
                        <a:t>Taiwan*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i="1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21,966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90,025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 gridSpan="4">
                  <a:txBody>
                    <a:bodyPr/>
                    <a:lstStyle/>
                    <a:p>
                      <a:r>
                        <a:rPr lang="en-US" i="1" dirty="0" smtClean="0"/>
                        <a:t>* Non crisis countries</a:t>
                      </a:r>
                      <a:endParaRPr lang="en-US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i="1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i="1" dirty="0"/>
                    </a:p>
                  </a:txBody>
                  <a:tcPr/>
                </a:tc>
              </a:tr>
              <a:tr h="370840">
                <a:tc gridSpan="4">
                  <a:txBody>
                    <a:bodyPr/>
                    <a:lstStyle/>
                    <a:p>
                      <a:r>
                        <a:rPr lang="en-US" i="1" dirty="0" smtClean="0"/>
                        <a:t>Source: Perkins et al. p. 485</a:t>
                      </a:r>
                      <a:endParaRPr lang="en-US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i="1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i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4422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Panic triggers</a:t>
            </a:r>
          </a:p>
          <a:p>
            <a:pPr lvl="1"/>
            <a:r>
              <a:rPr lang="en-US" dirty="0" smtClean="0"/>
              <a:t>Slowing economy in late 1996 - early 1997</a:t>
            </a:r>
          </a:p>
          <a:p>
            <a:pPr lvl="1"/>
            <a:r>
              <a:rPr lang="en-US" dirty="0" smtClean="0"/>
              <a:t>Falling property prices</a:t>
            </a:r>
          </a:p>
          <a:p>
            <a:pPr lvl="1"/>
            <a:r>
              <a:rPr lang="en-US" dirty="0" smtClean="0"/>
              <a:t>Concerns that reserves not sufficient to cover short-term credit </a:t>
            </a:r>
          </a:p>
          <a:p>
            <a:pPr lvl="1"/>
            <a:r>
              <a:rPr lang="en-US" dirty="0" smtClean="0"/>
              <a:t>Investors attack the baht in May 1997</a:t>
            </a:r>
          </a:p>
          <a:p>
            <a:pPr lvl="2"/>
            <a:r>
              <a:rPr lang="en-US" dirty="0" smtClean="0"/>
              <a:t>Bet against the gov’t capacity to maintain fixed exchange rate (i.e. that it will have to devalue)</a:t>
            </a:r>
          </a:p>
          <a:p>
            <a:pPr lvl="1"/>
            <a:r>
              <a:rPr lang="en-US" dirty="0" smtClean="0"/>
              <a:t>Central bank forced to devalue (float) in July 1997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47489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Global Financial Crisis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3600" dirty="0" smtClean="0"/>
              <a:t>2008-2009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Also known as the Great Recession</a:t>
            </a:r>
          </a:p>
          <a:p>
            <a:pPr lvl="1"/>
            <a:r>
              <a:rPr lang="en-US" dirty="0" smtClean="0"/>
              <a:t>Was it a ‘global’ financial crisis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Housing debt crisis but not a country foreign debt crisis</a:t>
            </a:r>
            <a:endParaRPr lang="en-US" dirty="0" smtClean="0"/>
          </a:p>
          <a:p>
            <a:r>
              <a:rPr lang="en-US" dirty="0" smtClean="0"/>
              <a:t>Originated in U.S. housing market </a:t>
            </a:r>
          </a:p>
          <a:p>
            <a:pPr lvl="1"/>
            <a:r>
              <a:rPr lang="en-US" dirty="0" smtClean="0"/>
              <a:t>Pushing mortgages to </a:t>
            </a:r>
            <a:r>
              <a:rPr lang="en-US" dirty="0" err="1" smtClean="0"/>
              <a:t>uncreditworthy</a:t>
            </a:r>
            <a:r>
              <a:rPr lang="en-US" dirty="0" smtClean="0"/>
              <a:t> borrowers</a:t>
            </a:r>
          </a:p>
          <a:p>
            <a:pPr lvl="1"/>
            <a:r>
              <a:rPr lang="en-US" dirty="0" smtClean="0"/>
              <a:t>Ninja loans: no income, no jobs, no assets</a:t>
            </a:r>
          </a:p>
          <a:p>
            <a:pPr lvl="1"/>
            <a:r>
              <a:rPr lang="en-US" dirty="0" smtClean="0"/>
              <a:t>Mortgage firms sell mortgages to investment banks</a:t>
            </a:r>
          </a:p>
          <a:p>
            <a:r>
              <a:rPr lang="en-US" dirty="0" smtClean="0"/>
              <a:t>Packaged mortgages into complex products</a:t>
            </a:r>
          </a:p>
          <a:p>
            <a:pPr lvl="1"/>
            <a:r>
              <a:rPr lang="en-US" dirty="0" smtClean="0"/>
              <a:t>Non transparent (what are the underlying assets?)</a:t>
            </a:r>
          </a:p>
          <a:p>
            <a:pPr lvl="1"/>
            <a:r>
              <a:rPr lang="en-US" dirty="0" smtClean="0"/>
              <a:t>Collateralized debt obligations (CDOs)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old to unsuspecting investors</a:t>
            </a:r>
          </a:p>
          <a:p>
            <a:r>
              <a:rPr lang="en-US" dirty="0" smtClean="0"/>
              <a:t>Mortgages could not be repaid</a:t>
            </a:r>
          </a:p>
          <a:p>
            <a:pPr lvl="1"/>
            <a:r>
              <a:rPr lang="en-US" dirty="0" smtClean="0"/>
              <a:t>CDOs went sour, became worthless or little worth</a:t>
            </a:r>
          </a:p>
          <a:p>
            <a:pPr lvl="1"/>
            <a:r>
              <a:rPr lang="en-US" dirty="0" smtClean="0"/>
              <a:t>Knock on effect on the whole financial system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7447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GFC for Asia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Not caused by financial sector problems in Asia</a:t>
            </a:r>
          </a:p>
          <a:p>
            <a:pPr lvl="1"/>
            <a:r>
              <a:rPr lang="en-US" dirty="0" smtClean="0"/>
              <a:t>Therefore different very unlike AFC of 1997</a:t>
            </a:r>
          </a:p>
          <a:p>
            <a:pPr lvl="1"/>
            <a:r>
              <a:rPr lang="en-US" dirty="0" smtClean="0"/>
              <a:t>Debate about “decoupling” Asia from US/West</a:t>
            </a:r>
          </a:p>
          <a:p>
            <a:r>
              <a:rPr lang="en-US" dirty="0" smtClean="0"/>
              <a:t>Key concerns for Asia</a:t>
            </a:r>
          </a:p>
          <a:p>
            <a:pPr lvl="1"/>
            <a:r>
              <a:rPr lang="en-US" dirty="0" smtClean="0"/>
              <a:t>Demand slump</a:t>
            </a:r>
          </a:p>
          <a:p>
            <a:pPr lvl="2"/>
            <a:r>
              <a:rPr lang="en-US" dirty="0" smtClean="0"/>
              <a:t>Demand from US and Europe fell dramatically</a:t>
            </a:r>
          </a:p>
          <a:p>
            <a:pPr lvl="2"/>
            <a:r>
              <a:rPr lang="en-US" dirty="0" smtClean="0"/>
              <a:t>Reduced Asian exports, increased unemployment and poverty </a:t>
            </a:r>
          </a:p>
          <a:p>
            <a:pPr lvl="2"/>
            <a:r>
              <a:rPr lang="en-US" dirty="0" smtClean="0"/>
              <a:t>Demand revived but remained lower as US/Europe slow to recover</a:t>
            </a:r>
          </a:p>
          <a:p>
            <a:pPr lvl="1"/>
            <a:r>
              <a:rPr lang="en-US" dirty="0" smtClean="0"/>
              <a:t>Uncertainty</a:t>
            </a:r>
          </a:p>
          <a:p>
            <a:pPr lvl="2"/>
            <a:r>
              <a:rPr lang="en-US" dirty="0" smtClean="0"/>
              <a:t>In 2008 and into 2009, unclear how big the shock and how it would affect Asia</a:t>
            </a:r>
          </a:p>
          <a:p>
            <a:pPr lvl="2"/>
            <a:r>
              <a:rPr lang="en-US" dirty="0" smtClean="0"/>
              <a:t>“is a financial tsunami coming or will waves die out before reaching shore?”</a:t>
            </a:r>
          </a:p>
          <a:p>
            <a:pPr lvl="1"/>
            <a:r>
              <a:rPr lang="en-US" dirty="0" smtClean="0"/>
              <a:t>Capital flight (out of Asia back to US and Europe)</a:t>
            </a:r>
          </a:p>
          <a:p>
            <a:pPr lvl="2"/>
            <a:r>
              <a:rPr lang="en-US" dirty="0" smtClean="0"/>
              <a:t>A credit crunch but fairly short term</a:t>
            </a:r>
          </a:p>
          <a:p>
            <a:pPr lvl="2"/>
            <a:r>
              <a:rPr lang="en-US" dirty="0" smtClean="0"/>
              <a:t>Foreign banks and investors needed their money back in US/Europe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475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13668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1401</TotalTime>
  <Words>1431</Words>
  <Application>Microsoft Macintosh PowerPoint</Application>
  <PresentationFormat>On-screen Show (4:3)</PresentationFormat>
  <Paragraphs>338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Lecture 10  Foreign Debt and Financial Crisis</vt:lpstr>
      <vt:lpstr>Debtors and creditors</vt:lpstr>
      <vt:lpstr>Types of Debt Crisis</vt:lpstr>
      <vt:lpstr>Debt and Borrowing</vt:lpstr>
      <vt:lpstr>Government Debt Defaults (and debt problems)</vt:lpstr>
      <vt:lpstr>Odious Debts</vt:lpstr>
      <vt:lpstr>1. Latin American Debt Crisis </vt:lpstr>
      <vt:lpstr>Latin American Debt Crisis</vt:lpstr>
      <vt:lpstr>Baker and Brady (efforts to resolve LA crisis)</vt:lpstr>
      <vt:lpstr>2. African Debt Crisis (Poor countries, African + Caribbean)</vt:lpstr>
      <vt:lpstr>Africa debt (and other poor countries)</vt:lpstr>
      <vt:lpstr>Debt forgiveness</vt:lpstr>
      <vt:lpstr>HIPC Initiative</vt:lpstr>
      <vt:lpstr>HIPC</vt:lpstr>
      <vt:lpstr>HIPC Countries</vt:lpstr>
      <vt:lpstr>3. Asian Financial crisis (Emerging markets)</vt:lpstr>
      <vt:lpstr>Asian Financial Crisis  1997-1998</vt:lpstr>
      <vt:lpstr>Fixed Exchange Rates</vt:lpstr>
      <vt:lpstr>Loss of confidence</vt:lpstr>
      <vt:lpstr>Financial flow - Asia</vt:lpstr>
      <vt:lpstr>Short-Term Debt vs. Reserves</vt:lpstr>
      <vt:lpstr>Thailand</vt:lpstr>
      <vt:lpstr>Global Financial Crisis  2008-2009</vt:lpstr>
      <vt:lpstr>GFC for Asia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Foreign Debt and Financial Crises</dc:title>
  <dc:creator>Akiko Vandenberg</dc:creator>
  <cp:lastModifiedBy>Akiko Vandenberg</cp:lastModifiedBy>
  <cp:revision>38</cp:revision>
  <dcterms:created xsi:type="dcterms:W3CDTF">2016-11-06T09:59:20Z</dcterms:created>
  <dcterms:modified xsi:type="dcterms:W3CDTF">2018-10-24T01:29:04Z</dcterms:modified>
</cp:coreProperties>
</file>