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334" r:id="rId2"/>
    <p:sldId id="259" r:id="rId3"/>
    <p:sldId id="293" r:id="rId4"/>
    <p:sldId id="335" r:id="rId5"/>
    <p:sldId id="264" r:id="rId6"/>
    <p:sldId id="296" r:id="rId7"/>
    <p:sldId id="297" r:id="rId8"/>
    <p:sldId id="294" r:id="rId9"/>
    <p:sldId id="266" r:id="rId10"/>
    <p:sldId id="265" r:id="rId11"/>
    <p:sldId id="299" r:id="rId12"/>
    <p:sldId id="337" r:id="rId13"/>
    <p:sldId id="300" r:id="rId14"/>
    <p:sldId id="301" r:id="rId15"/>
    <p:sldId id="339" r:id="rId16"/>
    <p:sldId id="269" r:id="rId17"/>
    <p:sldId id="345" r:id="rId18"/>
    <p:sldId id="303" r:id="rId19"/>
    <p:sldId id="270" r:id="rId20"/>
    <p:sldId id="272" r:id="rId21"/>
    <p:sldId id="273" r:id="rId22"/>
    <p:sldId id="340" r:id="rId23"/>
    <p:sldId id="274" r:id="rId24"/>
    <p:sldId id="276" r:id="rId25"/>
    <p:sldId id="304" r:id="rId26"/>
    <p:sldId id="277" r:id="rId27"/>
    <p:sldId id="278" r:id="rId28"/>
    <p:sldId id="341" r:id="rId29"/>
    <p:sldId id="306" r:id="rId30"/>
    <p:sldId id="307" r:id="rId31"/>
    <p:sldId id="308" r:id="rId32"/>
    <p:sldId id="309" r:id="rId33"/>
    <p:sldId id="311" r:id="rId34"/>
    <p:sldId id="344" r:id="rId35"/>
    <p:sldId id="342" r:id="rId36"/>
    <p:sldId id="313" r:id="rId37"/>
    <p:sldId id="343" r:id="rId38"/>
    <p:sldId id="346" r:id="rId3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160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EF0E92F-E0FC-4663-B201-D214EA0F11B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CD5A6C-AC6C-4B07-9357-D72B079A9D2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1FF9A76B-607A-4548-89F6-62D643B7ABCE}" type="datetimeFigureOut">
              <a:rPr lang="en-US"/>
              <a:pPr>
                <a:defRPr/>
              </a:pPr>
              <a:t>27-Sep-19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88612E1-E523-483D-A144-5ACE7AA4E58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F65CCAA-D267-4F6B-967A-322AF104AA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1C3C4D-EBFF-44C5-B7B9-BA1A83806C2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101D19-B756-4F6D-B851-B04193B566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E4684E56-D3DD-446E-AA0C-7006EA33BA0E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:a16="http://schemas.microsoft.com/office/drawing/2014/main" id="{B22B018B-AF10-4AC8-AD2F-370C92F6B0F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EAE6B01-FA75-4C62-9A2B-6B2625368E1A}" type="slidenum">
              <a:rPr lang="en-US" altLang="en-US"/>
              <a:pPr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86C1017D-4631-4CB2-9506-C142C88B5B3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B9683515-6C2F-45B1-8C64-CF15955378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258B66-8CD9-4611-B8B9-1835AA0E2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A13E9-7687-4BF9-8166-1C10804E9A0C}" type="datetimeFigureOut">
              <a:rPr lang="en-US"/>
              <a:pPr>
                <a:defRPr/>
              </a:pPr>
              <a:t>27-Sep-19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444A01-93BE-4C1C-9DAF-D6E1A2DCD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7695F6-13EE-4B61-91AF-7114E6819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EB12BB-1DC5-447A-B90B-23DD3035BD4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840082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BA568F-B307-4C12-B272-6C5676707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4814C-0D1F-4AC5-B981-CB4C384C059C}" type="datetimeFigureOut">
              <a:rPr lang="en-US"/>
              <a:pPr>
                <a:defRPr/>
              </a:pPr>
              <a:t>27-Sep-19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F4BEF1-D03C-4A01-9495-52D983732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864B20-DD1B-4C4E-A0B7-45D8E53F8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8F6E93-D16E-45BC-9D46-48C5077B326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76005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63BDCC-9341-41FD-A731-990EE511D1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1E1868-6880-43B4-B039-2D825D604E74}" type="datetimeFigureOut">
              <a:rPr lang="en-US"/>
              <a:pPr>
                <a:defRPr/>
              </a:pPr>
              <a:t>27-Sep-19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50CA56-C60C-4AD9-AD5F-677CB6D54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3DE29C-7989-4679-9B8A-D9B1E94C9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79D895-31B5-4439-9157-8007C10573D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27356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251D31E-4227-4175-BD2D-D4D9CB0DDA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1564B-94FF-42A6-AFD7-F83221BE963D}" type="datetimeFigureOut">
              <a:rPr lang="en-US"/>
              <a:pPr>
                <a:defRPr/>
              </a:pPr>
              <a:t>27-Sep-19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4B6640A-2B8D-40F9-B42C-E10A71CC1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69C9E0B-DBCA-4AA2-B7BD-481C273F0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C9DBAD-7C15-455F-B0C9-1015A9425A82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833419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B4276448-F545-4150-8EF9-9F5565999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45F69-46EC-44EA-B80F-4D48A18ED952}" type="datetimeFigureOut">
              <a:rPr lang="en-US"/>
              <a:pPr>
                <a:defRPr/>
              </a:pPr>
              <a:t>27-Sep-19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569E9EA-433D-4398-8784-1780A789D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9416CB0-999E-4D11-B769-80783843F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9F5256-3264-4C3A-925D-8B3CD5B406E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4119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1ADCC1E-B8DF-49BF-A80E-45A74AE74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CD657-AD17-4087-BFEC-1C8D5BA0C77C}" type="datetimeFigureOut">
              <a:rPr lang="en-US"/>
              <a:pPr>
                <a:defRPr/>
              </a:pPr>
              <a:t>27-Sep-19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D521CB6-9F88-42DD-B35B-68622CBB8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A082603F-10A2-4B72-BA14-FDBACED45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8E04BC-C1BF-411B-A4CA-19FD9BC877B6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358037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393ABFAB-E0A2-4FB9-8C75-CE5EC3F08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B88F29-E9E1-44C2-A50A-72D73766824C}" type="datetimeFigureOut">
              <a:rPr lang="en-US"/>
              <a:pPr>
                <a:defRPr/>
              </a:pPr>
              <a:t>27-Sep-19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5B9B579-1B19-4714-8B44-1E00F20FC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17FE0A0-0D97-47E0-9796-0B4712878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4099DD-25D2-45E3-B6BA-E1D5C39770E9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80032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7791CAD-F6EA-43ED-B0EC-C442BDA6A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9C154-FB10-41FE-8385-FD662CAE8026}" type="datetimeFigureOut">
              <a:rPr lang="en-US"/>
              <a:pPr>
                <a:defRPr/>
              </a:pPr>
              <a:t>27-Sep-19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40604AE-E6C2-4C64-9299-CBC6D348B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980B649-1DF6-49B2-BF1F-2CABBE07A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9C839F-E7AB-4194-8D86-73D7798C6B94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83364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205A8E6-24BB-42A4-B5A9-280E451A21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C71838-F98F-4325-AAE9-3FD9CF55F24A}" type="datetimeFigureOut">
              <a:rPr lang="en-US"/>
              <a:pPr>
                <a:defRPr/>
              </a:pPr>
              <a:t>27-Sep-19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20A51C6-5B40-4785-97C5-6129C79C3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6C1A188-C2C5-47A7-8892-95F454E93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68917C-02C6-46B9-ABE3-C73DF1A44034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728998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034E21-DE80-408C-91F1-65B7A275F6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59EEF-6E02-4B9C-A230-0EB4CFA75EA3}" type="datetimeFigureOut">
              <a:rPr lang="en-US"/>
              <a:pPr>
                <a:defRPr/>
              </a:pPr>
              <a:t>27-Sep-19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1FACFE-E9FF-4089-9340-F8C4E633E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F182A8-8553-4908-85BF-29F204A91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DC4E2C-5307-4041-AA26-264AFCF3A173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669916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ABFE0F-7CD8-489F-B2AF-27622412E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7062BE-ACD4-4620-A92C-7DD92E9942F4}" type="datetimeFigureOut">
              <a:rPr lang="en-US"/>
              <a:pPr>
                <a:defRPr/>
              </a:pPr>
              <a:t>27-Sep-19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764B51-EEC0-440A-83D1-FF97481C6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75629F-260E-48D1-8781-DC92743D9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5C7FAF-A775-443C-B656-B652B417422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116323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Placeholder 1">
            <a:extLst>
              <a:ext uri="{FF2B5EF4-FFF2-40B4-BE49-F238E27FC236}">
                <a16:creationId xmlns:a16="http://schemas.microsoft.com/office/drawing/2014/main" id="{0F5B20AC-74FC-4E82-A89E-87F48D075D1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36867" name="Text Placeholder 2">
            <a:extLst>
              <a:ext uri="{FF2B5EF4-FFF2-40B4-BE49-F238E27FC236}">
                <a16:creationId xmlns:a16="http://schemas.microsoft.com/office/drawing/2014/main" id="{F8665917-E581-4605-BD0D-09BDB7BAB06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CC4695-5C3B-45F8-9927-DF858AB98C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26DFBDE4-4BCC-4BE0-8E07-65F8702398C4}" type="datetimeFigureOut">
              <a:rPr lang="en-US"/>
              <a:pPr>
                <a:defRPr/>
              </a:pPr>
              <a:t>27-Sep-19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A99F91-E6AF-49D8-B61C-6ECC703418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dirty="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767BE7-BE95-47F4-960F-8E42FA70A5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78B8FBEA-37E8-499E-A2AD-CC2D3F1FC0B3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4.w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14.wm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8.wm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>
            <a:extLst>
              <a:ext uri="{FF2B5EF4-FFF2-40B4-BE49-F238E27FC236}">
                <a16:creationId xmlns:a16="http://schemas.microsoft.com/office/drawing/2014/main" id="{E95BCA4A-F4E0-4D12-B8EF-E55E7C8D2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376F59C-EBDA-4989-A35F-286CE0EEABA3}" type="slidenum">
              <a:rPr lang="en-US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033CE002-A6BE-4A98-8225-27682A29A48C}"/>
              </a:ext>
            </a:extLst>
          </p:cNvPr>
          <p:cNvSpPr txBox="1">
            <a:spLocks/>
          </p:cNvSpPr>
          <p:nvPr/>
        </p:nvSpPr>
        <p:spPr>
          <a:xfrm>
            <a:off x="990600" y="1752600"/>
            <a:ext cx="6629400" cy="15240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/>
            <a:r>
              <a:rPr lang="en-US" altLang="en-US" sz="4400" b="1" dirty="0"/>
              <a:t>Costs and </a:t>
            </a:r>
          </a:p>
          <a:p>
            <a:pPr algn="ctr"/>
            <a:r>
              <a:rPr lang="en-US" altLang="en-US" sz="4400" b="1" dirty="0"/>
              <a:t>Cost Minimization</a:t>
            </a:r>
          </a:p>
          <a:p>
            <a:pPr algn="ctr"/>
            <a:endParaRPr lang="en-US" sz="44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Slide Number Placeholder 3">
            <a:extLst>
              <a:ext uri="{FF2B5EF4-FFF2-40B4-BE49-F238E27FC236}">
                <a16:creationId xmlns:a16="http://schemas.microsoft.com/office/drawing/2014/main" id="{5460EEFE-AAF9-421C-812F-9745DB49C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D43680F-3A9E-412D-9230-6B1DE21A69D6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62499" name="Text Box 3">
            <a:extLst>
              <a:ext uri="{FF2B5EF4-FFF2-40B4-BE49-F238E27FC236}">
                <a16:creationId xmlns:a16="http://schemas.microsoft.com/office/drawing/2014/main" id="{C6DAEFB1-69E1-4412-BB06-D9FF12505B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900" y="1295529"/>
            <a:ext cx="76962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rgbClr val="002060"/>
                </a:solidFill>
                <a:latin typeface="+mj-lt"/>
              </a:rPr>
              <a:t>Explicit Costs: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rgbClr val="002060"/>
                </a:solidFill>
                <a:latin typeface="+mj-lt"/>
              </a:rPr>
              <a:t>	</a:t>
            </a:r>
            <a:r>
              <a:rPr lang="en-US" sz="2800" dirty="0">
                <a:latin typeface="+mj-lt"/>
              </a:rPr>
              <a:t>Costs that involve a direct monetary outlay.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latin typeface="+mj-lt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rgbClr val="002060"/>
                </a:solidFill>
                <a:latin typeface="+mj-lt"/>
              </a:rPr>
              <a:t>Implicit Costs: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rgbClr val="002060"/>
                </a:solidFill>
                <a:latin typeface="+mj-lt"/>
              </a:rPr>
              <a:t>	</a:t>
            </a:r>
            <a:r>
              <a:rPr lang="en-US" sz="2800" dirty="0">
                <a:latin typeface="+mj-lt"/>
              </a:rPr>
              <a:t>Costs that do not involve outlays of cash.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latin typeface="+mj-lt"/>
            </a:endParaRPr>
          </a:p>
        </p:txBody>
      </p:sp>
      <p:sp>
        <p:nvSpPr>
          <p:cNvPr id="362508" name="AutoShape 12">
            <a:extLst>
              <a:ext uri="{FF2B5EF4-FFF2-40B4-BE49-F238E27FC236}">
                <a16:creationId xmlns:a16="http://schemas.microsoft.com/office/drawing/2014/main" id="{4A7173DB-DE6A-41D6-94BB-61B6914E9E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Explicit Costs and Implicit Costs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2D049CBF-8AB4-4F12-98A1-F39053F8E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2882BEC-FF72-408E-A913-2462407CFEC5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62499" name="Text Box 3">
            <a:extLst>
              <a:ext uri="{FF2B5EF4-FFF2-40B4-BE49-F238E27FC236}">
                <a16:creationId xmlns:a16="http://schemas.microsoft.com/office/drawing/2014/main" id="{53B4BD14-1E6B-4733-B485-6088CDE36A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" y="1874728"/>
            <a:ext cx="815340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en-US" sz="2800" dirty="0">
                <a:latin typeface="+mj-lt"/>
              </a:rPr>
              <a:t>The relevant concept of cost is </a:t>
            </a:r>
            <a:r>
              <a:rPr lang="en-US" sz="2800" b="1" dirty="0">
                <a:latin typeface="+mj-lt"/>
              </a:rPr>
              <a:t>opportunity cost</a:t>
            </a:r>
            <a:r>
              <a:rPr lang="en-US" sz="2800" dirty="0">
                <a:latin typeface="+mj-lt"/>
              </a:rPr>
              <a:t>: the value of the next best forgone alternative.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latin typeface="+mj-lt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rgbClr val="002060"/>
                </a:solidFill>
                <a:latin typeface="+mj-lt"/>
              </a:rPr>
              <a:t>Economic Costs:	</a:t>
            </a:r>
            <a:r>
              <a:rPr lang="en-US" sz="2800" dirty="0">
                <a:latin typeface="+mj-lt"/>
              </a:rPr>
              <a:t>Sum of a firm’s explicit costs and implicit Costs, which is the same as “</a:t>
            </a:r>
            <a:r>
              <a:rPr lang="en-US" sz="2800" b="1" dirty="0">
                <a:latin typeface="+mj-lt"/>
              </a:rPr>
              <a:t>opportunity cost</a:t>
            </a:r>
            <a:r>
              <a:rPr lang="en-US" sz="2800" dirty="0">
                <a:latin typeface="+mj-lt"/>
              </a:rPr>
              <a:t>”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latin typeface="+mj-lt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rgbClr val="002060"/>
                </a:solidFill>
                <a:latin typeface="+mj-lt"/>
              </a:rPr>
              <a:t>Accounting Costs:	</a:t>
            </a:r>
            <a:r>
              <a:rPr lang="en-US" sz="2800" dirty="0">
                <a:latin typeface="+mj-lt"/>
              </a:rPr>
              <a:t>Total of a firm’s explicit costs</a:t>
            </a:r>
          </a:p>
        </p:txBody>
      </p:sp>
      <p:sp>
        <p:nvSpPr>
          <p:cNvPr id="362508" name="AutoShape 12">
            <a:extLst>
              <a:ext uri="{FF2B5EF4-FFF2-40B4-BE49-F238E27FC236}">
                <a16:creationId xmlns:a16="http://schemas.microsoft.com/office/drawing/2014/main" id="{CC819DC5-C26D-41CC-8E44-FAEC665C3F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Economic Costs and Accounting Costs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2D049CBF-8AB4-4F12-98A1-F39053F8E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2882BEC-FF72-408E-A913-2462407CFEC5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62499" name="Text Box 3">
            <a:extLst>
              <a:ext uri="{FF2B5EF4-FFF2-40B4-BE49-F238E27FC236}">
                <a16:creationId xmlns:a16="http://schemas.microsoft.com/office/drawing/2014/main" id="{53B4BD14-1E6B-4733-B485-6088CDE36A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1510972"/>
            <a:ext cx="79248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en-US" sz="2800" u="sng" dirty="0">
                <a:latin typeface="+mj-lt"/>
              </a:rPr>
              <a:t>Suppose you own a business</a:t>
            </a:r>
            <a:r>
              <a:rPr lang="en-US" sz="2800" dirty="0">
                <a:latin typeface="+mj-lt"/>
              </a:rPr>
              <a:t>:</a:t>
            </a:r>
          </a:p>
          <a:p>
            <a:pPr eaLnBrk="0" hangingPunct="0">
              <a:defRPr/>
            </a:pPr>
            <a:r>
              <a:rPr lang="en-US" sz="2800" dirty="0">
                <a:latin typeface="+mj-lt"/>
              </a:rPr>
              <a:t>You pay $100,000/year to hire workers and $80,000/year to purchase supplies. You work X </a:t>
            </a:r>
            <a:r>
              <a:rPr lang="en-US" sz="2800" dirty="0" err="1">
                <a:latin typeface="+mj-lt"/>
              </a:rPr>
              <a:t>hrs</a:t>
            </a:r>
            <a:r>
              <a:rPr lang="en-US" sz="2800" dirty="0">
                <a:latin typeface="+mj-lt"/>
              </a:rPr>
              <a:t>/year.</a:t>
            </a:r>
          </a:p>
          <a:p>
            <a:pPr eaLnBrk="0" hangingPunct="0">
              <a:defRPr/>
            </a:pPr>
            <a:endParaRPr lang="en-US" sz="2800" dirty="0">
              <a:latin typeface="+mj-lt"/>
            </a:endParaRPr>
          </a:p>
          <a:p>
            <a:pPr eaLnBrk="0" hangingPunct="0">
              <a:defRPr/>
            </a:pPr>
            <a:r>
              <a:rPr lang="en-US" sz="2800" u="sng" dirty="0">
                <a:latin typeface="+mj-lt"/>
              </a:rPr>
              <a:t>Next Best Alternative</a:t>
            </a:r>
            <a:r>
              <a:rPr lang="en-US" sz="2800" dirty="0">
                <a:latin typeface="+mj-lt"/>
              </a:rPr>
              <a:t>:</a:t>
            </a:r>
          </a:p>
          <a:p>
            <a:pPr eaLnBrk="0" hangingPunct="0">
              <a:defRPr/>
            </a:pPr>
            <a:r>
              <a:rPr lang="en-US" sz="2800" dirty="0">
                <a:latin typeface="+mj-lt"/>
              </a:rPr>
              <a:t>You work X </a:t>
            </a:r>
            <a:r>
              <a:rPr lang="en-US" sz="2800" dirty="0" err="1">
                <a:latin typeface="+mj-lt"/>
              </a:rPr>
              <a:t>hrs</a:t>
            </a:r>
            <a:r>
              <a:rPr lang="en-US" sz="2800" dirty="0">
                <a:latin typeface="+mj-lt"/>
              </a:rPr>
              <a:t> in a company which pays $100,000 per year.</a:t>
            </a:r>
          </a:p>
          <a:p>
            <a:pPr eaLnBrk="0" hangingPunct="0">
              <a:defRPr/>
            </a:pPr>
            <a:endParaRPr lang="en-US" sz="2800" dirty="0">
              <a:latin typeface="+mj-lt"/>
            </a:endParaRPr>
          </a:p>
          <a:p>
            <a:pPr eaLnBrk="0" hangingPunct="0">
              <a:defRPr/>
            </a:pPr>
            <a:r>
              <a:rPr lang="en-US" sz="2800" b="1" dirty="0">
                <a:latin typeface="+mj-lt"/>
              </a:rPr>
              <a:t>Opportunity Cost of continuing your own business</a:t>
            </a:r>
            <a:br>
              <a:rPr lang="en-US" sz="2800" b="1" dirty="0">
                <a:latin typeface="+mj-lt"/>
              </a:rPr>
            </a:br>
            <a:r>
              <a:rPr lang="en-US" sz="2800" b="1" dirty="0">
                <a:latin typeface="+mj-lt"/>
              </a:rPr>
              <a:t>	</a:t>
            </a:r>
            <a:r>
              <a:rPr lang="en-US" sz="2800" dirty="0">
                <a:latin typeface="+mj-lt"/>
              </a:rPr>
              <a:t>= Explicit Costs + Implicit Costs</a:t>
            </a:r>
          </a:p>
          <a:p>
            <a:pPr eaLnBrk="0" hangingPunct="0">
              <a:defRPr/>
            </a:pPr>
            <a:r>
              <a:rPr lang="en-US" sz="2800" dirty="0">
                <a:latin typeface="+mj-lt"/>
              </a:rPr>
              <a:t>	= 180,000 + 100,000 = $280,000</a:t>
            </a:r>
          </a:p>
        </p:txBody>
      </p:sp>
      <p:sp>
        <p:nvSpPr>
          <p:cNvPr id="362508" name="AutoShape 12">
            <a:extLst>
              <a:ext uri="{FF2B5EF4-FFF2-40B4-BE49-F238E27FC236}">
                <a16:creationId xmlns:a16="http://schemas.microsoft.com/office/drawing/2014/main" id="{CC819DC5-C26D-41CC-8E44-FAEC665C3F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Opportunity Cost – Example</a:t>
            </a:r>
            <a:r>
              <a:rPr lang="en-US" sz="2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 </a:t>
            </a:r>
            <a:endParaRPr lang="en-US" sz="4000" b="1" dirty="0">
              <a:solidFill>
                <a:srgbClr val="000066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0160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Slide Number Placeholder 3">
            <a:extLst>
              <a:ext uri="{FF2B5EF4-FFF2-40B4-BE49-F238E27FC236}">
                <a16:creationId xmlns:a16="http://schemas.microsoft.com/office/drawing/2014/main" id="{2436744A-6B23-4FC7-9B60-9C24D3C11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A2D2268-6A31-4879-8BDB-1699DACDCEF5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67619" name="Text Box 3">
            <a:extLst>
              <a:ext uri="{FF2B5EF4-FFF2-40B4-BE49-F238E27FC236}">
                <a16:creationId xmlns:a16="http://schemas.microsoft.com/office/drawing/2014/main" id="{18710C76-9C08-499D-81FE-073753A2F7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425" y="1464806"/>
            <a:ext cx="8439150" cy="449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600" b="1" dirty="0">
                <a:solidFill>
                  <a:srgbClr val="002060"/>
                </a:solidFill>
                <a:latin typeface="+mj-lt"/>
              </a:rPr>
              <a:t>Sunk Costs </a:t>
            </a:r>
            <a:r>
              <a:rPr lang="en-US" sz="2600" dirty="0">
                <a:latin typeface="+mj-lt"/>
              </a:rPr>
              <a:t>are costs that have been incurred and cannot be recovered.  </a:t>
            </a:r>
            <a:r>
              <a:rPr lang="en-US" sz="2600" u="sng" dirty="0">
                <a:latin typeface="+mj-lt"/>
              </a:rPr>
              <a:t>These costs are not part of opportunity costs</a:t>
            </a:r>
            <a:r>
              <a:rPr lang="en-US" sz="2600" dirty="0">
                <a:latin typeface="+mj-lt"/>
              </a:rPr>
              <a:t>.</a:t>
            </a: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600" b="1" dirty="0">
                <a:solidFill>
                  <a:srgbClr val="002060"/>
                </a:solidFill>
                <a:latin typeface="+mj-lt"/>
              </a:rPr>
              <a:t>Non-Sunk Costs </a:t>
            </a:r>
            <a:r>
              <a:rPr lang="en-US" sz="2600" dirty="0">
                <a:latin typeface="+mj-lt"/>
              </a:rPr>
              <a:t>are costs that are incurred only if a particular decision is made.</a:t>
            </a: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600" b="1" dirty="0">
                <a:latin typeface="+mj-lt"/>
              </a:rPr>
              <a:t>Example</a:t>
            </a:r>
            <a:r>
              <a:rPr lang="en-US" sz="2600" dirty="0">
                <a:latin typeface="+mj-lt"/>
              </a:rPr>
              <a:t>:	Bowling Ball Factory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th-TH" sz="2600" dirty="0">
                <a:latin typeface="+mj-lt"/>
              </a:rPr>
              <a:t>It costs $5M to build and has no alternative uses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th-TH" sz="2600" dirty="0">
                <a:latin typeface="+mj-lt"/>
              </a:rPr>
              <a:t>$5M is not sunk cost for the decision of whether or not to build the factory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th-TH" sz="2600" dirty="0">
                <a:latin typeface="+mj-lt"/>
              </a:rPr>
              <a:t>$5M is sunk cost for the decision of whether to operate or shut down the factory</a:t>
            </a:r>
            <a:endParaRPr lang="en-US" sz="2600" dirty="0">
              <a:latin typeface="+mj-lt"/>
            </a:endParaRPr>
          </a:p>
        </p:txBody>
      </p:sp>
      <p:sp>
        <p:nvSpPr>
          <p:cNvPr id="367630" name="AutoShape 14">
            <a:extLst>
              <a:ext uri="{FF2B5EF4-FFF2-40B4-BE49-F238E27FC236}">
                <a16:creationId xmlns:a16="http://schemas.microsoft.com/office/drawing/2014/main" id="{4CACCE13-C198-41EA-BC48-06DAA36C7B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Sunk Costs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Slide Number Placeholder 3">
            <a:extLst>
              <a:ext uri="{FF2B5EF4-FFF2-40B4-BE49-F238E27FC236}">
                <a16:creationId xmlns:a16="http://schemas.microsoft.com/office/drawing/2014/main" id="{2D1CCD45-0CCF-4394-9EC1-BAAAACA26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4FB8992-025A-4C6F-83D7-BD4BB74B7478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68653" name="AutoShape 13">
            <a:extLst>
              <a:ext uri="{FF2B5EF4-FFF2-40B4-BE49-F238E27FC236}">
                <a16:creationId xmlns:a16="http://schemas.microsoft.com/office/drawing/2014/main" id="{20612AD8-C560-4FCB-AB9D-447E427C81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Cost Minimization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6" name="Text Box 3">
            <a:extLst>
              <a:ext uri="{FF2B5EF4-FFF2-40B4-BE49-F238E27FC236}">
                <a16:creationId xmlns:a16="http://schemas.microsoft.com/office/drawing/2014/main" id="{1BB46DD8-FED8-4E93-AA88-9B06B57C91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550" y="1262616"/>
            <a:ext cx="794385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002060"/>
                </a:solidFill>
                <a:latin typeface="+mj-lt"/>
              </a:rPr>
              <a:t>Cost minimization problem</a:t>
            </a:r>
            <a:r>
              <a:rPr lang="en-US" sz="2800" dirty="0">
                <a:latin typeface="+mj-lt"/>
              </a:rPr>
              <a:t>:  Finding the input combination that minimizes a firm’s total cost of producing a particular level of output.</a:t>
            </a:r>
          </a:p>
          <a:p>
            <a:pPr>
              <a:defRPr/>
            </a:pPr>
            <a:endParaRPr lang="en-US" sz="2800" dirty="0">
              <a:latin typeface="+mj-lt"/>
            </a:endParaRPr>
          </a:p>
          <a:p>
            <a:pPr>
              <a:defRPr/>
            </a:pPr>
            <a:r>
              <a:rPr lang="en-US" sz="2800" b="1" dirty="0">
                <a:solidFill>
                  <a:srgbClr val="002060"/>
                </a:solidFill>
                <a:latin typeface="+mj-lt"/>
              </a:rPr>
              <a:t>Cost minimization firm</a:t>
            </a:r>
            <a:r>
              <a:rPr lang="en-US" sz="2800" dirty="0">
                <a:latin typeface="+mj-lt"/>
              </a:rPr>
              <a:t>: A firm that seeks to minimize the cost of producing a given amount of output.</a:t>
            </a:r>
          </a:p>
          <a:p>
            <a:pPr>
              <a:defRPr/>
            </a:pPr>
            <a:endParaRPr lang="en-US" sz="2800" dirty="0">
              <a:latin typeface="+mj-lt"/>
            </a:endParaRPr>
          </a:p>
          <a:p>
            <a:pPr>
              <a:defRPr/>
            </a:pPr>
            <a:r>
              <a:rPr lang="en-US" sz="2800" b="1" dirty="0">
                <a:solidFill>
                  <a:srgbClr val="002060"/>
                </a:solidFill>
                <a:latin typeface="+mj-lt"/>
              </a:rPr>
              <a:t>Long run (LR)</a:t>
            </a:r>
            <a:r>
              <a:rPr lang="en-US" sz="2800" dirty="0">
                <a:latin typeface="+mj-lt"/>
              </a:rPr>
              <a:t>:  A period of time when the quantities of all of the firm’s input can vary.</a:t>
            </a:r>
          </a:p>
          <a:p>
            <a:pPr>
              <a:defRPr/>
            </a:pPr>
            <a:endParaRPr lang="en-US" sz="2800" dirty="0">
              <a:latin typeface="+mj-lt"/>
            </a:endParaRPr>
          </a:p>
          <a:p>
            <a:pPr>
              <a:defRPr/>
            </a:pPr>
            <a:r>
              <a:rPr lang="en-US" sz="2800" b="1" dirty="0">
                <a:solidFill>
                  <a:srgbClr val="002060"/>
                </a:solidFill>
                <a:latin typeface="+mj-lt"/>
              </a:rPr>
              <a:t>Short run (SR)</a:t>
            </a:r>
            <a:r>
              <a:rPr lang="en-US" sz="2800" dirty="0">
                <a:latin typeface="+mj-lt"/>
              </a:rPr>
              <a:t>:  A period of time when at least one of its inputs’ quantities is fixed.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Slide Number Placeholder 3">
            <a:extLst>
              <a:ext uri="{FF2B5EF4-FFF2-40B4-BE49-F238E27FC236}">
                <a16:creationId xmlns:a16="http://schemas.microsoft.com/office/drawing/2014/main" id="{6799B295-CE44-4CF3-9DE7-27B415DA7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BB34B25-8A19-4B49-8D6B-494F453948F0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68653" name="AutoShape 13">
            <a:extLst>
              <a:ext uri="{FF2B5EF4-FFF2-40B4-BE49-F238E27FC236}">
                <a16:creationId xmlns:a16="http://schemas.microsoft.com/office/drawing/2014/main" id="{D4E21BC8-7FB4-4FC5-A126-BCB3617C51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Long-Run Cost Minimization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6" name="Text Box 3">
            <a:extLst>
              <a:ext uri="{FF2B5EF4-FFF2-40B4-BE49-F238E27FC236}">
                <a16:creationId xmlns:a16="http://schemas.microsoft.com/office/drawing/2014/main" id="{842836B1-E83B-4F02-A5E1-7E0968FC19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550" y="1295529"/>
            <a:ext cx="809625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latin typeface="+mj-lt"/>
              </a:rPr>
              <a:t>In SR</a:t>
            </a:r>
            <a:r>
              <a:rPr lang="en-US" sz="2800" dirty="0">
                <a:latin typeface="+mj-lt"/>
              </a:rPr>
              <a:t>, a firm chooses ONE input, L, with K being fixed.</a:t>
            </a:r>
          </a:p>
          <a:p>
            <a:pPr>
              <a:defRPr/>
            </a:pPr>
            <a:r>
              <a:rPr lang="en-US" sz="2800" b="1" dirty="0">
                <a:latin typeface="+mj-lt"/>
              </a:rPr>
              <a:t>In LR</a:t>
            </a:r>
            <a:r>
              <a:rPr lang="en-US" sz="2800" dirty="0">
                <a:latin typeface="+mj-lt"/>
              </a:rPr>
              <a:t>, a firm chooses TWO inputs, K and L, to minimize its costs, subject to the firm producing a given output.</a:t>
            </a:r>
          </a:p>
          <a:p>
            <a:pPr>
              <a:defRPr/>
            </a:pPr>
            <a:endParaRPr lang="en-US" sz="2800" dirty="0">
              <a:latin typeface="+mj-lt"/>
            </a:endParaRPr>
          </a:p>
          <a:p>
            <a:pPr>
              <a:defRPr/>
            </a:pPr>
            <a:r>
              <a:rPr lang="en-US" sz="2800" b="1" dirty="0">
                <a:latin typeface="+mj-lt"/>
              </a:rPr>
              <a:t>Cost to the Firm</a:t>
            </a:r>
            <a:r>
              <a:rPr lang="en-US" sz="2800" dirty="0">
                <a:latin typeface="+mj-lt"/>
              </a:rPr>
              <a:t>:</a:t>
            </a:r>
          </a:p>
          <a:p>
            <a:pPr>
              <a:defRPr/>
            </a:pPr>
            <a:endParaRPr lang="en-US" sz="2800" dirty="0">
              <a:latin typeface="+mj-lt"/>
            </a:endParaRPr>
          </a:p>
          <a:p>
            <a:pPr>
              <a:defRPr/>
            </a:pPr>
            <a:r>
              <a:rPr lang="en-US" sz="2800" dirty="0">
                <a:latin typeface="+mj-lt"/>
              </a:rPr>
              <a:t>	TC:	Total Cost</a:t>
            </a:r>
          </a:p>
          <a:p>
            <a:pPr>
              <a:defRPr/>
            </a:pPr>
            <a:r>
              <a:rPr lang="en-US" sz="2800" dirty="0">
                <a:latin typeface="+mj-lt"/>
              </a:rPr>
              <a:t>	w:	Price of Labor (wage rate)</a:t>
            </a:r>
          </a:p>
          <a:p>
            <a:pPr>
              <a:defRPr/>
            </a:pPr>
            <a:r>
              <a:rPr lang="en-US" sz="2800" dirty="0">
                <a:latin typeface="+mj-lt"/>
              </a:rPr>
              <a:t>	L:	Quantity of Labor </a:t>
            </a:r>
          </a:p>
          <a:p>
            <a:pPr>
              <a:defRPr/>
            </a:pPr>
            <a:r>
              <a:rPr lang="en-US" sz="2800" dirty="0">
                <a:latin typeface="+mj-lt"/>
              </a:rPr>
              <a:t>	r:	Price of Capital (interest rate)</a:t>
            </a:r>
          </a:p>
          <a:p>
            <a:pPr>
              <a:defRPr/>
            </a:pPr>
            <a:r>
              <a:rPr lang="en-US" sz="2800" dirty="0">
                <a:latin typeface="+mj-lt"/>
              </a:rPr>
              <a:t>	K:	Quantity of Capital </a:t>
            </a:r>
          </a:p>
        </p:txBody>
      </p:sp>
      <p:graphicFrame>
        <p:nvGraphicFramePr>
          <p:cNvPr id="7172" name="Object 4">
            <a:extLst>
              <a:ext uri="{FF2B5EF4-FFF2-40B4-BE49-F238E27FC236}">
                <a16:creationId xmlns:a16="http://schemas.microsoft.com/office/drawing/2014/main" id="{49C21FA5-30D9-4C19-A5C4-25951693238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3627621"/>
              </p:ext>
            </p:extLst>
          </p:nvPr>
        </p:nvGraphicFramePr>
        <p:xfrm>
          <a:off x="3228975" y="2971800"/>
          <a:ext cx="2819400" cy="627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4" name="Equation" r:id="rId3" imgW="914400" imgH="203040" progId="Equation.3">
                  <p:embed/>
                </p:oleObj>
              </mc:Choice>
              <mc:Fallback>
                <p:oleObj name="Equation" r:id="rId3" imgW="914400" imgH="2030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8975" y="2971800"/>
                        <a:ext cx="2819400" cy="627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D311022C-C9B6-4F47-8684-D6831972A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5A2FD0E-4059-43FE-BC57-44C8F6A877F6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62499" name="Text Box 3">
            <a:extLst>
              <a:ext uri="{FF2B5EF4-FFF2-40B4-BE49-F238E27FC236}">
                <a16:creationId xmlns:a16="http://schemas.microsoft.com/office/drawing/2014/main" id="{962B16CC-B607-402E-9F20-8AA3002200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6300" y="1430784"/>
            <a:ext cx="73914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srgbClr val="002060"/>
                </a:solidFill>
                <a:latin typeface="+mj-lt"/>
              </a:rPr>
              <a:t>Isocost</a:t>
            </a:r>
            <a:r>
              <a:rPr lang="en-US" sz="2800" b="1" dirty="0">
                <a:solidFill>
                  <a:srgbClr val="002060"/>
                </a:solidFill>
                <a:latin typeface="+mj-lt"/>
              </a:rPr>
              <a:t> Line</a:t>
            </a:r>
            <a:r>
              <a:rPr lang="en-US" sz="2800" dirty="0">
                <a:latin typeface="+mj-lt"/>
              </a:rPr>
              <a:t>: The set of combinations of labor and capital that yield the same total cost for the firm.</a:t>
            </a: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latin typeface="+mj-lt"/>
            </a:endParaRP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srgbClr val="002060"/>
                </a:solidFill>
                <a:latin typeface="+mj-lt"/>
              </a:rPr>
              <a:t>Isocost</a:t>
            </a:r>
            <a:r>
              <a:rPr lang="en-US" sz="2800" b="1" dirty="0">
                <a:solidFill>
                  <a:srgbClr val="002060"/>
                </a:solidFill>
                <a:latin typeface="+mj-lt"/>
              </a:rPr>
              <a:t> Equation</a:t>
            </a:r>
            <a:r>
              <a:rPr lang="en-US" sz="2800" dirty="0">
                <a:latin typeface="+mj-lt"/>
              </a:rPr>
              <a:t>:</a:t>
            </a: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latin typeface="+mj-lt"/>
              </a:rPr>
              <a:t>TC = </a:t>
            </a:r>
            <a:r>
              <a:rPr lang="en-US" sz="2800" dirty="0" err="1">
                <a:latin typeface="+mj-lt"/>
              </a:rPr>
              <a:t>wL</a:t>
            </a:r>
            <a:r>
              <a:rPr lang="en-US" sz="2800" dirty="0">
                <a:latin typeface="+mj-lt"/>
              </a:rPr>
              <a:t> + </a:t>
            </a:r>
            <a:r>
              <a:rPr lang="en-US" sz="2800" dirty="0" err="1">
                <a:latin typeface="+mj-lt"/>
              </a:rPr>
              <a:t>rK</a:t>
            </a:r>
            <a:endParaRPr lang="en-US" sz="2800" dirty="0">
              <a:latin typeface="+mj-lt"/>
            </a:endParaRP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err="1">
                <a:latin typeface="+mj-lt"/>
              </a:rPr>
              <a:t>rK</a:t>
            </a:r>
            <a:r>
              <a:rPr lang="en-US" sz="2800" dirty="0">
                <a:latin typeface="+mj-lt"/>
              </a:rPr>
              <a:t> = TC – </a:t>
            </a:r>
            <a:r>
              <a:rPr lang="en-US" sz="2800" dirty="0" err="1">
                <a:latin typeface="+mj-lt"/>
              </a:rPr>
              <a:t>wL</a:t>
            </a:r>
            <a:endParaRPr lang="en-US" sz="2800" dirty="0">
              <a:latin typeface="+mj-lt"/>
            </a:endParaRP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latin typeface="+mj-lt"/>
              </a:rPr>
              <a:t>K = TC/r – (w/r)L</a:t>
            </a: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latin typeface="+mj-lt"/>
            </a:endParaRP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srgbClr val="002060"/>
                </a:solidFill>
                <a:latin typeface="+mj-lt"/>
              </a:rPr>
              <a:t>Isocost</a:t>
            </a:r>
            <a:r>
              <a:rPr lang="en-US" sz="2800" b="1" dirty="0">
                <a:solidFill>
                  <a:srgbClr val="002060"/>
                </a:solidFill>
                <a:latin typeface="+mj-lt"/>
              </a:rPr>
              <a:t> Slope</a:t>
            </a: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latin typeface="+mj-lt"/>
              </a:rPr>
              <a:t>= </a:t>
            </a:r>
            <a:r>
              <a:rPr lang="en-US" sz="2800" dirty="0"/>
              <a:t>– (w/r)</a:t>
            </a:r>
            <a:endParaRPr lang="en-US" sz="2800" dirty="0">
              <a:latin typeface="+mj-lt"/>
            </a:endParaRPr>
          </a:p>
        </p:txBody>
      </p:sp>
      <p:sp>
        <p:nvSpPr>
          <p:cNvPr id="362508" name="AutoShape 12">
            <a:extLst>
              <a:ext uri="{FF2B5EF4-FFF2-40B4-BE49-F238E27FC236}">
                <a16:creationId xmlns:a16="http://schemas.microsoft.com/office/drawing/2014/main" id="{295CF462-F71B-4283-8D4D-4FAA367ECE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Isocost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Lines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ABD2746-D845-4C89-B790-1FA7E39F9982}"/>
              </a:ext>
            </a:extLst>
          </p:cNvPr>
          <p:cNvSpPr txBox="1"/>
          <p:nvPr/>
        </p:nvSpPr>
        <p:spPr>
          <a:xfrm>
            <a:off x="4400049" y="2749560"/>
            <a:ext cx="4286751" cy="267765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eaLnBrk="1" hangingPunct="1"/>
            <a:r>
              <a:rPr lang="en-US" altLang="th-TH" sz="2800" b="1" dirty="0"/>
              <a:t>Example</a:t>
            </a:r>
          </a:p>
          <a:p>
            <a:pPr eaLnBrk="1" hangingPunct="1"/>
            <a:r>
              <a:rPr lang="en-US" altLang="th-TH" sz="2800" dirty="0"/>
              <a:t>w = $10/hour</a:t>
            </a:r>
          </a:p>
          <a:p>
            <a:pPr eaLnBrk="1" hangingPunct="1"/>
            <a:r>
              <a:rPr lang="en-US" altLang="th-TH" sz="2800" dirty="0"/>
              <a:t>r = $20/hour</a:t>
            </a:r>
          </a:p>
          <a:p>
            <a:pPr eaLnBrk="1" hangingPunct="1"/>
            <a:r>
              <a:rPr lang="en-US" altLang="th-TH" sz="2800" dirty="0"/>
              <a:t>TC = $1M</a:t>
            </a:r>
          </a:p>
          <a:p>
            <a:pPr eaLnBrk="1" hangingPunct="1">
              <a:buFont typeface="Symbol" panose="05050102010706020507" pitchFamily="18" charset="2"/>
              <a:buChar char="Þ"/>
            </a:pPr>
            <a:r>
              <a:rPr lang="en-US" altLang="th-TH" sz="2800" dirty="0"/>
              <a:t> 1M = 10L + 20K</a:t>
            </a:r>
          </a:p>
          <a:p>
            <a:pPr eaLnBrk="1" hangingPunct="1">
              <a:buFont typeface="Symbol" panose="05050102010706020507" pitchFamily="18" charset="2"/>
              <a:buChar char="Þ"/>
            </a:pPr>
            <a:r>
              <a:rPr lang="en-US" altLang="th-TH" sz="2800" dirty="0"/>
              <a:t> K = 1 mil/20 – (10/20)L</a:t>
            </a:r>
            <a:endParaRPr lang="th-TH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7B384032-35E5-4BA2-9276-B4FD75FAB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47BB095-98BF-4C6A-83C7-DFB05E92E4EB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0245" name="Line 2">
            <a:extLst>
              <a:ext uri="{FF2B5EF4-FFF2-40B4-BE49-F238E27FC236}">
                <a16:creationId xmlns:a16="http://schemas.microsoft.com/office/drawing/2014/main" id="{1D0212A2-BB97-4DFB-B755-24E168C87AD5}"/>
              </a:ext>
            </a:extLst>
          </p:cNvPr>
          <p:cNvSpPr>
            <a:spLocks noChangeShapeType="1"/>
          </p:cNvSpPr>
          <p:nvPr/>
        </p:nvSpPr>
        <p:spPr bwMode="auto">
          <a:xfrm>
            <a:off x="1295400" y="6019800"/>
            <a:ext cx="5486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0246" name="Line 3">
            <a:extLst>
              <a:ext uri="{FF2B5EF4-FFF2-40B4-BE49-F238E27FC236}">
                <a16:creationId xmlns:a16="http://schemas.microsoft.com/office/drawing/2014/main" id="{894DF28F-EF37-405A-917D-160E828DBC0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295400" y="1419225"/>
            <a:ext cx="0" cy="46005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0247" name="Text Box 4">
            <a:extLst>
              <a:ext uri="{FF2B5EF4-FFF2-40B4-BE49-F238E27FC236}">
                <a16:creationId xmlns:a16="http://schemas.microsoft.com/office/drawing/2014/main" id="{F8A782E6-2646-44B6-B283-57124DC9EB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9725" y="5908675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L</a:t>
            </a:r>
          </a:p>
        </p:txBody>
      </p:sp>
      <p:sp>
        <p:nvSpPr>
          <p:cNvPr id="10248" name="Text Box 5">
            <a:extLst>
              <a:ext uri="{FF2B5EF4-FFF2-40B4-BE49-F238E27FC236}">
                <a16:creationId xmlns:a16="http://schemas.microsoft.com/office/drawing/2014/main" id="{51F0C9F1-4720-4B05-8B72-D11D98810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8988" y="1295400"/>
            <a:ext cx="4206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K</a:t>
            </a:r>
          </a:p>
        </p:txBody>
      </p:sp>
      <p:sp>
        <p:nvSpPr>
          <p:cNvPr id="370716" name="AutoShape 28">
            <a:extLst>
              <a:ext uri="{FF2B5EF4-FFF2-40B4-BE49-F238E27FC236}">
                <a16:creationId xmlns:a16="http://schemas.microsoft.com/office/drawing/2014/main" id="{F3CF2A4F-5A0B-425D-A65B-ED9DF28B51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Isocost Lines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6D9E325E-DAA6-4B33-94A8-9CF1C762A2BB}"/>
              </a:ext>
            </a:extLst>
          </p:cNvPr>
          <p:cNvSpPr txBox="1">
            <a:spLocks/>
          </p:cNvSpPr>
          <p:nvPr/>
        </p:nvSpPr>
        <p:spPr>
          <a:xfrm>
            <a:off x="3255901" y="1174585"/>
            <a:ext cx="5746040" cy="892794"/>
          </a:xfrm>
          <a:prstGeom prst="rect">
            <a:avLst/>
          </a:prstGeom>
        </p:spPr>
        <p:txBody>
          <a:bodyPr/>
          <a:lstStyle/>
          <a:p>
            <a:pPr indent="-342900" eaLnBrk="0" hangingPunct="0">
              <a:spcBef>
                <a:spcPts val="0"/>
              </a:spcBef>
              <a:defRPr/>
            </a:pPr>
            <a:r>
              <a:rPr lang="en-US" sz="2400" b="1" dirty="0">
                <a:latin typeface="+mn-lt"/>
              </a:rPr>
              <a:t>ISOCOST</a:t>
            </a:r>
            <a:r>
              <a:rPr lang="en-US" sz="2400" dirty="0">
                <a:latin typeface="+mn-lt"/>
              </a:rPr>
              <a:t>: Combinations of labor and capital that yields the same total cost for the firm.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Slide Number Placeholder 3">
            <a:extLst>
              <a:ext uri="{FF2B5EF4-FFF2-40B4-BE49-F238E27FC236}">
                <a16:creationId xmlns:a16="http://schemas.microsoft.com/office/drawing/2014/main" id="{293BF6D6-AE36-4977-B226-52D5932DE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7A4BE84-907C-40C9-BB01-9624B6004A39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275" name="Rectangle 12">
            <a:extLst>
              <a:ext uri="{FF2B5EF4-FFF2-40B4-BE49-F238E27FC236}">
                <a16:creationId xmlns:a16="http://schemas.microsoft.com/office/drawing/2014/main" id="{E5264333-4367-4327-B185-5F5D3B6CD4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0593" y="1295529"/>
            <a:ext cx="7262813" cy="483209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th-TH" sz="2800" dirty="0">
                <a:latin typeface="Calibri" panose="020F0502020204030204" pitchFamily="34" charset="0"/>
              </a:rPr>
              <a:t>Suppose that a firm wishes to minimize costs, subject to a given output. Let such output be Q</a:t>
            </a:r>
            <a:r>
              <a:rPr lang="en-US" altLang="th-TH" sz="2800" baseline="-25000" dirty="0">
                <a:latin typeface="Calibri" panose="020F0502020204030204" pitchFamily="34" charset="0"/>
              </a:rPr>
              <a:t>0</a:t>
            </a:r>
            <a:r>
              <a:rPr lang="en-US" altLang="th-TH" sz="2800" dirty="0">
                <a:latin typeface="Calibri" panose="020F0502020204030204" pitchFamily="34" charset="0"/>
              </a:rPr>
              <a:t>.</a:t>
            </a:r>
            <a:endParaRPr lang="en-US" altLang="th-TH" sz="2800" baseline="-25000" dirty="0">
              <a:latin typeface="Calibri" panose="020F0502020204030204" pitchFamily="34" charset="0"/>
            </a:endParaRPr>
          </a:p>
          <a:p>
            <a:pPr algn="just" eaLnBrk="1" hangingPunct="1"/>
            <a:endParaRPr lang="en-US" altLang="th-TH" sz="2800" dirty="0">
              <a:latin typeface="Calibri" panose="020F0502020204030204" pitchFamily="34" charset="0"/>
            </a:endParaRPr>
          </a:p>
          <a:p>
            <a:pPr algn="just" eaLnBrk="1" hangingPunct="1"/>
            <a:r>
              <a:rPr lang="en-US" altLang="th-TH" sz="2800" dirty="0">
                <a:latin typeface="Calibri" panose="020F0502020204030204" pitchFamily="34" charset="0"/>
              </a:rPr>
              <a:t>Production Function: Q = f(L,K)</a:t>
            </a:r>
          </a:p>
          <a:p>
            <a:pPr algn="just" eaLnBrk="1" hangingPunct="1"/>
            <a:endParaRPr lang="en-US" altLang="th-TH" sz="2800" dirty="0">
              <a:latin typeface="Calibri" panose="020F0502020204030204" pitchFamily="34" charset="0"/>
            </a:endParaRPr>
          </a:p>
          <a:p>
            <a:pPr algn="just" eaLnBrk="1" hangingPunct="1"/>
            <a:r>
              <a:rPr lang="en-US" altLang="th-TH" sz="2800" b="1" dirty="0">
                <a:latin typeface="Calibri" panose="020F0502020204030204" pitchFamily="34" charset="0"/>
              </a:rPr>
              <a:t>Cost Minimization Problem:</a:t>
            </a:r>
          </a:p>
          <a:p>
            <a:pPr algn="just" eaLnBrk="1" hangingPunct="1"/>
            <a:r>
              <a:rPr lang="en-US" altLang="th-TH" sz="2800" dirty="0">
                <a:latin typeface="Calibri" panose="020F0502020204030204" pitchFamily="34" charset="0"/>
              </a:rPr>
              <a:t>	</a:t>
            </a:r>
          </a:p>
          <a:p>
            <a:pPr algn="just" eaLnBrk="1" hangingPunct="1"/>
            <a:endParaRPr lang="en-US" altLang="th-TH" sz="2800" dirty="0">
              <a:latin typeface="Calibri" panose="020F0502020204030204" pitchFamily="34" charset="0"/>
            </a:endParaRPr>
          </a:p>
          <a:p>
            <a:pPr algn="just" eaLnBrk="1" hangingPunct="1"/>
            <a:endParaRPr lang="en-US" altLang="th-TH" sz="2800" dirty="0">
              <a:latin typeface="Calibri" panose="020F0502020204030204" pitchFamily="34" charset="0"/>
            </a:endParaRPr>
          </a:p>
          <a:p>
            <a:pPr algn="just" eaLnBrk="1" hangingPunct="1"/>
            <a:r>
              <a:rPr lang="en-US" altLang="th-TH" sz="2800" b="1" dirty="0">
                <a:latin typeface="Calibri" panose="020F0502020204030204" pitchFamily="34" charset="0"/>
              </a:rPr>
              <a:t>That is, we are looking for K and L on the lowest </a:t>
            </a:r>
            <a:r>
              <a:rPr lang="en-US" altLang="th-TH" sz="2800" b="1" dirty="0" err="1">
                <a:latin typeface="Calibri" panose="020F0502020204030204" pitchFamily="34" charset="0"/>
              </a:rPr>
              <a:t>isocost</a:t>
            </a:r>
            <a:r>
              <a:rPr lang="en-US" altLang="th-TH" sz="2800" b="1" dirty="0">
                <a:latin typeface="Calibri" panose="020F0502020204030204" pitchFamily="34" charset="0"/>
              </a:rPr>
              <a:t>, such that Q</a:t>
            </a:r>
            <a:r>
              <a:rPr lang="en-US" altLang="th-TH" sz="2800" b="1" baseline="-25000" dirty="0">
                <a:latin typeface="Calibri" panose="020F0502020204030204" pitchFamily="34" charset="0"/>
              </a:rPr>
              <a:t>0</a:t>
            </a:r>
            <a:r>
              <a:rPr lang="en-US" altLang="th-TH" sz="2800" b="1" dirty="0">
                <a:latin typeface="Calibri" panose="020F0502020204030204" pitchFamily="34" charset="0"/>
              </a:rPr>
              <a:t> can be produced.</a:t>
            </a:r>
          </a:p>
        </p:txBody>
      </p:sp>
      <p:sp>
        <p:nvSpPr>
          <p:cNvPr id="368653" name="AutoShape 13">
            <a:extLst>
              <a:ext uri="{FF2B5EF4-FFF2-40B4-BE49-F238E27FC236}">
                <a16:creationId xmlns:a16="http://schemas.microsoft.com/office/drawing/2014/main" id="{C6270185-64AA-49C0-9AC1-19E71CD5A5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Cost-Minimization Problem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9B563F19-FA6D-435A-934A-A13A22B2F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7954419-A509-4569-B0E4-58FCFE86D810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71726" name="AutoShape 14">
            <a:extLst>
              <a:ext uri="{FF2B5EF4-FFF2-40B4-BE49-F238E27FC236}">
                <a16:creationId xmlns:a16="http://schemas.microsoft.com/office/drawing/2014/main" id="{69EEB2E0-B1F3-4BC6-87B6-52AAE47CEB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Cost-Minimizing Input Combination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C96AD57A-24D2-4BFC-8724-4B1FBFCB6ADA}"/>
              </a:ext>
            </a:extLst>
          </p:cNvPr>
          <p:cNvSpPr txBox="1">
            <a:spLocks/>
          </p:cNvSpPr>
          <p:nvPr/>
        </p:nvSpPr>
        <p:spPr>
          <a:xfrm>
            <a:off x="4800600" y="2362200"/>
            <a:ext cx="4191000" cy="3200400"/>
          </a:xfrm>
          <a:prstGeom prst="rect">
            <a:avLst/>
          </a:prstGeom>
        </p:spPr>
        <p:txBody>
          <a:bodyPr/>
          <a:lstStyle/>
          <a:p>
            <a:pPr eaLnBrk="0" hangingPunct="0">
              <a:defRPr/>
            </a:pPr>
            <a:r>
              <a:rPr lang="en-US" sz="2600" b="1" dirty="0">
                <a:latin typeface="Calibri" pitchFamily="34" charset="0"/>
              </a:rPr>
              <a:t>G is Technically Inefficient</a:t>
            </a:r>
            <a:r>
              <a:rPr lang="en-US" sz="2600" dirty="0">
                <a:latin typeface="Calibri" pitchFamily="34" charset="0"/>
              </a:rPr>
              <a:t> because less inputs can be used to produce Q</a:t>
            </a:r>
            <a:r>
              <a:rPr lang="en-US" sz="2600" baseline="-25000" dirty="0">
                <a:latin typeface="Calibri" pitchFamily="34" charset="0"/>
              </a:rPr>
              <a:t>0</a:t>
            </a:r>
            <a:r>
              <a:rPr lang="en-US" sz="2600" dirty="0">
                <a:latin typeface="Calibri" pitchFamily="34" charset="0"/>
              </a:rPr>
              <a:t>.</a:t>
            </a:r>
          </a:p>
          <a:p>
            <a:pPr eaLnBrk="0" hangingPunct="0">
              <a:defRPr/>
            </a:pPr>
            <a:endParaRPr lang="en-US" sz="2600" dirty="0">
              <a:latin typeface="Calibri" pitchFamily="34" charset="0"/>
            </a:endParaRPr>
          </a:p>
          <a:p>
            <a:pPr eaLnBrk="0" hangingPunct="0">
              <a:defRPr/>
            </a:pPr>
            <a:r>
              <a:rPr lang="en-US" sz="2600" b="1" dirty="0">
                <a:latin typeface="Calibri" pitchFamily="34" charset="0"/>
              </a:rPr>
              <a:t>E &amp; F are Technically Efficient </a:t>
            </a:r>
            <a:r>
              <a:rPr lang="en-US" sz="2600" dirty="0">
                <a:latin typeface="Calibri" pitchFamily="34" charset="0"/>
              </a:rPr>
              <a:t>because they can be used to produce Q</a:t>
            </a:r>
            <a:r>
              <a:rPr lang="en-US" sz="2600" baseline="-25000" dirty="0">
                <a:latin typeface="Calibri" pitchFamily="34" charset="0"/>
              </a:rPr>
              <a:t>0</a:t>
            </a:r>
            <a:r>
              <a:rPr lang="en-US" sz="2600" dirty="0">
                <a:latin typeface="Calibri" pitchFamily="34" charset="0"/>
              </a:rPr>
              <a:t>; however, they do not minimize cost.</a:t>
            </a:r>
          </a:p>
          <a:p>
            <a:pPr indent="-342900" eaLnBrk="0" hangingPunct="0">
              <a:defRPr/>
            </a:pPr>
            <a:endParaRPr lang="en-US" sz="2800" dirty="0">
              <a:latin typeface="Calibri" pitchFamily="34" charset="0"/>
            </a:endParaRPr>
          </a:p>
        </p:txBody>
      </p:sp>
      <p:pic>
        <p:nvPicPr>
          <p:cNvPr id="13325" name="Picture 14">
            <a:extLst>
              <a:ext uri="{FF2B5EF4-FFF2-40B4-BE49-F238E27FC236}">
                <a16:creationId xmlns:a16="http://schemas.microsoft.com/office/drawing/2014/main" id="{008417CF-3555-44E6-8B7E-E885B22F7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47900"/>
            <a:ext cx="45624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193ABE9-064F-4657-8B13-77DA6FCB919E}"/>
              </a:ext>
            </a:extLst>
          </p:cNvPr>
          <p:cNvSpPr/>
          <p:nvPr/>
        </p:nvSpPr>
        <p:spPr>
          <a:xfrm>
            <a:off x="1471612" y="1209213"/>
            <a:ext cx="6486525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th-TH" sz="2600" b="1" dirty="0">
                <a:latin typeface="Calibri" panose="020F0502020204030204" pitchFamily="34" charset="0"/>
              </a:rPr>
              <a:t>Cost Minimization: looking for K and L on the lowest </a:t>
            </a:r>
            <a:r>
              <a:rPr lang="en-US" altLang="th-TH" sz="2600" b="1" dirty="0" err="1">
                <a:latin typeface="Calibri" panose="020F0502020204030204" pitchFamily="34" charset="0"/>
              </a:rPr>
              <a:t>isocost</a:t>
            </a:r>
            <a:r>
              <a:rPr lang="en-US" altLang="th-TH" sz="2600" b="1" dirty="0">
                <a:latin typeface="Calibri" panose="020F0502020204030204" pitchFamily="34" charset="0"/>
              </a:rPr>
              <a:t>, such that Q</a:t>
            </a:r>
            <a:r>
              <a:rPr lang="en-US" altLang="th-TH" sz="2600" b="1" baseline="-25000" dirty="0">
                <a:latin typeface="Calibri" panose="020F0502020204030204" pitchFamily="34" charset="0"/>
              </a:rPr>
              <a:t>0</a:t>
            </a:r>
            <a:r>
              <a:rPr lang="en-US" altLang="th-TH" sz="2600" b="1" dirty="0">
                <a:latin typeface="Calibri" panose="020F0502020204030204" pitchFamily="34" charset="0"/>
              </a:rPr>
              <a:t> can be produced.</a:t>
            </a:r>
            <a:endParaRPr lang="th-TH" sz="26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7B384032-35E5-4BA2-9276-B4FD75FAB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47BB095-98BF-4C6A-83C7-DFB05E92E4EB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70716" name="AutoShape 28">
            <a:extLst>
              <a:ext uri="{FF2B5EF4-FFF2-40B4-BE49-F238E27FC236}">
                <a16:creationId xmlns:a16="http://schemas.microsoft.com/office/drawing/2014/main" id="{F3CF2A4F-5A0B-425D-A65B-ED9DF28B51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Cost-Minimizing Input Combination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Arc 1">
            <a:extLst>
              <a:ext uri="{FF2B5EF4-FFF2-40B4-BE49-F238E27FC236}">
                <a16:creationId xmlns:a16="http://schemas.microsoft.com/office/drawing/2014/main" id="{D8A7958A-F376-491C-BE1A-1A3A92A84DA6}"/>
              </a:ext>
            </a:extLst>
          </p:cNvPr>
          <p:cNvSpPr/>
          <p:nvPr/>
        </p:nvSpPr>
        <p:spPr>
          <a:xfrm>
            <a:off x="1670374" y="-44023"/>
            <a:ext cx="5181600" cy="5181600"/>
          </a:xfrm>
          <a:prstGeom prst="arc">
            <a:avLst>
              <a:gd name="adj1" fmla="val 5059104"/>
              <a:gd name="adj2" fmla="val 11120620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245" name="Line 2">
            <a:extLst>
              <a:ext uri="{FF2B5EF4-FFF2-40B4-BE49-F238E27FC236}">
                <a16:creationId xmlns:a16="http://schemas.microsoft.com/office/drawing/2014/main" id="{1D0212A2-BB97-4DFB-B755-24E168C87AD5}"/>
              </a:ext>
            </a:extLst>
          </p:cNvPr>
          <p:cNvSpPr>
            <a:spLocks noChangeShapeType="1"/>
          </p:cNvSpPr>
          <p:nvPr/>
        </p:nvSpPr>
        <p:spPr bwMode="auto">
          <a:xfrm>
            <a:off x="838832" y="6166277"/>
            <a:ext cx="5486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0246" name="Line 3">
            <a:extLst>
              <a:ext uri="{FF2B5EF4-FFF2-40B4-BE49-F238E27FC236}">
                <a16:creationId xmlns:a16="http://schemas.microsoft.com/office/drawing/2014/main" id="{894DF28F-EF37-405A-917D-160E828DBC0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38832" y="1565702"/>
            <a:ext cx="0" cy="46005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0247" name="Text Box 4">
            <a:extLst>
              <a:ext uri="{FF2B5EF4-FFF2-40B4-BE49-F238E27FC236}">
                <a16:creationId xmlns:a16="http://schemas.microsoft.com/office/drawing/2014/main" id="{F8A782E6-2646-44B6-B283-57124DC9EB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3157" y="6055152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L</a:t>
            </a:r>
          </a:p>
        </p:txBody>
      </p:sp>
      <p:sp>
        <p:nvSpPr>
          <p:cNvPr id="10248" name="Text Box 5">
            <a:extLst>
              <a:ext uri="{FF2B5EF4-FFF2-40B4-BE49-F238E27FC236}">
                <a16:creationId xmlns:a16="http://schemas.microsoft.com/office/drawing/2014/main" id="{51F0C9F1-4720-4B05-8B72-D11D98810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420" y="1441877"/>
            <a:ext cx="4206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K</a:t>
            </a:r>
          </a:p>
        </p:txBody>
      </p:sp>
      <p:sp>
        <p:nvSpPr>
          <p:cNvPr id="370694" name="Line 6">
            <a:extLst>
              <a:ext uri="{FF2B5EF4-FFF2-40B4-BE49-F238E27FC236}">
                <a16:creationId xmlns:a16="http://schemas.microsoft.com/office/drawing/2014/main" id="{D4EDF7CF-1FFD-4281-98F5-08603529BFD2}"/>
              </a:ext>
            </a:extLst>
          </p:cNvPr>
          <p:cNvSpPr>
            <a:spLocks noChangeShapeType="1"/>
          </p:cNvSpPr>
          <p:nvPr/>
        </p:nvSpPr>
        <p:spPr bwMode="auto">
          <a:xfrm>
            <a:off x="838832" y="2813477"/>
            <a:ext cx="3352800" cy="3352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70695" name="Line 7">
            <a:extLst>
              <a:ext uri="{FF2B5EF4-FFF2-40B4-BE49-F238E27FC236}">
                <a16:creationId xmlns:a16="http://schemas.microsoft.com/office/drawing/2014/main" id="{A42D090F-B858-4B4C-A0AF-93FDB4D0E384}"/>
              </a:ext>
            </a:extLst>
          </p:cNvPr>
          <p:cNvSpPr>
            <a:spLocks noChangeShapeType="1"/>
          </p:cNvSpPr>
          <p:nvPr/>
        </p:nvSpPr>
        <p:spPr bwMode="auto">
          <a:xfrm>
            <a:off x="838832" y="3956477"/>
            <a:ext cx="2209800" cy="2209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70696" name="Line 8">
            <a:extLst>
              <a:ext uri="{FF2B5EF4-FFF2-40B4-BE49-F238E27FC236}">
                <a16:creationId xmlns:a16="http://schemas.microsoft.com/office/drawing/2014/main" id="{4C7F5E07-17AC-46E5-B15F-621794BE853C}"/>
              </a:ext>
            </a:extLst>
          </p:cNvPr>
          <p:cNvSpPr>
            <a:spLocks noChangeShapeType="1"/>
          </p:cNvSpPr>
          <p:nvPr/>
        </p:nvSpPr>
        <p:spPr bwMode="auto">
          <a:xfrm>
            <a:off x="838832" y="1746677"/>
            <a:ext cx="4419600" cy="441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0252" name="Text Box 9">
            <a:extLst>
              <a:ext uri="{FF2B5EF4-FFF2-40B4-BE49-F238E27FC236}">
                <a16:creationId xmlns:a16="http://schemas.microsoft.com/office/drawing/2014/main" id="{3344F879-22F7-4D95-821C-BF37273519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1033" y="6268688"/>
            <a:ext cx="46839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>
                <a:latin typeface="Calibri" panose="020F0502020204030204" pitchFamily="34" charset="0"/>
              </a:rPr>
              <a:t>L*</a:t>
            </a:r>
          </a:p>
        </p:txBody>
      </p:sp>
      <p:sp>
        <p:nvSpPr>
          <p:cNvPr id="10255" name="Text Box 12">
            <a:extLst>
              <a:ext uri="{FF2B5EF4-FFF2-40B4-BE49-F238E27FC236}">
                <a16:creationId xmlns:a16="http://schemas.microsoft.com/office/drawing/2014/main" id="{516F001F-FDBE-4000-9C6D-4E67E4F4B0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4259043"/>
            <a:ext cx="5068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>
                <a:latin typeface="Calibri" panose="020F0502020204030204" pitchFamily="34" charset="0"/>
              </a:rPr>
              <a:t>K*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AAE7348-A846-447A-A95B-0B0B9113AA7D}"/>
              </a:ext>
            </a:extLst>
          </p:cNvPr>
          <p:cNvCxnSpPr/>
          <p:nvPr/>
        </p:nvCxnSpPr>
        <p:spPr>
          <a:xfrm>
            <a:off x="2515232" y="4489876"/>
            <a:ext cx="0" cy="1676401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E95E10B-B58C-494D-B8E0-3C69A4202722}"/>
              </a:ext>
            </a:extLst>
          </p:cNvPr>
          <p:cNvCxnSpPr>
            <a:cxnSpLocks/>
          </p:cNvCxnSpPr>
          <p:nvPr/>
        </p:nvCxnSpPr>
        <p:spPr>
          <a:xfrm flipH="1">
            <a:off x="838832" y="4489876"/>
            <a:ext cx="1676400" cy="0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9">
            <a:extLst>
              <a:ext uri="{FF2B5EF4-FFF2-40B4-BE49-F238E27FC236}">
                <a16:creationId xmlns:a16="http://schemas.microsoft.com/office/drawing/2014/main" id="{0557A5D9-9D8C-4586-9365-278153F4BB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3017" y="4906745"/>
            <a:ext cx="14606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>
                <a:latin typeface="Calibri" panose="020F0502020204030204" pitchFamily="34" charset="0"/>
              </a:rPr>
              <a:t>f(K,L) = Q</a:t>
            </a:r>
            <a:r>
              <a:rPr lang="en-GB" altLang="th-TH" sz="2400" b="1" baseline="-25000" dirty="0">
                <a:latin typeface="Calibri" panose="020F0502020204030204" pitchFamily="34" charset="0"/>
              </a:rPr>
              <a:t>0</a:t>
            </a:r>
            <a:endParaRPr lang="en-GB" altLang="th-TH" sz="2400" b="1" dirty="0">
              <a:latin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EC5796-0D03-459D-8F93-7DD69913C48C}"/>
              </a:ext>
            </a:extLst>
          </p:cNvPr>
          <p:cNvSpPr txBox="1"/>
          <p:nvPr/>
        </p:nvSpPr>
        <p:spPr>
          <a:xfrm>
            <a:off x="4296407" y="2226740"/>
            <a:ext cx="4648200" cy="249299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+mj-lt"/>
              </a:rPr>
              <a:t>L* and K* here solve the cost minimization problem.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600" dirty="0">
                <a:latin typeface="+mj-lt"/>
              </a:rPr>
              <a:t>(L*, K*) is the combination of inputs with the lowest cost.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600" dirty="0">
                <a:latin typeface="+mj-lt"/>
              </a:rPr>
              <a:t>(L*, K*) can be used to produced Q</a:t>
            </a:r>
            <a:r>
              <a:rPr lang="en-US" sz="2600" baseline="-25000" dirty="0">
                <a:latin typeface="+mj-lt"/>
              </a:rPr>
              <a:t>0</a:t>
            </a:r>
            <a:r>
              <a:rPr lang="en-US" sz="2600" dirty="0">
                <a:latin typeface="+mj-lt"/>
              </a:rPr>
              <a:t>, as required.</a:t>
            </a:r>
            <a:endParaRPr lang="th-TH" sz="2600" dirty="0">
              <a:latin typeface="+mj-lt"/>
            </a:endParaRPr>
          </a:p>
        </p:txBody>
      </p:sp>
      <p:sp>
        <p:nvSpPr>
          <p:cNvPr id="31" name="Text Box 9">
            <a:extLst>
              <a:ext uri="{FF2B5EF4-FFF2-40B4-BE49-F238E27FC236}">
                <a16:creationId xmlns:a16="http://schemas.microsoft.com/office/drawing/2014/main" id="{64B92DCB-E994-42B3-958B-E9CA767C08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7594" y="5442888"/>
            <a:ext cx="2175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>
                <a:latin typeface="Calibri" panose="020F0502020204030204" pitchFamily="34" charset="0"/>
              </a:rPr>
              <a:t>TC* = </a:t>
            </a:r>
            <a:r>
              <a:rPr lang="en-GB" altLang="th-TH" sz="2400" b="1" dirty="0" err="1">
                <a:latin typeface="Calibri" panose="020F0502020204030204" pitchFamily="34" charset="0"/>
              </a:rPr>
              <a:t>wL</a:t>
            </a:r>
            <a:r>
              <a:rPr lang="en-GB" altLang="th-TH" sz="2400" b="1" dirty="0">
                <a:latin typeface="Calibri" panose="020F0502020204030204" pitchFamily="34" charset="0"/>
              </a:rPr>
              <a:t>* + </a:t>
            </a:r>
            <a:r>
              <a:rPr lang="en-GB" altLang="th-TH" sz="2400" b="1" dirty="0" err="1">
                <a:latin typeface="Calibri" panose="020F0502020204030204" pitchFamily="34" charset="0"/>
              </a:rPr>
              <a:t>rK</a:t>
            </a:r>
            <a:r>
              <a:rPr lang="en-GB" altLang="th-TH" sz="2400" b="1" dirty="0">
                <a:latin typeface="Calibri" panose="020F0502020204030204" pitchFamily="34" charset="0"/>
              </a:rPr>
              <a:t>*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23FC5E6-B4A0-4374-83EC-83536BFA95F6}"/>
              </a:ext>
            </a:extLst>
          </p:cNvPr>
          <p:cNvCxnSpPr>
            <a:cxnSpLocks/>
            <a:endCxn id="31" idx="1"/>
          </p:cNvCxnSpPr>
          <p:nvPr/>
        </p:nvCxnSpPr>
        <p:spPr>
          <a:xfrm>
            <a:off x="3845596" y="5673721"/>
            <a:ext cx="1391998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>
            <a:extLst>
              <a:ext uri="{FF2B5EF4-FFF2-40B4-BE49-F238E27FC236}">
                <a16:creationId xmlns:a16="http://schemas.microsoft.com/office/drawing/2014/main" id="{958EE6BB-2E30-4A89-88EB-54DAED079AC6}"/>
              </a:ext>
            </a:extLst>
          </p:cNvPr>
          <p:cNvSpPr/>
          <p:nvPr/>
        </p:nvSpPr>
        <p:spPr>
          <a:xfrm>
            <a:off x="1471612" y="1209213"/>
            <a:ext cx="6486525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th-TH" sz="2600" b="1" dirty="0">
                <a:latin typeface="Calibri" panose="020F0502020204030204" pitchFamily="34" charset="0"/>
              </a:rPr>
              <a:t>Cost Minimization: looking for K and L on the lowest </a:t>
            </a:r>
            <a:r>
              <a:rPr lang="en-US" altLang="th-TH" sz="2600" b="1" dirty="0" err="1">
                <a:latin typeface="Calibri" panose="020F0502020204030204" pitchFamily="34" charset="0"/>
              </a:rPr>
              <a:t>isocost</a:t>
            </a:r>
            <a:r>
              <a:rPr lang="en-US" altLang="th-TH" sz="2600" b="1" dirty="0">
                <a:latin typeface="Calibri" panose="020F0502020204030204" pitchFamily="34" charset="0"/>
              </a:rPr>
              <a:t>, such that Q</a:t>
            </a:r>
            <a:r>
              <a:rPr lang="en-US" altLang="th-TH" sz="2600" b="1" baseline="-25000" dirty="0">
                <a:latin typeface="Calibri" panose="020F0502020204030204" pitchFamily="34" charset="0"/>
              </a:rPr>
              <a:t>0</a:t>
            </a:r>
            <a:r>
              <a:rPr lang="en-US" altLang="th-TH" sz="2600" b="1" dirty="0">
                <a:latin typeface="Calibri" panose="020F0502020204030204" pitchFamily="34" charset="0"/>
              </a:rPr>
              <a:t> can be produced.</a:t>
            </a:r>
            <a:endParaRPr lang="th-TH" sz="2600" dirty="0"/>
          </a:p>
        </p:txBody>
      </p:sp>
    </p:spTree>
    <p:extLst>
      <p:ext uri="{BB962C8B-B14F-4D97-AF65-F5344CB8AC3E}">
        <p14:creationId xmlns:p14="http://schemas.microsoft.com/office/powerpoint/2010/main" val="33316539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3" name="Slide Number Placeholder 3">
            <a:extLst>
              <a:ext uri="{FF2B5EF4-FFF2-40B4-BE49-F238E27FC236}">
                <a16:creationId xmlns:a16="http://schemas.microsoft.com/office/drawing/2014/main" id="{C87DE613-5C6B-44AA-9F9E-FD1419729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4A9E1BC-9D34-47AE-9560-F7A066339376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71726" name="AutoShape 14">
            <a:extLst>
              <a:ext uri="{FF2B5EF4-FFF2-40B4-BE49-F238E27FC236}">
                <a16:creationId xmlns:a16="http://schemas.microsoft.com/office/drawing/2014/main" id="{B99BB1F3-6DEC-423A-A1D7-C5EAFB3671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Golden Rule of Cost Minimization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4351" name="Content Placeholder 2">
            <a:extLst>
              <a:ext uri="{FF2B5EF4-FFF2-40B4-BE49-F238E27FC236}">
                <a16:creationId xmlns:a16="http://schemas.microsoft.com/office/drawing/2014/main" id="{DD06EDDD-FB71-46B9-863F-F51D33A83F47}"/>
              </a:ext>
            </a:extLst>
          </p:cNvPr>
          <p:cNvSpPr txBox="1">
            <a:spLocks/>
          </p:cNvSpPr>
          <p:nvPr/>
        </p:nvSpPr>
        <p:spPr bwMode="auto">
          <a:xfrm>
            <a:off x="381000" y="1309426"/>
            <a:ext cx="8382000" cy="360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th-TH" sz="2800" u="sng" dirty="0">
                <a:latin typeface="Calibri" panose="020F0502020204030204" pitchFamily="34" charset="0"/>
              </a:rPr>
              <a:t>Solution to Cost Minimization</a:t>
            </a:r>
            <a:endParaRPr lang="en-US" altLang="th-TH" sz="2800" dirty="0">
              <a:latin typeface="Calibri" panose="020F0502020204030204" pitchFamily="34" charset="0"/>
            </a:endParaRPr>
          </a:p>
          <a:p>
            <a:endParaRPr lang="en-US" altLang="th-TH" sz="2800" dirty="0">
              <a:latin typeface="Calibri" panose="020F0502020204030204" pitchFamily="34" charset="0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th-TH" sz="2800" dirty="0">
                <a:latin typeface="Calibri" panose="020F0502020204030204" pitchFamily="34" charset="0"/>
              </a:rPr>
              <a:t>Slope of isoquant = Slope of </a:t>
            </a:r>
            <a:r>
              <a:rPr lang="en-US" altLang="th-TH" sz="2800" dirty="0" err="1">
                <a:latin typeface="Calibri" panose="020F0502020204030204" pitchFamily="34" charset="0"/>
              </a:rPr>
              <a:t>isocost</a:t>
            </a:r>
            <a:r>
              <a:rPr lang="en-US" altLang="th-TH" sz="2800" dirty="0">
                <a:latin typeface="Calibri" panose="020F0502020204030204" pitchFamily="34" charset="0"/>
              </a:rPr>
              <a:t> line</a:t>
            </a:r>
          </a:p>
          <a:p>
            <a:pPr indent="0" eaLnBrk="1" hangingPunct="1"/>
            <a:r>
              <a:rPr lang="en-US" altLang="th-TH" sz="2800" dirty="0">
                <a:latin typeface="Calibri" panose="020F0502020204030204" pitchFamily="34" charset="0"/>
              </a:rPr>
              <a:t>i.e. Ratio of marginal products = Ratio of input prices</a:t>
            </a:r>
          </a:p>
          <a:p>
            <a:pPr indent="0" eaLnBrk="1" hangingPunct="1"/>
            <a:endParaRPr lang="en-US" altLang="th-TH" sz="2800" dirty="0">
              <a:latin typeface="Calibri" panose="020F0502020204030204" pitchFamily="34" charset="0"/>
            </a:endParaRPr>
          </a:p>
          <a:p>
            <a:pPr indent="0" eaLnBrk="1" hangingPunct="1"/>
            <a:endParaRPr lang="en-US" altLang="th-TH" sz="2800" dirty="0">
              <a:latin typeface="Calibri" panose="020F0502020204030204" pitchFamily="34" charset="0"/>
            </a:endParaRPr>
          </a:p>
          <a:p>
            <a:pPr indent="0" eaLnBrk="1" hangingPunct="1"/>
            <a:endParaRPr lang="en-US" altLang="th-TH" sz="2800" dirty="0">
              <a:latin typeface="Calibri" panose="020F0502020204030204" pitchFamily="34" charset="0"/>
            </a:endParaRPr>
          </a:p>
          <a:p>
            <a:pPr indent="0" eaLnBrk="1" hangingPunct="1"/>
            <a:endParaRPr lang="en-US" altLang="th-TH" sz="2800" dirty="0">
              <a:latin typeface="Calibri" panose="020F0502020204030204" pitchFamily="34" charset="0"/>
            </a:endParaRPr>
          </a:p>
          <a:p>
            <a:pPr indent="0" eaLnBrk="1" hangingPunct="1"/>
            <a:endParaRPr lang="en-US" altLang="th-TH" sz="2800" dirty="0">
              <a:latin typeface="Calibri" panose="020F0502020204030204" pitchFamily="34" charset="0"/>
            </a:endParaRPr>
          </a:p>
          <a:p>
            <a:pPr indent="0" eaLnBrk="1" hangingPunct="1"/>
            <a:endParaRPr lang="en-US" altLang="th-TH" sz="2800" dirty="0">
              <a:latin typeface="Calibri" panose="020F0502020204030204" pitchFamily="34" charset="0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Calibri" pitchFamily="34" charset="0"/>
              </a:rPr>
              <a:t>This means </a:t>
            </a:r>
            <a:r>
              <a:rPr lang="en-US" sz="2800" b="1" dirty="0">
                <a:latin typeface="Calibri" pitchFamily="34" charset="0"/>
              </a:rPr>
              <a:t>“last dollar spent on K gives the same number of marginal products as last dollar spent on L”</a:t>
            </a:r>
            <a:r>
              <a:rPr lang="en-US" sz="2800" dirty="0">
                <a:latin typeface="Calibri" pitchFamily="34" charset="0"/>
              </a:rPr>
              <a:t>.</a:t>
            </a:r>
            <a:endParaRPr lang="en-US" altLang="th-TH" sz="28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6" name="Slide Number Placeholder 3">
            <a:extLst>
              <a:ext uri="{FF2B5EF4-FFF2-40B4-BE49-F238E27FC236}">
                <a16:creationId xmlns:a16="http://schemas.microsoft.com/office/drawing/2014/main" id="{5BC14950-4F8C-48D0-98C2-AAEFC3A88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FC2A6A7-64C6-4B43-AAD9-87DD74E1B4B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71726" name="AutoShape 14">
            <a:extLst>
              <a:ext uri="{FF2B5EF4-FFF2-40B4-BE49-F238E27FC236}">
                <a16:creationId xmlns:a16="http://schemas.microsoft.com/office/drawing/2014/main" id="{8F3244B8-A22C-4ED6-A1C5-47DB348E0F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Golden Rule of Cost Minimization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5374" name="Content Placeholder 2">
            <a:extLst>
              <a:ext uri="{FF2B5EF4-FFF2-40B4-BE49-F238E27FC236}">
                <a16:creationId xmlns:a16="http://schemas.microsoft.com/office/drawing/2014/main" id="{FC4B6C96-3612-486A-8BA1-38CF0A520D26}"/>
              </a:ext>
            </a:extLst>
          </p:cNvPr>
          <p:cNvSpPr txBox="1">
            <a:spLocks/>
          </p:cNvSpPr>
          <p:nvPr/>
        </p:nvSpPr>
        <p:spPr bwMode="auto">
          <a:xfrm>
            <a:off x="125768" y="1350115"/>
            <a:ext cx="8892464" cy="550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800" dirty="0">
                <a:latin typeface="Calibri" panose="020F0502020204030204" pitchFamily="34" charset="0"/>
              </a:rPr>
              <a:t>At point E, Isoquant is </a:t>
            </a:r>
            <a:r>
              <a:rPr lang="en-US" altLang="th-TH" sz="2800" b="1" dirty="0">
                <a:latin typeface="Calibri" panose="020F0502020204030204" pitchFamily="34" charset="0"/>
              </a:rPr>
              <a:t>steeper</a:t>
            </a:r>
            <a:r>
              <a:rPr lang="en-US" altLang="th-TH" sz="2800" dirty="0">
                <a:latin typeface="Calibri" panose="020F0502020204030204" pitchFamily="34" charset="0"/>
              </a:rPr>
              <a:t> than </a:t>
            </a:r>
            <a:r>
              <a:rPr lang="en-US" altLang="th-TH" sz="2800" dirty="0" err="1">
                <a:latin typeface="Calibri" panose="020F0502020204030204" pitchFamily="34" charset="0"/>
              </a:rPr>
              <a:t>Isocost</a:t>
            </a:r>
            <a:r>
              <a:rPr lang="en-US" altLang="th-TH" sz="2800" dirty="0">
                <a:latin typeface="Calibri" panose="020F0502020204030204" pitchFamily="34" charset="0"/>
              </a:rPr>
              <a:t>:</a:t>
            </a: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th-TH" sz="2800" dirty="0">
              <a:latin typeface="Calibri" panose="020F0502020204030204" pitchFamily="34" charset="0"/>
            </a:endParaRPr>
          </a:p>
        </p:txBody>
      </p:sp>
      <p:pic>
        <p:nvPicPr>
          <p:cNvPr id="15375" name="Picture 14">
            <a:extLst>
              <a:ext uri="{FF2B5EF4-FFF2-40B4-BE49-F238E27FC236}">
                <a16:creationId xmlns:a16="http://schemas.microsoft.com/office/drawing/2014/main" id="{2D2AE4D1-C9E2-4761-8A32-E3BC67E876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68" y="3430480"/>
            <a:ext cx="4343400" cy="326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B4BCD4E-7658-466B-82F0-0E5548026151}"/>
              </a:ext>
            </a:extLst>
          </p:cNvPr>
          <p:cNvSpPr txBox="1"/>
          <p:nvPr/>
        </p:nvSpPr>
        <p:spPr>
          <a:xfrm>
            <a:off x="5334000" y="3291947"/>
            <a:ext cx="3048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th-TH" sz="2800" dirty="0">
                <a:latin typeface="Calibri" panose="020F0502020204030204" pitchFamily="34" charset="0"/>
              </a:rPr>
              <a:t>One $ on L gives greater output than one $ on K.</a:t>
            </a:r>
          </a:p>
          <a:p>
            <a:endParaRPr lang="en-US" sz="2800" dirty="0">
              <a:latin typeface="+mj-lt"/>
            </a:endParaRPr>
          </a:p>
          <a:p>
            <a:r>
              <a:rPr lang="en-US" sz="2800" dirty="0">
                <a:latin typeface="+mj-lt"/>
              </a:rPr>
              <a:t>The firm can save more by employing </a:t>
            </a:r>
            <a:r>
              <a:rPr lang="en-US" sz="2800" b="1" dirty="0">
                <a:latin typeface="+mj-lt"/>
              </a:rPr>
              <a:t>more L and less K.</a:t>
            </a:r>
            <a:endParaRPr lang="th-TH" sz="2800" b="1" dirty="0">
              <a:latin typeface="+mj-l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6" name="Slide Number Placeholder 3">
            <a:extLst>
              <a:ext uri="{FF2B5EF4-FFF2-40B4-BE49-F238E27FC236}">
                <a16:creationId xmlns:a16="http://schemas.microsoft.com/office/drawing/2014/main" id="{5BC14950-4F8C-48D0-98C2-AAEFC3A88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FC2A6A7-64C6-4B43-AAD9-87DD74E1B4B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71726" name="AutoShape 14">
            <a:extLst>
              <a:ext uri="{FF2B5EF4-FFF2-40B4-BE49-F238E27FC236}">
                <a16:creationId xmlns:a16="http://schemas.microsoft.com/office/drawing/2014/main" id="{8F3244B8-A22C-4ED6-A1C5-47DB348E0F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Golden Rule of Cost Minimization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5374" name="Content Placeholder 2">
            <a:extLst>
              <a:ext uri="{FF2B5EF4-FFF2-40B4-BE49-F238E27FC236}">
                <a16:creationId xmlns:a16="http://schemas.microsoft.com/office/drawing/2014/main" id="{FC4B6C96-3612-486A-8BA1-38CF0A520D26}"/>
              </a:ext>
            </a:extLst>
          </p:cNvPr>
          <p:cNvSpPr txBox="1">
            <a:spLocks/>
          </p:cNvSpPr>
          <p:nvPr/>
        </p:nvSpPr>
        <p:spPr bwMode="auto">
          <a:xfrm>
            <a:off x="125768" y="1350115"/>
            <a:ext cx="8892464" cy="550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800" dirty="0">
                <a:latin typeface="Calibri" panose="020F0502020204030204" pitchFamily="34" charset="0"/>
              </a:rPr>
              <a:t>At point F, Isoquant is </a:t>
            </a:r>
            <a:r>
              <a:rPr lang="en-US" altLang="th-TH" sz="2800" b="1" dirty="0">
                <a:latin typeface="Calibri" panose="020F0502020204030204" pitchFamily="34" charset="0"/>
              </a:rPr>
              <a:t>flatter</a:t>
            </a:r>
            <a:r>
              <a:rPr lang="en-US" altLang="th-TH" sz="2800" dirty="0">
                <a:latin typeface="Calibri" panose="020F0502020204030204" pitchFamily="34" charset="0"/>
              </a:rPr>
              <a:t> than </a:t>
            </a:r>
            <a:r>
              <a:rPr lang="en-US" altLang="th-TH" sz="2800" dirty="0" err="1">
                <a:latin typeface="Calibri" panose="020F0502020204030204" pitchFamily="34" charset="0"/>
              </a:rPr>
              <a:t>Isocost</a:t>
            </a:r>
            <a:r>
              <a:rPr lang="en-US" altLang="th-TH" sz="2800" dirty="0">
                <a:latin typeface="Calibri" panose="020F0502020204030204" pitchFamily="34" charset="0"/>
              </a:rPr>
              <a:t>:</a:t>
            </a: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th-TH" sz="2800" dirty="0">
              <a:latin typeface="Calibri" panose="020F0502020204030204" pitchFamily="34" charset="0"/>
            </a:endParaRPr>
          </a:p>
        </p:txBody>
      </p:sp>
      <p:pic>
        <p:nvPicPr>
          <p:cNvPr id="15375" name="Picture 14">
            <a:extLst>
              <a:ext uri="{FF2B5EF4-FFF2-40B4-BE49-F238E27FC236}">
                <a16:creationId xmlns:a16="http://schemas.microsoft.com/office/drawing/2014/main" id="{2D2AE4D1-C9E2-4761-8A32-E3BC67E876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68" y="3430480"/>
            <a:ext cx="4343400" cy="326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B4BCD4E-7658-466B-82F0-0E5548026151}"/>
              </a:ext>
            </a:extLst>
          </p:cNvPr>
          <p:cNvSpPr txBox="1"/>
          <p:nvPr/>
        </p:nvSpPr>
        <p:spPr>
          <a:xfrm>
            <a:off x="5334000" y="3291947"/>
            <a:ext cx="3048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th-TH" sz="2800" dirty="0">
                <a:latin typeface="Calibri" panose="020F0502020204030204" pitchFamily="34" charset="0"/>
              </a:rPr>
              <a:t>One $ on K gives greater output than one $ on L.</a:t>
            </a:r>
          </a:p>
          <a:p>
            <a:endParaRPr lang="en-US" sz="2800" dirty="0">
              <a:latin typeface="+mj-lt"/>
            </a:endParaRPr>
          </a:p>
          <a:p>
            <a:r>
              <a:rPr lang="en-US" sz="2800" dirty="0">
                <a:latin typeface="+mj-lt"/>
              </a:rPr>
              <a:t>The firm can save more by employing </a:t>
            </a:r>
            <a:r>
              <a:rPr lang="en-US" sz="2800" b="1" dirty="0">
                <a:latin typeface="+mj-lt"/>
              </a:rPr>
              <a:t>more K and less L.</a:t>
            </a:r>
            <a:endParaRPr lang="th-TH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699046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92B1BB46-EF47-45A6-83EF-90407A929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1002D87-6B01-4DC2-A65E-03820F9379A1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73773" name="AutoShape 13">
            <a:extLst>
              <a:ext uri="{FF2B5EF4-FFF2-40B4-BE49-F238E27FC236}">
                <a16:creationId xmlns:a16="http://schemas.microsoft.com/office/drawing/2014/main" id="{0C7C44C5-9A10-4467-8BCC-573D2C77AC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2800" b="1" dirty="0"/>
              <a:t>Finding an Interior Cost-Minimization Optimum</a:t>
            </a:r>
            <a:endParaRPr lang="en-US" sz="5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6FB19F8-E5A6-4451-9F00-6D55773FE5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1676400"/>
            <a:ext cx="6324600" cy="3755668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64658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8" name="Slide Number Placeholder 3">
            <a:extLst>
              <a:ext uri="{FF2B5EF4-FFF2-40B4-BE49-F238E27FC236}">
                <a16:creationId xmlns:a16="http://schemas.microsoft.com/office/drawing/2014/main" id="{09EDBA94-5168-4CBF-A3AC-2960F93D48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F06B3CE-A3B5-44F2-87AA-7868BD7B95FB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73773" name="AutoShape 13">
            <a:extLst>
              <a:ext uri="{FF2B5EF4-FFF2-40B4-BE49-F238E27FC236}">
                <a16:creationId xmlns:a16="http://schemas.microsoft.com/office/drawing/2014/main" id="{FABBE36D-1A0E-4CD3-B00F-1FCCE70BED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Corner Point Solutions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02BB07A-8C96-4989-A14B-781763DFECF6}"/>
              </a:ext>
            </a:extLst>
          </p:cNvPr>
          <p:cNvSpPr/>
          <p:nvPr/>
        </p:nvSpPr>
        <p:spPr>
          <a:xfrm>
            <a:off x="266700" y="1184429"/>
            <a:ext cx="86106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>
                <a:latin typeface="+mj-lt"/>
              </a:rPr>
              <a:t>In some cases, using one input is cheaper than using both inputs, and doing so can still produce the required output.</a:t>
            </a:r>
          </a:p>
          <a:p>
            <a:pPr>
              <a:defRPr/>
            </a:pPr>
            <a:endParaRPr lang="en-US" sz="2800" dirty="0">
              <a:latin typeface="+mj-lt"/>
            </a:endParaRPr>
          </a:p>
          <a:p>
            <a:pPr>
              <a:defRPr/>
            </a:pPr>
            <a:r>
              <a:rPr lang="en-US" sz="2800" dirty="0">
                <a:latin typeface="+mj-lt"/>
              </a:rPr>
              <a:t>In such cases, we will have a corner solution.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C526C3E-E204-4344-95AF-6E36FC2DEC80}"/>
              </a:ext>
            </a:extLst>
          </p:cNvPr>
          <p:cNvGrpSpPr/>
          <p:nvPr/>
        </p:nvGrpSpPr>
        <p:grpSpPr>
          <a:xfrm>
            <a:off x="5715000" y="3429000"/>
            <a:ext cx="2565400" cy="1828800"/>
            <a:chOff x="457200" y="4527550"/>
            <a:chExt cx="2565400" cy="1828800"/>
          </a:xfrm>
        </p:grpSpPr>
        <p:graphicFrame>
          <p:nvGraphicFramePr>
            <p:cNvPr id="18436" name="Object 4">
              <a:extLst>
                <a:ext uri="{FF2B5EF4-FFF2-40B4-BE49-F238E27FC236}">
                  <a16:creationId xmlns:a16="http://schemas.microsoft.com/office/drawing/2014/main" id="{026591E6-7B2B-4C3C-9230-30F910221377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537082482"/>
                </p:ext>
              </p:extLst>
            </p:nvPr>
          </p:nvGraphicFramePr>
          <p:xfrm>
            <a:off x="817562" y="4527550"/>
            <a:ext cx="2205038" cy="914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468" name="Equation" r:id="rId3" imgW="1041120" imgH="431640" progId="Equation.3">
                    <p:embed/>
                  </p:oleObj>
                </mc:Choice>
                <mc:Fallback>
                  <p:oleObj name="Equation" r:id="rId3" imgW="1041120" imgH="431640" progId="Equation.3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17562" y="4527550"/>
                          <a:ext cx="2205038" cy="9144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8437" name="Object 5">
              <a:extLst>
                <a:ext uri="{FF2B5EF4-FFF2-40B4-BE49-F238E27FC236}">
                  <a16:creationId xmlns:a16="http://schemas.microsoft.com/office/drawing/2014/main" id="{2060144F-6896-40BC-8F8D-680BA8DC6BED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906674580"/>
                </p:ext>
              </p:extLst>
            </p:nvPr>
          </p:nvGraphicFramePr>
          <p:xfrm>
            <a:off x="457200" y="5441950"/>
            <a:ext cx="2565400" cy="914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469" name="Equation" r:id="rId5" imgW="1104840" imgH="393480" progId="Equation.3">
                    <p:embed/>
                  </p:oleObj>
                </mc:Choice>
                <mc:Fallback>
                  <p:oleObj name="Equation" r:id="rId5" imgW="1104840" imgH="393480" progId="Equation.3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7200" y="5441950"/>
                          <a:ext cx="2565400" cy="9144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18447" name="Picture 16">
            <a:extLst>
              <a:ext uri="{FF2B5EF4-FFF2-40B4-BE49-F238E27FC236}">
                <a16:creationId xmlns:a16="http://schemas.microsoft.com/office/drawing/2014/main" id="{EF2AAF52-A227-4BB8-A270-BBFA6E6441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0" r="9006"/>
          <a:stretch>
            <a:fillRect/>
          </a:stretch>
        </p:blipFill>
        <p:spPr bwMode="auto">
          <a:xfrm>
            <a:off x="266700" y="3328987"/>
            <a:ext cx="4876800" cy="320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Slide Number Placeholder 3">
            <a:extLst>
              <a:ext uri="{FF2B5EF4-FFF2-40B4-BE49-F238E27FC236}">
                <a16:creationId xmlns:a16="http://schemas.microsoft.com/office/drawing/2014/main" id="{2176FC60-DF3D-44DE-9094-01771AE80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EFCA030-5E17-45F7-BB62-3347E5AD4F9A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74800" name="AutoShape 16">
            <a:extLst>
              <a:ext uri="{FF2B5EF4-FFF2-40B4-BE49-F238E27FC236}">
                <a16:creationId xmlns:a16="http://schemas.microsoft.com/office/drawing/2014/main" id="{974024D9-643F-49FE-BA62-25E4681A11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2400" b="1" dirty="0"/>
              <a:t>Finding a Corner Point Solution with Perfect Substitutes</a:t>
            </a:r>
            <a:endParaRPr lang="en-US" sz="48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B3C5A3-C334-44DF-8A6F-4FA001081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312" y="1866900"/>
            <a:ext cx="7327376" cy="31242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48EF6F95-4A2B-4E76-9D10-6B22D2C0F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F2DC98A-07BA-4156-95DB-1835B36CC63A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77860" name="Text Box 4">
            <a:extLst>
              <a:ext uri="{FF2B5EF4-FFF2-40B4-BE49-F238E27FC236}">
                <a16:creationId xmlns:a16="http://schemas.microsoft.com/office/drawing/2014/main" id="{136B62C9-9C5A-43A6-AE44-7FC81E141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" y="1726416"/>
            <a:ext cx="8153400" cy="397031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514350" indent="-514350" algn="just">
              <a:spcBef>
                <a:spcPct val="50000"/>
              </a:spcBef>
              <a:buFont typeface="+mj-lt"/>
              <a:buAutoNum type="arabicPeriod"/>
            </a:pPr>
            <a:r>
              <a:rPr lang="en-US" altLang="th-TH" sz="2800" b="1" dirty="0">
                <a:latin typeface="Calibri" panose="020F0502020204030204" pitchFamily="34" charset="0"/>
              </a:rPr>
              <a:t>A change in the relative price of inputs changes the slope of the </a:t>
            </a:r>
            <a:r>
              <a:rPr lang="en-US" altLang="th-TH" sz="2800" b="1" dirty="0" err="1">
                <a:latin typeface="Calibri" panose="020F0502020204030204" pitchFamily="34" charset="0"/>
              </a:rPr>
              <a:t>isocost</a:t>
            </a:r>
            <a:r>
              <a:rPr lang="en-US" altLang="th-TH" sz="2800" b="1" dirty="0">
                <a:latin typeface="Calibri" panose="020F0502020204030204" pitchFamily="34" charset="0"/>
              </a:rPr>
              <a:t> line.</a:t>
            </a:r>
          </a:p>
          <a:p>
            <a:pPr marL="514350" indent="-514350" algn="just">
              <a:spcBef>
                <a:spcPct val="50000"/>
              </a:spcBef>
              <a:buFont typeface="+mj-lt"/>
              <a:buAutoNum type="arabicPeriod"/>
            </a:pPr>
            <a:r>
              <a:rPr lang="en-US" altLang="th-TH" sz="2800" u="sng" dirty="0">
                <a:latin typeface="Calibri" panose="020F0502020204030204" pitchFamily="34" charset="0"/>
              </a:rPr>
              <a:t>Given a diminishing MRTS</a:t>
            </a:r>
            <a:r>
              <a:rPr lang="en-US" altLang="th-TH" sz="2800" u="sng" baseline="-25000" dirty="0">
                <a:latin typeface="Calibri" panose="020F0502020204030204" pitchFamily="34" charset="0"/>
              </a:rPr>
              <a:t>L,K</a:t>
            </a:r>
            <a:r>
              <a:rPr lang="en-US" altLang="th-TH" sz="2800" dirty="0">
                <a:latin typeface="Calibri" panose="020F0502020204030204" pitchFamily="34" charset="0"/>
              </a:rPr>
              <a:t> , an increase in the price of one input will cause the cost-minimizing quantity of that input to go down.</a:t>
            </a:r>
          </a:p>
          <a:p>
            <a:pPr marL="514350" indent="-514350" algn="just">
              <a:spcBef>
                <a:spcPct val="50000"/>
              </a:spcBef>
              <a:buFont typeface="+mj-lt"/>
              <a:buAutoNum type="arabicPeriod"/>
            </a:pPr>
            <a:r>
              <a:rPr lang="en-US" altLang="th-TH" sz="2800" u="sng" dirty="0">
                <a:latin typeface="Calibri" panose="020F0502020204030204" pitchFamily="34" charset="0"/>
              </a:rPr>
              <a:t>Given that both inputs are perfect complements</a:t>
            </a:r>
            <a:r>
              <a:rPr lang="en-US" altLang="th-TH" sz="2800" dirty="0">
                <a:latin typeface="Calibri" panose="020F0502020204030204" pitchFamily="34" charset="0"/>
              </a:rPr>
              <a:t>, an increase in the price of one input will not change the cost-minimizing quantity of that input.</a:t>
            </a:r>
          </a:p>
        </p:txBody>
      </p:sp>
      <p:sp>
        <p:nvSpPr>
          <p:cNvPr id="377870" name="AutoShape 14">
            <a:extLst>
              <a:ext uri="{FF2B5EF4-FFF2-40B4-BE49-F238E27FC236}">
                <a16:creationId xmlns:a16="http://schemas.microsoft.com/office/drawing/2014/main" id="{C85D760B-C858-4F51-9454-88A0E63331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2800" b="1" dirty="0">
                <a:solidFill>
                  <a:srgbClr val="000066"/>
                </a:solidFill>
                <a:latin typeface="Calibri" pitchFamily="34" charset="0"/>
              </a:rPr>
              <a:t>Comparative Statics Analysis of Changes in Input Prices</a:t>
            </a:r>
            <a:endParaRPr lang="en-US" sz="28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A98BAB66-5EE6-4CED-872D-E22C0768E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11E11E8-56EE-4ED7-A714-0E0161D6F82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78907" name="AutoShape 27">
            <a:extLst>
              <a:ext uri="{FF2B5EF4-FFF2-40B4-BE49-F238E27FC236}">
                <a16:creationId xmlns:a16="http://schemas.microsoft.com/office/drawing/2014/main" id="{F016FF61-F91A-4946-964C-04DF615D50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2800" b="1" dirty="0">
                <a:solidFill>
                  <a:srgbClr val="000066"/>
                </a:solidFill>
                <a:latin typeface="Calibri" pitchFamily="34" charset="0"/>
              </a:rPr>
              <a:t>Comparative Statics Analysis of Changes in Input Prices</a:t>
            </a:r>
            <a:endParaRPr lang="en-US" sz="28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1517" name="Picture 14">
            <a:extLst>
              <a:ext uri="{FF2B5EF4-FFF2-40B4-BE49-F238E27FC236}">
                <a16:creationId xmlns:a16="http://schemas.microsoft.com/office/drawing/2014/main" id="{4BEE716F-E019-4D35-BC38-E26C9DF30E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59928"/>
            <a:ext cx="5410200" cy="4810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A98BAB66-5EE6-4CED-872D-E22C0768E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11E11E8-56EE-4ED7-A714-0E0161D6F82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78907" name="AutoShape 27">
            <a:extLst>
              <a:ext uri="{FF2B5EF4-FFF2-40B4-BE49-F238E27FC236}">
                <a16:creationId xmlns:a16="http://schemas.microsoft.com/office/drawing/2014/main" id="{F016FF61-F91A-4946-964C-04DF615D50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2800" b="1" dirty="0">
                <a:solidFill>
                  <a:srgbClr val="000066"/>
                </a:solidFill>
                <a:latin typeface="Calibri" pitchFamily="34" charset="0"/>
              </a:rPr>
              <a:t>Comparative Statics Analysis of Changes in Input Prices</a:t>
            </a:r>
            <a:endParaRPr lang="en-US" sz="28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71F384-D392-4094-BFEA-A8E49FE6D6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447800"/>
            <a:ext cx="6096000" cy="4977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1383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300CFF31-C8DE-4F85-AFA2-4DA10E106E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32516F7-FFB8-48CF-B9D3-ACC9BB46467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79906" name="Text Box 2">
            <a:extLst>
              <a:ext uri="{FF2B5EF4-FFF2-40B4-BE49-F238E27FC236}">
                <a16:creationId xmlns:a16="http://schemas.microsoft.com/office/drawing/2014/main" id="{5926928D-EA82-4A94-8791-99A82B7474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464806"/>
            <a:ext cx="7467600" cy="449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en-US" sz="2600" b="1" dirty="0">
                <a:solidFill>
                  <a:srgbClr val="002060"/>
                </a:solidFill>
                <a:latin typeface="+mj-lt"/>
              </a:rPr>
              <a:t>An increase in Q</a:t>
            </a:r>
            <a:r>
              <a:rPr lang="en-US" sz="2600" b="1" baseline="-25000" dirty="0">
                <a:solidFill>
                  <a:srgbClr val="002060"/>
                </a:solidFill>
                <a:latin typeface="+mj-lt"/>
              </a:rPr>
              <a:t>0</a:t>
            </a:r>
            <a:r>
              <a:rPr lang="en-US" sz="2600" b="1" dirty="0">
                <a:solidFill>
                  <a:srgbClr val="002060"/>
                </a:solidFill>
                <a:latin typeface="+mj-lt"/>
              </a:rPr>
              <a:t> moves the isoquant Northeast. </a:t>
            </a:r>
          </a:p>
          <a:p>
            <a:pPr algn="just" eaLnBrk="0" hangingPunct="0">
              <a:defRPr/>
            </a:pPr>
            <a:endParaRPr lang="en-US" sz="2600" u="sng" dirty="0">
              <a:solidFill>
                <a:srgbClr val="000066"/>
              </a:solidFill>
              <a:latin typeface="+mj-lt"/>
            </a:endParaRPr>
          </a:p>
          <a:p>
            <a:pPr algn="just" eaLnBrk="0" hangingPunct="0">
              <a:buFontTx/>
              <a:buChar char="•"/>
              <a:defRPr/>
            </a:pPr>
            <a:r>
              <a:rPr lang="en-US" sz="26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600" b="1" u="sng" dirty="0">
                <a:solidFill>
                  <a:srgbClr val="002060"/>
                </a:solidFill>
                <a:latin typeface="+mj-lt"/>
              </a:rPr>
              <a:t>Expansion Path:</a:t>
            </a:r>
            <a:r>
              <a:rPr lang="en-US" sz="26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600" dirty="0">
                <a:latin typeface="+mj-lt"/>
              </a:rPr>
              <a:t>A line that connects the cost-minimizing input combinations as the quantity of output, Q, varies, holding input prices constant</a:t>
            </a:r>
            <a:r>
              <a:rPr lang="en-US" sz="2600" dirty="0">
                <a:solidFill>
                  <a:srgbClr val="000066"/>
                </a:solidFill>
                <a:latin typeface="+mj-lt"/>
              </a:rPr>
              <a:t>.</a:t>
            </a:r>
          </a:p>
          <a:p>
            <a:pPr algn="just" eaLnBrk="0" hangingPunct="0">
              <a:defRPr/>
            </a:pPr>
            <a:endParaRPr lang="en-US" sz="2600" dirty="0">
              <a:solidFill>
                <a:srgbClr val="000066"/>
              </a:solidFill>
              <a:latin typeface="+mj-lt"/>
            </a:endParaRPr>
          </a:p>
          <a:p>
            <a:pPr algn="just" eaLnBrk="0" hangingPunct="0">
              <a:buFontTx/>
              <a:buChar char="•"/>
              <a:defRPr/>
            </a:pPr>
            <a:r>
              <a:rPr lang="en-US" sz="26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600" b="1" u="sng" dirty="0">
                <a:solidFill>
                  <a:srgbClr val="002060"/>
                </a:solidFill>
                <a:latin typeface="+mj-lt"/>
              </a:rPr>
              <a:t>Normal Inputs:</a:t>
            </a:r>
            <a:r>
              <a:rPr lang="en-US" sz="26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600" dirty="0">
                <a:latin typeface="+mj-lt"/>
              </a:rPr>
              <a:t>An input whose cost-minimizing quantity increases as the firm produces more output.</a:t>
            </a:r>
          </a:p>
          <a:p>
            <a:pPr algn="just" eaLnBrk="0" hangingPunct="0">
              <a:defRPr/>
            </a:pPr>
            <a:endParaRPr lang="en-US" sz="2600" dirty="0">
              <a:solidFill>
                <a:srgbClr val="000066"/>
              </a:solidFill>
              <a:latin typeface="+mj-lt"/>
            </a:endParaRPr>
          </a:p>
          <a:p>
            <a:pPr algn="just" eaLnBrk="0" hangingPunct="0">
              <a:buFontTx/>
              <a:buChar char="•"/>
              <a:defRPr/>
            </a:pPr>
            <a:r>
              <a:rPr lang="en-US" sz="26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600" b="1" u="sng" dirty="0">
                <a:solidFill>
                  <a:srgbClr val="002060"/>
                </a:solidFill>
                <a:latin typeface="+mj-lt"/>
              </a:rPr>
              <a:t>Inferior Input:</a:t>
            </a:r>
            <a:r>
              <a:rPr lang="en-US" sz="26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600" dirty="0">
                <a:latin typeface="+mj-lt"/>
              </a:rPr>
              <a:t>An input whose cost-minimizing quantity decreases as the firm produces more output.</a:t>
            </a:r>
          </a:p>
        </p:txBody>
      </p:sp>
      <p:sp>
        <p:nvSpPr>
          <p:cNvPr id="379919" name="AutoShape 15">
            <a:extLst>
              <a:ext uri="{FF2B5EF4-FFF2-40B4-BE49-F238E27FC236}">
                <a16:creationId xmlns:a16="http://schemas.microsoft.com/office/drawing/2014/main" id="{246FD004-D3D8-49F5-BFDF-4C859A220E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Comparative Statics Analysis of Changes in Output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Slide Number Placeholder 3">
            <a:extLst>
              <a:ext uri="{FF2B5EF4-FFF2-40B4-BE49-F238E27FC236}">
                <a16:creationId xmlns:a16="http://schemas.microsoft.com/office/drawing/2014/main" id="{3E52C712-F9BC-46A5-9326-C4805759B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76AD708-C428-4993-8880-42F6EDEFCDA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3557" name="Text Box 9">
            <a:extLst>
              <a:ext uri="{FF2B5EF4-FFF2-40B4-BE49-F238E27FC236}">
                <a16:creationId xmlns:a16="http://schemas.microsoft.com/office/drawing/2014/main" id="{639CA6B0-43BD-494E-8D69-92DB83CCD3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5725" y="10318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GB" altLang="th-TH" sz="2400">
              <a:latin typeface="Calibri" panose="020F0502020204030204" pitchFamily="34" charset="0"/>
            </a:endParaRPr>
          </a:p>
        </p:txBody>
      </p:sp>
      <p:sp>
        <p:nvSpPr>
          <p:cNvPr id="381979" name="AutoShape 27">
            <a:extLst>
              <a:ext uri="{FF2B5EF4-FFF2-40B4-BE49-F238E27FC236}">
                <a16:creationId xmlns:a16="http://schemas.microsoft.com/office/drawing/2014/main" id="{FD3DB558-50A5-4DC3-AE19-89B91D64DD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Comparative Statics Analysis of Changes in Output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5CC0C3CF-361B-451D-9DDB-B03C3546BDFD}"/>
              </a:ext>
            </a:extLst>
          </p:cNvPr>
          <p:cNvSpPr txBox="1">
            <a:spLocks/>
          </p:cNvSpPr>
          <p:nvPr/>
        </p:nvSpPr>
        <p:spPr>
          <a:xfrm>
            <a:off x="304799" y="1369773"/>
            <a:ext cx="8534400" cy="914400"/>
          </a:xfrm>
          <a:prstGeom prst="rect">
            <a:avLst/>
          </a:prstGeom>
        </p:spPr>
        <p:txBody>
          <a:bodyPr/>
          <a:lstStyle/>
          <a:p>
            <a:pPr indent="-342900" eaLnBrk="0" hangingPunct="0">
              <a:spcBef>
                <a:spcPts val="0"/>
              </a:spcBef>
              <a:defRPr/>
            </a:pPr>
            <a:r>
              <a:rPr lang="en-US" sz="2800" dirty="0">
                <a:latin typeface="+mn-lt"/>
              </a:rPr>
              <a:t>As output increases, the cost minimization path moves from point A to B to C when </a:t>
            </a:r>
            <a:r>
              <a:rPr lang="en-US" sz="2800" b="1" dirty="0">
                <a:latin typeface="+mn-lt"/>
              </a:rPr>
              <a:t>both inputs are normal</a:t>
            </a:r>
            <a:r>
              <a:rPr lang="en-US" sz="2800" dirty="0">
                <a:latin typeface="+mn-lt"/>
              </a:rPr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EAF29E8-468A-481F-8EDD-565DE19A87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7999" y="2363039"/>
            <a:ext cx="5508000" cy="43470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B288B2DD-2C5E-40E1-B6D0-538745120E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D1E0A7F-F641-4327-B71A-8DCD7A027B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4581" name="Text Box 9">
            <a:extLst>
              <a:ext uri="{FF2B5EF4-FFF2-40B4-BE49-F238E27FC236}">
                <a16:creationId xmlns:a16="http://schemas.microsoft.com/office/drawing/2014/main" id="{1775C139-F7CB-4917-8A56-3954671413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5725" y="10318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GB" altLang="th-TH" sz="2400">
              <a:latin typeface="Calibri" panose="020F0502020204030204" pitchFamily="34" charset="0"/>
            </a:endParaRPr>
          </a:p>
        </p:txBody>
      </p:sp>
      <p:sp>
        <p:nvSpPr>
          <p:cNvPr id="381979" name="AutoShape 27">
            <a:extLst>
              <a:ext uri="{FF2B5EF4-FFF2-40B4-BE49-F238E27FC236}">
                <a16:creationId xmlns:a16="http://schemas.microsoft.com/office/drawing/2014/main" id="{852E5F57-05AF-40F2-B7FC-FD75913ABD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Comparative Statics Analysis of Changes in Output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2C448808-B274-4FC9-8252-A4A53F823332}"/>
              </a:ext>
            </a:extLst>
          </p:cNvPr>
          <p:cNvSpPr txBox="1">
            <a:spLocks/>
          </p:cNvSpPr>
          <p:nvPr/>
        </p:nvSpPr>
        <p:spPr>
          <a:xfrm>
            <a:off x="304799" y="1369773"/>
            <a:ext cx="8534400" cy="914400"/>
          </a:xfrm>
          <a:prstGeom prst="rect">
            <a:avLst/>
          </a:prstGeom>
        </p:spPr>
        <p:txBody>
          <a:bodyPr/>
          <a:lstStyle/>
          <a:p>
            <a:pPr indent="-342900" eaLnBrk="0" hangingPunct="0">
              <a:spcBef>
                <a:spcPts val="0"/>
              </a:spcBef>
              <a:defRPr/>
            </a:pPr>
            <a:r>
              <a:rPr lang="en-US" sz="2800" dirty="0">
                <a:latin typeface="+mj-lt"/>
              </a:rPr>
              <a:t>As output increases, the cost minimization path moves from point A to B when </a:t>
            </a:r>
            <a:r>
              <a:rPr lang="en-US" sz="2800" b="1" dirty="0">
                <a:latin typeface="+mj-lt"/>
              </a:rPr>
              <a:t>labor is an inferior input</a:t>
            </a:r>
            <a:r>
              <a:rPr lang="en-US" sz="2800" dirty="0">
                <a:latin typeface="+mj-lt"/>
              </a:rPr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B55427B-8102-45D2-BD83-1AE34FB1F3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3999" y="2284173"/>
            <a:ext cx="5256000" cy="45360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8BBF1AB7-3531-49AC-93CB-1ABAB8EBB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61301BA-78A1-422C-8C31-9AFA07764CAE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82988" name="AutoShape 12">
            <a:extLst>
              <a:ext uri="{FF2B5EF4-FFF2-40B4-BE49-F238E27FC236}">
                <a16:creationId xmlns:a16="http://schemas.microsoft.com/office/drawing/2014/main" id="{59BC56A4-50F8-428D-BE6D-DC0849F56A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The Input Demand Curves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5612" name="Rectangle 13">
            <a:extLst>
              <a:ext uri="{FF2B5EF4-FFF2-40B4-BE49-F238E27FC236}">
                <a16:creationId xmlns:a16="http://schemas.microsoft.com/office/drawing/2014/main" id="{39846FD2-CADB-46D4-BB56-8C77C2CFF7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0200" y="1295529"/>
            <a:ext cx="5943600" cy="483209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th-TH" sz="2800" i="1" u="sng" dirty="0">
                <a:solidFill>
                  <a:srgbClr val="000066"/>
                </a:solidFill>
                <a:latin typeface="Calibri" panose="020F0502020204030204" pitchFamily="34" charset="0"/>
              </a:rPr>
              <a:t>Definition</a:t>
            </a:r>
            <a:r>
              <a:rPr lang="en-US" altLang="th-TH" sz="2800" u="sng" dirty="0">
                <a:solidFill>
                  <a:srgbClr val="000066"/>
                </a:solidFill>
                <a:latin typeface="Calibri" panose="020F0502020204030204" pitchFamily="34" charset="0"/>
              </a:rPr>
              <a:t>:</a:t>
            </a:r>
            <a:r>
              <a:rPr lang="en-US" altLang="th-TH" sz="2800" dirty="0">
                <a:latin typeface="Calibri" panose="020F0502020204030204" pitchFamily="34" charset="0"/>
              </a:rPr>
              <a:t>  A function that shows how the firm’s cost-minimizing quantity of input varies with the price of that input.</a:t>
            </a:r>
          </a:p>
          <a:p>
            <a:pPr algn="just" eaLnBrk="1" hangingPunct="1"/>
            <a:endParaRPr lang="en-US" altLang="th-TH" sz="2800" dirty="0">
              <a:solidFill>
                <a:srgbClr val="000066"/>
              </a:solidFill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800" b="1" dirty="0">
                <a:latin typeface="Calibri" panose="020F0502020204030204" pitchFamily="34" charset="0"/>
              </a:rPr>
              <a:t>Labor demand curve</a:t>
            </a:r>
            <a:r>
              <a:rPr lang="en-US" altLang="th-TH" sz="2800" dirty="0">
                <a:latin typeface="Calibri" panose="020F0502020204030204" pitchFamily="34" charset="0"/>
              </a:rPr>
              <a:t>:  Shows how the firm’s cost-minimizing quantity of labor varies with the price of labor.</a:t>
            </a:r>
          </a:p>
          <a:p>
            <a:pPr eaLnBrk="1" hangingPunct="1"/>
            <a:endParaRPr lang="en-US" altLang="th-TH" sz="2800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800" b="1" dirty="0">
                <a:latin typeface="Calibri" panose="020F0502020204030204" pitchFamily="34" charset="0"/>
              </a:rPr>
              <a:t>Capital demand curve</a:t>
            </a:r>
            <a:r>
              <a:rPr lang="en-US" altLang="th-TH" sz="2800" dirty="0">
                <a:latin typeface="Calibri" panose="020F0502020204030204" pitchFamily="34" charset="0"/>
              </a:rPr>
              <a:t>: Shows how the firm’s cost-minimizing quantity of capital varies with the price of capital.</a:t>
            </a:r>
            <a:endParaRPr lang="en-US" altLang="th-TH" sz="2800" dirty="0">
              <a:solidFill>
                <a:srgbClr val="000066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02B39E70-2143-4BF4-B2BD-D79D63F6F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067BED5-B703-41E1-B499-ADB36ED17E6D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84042" name="AutoShape 42">
            <a:extLst>
              <a:ext uri="{FF2B5EF4-FFF2-40B4-BE49-F238E27FC236}">
                <a16:creationId xmlns:a16="http://schemas.microsoft.com/office/drawing/2014/main" id="{A57005F0-068D-4703-9DF3-AB4B1F2DFE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The Input Demand Curves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AE2B1BC-5B77-40E8-B5BD-4BAE185A7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000" y="1186131"/>
            <a:ext cx="7164000" cy="535500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02B39E70-2143-4BF4-B2BD-D79D63F6F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067BED5-B703-41E1-B499-ADB36ED17E6D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84042" name="AutoShape 42">
            <a:extLst>
              <a:ext uri="{FF2B5EF4-FFF2-40B4-BE49-F238E27FC236}">
                <a16:creationId xmlns:a16="http://schemas.microsoft.com/office/drawing/2014/main" id="{A57005F0-068D-4703-9DF3-AB4B1F2DFE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The Input Demand Curves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BEA0DF-33CA-41E4-8952-40AA33BA43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000" y="1295400"/>
            <a:ext cx="8568000" cy="1674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8E947AE-7B77-4692-8BCA-57E68987E119}"/>
              </a:ext>
            </a:extLst>
          </p:cNvPr>
          <p:cNvSpPr/>
          <p:nvPr/>
        </p:nvSpPr>
        <p:spPr>
          <a:xfrm>
            <a:off x="5257800" y="2132400"/>
            <a:ext cx="3598200" cy="837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758567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8" name="Slide Number Placeholder 3">
            <a:extLst>
              <a:ext uri="{FF2B5EF4-FFF2-40B4-BE49-F238E27FC236}">
                <a16:creationId xmlns:a16="http://schemas.microsoft.com/office/drawing/2014/main" id="{8A317A9C-C9F2-4F96-8895-3382AD2E5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627EA51-4A18-4F63-B7C9-FFF223E2ED6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82988" name="AutoShape 12">
            <a:extLst>
              <a:ext uri="{FF2B5EF4-FFF2-40B4-BE49-F238E27FC236}">
                <a16:creationId xmlns:a16="http://schemas.microsoft.com/office/drawing/2014/main" id="{961F388E-0B98-4215-BB30-D50D1ED391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Price Elasticity of Demand for Inputs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8686" name="Content Placeholder 2">
            <a:extLst>
              <a:ext uri="{FF2B5EF4-FFF2-40B4-BE49-F238E27FC236}">
                <a16:creationId xmlns:a16="http://schemas.microsoft.com/office/drawing/2014/main" id="{81006B03-622B-49C6-A0DF-4BBC100BA109}"/>
              </a:ext>
            </a:extLst>
          </p:cNvPr>
          <p:cNvSpPr txBox="1">
            <a:spLocks/>
          </p:cNvSpPr>
          <p:nvPr/>
        </p:nvSpPr>
        <p:spPr bwMode="auto">
          <a:xfrm>
            <a:off x="152400" y="1297619"/>
            <a:ext cx="88392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800" dirty="0">
                <a:latin typeface="Calibri" panose="020F0502020204030204" pitchFamily="34" charset="0"/>
              </a:rPr>
              <a:t>Percentage change in the cost-minimizing quantity of labor with respect to a 1% change in the price of labor.</a:t>
            </a: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th-TH" sz="2800" dirty="0">
              <a:latin typeface="Calibri" panose="020F0502020204030204" pitchFamily="34" charset="0"/>
            </a:endParaRP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th-TH" sz="2800" dirty="0">
              <a:latin typeface="Calibri" panose="020F0502020204030204" pitchFamily="34" charset="0"/>
            </a:endParaRP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th-TH" sz="2800" dirty="0">
              <a:latin typeface="Calibri" panose="020F0502020204030204" pitchFamily="34" charset="0"/>
            </a:endParaRP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800" dirty="0">
                <a:latin typeface="Calibri" panose="020F0502020204030204" pitchFamily="34" charset="0"/>
              </a:rPr>
              <a:t>Percentage change in the cost-minimizing quantity of capital with respect to a 1% change in the price of capital.</a:t>
            </a:r>
          </a:p>
        </p:txBody>
      </p:sp>
      <p:graphicFrame>
        <p:nvGraphicFramePr>
          <p:cNvPr id="28676" name="Object 4">
            <a:extLst>
              <a:ext uri="{FF2B5EF4-FFF2-40B4-BE49-F238E27FC236}">
                <a16:creationId xmlns:a16="http://schemas.microsoft.com/office/drawing/2014/main" id="{4C273450-8819-4E7E-B434-614CB9A449F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0883838"/>
              </p:ext>
            </p:extLst>
          </p:nvPr>
        </p:nvGraphicFramePr>
        <p:xfrm>
          <a:off x="3256756" y="2364419"/>
          <a:ext cx="2630488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5" name="Equation" r:id="rId3" imgW="799920" imgH="393480" progId="Equation.3">
                  <p:embed/>
                </p:oleObj>
              </mc:Choice>
              <mc:Fallback>
                <p:oleObj name="Equation" r:id="rId3" imgW="799920" imgH="393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6756" y="2364419"/>
                        <a:ext cx="2630488" cy="1295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7" name="Object 5">
            <a:extLst>
              <a:ext uri="{FF2B5EF4-FFF2-40B4-BE49-F238E27FC236}">
                <a16:creationId xmlns:a16="http://schemas.microsoft.com/office/drawing/2014/main" id="{062E2D5F-8601-4DE1-96CC-65E6ACA8E0C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8945725"/>
              </p:ext>
            </p:extLst>
          </p:nvPr>
        </p:nvGraphicFramePr>
        <p:xfrm>
          <a:off x="3194050" y="4726619"/>
          <a:ext cx="2755900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6" name="Equation" r:id="rId5" imgW="838080" imgH="393480" progId="Equation.3">
                  <p:embed/>
                </p:oleObj>
              </mc:Choice>
              <mc:Fallback>
                <p:oleObj name="Equation" r:id="rId5" imgW="838080" imgH="39348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4050" y="4726619"/>
                        <a:ext cx="2755900" cy="1295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86770D06-C2F6-4AC2-84A6-FB521C521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7A3E50D-3552-4353-B0EE-07FADF16027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82988" name="AutoShape 12">
            <a:extLst>
              <a:ext uri="{FF2B5EF4-FFF2-40B4-BE49-F238E27FC236}">
                <a16:creationId xmlns:a16="http://schemas.microsoft.com/office/drawing/2014/main" id="{64DB8989-7C4A-4450-9C4D-F545A5B75B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Price Elasticity of Demand for Inputs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9708" name="Picture 13">
            <a:extLst>
              <a:ext uri="{FF2B5EF4-FFF2-40B4-BE49-F238E27FC236}">
                <a16:creationId xmlns:a16="http://schemas.microsoft.com/office/drawing/2014/main" id="{EB058E7E-3B5C-497C-9375-63370296B6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220787"/>
            <a:ext cx="7620000" cy="498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C63C107E-3588-4FFC-918B-C62800B47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5CF452C-2D67-4B62-8631-1C2CE484B313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82988" name="AutoShape 12">
            <a:extLst>
              <a:ext uri="{FF2B5EF4-FFF2-40B4-BE49-F238E27FC236}">
                <a16:creationId xmlns:a16="http://schemas.microsoft.com/office/drawing/2014/main" id="{FC9077EA-B0D1-4E17-B4D5-D5E3D9238F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Short-Run Cost Minimization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0732" name="Rectangle 12">
            <a:extLst>
              <a:ext uri="{FF2B5EF4-FFF2-40B4-BE49-F238E27FC236}">
                <a16:creationId xmlns:a16="http://schemas.microsoft.com/office/drawing/2014/main" id="{D4D37A70-01A1-41A3-9356-04CA0B9B4B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" y="1295529"/>
            <a:ext cx="8001000" cy="4832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800" b="1" dirty="0">
                <a:solidFill>
                  <a:srgbClr val="002060"/>
                </a:solidFill>
                <a:latin typeface="+mj-lt"/>
              </a:rPr>
              <a:t>Total Variable Costs </a:t>
            </a:r>
            <a:r>
              <a:rPr lang="en-US" altLang="th-TH" sz="2800" dirty="0">
                <a:latin typeface="+mj-lt"/>
              </a:rPr>
              <a:t>– the sum of total expenditures on variable inputs, such as labor and materials, at the short-run cost-minimizing input combination</a:t>
            </a:r>
          </a:p>
          <a:p>
            <a:pPr eaLnBrk="1" hangingPunct="1"/>
            <a:r>
              <a:rPr lang="en-US" altLang="th-TH" sz="2800" b="1" dirty="0">
                <a:solidFill>
                  <a:srgbClr val="002060"/>
                </a:solidFill>
                <a:latin typeface="+mj-lt"/>
              </a:rPr>
              <a:t>Total Fixed Costs </a:t>
            </a:r>
            <a:r>
              <a:rPr lang="en-US" altLang="th-TH" sz="2800" dirty="0">
                <a:latin typeface="+mj-lt"/>
              </a:rPr>
              <a:t>– the cost of fixed inputs; it does not vary with output</a:t>
            </a:r>
          </a:p>
          <a:p>
            <a:pPr eaLnBrk="1" hangingPunct="1"/>
            <a:r>
              <a:rPr lang="en-US" altLang="th-TH" sz="2800" b="1" dirty="0">
                <a:solidFill>
                  <a:srgbClr val="002060"/>
                </a:solidFill>
                <a:latin typeface="+mj-lt"/>
              </a:rPr>
              <a:t>Sunk vs Non-Sunk </a:t>
            </a:r>
            <a:r>
              <a:rPr lang="en-US" altLang="th-TH" sz="2800" dirty="0">
                <a:latin typeface="+mj-lt"/>
              </a:rPr>
              <a:t>– avoidable or not when Q = 0</a:t>
            </a:r>
          </a:p>
          <a:p>
            <a:pPr eaLnBrk="1" hangingPunct="1"/>
            <a:endParaRPr lang="en-US" altLang="th-TH" sz="2800" dirty="0">
              <a:latin typeface="+mj-lt"/>
            </a:endParaRPr>
          </a:p>
          <a:p>
            <a:pPr eaLnBrk="1" hangingPunct="1"/>
            <a:r>
              <a:rPr lang="en-US" altLang="th-TH" sz="2800" b="1" dirty="0">
                <a:latin typeface="+mj-lt"/>
              </a:rPr>
              <a:t>Short-Run Costs can be classified as: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+mj-lt"/>
              </a:rPr>
              <a:t> Variable and non-sunk (labor and materials)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+mj-lt"/>
              </a:rPr>
              <a:t> Fixed and non-sunk (heating and lighting)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+mj-lt"/>
              </a:rPr>
              <a:t> Fixed and sunk (factory)</a:t>
            </a:r>
            <a:endParaRPr lang="en-US" altLang="th-TH" sz="2800" b="1" dirty="0">
              <a:latin typeface="+mj-lt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Slide Number Placeholder 3">
            <a:extLst>
              <a:ext uri="{FF2B5EF4-FFF2-40B4-BE49-F238E27FC236}">
                <a16:creationId xmlns:a16="http://schemas.microsoft.com/office/drawing/2014/main" id="{A255B9D9-8465-4459-A931-06FF3C375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8640924-B491-4930-B7B4-27D68720312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AutoShape 12">
            <a:extLst>
              <a:ext uri="{FF2B5EF4-FFF2-40B4-BE49-F238E27FC236}">
                <a16:creationId xmlns:a16="http://schemas.microsoft.com/office/drawing/2014/main" id="{0FB12C30-DB06-47EB-924F-58436D2BB0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Short-Run Cost Minimization with One Fixed Input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B38CD4-9080-431B-A6C6-4E93B31C53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344" y="1447800"/>
            <a:ext cx="5582825" cy="464820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Slide Number Placeholder 3">
            <a:extLst>
              <a:ext uri="{FF2B5EF4-FFF2-40B4-BE49-F238E27FC236}">
                <a16:creationId xmlns:a16="http://schemas.microsoft.com/office/drawing/2014/main" id="{25B85924-6C18-49A6-9F96-771FAB7A7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CE172A7-1DD9-487A-B572-48725DBF50A3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AutoShape 12">
            <a:extLst>
              <a:ext uri="{FF2B5EF4-FFF2-40B4-BE49-F238E27FC236}">
                <a16:creationId xmlns:a16="http://schemas.microsoft.com/office/drawing/2014/main" id="{189AAFE4-EC75-49E3-9968-049241CA19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Short-Run Cost Minimization – Input Demand</a:t>
            </a:r>
          </a:p>
        </p:txBody>
      </p:sp>
      <p:sp>
        <p:nvSpPr>
          <p:cNvPr id="33805" name="Content Placeholder 2">
            <a:extLst>
              <a:ext uri="{FF2B5EF4-FFF2-40B4-BE49-F238E27FC236}">
                <a16:creationId xmlns:a16="http://schemas.microsoft.com/office/drawing/2014/main" id="{B4702F56-81E8-45A0-B7C9-90A132DC2C41}"/>
              </a:ext>
            </a:extLst>
          </p:cNvPr>
          <p:cNvSpPr txBox="1">
            <a:spLocks/>
          </p:cNvSpPr>
          <p:nvPr/>
        </p:nvSpPr>
        <p:spPr bwMode="auto">
          <a:xfrm>
            <a:off x="609600" y="1371600"/>
            <a:ext cx="79248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800" dirty="0">
                <a:latin typeface="Calibri" panose="020F0502020204030204" pitchFamily="34" charset="0"/>
              </a:rPr>
              <a:t>In short run, one input is fixed, e.g. capital    . </a:t>
            </a: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th-TH" sz="2800" dirty="0">
              <a:latin typeface="Calibri" panose="020F0502020204030204" pitchFamily="34" charset="0"/>
            </a:endParaRP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800" dirty="0">
                <a:latin typeface="Calibri" panose="020F0502020204030204" pitchFamily="34" charset="0"/>
              </a:rPr>
              <a:t>Firm can vary the other input, labor.</a:t>
            </a: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800" b="1" dirty="0">
                <a:latin typeface="Calibri" panose="020F0502020204030204" pitchFamily="34" charset="0"/>
              </a:rPr>
              <a:t>The demand for labor will be independent of the price of labor or wage rate.</a:t>
            </a: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th-TH" sz="2800" dirty="0">
              <a:latin typeface="Calibri" panose="020F0502020204030204" pitchFamily="34" charset="0"/>
            </a:endParaRP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800" b="1" dirty="0">
                <a:latin typeface="Calibri" panose="020F0502020204030204" pitchFamily="34" charset="0"/>
              </a:rPr>
              <a:t>Short-run demand for labor will depend on quantity produced. </a:t>
            </a: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800" dirty="0">
                <a:latin typeface="Calibri" panose="020F0502020204030204" pitchFamily="34" charset="0"/>
              </a:rPr>
              <a:t>As quantity increased, labor used increases holding capital fixed.</a:t>
            </a:r>
          </a:p>
        </p:txBody>
      </p:sp>
      <p:graphicFrame>
        <p:nvGraphicFramePr>
          <p:cNvPr id="33796" name="Object 4">
            <a:extLst>
              <a:ext uri="{FF2B5EF4-FFF2-40B4-BE49-F238E27FC236}">
                <a16:creationId xmlns:a16="http://schemas.microsoft.com/office/drawing/2014/main" id="{357E46A6-D53F-40F2-9CE5-F1A9427DA60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3731290"/>
              </p:ext>
            </p:extLst>
          </p:nvPr>
        </p:nvGraphicFramePr>
        <p:xfrm>
          <a:off x="7162800" y="1398234"/>
          <a:ext cx="381000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6" name="Equation" r:id="rId3" imgW="177480" imgH="190440" progId="Equation.3">
                  <p:embed/>
                </p:oleObj>
              </mc:Choice>
              <mc:Fallback>
                <p:oleObj name="Equation" r:id="rId3" imgW="177480" imgH="1904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62800" y="1398234"/>
                        <a:ext cx="381000" cy="407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Slide Number Placeholder 3">
            <a:extLst>
              <a:ext uri="{FF2B5EF4-FFF2-40B4-BE49-F238E27FC236}">
                <a16:creationId xmlns:a16="http://schemas.microsoft.com/office/drawing/2014/main" id="{A255B9D9-8465-4459-A931-06FF3C375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8640924-B491-4930-B7B4-27D68720312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AutoShape 12">
            <a:extLst>
              <a:ext uri="{FF2B5EF4-FFF2-40B4-BE49-F238E27FC236}">
                <a16:creationId xmlns:a16="http://schemas.microsoft.com/office/drawing/2014/main" id="{0FB12C30-DB06-47EB-924F-58436D2BB0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2800" b="1" dirty="0">
                <a:solidFill>
                  <a:srgbClr val="000066"/>
                </a:solidFill>
                <a:latin typeface="Calibri" pitchFamily="34" charset="0"/>
              </a:rPr>
              <a:t>Short-Run Input Demand Vs. Long-Run Input Demand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7492C0-B239-4BE0-ACB1-829FA01214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1447800"/>
            <a:ext cx="5893474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31170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Slide Number Placeholder 3">
            <a:extLst>
              <a:ext uri="{FF2B5EF4-FFF2-40B4-BE49-F238E27FC236}">
                <a16:creationId xmlns:a16="http://schemas.microsoft.com/office/drawing/2014/main" id="{A255B9D9-8465-4459-A931-06FF3C375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8640924-B491-4930-B7B4-27D68720312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AutoShape 12">
            <a:extLst>
              <a:ext uri="{FF2B5EF4-FFF2-40B4-BE49-F238E27FC236}">
                <a16:creationId xmlns:a16="http://schemas.microsoft.com/office/drawing/2014/main" id="{0FB12C30-DB06-47EB-924F-58436D2BB0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2800" b="1" dirty="0"/>
              <a:t>Short-Run Cost Minimization with One Fixed Input</a:t>
            </a:r>
            <a:endParaRPr lang="en-US" sz="4400" b="1" dirty="0">
              <a:solidFill>
                <a:srgbClr val="000066"/>
              </a:solidFill>
              <a:latin typeface="Calibri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49BB70-DDBF-4344-9DD5-417592E54E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6000" y="1295400"/>
            <a:ext cx="7092000" cy="2205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401EB51-AF6E-453F-B6F6-79A9C5446175}"/>
              </a:ext>
            </a:extLst>
          </p:cNvPr>
          <p:cNvSpPr/>
          <p:nvPr/>
        </p:nvSpPr>
        <p:spPr>
          <a:xfrm>
            <a:off x="5943600" y="2286000"/>
            <a:ext cx="2174400" cy="12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9596318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8" name="Slide Number Placeholder 3">
            <a:extLst>
              <a:ext uri="{FF2B5EF4-FFF2-40B4-BE49-F238E27FC236}">
                <a16:creationId xmlns:a16="http://schemas.microsoft.com/office/drawing/2014/main" id="{3E80EBC4-E2CA-4DF2-8304-8FF468E19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774E1F3-5702-489D-8302-6C51043D21DD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AutoShape 12">
            <a:extLst>
              <a:ext uri="{FF2B5EF4-FFF2-40B4-BE49-F238E27FC236}">
                <a16:creationId xmlns:a16="http://schemas.microsoft.com/office/drawing/2014/main" id="{E06232DE-788C-4D87-9243-CC706FF367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r>
              <a:rPr lang="en-US" b="1" dirty="0"/>
              <a:t>Short-Run Cost Minimization with Two Variable Inputs and One Fixed Input</a:t>
            </a:r>
            <a:endParaRPr lang="en-US" sz="3200" b="1" dirty="0">
              <a:solidFill>
                <a:srgbClr val="000066"/>
              </a:solidFill>
              <a:latin typeface="Calibri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355983-17C9-4CAF-A607-20F87C2671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447800"/>
            <a:ext cx="5943991" cy="4648200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Slide Number Placeholder 3">
            <a:extLst>
              <a:ext uri="{FF2B5EF4-FFF2-40B4-BE49-F238E27FC236}">
                <a16:creationId xmlns:a16="http://schemas.microsoft.com/office/drawing/2014/main" id="{A255B9D9-8465-4459-A931-06FF3C375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8640924-B491-4930-B7B4-27D68720312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AutoShape 12">
            <a:extLst>
              <a:ext uri="{FF2B5EF4-FFF2-40B4-BE49-F238E27FC236}">
                <a16:creationId xmlns:a16="http://schemas.microsoft.com/office/drawing/2014/main" id="{0FB12C30-DB06-47EB-924F-58436D2BB0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2400" b="1" dirty="0"/>
              <a:t>Short-Run Cost Minimization with Two Variable Inputs</a:t>
            </a:r>
            <a:endParaRPr lang="en-US" sz="4000" b="1" dirty="0">
              <a:solidFill>
                <a:srgbClr val="000066"/>
              </a:solidFill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F8077AF-5847-41D0-8F7E-CF2ABC0062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000" y="1245575"/>
            <a:ext cx="7632000" cy="2466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97C0AE4-6FDE-40E7-B41A-4F5AA07702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000" y="3711575"/>
            <a:ext cx="4716000" cy="2853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2770300-B48D-444B-9D7A-5EFDB4F6A573}"/>
              </a:ext>
            </a:extLst>
          </p:cNvPr>
          <p:cNvSpPr/>
          <p:nvPr/>
        </p:nvSpPr>
        <p:spPr>
          <a:xfrm>
            <a:off x="5791200" y="2133600"/>
            <a:ext cx="2596800" cy="1577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2530719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24624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531</TotalTime>
  <Words>1342</Words>
  <Application>Microsoft Office PowerPoint</Application>
  <PresentationFormat>On-screen Show (4:3)</PresentationFormat>
  <Paragraphs>215</Paragraphs>
  <Slides>38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Angsana New</vt:lpstr>
      <vt:lpstr>Arial</vt:lpstr>
      <vt:lpstr>Calibri</vt:lpstr>
      <vt:lpstr>Cordia New</vt:lpstr>
      <vt:lpstr>Symbol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Phongthorn  Wrasai</cp:lastModifiedBy>
  <cp:revision>70</cp:revision>
  <dcterms:created xsi:type="dcterms:W3CDTF">2010-03-18T15:14:44Z</dcterms:created>
  <dcterms:modified xsi:type="dcterms:W3CDTF">2019-09-27T01:55:23Z</dcterms:modified>
</cp:coreProperties>
</file>