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8"/>
  </p:notesMasterIdLst>
  <p:sldIdLst>
    <p:sldId id="257" r:id="rId2"/>
    <p:sldId id="451" r:id="rId3"/>
    <p:sldId id="452" r:id="rId4"/>
    <p:sldId id="473" r:id="rId5"/>
    <p:sldId id="475" r:id="rId6"/>
    <p:sldId id="511" r:id="rId7"/>
    <p:sldId id="518" r:id="rId8"/>
    <p:sldId id="512" r:id="rId9"/>
    <p:sldId id="479" r:id="rId10"/>
    <p:sldId id="480" r:id="rId11"/>
    <p:sldId id="481" r:id="rId12"/>
    <p:sldId id="482" r:id="rId13"/>
    <p:sldId id="483" r:id="rId14"/>
    <p:sldId id="484" r:id="rId15"/>
    <p:sldId id="485" r:id="rId16"/>
    <p:sldId id="486" r:id="rId17"/>
    <p:sldId id="487" r:id="rId18"/>
    <p:sldId id="488" r:id="rId19"/>
    <p:sldId id="489" r:id="rId20"/>
    <p:sldId id="490" r:id="rId21"/>
    <p:sldId id="491" r:id="rId22"/>
    <p:sldId id="492" r:id="rId23"/>
    <p:sldId id="493" r:id="rId24"/>
    <p:sldId id="494" r:id="rId25"/>
    <p:sldId id="495" r:id="rId26"/>
    <p:sldId id="472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99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8209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030821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016855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93847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274992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285190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46397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424043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4346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5639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659460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357655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656187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67541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78768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090098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20490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231413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43966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861" y="1658136"/>
            <a:ext cx="8902781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11: Customer Relationship Management Part 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CRM Process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113" y="2861664"/>
            <a:ext cx="8102600" cy="368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361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Loyalty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0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Customer Loyalty means that customers are committed to buying merchandise and services from a particular retailer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Loyalty is more than liking one retailer over another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Loyalty means that customers will be reluctant to switch and patronize a competitive retailer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Loyal customers have a bond with the retailer based on an emotional connection that is more than just having a positive feeling about the retailer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This emotional bond is a personal connection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They feel the retailer is a friend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The goodwill toward the retailer encourages them to make repeat purchases and recommend to their friends and family</a:t>
            </a:r>
          </a:p>
        </p:txBody>
      </p:sp>
    </p:spTree>
    <p:extLst>
      <p:ext uri="{BB962C8B-B14F-4D97-AF65-F5344CB8AC3E}">
        <p14:creationId xmlns:p14="http://schemas.microsoft.com/office/powerpoint/2010/main" val="100072046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CRM Process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554903"/>
            <a:ext cx="7772400" cy="4693497"/>
          </a:xfrm>
        </p:spPr>
      </p:pic>
    </p:spTree>
    <p:extLst>
      <p:ext uri="{BB962C8B-B14F-4D97-AF65-F5344CB8AC3E}">
        <p14:creationId xmlns:p14="http://schemas.microsoft.com/office/powerpoint/2010/main" val="41189254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Collecting Shopping Data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1644" y="2873115"/>
            <a:ext cx="5733738" cy="337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843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Identifying Information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557134" y="1547019"/>
            <a:ext cx="8129666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Identifying Information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 Ask for Identifying Information- address,email,mobile, telephone no.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Connect Internet and Store Purchasing Data- credit card for online purchase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3. Offer Frequent-Shopper Programs or loyalty programs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4. Use Biometrics- measuring human chatacteristics such as fingerprints, voice, person's hands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5. Place RFID chips on merchandise</a:t>
            </a:r>
          </a:p>
        </p:txBody>
      </p:sp>
    </p:spTree>
    <p:extLst>
      <p:ext uri="{BB962C8B-B14F-4D97-AF65-F5344CB8AC3E}">
        <p14:creationId xmlns:p14="http://schemas.microsoft.com/office/powerpoint/2010/main" val="1969852501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Database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371616"/>
            <a:ext cx="7231506" cy="454454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14400" y="5925234"/>
            <a:ext cx="7242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Customer transactions are collected from POS terminal and stored in a customer database.</a:t>
            </a:r>
          </a:p>
        </p:txBody>
      </p:sp>
    </p:spTree>
    <p:extLst>
      <p:ext uri="{BB962C8B-B14F-4D97-AF65-F5344CB8AC3E}">
        <p14:creationId xmlns:p14="http://schemas.microsoft.com/office/powerpoint/2010/main" val="86871130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Database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8917" y="1417638"/>
            <a:ext cx="5846164" cy="45454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655" y="5978343"/>
            <a:ext cx="8094689" cy="72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739789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Analyzing Customer Data and Identifying Target Customers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9672" y="2736121"/>
            <a:ext cx="5080000" cy="374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099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Identifying the Best Customers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One if the goals of CRM is to identify and cater to the retailer's most valuable customer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often use information in their customer database to determine how valuable each customer is to the firm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0644" y="4969322"/>
            <a:ext cx="2065312" cy="150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425221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Identifying the Best Customers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value of a customer, called customer lifetime value (CLV) is the expected contribution from the customer to the retailer's profits over the entire relationship with the retailer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use past behaviors to forecast their CLV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0644" y="4969322"/>
            <a:ext cx="2065312" cy="150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688031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CLV- 12 Months Purchase Histories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509666" y="2682571"/>
            <a:ext cx="8506918" cy="17520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0644" y="4969322"/>
            <a:ext cx="2065312" cy="150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302734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Retail Analytics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89613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Retail Analytics are applications of statistical techniques and models that seek to improve retail decisions through analysis of customer data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Data mining is an information processing method that relies on search techniques to discover new insights into buying patterns of customers,using large database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0644" y="4969322"/>
            <a:ext cx="2065312" cy="150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30326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Data Mining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 most popular applications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Market Basket Analysis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Targeting Promotions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Assortment Planning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0644" y="4969322"/>
            <a:ext cx="2065312" cy="150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623526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Market Basket Analysis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14465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data mining tool determines which products appear in the market basket that a customer purchases during a single shopping trip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This analysis can suggest where stores should place merchandise and which merchandise to promote together based on merchandise that tends to show up in the same market basket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0644" y="4969322"/>
            <a:ext cx="2065312" cy="150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29242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Market Basket Analysis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789481" y="1642120"/>
            <a:ext cx="8042223" cy="4606280"/>
          </a:xfrm>
        </p:spPr>
      </p:pic>
    </p:spTree>
    <p:extLst>
      <p:ext uri="{BB962C8B-B14F-4D97-AF65-F5344CB8AC3E}">
        <p14:creationId xmlns:p14="http://schemas.microsoft.com/office/powerpoint/2010/main" val="934943999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Targeting Promotions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5800" y="1547019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Market Basket Analysis help provide insights into assortment decisions and promotions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might discover that customers typically buy a specific brand of conditioner and shampoo at the same time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With this information, the retailer might offer a special promotion on conditioners, anticipating that customers will also buy(the higher margin) shampoo at its full price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200" y="5069256"/>
            <a:ext cx="2065312" cy="150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918706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Assortment Planning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64629" y="1547019"/>
            <a:ext cx="6368322" cy="4572000"/>
          </a:xfrm>
        </p:spPr>
        <p:txBody>
          <a:bodyPr>
            <a:normAutofit/>
          </a:bodyPr>
          <a:lstStyle/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Managers have to make decisions about what merchandise to carry in each category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Customer data also can be mined to help with these assortment decisions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By analyzing which products the retailer's most valued customers purchase, the manager can ensure that they are available in the store at all times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For example, an analysis might discover that customers in its highest CLV segment are very loyal to a brand of gourmet mustard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200" y="4969322"/>
            <a:ext cx="2065312" cy="150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025057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Developing CRM through Frequent-Shopper Programs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494" y="2876654"/>
            <a:ext cx="8326037" cy="3469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340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362081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Effectiveness of Frequent-Shopper Programs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Useful for building customer database, but not long-term loyalty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Perceived value is low, perceive liitle difference among competing retailers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Discounts appealing to price-conscious shoppers, but maybe not to CLV shoppers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Loyalty programs are difficult to revise or correct once they become part of customer shopping experience</a:t>
            </a:r>
          </a:p>
        </p:txBody>
      </p:sp>
    </p:spTree>
    <p:extLst>
      <p:ext uri="{BB962C8B-B14F-4D97-AF65-F5344CB8AC3E}">
        <p14:creationId xmlns:p14="http://schemas.microsoft.com/office/powerpoint/2010/main" val="500537288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Effectiveness of Frequent-Shopper Programs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417849" y="1447800"/>
            <a:ext cx="6765502" cy="457200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937" y="5177006"/>
            <a:ext cx="2648263" cy="1299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484703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Making Frequent-Shopper Programs More Effective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Frequent shopper programs seek to encourage repeated purchase and develop customer loyalty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Offer Tiered Rewards – silver,gold,platinum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Treat High CLVs as VIPs – treat customers special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Incorporate Charitable Contributions</a:t>
            </a:r>
          </a:p>
        </p:txBody>
      </p:sp>
    </p:spTree>
    <p:extLst>
      <p:ext uri="{BB962C8B-B14F-4D97-AF65-F5344CB8AC3E}">
        <p14:creationId xmlns:p14="http://schemas.microsoft.com/office/powerpoint/2010/main" val="817947988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Making Frequent-Shopper Programs More Effective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537790" y="1693386"/>
            <a:ext cx="6382013" cy="381425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5072" y="5175315"/>
            <a:ext cx="2848131" cy="130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57259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Making Frequent-Shopper Programs More Effective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825708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Offer choices – earned points to attend special events, vouchers,etc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Reward All transactions- Sephora,  once they spend 100 USD, get free sample size product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Make transparent and simple – easy for customers to keep track of spending and available rewards</a:t>
            </a:r>
          </a:p>
        </p:txBody>
      </p:sp>
    </p:spTree>
    <p:extLst>
      <p:ext uri="{BB962C8B-B14F-4D97-AF65-F5344CB8AC3E}">
        <p14:creationId xmlns:p14="http://schemas.microsoft.com/office/powerpoint/2010/main" val="1921124518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Making Frequent-Shopper Programs More Effective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017457" y="1504758"/>
            <a:ext cx="7109085" cy="4743642"/>
          </a:xfrm>
        </p:spPr>
      </p:pic>
    </p:spTree>
    <p:extLst>
      <p:ext uri="{BB962C8B-B14F-4D97-AF65-F5344CB8AC3E}">
        <p14:creationId xmlns:p14="http://schemas.microsoft.com/office/powerpoint/2010/main" val="1869285550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2205</TotalTime>
  <Words>715</Words>
  <Application>Microsoft Office PowerPoint</Application>
  <PresentationFormat>On-screen Show (4:3)</PresentationFormat>
  <Paragraphs>92</Paragraphs>
  <Slides>26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Arial</vt:lpstr>
      <vt:lpstr>Calibri</vt:lpstr>
      <vt:lpstr>Cordia New</vt:lpstr>
      <vt:lpstr>EucrosiaUPC</vt:lpstr>
      <vt:lpstr>Franklin Gothic Book</vt:lpstr>
      <vt:lpstr>Perpetua</vt:lpstr>
      <vt:lpstr>Times New Roman</vt:lpstr>
      <vt:lpstr>Wingdings 2</vt:lpstr>
      <vt:lpstr>Equity</vt:lpstr>
      <vt:lpstr>MK 322 Retail Management Chapter 11: Customer Relationship Management Part I </vt:lpstr>
      <vt:lpstr>The CRM Process</vt:lpstr>
      <vt:lpstr>Customer Loyalty</vt:lpstr>
      <vt:lpstr>The CRM Process</vt:lpstr>
      <vt:lpstr>Collecting Shopping Data</vt:lpstr>
      <vt:lpstr>Identifying Information</vt:lpstr>
      <vt:lpstr>Customer Database</vt:lpstr>
      <vt:lpstr>Customer Database</vt:lpstr>
      <vt:lpstr>Analyzing Customer Data and Identifying Target Customers</vt:lpstr>
      <vt:lpstr>Identifying the Best Customers</vt:lpstr>
      <vt:lpstr>Identifying the Best Customers</vt:lpstr>
      <vt:lpstr>CLV- 12 Months Purchase Histories</vt:lpstr>
      <vt:lpstr>Retail Analytics</vt:lpstr>
      <vt:lpstr>Data Mining</vt:lpstr>
      <vt:lpstr>Market Basket Analysis</vt:lpstr>
      <vt:lpstr>Market Basket Analysis</vt:lpstr>
      <vt:lpstr>Targeting Promotions</vt:lpstr>
      <vt:lpstr>Assortment Planning</vt:lpstr>
      <vt:lpstr>Developing CRM through Frequent-Shopper Programs</vt:lpstr>
      <vt:lpstr>Effectiveness of Frequent-Shopper Programs</vt:lpstr>
      <vt:lpstr>Effectiveness of Frequent-Shopper Programs</vt:lpstr>
      <vt:lpstr>Making Frequent-Shopper Programs More Effective</vt:lpstr>
      <vt:lpstr>Making Frequent-Shopper Programs More Effective</vt:lpstr>
      <vt:lpstr>Making Frequent-Shopper Programs More Effective</vt:lpstr>
      <vt:lpstr>Making Frequent-Shopper Programs More Effective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1345</cp:revision>
  <dcterms:created xsi:type="dcterms:W3CDTF">2015-02-03T09:41:51Z</dcterms:created>
  <dcterms:modified xsi:type="dcterms:W3CDTF">2018-03-19T08:43:17Z</dcterms:modified>
</cp:coreProperties>
</file>