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43" r:id="rId1"/>
  </p:sldMasterIdLst>
  <p:notesMasterIdLst>
    <p:notesMasterId r:id="rId25"/>
  </p:notesMasterIdLst>
  <p:sldIdLst>
    <p:sldId id="28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7" r:id="rId16"/>
    <p:sldId id="270" r:id="rId17"/>
    <p:sldId id="271" r:id="rId18"/>
    <p:sldId id="272" r:id="rId19"/>
    <p:sldId id="273" r:id="rId20"/>
    <p:sldId id="274" r:id="rId21"/>
    <p:sldId id="275" r:id="rId22"/>
    <p:sldId id="279" r:id="rId23"/>
    <p:sldId id="284" r:id="rId24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1pPr>
    <a:lvl2pPr marL="742950" indent="-28575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2pPr>
    <a:lvl3pPr marL="1143000" indent="-22860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3pPr>
    <a:lvl4pPr marL="1600200" indent="-22860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4pPr>
    <a:lvl5pPr marL="2057400" indent="-228600" algn="l" defTabSz="457200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48" y="309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44037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14400" y="4343400"/>
            <a:ext cx="50276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44039" name="Text Box 6"/>
          <p:cNvSpPr txBox="1"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6200" y="8686800"/>
            <a:ext cx="29702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060C33C3-4FD2-4072-B590-9E457CC903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7960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5F7D296-54D0-4856-A3B8-94DC31B46AD5}" type="slidenum">
              <a:rPr lang="en-US" altLang="en-US" smtClean="0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</a:t>
            </a:fld>
            <a:endParaRPr lang="en-US" altLang="en-US" smtClean="0"/>
          </a:p>
        </p:txBody>
      </p:sp>
      <p:sp>
        <p:nvSpPr>
          <p:cNvPr id="317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8" name="Text Box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C105C331-6D4B-4F84-8412-999D363C2425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0133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9312618-47B1-40A3-B833-33EC176DF78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</a:t>
            </a:fld>
            <a:endParaRPr lang="en-US" altLang="en-US"/>
          </a:p>
        </p:txBody>
      </p:sp>
      <p:sp>
        <p:nvSpPr>
          <p:cNvPr id="460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4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79249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4E35F8CD-EC21-478B-9842-6B422F118B0C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3</a:t>
            </a:fld>
            <a:endParaRPr lang="en-US" altLang="en-US"/>
          </a:p>
        </p:txBody>
      </p:sp>
      <p:sp>
        <p:nvSpPr>
          <p:cNvPr id="471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797813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80A2EE4-399C-4FFE-B874-4B25AE5F3F7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4</a:t>
            </a:fld>
            <a:endParaRPr lang="en-US" altLang="en-US"/>
          </a:p>
        </p:txBody>
      </p:sp>
      <p:sp>
        <p:nvSpPr>
          <p:cNvPr id="481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196496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9614D761-20FF-4A40-862D-DD9000AD4FE7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5</a:t>
            </a:fld>
            <a:endParaRPr lang="en-US" altLang="en-US"/>
          </a:p>
        </p:txBody>
      </p:sp>
      <p:sp>
        <p:nvSpPr>
          <p:cNvPr id="491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6" name="Text Box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49157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458B74BE-9708-41A1-9D45-E15046BF6600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7994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5D5174F-FDF6-4437-A060-E9D7543C872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6</a:t>
            </a:fld>
            <a:endParaRPr lang="en-US" altLang="en-US"/>
          </a:p>
        </p:txBody>
      </p:sp>
      <p:sp>
        <p:nvSpPr>
          <p:cNvPr id="501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80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3201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BB780617-5897-46BC-9091-EC2F9A26237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7</a:t>
            </a:fld>
            <a:endParaRPr lang="en-US" altLang="en-US"/>
          </a:p>
        </p:txBody>
      </p:sp>
      <p:sp>
        <p:nvSpPr>
          <p:cNvPr id="512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4" name="Text Box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51205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8C227F02-5EDE-4F3E-B0AE-164DDD8811DC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0161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256FD5D-1C52-464F-8D1B-D743FAD9A01D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8</a:t>
            </a:fld>
            <a:endParaRPr lang="en-US" altLang="en-US"/>
          </a:p>
        </p:txBody>
      </p:sp>
      <p:sp>
        <p:nvSpPr>
          <p:cNvPr id="522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008552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4E40BC19-7884-4378-A2F7-7C43BCC75F7B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9</a:t>
            </a:fld>
            <a:endParaRPr lang="en-US" altLang="en-US"/>
          </a:p>
        </p:txBody>
      </p:sp>
      <p:sp>
        <p:nvSpPr>
          <p:cNvPr id="532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377550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6E07DA8-BEDB-47FA-8169-1C828A74F184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10</a:t>
            </a:fld>
            <a:endParaRPr lang="en-US" altLang="en-US"/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28542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AF134102-C0A2-4CE3-9CFC-283FB624342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11</a:t>
            </a:fld>
            <a:endParaRPr lang="en-US" altLang="en-US"/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47096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6D399841-91BD-450F-88FA-2264D1E11D61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12</a:t>
            </a:fld>
            <a:endParaRPr lang="en-US" altLang="en-US"/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4" name="Text Box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56325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2ED9CBDB-6F56-4736-B1AB-1AEBD37D4CAF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5716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7BCACFE2-3E99-4BC1-85B1-4099F9D09B0C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13</a:t>
            </a:fld>
            <a:endParaRPr lang="en-US" altLang="en-US"/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55155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E368E74-7067-4393-B443-499267DA293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14</a:t>
            </a:fld>
            <a:endParaRPr lang="en-US" altLang="en-US"/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719605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E368E74-7067-4393-B443-499267DA293E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15</a:t>
            </a:fld>
            <a:endParaRPr lang="en-US" altLang="en-US"/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01510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25160DD-2CB3-4E6B-A0B6-88F3B922C59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16</a:t>
            </a:fld>
            <a:endParaRPr lang="en-US" altLang="en-US"/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42653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0BC5EE05-2605-4ADF-A985-C21E514D342C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17</a:t>
            </a:fld>
            <a:endParaRPr lang="en-US" altLang="en-US"/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57311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A169B393-D33B-4A47-A306-A5B342C0EFFD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18</a:t>
            </a:fld>
            <a:endParaRPr lang="en-US" altLang="en-US"/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4" name="Text Box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en-US" smtClean="0">
              <a:ea typeface="Microsoft YaHei" panose="020B0503020204020204" pitchFamily="34" charset="-122"/>
            </a:endParaRPr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938A4620-4E5B-407E-804B-EB093F28CED8}" type="slidenum">
              <a:rPr lang="en-US" altLang="en-US"/>
              <a:pPr algn="r"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66909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A2AF56F0-7AA8-415D-AA6B-D0CD44E3C119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19</a:t>
            </a:fld>
            <a:endParaRPr lang="en-US" altLang="en-US"/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608794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D37D6D0C-E7B4-4456-A919-F91DCA4D54AF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20</a:t>
            </a:fld>
            <a:endParaRPr lang="en-US" altLang="en-US"/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3314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BADF2B43-4F2F-4E53-B7C8-2FF3DFDB0968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21</a:t>
            </a:fld>
            <a:endParaRPr lang="en-US" altLang="en-US"/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8473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EC29D167-4B12-4FC0-B484-2F5F813BF9F2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22</a:t>
            </a:fld>
            <a:endParaRPr lang="en-US" altLang="en-US"/>
          </a:p>
        </p:txBody>
      </p:sp>
      <p:sp>
        <p:nvSpPr>
          <p:cNvPr id="686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112032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Pct val="45000"/>
              <a:buFont typeface="Wingdings" panose="05000000000000000000" pitchFamily="2" charset="2"/>
              <a:buNone/>
            </a:pPr>
            <a:fld id="{5571E8C4-C8C6-4557-BC9B-2736356617C8}" type="slidenum">
              <a:rPr lang="en-US" altLang="en-US"/>
              <a:pPr>
                <a:spcBef>
                  <a:spcPct val="0"/>
                </a:spcBef>
                <a:buSzPct val="45000"/>
                <a:buFont typeface="Wingdings" panose="05000000000000000000" pitchFamily="2" charset="2"/>
                <a:buNone/>
              </a:pPr>
              <a:t>23</a:t>
            </a:fld>
            <a:endParaRPr lang="en-US" altLang="en-US"/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90043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4-</a:t>
            </a:r>
            <a:fld id="{F6CDBBAE-DA32-4819-AA02-0C91751FDCD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0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28D29-1ECB-41DF-951B-2A23F95AD026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7AE4F1FF-F6CD-42DE-9D13-DB3590F0201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5986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78F73A6F-3EBB-41E3-A8CB-72898FB250A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0014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16E13A8E-108F-456B-9EBC-49246FDB459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686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C13BB71D-F7D4-4EFB-AEEA-3A4C9F8F7C1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4682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BBD57402-40DD-422C-9CDE-CA9F3CFC77E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167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29-08-15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 1-</a:t>
            </a:r>
            <a:fld id="{71F6928E-08B4-468D-8DB6-39AC2732C40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8914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29-08-15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en-US" smtClean="0"/>
              <a:t>Ch1 -</a:t>
            </a:r>
            <a:fld id="{DFDCEC31-C769-47B8-A1CF-4CF105EA06B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7241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B70CF080-8A1D-43CD-B813-30BF963D462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053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DC04DBFB-29BC-4F56-A0E2-67D97FA32B1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5118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29-08-15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US" smtClean="0"/>
              <a:t>Ch1 -</a:t>
            </a:r>
            <a:fld id="{C17D0514-24C7-4584-A70E-4B4DDA80764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4678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724400" y="6610350"/>
            <a:ext cx="4419600" cy="2476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800" dirty="0">
                <a:solidFill>
                  <a:schemeClr val="bg1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en-US"/>
              <a:t>Copyright © 2014 by the McGraw-Hill Companies, Inc. All rights reserved.</a:t>
            </a:r>
          </a:p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67256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29-08-15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r>
              <a:rPr lang="en-US" altLang="en-US" smtClean="0"/>
              <a:t>Ch 4-</a:t>
            </a:r>
            <a:fld id="{F6CDBBAE-DA32-4819-AA02-0C91751FDCD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786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724400" y="6610350"/>
            <a:ext cx="4419600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spcBef>
                <a:spcPts val="500"/>
              </a:spcBef>
              <a:buSzPct val="100000"/>
            </a:pPr>
            <a:r>
              <a:rPr lang="en-US" altLang="en-US" sz="800">
                <a:solidFill>
                  <a:srgbClr val="FFFFFF"/>
                </a:solidFill>
                <a:latin typeface="Century Gothic" panose="020B0502020202020204" pitchFamily="34" charset="0"/>
              </a:rPr>
              <a:t>Copyright © 2014 by the McGraw-Hill Companies, Inc. All rights reserved.</a:t>
            </a:r>
          </a:p>
          <a:p>
            <a:pPr algn="r" eaLnBrk="1" hangingPunct="1">
              <a:spcBef>
                <a:spcPts val="500"/>
              </a:spcBef>
              <a:buSzPct val="100000"/>
            </a:pPr>
            <a:endParaRPr lang="en-US" altLang="en-US" sz="80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30723" name="Title 2"/>
          <p:cNvSpPr txBox="1">
            <a:spLocks/>
          </p:cNvSpPr>
          <p:nvPr/>
        </p:nvSpPr>
        <p:spPr bwMode="auto">
          <a:xfrm>
            <a:off x="2286000" y="3124200"/>
            <a:ext cx="617220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>
                <a:solidFill>
                  <a:schemeClr val="accent1"/>
                </a:solidFill>
              </a:rPr>
              <a:t>FN 331: Financial Institutions 		     Management</a:t>
            </a:r>
            <a:endParaRPr lang="th-TH" altLang="en-US" sz="3600">
              <a:solidFill>
                <a:schemeClr val="accent1"/>
              </a:solidFill>
              <a:cs typeface="Cordia New" panose="020B0304020202020204" pitchFamily="34" charset="-34"/>
            </a:endParaRPr>
          </a:p>
        </p:txBody>
      </p:sp>
      <p:sp>
        <p:nvSpPr>
          <p:cNvPr id="30724" name="Subtitle 3"/>
          <p:cNvSpPr txBox="1">
            <a:spLocks/>
          </p:cNvSpPr>
          <p:nvPr/>
        </p:nvSpPr>
        <p:spPr bwMode="auto">
          <a:xfrm>
            <a:off x="2286000" y="5003800"/>
            <a:ext cx="6172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1800" dirty="0"/>
              <a:t>Class </a:t>
            </a:r>
            <a:r>
              <a:rPr lang="en-US" altLang="en-US" sz="1800" dirty="0" smtClean="0"/>
              <a:t>5</a:t>
            </a:r>
            <a:endParaRPr lang="th-TH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8901900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Overview</a:t>
            </a:r>
            <a:r>
              <a:rPr lang="en-US" altLang="en-US" sz="2800">
                <a:solidFill>
                  <a:srgbClr val="990033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457200" y="1417638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This chapter discusses securities brokerage firms and investment banks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Activities of securities firms and investment banks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Size, structure, and composition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Balance sheets and recent trends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Regulation of securities firms and investment banks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Global issues</a:t>
            </a: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BEA7B11B-12B2-496C-9523-145D97E69CE5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304800" y="441325"/>
            <a:ext cx="85344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Securities Firms &amp; Investment Banks</a:t>
            </a: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381000" y="1447800"/>
            <a:ext cx="83820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Nature of business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Underwrite </a:t>
            </a: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securities – stocks, bonds and derivatives: full commitment or best efforts or private placement</a:t>
            </a: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Market </a:t>
            </a: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making – market makers, traders, dealers – trading for their own portfolios, earning from bid-offer spread</a:t>
            </a: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Advising (example: M&amp;A, restructurings</a:t>
            </a: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) – fee based</a:t>
            </a: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B2257EC7-73D0-4345-BB81-A69208AE209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Securities Firms &amp; Investment Banks</a:t>
            </a: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457200" y="1219200"/>
            <a:ext cx="8229600" cy="583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Growth in domestic M&amp;A: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Less than $200 billion in 1990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$1.83 </a:t>
            </a:r>
            <a:r>
              <a:rPr lang="en-US" altLang="en-US" i="1" dirty="0">
                <a:solidFill>
                  <a:srgbClr val="333399"/>
                </a:solidFill>
                <a:latin typeface="Century Gothic" panose="020B0502020202020204" pitchFamily="34" charset="0"/>
              </a:rPr>
              <a:t>trillion</a:t>
            </a: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 in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2000, mainly on dot com and finance &amp; banking industries</a:t>
            </a:r>
            <a:endParaRPr lang="en-US" altLang="en-US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In US: bottomed out at $458 billion in 2002 ($1.2 trillion worldwide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) – 2001 terrorist attack</a:t>
            </a:r>
            <a:endParaRPr lang="en-US" altLang="en-US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Topped $1.7 trillion 2007 ($4.5 trillion worldwide)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Effects of financial crisis: fell to $687 billion in 2010 ($1.8 trillion worldwide)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Worst financial crisis since 1930s, but M&amp;A activity still greater than early 2000s</a:t>
            </a:r>
          </a:p>
          <a:p>
            <a:pPr eaLnBrk="1" hangingPunct="1">
              <a:spcBef>
                <a:spcPts val="800"/>
              </a:spcBef>
              <a:buSzPct val="100000"/>
            </a:pP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51B61400-E641-4086-AAF0-FC1BE09EBA5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86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Mergers and Acquisitions, 1990-2012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88A61B78-8A2A-4AB3-8FF1-F0E334C8C92F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20775"/>
            <a:ext cx="6629400" cy="505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533400"/>
            <a:ext cx="8229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Structural Changes in Recent Years</a:t>
            </a: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64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Acquisition of Bear Stearns by J.P. Morgan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Chase – March 2008</a:t>
            </a:r>
            <a:endParaRPr lang="en-US" altLang="en-US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Bankruptcy of Lehman Brothers – September 2009 (balance sheet at the time of collapse was at $600 billion which was 5 times of Bank of Thailand’s international reserve)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Acquisition </a:t>
            </a: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of Merrill Lynch by Bank of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America – September 2008</a:t>
            </a:r>
            <a:endParaRPr lang="en-US" altLang="en-US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Only two remaining major firms: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Goldman Sachs and Morgan Stanley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1800" dirty="0">
                <a:solidFill>
                  <a:srgbClr val="333399"/>
                </a:solidFill>
                <a:latin typeface="Century Gothic" panose="020B0502020202020204" pitchFamily="34" charset="0"/>
              </a:rPr>
              <a:t>Converted to commercial bank holding companies in </a:t>
            </a:r>
            <a:r>
              <a:rPr lang="en-US" altLang="en-US" sz="1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2008 subject to the same stringent Basel Risk Management Accord</a:t>
            </a:r>
            <a:endParaRPr lang="en-US" altLang="en-US" sz="1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18436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CD9A7414-AF39-4DED-A90F-482D1BD2C87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381000" y="419100"/>
            <a:ext cx="815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 Largest M&amp;A Transactions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73152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457200" y="3048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Size, Structure &amp; Composition</a:t>
            </a: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457200" y="1676400"/>
            <a:ext cx="85344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Dramatic increase in number of firms from 1980 to 1987; Decline of 37% following the 1987 crash, to year 2006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Concentration of business among the largest firms </a:t>
            </a:r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974F3D93-A9A0-4BD2-99CB-5A7D35C8BFE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Size, Structure &amp; Composition</a:t>
            </a: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457200" y="1524000"/>
            <a:ext cx="8229600" cy="406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Many recent inter-industry mergers (i.e., insurance companies and investment banks)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Role of Financial Services Modernization Act, 1999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Lehman Brothers, Bear Stearns, Merrill Lynch, Goldman Sachs, and Morgan Stanley gone by end of 2008</a:t>
            </a:r>
          </a:p>
          <a:p>
            <a:pPr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1D3C28CC-9AB1-46A5-A831-869761BB0D15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381000" y="525463"/>
            <a:ext cx="8382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Types &amp; Relative Sizes of Firms</a:t>
            </a: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National full-line firms are largest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BOA (via acquisition of Merrill Lynch); Morgan Stanley</a:t>
            </a:r>
          </a:p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National full-line firms specializing in corporate finance are second in size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Goldman Sachs, Salomon Brothers/Smith Barney (Citigroup)</a:t>
            </a:r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43697E58-0AE7-4061-BA19-C6AE847F925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457200" y="1676400"/>
            <a:ext cx="8229600" cy="391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Remainder of industry: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Large investment banks (Lazard Ltd. And Greenhill &amp; Co.)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Regional securities firms (subdivided into large, medium, and small)</a:t>
            </a:r>
          </a:p>
          <a:p>
            <a:pPr lvl="1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Specialized discount brokers, electronic trading firms, venture capital firms, and other firms </a:t>
            </a:r>
          </a:p>
          <a:p>
            <a:pPr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258EBE80-409A-418B-827B-A62EC84C1EC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381000" y="609600"/>
            <a:ext cx="8382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Types &amp; Relative Sizes of Firms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304800" y="342900"/>
            <a:ext cx="83820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Top Bank Holding Companies 2011 </a:t>
            </a:r>
            <a:b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</a:br>
            <a:r>
              <a:rPr lang="en-US" altLang="en-US" sz="3600">
                <a:solidFill>
                  <a:srgbClr val="990033"/>
                </a:solidFill>
                <a:latin typeface="Century Gothic" panose="020B0502020202020204" pitchFamily="34" charset="0"/>
              </a:rPr>
              <a:t>(by brokerage fee income)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264C2A53-849E-4083-B4E1-474B9248FF96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339975"/>
            <a:ext cx="6400800" cy="291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Key Activities</a:t>
            </a: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304800" y="1447800"/>
            <a:ext cx="8839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Investing in the investable securities – MBS &amp; CDOs are subject to mark-to-market to reflect the actual value of securities</a:t>
            </a:r>
          </a:p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Investment </a:t>
            </a: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banking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Activities related to underwriting and distributing new (IPOs) and secondary (seasoned) issues of debt and equity</a:t>
            </a:r>
          </a:p>
          <a:p>
            <a:pPr lvl="2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1800" dirty="0">
                <a:solidFill>
                  <a:srgbClr val="333399"/>
                </a:solidFill>
                <a:latin typeface="Century Gothic" panose="020B0502020202020204" pitchFamily="34" charset="0"/>
              </a:rPr>
              <a:t>Public offerings &amp; private placements</a:t>
            </a:r>
          </a:p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Venture Capital</a:t>
            </a:r>
          </a:p>
          <a:p>
            <a:pPr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Market making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Increasing importance of online trading</a:t>
            </a:r>
          </a:p>
          <a:p>
            <a:pPr lvl="2" eaLnBrk="1" hangingPunct="1">
              <a:lnSpc>
                <a:spcPct val="90000"/>
              </a:lnSpc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sz="1800" dirty="0">
                <a:solidFill>
                  <a:srgbClr val="333399"/>
                </a:solidFill>
                <a:latin typeface="Century Gothic" panose="020B0502020202020204" pitchFamily="34" charset="0"/>
              </a:rPr>
              <a:t>Technology risk</a:t>
            </a:r>
          </a:p>
          <a:p>
            <a:pPr lvl="1" eaLnBrk="1" hangingPunct="1">
              <a:lnSpc>
                <a:spcPct val="90000"/>
              </a:lnSpc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000" dirty="0">
                <a:solidFill>
                  <a:srgbClr val="333399"/>
                </a:solidFill>
                <a:latin typeface="Century Gothic" panose="020B0502020202020204" pitchFamily="34" charset="0"/>
              </a:rPr>
              <a:t>Decimalization</a:t>
            </a:r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92CA0465-DF6F-43FA-85C5-390594EA8ED9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Activities (continued)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Trading (proprietary trading)</a:t>
            </a: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lvl="1" eaLnBrk="1" hangingPunct="1">
              <a:lnSpc>
                <a:spcPct val="90000"/>
              </a:lnSpc>
              <a:spcBef>
                <a:spcPts val="8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Position trading, pure arbitrage, risk arbitrage, program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trading</a:t>
            </a: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Cash </a:t>
            </a:r>
            <a:r>
              <a:rPr lang="en-US" altLang="en-US" sz="32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management – money market mutual fund sold by investment banks</a:t>
            </a: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Assisting with </a:t>
            </a:r>
            <a:r>
              <a:rPr lang="en-US" altLang="en-US" sz="32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M&amp;A, debt restructuring and earning fees based income</a:t>
            </a: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Back-office and service </a:t>
            </a:r>
            <a:r>
              <a:rPr lang="en-US" altLang="en-US" sz="32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functions</a:t>
            </a: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A622A023-BE9C-420D-965A-67760395041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14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Activities (continued)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Position Trading –  involving buying large blocks of securities on the expectation of a favorable price move. 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pure arbitrage – involving buying an asset in one market at one price and immediately sell in another market at higher price.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risk arbitrage – involving buying large blocks of securities in expectation of some information release, such as new investors like China Mobile will have a more than 20% stake in TRUE. M&amp;A news, Federal Reserve or Central interest rate announcement.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0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program trading – simultaneous buying and selling a portfolio of at 15 different stocks valued more than $1 million, by using computer program to initiate such trades</a:t>
            </a:r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A622A023-BE9C-420D-965A-67760395041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15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7050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 dirty="0">
                <a:solidFill>
                  <a:srgbClr val="990033"/>
                </a:solidFill>
                <a:latin typeface="Century Gothic" panose="020B0502020202020204" pitchFamily="34" charset="0"/>
              </a:rPr>
              <a:t>Recent Trends</a:t>
            </a: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371600"/>
            <a:ext cx="8229600" cy="517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Decline in trading volume and brokerage commissions 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Particularly since crash of 1987, although some recovery since 1992; Record volumes 1995-2000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Declines in market values--and commission income 2001-2002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Resurgence in market values and commissions during mid-2000s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New lows in 2008</a:t>
            </a: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96E60212-333E-4EF4-860F-67D6436A2532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16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Trends (continued)</a:t>
            </a: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457200" y="1371600"/>
            <a:ext cx="8229600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Pretax net income over $9 billion per year 1996-2000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Pretax profits soared to $31.6 billion in 2000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Curtailed by economic slowdown and September 11 attacks 2001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Worries over securities law violations and investor confidence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Financial crisis, 2008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Profits recovered, 2009</a:t>
            </a:r>
          </a:p>
          <a:p>
            <a:pPr eaLnBrk="1" hangingPunct="1">
              <a:spcBef>
                <a:spcPts val="800"/>
              </a:spcBef>
              <a:buSzPct val="100000"/>
            </a:pPr>
            <a:endParaRPr lang="en-US" altLang="en-US" sz="320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79DA20AE-44B6-424E-8BC3-40D3B8459DF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17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304800" y="304800"/>
            <a:ext cx="8534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3200">
                <a:solidFill>
                  <a:srgbClr val="990033"/>
                </a:solidFill>
                <a:latin typeface="Century Gothic" panose="020B0502020202020204" pitchFamily="34" charset="0"/>
              </a:rPr>
              <a:t>Securities Industry Pretax Profits, 1990-2012</a:t>
            </a:r>
            <a:r>
              <a:rPr lang="en-US" altLang="en-US" sz="4000">
                <a:solidFill>
                  <a:srgbClr val="990033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3E9E7F35-984F-406D-9049-37921CFEAE9F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18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00175"/>
            <a:ext cx="8229600" cy="454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 dirty="0">
                <a:solidFill>
                  <a:srgbClr val="990033"/>
                </a:solidFill>
                <a:latin typeface="Century Gothic" panose="020B0502020202020204" pitchFamily="34" charset="0"/>
              </a:rPr>
              <a:t>Balance Sheet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228600" y="1219200"/>
            <a:ext cx="8763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Key assets: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Long positions (buying) in securities (MBS and CDOs and commodities (Gold, Silver, Oil)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Reverse </a:t>
            </a: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repurchase agreements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Receivables from other broker-dealers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Long positions in securities and commodities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Implications: Market, interest rate, &amp; F/X risks</a:t>
            </a: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6858000" y="64008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B48F3208-983E-4868-A367-0F84037C6B11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19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Balance Sheet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Key liabilities: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Repurchase agreements are major source of funds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Payables to customers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Payables to other broker-dealers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Securities and commodities sold short</a:t>
            </a: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Capital levels much lower than in </a:t>
            </a:r>
            <a:r>
              <a:rPr lang="en-US" altLang="en-US" sz="2800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banks – not subject to Basel Risk Management Bank Accord</a:t>
            </a: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28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2C86E9F1-FF6A-442F-8245-198D50E42F95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20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Regulation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304800" y="1676400"/>
            <a:ext cx="86868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Primary regulator: SEC </a:t>
            </a:r>
          </a:p>
        </p:txBody>
      </p:sp>
      <p:sp>
        <p:nvSpPr>
          <p:cNvPr id="32772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DE9DE18A-B7EF-482E-92EE-4B5C730E8459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21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Extension of Oversight</a:t>
            </a:r>
          </a:p>
        </p:txBody>
      </p:sp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 dirty="0">
                <a:solidFill>
                  <a:srgbClr val="333399"/>
                </a:solidFill>
                <a:latin typeface="Century Gothic" panose="020B0502020202020204" pitchFamily="34" charset="0"/>
              </a:rPr>
              <a:t>Additional oversight from US Congress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 dirty="0">
                <a:solidFill>
                  <a:srgbClr val="333399"/>
                </a:solidFill>
                <a:latin typeface="Century Gothic" panose="020B0502020202020204" pitchFamily="34" charset="0"/>
              </a:rPr>
              <a:t>Hearings focused on role of investment banks in the financial crisis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>
                <a:solidFill>
                  <a:srgbClr val="333399"/>
                </a:solidFill>
                <a:latin typeface="Century Gothic" panose="020B0502020202020204" pitchFamily="34" charset="0"/>
              </a:rPr>
              <a:t>Goldman Sachs bundling of toxic </a:t>
            </a: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assets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 dirty="0" smtClean="0">
                <a:solidFill>
                  <a:srgbClr val="333399"/>
                </a:solidFill>
                <a:latin typeface="Century Gothic" panose="020B0502020202020204" pitchFamily="34" charset="0"/>
              </a:rPr>
              <a:t>Goldman Sachs underwrite Credit Default Swap (CDS) to Greece Government, helped Greece Government to hide swap from the central balance sheet by using off-exchange rate to book the transactions</a:t>
            </a:r>
            <a:endParaRPr lang="en-US" altLang="en-US" dirty="0">
              <a:solidFill>
                <a:srgbClr val="333399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None/>
            </a:pPr>
            <a:endParaRPr lang="en-US" altLang="en-US" sz="3200" dirty="0">
              <a:solidFill>
                <a:srgbClr val="3333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A0DC998E-6E1D-4124-BF4D-B44466AADE6E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22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en-US" altLang="en-US" sz="4400">
                <a:solidFill>
                  <a:srgbClr val="990033"/>
                </a:solidFill>
                <a:latin typeface="Century Gothic" panose="020B0502020202020204" pitchFamily="34" charset="0"/>
              </a:rPr>
              <a:t>Global Issues</a:t>
            </a: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 marL="741363" indent="-28416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"/>
            </a:pPr>
            <a:r>
              <a:rPr lang="en-US" altLang="en-US" sz="3200">
                <a:solidFill>
                  <a:srgbClr val="333399"/>
                </a:solidFill>
                <a:latin typeface="Century Gothic" panose="020B0502020202020204" pitchFamily="34" charset="0"/>
              </a:rPr>
              <a:t>Global nature of securities firms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Competition between US and European firms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Foreign investors’ transactions in US securities and US investors’ transactions in foreign securities exchanges increased</a:t>
            </a:r>
          </a:p>
          <a:p>
            <a:pPr lvl="1" eaLnBrk="1" hangingPunct="1">
              <a:spcBef>
                <a:spcPts val="700"/>
              </a:spcBef>
              <a:buClr>
                <a:srgbClr val="333399"/>
              </a:buClr>
              <a:buSzPct val="100000"/>
              <a:buFont typeface="Century Gothic" panose="020B0502020202020204" pitchFamily="34" charset="0"/>
              <a:buChar char="–"/>
            </a:pPr>
            <a:r>
              <a:rPr lang="en-US" altLang="en-US" sz="2800">
                <a:solidFill>
                  <a:srgbClr val="333399"/>
                </a:solidFill>
                <a:latin typeface="Century Gothic" panose="020B0502020202020204" pitchFamily="34" charset="0"/>
              </a:rPr>
              <a:t>Global concern about capital, liquidity, and leverage following the financial crisis</a:t>
            </a:r>
          </a:p>
          <a:p>
            <a:pPr lvl="2" eaLnBrk="1" hangingPunct="1">
              <a:spcBef>
                <a:spcPts val="600"/>
              </a:spcBef>
              <a:buClr>
                <a:srgbClr val="333399"/>
              </a:buClr>
              <a:buSzPct val="100000"/>
              <a:buFont typeface="Wingdings" panose="05000000000000000000" pitchFamily="2" charset="2"/>
              <a:buChar char=""/>
            </a:pPr>
            <a:r>
              <a:rPr lang="en-US" altLang="en-US">
                <a:solidFill>
                  <a:srgbClr val="333399"/>
                </a:solidFill>
                <a:latin typeface="Century Gothic" panose="020B0502020202020204" pitchFamily="34" charset="0"/>
              </a:rPr>
              <a:t>Implications for global competitiveness</a:t>
            </a:r>
          </a:p>
          <a:p>
            <a:pPr lvl="3" eaLnBrk="1" hangingPunct="1">
              <a:spcBef>
                <a:spcPts val="500"/>
              </a:spcBef>
              <a:buClr>
                <a:srgbClr val="333399"/>
              </a:buClr>
              <a:buSzPct val="100000"/>
              <a:buFont typeface="Arial" panose="020B0604020202020204" pitchFamily="34" charset="0"/>
              <a:buChar char="∙"/>
            </a:pPr>
            <a:r>
              <a:rPr lang="en-US" altLang="en-US" sz="2000">
                <a:solidFill>
                  <a:srgbClr val="333399"/>
                </a:solidFill>
                <a:latin typeface="Century Gothic" panose="020B0502020202020204" pitchFamily="34" charset="0"/>
              </a:rPr>
              <a:t>Strategic alliances</a:t>
            </a:r>
          </a:p>
          <a:p>
            <a:pPr lvl="3" eaLnBrk="1" hangingPunct="1">
              <a:spcBef>
                <a:spcPts val="500"/>
              </a:spcBef>
              <a:buClr>
                <a:srgbClr val="333399"/>
              </a:buClr>
              <a:buSzPct val="100000"/>
              <a:buFont typeface="Arial" panose="020B0604020202020204" pitchFamily="34" charset="0"/>
              <a:buChar char="∙"/>
            </a:pPr>
            <a:r>
              <a:rPr lang="en-US" altLang="en-US" sz="2000">
                <a:solidFill>
                  <a:srgbClr val="333399"/>
                </a:solidFill>
                <a:latin typeface="Century Gothic" panose="020B0502020202020204" pitchFamily="34" charset="0"/>
              </a:rPr>
              <a:t>Exits from foreign markets</a:t>
            </a: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6781800" y="6248400"/>
            <a:ext cx="1981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SzPct val="100000"/>
            </a:pPr>
            <a:r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t>Ch 4-</a:t>
            </a:r>
            <a:fld id="{D549AD44-062E-4E34-BFF1-677FAFBF7E5C}" type="slidenum">
              <a:rPr lang="en-US" altLang="en-US" sz="1200">
                <a:solidFill>
                  <a:srgbClr val="000000"/>
                </a:solidFill>
                <a:latin typeface="Century Gothic" panose="020B0502020202020204" pitchFamily="34" charset="0"/>
              </a:rPr>
              <a:pPr algn="r" eaLnBrk="1" hangingPunct="1">
                <a:buSzPct val="100000"/>
              </a:pPr>
              <a:t>23</a:t>
            </a:fld>
            <a:endParaRPr lang="en-US" altLang="en-US" sz="120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2907</TotalTime>
  <Words>1078</Words>
  <Application>Microsoft Office PowerPoint</Application>
  <PresentationFormat>On-screen Show (4:3)</PresentationFormat>
  <Paragraphs>163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Times New Roman</vt:lpstr>
      <vt:lpstr>Microsoft YaHei</vt:lpstr>
      <vt:lpstr>Arial</vt:lpstr>
      <vt:lpstr>Century Gothic</vt:lpstr>
      <vt:lpstr>Wingdings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subject>Depository Institutions</dc:subject>
  <dc:creator>Kenneth R. Stanton</dc:creator>
  <cp:lastModifiedBy>Thanachote R</cp:lastModifiedBy>
  <cp:revision>130</cp:revision>
  <cp:lastPrinted>1601-01-01T00:00:00Z</cp:lastPrinted>
  <dcterms:created xsi:type="dcterms:W3CDTF">2002-04-11T18:12:47Z</dcterms:created>
  <dcterms:modified xsi:type="dcterms:W3CDTF">2015-08-30T04:35:54Z</dcterms:modified>
</cp:coreProperties>
</file>