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5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ECDD"/>
          </a:solidFill>
        </a:fill>
      </a:tcStyle>
    </a:wholeTbl>
    <a:band2H>
      <a:tcTxStyle/>
      <a:tcStyle>
        <a:tcBdr/>
        <a:fill>
          <a:solidFill>
            <a:srgbClr val="E6F6E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CCCE6"/>
          </a:solidFill>
        </a:fill>
      </a:tcStyle>
    </a:wholeTbl>
    <a:band2H>
      <a:tcTxStyle/>
      <a:tcStyle>
        <a:tcBdr/>
        <a:fill>
          <a:solidFill>
            <a:srgbClr val="E7E7F3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02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9.4930100000000003E-2"/>
          <c:y val="2.7002700000000001E-2"/>
          <c:w val="0.90007000000000004"/>
          <c:h val="0.86783500000000002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at Current Market Prices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Sheet1!$B$2:$Z$2</c:f>
              <c:numCache>
                <c:formatCode>General</c:formatCode>
                <c:ptCount val="25"/>
                <c:pt idx="0">
                  <c:v>3263439</c:v>
                </c:pt>
                <c:pt idx="1">
                  <c:v>3689090</c:v>
                </c:pt>
                <c:pt idx="2">
                  <c:v>4217609</c:v>
                </c:pt>
                <c:pt idx="3">
                  <c:v>4638605</c:v>
                </c:pt>
                <c:pt idx="4">
                  <c:v>4710299</c:v>
                </c:pt>
                <c:pt idx="5">
                  <c:v>4701559</c:v>
                </c:pt>
                <c:pt idx="6">
                  <c:v>4789821</c:v>
                </c:pt>
                <c:pt idx="7">
                  <c:v>5069823</c:v>
                </c:pt>
                <c:pt idx="8">
                  <c:v>5345013</c:v>
                </c:pt>
                <c:pt idx="9">
                  <c:v>5769578</c:v>
                </c:pt>
                <c:pt idx="10">
                  <c:v>6317302</c:v>
                </c:pt>
                <c:pt idx="11">
                  <c:v>6954271</c:v>
                </c:pt>
                <c:pt idx="12">
                  <c:v>7614409</c:v>
                </c:pt>
                <c:pt idx="13">
                  <c:v>8400655</c:v>
                </c:pt>
                <c:pt idx="14">
                  <c:v>9076307</c:v>
                </c:pt>
                <c:pt idx="15">
                  <c:v>9706932</c:v>
                </c:pt>
                <c:pt idx="16">
                  <c:v>9658656</c:v>
                </c:pt>
                <c:pt idx="17">
                  <c:v>10808151</c:v>
                </c:pt>
                <c:pt idx="18">
                  <c:v>11306894</c:v>
                </c:pt>
                <c:pt idx="19">
                  <c:v>12357397</c:v>
                </c:pt>
                <c:pt idx="20">
                  <c:v>12921166</c:v>
                </c:pt>
                <c:pt idx="21">
                  <c:v>13203739</c:v>
                </c:pt>
                <c:pt idx="22">
                  <c:v>13672865</c:v>
                </c:pt>
                <c:pt idx="23">
                  <c:v>14366557</c:v>
                </c:pt>
                <c:pt idx="24">
                  <c:v>15450107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32-491A-9E13-69270AE69B0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at 2002 base price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Sheet1!$B$3:$Z$3</c:f>
              <c:numCache>
                <c:formatCode>General</c:formatCode>
                <c:ptCount val="25"/>
                <c:pt idx="0">
                  <c:v>4399667</c:v>
                </c:pt>
                <c:pt idx="1">
                  <c:v>4755753</c:v>
                </c:pt>
                <c:pt idx="2">
                  <c:v>5131122</c:v>
                </c:pt>
                <c:pt idx="3">
                  <c:v>5414684</c:v>
                </c:pt>
                <c:pt idx="4">
                  <c:v>5247072</c:v>
                </c:pt>
                <c:pt idx="5">
                  <c:v>4823646</c:v>
                </c:pt>
                <c:pt idx="6">
                  <c:v>5032010</c:v>
                </c:pt>
                <c:pt idx="7">
                  <c:v>5254795</c:v>
                </c:pt>
                <c:pt idx="8">
                  <c:v>5437610</c:v>
                </c:pt>
                <c:pt idx="9">
                  <c:v>5769582</c:v>
                </c:pt>
                <c:pt idx="10">
                  <c:v>6184371</c:v>
                </c:pt>
                <c:pt idx="11">
                  <c:v>6576977</c:v>
                </c:pt>
                <c:pt idx="12">
                  <c:v>6855186</c:v>
                </c:pt>
                <c:pt idx="13">
                  <c:v>7204756</c:v>
                </c:pt>
                <c:pt idx="14">
                  <c:v>7596842</c:v>
                </c:pt>
                <c:pt idx="15">
                  <c:v>7726915</c:v>
                </c:pt>
                <c:pt idx="16">
                  <c:v>7654877</c:v>
                </c:pt>
                <c:pt idx="17">
                  <c:v>8245569</c:v>
                </c:pt>
                <c:pt idx="18">
                  <c:v>8309437</c:v>
                </c:pt>
                <c:pt idx="19">
                  <c:v>8927857</c:v>
                </c:pt>
                <c:pt idx="20">
                  <c:v>9179721</c:v>
                </c:pt>
                <c:pt idx="21">
                  <c:v>9262263</c:v>
                </c:pt>
                <c:pt idx="22">
                  <c:v>9575381</c:v>
                </c:pt>
                <c:pt idx="23">
                  <c:v>9909667</c:v>
                </c:pt>
                <c:pt idx="24">
                  <c:v>10206516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32-491A-9E13-69270AE69B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#,##0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4000000"/>
        <c:minorUnit val="2000000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26919799999999999"/>
          <c:y val="0.96049700000000005"/>
          <c:w val="0.47392600000000001"/>
          <c:h val="3.9502700000000002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77807E-2"/>
          <c:y val="2.7882400000000002E-2"/>
          <c:w val="0.95721900000000004"/>
          <c:h val="0.86393699999999995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growth at current market price</c:v>
                </c:pt>
              </c:strCache>
            </c:strRef>
          </c:tx>
          <c:spPr>
            <a:ln w="28575" cap="rnd">
              <a:solidFill>
                <a:srgbClr val="009973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Sheet1!$B$2:$Z$2</c:f>
              <c:numCache>
                <c:formatCode>General</c:formatCode>
                <c:ptCount val="25"/>
                <c:pt idx="1">
                  <c:v>13.04302</c:v>
                </c:pt>
                <c:pt idx="2">
                  <c:v>14.326541000000001</c:v>
                </c:pt>
                <c:pt idx="3">
                  <c:v>9.9818639999999998</c:v>
                </c:pt>
                <c:pt idx="4">
                  <c:v>1.5455939999999999</c:v>
                </c:pt>
                <c:pt idx="5">
                  <c:v>-0.18555099999999999</c:v>
                </c:pt>
                <c:pt idx="6">
                  <c:v>1.877292</c:v>
                </c:pt>
                <c:pt idx="7">
                  <c:v>5.8457720000000002</c:v>
                </c:pt>
                <c:pt idx="8">
                  <c:v>5.4279999999999999</c:v>
                </c:pt>
                <c:pt idx="9">
                  <c:v>7.9431989999999999</c:v>
                </c:pt>
                <c:pt idx="10">
                  <c:v>9.4933110000000003</c:v>
                </c:pt>
                <c:pt idx="11">
                  <c:v>10.082928000000001</c:v>
                </c:pt>
                <c:pt idx="12">
                  <c:v>9.4925549999999994</c:v>
                </c:pt>
                <c:pt idx="13">
                  <c:v>10.325765000000001</c:v>
                </c:pt>
                <c:pt idx="14">
                  <c:v>8.0428490000000004</c:v>
                </c:pt>
                <c:pt idx="15">
                  <c:v>6.948035</c:v>
                </c:pt>
                <c:pt idx="16">
                  <c:v>-0.49733500000000003</c:v>
                </c:pt>
                <c:pt idx="17">
                  <c:v>11.90119</c:v>
                </c:pt>
                <c:pt idx="18">
                  <c:v>4.6145079999999998</c:v>
                </c:pt>
                <c:pt idx="19">
                  <c:v>9.2908190000000008</c:v>
                </c:pt>
                <c:pt idx="20">
                  <c:v>4.5621989999999997</c:v>
                </c:pt>
                <c:pt idx="21">
                  <c:v>2.1869000000000001</c:v>
                </c:pt>
                <c:pt idx="22">
                  <c:v>3.552978</c:v>
                </c:pt>
                <c:pt idx="23">
                  <c:v>5.0734940000000002</c:v>
                </c:pt>
                <c:pt idx="24">
                  <c:v>3.9029750000000001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25-469C-8405-95DF8176E31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growth at 2002 base price</c:v>
                </c:pt>
              </c:strCache>
            </c:strRef>
          </c:tx>
          <c:spPr>
            <a:ln w="28575" cap="rnd">
              <a:solidFill>
                <a:srgbClr val="0000CC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Sheet1!$B$3:$Z$3</c:f>
              <c:numCache>
                <c:formatCode>General</c:formatCode>
                <c:ptCount val="25"/>
                <c:pt idx="1">
                  <c:v>8.0934760000000008</c:v>
                </c:pt>
                <c:pt idx="2">
                  <c:v>7.8929460000000002</c:v>
                </c:pt>
                <c:pt idx="3">
                  <c:v>5.5263159999999996</c:v>
                </c:pt>
                <c:pt idx="4">
                  <c:v>-3.0955080000000001</c:v>
                </c:pt>
                <c:pt idx="5">
                  <c:v>-8.0697580000000002</c:v>
                </c:pt>
                <c:pt idx="6">
                  <c:v>4.3196370000000002</c:v>
                </c:pt>
                <c:pt idx="7">
                  <c:v>4.4273559999999996</c:v>
                </c:pt>
                <c:pt idx="8">
                  <c:v>3.4790130000000001</c:v>
                </c:pt>
                <c:pt idx="9">
                  <c:v>6.1051089999999997</c:v>
                </c:pt>
                <c:pt idx="10">
                  <c:v>7.1892379999999996</c:v>
                </c:pt>
                <c:pt idx="11">
                  <c:v>6.3483580000000002</c:v>
                </c:pt>
                <c:pt idx="12">
                  <c:v>4.2300440000000004</c:v>
                </c:pt>
                <c:pt idx="13">
                  <c:v>5.0993510000000004</c:v>
                </c:pt>
                <c:pt idx="14">
                  <c:v>5.4420440000000001</c:v>
                </c:pt>
                <c:pt idx="15">
                  <c:v>1.7121980000000001</c:v>
                </c:pt>
                <c:pt idx="16">
                  <c:v>-0.93230000000000002</c:v>
                </c:pt>
                <c:pt idx="17">
                  <c:v>7.716545</c:v>
                </c:pt>
                <c:pt idx="18">
                  <c:v>0.77457399999999998</c:v>
                </c:pt>
                <c:pt idx="19">
                  <c:v>7.4423810000000001</c:v>
                </c:pt>
                <c:pt idx="20">
                  <c:v>2.8211029999999999</c:v>
                </c:pt>
                <c:pt idx="21">
                  <c:v>0.89917800000000003</c:v>
                </c:pt>
                <c:pt idx="22">
                  <c:v>3.3805779999999999</c:v>
                </c:pt>
                <c:pt idx="23">
                  <c:v>3.4910990000000002</c:v>
                </c:pt>
                <c:pt idx="24">
                  <c:v>2.3137590000000001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D25-469C-8405-95DF8176E3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0.####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7"/>
        <c:minorUnit val="3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22750999999999999"/>
          <c:y val="0.95961799999999997"/>
          <c:w val="0.52101699999999995"/>
          <c:h val="4.0382399999999999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title>
      <c:tx>
        <c:rich>
          <a:bodyPr rot="0"/>
          <a:lstStyle/>
          <a:p>
            <a:pPr>
              <a:defRPr sz="1800" b="0" i="0" u="none" strike="noStrike">
                <a:solidFill>
                  <a:srgbClr val="595959"/>
                </a:solidFill>
                <a:latin typeface="Arial"/>
              </a:defRPr>
            </a:pPr>
            <a:r>
              <a:rPr lang="en-GB" sz="1800" b="0" i="0" u="none" strike="noStrike">
                <a:solidFill>
                  <a:srgbClr val="595959"/>
                </a:solidFill>
                <a:latin typeface="Arial"/>
              </a:rPr>
              <a:t>Reference rate: BAHT : US DOLLAR (USD) </a:t>
            </a:r>
          </a:p>
        </c:rich>
      </c:tx>
      <c:layout>
        <c:manualLayout>
          <c:xMode val="edge"/>
          <c:yMode val="edge"/>
          <c:x val="0.16073699999999999"/>
          <c:y val="0"/>
          <c:w val="0.67852599999999996"/>
          <c:h val="9.5305799999999996E-2"/>
        </c:manualLayout>
      </c:layout>
      <c:overlay val="1"/>
      <c:spPr>
        <a:noFill/>
        <a:effectLst/>
      </c:spPr>
    </c:title>
    <c:autoTitleDeleted val="0"/>
    <c:plotArea>
      <c:layout>
        <c:manualLayout>
          <c:layoutTarget val="inner"/>
          <c:xMode val="edge"/>
          <c:yMode val="edge"/>
          <c:x val="9.9462900000000007E-2"/>
          <c:y val="9.5305799999999996E-2"/>
          <c:w val="0.89553700000000003"/>
          <c:h val="0.8329919999999999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อัตราอ้างอิง : ดอลลาร์สหรัฐ (USD)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Sheet1!$A$2:$A$72</c:f>
              <c:strCache>
                <c:ptCount val="71"/>
                <c:pt idx="0">
                  <c:v>มิ.ย. 2560</c:v>
                </c:pt>
                <c:pt idx="1">
                  <c:v>พ.ค. 2560</c:v>
                </c:pt>
                <c:pt idx="2">
                  <c:v>เม.ย. 2560</c:v>
                </c:pt>
                <c:pt idx="3">
                  <c:v>มี.ค. 2560</c:v>
                </c:pt>
                <c:pt idx="4">
                  <c:v>ก.พ. 2560</c:v>
                </c:pt>
                <c:pt idx="5">
                  <c:v>ม.ค. 2560</c:v>
                </c:pt>
                <c:pt idx="6">
                  <c:v>ธ.ค. 2559</c:v>
                </c:pt>
                <c:pt idx="7">
                  <c:v>เม.ย. 2560</c:v>
                </c:pt>
                <c:pt idx="8">
                  <c:v>มี.ค. 2560</c:v>
                </c:pt>
                <c:pt idx="9">
                  <c:v>ก.พ. 2560</c:v>
                </c:pt>
                <c:pt idx="10">
                  <c:v>ม.ค. 2560</c:v>
                </c:pt>
                <c:pt idx="11">
                  <c:v>ธ.ค. 2559</c:v>
                </c:pt>
                <c:pt idx="12">
                  <c:v>พ.ย. 2559</c:v>
                </c:pt>
                <c:pt idx="13">
                  <c:v>ต.ค. 2559</c:v>
                </c:pt>
                <c:pt idx="14">
                  <c:v>ก.ย. 2559</c:v>
                </c:pt>
                <c:pt idx="15">
                  <c:v>ส.ค. 2559</c:v>
                </c:pt>
                <c:pt idx="16">
                  <c:v>ก.ค. 2559</c:v>
                </c:pt>
                <c:pt idx="17">
                  <c:v>มิ.ย. 2559</c:v>
                </c:pt>
                <c:pt idx="18">
                  <c:v>พ.ค. 2559</c:v>
                </c:pt>
                <c:pt idx="19">
                  <c:v>เม.ย. 2559</c:v>
                </c:pt>
                <c:pt idx="20">
                  <c:v>มี.ค. 2559</c:v>
                </c:pt>
                <c:pt idx="21">
                  <c:v>ก.พ. 2559</c:v>
                </c:pt>
                <c:pt idx="22">
                  <c:v>ม.ค. 2559</c:v>
                </c:pt>
                <c:pt idx="23">
                  <c:v>ธ.ค. 2558</c:v>
                </c:pt>
                <c:pt idx="24">
                  <c:v>พ.ย. 2558</c:v>
                </c:pt>
                <c:pt idx="25">
                  <c:v>ต.ค. 2558</c:v>
                </c:pt>
                <c:pt idx="26">
                  <c:v>ก.ย. 2558</c:v>
                </c:pt>
                <c:pt idx="27">
                  <c:v>ส.ค. 2558</c:v>
                </c:pt>
                <c:pt idx="28">
                  <c:v>ก.ค. 2558</c:v>
                </c:pt>
                <c:pt idx="29">
                  <c:v>มิ.ย. 2558</c:v>
                </c:pt>
                <c:pt idx="30">
                  <c:v>พ.ค. 2558</c:v>
                </c:pt>
                <c:pt idx="31">
                  <c:v>เม.ย. 2558</c:v>
                </c:pt>
                <c:pt idx="32">
                  <c:v>มี.ค. 2558</c:v>
                </c:pt>
                <c:pt idx="33">
                  <c:v>ก.พ. 2558</c:v>
                </c:pt>
                <c:pt idx="34">
                  <c:v>ม.ค. 2558</c:v>
                </c:pt>
                <c:pt idx="35">
                  <c:v>ธ.ค. 2557</c:v>
                </c:pt>
                <c:pt idx="36">
                  <c:v>พ.ย. 2557</c:v>
                </c:pt>
                <c:pt idx="37">
                  <c:v>ต.ค. 2557</c:v>
                </c:pt>
                <c:pt idx="38">
                  <c:v>ก.ย. 2557</c:v>
                </c:pt>
                <c:pt idx="39">
                  <c:v>ส.ค. 2557</c:v>
                </c:pt>
                <c:pt idx="40">
                  <c:v>ก.ค. 2557</c:v>
                </c:pt>
                <c:pt idx="41">
                  <c:v>มิ.ย. 2557</c:v>
                </c:pt>
                <c:pt idx="42">
                  <c:v>พ.ค. 2557</c:v>
                </c:pt>
                <c:pt idx="43">
                  <c:v>เม.ย. 2557</c:v>
                </c:pt>
                <c:pt idx="44">
                  <c:v>มี.ค. 2557</c:v>
                </c:pt>
                <c:pt idx="45">
                  <c:v>ก.พ. 2557</c:v>
                </c:pt>
                <c:pt idx="46">
                  <c:v>ม.ค. 2557</c:v>
                </c:pt>
                <c:pt idx="47">
                  <c:v>ธ.ค. 2556</c:v>
                </c:pt>
                <c:pt idx="48">
                  <c:v>พ.ย. 2556</c:v>
                </c:pt>
                <c:pt idx="49">
                  <c:v>ต.ค. 2556</c:v>
                </c:pt>
                <c:pt idx="50">
                  <c:v>ก.ย. 2556</c:v>
                </c:pt>
                <c:pt idx="51">
                  <c:v>ส.ค. 2556</c:v>
                </c:pt>
                <c:pt idx="52">
                  <c:v>ก.ค. 2556</c:v>
                </c:pt>
                <c:pt idx="53">
                  <c:v>มิ.ย. 2556</c:v>
                </c:pt>
                <c:pt idx="54">
                  <c:v>พ.ค. 2556</c:v>
                </c:pt>
                <c:pt idx="55">
                  <c:v>เม.ย. 2556</c:v>
                </c:pt>
                <c:pt idx="56">
                  <c:v>มี.ค. 2556</c:v>
                </c:pt>
                <c:pt idx="57">
                  <c:v>ก.พ. 2556</c:v>
                </c:pt>
                <c:pt idx="58">
                  <c:v>ม.ค. 2556</c:v>
                </c:pt>
                <c:pt idx="59">
                  <c:v>ธ.ค. 2555</c:v>
                </c:pt>
                <c:pt idx="60">
                  <c:v>พ.ย. 2555</c:v>
                </c:pt>
                <c:pt idx="61">
                  <c:v>ต.ค. 2555</c:v>
                </c:pt>
                <c:pt idx="62">
                  <c:v>ก.ย. 2555</c:v>
                </c:pt>
                <c:pt idx="63">
                  <c:v>ส.ค. 2555</c:v>
                </c:pt>
                <c:pt idx="64">
                  <c:v>ก.ค. 2555</c:v>
                </c:pt>
                <c:pt idx="65">
                  <c:v>มิ.ย. 2555</c:v>
                </c:pt>
                <c:pt idx="66">
                  <c:v>พ.ค. 2555</c:v>
                </c:pt>
                <c:pt idx="67">
                  <c:v>เม.ย. 2555</c:v>
                </c:pt>
                <c:pt idx="68">
                  <c:v>มี.ค. 2555</c:v>
                </c:pt>
                <c:pt idx="69">
                  <c:v>ก.พ. 2555</c:v>
                </c:pt>
                <c:pt idx="70">
                  <c:v>ม.ค. 2555</c:v>
                </c:pt>
              </c:strCache>
            </c:strRef>
          </c:cat>
          <c:val>
            <c:numRef>
              <c:f>Sheet1!$B$2:$B$72</c:f>
              <c:numCache>
                <c:formatCode>General</c:formatCode>
                <c:ptCount val="71"/>
                <c:pt idx="0">
                  <c:v>32.470199999999998</c:v>
                </c:pt>
                <c:pt idx="1">
                  <c:v>31.9697</c:v>
                </c:pt>
                <c:pt idx="2">
                  <c:v>31.314800000000002</c:v>
                </c:pt>
                <c:pt idx="3">
                  <c:v>31.259399999999999</c:v>
                </c:pt>
                <c:pt idx="4">
                  <c:v>31.4758</c:v>
                </c:pt>
                <c:pt idx="5">
                  <c:v>31.879799999999999</c:v>
                </c:pt>
                <c:pt idx="6">
                  <c:v>32.665999999999997</c:v>
                </c:pt>
                <c:pt idx="7">
                  <c:v>32.926299999999998</c:v>
                </c:pt>
                <c:pt idx="8">
                  <c:v>34.902200000000001</c:v>
                </c:pt>
                <c:pt idx="9">
                  <c:v>35.017200000000003</c:v>
                </c:pt>
                <c:pt idx="10">
                  <c:v>35.432699999999997</c:v>
                </c:pt>
                <c:pt idx="11">
                  <c:v>35.808399999999999</c:v>
                </c:pt>
                <c:pt idx="12">
                  <c:v>35.3277</c:v>
                </c:pt>
                <c:pt idx="13">
                  <c:v>35.060299999999998</c:v>
                </c:pt>
                <c:pt idx="14">
                  <c:v>34.736499999999999</c:v>
                </c:pt>
                <c:pt idx="15">
                  <c:v>34.718499999999999</c:v>
                </c:pt>
                <c:pt idx="16">
                  <c:v>35.070599999999999</c:v>
                </c:pt>
                <c:pt idx="17">
                  <c:v>35.304499999999997</c:v>
                </c:pt>
                <c:pt idx="18">
                  <c:v>35.452800000000003</c:v>
                </c:pt>
                <c:pt idx="19">
                  <c:v>35.094700000000003</c:v>
                </c:pt>
                <c:pt idx="20">
                  <c:v>35.236400000000003</c:v>
                </c:pt>
                <c:pt idx="21">
                  <c:v>35.604100000000003</c:v>
                </c:pt>
                <c:pt idx="22">
                  <c:v>36.161499999999997</c:v>
                </c:pt>
                <c:pt idx="23">
                  <c:v>36.014400000000002</c:v>
                </c:pt>
                <c:pt idx="24">
                  <c:v>35.783299999999997</c:v>
                </c:pt>
                <c:pt idx="25">
                  <c:v>35.717799999999997</c:v>
                </c:pt>
                <c:pt idx="26">
                  <c:v>36.024299999999997</c:v>
                </c:pt>
                <c:pt idx="27">
                  <c:v>35.427900000000001</c:v>
                </c:pt>
                <c:pt idx="28">
                  <c:v>34.311399999999999</c:v>
                </c:pt>
                <c:pt idx="29">
                  <c:v>33.7316</c:v>
                </c:pt>
                <c:pt idx="30">
                  <c:v>33.558900000000001</c:v>
                </c:pt>
                <c:pt idx="31">
                  <c:v>32.516300000000001</c:v>
                </c:pt>
                <c:pt idx="32">
                  <c:v>32.634</c:v>
                </c:pt>
                <c:pt idx="33">
                  <c:v>32.5715</c:v>
                </c:pt>
                <c:pt idx="34">
                  <c:v>32.7378</c:v>
                </c:pt>
                <c:pt idx="35">
                  <c:v>32.908200000000001</c:v>
                </c:pt>
                <c:pt idx="36">
                  <c:v>32.792499999999997</c:v>
                </c:pt>
                <c:pt idx="37">
                  <c:v>32.457500000000003</c:v>
                </c:pt>
                <c:pt idx="38">
                  <c:v>32.188699999999997</c:v>
                </c:pt>
                <c:pt idx="39">
                  <c:v>32.008899999999997</c:v>
                </c:pt>
                <c:pt idx="40">
                  <c:v>32.101100000000002</c:v>
                </c:pt>
                <c:pt idx="41">
                  <c:v>32.514400000000002</c:v>
                </c:pt>
                <c:pt idx="42">
                  <c:v>32.5304</c:v>
                </c:pt>
                <c:pt idx="43">
                  <c:v>32.319800000000001</c:v>
                </c:pt>
                <c:pt idx="44">
                  <c:v>32.393599999999999</c:v>
                </c:pt>
                <c:pt idx="45">
                  <c:v>32.651400000000002</c:v>
                </c:pt>
                <c:pt idx="46">
                  <c:v>32.942999999999998</c:v>
                </c:pt>
                <c:pt idx="47">
                  <c:v>32.3538</c:v>
                </c:pt>
                <c:pt idx="48">
                  <c:v>31.6403</c:v>
                </c:pt>
                <c:pt idx="49">
                  <c:v>31.2181</c:v>
                </c:pt>
                <c:pt idx="50">
                  <c:v>31.714300000000001</c:v>
                </c:pt>
                <c:pt idx="51">
                  <c:v>31.613299999999999</c:v>
                </c:pt>
                <c:pt idx="52">
                  <c:v>31.130600000000001</c:v>
                </c:pt>
                <c:pt idx="53">
                  <c:v>30.838999999999999</c:v>
                </c:pt>
                <c:pt idx="54">
                  <c:v>29.783999999999999</c:v>
                </c:pt>
                <c:pt idx="55">
                  <c:v>29.076499999999999</c:v>
                </c:pt>
                <c:pt idx="56">
                  <c:v>29.519100000000002</c:v>
                </c:pt>
                <c:pt idx="57">
                  <c:v>29.825199999999999</c:v>
                </c:pt>
                <c:pt idx="58">
                  <c:v>30.0686</c:v>
                </c:pt>
                <c:pt idx="59">
                  <c:v>30.636600000000001</c:v>
                </c:pt>
                <c:pt idx="60">
                  <c:v>30.709199999999999</c:v>
                </c:pt>
                <c:pt idx="61">
                  <c:v>30.6937</c:v>
                </c:pt>
                <c:pt idx="62">
                  <c:v>30.999099999999999</c:v>
                </c:pt>
                <c:pt idx="63">
                  <c:v>31.435600000000001</c:v>
                </c:pt>
                <c:pt idx="64">
                  <c:v>31.654900000000001</c:v>
                </c:pt>
                <c:pt idx="65">
                  <c:v>31.655799999999999</c:v>
                </c:pt>
                <c:pt idx="66">
                  <c:v>31.341799999999999</c:v>
                </c:pt>
                <c:pt idx="67">
                  <c:v>30.888200000000001</c:v>
                </c:pt>
                <c:pt idx="68">
                  <c:v>30.696300000000001</c:v>
                </c:pt>
                <c:pt idx="69">
                  <c:v>30.728100000000001</c:v>
                </c:pt>
                <c:pt idx="70">
                  <c:v>31.5779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AC8-429C-ACDF-8F6A7F0DE6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1100" b="1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#,##0.0000;&quot;-&quot;#,##0.0000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1100" b="1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9.25"/>
        <c:minorUnit val="4.62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1pPr>
    <a:lvl2pPr indent="2286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2pPr>
    <a:lvl3pPr indent="4572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3pPr>
    <a:lvl4pPr indent="6858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4pPr>
    <a:lvl5pPr indent="9144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5pPr>
    <a:lvl6pPr indent="11430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6pPr>
    <a:lvl7pPr indent="13716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7pPr>
    <a:lvl8pPr indent="16002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8pPr>
    <a:lvl9pPr indent="1828800" latinLnBrk="0">
      <a:spcBef>
        <a:spcPts val="400"/>
      </a:spcBef>
      <a:defRPr sz="1200">
        <a:latin typeface="+mn-lt"/>
        <a:ea typeface="+mn-ea"/>
        <a:cs typeface="+mn-cs"/>
        <a:sym typeface="Times New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Rectangle 21"/>
          <p:cNvGrpSpPr/>
          <p:nvPr/>
        </p:nvGrpSpPr>
        <p:grpSpPr>
          <a:xfrm>
            <a:off x="0" y="6553199"/>
            <a:ext cx="9144000" cy="304801"/>
            <a:chOff x="0" y="0"/>
            <a:chExt cx="9144000" cy="304800"/>
          </a:xfrm>
        </p:grpSpPr>
        <p:sp>
          <p:nvSpPr>
            <p:cNvPr id="15" name="Rectangle"/>
            <p:cNvSpPr/>
            <p:nvPr/>
          </p:nvSpPr>
          <p:spPr>
            <a:xfrm>
              <a:off x="0" y="0"/>
              <a:ext cx="9144000" cy="304800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6" name="© 2002 Prentice Hall Business Publishing Principles of Economics, 6/e Karl Case, Ray Fair"/>
            <p:cNvSpPr txBox="1"/>
            <p:nvPr/>
          </p:nvSpPr>
          <p:spPr>
            <a:xfrm>
              <a:off x="0" y="0"/>
              <a:ext cx="9144000" cy="2642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1200">
                  <a:solidFill>
                    <a:srgbClr val="000099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lvl1pPr>
            </a:lstStyle>
            <a:p>
              <a:r>
                <a:t>© 2002 Prentice Hall Business Publishing	Principles of Economics, 6/e	Karl Case, Ray Fair</a:t>
              </a:r>
            </a:p>
          </p:txBody>
        </p:sp>
      </p:grpSp>
      <p:sp>
        <p:nvSpPr>
          <p:cNvPr id="18" name="Text Box 22"/>
          <p:cNvSpPr txBox="1"/>
          <p:nvPr/>
        </p:nvSpPr>
        <p:spPr>
          <a:xfrm rot="16200000">
            <a:off x="191769" y="1637030"/>
            <a:ext cx="2514601" cy="459740"/>
          </a:xfrm>
          <a:prstGeom prst="rect">
            <a:avLst/>
          </a:prstGeom>
          <a:solidFill>
            <a:srgbClr val="3333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spcBef>
                <a:spcPts val="1400"/>
              </a:spcBef>
              <a:defRPr>
                <a:solidFill>
                  <a:schemeClr val="accent3">
                    <a:lumOff val="44000"/>
                  </a:schemeClr>
                </a:solidFill>
                <a:latin typeface="CopprplGoth Bd BT"/>
                <a:ea typeface="CopprplGoth Bd BT"/>
                <a:cs typeface="CopprplGoth Bd BT"/>
                <a:sym typeface="CopprplGoth Bd BT"/>
              </a:defRPr>
            </a:pPr>
            <a:r>
              <a:t>  </a:t>
            </a:r>
            <a:r>
              <a:rPr>
                <a:solidFill>
                  <a:srgbClr val="333399"/>
                </a:solidFill>
              </a:rPr>
              <a:t>C H A P T E R</a:t>
            </a:r>
          </a:p>
        </p:txBody>
      </p:sp>
      <p:grpSp>
        <p:nvGrpSpPr>
          <p:cNvPr id="21" name="Text Box 23"/>
          <p:cNvGrpSpPr/>
          <p:nvPr/>
        </p:nvGrpSpPr>
        <p:grpSpPr>
          <a:xfrm>
            <a:off x="1752600" y="609600"/>
            <a:ext cx="1219200" cy="1447800"/>
            <a:chOff x="0" y="0"/>
            <a:chExt cx="1219200" cy="1447800"/>
          </a:xfrm>
        </p:grpSpPr>
        <p:sp>
          <p:nvSpPr>
            <p:cNvPr id="19" name="Rectangle"/>
            <p:cNvSpPr/>
            <p:nvPr/>
          </p:nvSpPr>
          <p:spPr>
            <a:xfrm>
              <a:off x="0" y="0"/>
              <a:ext cx="1219200" cy="1447800"/>
            </a:xfrm>
            <a:prstGeom prst="rect">
              <a:avLst/>
            </a:prstGeom>
            <a:solidFill>
              <a:srgbClr val="33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spcBef>
                  <a:spcPts val="1400"/>
                </a:spcBef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0" name="1"/>
            <p:cNvSpPr txBox="1"/>
            <p:nvPr/>
          </p:nvSpPr>
          <p:spPr>
            <a:xfrm>
              <a:off x="0" y="252494"/>
              <a:ext cx="1219200" cy="94281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spcBef>
                  <a:spcPts val="3600"/>
                </a:spcBef>
                <a:defRPr sz="6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lvl1pPr>
            </a:lstStyle>
            <a:p>
              <a:r>
                <a:t>1</a:t>
              </a:r>
            </a:p>
          </p:txBody>
        </p:sp>
      </p:grpSp>
      <p:sp>
        <p:nvSpPr>
          <p:cNvPr id="22" name="Line 24"/>
          <p:cNvSpPr/>
          <p:nvPr/>
        </p:nvSpPr>
        <p:spPr>
          <a:xfrm>
            <a:off x="1752600" y="1828800"/>
            <a:ext cx="6629400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25" name="Text Box 25"/>
          <p:cNvGrpSpPr/>
          <p:nvPr/>
        </p:nvGrpSpPr>
        <p:grpSpPr>
          <a:xfrm>
            <a:off x="5943600" y="5638800"/>
            <a:ext cx="2438400" cy="609600"/>
            <a:chOff x="0" y="0"/>
            <a:chExt cx="2438400" cy="609600"/>
          </a:xfrm>
        </p:grpSpPr>
        <p:sp>
          <p:nvSpPr>
            <p:cNvPr id="23" name="Rectangle"/>
            <p:cNvSpPr/>
            <p:nvPr/>
          </p:nvSpPr>
          <p:spPr>
            <a:xfrm>
              <a:off x="0" y="0"/>
              <a:ext cx="2438400" cy="609600"/>
            </a:xfrm>
            <a:prstGeom prst="rect">
              <a:avLst/>
            </a:prstGeom>
            <a:solidFill>
              <a:srgbClr val="33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spcBef>
                  <a:spcPts val="1400"/>
                </a:spcBef>
                <a:defRPr sz="6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</a:defRPr>
              </a:pPr>
              <a:endParaRPr/>
            </a:p>
          </p:txBody>
        </p:sp>
        <p:sp>
          <p:nvSpPr>
            <p:cNvPr id="24" name="Prepared by:  Fernando Quijano and Yvonn Quijano"/>
            <p:cNvSpPr txBox="1"/>
            <p:nvPr/>
          </p:nvSpPr>
          <p:spPr>
            <a:xfrm>
              <a:off x="0" y="81279"/>
              <a:ext cx="2438400" cy="447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spcBef>
                  <a:spcPts val="700"/>
                </a:spcBef>
                <a:defRPr sz="12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CopprplGoth Bd BT"/>
                  <a:ea typeface="CopprplGoth Bd BT"/>
                  <a:cs typeface="CopprplGoth Bd BT"/>
                  <a:sym typeface="CopprplGoth Bd BT"/>
                </a:defRPr>
              </a:lvl1pPr>
            </a:lstStyle>
            <a:p>
              <a:r>
                <a:t>Prepared by:  Fernando Quijano and Yvonn Quijano</a:t>
              </a:r>
            </a:p>
          </p:txBody>
        </p:sp>
      </p:grpSp>
      <p:sp>
        <p:nvSpPr>
          <p:cNvPr id="26" name="Title Text"/>
          <p:cNvSpPr txBox="1">
            <a:spLocks noGrp="1"/>
          </p:cNvSpPr>
          <p:nvPr>
            <p:ph type="title"/>
          </p:nvPr>
        </p:nvSpPr>
        <p:spPr>
          <a:xfrm>
            <a:off x="1981200" y="2209800"/>
            <a:ext cx="5943600" cy="2895600"/>
          </a:xfrm>
          <a:prstGeom prst="rect">
            <a:avLst/>
          </a:prstGeom>
          <a:solidFill>
            <a:srgbClr val="666699"/>
          </a:solidFill>
        </p:spPr>
        <p:txBody>
          <a:bodyPr/>
          <a:lstStyle>
            <a:lvl1pPr>
              <a:defRPr>
                <a:solidFill>
                  <a:schemeClr val="accent3">
                    <a:lumOff val="44000"/>
                  </a:schemeClr>
                </a:solidFill>
                <a:effectLst>
                  <a:outerShdw blurRad="38100" dist="38100" dir="2700000" rotWithShape="0">
                    <a:srgbClr val="000000"/>
                  </a:outerShdw>
                </a:effectLst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Title Text</a:t>
            </a:r>
          </a:p>
        </p:txBody>
      </p:sp>
      <p:sp>
        <p:nvSpPr>
          <p:cNvPr id="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862059" y="0"/>
            <a:ext cx="281941" cy="287087"/>
          </a:xfrm>
          <a:prstGeom prst="rect">
            <a:avLst/>
          </a:prstGeom>
          <a:noFill/>
        </p:spPr>
        <p:txBody>
          <a:bodyPr wrap="none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itle Text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5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000"/>
              </a:spcBef>
              <a:buSzTx/>
              <a:buNone/>
              <a:defRPr sz="2000"/>
            </a:lvl1pPr>
            <a:lvl2pPr marL="0" indent="457200">
              <a:spcBef>
                <a:spcPts val="1000"/>
              </a:spcBef>
              <a:buSzTx/>
              <a:buNone/>
              <a:defRPr sz="2000"/>
            </a:lvl2pPr>
            <a:lvl3pPr marL="0" indent="914400">
              <a:spcBef>
                <a:spcPts val="1000"/>
              </a:spcBef>
              <a:buSzTx/>
              <a:buNone/>
              <a:defRPr sz="2000"/>
            </a:lvl3pPr>
            <a:lvl4pPr marL="0" indent="1371600">
              <a:spcBef>
                <a:spcPts val="1000"/>
              </a:spcBef>
              <a:buSzTx/>
              <a:buNone/>
              <a:defRPr sz="2000"/>
            </a:lvl4pPr>
            <a:lvl5pPr marL="0" indent="1828800">
              <a:spcBef>
                <a:spcPts val="1000"/>
              </a:spcBef>
              <a:buSzTx/>
              <a:buNone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>
            <a:lvl4pPr marL="1727200" indent="-355600"/>
            <a:lvl5pPr marL="2184400" indent="-355600"/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7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200"/>
              </a:spcBef>
              <a:buSzTx/>
              <a:buNone/>
              <a:defRPr sz="2400" b="1"/>
            </a:lvl1pPr>
            <a:lvl2pPr marL="0" indent="457200">
              <a:spcBef>
                <a:spcPts val="1200"/>
              </a:spcBef>
              <a:buSzTx/>
              <a:buNone/>
              <a:defRPr sz="2400" b="1"/>
            </a:lvl2pPr>
            <a:lvl3pPr marL="0" indent="914400">
              <a:spcBef>
                <a:spcPts val="1200"/>
              </a:spcBef>
              <a:buSzTx/>
              <a:buNone/>
              <a:defRPr sz="2400" b="1"/>
            </a:lvl3pPr>
            <a:lvl4pPr marL="0" indent="1371600">
              <a:spcBef>
                <a:spcPts val="1200"/>
              </a:spcBef>
              <a:buSzTx/>
              <a:buNone/>
              <a:defRPr sz="2400" b="1"/>
            </a:lvl4pPr>
            <a:lvl5pPr marL="0" indent="1828800">
              <a:spcBef>
                <a:spcPts val="1200"/>
              </a:spcBef>
              <a:buSz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1200"/>
              </a:spcBef>
              <a:buSzTx/>
              <a:buNone/>
              <a:defRPr sz="2400" b="1"/>
            </a:pPr>
            <a:endParaRPr/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le Text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96" name="Body Level One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spcBef>
                <a:spcPts val="1700"/>
              </a:spcBef>
              <a:defRPr sz="3200"/>
            </a:lvl1pPr>
            <a:lvl2pPr marL="783771" indent="-326571">
              <a:spcBef>
                <a:spcPts val="1700"/>
              </a:spcBef>
              <a:defRPr sz="3200"/>
            </a:lvl2pPr>
            <a:lvl3pPr marL="1219200" indent="-304800">
              <a:spcBef>
                <a:spcPts val="1700"/>
              </a:spcBef>
              <a:defRPr sz="3200"/>
            </a:lvl3pPr>
            <a:lvl4pPr marL="1737360" indent="-365760">
              <a:spcBef>
                <a:spcPts val="1700"/>
              </a:spcBef>
              <a:defRPr sz="3200"/>
            </a:lvl4pPr>
            <a:lvl5pPr marL="2194560" indent="-365760">
              <a:spcBef>
                <a:spcPts val="1700"/>
              </a:spcBef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7" name="Text Placeholder 3"/>
          <p:cNvSpPr>
            <a:spLocks noGrp="1"/>
          </p:cNvSpPr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700"/>
              </a:spcBef>
              <a:buSzTx/>
              <a:buNone/>
              <a:defRPr sz="1400"/>
            </a:pPr>
            <a:endParaRPr/>
          </a:p>
        </p:txBody>
      </p:sp>
      <p:sp>
        <p:nvSpPr>
          <p:cNvPr id="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itle Text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106" name="Picture Placeholder 2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0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SzTx/>
              <a:buNone/>
              <a:defRPr sz="1400"/>
            </a:lvl1pPr>
            <a:lvl2pPr marL="0" indent="457200">
              <a:spcBef>
                <a:spcPts val="700"/>
              </a:spcBef>
              <a:buSzTx/>
              <a:buNone/>
              <a:defRPr sz="1400"/>
            </a:lvl2pPr>
            <a:lvl3pPr marL="0" indent="914400">
              <a:spcBef>
                <a:spcPts val="700"/>
              </a:spcBef>
              <a:buSzTx/>
              <a:buNone/>
              <a:defRPr sz="1400"/>
            </a:lvl3pPr>
            <a:lvl4pPr marL="0" indent="1371600">
              <a:spcBef>
                <a:spcPts val="700"/>
              </a:spcBef>
              <a:buSzTx/>
              <a:buNone/>
              <a:defRPr sz="1400"/>
            </a:lvl4pPr>
            <a:lvl5pPr marL="0" indent="1828800">
              <a:spcBef>
                <a:spcPts val="700"/>
              </a:spcBef>
              <a:buSz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itle Text"/>
          <p:cNvSpPr txBox="1">
            <a:spLocks noGrp="1"/>
          </p:cNvSpPr>
          <p:nvPr>
            <p:ph type="title"/>
          </p:nvPr>
        </p:nvSpPr>
        <p:spPr>
          <a:xfrm>
            <a:off x="6781800" y="76200"/>
            <a:ext cx="2057400" cy="63246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5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76200"/>
            <a:ext cx="6019800" cy="63246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3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4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85800" y="1447800"/>
            <a:ext cx="4000500" cy="49530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757237" y="44450"/>
            <a:ext cx="8382001" cy="186055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386763" y="6630988"/>
            <a:ext cx="762001" cy="287088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421393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8"/>
          <p:cNvSpPr/>
          <p:nvPr/>
        </p:nvSpPr>
        <p:spPr>
          <a:xfrm>
            <a:off x="609600" y="1295400"/>
            <a:ext cx="8229600" cy="0"/>
          </a:xfrm>
          <a:prstGeom prst="line">
            <a:avLst/>
          </a:prstGeom>
          <a:ln w="38100">
            <a:solidFill>
              <a:srgbClr val="FF9900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5" name="Rectangle 9"/>
          <p:cNvGrpSpPr/>
          <p:nvPr/>
        </p:nvGrpSpPr>
        <p:grpSpPr>
          <a:xfrm>
            <a:off x="0" y="6553199"/>
            <a:ext cx="8686800" cy="295276"/>
            <a:chOff x="0" y="0"/>
            <a:chExt cx="8686800" cy="295275"/>
          </a:xfrm>
        </p:grpSpPr>
        <p:sp>
          <p:nvSpPr>
            <p:cNvPr id="3" name="Rectangle"/>
            <p:cNvSpPr/>
            <p:nvPr/>
          </p:nvSpPr>
          <p:spPr>
            <a:xfrm>
              <a:off x="0" y="0"/>
              <a:ext cx="8686800" cy="295275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" name="© 2002 Prentice Hall Business Publishing Principles of Economics, 6/e Karl Case, Ray Fair"/>
            <p:cNvSpPr txBox="1"/>
            <p:nvPr/>
          </p:nvSpPr>
          <p:spPr>
            <a:xfrm>
              <a:off x="0" y="0"/>
              <a:ext cx="8686800" cy="2642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1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lvl1pPr>
            </a:lstStyle>
            <a:p>
              <a:r>
                <a:t>© 2002 Prentice Hall Business Publishing	Principles of Economics, 6/e	Karl Case, Ray Fair</a:t>
              </a:r>
            </a:p>
          </p:txBody>
        </p:sp>
      </p:grpSp>
      <p:sp>
        <p:nvSpPr>
          <p:cNvPr id="6" name="Title Text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7" name="Body Level One…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4953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686800" y="6553200"/>
            <a:ext cx="457200" cy="287087"/>
          </a:xfrm>
          <a:prstGeom prst="rect">
            <a:avLst/>
          </a:prstGeom>
          <a:solidFill>
            <a:schemeClr val="accent3">
              <a:lumOff val="44000"/>
            </a:schemeClr>
          </a:solidFill>
          <a:ln w="12700">
            <a:miter lim="400000"/>
          </a:ln>
        </p:spPr>
        <p:txBody>
          <a:bodyPr lIns="45719" rIns="45719">
            <a:spAutoFit/>
          </a:bodyPr>
          <a:lstStyle>
            <a:lvl1pPr algn="r">
              <a:defRPr sz="14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ln>
            <a:noFill/>
          </a:ln>
          <a:solidFill>
            <a:srgbClr val="000066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1pPr>
      <a:lvl2pPr marL="790575" marR="0" indent="-333375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9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2pPr>
      <a:lvl3pPr marL="12344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90000"/>
        <a:buFontTx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3pPr>
      <a:lvl4pPr marL="16916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–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4pPr>
      <a:lvl5pPr marL="21488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5pPr>
      <a:lvl6pPr marL="26060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6pPr>
      <a:lvl7pPr marL="3063239" marR="0" indent="-320039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7pPr>
      <a:lvl8pPr marL="3520440" marR="0" indent="-32004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8pPr>
      <a:lvl9pPr marL="3977640" marR="0" indent="-320040" algn="l" defTabSz="9144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effectLst>
            <a:outerShdw blurRad="38100" dist="38100" dir="2700000" rotWithShape="0">
              <a:srgbClr val="C0C0C0"/>
            </a:outerShdw>
          </a:effectLst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nessara@econ.tu.ac.th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en.wikipedia.org/wiki/File:Lorenz-curve1.png" TargetMode="Externa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grpSp>
        <p:nvGrpSpPr>
          <p:cNvPr id="171" name="Rectangle 5"/>
          <p:cNvGrpSpPr/>
          <p:nvPr/>
        </p:nvGrpSpPr>
        <p:grpSpPr>
          <a:xfrm>
            <a:off x="928687" y="642937"/>
            <a:ext cx="7429501" cy="5357814"/>
            <a:chOff x="0" y="364280"/>
            <a:chExt cx="7429500" cy="5357813"/>
          </a:xfrm>
        </p:grpSpPr>
        <p:sp>
          <p:nvSpPr>
            <p:cNvPr id="169" name="Rectangle"/>
            <p:cNvSpPr/>
            <p:nvPr/>
          </p:nvSpPr>
          <p:spPr>
            <a:xfrm>
              <a:off x="0" y="364280"/>
              <a:ext cx="7429500" cy="5357813"/>
            </a:xfrm>
            <a:prstGeom prst="rect">
              <a:avLst/>
            </a:prstGeom>
            <a:solidFill>
              <a:srgbClr val="6666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>
                <a:defRPr sz="3600" b="1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70" name="EE212…"/>
            <p:cNvSpPr txBox="1"/>
            <p:nvPr/>
          </p:nvSpPr>
          <p:spPr>
            <a:xfrm>
              <a:off x="0" y="487360"/>
              <a:ext cx="7429500" cy="51116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>
                <a:defRPr sz="4400" b="1">
                  <a:solidFill>
                    <a:srgbClr val="000066"/>
                  </a:solidFill>
                </a:defRPr>
              </a:pPr>
              <a:r>
                <a:rPr dirty="0"/>
                <a:t>EE212 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4400" b="1">
                  <a:solidFill>
                    <a:srgbClr val="FFFF99"/>
                  </a:solidFill>
                </a:defRPr>
              </a:pPr>
              <a:r>
                <a:rPr dirty="0"/>
                <a:t>Principles of Macroeconomic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4400">
                  <a:latin typeface="+mn-lt"/>
                  <a:ea typeface="+mn-ea"/>
                  <a:cs typeface="+mn-cs"/>
                  <a:sym typeface="Times New Roman"/>
                </a:defRPr>
              </a:pPr>
              <a:r>
                <a:rPr dirty="0"/>
                <a:t> </a:t>
              </a:r>
              <a:endParaRPr sz="3600" b="1" dirty="0">
                <a:solidFill>
                  <a:srgbClr val="85FFE0"/>
                </a:solidFill>
                <a:effectLst>
                  <a:outerShdw blurRad="38100" dist="38100" dir="2700000" rotWithShape="0">
                    <a:srgbClr val="000000"/>
                  </a:outerShdw>
                </a:effectLst>
              </a:endParaRPr>
            </a:p>
            <a:p>
              <a:pPr>
                <a:defRPr sz="3600" b="1">
                  <a:solidFill>
                    <a:srgbClr val="85FFE0"/>
                  </a:solidFill>
                </a:defRPr>
              </a:pPr>
              <a:r>
                <a:rPr dirty="0"/>
                <a:t>Dr. </a:t>
              </a:r>
              <a:r>
                <a:rPr dirty="0" err="1"/>
                <a:t>Nessara</a:t>
              </a:r>
              <a:r>
                <a:rPr dirty="0"/>
                <a:t> </a:t>
              </a:r>
              <a:r>
                <a:rPr dirty="0" err="1"/>
                <a:t>Sukpanich</a:t>
              </a:r>
              <a:endParaRPr dirty="0"/>
            </a:p>
            <a:p>
              <a:pPr>
                <a:defRPr sz="3200" b="1">
                  <a:solidFill>
                    <a:srgbClr val="92D050"/>
                  </a:solidFill>
                </a:defRPr>
              </a:pPr>
              <a:endParaRPr dirty="0"/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r>
                <a:rPr dirty="0"/>
                <a:t>E-mail: </a:t>
              </a:r>
              <a:r>
                <a:rPr u="sng" dirty="0">
                  <a:solidFill>
                    <a:srgbClr val="CCCCFF"/>
                  </a:solidFill>
                  <a:uFill>
                    <a:solidFill>
                      <a:srgbClr val="CCCCFF"/>
                    </a:solidFill>
                  </a:uFill>
                  <a:hlinkClick r:id="rId3"/>
                </a:rPr>
                <a:t>nessara@econ.tu.ac.th</a:t>
              </a: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2000" b="1">
                  <a:solidFill>
                    <a:schemeClr val="accent3">
                      <a:lumOff val="44000"/>
                    </a:schemeClr>
                  </a:solidFill>
                </a:defRPr>
              </a:pP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endParaRPr dirty="0">
                <a:solidFill>
                  <a:schemeClr val="accent3">
                    <a:lumOff val="44000"/>
                  </a:schemeClr>
                </a:solidFill>
              </a:endParaRPr>
            </a:p>
            <a:p>
              <a:pPr>
                <a:lnSpc>
                  <a:spcPct val="70000"/>
                </a:lnSpc>
                <a:defRPr sz="3200" b="1">
                  <a:solidFill>
                    <a:srgbClr val="92D050"/>
                  </a:solidFill>
                </a:defRPr>
              </a:pPr>
              <a:r>
                <a:rPr dirty="0"/>
                <a:t>Office: </a:t>
              </a:r>
              <a:r>
                <a:rPr dirty="0">
                  <a:solidFill>
                    <a:schemeClr val="accent3">
                      <a:lumOff val="44000"/>
                    </a:schemeClr>
                  </a:solidFill>
                </a:rPr>
                <a:t>ECON Building 463</a:t>
              </a:r>
              <a:r>
                <a:rPr dirty="0">
                  <a:solidFill>
                    <a:schemeClr val="accent3">
                      <a:lumOff val="44000"/>
                    </a:schemeClr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                         </a:t>
              </a:r>
              <a:endParaRPr dirty="0">
                <a:latin typeface="+mn-lt"/>
                <a:ea typeface="+mn-ea"/>
                <a:cs typeface="+mn-cs"/>
                <a:sym typeface="Times New Roman"/>
              </a:endParaRPr>
            </a:p>
          </p:txBody>
        </p:sp>
      </p:grpSp>
      <p:sp>
        <p:nvSpPr>
          <p:cNvPr id="17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</a:t>
            </a:fld>
            <a:endParaRPr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Rectangle 2"/>
          <p:cNvSpPr txBox="1">
            <a:spLocks noGrp="1"/>
          </p:cNvSpPr>
          <p:nvPr>
            <p:ph type="title"/>
          </p:nvPr>
        </p:nvSpPr>
        <p:spPr>
          <a:xfrm>
            <a:off x="1905000" y="2133600"/>
            <a:ext cx="6843713" cy="2895600"/>
          </a:xfrm>
          <a:prstGeom prst="rect">
            <a:avLst/>
          </a:prstGeom>
        </p:spPr>
        <p:txBody>
          <a:bodyPr/>
          <a:lstStyle/>
          <a:p>
            <a:pPr>
              <a:defRPr sz="4000" b="1"/>
            </a:pPr>
            <a:br/>
            <a:r>
              <a:rPr sz="3600"/>
              <a:t>Introduction to Macroeconomics</a:t>
            </a:r>
            <a:br>
              <a:rPr sz="3600"/>
            </a:br>
            <a:endParaRPr sz="3600"/>
          </a:p>
        </p:txBody>
      </p:sp>
      <p:sp>
        <p:nvSpPr>
          <p:cNvPr id="184" name="Rectangle 3"/>
          <p:cNvSpPr/>
          <p:nvPr/>
        </p:nvSpPr>
        <p:spPr>
          <a:xfrm>
            <a:off x="5940425" y="5516562"/>
            <a:ext cx="2447925" cy="792163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185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186" name="Rectangle 5"/>
          <p:cNvSpPr/>
          <p:nvPr/>
        </p:nvSpPr>
        <p:spPr>
          <a:xfrm>
            <a:off x="1835150" y="836612"/>
            <a:ext cx="1008063" cy="935038"/>
          </a:xfrm>
          <a:prstGeom prst="rect">
            <a:avLst/>
          </a:prstGeom>
          <a:solidFill>
            <a:srgbClr val="00339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grpSp>
        <p:nvGrpSpPr>
          <p:cNvPr id="189" name="Rectangle 6"/>
          <p:cNvGrpSpPr/>
          <p:nvPr/>
        </p:nvGrpSpPr>
        <p:grpSpPr>
          <a:xfrm>
            <a:off x="1831975" y="875817"/>
            <a:ext cx="1011238" cy="801066"/>
            <a:chOff x="0" y="0"/>
            <a:chExt cx="1011237" cy="801064"/>
          </a:xfrm>
        </p:grpSpPr>
        <p:sp>
          <p:nvSpPr>
            <p:cNvPr id="187" name="Rectangle"/>
            <p:cNvSpPr/>
            <p:nvPr/>
          </p:nvSpPr>
          <p:spPr>
            <a:xfrm>
              <a:off x="0" y="32232"/>
              <a:ext cx="1011238" cy="736601"/>
            </a:xfrm>
            <a:prstGeom prst="rect">
              <a:avLst/>
            </a:prstGeom>
            <a:solidFill>
              <a:srgbClr val="0033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188" name="1"/>
            <p:cNvSpPr txBox="1"/>
            <p:nvPr/>
          </p:nvSpPr>
          <p:spPr>
            <a:xfrm>
              <a:off x="0" y="0"/>
              <a:ext cx="1011238" cy="80106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5000">
                  <a:solidFill>
                    <a:schemeClr val="accent3">
                      <a:lumOff val="44000"/>
                    </a:schemeClr>
                  </a:solidFill>
                  <a:effectLst>
                    <a:outerShdw blurRad="38100" dist="38100" dir="2700000" rotWithShape="0">
                      <a:srgbClr val="000000"/>
                    </a:outerShdw>
                  </a:effectLst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1</a:t>
              </a:r>
            </a:p>
          </p:txBody>
        </p:sp>
      </p:grpSp>
      <p:sp>
        <p:nvSpPr>
          <p:cNvPr id="190" name="Slide Number Placeholder 6"/>
          <p:cNvSpPr txBox="1">
            <a:spLocks noGrp="1"/>
          </p:cNvSpPr>
          <p:nvPr>
            <p:ph type="sldNum" sz="quarter" idx="2"/>
          </p:nvPr>
        </p:nvSpPr>
        <p:spPr>
          <a:xfrm>
            <a:off x="8950959" y="0"/>
            <a:ext cx="193041" cy="28708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/>
          </a:lstStyle>
          <a:p>
            <a:r>
              <a:t>Materials covered in this chapter</a:t>
            </a:r>
          </a:p>
        </p:txBody>
      </p:sp>
      <p:sp>
        <p:nvSpPr>
          <p:cNvPr id="193" name="Conten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514350" indent="-514350">
              <a:buAutoNum type="arabicPeriod"/>
            </a:pPr>
            <a:r>
              <a:t>Introduction to Economics</a:t>
            </a:r>
          </a:p>
          <a:p>
            <a:pPr marL="514350" indent="-514350">
              <a:buAutoNum type="arabicPeriod"/>
            </a:pPr>
            <a:r>
              <a:t>Macroeconomics objectives and policies</a:t>
            </a:r>
          </a:p>
          <a:p>
            <a:pPr marL="514350" indent="-514350">
              <a:buAutoNum type="arabicPeriod"/>
            </a:pPr>
            <a:r>
              <a:t>Types of macroeconomics variables</a:t>
            </a:r>
          </a:p>
          <a:p>
            <a:pPr marL="514350" indent="-514350">
              <a:buAutoNum type="arabicPeriod"/>
            </a:pPr>
            <a:r>
              <a:t>Key macroeconomics variables (indicators)</a:t>
            </a:r>
          </a:p>
          <a:p>
            <a:pPr marL="514350" indent="-514350">
              <a:buAutoNum type="arabicPeriod"/>
            </a:pPr>
            <a:r>
              <a:t>Brief history of macroeconomics</a:t>
            </a:r>
          </a:p>
        </p:txBody>
      </p:sp>
      <p:sp>
        <p:nvSpPr>
          <p:cNvPr id="194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1" build="p" bldLvl="5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/>
          </a:lstStyle>
          <a:p>
            <a:r>
              <a:t>1.1 Introduction to Economics</a:t>
            </a:r>
          </a:p>
        </p:txBody>
      </p:sp>
      <p:sp>
        <p:nvSpPr>
          <p:cNvPr id="19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514985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What is Economics?</a:t>
            </a:r>
          </a:p>
          <a:p>
            <a:pPr>
              <a:buFont typeface="Courier New"/>
              <a:buChar char="o"/>
            </a:pPr>
            <a:r>
              <a:t>Relevant concepts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Limits, alternatives and choices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Three basic economic questions</a:t>
            </a:r>
          </a:p>
          <a:p>
            <a:pPr>
              <a:buFont typeface="Courier New"/>
              <a:buChar char="o"/>
            </a:pPr>
            <a:r>
              <a:t>Scope of economics Microeconomics vs. Macroeconomics</a:t>
            </a:r>
          </a:p>
          <a:p>
            <a:pPr>
              <a:buFont typeface="Courier New"/>
              <a:buChar char="o"/>
            </a:pPr>
            <a:r>
              <a:t>Positive Economics vs. Normative Economics</a:t>
            </a:r>
          </a:p>
        </p:txBody>
      </p:sp>
      <p:sp>
        <p:nvSpPr>
          <p:cNvPr id="19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" grpId="1" build="p" bldLvl="5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4400" b="1"/>
            </a:lvl1pPr>
          </a:lstStyle>
          <a:p>
            <a:r>
              <a:t>What is Economics</a:t>
            </a:r>
          </a:p>
        </p:txBody>
      </p:sp>
      <p:sp>
        <p:nvSpPr>
          <p:cNvPr id="201" name="Rectangle 3"/>
          <p:cNvSpPr txBox="1">
            <a:spLocks noGrp="1"/>
          </p:cNvSpPr>
          <p:nvPr>
            <p:ph type="body" idx="1"/>
          </p:nvPr>
        </p:nvSpPr>
        <p:spPr>
          <a:xfrm>
            <a:off x="1619250" y="1773238"/>
            <a:ext cx="6121400" cy="475138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900"/>
              </a:spcBef>
              <a:buSzTx/>
              <a:buNone/>
              <a:defRPr sz="3500" b="1" i="1">
                <a:solidFill>
                  <a:srgbClr val="006600"/>
                </a:solidFill>
              </a:defRPr>
            </a:pPr>
            <a:r>
              <a:t>	</a:t>
            </a:r>
            <a:r>
              <a:rPr b="0">
                <a:solidFill>
                  <a:srgbClr val="FF0000"/>
                </a:solidFill>
              </a:rPr>
              <a:t>Economics</a:t>
            </a:r>
            <a:r>
              <a:rPr b="0" i="0">
                <a:solidFill>
                  <a:srgbClr val="FF0000"/>
                </a:solidFill>
              </a:rPr>
              <a:t>: </a:t>
            </a:r>
            <a:r>
              <a:rPr sz="3600" b="0" i="0">
                <a:solidFill>
                  <a:srgbClr val="000000"/>
                </a:solidFill>
              </a:rPr>
              <a:t>The study of how individuals and societies choose to use the scarce resources that nature and previous generations have provided.</a:t>
            </a:r>
          </a:p>
        </p:txBody>
      </p:sp>
      <p:sp>
        <p:nvSpPr>
          <p:cNvPr id="20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blipFill>
            <a:blip r:embed="rId2"/>
          </a:blip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0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1" build="p" bldLvl="5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 b="1"/>
            </a:pPr>
            <a:r>
              <a:t>Relevant concepts </a:t>
            </a:r>
            <a:br/>
            <a:r>
              <a:t>(Limits, alternatives and choices)</a:t>
            </a:r>
          </a:p>
        </p:txBody>
      </p:sp>
      <p:sp>
        <p:nvSpPr>
          <p:cNvPr id="206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07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sp>
        <p:nvSpPr>
          <p:cNvPr id="208" name="Rectangle 4"/>
          <p:cNvSpPr txBox="1"/>
          <p:nvPr/>
        </p:nvSpPr>
        <p:spPr>
          <a:xfrm>
            <a:off x="357188" y="1484312"/>
            <a:ext cx="1766886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lvl1pPr>
          </a:lstStyle>
          <a:p>
            <a:r>
              <a:t>Scarcity </a:t>
            </a:r>
          </a:p>
        </p:txBody>
      </p:sp>
      <p:sp>
        <p:nvSpPr>
          <p:cNvPr id="209" name="Right Arrow 1"/>
          <p:cNvSpPr/>
          <p:nvPr/>
        </p:nvSpPr>
        <p:spPr>
          <a:xfrm>
            <a:off x="2178050" y="1665288"/>
            <a:ext cx="574675" cy="215901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10" name="Rectangle 4"/>
          <p:cNvSpPr/>
          <p:nvPr/>
        </p:nvSpPr>
        <p:spPr>
          <a:xfrm>
            <a:off x="2982913" y="1465262"/>
            <a:ext cx="5765801" cy="437070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tabLst>
                <a:tab pos="457200" algn="l"/>
              </a:tabLst>
            </a:lvl1pPr>
          </a:lstStyle>
          <a:p>
            <a:r>
              <a:t>Restricts options and demand choices </a:t>
            </a:r>
          </a:p>
        </p:txBody>
      </p:sp>
      <p:sp>
        <p:nvSpPr>
          <p:cNvPr id="211" name="Right Arrow 8"/>
          <p:cNvSpPr/>
          <p:nvPr/>
        </p:nvSpPr>
        <p:spPr>
          <a:xfrm>
            <a:off x="2176462" y="2189164"/>
            <a:ext cx="576263" cy="215901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212" name="Rectangle 4"/>
          <p:cNvSpPr/>
          <p:nvPr/>
        </p:nvSpPr>
        <p:spPr>
          <a:xfrm>
            <a:off x="2982913" y="2110617"/>
            <a:ext cx="5765801" cy="1148269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</a:tabLst>
            </a:pPr>
            <a:r>
              <a:rPr dirty="0"/>
              <a:t>Because we “</a:t>
            </a:r>
            <a:r>
              <a:rPr b="1" dirty="0">
                <a:solidFill>
                  <a:srgbClr val="FF0000"/>
                </a:solidFill>
              </a:rPr>
              <a:t>cannot have it all</a:t>
            </a:r>
            <a:r>
              <a:rPr dirty="0"/>
              <a:t>”,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rPr dirty="0"/>
              <a:t>We must decide what we will have and what we must forgo</a:t>
            </a:r>
          </a:p>
        </p:txBody>
      </p:sp>
      <p:sp>
        <p:nvSpPr>
          <p:cNvPr id="213" name="Rectangle 4"/>
          <p:cNvSpPr txBox="1"/>
          <p:nvPr/>
        </p:nvSpPr>
        <p:spPr>
          <a:xfrm>
            <a:off x="342898" y="3312603"/>
            <a:ext cx="8405815" cy="7926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dirty="0"/>
              <a:t>Trade off</a:t>
            </a:r>
            <a:r>
              <a:rPr dirty="0">
                <a:solidFill>
                  <a:srgbClr val="006600"/>
                </a:solidFill>
              </a:rPr>
              <a:t>: </a:t>
            </a:r>
            <a:r>
              <a:rPr b="0" dirty="0">
                <a:solidFill>
                  <a:srgbClr val="000000"/>
                </a:solidFill>
              </a:rPr>
              <a:t>to obtain something you may have to loose something else</a:t>
            </a:r>
          </a:p>
        </p:txBody>
      </p:sp>
      <p:sp>
        <p:nvSpPr>
          <p:cNvPr id="214" name="Rectangle 4"/>
          <p:cNvSpPr txBox="1"/>
          <p:nvPr/>
        </p:nvSpPr>
        <p:spPr>
          <a:xfrm>
            <a:off x="342898" y="4166424"/>
            <a:ext cx="7670800" cy="16435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dirty="0"/>
              <a:t>Opportunity cost</a:t>
            </a:r>
            <a:r>
              <a:rPr dirty="0">
                <a:solidFill>
                  <a:srgbClr val="006600"/>
                </a:solidFill>
              </a:rPr>
              <a:t>: </a:t>
            </a:r>
            <a:r>
              <a:rPr dirty="0">
                <a:solidFill>
                  <a:srgbClr val="FF0000"/>
                </a:solidFill>
              </a:rPr>
              <a:t>“The next best use”</a:t>
            </a: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sz="1000" b="1">
                <a:solidFill>
                  <a:srgbClr val="006600"/>
                </a:solidFill>
              </a:defRPr>
            </a:pPr>
            <a:endParaRPr dirty="0"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 b="1">
                <a:solidFill>
                  <a:srgbClr val="006600"/>
                </a:solidFill>
              </a:defRPr>
            </a:pPr>
            <a:r>
              <a:rPr dirty="0"/>
              <a:t>		</a:t>
            </a:r>
            <a:r>
              <a:rPr b="0" dirty="0">
                <a:solidFill>
                  <a:srgbClr val="000000"/>
                </a:solidFill>
              </a:rPr>
              <a:t>To obtain more of one thing, you or the 				society forgoes the opportunity of getting 			the next best thing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2D04128-A411-46E9-8AFD-03F3A037D4F3}"/>
              </a:ext>
            </a:extLst>
          </p:cNvPr>
          <p:cNvSpPr txBox="1"/>
          <p:nvPr/>
        </p:nvSpPr>
        <p:spPr>
          <a:xfrm>
            <a:off x="287335" y="5846415"/>
            <a:ext cx="862806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marL="342900" indent="-342900">
              <a:buSzPct val="100000"/>
              <a:buFont typeface="Courier New"/>
              <a:buChar char="o"/>
              <a:tabLst>
                <a:tab pos="457200" algn="l"/>
              </a:tabLst>
              <a:defRPr b="1">
                <a:solidFill>
                  <a:schemeClr val="accent6"/>
                </a:solidFill>
              </a:defRPr>
            </a:pPr>
            <a:r>
              <a:rPr lang="en-US" dirty="0"/>
              <a:t>Famous quote: </a:t>
            </a:r>
            <a:r>
              <a:rPr lang="en-US" dirty="0">
                <a:solidFill>
                  <a:srgbClr val="FF0000"/>
                </a:solidFill>
              </a:rPr>
              <a:t>“There is no such thing as a free lunch”</a:t>
            </a:r>
            <a:endParaRPr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7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3" presetClass="entr" presetSubtype="10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2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2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1" animBg="1" advAuto="0"/>
      <p:bldP spid="209" grpId="2" animBg="1" advAuto="0"/>
      <p:bldP spid="210" grpId="3" animBg="1" advAuto="0"/>
      <p:bldP spid="211" grpId="4" animBg="1" advAuto="0"/>
      <p:bldP spid="212" grpId="5" animBg="1" advAuto="0"/>
      <p:bldP spid="213" grpId="6" animBg="1" advAuto="0"/>
      <p:bldP spid="214" grpId="7" build="p" bldLvl="5" animBg="1" advAuto="0"/>
      <p:bldP spid="12" grpId="0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Three basic questions in economics</a:t>
            </a:r>
          </a:p>
        </p:txBody>
      </p:sp>
      <p:sp>
        <p:nvSpPr>
          <p:cNvPr id="217" name="Conten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spcBef>
                <a:spcPts val="1700"/>
              </a:spcBef>
              <a:buSzTx/>
              <a:buNone/>
              <a:defRPr sz="3200" b="1">
                <a:solidFill>
                  <a:srgbClr val="0000CC"/>
                </a:solidFill>
              </a:defRPr>
            </a:pPr>
            <a:r>
              <a:rPr dirty="0"/>
              <a:t>The society faces three </a:t>
            </a:r>
            <a:r>
              <a:rPr lang="en-US" dirty="0"/>
              <a:t>questions</a:t>
            </a:r>
            <a:endParaRPr dirty="0"/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Which goods and services to produce?</a:t>
            </a:r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How to produce?</a:t>
            </a:r>
          </a:p>
          <a:p>
            <a:pPr>
              <a:spcBef>
                <a:spcPts val="1700"/>
              </a:spcBef>
              <a:buFont typeface="Courier New"/>
              <a:buChar char="o"/>
              <a:defRPr sz="3200"/>
            </a:pPr>
            <a:r>
              <a:rPr dirty="0"/>
              <a:t>Who gets the goods and services?</a:t>
            </a:r>
          </a:p>
        </p:txBody>
      </p:sp>
      <p:sp>
        <p:nvSpPr>
          <p:cNvPr id="21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1" build="p" bldLvl="5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Scope of economics</a:t>
            </a:r>
            <a:br/>
            <a:r>
              <a:t>Microeconomics vs. Macroeconomics</a:t>
            </a:r>
          </a:p>
        </p:txBody>
      </p:sp>
      <p:sp>
        <p:nvSpPr>
          <p:cNvPr id="221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2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  <p:grpSp>
        <p:nvGrpSpPr>
          <p:cNvPr id="225" name="Rectangle 3"/>
          <p:cNvGrpSpPr/>
          <p:nvPr/>
        </p:nvGrpSpPr>
        <p:grpSpPr>
          <a:xfrm>
            <a:off x="642937" y="1500188"/>
            <a:ext cx="7572376" cy="2357437"/>
            <a:chOff x="0" y="0"/>
            <a:chExt cx="7572375" cy="2357436"/>
          </a:xfrm>
        </p:grpSpPr>
        <p:sp>
          <p:nvSpPr>
            <p:cNvPr id="223" name="Rectangle"/>
            <p:cNvSpPr/>
            <p:nvPr/>
          </p:nvSpPr>
          <p:spPr>
            <a:xfrm>
              <a:off x="0" y="0"/>
              <a:ext cx="7572375" cy="2357437"/>
            </a:xfrm>
            <a:prstGeom prst="rect">
              <a:avLst/>
            </a:prstGeom>
            <a:solidFill>
              <a:srgbClr val="FFFF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24" name="Microeconomics: The branch of economics that examines the functioning of individual industries and the behavior of individual decision-making units—that is, business firms and households."/>
            <p:cNvSpPr txBox="1"/>
            <p:nvPr/>
          </p:nvSpPr>
          <p:spPr>
            <a:xfrm>
              <a:off x="0" y="0"/>
              <a:ext cx="7572375" cy="211180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Microeconomics: </a:t>
              </a:r>
              <a:r>
                <a:rPr b="0" i="0">
                  <a:solidFill>
                    <a:srgbClr val="000000"/>
                  </a:solidFill>
                </a:rPr>
                <a:t>The branch of economics that examines the functioning of individual industries and the behavior of individual decision-making units—that is, business firms and households.</a:t>
              </a:r>
            </a:p>
          </p:txBody>
        </p:sp>
      </p:grpSp>
      <p:grpSp>
        <p:nvGrpSpPr>
          <p:cNvPr id="228" name="Rectangle 7"/>
          <p:cNvGrpSpPr/>
          <p:nvPr/>
        </p:nvGrpSpPr>
        <p:grpSpPr>
          <a:xfrm>
            <a:off x="642937" y="4000500"/>
            <a:ext cx="7572376" cy="2143125"/>
            <a:chOff x="0" y="0"/>
            <a:chExt cx="7572375" cy="2143125"/>
          </a:xfrm>
        </p:grpSpPr>
        <p:sp>
          <p:nvSpPr>
            <p:cNvPr id="226" name="Rectangle"/>
            <p:cNvSpPr/>
            <p:nvPr/>
          </p:nvSpPr>
          <p:spPr>
            <a:xfrm>
              <a:off x="0" y="0"/>
              <a:ext cx="7572375" cy="2143125"/>
            </a:xfrm>
            <a:prstGeom prst="rect">
              <a:avLst/>
            </a:prstGeom>
            <a:solidFill>
              <a:srgbClr val="C2FFF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27" name="Macroeconomics: The branch of economics that examines the economic behavior of aggregates—income, employment, output, and so on—on a national scale."/>
            <p:cNvSpPr txBox="1"/>
            <p:nvPr/>
          </p:nvSpPr>
          <p:spPr>
            <a:xfrm>
              <a:off x="0" y="0"/>
              <a:ext cx="7572375" cy="170540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</a:defRPr>
              </a:pPr>
              <a:r>
                <a:t>Macroeconomics: </a:t>
              </a:r>
              <a:r>
                <a:rPr b="0" i="0">
                  <a:solidFill>
                    <a:srgbClr val="000000"/>
                  </a:solidFill>
                </a:rPr>
                <a:t>The branch of economics that examines the economic behavior of aggregates—income, employment, output, and so on—on a national scale.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1" animBg="1" advAuto="0"/>
      <p:bldP spid="228" grpId="2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Rectangle 2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688975"/>
          </a:xfrm>
          <a:prstGeom prst="rect">
            <a:avLst/>
          </a:prstGeom>
        </p:spPr>
        <p:txBody>
          <a:bodyPr/>
          <a:lstStyle>
            <a:lvl1pPr algn="l">
              <a:defRPr sz="2800" b="1"/>
            </a:lvl1pPr>
          </a:lstStyle>
          <a:p>
            <a:r>
              <a:t>Positive Economics vs. Negative Economics</a:t>
            </a:r>
          </a:p>
        </p:txBody>
      </p:sp>
      <p:sp>
        <p:nvSpPr>
          <p:cNvPr id="231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32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  <p:grpSp>
        <p:nvGrpSpPr>
          <p:cNvPr id="235" name="Rectangle 3"/>
          <p:cNvGrpSpPr/>
          <p:nvPr/>
        </p:nvGrpSpPr>
        <p:grpSpPr>
          <a:xfrm>
            <a:off x="642937" y="692149"/>
            <a:ext cx="7572376" cy="2592390"/>
            <a:chOff x="0" y="0"/>
            <a:chExt cx="7572375" cy="2592388"/>
          </a:xfrm>
        </p:grpSpPr>
        <p:sp>
          <p:nvSpPr>
            <p:cNvPr id="233" name="Rectangle"/>
            <p:cNvSpPr/>
            <p:nvPr/>
          </p:nvSpPr>
          <p:spPr>
            <a:xfrm>
              <a:off x="0" y="-1"/>
              <a:ext cx="7572375" cy="2592390"/>
            </a:xfrm>
            <a:prstGeom prst="rect">
              <a:avLst/>
            </a:prstGeom>
            <a:solidFill>
              <a:srgbClr val="FFFF9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34" name="Positive Economics:…"/>
            <p:cNvSpPr txBox="1"/>
            <p:nvPr/>
          </p:nvSpPr>
          <p:spPr>
            <a:xfrm>
              <a:off x="0" y="-1"/>
              <a:ext cx="7572375" cy="25842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Positive Economics: 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800" b="1" i="1">
                  <a:solidFill>
                    <a:srgbClr val="FF0000"/>
                  </a:solidFill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Focuses on facts and cause-and-effect relationships.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Includes description, theory development, and theory testing. 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Avoids value judgments.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342900" indent="-342900">
                <a:buSzPct val="100000"/>
                <a:buFont typeface="Courier New"/>
                <a:buChar char="o"/>
                <a:defRPr sz="2200">
                  <a:effectLst>
                    <a:outerShdw blurRad="38100" dist="38100" dir="2700000" rotWithShape="0">
                      <a:srgbClr val="C0C0C0"/>
                    </a:outerShdw>
                  </a:effectLst>
                </a:defRPr>
              </a:pPr>
              <a:r>
                <a:t>Tries to establish scientific statements about economic behavior and deals with what economy actually like</a:t>
              </a:r>
            </a:p>
          </p:txBody>
        </p:sp>
      </p:grpSp>
      <p:grpSp>
        <p:nvGrpSpPr>
          <p:cNvPr id="238" name="Rectangle 7"/>
          <p:cNvGrpSpPr/>
          <p:nvPr/>
        </p:nvGrpSpPr>
        <p:grpSpPr>
          <a:xfrm>
            <a:off x="627062" y="3500437"/>
            <a:ext cx="7572376" cy="2736851"/>
            <a:chOff x="0" y="0"/>
            <a:chExt cx="7572375" cy="2736850"/>
          </a:xfrm>
        </p:grpSpPr>
        <p:sp>
          <p:nvSpPr>
            <p:cNvPr id="236" name="Rectangle"/>
            <p:cNvSpPr/>
            <p:nvPr/>
          </p:nvSpPr>
          <p:spPr>
            <a:xfrm>
              <a:off x="0" y="0"/>
              <a:ext cx="7572375" cy="2736850"/>
            </a:xfrm>
            <a:prstGeom prst="rect">
              <a:avLst/>
            </a:prstGeom>
            <a:solidFill>
              <a:srgbClr val="C2FFF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2200"/>
              </a:pPr>
              <a:endParaRPr/>
            </a:p>
          </p:txBody>
        </p:sp>
        <p:sp>
          <p:nvSpPr>
            <p:cNvPr id="237" name="Normative Economics:…"/>
            <p:cNvSpPr txBox="1"/>
            <p:nvPr/>
          </p:nvSpPr>
          <p:spPr>
            <a:xfrm>
              <a:off x="0" y="0"/>
              <a:ext cx="7572375" cy="22512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>
                <a:defRPr sz="2800" b="1" i="1">
                  <a:solidFill>
                    <a:srgbClr val="FF0000"/>
                  </a:solidFill>
                </a:defRPr>
              </a:pPr>
              <a:r>
                <a:t>Normative Economics: 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>
                <a:defRPr sz="800" b="1" i="1">
                  <a:solidFill>
                    <a:srgbClr val="FF0000"/>
                  </a:solidFill>
                </a:defRPr>
              </a:pP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t>Incorporate value judgments about what the economy should be like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t>Looks at the desirable of certain aspects of the economy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  <a:p>
              <a:pPr marL="457200" indent="-457200">
                <a:buSzPct val="100000"/>
                <a:buFont typeface="Courier New"/>
                <a:buChar char="o"/>
                <a:defRPr sz="2200"/>
              </a:pPr>
              <a:r>
                <a:t>Economic policy normally involves normative economics</a:t>
              </a:r>
              <a:endParaRPr>
                <a:latin typeface="+mn-lt"/>
                <a:ea typeface="+mn-ea"/>
                <a:cs typeface="+mn-cs"/>
                <a:sym typeface="Times New Roman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1" animBg="1" advAuto="0"/>
      <p:bldP spid="238" grpId="2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41" name="Rectangle 3"/>
          <p:cNvSpPr txBox="1">
            <a:spLocks noGrp="1"/>
          </p:cNvSpPr>
          <p:nvPr>
            <p:ph type="title"/>
          </p:nvPr>
        </p:nvSpPr>
        <p:spPr>
          <a:xfrm>
            <a:off x="36512" y="0"/>
            <a:ext cx="9144001" cy="1143000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1.2 Macroeconomics</a:t>
            </a:r>
            <a:r>
              <a:rPr b="0"/>
              <a:t> </a:t>
            </a:r>
            <a:r>
              <a:t>objectives and policies</a:t>
            </a:r>
          </a:p>
        </p:txBody>
      </p:sp>
      <p:sp>
        <p:nvSpPr>
          <p:cNvPr id="242" name="Rectangle 4"/>
          <p:cNvSpPr txBox="1"/>
          <p:nvPr/>
        </p:nvSpPr>
        <p:spPr>
          <a:xfrm>
            <a:off x="357188" y="1484312"/>
            <a:ext cx="8501062" cy="4447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</a:tabLst>
              <a:defRPr b="1">
                <a:solidFill>
                  <a:srgbClr val="006600"/>
                </a:solidFill>
              </a:defRPr>
            </a:pPr>
            <a:r>
              <a:t>Criteria for judging economic outcomes: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r>
              <a:t>      1. </a:t>
            </a:r>
            <a:r>
              <a:rPr b="1" i="1">
                <a:solidFill>
                  <a:srgbClr val="FF0000"/>
                </a:solidFill>
              </a:rPr>
              <a:t>Efficiency</a:t>
            </a:r>
            <a:r>
              <a:rPr b="1">
                <a:solidFill>
                  <a:srgbClr val="FF0000"/>
                </a:solidFill>
              </a:rPr>
              <a:t>:</a:t>
            </a:r>
            <a:r>
              <a:rPr b="1"/>
              <a:t> </a:t>
            </a:r>
            <a:r>
              <a:t>In economics, allocative efficiency. An 	efficient economy is one that produces what people 	want at the least possible cost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t>	2.  </a:t>
            </a:r>
            <a:r>
              <a:rPr b="1" i="1">
                <a:solidFill>
                  <a:srgbClr val="FF0000"/>
                </a:solidFill>
              </a:rPr>
              <a:t>Equity:</a:t>
            </a:r>
            <a:r>
              <a:t> Fairness.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t>	3.  </a:t>
            </a:r>
            <a:r>
              <a:rPr b="1" i="1">
                <a:solidFill>
                  <a:srgbClr val="FF0000"/>
                </a:solidFill>
              </a:rPr>
              <a:t>Growth:</a:t>
            </a:r>
            <a:r>
              <a:t> An increase in the total output of an economy.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</a:pPr>
            <a:r>
              <a:t>	4.  </a:t>
            </a:r>
            <a:r>
              <a:rPr b="1">
                <a:solidFill>
                  <a:srgbClr val="FF0000"/>
                </a:solidFill>
              </a:rPr>
              <a:t>Stability:</a:t>
            </a:r>
            <a:r>
              <a:t> A condition in which national output is 			growing steadily, with low inflation and full employment 		of resources.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>
                <a:latin typeface="+mj-lt"/>
                <a:ea typeface="+mj-ea"/>
                <a:cs typeface="+mj-cs"/>
                <a:sym typeface="Helvetica"/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4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" grpId="1" build="p" bldLvl="5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46" name="Rectangle 3"/>
          <p:cNvSpPr txBox="1">
            <a:spLocks noGrp="1"/>
          </p:cNvSpPr>
          <p:nvPr>
            <p:ph type="title"/>
          </p:nvPr>
        </p:nvSpPr>
        <p:spPr>
          <a:xfrm>
            <a:off x="214312" y="0"/>
            <a:ext cx="8929689" cy="1143000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1.2 Macroeconomics</a:t>
            </a:r>
            <a:r>
              <a:rPr b="0"/>
              <a:t> </a:t>
            </a:r>
            <a:r>
              <a:t>objectives and policies</a:t>
            </a:r>
          </a:p>
        </p:txBody>
      </p:sp>
      <p:sp>
        <p:nvSpPr>
          <p:cNvPr id="247" name="Rectangle 4"/>
          <p:cNvSpPr txBox="1"/>
          <p:nvPr/>
        </p:nvSpPr>
        <p:spPr>
          <a:xfrm>
            <a:off x="685799" y="1484312"/>
            <a:ext cx="7847015" cy="4892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</a:tabLst>
              <a:defRPr sz="2800" b="1">
                <a:solidFill>
                  <a:srgbClr val="006600"/>
                </a:solidFill>
              </a:defRPr>
            </a:pPr>
            <a:r>
              <a:t>Policy: 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</a:tabLst>
              <a:defRPr sz="2800"/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buSzPct val="100000"/>
              <a:buAutoNum type="arabicPeriod"/>
              <a:defRPr sz="2800" b="1">
                <a:solidFill>
                  <a:srgbClr val="FF0000"/>
                </a:solidFill>
              </a:defRPr>
            </a:pPr>
            <a:r>
              <a:t>Fiscal Policy: </a:t>
            </a:r>
            <a:r>
              <a:rPr b="0">
                <a:solidFill>
                  <a:srgbClr val="000000"/>
                </a:solidFill>
              </a:rPr>
              <a:t>Government policies concerning taxes and expenditures (spending).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defRPr sz="2800"/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defRPr sz="2800" b="1">
                <a:solidFill>
                  <a:srgbClr val="FF0000"/>
                </a:solidFill>
              </a:defRPr>
            </a:pPr>
            <a:r>
              <a:t>2. 	Monetary Policy:  </a:t>
            </a:r>
            <a:r>
              <a:rPr b="0">
                <a:solidFill>
                  <a:srgbClr val="000000"/>
                </a:solidFill>
              </a:rPr>
              <a:t>The tools used by the Central Bank to control the quantity of money in the economy.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 marL="457200" indent="-457200">
              <a:buSzPct val="100000"/>
              <a:buAutoNum type="arabicPeriod"/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defRPr>
                <a:latin typeface="+mj-lt"/>
                <a:ea typeface="+mj-ea"/>
                <a:cs typeface="+mj-cs"/>
                <a:sym typeface="Helvetica"/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4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fill="hold"/>
                                        <p:tgtEl>
                                          <p:spTgt spid="2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" grpId="1" build="p" bldLvl="5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 sz="3200" b="1"/>
            </a:lvl1pPr>
          </a:lstStyle>
          <a:p>
            <a:r>
              <a:t>1.3 Types of Macroeconomics variables</a:t>
            </a:r>
          </a:p>
        </p:txBody>
      </p:sp>
      <p:sp>
        <p:nvSpPr>
          <p:cNvPr id="251" name="Rectangle 3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4645025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  <a:defRPr b="1">
                <a:solidFill>
                  <a:srgbClr val="0000CC"/>
                </a:solidFill>
              </a:defRPr>
            </a:pPr>
            <a:r>
              <a:t>Stock variables </a:t>
            </a:r>
            <a:r>
              <a:rPr b="0">
                <a:solidFill>
                  <a:srgbClr val="FF0000"/>
                </a:solidFill>
              </a:rPr>
              <a:t>VS </a:t>
            </a:r>
            <a:r>
              <a:t>Flow variables</a:t>
            </a:r>
          </a:p>
          <a:p>
            <a:pPr marL="0" indent="0">
              <a:buSzTx/>
              <a:buNone/>
              <a:defRPr b="1">
                <a:solidFill>
                  <a:srgbClr val="0000CC"/>
                </a:solidFill>
              </a:defRPr>
            </a:pPr>
            <a:endParaRPr/>
          </a:p>
          <a:p>
            <a:pPr>
              <a:buFont typeface="Courier New"/>
              <a:buChar char="o"/>
              <a:defRPr b="1">
                <a:solidFill>
                  <a:srgbClr val="0000CC"/>
                </a:solidFill>
              </a:defRPr>
            </a:pPr>
            <a:r>
              <a:t>Nominal variables </a:t>
            </a:r>
            <a:r>
              <a:rPr b="0">
                <a:solidFill>
                  <a:srgbClr val="FF0000"/>
                </a:solidFill>
              </a:rPr>
              <a:t>VS</a:t>
            </a:r>
            <a:r>
              <a:rPr b="0">
                <a:solidFill>
                  <a:srgbClr val="000000"/>
                </a:solidFill>
              </a:rPr>
              <a:t> </a:t>
            </a:r>
            <a:r>
              <a:t>Real variables</a:t>
            </a:r>
          </a:p>
        </p:txBody>
      </p:sp>
      <p:sp>
        <p:nvSpPr>
          <p:cNvPr id="25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5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" grpId="1" build="p" bldLvl="5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Stock variable </a:t>
            </a:r>
            <a:r>
              <a:rPr>
                <a:solidFill>
                  <a:srgbClr val="800000"/>
                </a:solidFill>
              </a:rPr>
              <a:t>vs. </a:t>
            </a:r>
            <a:r>
              <a:t>Flow variable</a:t>
            </a:r>
          </a:p>
        </p:txBody>
      </p:sp>
      <p:sp>
        <p:nvSpPr>
          <p:cNvPr id="256" name="Rectangle 3"/>
          <p:cNvSpPr txBox="1">
            <a:spLocks noGrp="1"/>
          </p:cNvSpPr>
          <p:nvPr>
            <p:ph type="body" idx="1"/>
          </p:nvPr>
        </p:nvSpPr>
        <p:spPr>
          <a:xfrm>
            <a:off x="685800" y="1447800"/>
            <a:ext cx="8153400" cy="4645025"/>
          </a:xfrm>
          <a:prstGeom prst="rect">
            <a:avLst/>
          </a:prstGeom>
        </p:spPr>
        <p:txBody>
          <a:bodyPr/>
          <a:lstStyle/>
          <a:p>
            <a:pPr>
              <a:buSzTx/>
              <a:buNone/>
              <a:defRPr b="1">
                <a:solidFill>
                  <a:srgbClr val="FF0000"/>
                </a:solidFill>
              </a:defRPr>
            </a:pPr>
            <a:r>
              <a:t>Stock variable: </a:t>
            </a:r>
            <a:r>
              <a:rPr b="0">
                <a:solidFill>
                  <a:srgbClr val="000000"/>
                </a:solidFill>
              </a:rPr>
              <a:t>A variable whose value depends on an </a:t>
            </a:r>
            <a:r>
              <a:rPr b="0" u="sng">
                <a:solidFill>
                  <a:srgbClr val="00B050"/>
                </a:solidFill>
              </a:rPr>
              <a:t>instant</a:t>
            </a:r>
            <a:r>
              <a:rPr b="0">
                <a:solidFill>
                  <a:srgbClr val="000000"/>
                </a:solidFill>
              </a:rPr>
              <a:t> rather than on a period of time. </a:t>
            </a:r>
          </a:p>
          <a:p>
            <a:pPr>
              <a:buSzTx/>
              <a:buNone/>
            </a:pPr>
            <a:endParaRPr b="0">
              <a:solidFill>
                <a:srgbClr val="000000"/>
              </a:solidFill>
            </a:endParaRPr>
          </a:p>
          <a:p>
            <a:pPr>
              <a:buSzTx/>
              <a:buNone/>
              <a:defRPr b="1">
                <a:solidFill>
                  <a:srgbClr val="FF0000"/>
                </a:solidFill>
              </a:defRPr>
            </a:pPr>
            <a:r>
              <a:t>Flow variable: </a:t>
            </a:r>
            <a:r>
              <a:rPr b="0">
                <a:solidFill>
                  <a:srgbClr val="000000"/>
                </a:solidFill>
              </a:rPr>
              <a:t>A variable whose value depends on </a:t>
            </a:r>
            <a:r>
              <a:rPr b="0" u="sng">
                <a:solidFill>
                  <a:srgbClr val="00B050"/>
                </a:solidFill>
              </a:rPr>
              <a:t>a period of time </a:t>
            </a:r>
            <a:r>
              <a:rPr b="0">
                <a:solidFill>
                  <a:srgbClr val="000000"/>
                </a:solidFill>
              </a:rPr>
              <a:t>rather than an instant.</a:t>
            </a:r>
          </a:p>
        </p:txBody>
      </p:sp>
      <p:sp>
        <p:nvSpPr>
          <p:cNvPr id="257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5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" grpId="1" build="p" bldLvl="5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Rectangle 2"/>
          <p:cNvSpPr txBox="1">
            <a:spLocks noGrp="1"/>
          </p:cNvSpPr>
          <p:nvPr>
            <p:ph type="title"/>
          </p:nvPr>
        </p:nvSpPr>
        <p:spPr>
          <a:xfrm>
            <a:off x="571500" y="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006600"/>
                </a:solidFill>
              </a:defRPr>
            </a:lvl1pPr>
          </a:lstStyle>
          <a:p>
            <a:r>
              <a:t>Example of Stock and Flow variables</a:t>
            </a:r>
          </a:p>
        </p:txBody>
      </p:sp>
      <p:sp>
        <p:nvSpPr>
          <p:cNvPr id="261" name="Rectangle 3"/>
          <p:cNvSpPr txBox="1">
            <a:spLocks noGrp="1"/>
          </p:cNvSpPr>
          <p:nvPr>
            <p:ph type="body" idx="1"/>
          </p:nvPr>
        </p:nvSpPr>
        <p:spPr>
          <a:xfrm>
            <a:off x="684213" y="1628775"/>
            <a:ext cx="8243886" cy="4321175"/>
          </a:xfrm>
          <a:prstGeom prst="rect">
            <a:avLst/>
          </a:prstGeom>
        </p:spPr>
        <p:txBody>
          <a:bodyPr/>
          <a:lstStyle/>
          <a:p>
            <a:pPr>
              <a:buChar char="❑"/>
            </a:pPr>
            <a:r>
              <a:t>Flow of inward foreign direct investment (FDI) value year 2011</a:t>
            </a:r>
          </a:p>
          <a:p>
            <a:pPr>
              <a:buChar char="❑"/>
            </a:pPr>
            <a:r>
              <a:t>Stock of inward foreign direct investment (FDI) value on Dec 31, 2011 </a:t>
            </a:r>
          </a:p>
        </p:txBody>
      </p:sp>
      <p:sp>
        <p:nvSpPr>
          <p:cNvPr id="262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63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" grpId="1" build="p" bldLvl="5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Rectangle 2"/>
          <p:cNvSpPr txBox="1">
            <a:spLocks noGrp="1"/>
          </p:cNvSpPr>
          <p:nvPr>
            <p:ph type="title"/>
          </p:nvPr>
        </p:nvSpPr>
        <p:spPr>
          <a:xfrm>
            <a:off x="609600" y="404813"/>
            <a:ext cx="8229600" cy="814388"/>
          </a:xfrm>
          <a:prstGeom prst="rect">
            <a:avLst/>
          </a:prstGeom>
        </p:spPr>
        <p:txBody>
          <a:bodyPr/>
          <a:lstStyle/>
          <a:p>
            <a:pPr algn="l">
              <a:defRPr sz="3200" b="1"/>
            </a:pPr>
            <a:r>
              <a:t>Nominal </a:t>
            </a:r>
            <a:r>
              <a:rPr>
                <a:solidFill>
                  <a:srgbClr val="800000"/>
                </a:solidFill>
              </a:rPr>
              <a:t>vs.</a:t>
            </a:r>
            <a:r>
              <a:t> Real Variables </a:t>
            </a:r>
          </a:p>
        </p:txBody>
      </p:sp>
      <p:sp>
        <p:nvSpPr>
          <p:cNvPr id="266" name="Rectangle 3"/>
          <p:cNvSpPr txBox="1">
            <a:spLocks noGrp="1"/>
          </p:cNvSpPr>
          <p:nvPr>
            <p:ph type="body" idx="1"/>
          </p:nvPr>
        </p:nvSpPr>
        <p:spPr>
          <a:xfrm>
            <a:off x="395288" y="1412875"/>
            <a:ext cx="8353426" cy="5113338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200"/>
              </a:spcBef>
              <a:buSzTx/>
              <a:buNone/>
              <a:defRPr sz="2400" b="1">
                <a:solidFill>
                  <a:srgbClr val="800000"/>
                </a:solidFill>
              </a:defRPr>
            </a:pPr>
            <a:r>
              <a:t>Nominal Variable</a:t>
            </a:r>
            <a:r>
              <a:rPr b="0"/>
              <a:t>:</a:t>
            </a:r>
            <a:r>
              <a:rPr b="0">
                <a:solidFill>
                  <a:srgbClr val="000000"/>
                </a:solidFill>
              </a:rPr>
              <a:t> Variables that do not adjust for change in price, eg.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Nominal income                                                                                          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Nominal Interest Rate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Nominal GDP</a:t>
            </a:r>
          </a:p>
          <a:p>
            <a:pPr>
              <a:spcBef>
                <a:spcPts val="1200"/>
              </a:spcBef>
              <a:buSzTx/>
              <a:buNone/>
              <a:defRPr sz="2400" b="1">
                <a:solidFill>
                  <a:srgbClr val="800000"/>
                </a:solidFill>
              </a:defRPr>
            </a:pPr>
            <a:r>
              <a:t>Real Variable</a:t>
            </a:r>
            <a:r>
              <a:rPr b="0"/>
              <a:t>:</a:t>
            </a:r>
            <a:r>
              <a:rPr b="0">
                <a:solidFill>
                  <a:srgbClr val="000000"/>
                </a:solidFill>
              </a:rPr>
              <a:t> Variables that adjust for change in price, eg.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 Real income                                                                                          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 Real Interest Rate</a:t>
            </a:r>
          </a:p>
          <a:p>
            <a:pPr>
              <a:spcBef>
                <a:spcPts val="1200"/>
              </a:spcBef>
              <a:buChar char="❖"/>
              <a:defRPr sz="2400">
                <a:solidFill>
                  <a:srgbClr val="006600"/>
                </a:solidFill>
              </a:defRPr>
            </a:pPr>
            <a:r>
              <a:t> Real GDP</a:t>
            </a:r>
          </a:p>
        </p:txBody>
      </p:sp>
      <p:sp>
        <p:nvSpPr>
          <p:cNvPr id="267" name="Rectangle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268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15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" grpId="1" build="p" bldLvl="5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16</a:t>
            </a:fld>
            <a:endParaRPr/>
          </a:p>
        </p:txBody>
      </p:sp>
      <p:sp>
        <p:nvSpPr>
          <p:cNvPr id="271" name="Rectangle 4"/>
          <p:cNvSpPr txBox="1"/>
          <p:nvPr/>
        </p:nvSpPr>
        <p:spPr>
          <a:xfrm>
            <a:off x="642937" y="1500187"/>
            <a:ext cx="8001001" cy="4332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  <a:tab pos="850900" algn="l"/>
              </a:tabLst>
              <a:defRPr sz="2800" b="1">
                <a:solidFill>
                  <a:srgbClr val="006600"/>
                </a:solidFill>
              </a:defRPr>
            </a:pPr>
            <a:r>
              <a:t>Five major concerns of macroeconomics are: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2800"/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Level and growth of output 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Unemployment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Price level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Interest rate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tabLst>
                <a:tab pos="457200" algn="l"/>
                <a:tab pos="850900" algn="l"/>
              </a:tabLst>
              <a:defRPr sz="1200" b="1">
                <a:solidFill>
                  <a:srgbClr val="660066"/>
                </a:solidFill>
              </a:defRPr>
            </a:pP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  <a:defRPr sz="2800" b="1">
                <a:solidFill>
                  <a:srgbClr val="660066"/>
                </a:solidFill>
              </a:defRPr>
            </a:pPr>
            <a:r>
              <a:t> Exchange rate</a:t>
            </a:r>
            <a:endParaRPr>
              <a:latin typeface="+mn-lt"/>
              <a:ea typeface="+mn-ea"/>
              <a:cs typeface="+mn-cs"/>
              <a:sym typeface="Times New Roman"/>
            </a:endParaRPr>
          </a:p>
          <a:p>
            <a:pPr>
              <a:buSzPct val="100000"/>
              <a:buChar char="❑"/>
              <a:tabLst>
                <a:tab pos="457200" algn="l"/>
                <a:tab pos="850900" algn="l"/>
              </a:tabLst>
            </a:pPr>
            <a:endParaRPr>
              <a:latin typeface="+mn-lt"/>
              <a:ea typeface="+mn-ea"/>
              <a:cs typeface="+mn-cs"/>
              <a:sym typeface="Times New Roman"/>
            </a:endParaRPr>
          </a:p>
        </p:txBody>
      </p:sp>
      <p:sp>
        <p:nvSpPr>
          <p:cNvPr id="272" name="Rectangle 2"/>
          <p:cNvSpPr txBox="1"/>
          <p:nvPr/>
        </p:nvSpPr>
        <p:spPr>
          <a:xfrm>
            <a:off x="609600" y="404813"/>
            <a:ext cx="8229600" cy="548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marL="342900" indent="-342900">
              <a:spcBef>
                <a:spcPts val="1700"/>
              </a:spcBef>
              <a:defRPr sz="3200" b="1">
                <a:solidFill>
                  <a:srgbClr val="000066"/>
                </a:solidFill>
                <a:effectLst>
                  <a:outerShdw blurRad="38100" dist="38100" dir="2700000" rotWithShape="0">
                    <a:srgbClr val="C0C0C0"/>
                  </a:outerShdw>
                </a:effectLst>
              </a:defRPr>
            </a:lvl1pPr>
          </a:lstStyle>
          <a:p>
            <a:r>
              <a:t>1.4 Key macroeconomics variables </a:t>
            </a:r>
          </a:p>
        </p:txBody>
      </p:sp>
      <p:sp>
        <p:nvSpPr>
          <p:cNvPr id="273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2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2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fill="hold"/>
                                        <p:tgtEl>
                                          <p:spTgt spid="2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7" fill="hold"/>
                                        <p:tgtEl>
                                          <p:spTgt spid="2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" grpId="1" build="p" bldLvl="5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17</a:t>
            </a:fld>
            <a:endParaRPr/>
          </a:p>
        </p:txBody>
      </p:sp>
      <p:sp>
        <p:nvSpPr>
          <p:cNvPr id="276" name="Rectangle 3"/>
          <p:cNvSpPr txBox="1"/>
          <p:nvPr/>
        </p:nvSpPr>
        <p:spPr>
          <a:xfrm>
            <a:off x="785812" y="571500"/>
            <a:ext cx="7572376" cy="54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1.4.1 Level and growth of output</a:t>
            </a:r>
          </a:p>
        </p:txBody>
      </p:sp>
      <p:sp>
        <p:nvSpPr>
          <p:cNvPr id="277" name="Rectangle 4"/>
          <p:cNvSpPr txBox="1"/>
          <p:nvPr/>
        </p:nvSpPr>
        <p:spPr>
          <a:xfrm>
            <a:off x="1357312" y="1785938"/>
            <a:ext cx="6715126" cy="8891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Business cycle:  </a:t>
            </a:r>
            <a:r>
              <a:rPr b="0">
                <a:solidFill>
                  <a:srgbClr val="000000"/>
                </a:solidFill>
              </a:rPr>
              <a:t>The cycle of short-term ups and downs in the economy.</a:t>
            </a:r>
          </a:p>
        </p:txBody>
      </p:sp>
      <p:sp>
        <p:nvSpPr>
          <p:cNvPr id="278" name="Rectangle 5"/>
          <p:cNvSpPr txBox="1"/>
          <p:nvPr/>
        </p:nvSpPr>
        <p:spPr>
          <a:xfrm>
            <a:off x="1357312" y="3286125"/>
            <a:ext cx="6500813" cy="12955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Aggregate output:  </a:t>
            </a:r>
            <a:r>
              <a:rPr b="0">
                <a:solidFill>
                  <a:srgbClr val="000000"/>
                </a:solidFill>
              </a:rPr>
              <a:t>The total quantity of goods and services produced in an economy in a given period.</a:t>
            </a:r>
          </a:p>
        </p:txBody>
      </p:sp>
      <p:sp>
        <p:nvSpPr>
          <p:cNvPr id="279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1" build="p" bldLvl="5" animBg="1" advAuto="0"/>
      <p:bldP spid="277" grpId="2" animBg="1" advAuto="0"/>
      <p:bldP spid="278" grpId="3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18</a:t>
            </a:fld>
            <a:endParaRPr/>
          </a:p>
        </p:txBody>
      </p:sp>
      <p:sp>
        <p:nvSpPr>
          <p:cNvPr id="282" name="Rectangle 5"/>
          <p:cNvSpPr txBox="1"/>
          <p:nvPr/>
        </p:nvSpPr>
        <p:spPr>
          <a:xfrm>
            <a:off x="1214437" y="3929062"/>
            <a:ext cx="6786562" cy="482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Depression: </a:t>
            </a:r>
            <a:r>
              <a:rPr b="0">
                <a:solidFill>
                  <a:srgbClr val="000000"/>
                </a:solidFill>
              </a:rPr>
              <a:t>A prolonged and deep recession.</a:t>
            </a:r>
          </a:p>
        </p:txBody>
      </p:sp>
      <p:sp>
        <p:nvSpPr>
          <p:cNvPr id="283" name="Rectangle 6"/>
          <p:cNvSpPr txBox="1"/>
          <p:nvPr/>
        </p:nvSpPr>
        <p:spPr>
          <a:xfrm>
            <a:off x="1214437" y="1643063"/>
            <a:ext cx="6715126" cy="17019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Recession: </a:t>
            </a:r>
            <a:r>
              <a:rPr b="0">
                <a:solidFill>
                  <a:srgbClr val="000000"/>
                </a:solidFill>
              </a:rPr>
              <a:t>A period during which aggregate output declines.  Conventionally, a period in which aggregate output declines for two</a:t>
            </a:r>
          </a:p>
          <a:p>
            <a:pPr>
              <a:defRPr sz="2800">
                <a:latin typeface="+mn-lt"/>
                <a:ea typeface="+mn-ea"/>
                <a:cs typeface="+mn-cs"/>
                <a:sym typeface="Times New Roman"/>
              </a:defRPr>
            </a:pPr>
            <a:r>
              <a:t>consecutive quarters.</a:t>
            </a:r>
          </a:p>
        </p:txBody>
      </p:sp>
      <p:sp>
        <p:nvSpPr>
          <p:cNvPr id="284" name="Rectangle 3"/>
          <p:cNvSpPr txBox="1"/>
          <p:nvPr/>
        </p:nvSpPr>
        <p:spPr>
          <a:xfrm>
            <a:off x="785812" y="428625"/>
            <a:ext cx="7572376" cy="54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1.5.1 Level and growth of output</a:t>
            </a:r>
          </a:p>
        </p:txBody>
      </p:sp>
      <p:sp>
        <p:nvSpPr>
          <p:cNvPr id="285" name="Rectangle 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3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" grpId="2" animBg="1" advAuto="0"/>
      <p:bldP spid="283" grpId="1" animBg="1" advAuto="0"/>
      <p:bldP spid="284" grpId="3" build="p" bldLvl="5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9" name="Group 190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87" name="Shape 188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88" name="Shape 189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21 of 38</a:t>
              </a:r>
            </a:p>
          </p:txBody>
        </p:sp>
      </p:grpSp>
      <p:sp>
        <p:nvSpPr>
          <p:cNvPr id="290" name="Shape 191"/>
          <p:cNvSpPr txBox="1"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Level of GDP 1993 – 2017 </a:t>
            </a:r>
            <a:r>
              <a:rPr sz="2400"/>
              <a:t>(unit millions of Baht) </a:t>
            </a:r>
          </a:p>
        </p:txBody>
      </p:sp>
      <p:sp>
        <p:nvSpPr>
          <p:cNvPr id="291" name="Shape 192"/>
          <p:cNvSpPr txBox="1"/>
          <p:nvPr/>
        </p:nvSpPr>
        <p:spPr>
          <a:xfrm>
            <a:off x="900112" y="6021387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graphicFrame>
        <p:nvGraphicFramePr>
          <p:cNvPr id="292" name="Chart 8"/>
          <p:cNvGraphicFramePr/>
          <p:nvPr/>
        </p:nvGraphicFramePr>
        <p:xfrm>
          <a:off x="821315" y="1179283"/>
          <a:ext cx="7501369" cy="4564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Group 197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94" name="Shape 195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95" name="Shape 196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22 of 38</a:t>
              </a:r>
            </a:p>
          </p:txBody>
        </p:sp>
      </p:grpSp>
      <p:sp>
        <p:nvSpPr>
          <p:cNvPr id="297" name="Shape 198"/>
          <p:cNvSpPr txBox="1"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Level of growth GDP 1993  – 2017 </a:t>
            </a:r>
            <a:r>
              <a:rPr sz="2400"/>
              <a:t>(unit percent) </a:t>
            </a:r>
          </a:p>
        </p:txBody>
      </p:sp>
      <p:sp>
        <p:nvSpPr>
          <p:cNvPr id="298" name="Shape 199"/>
          <p:cNvSpPr txBox="1"/>
          <p:nvPr/>
        </p:nvSpPr>
        <p:spPr>
          <a:xfrm>
            <a:off x="900112" y="6021387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graphicFrame>
        <p:nvGraphicFramePr>
          <p:cNvPr id="299" name="Chart 7"/>
          <p:cNvGraphicFramePr/>
          <p:nvPr/>
        </p:nvGraphicFramePr>
        <p:xfrm>
          <a:off x="532282" y="1140897"/>
          <a:ext cx="8079436" cy="4420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Picture 5" descr="Picture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90600" y="1808163"/>
            <a:ext cx="7375525" cy="2628901"/>
          </a:xfrm>
          <a:prstGeom prst="rect">
            <a:avLst/>
          </a:prstGeom>
          <a:ln w="12700">
            <a:miter lim="400000"/>
          </a:ln>
        </p:spPr>
      </p:pic>
      <p:sp>
        <p:nvSpPr>
          <p:cNvPr id="302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1.4.2 Unemployment Rate</a:t>
            </a:r>
          </a:p>
        </p:txBody>
      </p:sp>
      <p:sp>
        <p:nvSpPr>
          <p:cNvPr id="303" name="Rectangle 3"/>
          <p:cNvSpPr txBox="1">
            <a:spLocks noGrp="1"/>
          </p:cNvSpPr>
          <p:nvPr>
            <p:ph type="body" idx="1"/>
          </p:nvPr>
        </p:nvSpPr>
        <p:spPr>
          <a:xfrm>
            <a:off x="684213" y="1412875"/>
            <a:ext cx="8174036" cy="4953000"/>
          </a:xfrm>
          <a:prstGeom prst="rect">
            <a:avLst/>
          </a:prstGeom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1200"/>
              </a:spcBef>
              <a:defRPr sz="2400" b="1">
                <a:solidFill>
                  <a:srgbClr val="FF0000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Labor Force: </a:t>
            </a:r>
            <a:r>
              <a:rPr b="0">
                <a:solidFill>
                  <a:srgbClr val="000000"/>
                </a:solidFill>
              </a:rPr>
              <a:t>People who are at the working age level, be able to work, and want to work.</a:t>
            </a:r>
          </a:p>
          <a:p>
            <a:pPr>
              <a:lnSpc>
                <a:spcPct val="80000"/>
              </a:lnSpc>
              <a:spcBef>
                <a:spcPts val="1200"/>
              </a:spcBef>
              <a:defRPr sz="2400" b="1">
                <a:solidFill>
                  <a:srgbClr val="FF0000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Unemployed labor: </a:t>
            </a:r>
            <a:r>
              <a:rPr b="0">
                <a:solidFill>
                  <a:srgbClr val="000000"/>
                </a:solidFill>
              </a:rPr>
              <a:t>People who are in the labor force but cannot find job.</a:t>
            </a:r>
          </a:p>
          <a:p>
            <a:pPr>
              <a:lnSpc>
                <a:spcPct val="80000"/>
              </a:lnSpc>
              <a:spcBef>
                <a:spcPts val="1200"/>
              </a:spcBef>
              <a:defRPr sz="2400" b="1">
                <a:solidFill>
                  <a:srgbClr val="26269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Population = Labor force + Non-labor force</a:t>
            </a:r>
          </a:p>
          <a:p>
            <a:pPr>
              <a:lnSpc>
                <a:spcPct val="80000"/>
              </a:lnSpc>
              <a:spcBef>
                <a:spcPts val="1200"/>
              </a:spcBef>
              <a:defRPr sz="2400" b="1">
                <a:solidFill>
                  <a:srgbClr val="262699"/>
                </a:solidFill>
                <a:latin typeface="+mj-lt"/>
                <a:ea typeface="+mj-ea"/>
                <a:cs typeface="+mj-cs"/>
                <a:sym typeface="Helvetica"/>
              </a:defRPr>
            </a:pPr>
            <a:r>
              <a:t>Unemployment rate </a:t>
            </a:r>
            <a:r>
              <a:rPr b="0"/>
              <a:t>= </a:t>
            </a:r>
          </a:p>
        </p:txBody>
      </p:sp>
      <p:pic>
        <p:nvPicPr>
          <p:cNvPr id="304" name="Object 2" descr="Object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781800" y="2540000"/>
            <a:ext cx="114300" cy="215900"/>
          </a:xfrm>
          <a:prstGeom prst="rect">
            <a:avLst/>
          </a:prstGeom>
          <a:ln w="12700">
            <a:miter lim="400000"/>
          </a:ln>
        </p:spPr>
      </p:pic>
      <p:sp>
        <p:nvSpPr>
          <p:cNvPr id="30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pic>
        <p:nvPicPr>
          <p:cNvPr id="306" name="Object 3" descr="Object 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29125" y="3571875"/>
            <a:ext cx="2903539" cy="857250"/>
          </a:xfrm>
          <a:prstGeom prst="rect">
            <a:avLst/>
          </a:prstGeom>
          <a:ln w="12700">
            <a:miter lim="400000"/>
          </a:ln>
        </p:spPr>
      </p:pic>
      <p:sp>
        <p:nvSpPr>
          <p:cNvPr id="307" name="Slide Number Placeholder 8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21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" grpId="1" build="p" bldLvl="5" animBg="1" advAuto="0"/>
      <p:bldP spid="306" grpId="2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212"/>
          <p:cNvSpPr txBox="1"/>
          <p:nvPr/>
        </p:nvSpPr>
        <p:spPr>
          <a:xfrm>
            <a:off x="285750" y="357186"/>
            <a:ext cx="8572500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b="1">
                <a:solidFill>
                  <a:srgbClr val="99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Labor Force, Employment, Unemployment 2011-2017</a:t>
            </a:r>
          </a:p>
        </p:txBody>
      </p:sp>
      <p:grpSp>
        <p:nvGrpSpPr>
          <p:cNvPr id="312" name="Group 215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10" name="Shape 213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11" name="Shape 214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24</a:t>
              </a:r>
            </a:p>
          </p:txBody>
        </p:sp>
      </p:grpSp>
      <p:sp>
        <p:nvSpPr>
          <p:cNvPr id="313" name="Shape 217"/>
          <p:cNvSpPr txBox="1"/>
          <p:nvPr/>
        </p:nvSpPr>
        <p:spPr>
          <a:xfrm>
            <a:off x="5003800" y="908050"/>
            <a:ext cx="3429000" cy="372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20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Million persons or as stated</a:t>
            </a:r>
          </a:p>
        </p:txBody>
      </p:sp>
      <p:sp>
        <p:nvSpPr>
          <p:cNvPr id="314" name="Shape 218"/>
          <p:cNvSpPr txBox="1"/>
          <p:nvPr/>
        </p:nvSpPr>
        <p:spPr>
          <a:xfrm>
            <a:off x="539750" y="5876925"/>
            <a:ext cx="6985000" cy="421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www.nesdb.go.th</a:t>
            </a:r>
          </a:p>
        </p:txBody>
      </p:sp>
      <p:graphicFrame>
        <p:nvGraphicFramePr>
          <p:cNvPr id="315" name="Table"/>
          <p:cNvGraphicFramePr/>
          <p:nvPr/>
        </p:nvGraphicFramePr>
        <p:xfrm>
          <a:off x="444301" y="2048800"/>
          <a:ext cx="8382393" cy="197478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1885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44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63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43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25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12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700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67900">
                <a:tc>
                  <a:txBody>
                    <a:bodyPr/>
                    <a:lstStyle/>
                    <a:p>
                      <a:pPr algn="l">
                        <a:defRPr>
                          <a:sym typeface="Arial"/>
                        </a:defRPr>
                      </a:pPr>
                      <a:endParaRPr/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  <a:miter lim="400000"/>
                    </a:lnL>
                    <a:lnR w="12700">
                      <a:solidFill>
                        <a:srgbClr val="FEFDFF"/>
                      </a:solidFill>
                    </a:lnR>
                    <a:lnT w="12700">
                      <a:solidFill>
                        <a:srgbClr val="FEFDFF"/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2017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2016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2015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2014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2013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2012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2011</a:t>
                      </a:r>
                    </a:p>
                  </a:txBody>
                  <a:tcPr marL="0" marR="0" marT="0" marB="0" horzOverflow="overflow">
                    <a:lnR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R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lnB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B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2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Population 15 years and over 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55,95730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55,610.14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55,238.46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54,843.08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55,024.16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54,514.03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54,003.96</a:t>
                      </a:r>
                    </a:p>
                  </a:txBody>
                  <a:tcPr marL="0" marR="0" marT="0" marB="0" horzOverflow="overflow">
                    <a:lnT w="12700">
                      <a:solidFill>
                        <a:schemeClr val="accent3">
                          <a:lumOff val="44000"/>
                        </a:schemeClr>
                      </a:solidFill>
                      <a:miter lim="400000"/>
                    </a:lnT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Labor Force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38,099.80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38,266.59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38,548.23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38,576.23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39,383.78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39,408.99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38,921.50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  Employment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37,458.30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37,692.65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38,061.17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38,077.43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38,906.88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38,941.10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38,464.66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     Agriculture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11,783.3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11,746.62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12,271.91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12,732.72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15,406.95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15,433.58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14,883.10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    Non-Agriculture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25,675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25,964.02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25,744.25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25,344.71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23,499.93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23,507.54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23,581.55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 Unemployed Persons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450.70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377.46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340.56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322.68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283.52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259.09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264.34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7798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sz="1400">
                          <a:sym typeface="Arial"/>
                        </a:rPr>
                        <a:t>Rate of unemployed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lnR w="12700">
                      <a:solidFill>
                        <a:srgbClr val="FEFDFF"/>
                      </a:solidFill>
                    </a:lnR>
                    <a:lnB w="12700">
                      <a:solidFill>
                        <a:srgbClr val="FEFDFF"/>
                      </a:solidFill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1.20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FEFDFF"/>
                      </a:solidFill>
                    </a:lnL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0.99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0.88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0.84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0.72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0.66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400">
                          <a:sym typeface="Arial"/>
                        </a:rPr>
                        <a:t>0.68</a:t>
                      </a:r>
                    </a:p>
                  </a:txBody>
                  <a:tcPr marL="0" marR="0" marT="0" marB="0" horzOverflow="overflow">
                    <a:solidFill>
                      <a:schemeClr val="accent5">
                        <a:lumOff val="1117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Picture 5" descr="Picture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90600" y="1808163"/>
            <a:ext cx="7375525" cy="2628901"/>
          </a:xfrm>
          <a:prstGeom prst="rect">
            <a:avLst/>
          </a:prstGeom>
          <a:ln w="12700">
            <a:miter lim="400000"/>
          </a:ln>
        </p:spPr>
      </p:pic>
      <p:sp>
        <p:nvSpPr>
          <p:cNvPr id="318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lnSpc>
                <a:spcPct val="80000"/>
              </a:lnSpc>
              <a:defRPr b="1">
                <a:solidFill>
                  <a:srgbClr val="006600"/>
                </a:solidFill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19" name="Rectangle 3"/>
          <p:cNvSpPr txBox="1">
            <a:spLocks noGrp="1"/>
          </p:cNvSpPr>
          <p:nvPr>
            <p:ph type="body" idx="1"/>
          </p:nvPr>
        </p:nvSpPr>
        <p:spPr>
          <a:xfrm>
            <a:off x="684213" y="1412875"/>
            <a:ext cx="8174036" cy="4953000"/>
          </a:xfrm>
          <a:prstGeom prst="rect">
            <a:avLst/>
          </a:prstGeom>
          <a:ln w="9525">
            <a:solidFill>
              <a:srgbClr val="000000"/>
            </a:solidFill>
            <a:miter lim="800000"/>
          </a:ln>
        </p:spPr>
        <p:txBody>
          <a:bodyPr/>
          <a:lstStyle/>
          <a:p>
            <a:pPr marL="350838" indent="-350838">
              <a:buSzTx/>
              <a:buNone/>
              <a:defRPr sz="3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marL="350838" indent="-350838">
              <a:spcBef>
                <a:spcPts val="1700"/>
              </a:spcBef>
              <a:buChar char="❑"/>
              <a:defRPr sz="3200">
                <a:latin typeface="+mj-lt"/>
                <a:ea typeface="+mj-ea"/>
                <a:cs typeface="+mj-cs"/>
                <a:sym typeface="Helvetica"/>
              </a:defRPr>
            </a:pPr>
            <a:r>
              <a:t> </a:t>
            </a:r>
            <a:r>
              <a:rPr>
                <a:latin typeface="Arial"/>
                <a:ea typeface="Arial"/>
                <a:cs typeface="Arial"/>
                <a:sym typeface="Arial"/>
              </a:rPr>
              <a:t>Frictional unemployment</a:t>
            </a:r>
          </a:p>
          <a:p>
            <a:pPr marL="350838" indent="-350838">
              <a:buSzTx/>
              <a:buNone/>
              <a:defRPr sz="3200"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350838" indent="-350838">
              <a:spcBef>
                <a:spcPts val="1700"/>
              </a:spcBef>
              <a:buChar char="❑"/>
              <a:defRPr sz="3200"/>
            </a:pPr>
            <a:r>
              <a:t> Structural unemployment</a:t>
            </a:r>
          </a:p>
          <a:p>
            <a:pPr marL="350838" indent="-350838">
              <a:buSzTx/>
              <a:buNone/>
              <a:defRPr sz="3200"/>
            </a:pPr>
            <a:endParaRPr/>
          </a:p>
          <a:p>
            <a:pPr marL="350838" indent="-350838">
              <a:spcBef>
                <a:spcPts val="1700"/>
              </a:spcBef>
              <a:buChar char="❑"/>
              <a:defRPr sz="3200"/>
            </a:pPr>
            <a:r>
              <a:t> Cyclical unemployment</a:t>
            </a:r>
          </a:p>
        </p:txBody>
      </p:sp>
      <p:pic>
        <p:nvPicPr>
          <p:cNvPr id="320" name="Object 2" descr="Object 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781800" y="2540000"/>
            <a:ext cx="114300" cy="215900"/>
          </a:xfrm>
          <a:prstGeom prst="rect">
            <a:avLst/>
          </a:prstGeom>
          <a:ln w="12700">
            <a:miter lim="400000"/>
          </a:ln>
        </p:spPr>
      </p:pic>
      <p:sp>
        <p:nvSpPr>
          <p:cNvPr id="321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22" name="Slide Number Placeholder 8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" grpId="1" build="p" bldLvl="5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24</a:t>
            </a:fld>
            <a:endParaRPr/>
          </a:p>
        </p:txBody>
      </p:sp>
      <p:sp>
        <p:nvSpPr>
          <p:cNvPr id="325" name="Rectangle 2"/>
          <p:cNvSpPr txBox="1"/>
          <p:nvPr/>
        </p:nvSpPr>
        <p:spPr>
          <a:xfrm>
            <a:off x="762000" y="594732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26" name="Rectangle 7"/>
          <p:cNvSpPr txBox="1"/>
          <p:nvPr/>
        </p:nvSpPr>
        <p:spPr>
          <a:xfrm>
            <a:off x="714375" y="1714500"/>
            <a:ext cx="7715250" cy="17019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Frictional unemployment : </a:t>
            </a:r>
            <a:r>
              <a:rPr b="0">
                <a:solidFill>
                  <a:srgbClr val="000000"/>
                </a:solidFill>
              </a:rPr>
              <a:t>The portion of unemployment that is due to the normal working of the labor market; used to denote short-run job/skill matching problems.</a:t>
            </a:r>
          </a:p>
        </p:txBody>
      </p:sp>
      <p:sp>
        <p:nvSpPr>
          <p:cNvPr id="327" name="Rectangle 8"/>
          <p:cNvSpPr txBox="1"/>
          <p:nvPr/>
        </p:nvSpPr>
        <p:spPr>
          <a:xfrm>
            <a:off x="785813" y="3786187"/>
            <a:ext cx="8072436" cy="17019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Structural unemployment : </a:t>
            </a:r>
            <a:r>
              <a:rPr b="0">
                <a:solidFill>
                  <a:srgbClr val="000000"/>
                </a:solidFill>
              </a:rPr>
              <a:t>The portion of unemployment that is due to changes in the structure of the economy that result in a significant loss of jobs in certain industries.</a:t>
            </a:r>
          </a:p>
        </p:txBody>
      </p:sp>
      <p:sp>
        <p:nvSpPr>
          <p:cNvPr id="328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" grpId="1" animBg="1" advAuto="0"/>
      <p:bldP spid="327" grpId="2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25</a:t>
            </a:fld>
            <a:endParaRPr/>
          </a:p>
        </p:txBody>
      </p:sp>
      <p:sp>
        <p:nvSpPr>
          <p:cNvPr id="331" name="Rectangle 2"/>
          <p:cNvSpPr txBox="1"/>
          <p:nvPr/>
        </p:nvSpPr>
        <p:spPr>
          <a:xfrm>
            <a:off x="762000" y="594732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32" name="Rectangle 7"/>
          <p:cNvSpPr txBox="1"/>
          <p:nvPr/>
        </p:nvSpPr>
        <p:spPr>
          <a:xfrm>
            <a:off x="714375" y="1714500"/>
            <a:ext cx="7715250" cy="21083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Natural rate of unemployment : </a:t>
            </a:r>
            <a:r>
              <a:rPr b="0">
                <a:solidFill>
                  <a:srgbClr val="000000"/>
                </a:solidFill>
              </a:rPr>
              <a:t>The</a:t>
            </a:r>
          </a:p>
          <a:p>
            <a:pPr>
              <a:defRPr sz="2800">
                <a:latin typeface="+mn-lt"/>
                <a:ea typeface="+mn-ea"/>
                <a:cs typeface="+mn-cs"/>
                <a:sym typeface="Times New Roman"/>
              </a:defRPr>
            </a:pPr>
            <a:r>
              <a:t>unemployment that occurs as a normal part of the functioning of the economy. Sometimes taken as the sum of frictional unemployment and structural unemployment.</a:t>
            </a:r>
          </a:p>
        </p:txBody>
      </p:sp>
      <p:sp>
        <p:nvSpPr>
          <p:cNvPr id="333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1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26</a:t>
            </a:fld>
            <a:endParaRPr/>
          </a:p>
        </p:txBody>
      </p:sp>
      <p:sp>
        <p:nvSpPr>
          <p:cNvPr id="336" name="Rectangle 2"/>
          <p:cNvSpPr txBox="1"/>
          <p:nvPr/>
        </p:nvSpPr>
        <p:spPr>
          <a:xfrm>
            <a:off x="762000" y="523295"/>
            <a:ext cx="8382000" cy="6054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spAutoFit/>
          </a:bodyPr>
          <a:lstStyle>
            <a:lvl1pPr>
              <a:defRPr sz="3600"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Types of unemployment</a:t>
            </a:r>
          </a:p>
        </p:txBody>
      </p:sp>
      <p:sp>
        <p:nvSpPr>
          <p:cNvPr id="337" name="Rectangle 7"/>
          <p:cNvSpPr txBox="1"/>
          <p:nvPr/>
        </p:nvSpPr>
        <p:spPr>
          <a:xfrm>
            <a:off x="785812" y="1928813"/>
            <a:ext cx="7715251" cy="12955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Cyclical unemployment : </a:t>
            </a:r>
            <a:r>
              <a:rPr b="0">
                <a:solidFill>
                  <a:srgbClr val="000000"/>
                </a:solidFill>
              </a:rPr>
              <a:t>The increase in unemployment that occurs during recessions and depressions.</a:t>
            </a:r>
          </a:p>
        </p:txBody>
      </p:sp>
      <p:sp>
        <p:nvSpPr>
          <p:cNvPr id="338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" grpId="1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Slide Number Placeholder 2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27</a:t>
            </a:fld>
            <a:endParaRPr/>
          </a:p>
        </p:txBody>
      </p:sp>
      <p:sp>
        <p:nvSpPr>
          <p:cNvPr id="341" name="Rectangle 4"/>
          <p:cNvSpPr txBox="1"/>
          <p:nvPr/>
        </p:nvSpPr>
        <p:spPr>
          <a:xfrm>
            <a:off x="642937" y="428625"/>
            <a:ext cx="7391401" cy="5480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300"/>
              </a:spcBef>
              <a:defRPr sz="3200" b="1">
                <a:solidFill>
                  <a:srgbClr val="1469B2"/>
                </a:solidFill>
              </a:defRPr>
            </a:lvl1pPr>
          </a:lstStyle>
          <a:p>
            <a:r>
              <a:t>1.4.3 Price level</a:t>
            </a:r>
          </a:p>
        </p:txBody>
      </p:sp>
      <p:sp>
        <p:nvSpPr>
          <p:cNvPr id="342" name="Rectangle 5"/>
          <p:cNvSpPr txBox="1"/>
          <p:nvPr/>
        </p:nvSpPr>
        <p:spPr>
          <a:xfrm>
            <a:off x="1000125" y="1714500"/>
            <a:ext cx="7429500" cy="4827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Inflation:  </a:t>
            </a:r>
            <a:r>
              <a:rPr b="0">
                <a:solidFill>
                  <a:srgbClr val="000000"/>
                </a:solidFill>
              </a:rPr>
              <a:t>An increase in the overall price level.</a:t>
            </a:r>
          </a:p>
        </p:txBody>
      </p:sp>
      <p:sp>
        <p:nvSpPr>
          <p:cNvPr id="343" name="Rectangle 6"/>
          <p:cNvSpPr txBox="1"/>
          <p:nvPr/>
        </p:nvSpPr>
        <p:spPr>
          <a:xfrm>
            <a:off x="1000124" y="3000375"/>
            <a:ext cx="7358065" cy="8891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Hyperinflation:</a:t>
            </a:r>
            <a:r>
              <a:rPr b="0">
                <a:solidFill>
                  <a:srgbClr val="006668"/>
                </a:solidFill>
              </a:rPr>
              <a:t>  </a:t>
            </a:r>
            <a:r>
              <a:rPr b="0">
                <a:solidFill>
                  <a:srgbClr val="000000"/>
                </a:solidFill>
              </a:rPr>
              <a:t>A period of very rapid increases in the overall price level.</a:t>
            </a:r>
          </a:p>
        </p:txBody>
      </p:sp>
      <p:sp>
        <p:nvSpPr>
          <p:cNvPr id="344" name="Rectangle 7"/>
          <p:cNvSpPr txBox="1"/>
          <p:nvPr/>
        </p:nvSpPr>
        <p:spPr>
          <a:xfrm>
            <a:off x="1000125" y="4500562"/>
            <a:ext cx="7072313" cy="4827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Deflation:  </a:t>
            </a:r>
            <a:r>
              <a:rPr b="0">
                <a:solidFill>
                  <a:srgbClr val="000000"/>
                </a:solidFill>
              </a:rPr>
              <a:t>A decrease in the overall price level.</a:t>
            </a:r>
          </a:p>
        </p:txBody>
      </p:sp>
      <p:sp>
        <p:nvSpPr>
          <p:cNvPr id="34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1" grpId="1" build="p" bldLvl="5" animBg="1" advAuto="0"/>
      <p:bldP spid="342" grpId="2" animBg="1" advAuto="0"/>
      <p:bldP spid="343" grpId="3" animBg="1" advAuto="0"/>
      <p:bldP spid="344" grpId="4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Shape 260"/>
          <p:cNvSpPr txBox="1"/>
          <p:nvPr/>
        </p:nvSpPr>
        <p:spPr>
          <a:xfrm>
            <a:off x="250825" y="537268"/>
            <a:ext cx="8572500" cy="4827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2800" b="1">
                <a:solidFill>
                  <a:srgbClr val="80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Consumer Price Index (CPI) and Inflation</a:t>
            </a:r>
          </a:p>
        </p:txBody>
      </p:sp>
      <p:grpSp>
        <p:nvGrpSpPr>
          <p:cNvPr id="350" name="Group 263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48" name="Shape 261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49" name="Shape 262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30</a:t>
              </a:r>
            </a:p>
          </p:txBody>
        </p:sp>
      </p:grpSp>
      <p:pic>
        <p:nvPicPr>
          <p:cNvPr id="351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16016" y="3896297"/>
            <a:ext cx="2643189" cy="1000127"/>
          </a:xfrm>
          <a:prstGeom prst="rect">
            <a:avLst/>
          </a:prstGeom>
          <a:ln w="12700">
            <a:miter lim="400000"/>
          </a:ln>
        </p:spPr>
      </p:pic>
      <p:sp>
        <p:nvSpPr>
          <p:cNvPr id="352" name="Shape 265"/>
          <p:cNvSpPr txBox="1"/>
          <p:nvPr/>
        </p:nvSpPr>
        <p:spPr>
          <a:xfrm>
            <a:off x="2051719" y="4109108"/>
            <a:ext cx="2928940" cy="5440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32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Inflation rate = </a:t>
            </a:r>
          </a:p>
        </p:txBody>
      </p:sp>
      <p:sp>
        <p:nvSpPr>
          <p:cNvPr id="353" name="Shape 266"/>
          <p:cNvSpPr txBox="1"/>
          <p:nvPr/>
        </p:nvSpPr>
        <p:spPr>
          <a:xfrm>
            <a:off x="524392" y="2981565"/>
            <a:ext cx="7097714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www.bot.or.th</a:t>
            </a:r>
          </a:p>
        </p:txBody>
      </p:sp>
      <p:sp>
        <p:nvSpPr>
          <p:cNvPr id="354" name="Shape 268"/>
          <p:cNvSpPr/>
          <p:nvPr/>
        </p:nvSpPr>
        <p:spPr>
          <a:xfrm>
            <a:off x="454024" y="5531020"/>
            <a:ext cx="8369301" cy="615553"/>
          </a:xfrm>
          <a:prstGeom prst="rect">
            <a:avLst/>
          </a:prstGeom>
          <a:solidFill>
            <a:srgbClr val="85FF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 sz="1800"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rPr sz="2000" dirty="0"/>
              <a:t>Core inflation </a:t>
            </a:r>
            <a:r>
              <a:rPr sz="2000" b="0" dirty="0">
                <a:solidFill>
                  <a:srgbClr val="000000"/>
                </a:solidFill>
              </a:rPr>
              <a:t>eliminates products that can have temporary price shocks (i.e. energy, food products)</a:t>
            </a:r>
          </a:p>
        </p:txBody>
      </p:sp>
      <p:pic>
        <p:nvPicPr>
          <p:cNvPr id="355" name="Screen Shot 2561-07-29 at 22.52.23.png" descr="Screen Shot 2561-07-29 at 22.52.2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1746" y="1308264"/>
            <a:ext cx="8954575" cy="117995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270"/>
          <p:cNvSpPr txBox="1">
            <a:spLocks noGrp="1"/>
          </p:cNvSpPr>
          <p:nvPr>
            <p:ph type="title" idx="4294967295"/>
          </p:nvPr>
        </p:nvSpPr>
        <p:spPr>
          <a:xfrm>
            <a:off x="609600" y="12698"/>
            <a:ext cx="8229600" cy="679565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rPr dirty="0"/>
              <a:t>Oil price </a:t>
            </a:r>
          </a:p>
        </p:txBody>
      </p:sp>
      <p:grpSp>
        <p:nvGrpSpPr>
          <p:cNvPr id="360" name="Group 273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58" name="Shape 271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59" name="Shape 272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31</a:t>
              </a:r>
            </a:p>
          </p:txBody>
        </p:sp>
      </p:grpSp>
      <p:sp>
        <p:nvSpPr>
          <p:cNvPr id="361" name="Shape 274"/>
          <p:cNvSpPr txBox="1"/>
          <p:nvPr/>
        </p:nvSpPr>
        <p:spPr>
          <a:xfrm>
            <a:off x="1130572" y="6498742"/>
            <a:ext cx="6286500" cy="3114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http://www.pttplc.com</a:t>
            </a:r>
          </a:p>
        </p:txBody>
      </p:sp>
      <p:pic>
        <p:nvPicPr>
          <p:cNvPr id="362" name="Screen Shot 2561-07-31 at 20.19.27.png" descr="Screen Shot 2561-07-31 at 20.19.27.png"/>
          <p:cNvPicPr>
            <a:picLocks noChangeAspect="1"/>
          </p:cNvPicPr>
          <p:nvPr/>
        </p:nvPicPr>
        <p:blipFill>
          <a:blip r:embed="rId2">
            <a:extLst/>
          </a:blip>
          <a:srcRect r="1345"/>
          <a:stretch>
            <a:fillRect/>
          </a:stretch>
        </p:blipFill>
        <p:spPr>
          <a:xfrm>
            <a:off x="697393" y="690647"/>
            <a:ext cx="7584457" cy="5809711"/>
          </a:xfrm>
          <a:prstGeom prst="rect">
            <a:avLst/>
          </a:prstGeom>
          <a:ln w="12700">
            <a:miter lim="400000"/>
          </a:ln>
        </p:spPr>
      </p:pic>
      <p:pic>
        <p:nvPicPr>
          <p:cNvPr id="363" name="Screen Shot 2561-07-31 at 20.19.43.png" descr="Screen Shot 2561-07-31 at 20.19.43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90773" y="963285"/>
            <a:ext cx="6030567" cy="41585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277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28708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>
              <a:defRPr sz="1400"/>
            </a:lvl1pPr>
          </a:lstStyle>
          <a:p>
            <a:fld id="{86CB4B4D-7CA3-9044-876B-883B54F8677D}" type="slidenum">
              <a:t>30</a:t>
            </a:fld>
            <a:endParaRPr/>
          </a:p>
        </p:txBody>
      </p:sp>
      <p:sp>
        <p:nvSpPr>
          <p:cNvPr id="366" name="Shape 278"/>
          <p:cNvSpPr txBox="1"/>
          <p:nvPr/>
        </p:nvSpPr>
        <p:spPr>
          <a:xfrm>
            <a:off x="1301750" y="6554562"/>
            <a:ext cx="6286500" cy="2199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http://www.pttplc.com</a:t>
            </a:r>
          </a:p>
        </p:txBody>
      </p:sp>
      <p:sp>
        <p:nvSpPr>
          <p:cNvPr id="367" name="Shape 279"/>
          <p:cNvSpPr txBox="1">
            <a:spLocks noGrp="1"/>
          </p:cNvSpPr>
          <p:nvPr>
            <p:ph type="title" idx="4294967295"/>
          </p:nvPr>
        </p:nvSpPr>
        <p:spPr>
          <a:xfrm>
            <a:off x="539750" y="0"/>
            <a:ext cx="8229600" cy="628652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rPr dirty="0"/>
              <a:t>Oil price</a:t>
            </a:r>
          </a:p>
        </p:txBody>
      </p:sp>
      <p:pic>
        <p:nvPicPr>
          <p:cNvPr id="368" name="Screen Shot 2561-07-31 at 20.19.43.png" descr="Screen Shot 2561-07-31 at 20.19.4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59310" y="1174882"/>
            <a:ext cx="7742204" cy="5338895"/>
          </a:xfrm>
          <a:prstGeom prst="rect">
            <a:avLst/>
          </a:prstGeom>
          <a:ln w="12700">
            <a:miter lim="400000"/>
          </a:ln>
        </p:spPr>
      </p:pic>
      <p:pic>
        <p:nvPicPr>
          <p:cNvPr id="369" name="Screen Shot 2561-07-31 at 20.20.41.png" descr="Screen Shot 2561-07-31 at 20.20.41.png"/>
          <p:cNvPicPr>
            <a:picLocks noChangeAspect="1"/>
          </p:cNvPicPr>
          <p:nvPr/>
        </p:nvPicPr>
        <p:blipFill>
          <a:blip r:embed="rId3">
            <a:extLst/>
          </a:blip>
          <a:srcRect r="1627" b="74565"/>
          <a:stretch>
            <a:fillRect/>
          </a:stretch>
        </p:blipFill>
        <p:spPr>
          <a:xfrm>
            <a:off x="959310" y="551550"/>
            <a:ext cx="7676690" cy="6233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31</a:t>
            </a:fld>
            <a:endParaRPr/>
          </a:p>
        </p:txBody>
      </p:sp>
      <p:sp>
        <p:nvSpPr>
          <p:cNvPr id="372" name="Oil price"/>
          <p:cNvSpPr txBox="1">
            <a:spLocks noGrp="1"/>
          </p:cNvSpPr>
          <p:nvPr>
            <p:ph type="title" idx="4294967295"/>
          </p:nvPr>
        </p:nvSpPr>
        <p:spPr>
          <a:xfrm>
            <a:off x="609600" y="165098"/>
            <a:ext cx="8229600" cy="1143004"/>
          </a:xfrm>
          <a:prstGeom prst="rect">
            <a:avLst/>
          </a:prstGeom>
        </p:spPr>
        <p:txBody>
          <a:bodyPr lIns="0" tIns="0" rIns="0" bIns="0"/>
          <a:lstStyle>
            <a:lvl1pPr>
              <a:defRPr b="1">
                <a:solidFill>
                  <a:srgbClr val="C0000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Oil price</a:t>
            </a:r>
          </a:p>
        </p:txBody>
      </p:sp>
      <p:pic>
        <p:nvPicPr>
          <p:cNvPr id="373" name="Screen Shot 2561-07-31 at 20.20.41.png" descr="Screen Shot 2561-07-31 at 20.20.41.png"/>
          <p:cNvPicPr>
            <a:picLocks noChangeAspect="1"/>
          </p:cNvPicPr>
          <p:nvPr/>
        </p:nvPicPr>
        <p:blipFill>
          <a:blip r:embed="rId2">
            <a:extLst/>
          </a:blip>
          <a:srcRect r="1316"/>
          <a:stretch>
            <a:fillRect/>
          </a:stretch>
        </p:blipFill>
        <p:spPr>
          <a:xfrm>
            <a:off x="571086" y="1607902"/>
            <a:ext cx="8196676" cy="2608498"/>
          </a:xfrm>
          <a:prstGeom prst="rect">
            <a:avLst/>
          </a:prstGeom>
          <a:ln w="12700">
            <a:miter lim="400000"/>
          </a:ln>
        </p:spPr>
      </p:pic>
      <p:sp>
        <p:nvSpPr>
          <p:cNvPr id="374" name="Shape 274"/>
          <p:cNvSpPr txBox="1"/>
          <p:nvPr/>
        </p:nvSpPr>
        <p:spPr>
          <a:xfrm>
            <a:off x="669925" y="4762500"/>
            <a:ext cx="6286500" cy="3114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dirty="0"/>
              <a:t>Source: http://www.pttplc.com</a:t>
            </a:r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Shape 282"/>
          <p:cNvSpPr txBox="1"/>
          <p:nvPr/>
        </p:nvSpPr>
        <p:spPr>
          <a:xfrm>
            <a:off x="285750" y="214311"/>
            <a:ext cx="8572500" cy="6054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3600" b="1">
                <a:solidFill>
                  <a:srgbClr val="C0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Gold Price</a:t>
            </a:r>
          </a:p>
        </p:txBody>
      </p:sp>
      <p:grpSp>
        <p:nvGrpSpPr>
          <p:cNvPr id="379" name="Group 285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377" name="Shape 283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378" name="Shape 284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32</a:t>
              </a:r>
            </a:p>
          </p:txBody>
        </p:sp>
      </p:grpSp>
      <p:sp>
        <p:nvSpPr>
          <p:cNvPr id="380" name="Shape 286"/>
          <p:cNvSpPr txBox="1"/>
          <p:nvPr/>
        </p:nvSpPr>
        <p:spPr>
          <a:xfrm>
            <a:off x="571500" y="6023504"/>
            <a:ext cx="8001000" cy="421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http://www.goldprice.org/gold-price-history.html </a:t>
            </a:r>
          </a:p>
        </p:txBody>
      </p:sp>
      <p:pic>
        <p:nvPicPr>
          <p:cNvPr id="381" name="Screen Shot 2561-07-29 at 21.33.22.png" descr="Screen Shot 2561-07-29 at 21.33.2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21431" y="1110732"/>
            <a:ext cx="7101138" cy="46365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84" name="Rectangle 3"/>
          <p:cNvSpPr txBox="1">
            <a:spLocks noGrp="1"/>
          </p:cNvSpPr>
          <p:nvPr>
            <p:ph type="body" idx="1"/>
          </p:nvPr>
        </p:nvSpPr>
        <p:spPr>
          <a:xfrm>
            <a:off x="214313" y="1905000"/>
            <a:ext cx="9144001" cy="4953000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1700"/>
              </a:spcBef>
              <a:defRPr sz="3200" b="1">
                <a:solidFill>
                  <a:srgbClr val="800000"/>
                </a:solidFill>
              </a:defRPr>
            </a:pPr>
            <a:r>
              <a:t>Loan rate </a:t>
            </a:r>
            <a:r>
              <a:rPr>
                <a:solidFill>
                  <a:srgbClr val="00B050"/>
                </a:solidFill>
              </a:rPr>
              <a:t>vs. </a:t>
            </a:r>
            <a:r>
              <a:t>Deposit rate</a:t>
            </a:r>
          </a:p>
          <a:p>
            <a:pPr>
              <a:defRPr b="1">
                <a:solidFill>
                  <a:srgbClr val="262699"/>
                </a:solidFill>
              </a:defRPr>
            </a:pPr>
            <a:r>
              <a:t>Real interest rate </a:t>
            </a:r>
          </a:p>
          <a:p>
            <a:pPr>
              <a:buSzTx/>
              <a:buNone/>
              <a:defRPr b="1">
                <a:solidFill>
                  <a:srgbClr val="262699"/>
                </a:solidFill>
              </a:defRPr>
            </a:pPr>
            <a:r>
              <a:t>		= Nominal interest rate – Inflation rate</a:t>
            </a:r>
          </a:p>
        </p:txBody>
      </p:sp>
      <p:sp>
        <p:nvSpPr>
          <p:cNvPr id="385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86" name="Slide Number Placeholder 4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33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" grpId="1" build="p" bldLvl="5" animBg="1" advAuto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34</a:t>
            </a:fld>
            <a:endParaRPr/>
          </a:p>
        </p:txBody>
      </p:sp>
      <p:sp>
        <p:nvSpPr>
          <p:cNvPr id="389" name="Rectang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90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91" name="TextBox 6"/>
          <p:cNvSpPr txBox="1"/>
          <p:nvPr/>
        </p:nvSpPr>
        <p:spPr>
          <a:xfrm>
            <a:off x="609600" y="3795712"/>
            <a:ext cx="763428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Data from www.bot.or.th</a:t>
            </a:r>
          </a:p>
        </p:txBody>
      </p:sp>
      <p:pic>
        <p:nvPicPr>
          <p:cNvPr id="392" name="Screen Shot 2561-07-29 at 22.48.37.png" descr="Screen Shot 2561-07-29 at 22.48.3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09600" y="1711210"/>
            <a:ext cx="8053881" cy="14245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35</a:t>
            </a:fld>
            <a:endParaRPr/>
          </a:p>
        </p:txBody>
      </p:sp>
      <p:sp>
        <p:nvSpPr>
          <p:cNvPr id="395" name="Rectangle 2"/>
          <p:cNvSpPr txBox="1">
            <a:spLocks noGrp="1"/>
          </p:cNvSpPr>
          <p:nvPr>
            <p:ph type="title"/>
          </p:nvPr>
        </p:nvSpPr>
        <p:spPr>
          <a:xfrm>
            <a:off x="182562" y="0"/>
            <a:ext cx="8229601" cy="688975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70C0"/>
                </a:solidFill>
              </a:defRPr>
            </a:lvl1pPr>
          </a:lstStyle>
          <a:p>
            <a:r>
              <a:t>1.4.4 Interest Rate</a:t>
            </a:r>
          </a:p>
        </p:txBody>
      </p:sp>
      <p:sp>
        <p:nvSpPr>
          <p:cNvPr id="396" name="Rectangle 4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397" name="TextBox 6"/>
          <p:cNvSpPr txBox="1"/>
          <p:nvPr/>
        </p:nvSpPr>
        <p:spPr>
          <a:xfrm>
            <a:off x="251519" y="688975"/>
            <a:ext cx="9217026" cy="574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3200" b="1">
                <a:solidFill>
                  <a:srgbClr val="191966"/>
                </a:solidFill>
                <a:latin typeface="Cordia New"/>
                <a:ea typeface="Cordia New"/>
                <a:cs typeface="Cordia New"/>
                <a:sym typeface="Cordia New"/>
              </a:defRPr>
            </a:lvl1pPr>
          </a:lstStyle>
          <a:p>
            <a:r>
              <a:t>Thammasat University Savings and Credit Cooperative Limited Rate</a:t>
            </a:r>
          </a:p>
        </p:txBody>
      </p:sp>
      <p:sp>
        <p:nvSpPr>
          <p:cNvPr id="398" name="TextBox 8"/>
          <p:cNvSpPr txBox="1"/>
          <p:nvPr/>
        </p:nvSpPr>
        <p:spPr>
          <a:xfrm>
            <a:off x="755649" y="5949950"/>
            <a:ext cx="763429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savings.tu.ac.th</a:t>
            </a:r>
          </a:p>
        </p:txBody>
      </p:sp>
      <p:graphicFrame>
        <p:nvGraphicFramePr>
          <p:cNvPr id="399" name="Table 310"/>
          <p:cNvGraphicFramePr/>
          <p:nvPr/>
        </p:nvGraphicFramePr>
        <p:xfrm>
          <a:off x="611560" y="1319864"/>
          <a:ext cx="7174970" cy="455612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5014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Deposit rate (August 7, 2017)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Rate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Saving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Saving (Sintawee)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1.25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(3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(6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(9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3.00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(12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3.00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(24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3.25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(36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3.50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(48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Fixed Deposit (60 months)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3.75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47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08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Loan rate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>
                          <a:sym typeface="Arial"/>
                        </a:defRPr>
                      </a:pPr>
                      <a:endParaRPr/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Member loan rate (from March 1</a:t>
                      </a:r>
                      <a:r>
                        <a:rPr baseline="30000"/>
                        <a:t>st</a:t>
                      </a:r>
                      <a:r>
                        <a:t>,2016)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2000" b="1">
                          <a:solidFill>
                            <a:srgbClr val="191966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r>
                        <a:t>5.00</a:t>
                      </a:r>
                    </a:p>
                  </a:txBody>
                  <a:tcPr marL="0" marR="0" marT="0" marB="0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Shape 313"/>
          <p:cNvSpPr txBox="1">
            <a:spLocks noGrp="1"/>
          </p:cNvSpPr>
          <p:nvPr>
            <p:ph type="sldNum" sz="quarter" idx="2"/>
          </p:nvPr>
        </p:nvSpPr>
        <p:spPr>
          <a:xfrm>
            <a:off x="8386761" y="6630986"/>
            <a:ext cx="762002" cy="19564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>
            <a:lvl1pPr>
              <a:defRPr sz="1400"/>
            </a:lvl1pPr>
          </a:lstStyle>
          <a:p>
            <a:fld id="{86CB4B4D-7CA3-9044-876B-883B54F8677D}" type="slidenum">
              <a:t>36</a:t>
            </a:fld>
            <a:endParaRPr/>
          </a:p>
        </p:txBody>
      </p:sp>
      <p:sp>
        <p:nvSpPr>
          <p:cNvPr id="402" name="Shape 315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03" name="Shape 316"/>
          <p:cNvSpPr txBox="1"/>
          <p:nvPr/>
        </p:nvSpPr>
        <p:spPr>
          <a:xfrm>
            <a:off x="705935" y="6301033"/>
            <a:ext cx="7634290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Draw using data from www.bot.or.th</a:t>
            </a:r>
          </a:p>
        </p:txBody>
      </p:sp>
      <p:graphicFrame>
        <p:nvGraphicFramePr>
          <p:cNvPr id="404" name="Chart 6"/>
          <p:cNvGraphicFramePr/>
          <p:nvPr>
            <p:extLst>
              <p:ext uri="{D42A27DB-BD31-4B8C-83A1-F6EECF244321}">
                <p14:modId xmlns:p14="http://schemas.microsoft.com/office/powerpoint/2010/main" val="3236709010"/>
              </p:ext>
            </p:extLst>
          </p:nvPr>
        </p:nvGraphicFramePr>
        <p:xfrm>
          <a:off x="848310" y="1193890"/>
          <a:ext cx="7349540" cy="4883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8" name="Group 321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06" name="Shape 319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07" name="Shape 320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38</a:t>
              </a:r>
            </a:p>
          </p:txBody>
        </p:sp>
      </p:grpSp>
      <p:sp>
        <p:nvSpPr>
          <p:cNvPr id="409" name="Shape 322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10" name="Shape 323"/>
          <p:cNvSpPr/>
          <p:nvPr/>
        </p:nvSpPr>
        <p:spPr>
          <a:xfrm>
            <a:off x="-2" y="6477000"/>
            <a:ext cx="9144004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411" name="Shape 325"/>
          <p:cNvSpPr txBox="1"/>
          <p:nvPr/>
        </p:nvSpPr>
        <p:spPr>
          <a:xfrm>
            <a:off x="827086" y="5805487"/>
            <a:ext cx="7634290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www.bot.or.th</a:t>
            </a:r>
          </a:p>
        </p:txBody>
      </p:sp>
      <p:pic>
        <p:nvPicPr>
          <p:cNvPr id="412" name="Screen Shot 2561-07-29 at 22.06.20.png" descr="Screen Shot 2561-07-29 at 22.06.2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1919" y="1654143"/>
            <a:ext cx="8380162" cy="28836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6" name="Group 329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14" name="Shape 327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15" name="Shape 328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39</a:t>
              </a:r>
            </a:p>
          </p:txBody>
        </p:sp>
      </p:grpSp>
      <p:sp>
        <p:nvSpPr>
          <p:cNvPr id="417" name="Shape 330"/>
          <p:cNvSpPr txBox="1">
            <a:spLocks noGrp="1"/>
          </p:cNvSpPr>
          <p:nvPr>
            <p:ph type="title" idx="4294967295"/>
          </p:nvPr>
        </p:nvSpPr>
        <p:spPr>
          <a:xfrm>
            <a:off x="642937" y="500062"/>
            <a:ext cx="8229601" cy="584202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18" name="Shape 331"/>
          <p:cNvSpPr/>
          <p:nvPr/>
        </p:nvSpPr>
        <p:spPr>
          <a:xfrm>
            <a:off x="-2" y="6477000"/>
            <a:ext cx="9144004" cy="381000"/>
          </a:xfrm>
          <a:prstGeom prst="rect">
            <a:avLst/>
          </a:prstGeom>
          <a:solidFill>
            <a:srgbClr val="C0C0C0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+mn-lt"/>
                <a:ea typeface="+mn-ea"/>
                <a:cs typeface="+mn-cs"/>
                <a:sym typeface="Times New Roman"/>
              </a:defRPr>
            </a:pPr>
            <a:endParaRPr/>
          </a:p>
        </p:txBody>
      </p:sp>
      <p:sp>
        <p:nvSpPr>
          <p:cNvPr id="419" name="Shape 332"/>
          <p:cNvSpPr txBox="1"/>
          <p:nvPr/>
        </p:nvSpPr>
        <p:spPr>
          <a:xfrm>
            <a:off x="827086" y="5805487"/>
            <a:ext cx="7634290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Data from www.bot.or.th</a:t>
            </a:r>
          </a:p>
        </p:txBody>
      </p:sp>
      <p:pic>
        <p:nvPicPr>
          <p:cNvPr id="420" name="Screen Shot 2561-07-29 at 22.08.51.png" descr="Screen Shot 2561-07-29 at 22.08.5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7572" y="1720572"/>
            <a:ext cx="8229602" cy="26158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4" name="Group 337"/>
          <p:cNvGrpSpPr/>
          <p:nvPr/>
        </p:nvGrpSpPr>
        <p:grpSpPr>
          <a:xfrm>
            <a:off x="8686800" y="6553199"/>
            <a:ext cx="457200" cy="304802"/>
            <a:chOff x="0" y="0"/>
            <a:chExt cx="457200" cy="304800"/>
          </a:xfrm>
        </p:grpSpPr>
        <p:sp>
          <p:nvSpPr>
            <p:cNvPr id="422" name="Shape 335"/>
            <p:cNvSpPr/>
            <p:nvPr/>
          </p:nvSpPr>
          <p:spPr>
            <a:xfrm>
              <a:off x="0" y="0"/>
              <a:ext cx="457200" cy="3048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423" name="Shape 336"/>
            <p:cNvSpPr txBox="1"/>
            <p:nvPr/>
          </p:nvSpPr>
          <p:spPr>
            <a:xfrm>
              <a:off x="0" y="0"/>
              <a:ext cx="457200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40</a:t>
              </a:r>
            </a:p>
          </p:txBody>
        </p:sp>
      </p:grpSp>
      <p:sp>
        <p:nvSpPr>
          <p:cNvPr id="425" name="Shape 338"/>
          <p:cNvSpPr txBox="1">
            <a:spLocks noGrp="1"/>
          </p:cNvSpPr>
          <p:nvPr>
            <p:ph type="title" idx="4294967295"/>
          </p:nvPr>
        </p:nvSpPr>
        <p:spPr>
          <a:xfrm>
            <a:off x="684212" y="404811"/>
            <a:ext cx="8229601" cy="584203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3200" b="1">
                <a:solidFill>
                  <a:srgbClr val="0070C0"/>
                </a:solidFill>
                <a:effectLst>
                  <a:outerShdw blurRad="12700" dist="25400" dir="2700000" rotWithShape="0">
                    <a:srgbClr val="000000"/>
                  </a:outerShdw>
                </a:effectLst>
              </a:defRPr>
            </a:lvl1pPr>
          </a:lstStyle>
          <a:p>
            <a:r>
              <a:t>1.4.5 Exchange Rate</a:t>
            </a:r>
          </a:p>
        </p:txBody>
      </p:sp>
      <p:sp>
        <p:nvSpPr>
          <p:cNvPr id="426" name="Shape 340"/>
          <p:cNvSpPr txBox="1"/>
          <p:nvPr/>
        </p:nvSpPr>
        <p:spPr>
          <a:xfrm>
            <a:off x="827086" y="1125537"/>
            <a:ext cx="7345365" cy="4213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Baht per/1 unit of foreign currency</a:t>
            </a:r>
          </a:p>
        </p:txBody>
      </p:sp>
      <p:sp>
        <p:nvSpPr>
          <p:cNvPr id="427" name="Shape 341"/>
          <p:cNvSpPr txBox="1"/>
          <p:nvPr/>
        </p:nvSpPr>
        <p:spPr>
          <a:xfrm>
            <a:off x="604836" y="4713287"/>
            <a:ext cx="7634290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rPr sz="2000" dirty="0"/>
              <a:t>Source: Data from www.bot.or.th</a:t>
            </a:r>
          </a:p>
        </p:txBody>
      </p:sp>
      <p:pic>
        <p:nvPicPr>
          <p:cNvPr id="428" name="Screen Shot 2561-07-29 at 22.20.57.png" descr="Screen Shot 2561-07-29 at 22.20.5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57198" y="1771350"/>
            <a:ext cx="8229602" cy="18100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Title 1"/>
          <p:cNvSpPr txBox="1">
            <a:spLocks noGrp="1"/>
          </p:cNvSpPr>
          <p:nvPr>
            <p:ph type="title"/>
          </p:nvPr>
        </p:nvSpPr>
        <p:spPr>
          <a:xfrm>
            <a:off x="428624" y="-1"/>
            <a:ext cx="8501065" cy="709615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1.4.6 Income distribution (Lorenz Curve and Gini-coefficient)</a:t>
            </a:r>
          </a:p>
        </p:txBody>
      </p:sp>
      <p:sp>
        <p:nvSpPr>
          <p:cNvPr id="431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40</a:t>
            </a:fld>
            <a:endParaRPr/>
          </a:p>
        </p:txBody>
      </p:sp>
      <p:pic>
        <p:nvPicPr>
          <p:cNvPr id="432" name="Picture 4" descr="Picture 4">
            <a:hlinkClick r:id="rId2"/>
          </p:cNvPr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85750" y="785812"/>
            <a:ext cx="8643939" cy="5572126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TextBox 4"/>
          <p:cNvSpPr txBox="1"/>
          <p:nvPr/>
        </p:nvSpPr>
        <p:spPr>
          <a:xfrm>
            <a:off x="5292725" y="3213100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</a:t>
            </a:r>
          </a:p>
        </p:txBody>
      </p:sp>
      <p:sp>
        <p:nvSpPr>
          <p:cNvPr id="434" name="TextBox 4"/>
          <p:cNvSpPr txBox="1"/>
          <p:nvPr/>
        </p:nvSpPr>
        <p:spPr>
          <a:xfrm>
            <a:off x="6227762" y="3933825"/>
            <a:ext cx="431801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B</a:t>
            </a:r>
          </a:p>
        </p:txBody>
      </p:sp>
      <p:sp>
        <p:nvSpPr>
          <p:cNvPr id="435" name="Oval 6"/>
          <p:cNvSpPr/>
          <p:nvPr/>
        </p:nvSpPr>
        <p:spPr>
          <a:xfrm>
            <a:off x="2555875" y="4292600"/>
            <a:ext cx="144465" cy="144465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36" name="TextBox 4"/>
          <p:cNvSpPr txBox="1"/>
          <p:nvPr/>
        </p:nvSpPr>
        <p:spPr>
          <a:xfrm>
            <a:off x="2339975" y="3860800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X</a:t>
            </a:r>
          </a:p>
        </p:txBody>
      </p:sp>
      <p:sp>
        <p:nvSpPr>
          <p:cNvPr id="437" name="Oval 8"/>
          <p:cNvSpPr/>
          <p:nvPr/>
        </p:nvSpPr>
        <p:spPr>
          <a:xfrm>
            <a:off x="2555875" y="4581525"/>
            <a:ext cx="144465" cy="142877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38" name="TextBox 4"/>
          <p:cNvSpPr txBox="1"/>
          <p:nvPr/>
        </p:nvSpPr>
        <p:spPr>
          <a:xfrm>
            <a:off x="2124075" y="4365625"/>
            <a:ext cx="4318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Y</a:t>
            </a:r>
          </a:p>
        </p:txBody>
      </p:sp>
      <p:sp>
        <p:nvSpPr>
          <p:cNvPr id="439" name="Oval 10"/>
          <p:cNvSpPr/>
          <p:nvPr/>
        </p:nvSpPr>
        <p:spPr>
          <a:xfrm>
            <a:off x="2555875" y="4941887"/>
            <a:ext cx="144465" cy="142877"/>
          </a:xfrm>
          <a:prstGeom prst="ellipse">
            <a:avLst/>
          </a:prstGeom>
          <a:solidFill>
            <a:srgbClr val="FFFF99"/>
          </a:solidFill>
          <a:ln w="25400">
            <a:solidFill>
              <a:srgbClr val="00000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0" name="TextBox 4"/>
          <p:cNvSpPr txBox="1"/>
          <p:nvPr/>
        </p:nvSpPr>
        <p:spPr>
          <a:xfrm>
            <a:off x="2195513" y="4941887"/>
            <a:ext cx="4318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solidFill>
                  <a:schemeClr val="accent2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Z</a:t>
            </a:r>
          </a:p>
        </p:txBody>
      </p:sp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Slide Number Placeholder 3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41</a:t>
            </a:fld>
            <a:endParaRPr/>
          </a:p>
        </p:txBody>
      </p:sp>
      <p:sp>
        <p:nvSpPr>
          <p:cNvPr id="443" name="TextBox 5"/>
          <p:cNvSpPr txBox="1"/>
          <p:nvPr/>
        </p:nvSpPr>
        <p:spPr>
          <a:xfrm>
            <a:off x="0" y="928687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X</a:t>
            </a:r>
          </a:p>
        </p:txBody>
      </p:sp>
      <p:sp>
        <p:nvSpPr>
          <p:cNvPr id="444" name="Right Arrow 10"/>
          <p:cNvSpPr/>
          <p:nvPr/>
        </p:nvSpPr>
        <p:spPr>
          <a:xfrm>
            <a:off x="1714500" y="1071562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5" name="TextBox 11"/>
          <p:cNvSpPr txBox="1"/>
          <p:nvPr/>
        </p:nvSpPr>
        <p:spPr>
          <a:xfrm>
            <a:off x="2214563" y="928687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46" name="TextBox 12"/>
          <p:cNvSpPr txBox="1"/>
          <p:nvPr/>
        </p:nvSpPr>
        <p:spPr>
          <a:xfrm>
            <a:off x="5643562" y="928687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income</a:t>
            </a:r>
          </a:p>
        </p:txBody>
      </p:sp>
      <p:sp>
        <p:nvSpPr>
          <p:cNvPr id="447" name="TextBox 13"/>
          <p:cNvSpPr txBox="1"/>
          <p:nvPr/>
        </p:nvSpPr>
        <p:spPr>
          <a:xfrm>
            <a:off x="0" y="1500187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Y</a:t>
            </a:r>
          </a:p>
        </p:txBody>
      </p:sp>
      <p:sp>
        <p:nvSpPr>
          <p:cNvPr id="448" name="Right Arrow 14"/>
          <p:cNvSpPr/>
          <p:nvPr/>
        </p:nvSpPr>
        <p:spPr>
          <a:xfrm>
            <a:off x="1714500" y="1643063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49" name="TextBox 15"/>
          <p:cNvSpPr txBox="1"/>
          <p:nvPr/>
        </p:nvSpPr>
        <p:spPr>
          <a:xfrm>
            <a:off x="2214563" y="1500187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50" name="TextBox 16"/>
          <p:cNvSpPr txBox="1"/>
          <p:nvPr/>
        </p:nvSpPr>
        <p:spPr>
          <a:xfrm>
            <a:off x="5643562" y="1500187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10% of income</a:t>
            </a:r>
          </a:p>
        </p:txBody>
      </p:sp>
      <p:sp>
        <p:nvSpPr>
          <p:cNvPr id="451" name="TextBox 17"/>
          <p:cNvSpPr txBox="1"/>
          <p:nvPr/>
        </p:nvSpPr>
        <p:spPr>
          <a:xfrm>
            <a:off x="0" y="2071688"/>
            <a:ext cx="15716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At point Z</a:t>
            </a:r>
          </a:p>
        </p:txBody>
      </p:sp>
      <p:sp>
        <p:nvSpPr>
          <p:cNvPr id="452" name="Right Arrow 18"/>
          <p:cNvSpPr/>
          <p:nvPr/>
        </p:nvSpPr>
        <p:spPr>
          <a:xfrm>
            <a:off x="1714500" y="2214563"/>
            <a:ext cx="285750" cy="214313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53" name="TextBox 19"/>
          <p:cNvSpPr txBox="1"/>
          <p:nvPr/>
        </p:nvSpPr>
        <p:spPr>
          <a:xfrm>
            <a:off x="2214563" y="2071688"/>
            <a:ext cx="3643313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20% of household receives </a:t>
            </a:r>
          </a:p>
        </p:txBody>
      </p:sp>
      <p:sp>
        <p:nvSpPr>
          <p:cNvPr id="454" name="TextBox 20"/>
          <p:cNvSpPr txBox="1"/>
          <p:nvPr/>
        </p:nvSpPr>
        <p:spPr>
          <a:xfrm>
            <a:off x="5643562" y="2071688"/>
            <a:ext cx="285750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  0% of income</a:t>
            </a:r>
          </a:p>
        </p:txBody>
      </p:sp>
      <p:sp>
        <p:nvSpPr>
          <p:cNvPr id="455" name="Title 1"/>
          <p:cNvSpPr txBox="1">
            <a:spLocks noGrp="1"/>
          </p:cNvSpPr>
          <p:nvPr>
            <p:ph type="title"/>
          </p:nvPr>
        </p:nvSpPr>
        <p:spPr>
          <a:xfrm>
            <a:off x="357188" y="214313"/>
            <a:ext cx="8501062" cy="709613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1.4.6 Income distribution (Lorenz Curve and Gini-coefficient)</a:t>
            </a:r>
          </a:p>
        </p:txBody>
      </p:sp>
      <p:sp>
        <p:nvSpPr>
          <p:cNvPr id="456" name="TextBox 23"/>
          <p:cNvSpPr txBox="1"/>
          <p:nvPr/>
        </p:nvSpPr>
        <p:spPr>
          <a:xfrm>
            <a:off x="441325" y="2754313"/>
            <a:ext cx="6273800" cy="421393"/>
          </a:xfrm>
          <a:prstGeom prst="rect">
            <a:avLst/>
          </a:prstGeom>
          <a:solidFill>
            <a:srgbClr val="85FFE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66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X is on the “Perfect Equality Line”</a:t>
            </a:r>
          </a:p>
        </p:txBody>
      </p:sp>
      <p:sp>
        <p:nvSpPr>
          <p:cNvPr id="457" name="TextBox 24"/>
          <p:cNvSpPr txBox="1"/>
          <p:nvPr/>
        </p:nvSpPr>
        <p:spPr>
          <a:xfrm>
            <a:off x="428625" y="3357562"/>
            <a:ext cx="6286500" cy="421393"/>
          </a:xfrm>
          <a:prstGeom prst="rect">
            <a:avLst/>
          </a:prstGeom>
          <a:solidFill>
            <a:srgbClr val="FFCCC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FF0000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Y is on the “Lorenz Curve”</a:t>
            </a:r>
          </a:p>
        </p:txBody>
      </p:sp>
      <p:sp>
        <p:nvSpPr>
          <p:cNvPr id="458" name="TextBox 25"/>
          <p:cNvSpPr txBox="1"/>
          <p:nvPr/>
        </p:nvSpPr>
        <p:spPr>
          <a:xfrm>
            <a:off x="428624" y="4000500"/>
            <a:ext cx="7786690" cy="421392"/>
          </a:xfrm>
          <a:prstGeom prst="rect">
            <a:avLst/>
          </a:prstGeom>
          <a:solidFill>
            <a:srgbClr val="D2D2F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Point Z is on the “Perfect Inequality Line”</a:t>
            </a:r>
          </a:p>
        </p:txBody>
      </p:sp>
      <p:grpSp>
        <p:nvGrpSpPr>
          <p:cNvPr id="464" name="Group 39"/>
          <p:cNvGrpSpPr/>
          <p:nvPr/>
        </p:nvGrpSpPr>
        <p:grpSpPr>
          <a:xfrm>
            <a:off x="928687" y="4643437"/>
            <a:ext cx="5286376" cy="993059"/>
            <a:chOff x="0" y="0"/>
            <a:chExt cx="5286375" cy="993058"/>
          </a:xfrm>
        </p:grpSpPr>
        <p:sp>
          <p:nvSpPr>
            <p:cNvPr id="459" name="TextBox 22"/>
            <p:cNvSpPr txBox="1"/>
            <p:nvPr/>
          </p:nvSpPr>
          <p:spPr>
            <a:xfrm>
              <a:off x="0" y="71458"/>
              <a:ext cx="2286000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Gini-coefficient</a:t>
              </a:r>
            </a:p>
          </p:txBody>
        </p:sp>
        <p:sp>
          <p:nvSpPr>
            <p:cNvPr id="460" name="TextBox 27"/>
            <p:cNvSpPr txBox="1"/>
            <p:nvPr/>
          </p:nvSpPr>
          <p:spPr>
            <a:xfrm>
              <a:off x="2214562" y="71458"/>
              <a:ext cx="428626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=</a:t>
              </a:r>
            </a:p>
          </p:txBody>
        </p:sp>
        <p:sp>
          <p:nvSpPr>
            <p:cNvPr id="461" name="TextBox 28"/>
            <p:cNvSpPr txBox="1"/>
            <p:nvPr/>
          </p:nvSpPr>
          <p:spPr>
            <a:xfrm>
              <a:off x="3357562" y="0"/>
              <a:ext cx="1357313" cy="4213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area A</a:t>
              </a:r>
            </a:p>
          </p:txBody>
        </p:sp>
        <p:sp>
          <p:nvSpPr>
            <p:cNvPr id="462" name="Straight Connector 30"/>
            <p:cNvSpPr/>
            <p:nvPr/>
          </p:nvSpPr>
          <p:spPr>
            <a:xfrm>
              <a:off x="2786061" y="500061"/>
              <a:ext cx="2286001" cy="1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63" name="TextBox 31"/>
            <p:cNvSpPr txBox="1"/>
            <p:nvPr/>
          </p:nvSpPr>
          <p:spPr>
            <a:xfrm>
              <a:off x="2857500" y="571666"/>
              <a:ext cx="2428875" cy="421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area A + area B</a:t>
              </a:r>
            </a:p>
          </p:txBody>
        </p:sp>
      </p:grpSp>
      <p:sp>
        <p:nvSpPr>
          <p:cNvPr id="465" name="TextBox 32"/>
          <p:cNvSpPr txBox="1"/>
          <p:nvPr/>
        </p:nvSpPr>
        <p:spPr>
          <a:xfrm>
            <a:off x="395288" y="5805487"/>
            <a:ext cx="2500312" cy="421393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Gini-coefficient </a:t>
            </a:r>
          </a:p>
        </p:txBody>
      </p:sp>
      <p:sp>
        <p:nvSpPr>
          <p:cNvPr id="466" name="Straight Arrow Connector 34"/>
          <p:cNvSpPr/>
          <p:nvPr/>
        </p:nvSpPr>
        <p:spPr>
          <a:xfrm flipV="1">
            <a:off x="2627313" y="5805487"/>
            <a:ext cx="1588" cy="357188"/>
          </a:xfrm>
          <a:prstGeom prst="line">
            <a:avLst/>
          </a:prstGeom>
          <a:ln w="25400">
            <a:solidFill>
              <a:srgbClr val="FF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67" name="Right Arrow 37"/>
          <p:cNvSpPr/>
          <p:nvPr/>
        </p:nvSpPr>
        <p:spPr>
          <a:xfrm>
            <a:off x="3059113" y="5949950"/>
            <a:ext cx="357188" cy="214314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>
            <a:solidFill>
              <a:srgbClr val="00957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chemeClr val="accent3">
                    <a:lumOff val="44000"/>
                  </a:schemeClr>
                </a:solidFill>
              </a:defRPr>
            </a:pPr>
            <a:endParaRPr/>
          </a:p>
        </p:txBody>
      </p:sp>
      <p:sp>
        <p:nvSpPr>
          <p:cNvPr id="468" name="TextBox 41"/>
          <p:cNvSpPr txBox="1"/>
          <p:nvPr/>
        </p:nvSpPr>
        <p:spPr>
          <a:xfrm>
            <a:off x="3635375" y="5805487"/>
            <a:ext cx="4786313" cy="421393"/>
          </a:xfrm>
          <a:prstGeom prst="rect">
            <a:avLst/>
          </a:prstGeom>
          <a:solidFill>
            <a:srgbClr val="FFFF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000066"/>
                </a:solidFill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Unequal income distribution </a:t>
            </a:r>
          </a:p>
        </p:txBody>
      </p:sp>
      <p:sp>
        <p:nvSpPr>
          <p:cNvPr id="469" name="Straight Arrow Connector 42"/>
          <p:cNvSpPr/>
          <p:nvPr/>
        </p:nvSpPr>
        <p:spPr>
          <a:xfrm flipV="1">
            <a:off x="7740650" y="5876925"/>
            <a:ext cx="1589" cy="357189"/>
          </a:xfrm>
          <a:prstGeom prst="line">
            <a:avLst/>
          </a:prstGeom>
          <a:ln w="25400">
            <a:solidFill>
              <a:srgbClr val="FF0000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1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1" fill="hold"/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6" fill="hold"/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1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1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6" fill="hold"/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1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1" fill="hold"/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17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6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1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1" fill="hold"/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1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6" fill="hold"/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2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1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2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fill="hold"/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" grpId="1" animBg="1" advAuto="0"/>
      <p:bldP spid="444" grpId="2" animBg="1" advAuto="0"/>
      <p:bldP spid="445" grpId="3" animBg="1" advAuto="0"/>
      <p:bldP spid="446" grpId="4" animBg="1" advAuto="0"/>
      <p:bldP spid="447" grpId="5" animBg="1" advAuto="0"/>
      <p:bldP spid="448" grpId="6" animBg="1" advAuto="0"/>
      <p:bldP spid="449" grpId="7" animBg="1" advAuto="0"/>
      <p:bldP spid="450" grpId="8" animBg="1" advAuto="0"/>
      <p:bldP spid="451" grpId="9" animBg="1" advAuto="0"/>
      <p:bldP spid="452" grpId="10" animBg="1" advAuto="0"/>
      <p:bldP spid="453" grpId="11" animBg="1" advAuto="0"/>
      <p:bldP spid="454" grpId="12" animBg="1" advAuto="0"/>
      <p:bldP spid="456" grpId="13" animBg="1" advAuto="0"/>
      <p:bldP spid="457" grpId="14" animBg="1" advAuto="0"/>
      <p:bldP spid="458" grpId="15" animBg="1" advAuto="0"/>
      <p:bldP spid="464" grpId="16" animBg="1" advAuto="0"/>
      <p:bldP spid="465" grpId="17" animBg="1" advAuto="0"/>
      <p:bldP spid="466" grpId="18" animBg="1" advAuto="0"/>
      <p:bldP spid="467" grpId="19" animBg="1" advAuto="0"/>
      <p:bldP spid="468" grpId="20" animBg="1" advAuto="0"/>
      <p:bldP spid="469" grpId="21" animBg="1" advAuto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1.5 The History of Macroeconomics</a:t>
            </a:r>
          </a:p>
        </p:txBody>
      </p:sp>
      <p:sp>
        <p:nvSpPr>
          <p:cNvPr id="472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611187" y="1341437"/>
            <a:ext cx="8153401" cy="4953001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Different historical periods brought about different concerns that underpinned development in macroeconomic ideas</a:t>
            </a:r>
          </a:p>
          <a:p>
            <a:pPr>
              <a:buFont typeface="Courier New"/>
              <a:buChar char="o"/>
            </a:pPr>
            <a:r>
              <a:t>From </a:t>
            </a:r>
            <a:r>
              <a:rPr>
                <a:solidFill>
                  <a:srgbClr val="0000CC"/>
                </a:solidFill>
              </a:rPr>
              <a:t>Classical</a:t>
            </a:r>
            <a:r>
              <a:t> to </a:t>
            </a:r>
            <a:r>
              <a:rPr>
                <a:solidFill>
                  <a:srgbClr val="0000CC"/>
                </a:solidFill>
              </a:rPr>
              <a:t>Keynesian</a:t>
            </a:r>
            <a:r>
              <a:t> (through </a:t>
            </a:r>
            <a:r>
              <a:rPr>
                <a:solidFill>
                  <a:srgbClr val="0000CC"/>
                </a:solidFill>
              </a:rPr>
              <a:t>Marx</a:t>
            </a:r>
            <a:r>
              <a:t>)</a:t>
            </a:r>
          </a:p>
          <a:p>
            <a:pPr>
              <a:buFont typeface="Courier New"/>
              <a:buChar char="o"/>
            </a:pPr>
            <a:r>
              <a:t>And from </a:t>
            </a:r>
            <a:r>
              <a:rPr>
                <a:solidFill>
                  <a:srgbClr val="0000CC"/>
                </a:solidFill>
              </a:rPr>
              <a:t>Keynesian</a:t>
            </a:r>
            <a:r>
              <a:t> to </a:t>
            </a:r>
            <a:r>
              <a:rPr>
                <a:solidFill>
                  <a:srgbClr val="0000CC"/>
                </a:solidFill>
              </a:rPr>
              <a:t>Monetarism</a:t>
            </a:r>
            <a:r>
              <a:t>, and finally to </a:t>
            </a:r>
            <a:r>
              <a:rPr>
                <a:solidFill>
                  <a:srgbClr val="0000CC"/>
                </a:solidFill>
              </a:rPr>
              <a:t>Neo-classical economics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" grpId="1" build="p" bldLvl="5" animBg="1" advAuto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Title 1"/>
          <p:cNvSpPr txBox="1">
            <a:spLocks noGrp="1"/>
          </p:cNvSpPr>
          <p:nvPr>
            <p:ph type="title"/>
          </p:nvPr>
        </p:nvSpPr>
        <p:spPr>
          <a:xfrm>
            <a:off x="609600" y="76200"/>
            <a:ext cx="8229600" cy="61595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t>The History of Macroeconomics</a:t>
            </a:r>
          </a:p>
        </p:txBody>
      </p:sp>
      <p:pic>
        <p:nvPicPr>
          <p:cNvPr id="475" name="Picture 9" descr="Picture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00300" y="765175"/>
            <a:ext cx="2028825" cy="224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6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724400" y="777875"/>
            <a:ext cx="2047875" cy="2238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477" name="Picture 11" descr="Picture 1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657600" y="3886200"/>
            <a:ext cx="1905000" cy="228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8" name="Picture 12" descr="Picture 12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019800" y="3886200"/>
            <a:ext cx="1922464" cy="2209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9" name="Picture 2" descr="Picture 2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71600" y="3810000"/>
            <a:ext cx="1720850" cy="2424114"/>
          </a:xfrm>
          <a:prstGeom prst="rect">
            <a:avLst/>
          </a:prstGeom>
          <a:ln w="12700">
            <a:miter lim="400000"/>
          </a:ln>
        </p:spPr>
      </p:pic>
      <p:sp>
        <p:nvSpPr>
          <p:cNvPr id="480" name="TextBox 11"/>
          <p:cNvSpPr txBox="1"/>
          <p:nvPr/>
        </p:nvSpPr>
        <p:spPr>
          <a:xfrm>
            <a:off x="2597150" y="3036888"/>
            <a:ext cx="16351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1723-1790</a:t>
            </a:r>
          </a:p>
        </p:txBody>
      </p:sp>
      <p:sp>
        <p:nvSpPr>
          <p:cNvPr id="481" name="TextBox 12"/>
          <p:cNvSpPr txBox="1"/>
          <p:nvPr/>
        </p:nvSpPr>
        <p:spPr>
          <a:xfrm>
            <a:off x="5060950" y="3036888"/>
            <a:ext cx="1711325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1818-1883</a:t>
            </a:r>
          </a:p>
        </p:txBody>
      </p:sp>
      <p:sp>
        <p:nvSpPr>
          <p:cNvPr id="482" name="TextBox 13"/>
          <p:cNvSpPr txBox="1"/>
          <p:nvPr/>
        </p:nvSpPr>
        <p:spPr>
          <a:xfrm>
            <a:off x="1447800" y="6324600"/>
            <a:ext cx="19050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1842-1924</a:t>
            </a:r>
          </a:p>
        </p:txBody>
      </p:sp>
      <p:sp>
        <p:nvSpPr>
          <p:cNvPr id="483" name="TextBox 14"/>
          <p:cNvSpPr txBox="1"/>
          <p:nvPr/>
        </p:nvSpPr>
        <p:spPr>
          <a:xfrm>
            <a:off x="3886200" y="6302375"/>
            <a:ext cx="167640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1883-1946</a:t>
            </a:r>
          </a:p>
        </p:txBody>
      </p:sp>
      <p:sp>
        <p:nvSpPr>
          <p:cNvPr id="484" name="TextBox 15"/>
          <p:cNvSpPr txBox="1"/>
          <p:nvPr/>
        </p:nvSpPr>
        <p:spPr>
          <a:xfrm>
            <a:off x="6265862" y="6296025"/>
            <a:ext cx="1676401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1912-2006</a:t>
            </a:r>
          </a:p>
        </p:txBody>
      </p:sp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8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196975"/>
            <a:ext cx="8229601" cy="53340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buSzTx/>
              <a:buNone/>
              <a:defRPr b="1">
                <a:solidFill>
                  <a:srgbClr val="C00000"/>
                </a:solidFill>
              </a:defRPr>
            </a:pPr>
            <a:r>
              <a:t>Classical period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t>Adam Smith </a:t>
            </a:r>
            <a:r>
              <a:rPr b="0">
                <a:solidFill>
                  <a:srgbClr val="000000"/>
                </a:solidFill>
              </a:rPr>
              <a:t>and "An Inquiry into the Nature and Causes of the Wealth of Nations”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t>In the context of the beginning of </a:t>
            </a:r>
            <a:r>
              <a:rPr b="1">
                <a:solidFill>
                  <a:srgbClr val="0000CC"/>
                </a:solidFill>
              </a:rPr>
              <a:t>industrialisation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 b="1">
                <a:solidFill>
                  <a:srgbClr val="0000CC"/>
                </a:solidFill>
              </a:defRPr>
            </a:pPr>
            <a:r>
              <a:t>Division of labour </a:t>
            </a:r>
            <a:r>
              <a:rPr b="0">
                <a:solidFill>
                  <a:srgbClr val="000000"/>
                </a:solidFill>
              </a:rPr>
              <a:t>(</a:t>
            </a:r>
            <a:r>
              <a:t>specialisation</a:t>
            </a:r>
            <a:r>
              <a:rPr b="0">
                <a:solidFill>
                  <a:srgbClr val="000000"/>
                </a:solidFill>
              </a:rPr>
              <a:t>) is crucial to raising production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 b="1">
                <a:solidFill>
                  <a:srgbClr val="0000CC"/>
                </a:solidFill>
              </a:defRPr>
            </a:pPr>
            <a:r>
              <a:t>Market</a:t>
            </a:r>
            <a:r>
              <a:rPr b="0">
                <a:solidFill>
                  <a:srgbClr val="000000"/>
                </a:solidFill>
              </a:rPr>
              <a:t> can help coordinate self-interested actions of individuals so that they would ultimately serve the social good.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t>Through the </a:t>
            </a:r>
            <a:r>
              <a:rPr b="1">
                <a:solidFill>
                  <a:srgbClr val="0000CC"/>
                </a:solidFill>
              </a:rPr>
              <a:t>market system</a:t>
            </a:r>
            <a:r>
              <a:t>, “</a:t>
            </a:r>
            <a:r>
              <a:rPr b="1">
                <a:solidFill>
                  <a:srgbClr val="C00000"/>
                </a:solidFill>
              </a:rPr>
              <a:t>the invisible hand</a:t>
            </a:r>
            <a:r>
              <a:t>” bring the benefits to everyone. 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2000"/>
            </a:pPr>
            <a:r>
              <a:t>Note: Smith was a reaction to the prior “mercantilism” (controlled economy).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" grpId="1" build="p" bldLvl="5" animBg="1" advAuto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341437"/>
            <a:ext cx="8229601" cy="4724401"/>
          </a:xfrm>
          <a:prstGeom prst="rect">
            <a:avLst/>
          </a:prstGeom>
        </p:spPr>
        <p:txBody>
          <a:bodyPr/>
          <a:lstStyle/>
          <a:p>
            <a:pPr marL="0" lvl="1" indent="0">
              <a:spcBef>
                <a:spcPts val="700"/>
              </a:spcBef>
              <a:buSzTx/>
              <a:buNone/>
              <a:defRPr sz="2400" b="1">
                <a:solidFill>
                  <a:srgbClr val="C00000"/>
                </a:solidFill>
              </a:defRPr>
            </a:pPr>
            <a:r>
              <a:t>Marxist Economics</a:t>
            </a:r>
          </a:p>
          <a:p>
            <a:pPr marL="742950" lvl="2" indent="-342900">
              <a:spcBef>
                <a:spcPts val="500"/>
              </a:spcBef>
              <a:buFont typeface="Courier New"/>
              <a:buChar char="o"/>
              <a:defRPr sz="2400"/>
            </a:pPr>
            <a:r>
              <a:t>In contrast to the pro-market view, </a:t>
            </a:r>
            <a:r>
              <a:rPr b="1">
                <a:solidFill>
                  <a:srgbClr val="0000CC"/>
                </a:solidFill>
              </a:rPr>
              <a:t>Karl Marx </a:t>
            </a:r>
            <a:r>
              <a:t>raised a crucial observation on the (</a:t>
            </a:r>
            <a:r>
              <a:rPr>
                <a:solidFill>
                  <a:srgbClr val="C00000"/>
                </a:solidFill>
              </a:rPr>
              <a:t>unfair</a:t>
            </a:r>
            <a:r>
              <a:t>) </a:t>
            </a:r>
            <a:r>
              <a:rPr>
                <a:solidFill>
                  <a:srgbClr val="0000CC"/>
                </a:solidFill>
              </a:rPr>
              <a:t>distributions of benefits</a:t>
            </a:r>
            <a:r>
              <a:t> from industrialisation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The concern for Marx on the exploitation that occurred from “</a:t>
            </a:r>
            <a:r>
              <a:rPr>
                <a:solidFill>
                  <a:srgbClr val="0000CC"/>
                </a:solidFill>
              </a:rPr>
              <a:t>capitalism</a:t>
            </a:r>
            <a:r>
              <a:t>”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And the way Marx sees the world is not just bounded to the working of the markets. He sees the whole society as proceeding through the systematic plot of history.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0" grpId="1" build="p" bldLvl="5" animBg="1" advAuto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3" name="Content Placeholder 2"/>
          <p:cNvSpPr txBox="1">
            <a:spLocks noGrp="1"/>
          </p:cNvSpPr>
          <p:nvPr>
            <p:ph type="body" sz="half" idx="1"/>
          </p:nvPr>
        </p:nvSpPr>
        <p:spPr>
          <a:xfrm>
            <a:off x="381000" y="1295400"/>
            <a:ext cx="8382000" cy="2362200"/>
          </a:xfrm>
          <a:prstGeom prst="rect">
            <a:avLst/>
          </a:prstGeom>
        </p:spPr>
        <p:txBody>
          <a:bodyPr/>
          <a:lstStyle/>
          <a:p>
            <a:pPr marL="0" lvl="1" indent="0">
              <a:lnSpc>
                <a:spcPct val="90000"/>
              </a:lnSpc>
              <a:spcBef>
                <a:spcPts val="700"/>
              </a:spcBef>
              <a:buSzTx/>
              <a:buNone/>
              <a:defRPr sz="2400" b="1">
                <a:solidFill>
                  <a:srgbClr val="C00000"/>
                </a:solidFill>
              </a:defRPr>
            </a:pPr>
            <a:r>
              <a:t>Marxist Economics</a:t>
            </a:r>
          </a:p>
          <a:p>
            <a:pPr marL="742950" lvl="1" indent="-285750">
              <a:lnSpc>
                <a:spcPct val="90000"/>
              </a:lnSpc>
              <a:spcBef>
                <a:spcPts val="700"/>
              </a:spcBef>
              <a:buFont typeface="Courier New"/>
              <a:buChar char="o"/>
              <a:defRPr sz="2400"/>
            </a:pPr>
            <a:r>
              <a:t>History is the history of “</a:t>
            </a:r>
            <a:r>
              <a:rPr>
                <a:solidFill>
                  <a:srgbClr val="0000CC"/>
                </a:solidFill>
              </a:rPr>
              <a:t>class struggle</a:t>
            </a:r>
            <a:r>
              <a:t>”, i.e. conflicts between </a:t>
            </a:r>
            <a:r>
              <a:rPr>
                <a:solidFill>
                  <a:srgbClr val="990000"/>
                </a:solidFill>
              </a:rPr>
              <a:t>ownership class </a:t>
            </a:r>
            <a:r>
              <a:t>that controls means of production, and </a:t>
            </a:r>
            <a:r>
              <a:rPr>
                <a:solidFill>
                  <a:srgbClr val="990000"/>
                </a:solidFill>
              </a:rPr>
              <a:t>labour</a:t>
            </a:r>
            <a:r>
              <a:t>. In the modern context, this conflict arises between the capitalists and the working class. </a:t>
            </a:r>
          </a:p>
        </p:txBody>
      </p:sp>
      <p:pic>
        <p:nvPicPr>
          <p:cNvPr id="494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0" y="3790950"/>
            <a:ext cx="2762250" cy="27622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3" grpId="1" build="p" bldLvl="5" animBg="1" advAuto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49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395288" y="1196975"/>
            <a:ext cx="8153401" cy="4953000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b="1">
                <a:solidFill>
                  <a:srgbClr val="C00000"/>
                </a:solidFill>
              </a:defRPr>
            </a:pPr>
            <a:r>
              <a:t>Neo-classical economists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/>
            </a:pPr>
            <a:r>
              <a:t>The revived belief in “</a:t>
            </a:r>
            <a:r>
              <a:rPr>
                <a:solidFill>
                  <a:srgbClr val="0000CC"/>
                </a:solidFill>
              </a:rPr>
              <a:t>markets</a:t>
            </a:r>
            <a:r>
              <a:t>” 	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Market as the most efficient, and also self-regulating</a:t>
            </a:r>
          </a:p>
          <a:p>
            <a:pPr marL="0" lvl="2" indent="914400">
              <a:spcBef>
                <a:spcPts val="400"/>
              </a:spcBef>
              <a:buSzTx/>
              <a:buNone/>
              <a:defRPr sz="2000"/>
            </a:pPr>
            <a:endParaRPr/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>
                <a:solidFill>
                  <a:srgbClr val="0000CC"/>
                </a:solidFill>
              </a:defRPr>
            </a:pPr>
            <a:r>
              <a:t>Alfred Marshall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The “</a:t>
            </a:r>
            <a:r>
              <a:rPr>
                <a:solidFill>
                  <a:srgbClr val="C00000"/>
                </a:solidFill>
              </a:rPr>
              <a:t>father</a:t>
            </a:r>
            <a:r>
              <a:t>” of </a:t>
            </a:r>
            <a:r>
              <a:rPr>
                <a:solidFill>
                  <a:srgbClr val="C00000"/>
                </a:solidFill>
              </a:rPr>
              <a:t>modern economics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Founded theories explaining “</a:t>
            </a:r>
            <a:r>
              <a:rPr>
                <a:solidFill>
                  <a:srgbClr val="0000CC"/>
                </a:solidFill>
              </a:rPr>
              <a:t>demand</a:t>
            </a:r>
            <a:r>
              <a:t>”, which underpins the modern microeconomic understanding of “markets”</a:t>
            </a:r>
          </a:p>
          <a:p>
            <a:pPr marL="1143000" lvl="2" indent="-228600">
              <a:spcBef>
                <a:spcPts val="400"/>
              </a:spcBef>
              <a:buChar char="✓"/>
              <a:defRPr sz="2000"/>
            </a:pPr>
            <a:r>
              <a:t>More importantly, Marshall also introduced the concept of “</a:t>
            </a:r>
            <a:r>
              <a:rPr>
                <a:solidFill>
                  <a:srgbClr val="0000CC"/>
                </a:solidFill>
              </a:rPr>
              <a:t>homo-economicus</a:t>
            </a:r>
            <a:r>
              <a:t>”(</a:t>
            </a:r>
            <a:r>
              <a:rPr>
                <a:solidFill>
                  <a:srgbClr val="C00000"/>
                </a:solidFill>
              </a:rPr>
              <a:t>economic human</a:t>
            </a:r>
            <a:r>
              <a:t>), posing the understanding of economic agents as individuals seeking to fulfill “</a:t>
            </a:r>
            <a:r>
              <a:rPr>
                <a:solidFill>
                  <a:srgbClr val="0000CC"/>
                </a:solidFill>
              </a:rPr>
              <a:t>self-interests</a:t>
            </a:r>
            <a:r>
              <a:t>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9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7" grpId="1" build="p" bldLvl="5" animBg="1" advAuto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>
            <a:lvl1pPr defTabSz="841247">
              <a:defRPr sz="3680" b="1">
                <a:effectLst>
                  <a:outerShdw blurRad="35052" dist="35052" dir="2700000" rotWithShape="0">
                    <a:srgbClr val="C0C0C0"/>
                  </a:outerShdw>
                </a:effectLst>
              </a:defRPr>
            </a:lvl1pPr>
          </a:lstStyle>
          <a:p>
            <a:r>
              <a:t>Markets: the core of neo-classical economics</a:t>
            </a:r>
          </a:p>
        </p:txBody>
      </p:sp>
      <p:sp>
        <p:nvSpPr>
          <p:cNvPr id="50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  <a:defRPr>
                <a:solidFill>
                  <a:srgbClr val="C00000"/>
                </a:solidFill>
              </a:defRPr>
            </a:pPr>
            <a:r>
              <a:t>Neo-classical economists </a:t>
            </a:r>
            <a:r>
              <a:rPr>
                <a:solidFill>
                  <a:srgbClr val="000000"/>
                </a:solidFill>
              </a:rPr>
              <a:t>tend to see the </a:t>
            </a:r>
            <a:r>
              <a:rPr>
                <a:solidFill>
                  <a:srgbClr val="0000CC"/>
                </a:solidFill>
              </a:rPr>
              <a:t>market system as the most efficient in allocating resources</a:t>
            </a:r>
            <a:r>
              <a:rPr>
                <a:solidFill>
                  <a:srgbClr val="000000"/>
                </a:solidFill>
              </a:rPr>
              <a:t>. 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Nonetheless, we should keep in mind that, even though most economists accept the advantages of the market, there can be different views on the degree of regulations needed for markets to work, </a:t>
            </a:r>
          </a:p>
          <a:p>
            <a:pPr marL="742950" lvl="1" indent="-285750">
              <a:spcBef>
                <a:spcPts val="700"/>
              </a:spcBef>
              <a:buChar char="✓"/>
              <a:defRPr sz="2400"/>
            </a:pPr>
            <a:r>
              <a:t>In addition, we may also place different values to other economics-related objectives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" grpId="1" build="p" bldLvl="5" animBg="1" advAuto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3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395288" y="1268412"/>
            <a:ext cx="8229601" cy="4953001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b="1">
                <a:solidFill>
                  <a:srgbClr val="C00000"/>
                </a:solidFill>
              </a:defRPr>
            </a:pPr>
            <a:r>
              <a:t>Keynesian economics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In the context of “</a:t>
            </a:r>
            <a:r>
              <a:rPr>
                <a:solidFill>
                  <a:srgbClr val="0000CC"/>
                </a:solidFill>
              </a:rPr>
              <a:t>the great depression</a:t>
            </a:r>
            <a:r>
              <a:t>”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Recognize that classical economics, which sees the market as self-regulating, is not adequate in dealing with </a:t>
            </a:r>
            <a:r>
              <a:rPr>
                <a:solidFill>
                  <a:srgbClr val="0000CC"/>
                </a:solidFill>
              </a:rPr>
              <a:t>economic fluctuations</a:t>
            </a:r>
          </a:p>
          <a:p>
            <a:pPr marL="742950" lvl="1" indent="-285750">
              <a:spcBef>
                <a:spcPts val="700"/>
              </a:spcBef>
              <a:defRPr sz="2400"/>
            </a:pPr>
            <a:r>
              <a:t>Keynes offer solutions: </a:t>
            </a:r>
            <a:r>
              <a:rPr>
                <a:solidFill>
                  <a:srgbClr val="0000CC"/>
                </a:solidFill>
              </a:rPr>
              <a:t>boosting aggregate demand</a:t>
            </a:r>
          </a:p>
          <a:p>
            <a:pPr marL="1143000" lvl="2" indent="-228600">
              <a:spcBef>
                <a:spcPts val="400"/>
              </a:spcBef>
              <a:defRPr sz="2000"/>
            </a:pPr>
            <a:r>
              <a:t>Through encouraging domestic consumptions, raising government spendings, and lowering interest rates</a:t>
            </a:r>
          </a:p>
          <a:p>
            <a:pPr marL="1143000" lvl="2" indent="-228600">
              <a:spcBef>
                <a:spcPts val="400"/>
              </a:spcBef>
              <a:defRPr sz="2000"/>
            </a:pPr>
            <a:r>
              <a:t>Particularly through government investment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" grpId="1" build="p" bldLvl="5" animBg="1" advAuto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6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68312" y="1196975"/>
            <a:ext cx="8229601" cy="49530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C00000"/>
                </a:solidFill>
              </a:defRPr>
            </a:pPr>
            <a:r>
              <a:t>The Monetarists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t>Led by </a:t>
            </a:r>
            <a:r>
              <a:rPr b="1">
                <a:solidFill>
                  <a:srgbClr val="0000CC"/>
                </a:solidFill>
              </a:rPr>
              <a:t>Milton Friedman</a:t>
            </a:r>
            <a:r>
              <a:t>	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1800"/>
            </a:pPr>
            <a:r>
              <a:t>Put the emphasis rather on the roles of bad monetary policies as the major factor behind economic crisis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buChar char="✓"/>
              <a:defRPr sz="1800"/>
            </a:pPr>
            <a:r>
              <a:t>Government should leave the goods market alone, acting rather through controlling the money supply</a:t>
            </a:r>
          </a:p>
          <a:p>
            <a:pPr marL="1143000" lvl="2" indent="-228600">
              <a:lnSpc>
                <a:spcPct val="90000"/>
              </a:lnSpc>
              <a:spcBef>
                <a:spcPts val="400"/>
              </a:spcBef>
              <a:defRPr sz="1800"/>
            </a:pPr>
            <a:endParaRPr/>
          </a:p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C00000"/>
                </a:solidFill>
              </a:defRPr>
            </a:pPr>
            <a:r>
              <a:t>Neo-liberalism (following Friedman)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t>Keeping the trend of the“neo-classics”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t>Arguing for reducing the government roles and privatising public services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t>Pro “free-trade”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6" grpId="1" build="p" bldLvl="5" animBg="1" advAuto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09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250825" y="1196975"/>
            <a:ext cx="8435975" cy="5029200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>
                <a:solidFill>
                  <a:srgbClr val="C00000"/>
                </a:solidFill>
              </a:defRPr>
            </a:pPr>
            <a:r>
              <a:t>Synthesising Classical and Keynesian perspectives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t>Classical view</a:t>
            </a:r>
            <a:r>
              <a:rPr>
                <a:solidFill>
                  <a:srgbClr val="000000"/>
                </a:solidFill>
              </a:rPr>
              <a:t>: </a:t>
            </a:r>
            <a:r>
              <a:rPr b="0">
                <a:solidFill>
                  <a:srgbClr val="000000"/>
                </a:solidFill>
              </a:rPr>
              <a:t>economics will naturally settle at full-employment, as wages and price manage to adjust to changes in money supply or unemployment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00CC"/>
                </a:solidFill>
              </a:defRPr>
            </a:pPr>
            <a:r>
              <a:t>Keynesian view</a:t>
            </a:r>
            <a:r>
              <a:rPr>
                <a:solidFill>
                  <a:srgbClr val="000000"/>
                </a:solidFill>
              </a:rPr>
              <a:t>: </a:t>
            </a:r>
            <a:r>
              <a:rPr b="0">
                <a:solidFill>
                  <a:srgbClr val="000000"/>
                </a:solidFill>
              </a:rPr>
              <a:t>unemployment arises from failure of the labour market to adjust fast enough, leaving room for fiscal and monetary policies to be effective means in coping with fluctuations</a:t>
            </a:r>
          </a:p>
          <a:p>
            <a:pPr marL="742950" lvl="1" indent="-285750">
              <a:spcBef>
                <a:spcPts val="700"/>
              </a:spcBef>
              <a:buFont typeface="Courier New"/>
              <a:buChar char="o"/>
              <a:defRPr sz="2400" b="1">
                <a:solidFill>
                  <a:srgbClr val="006600"/>
                </a:solidFill>
              </a:defRPr>
            </a:pPr>
            <a:r>
              <a:t>Classical</a:t>
            </a:r>
            <a:r>
              <a:rPr b="0">
                <a:solidFill>
                  <a:srgbClr val="000000"/>
                </a:solidFill>
              </a:rPr>
              <a:t> is often seen as “</a:t>
            </a:r>
            <a:r>
              <a:rPr b="0"/>
              <a:t>long-run</a:t>
            </a:r>
            <a:r>
              <a:rPr b="0">
                <a:solidFill>
                  <a:srgbClr val="000000"/>
                </a:solidFill>
              </a:rPr>
              <a:t>” perspective, while </a:t>
            </a:r>
            <a:r>
              <a:rPr b="0">
                <a:solidFill>
                  <a:srgbClr val="660066"/>
                </a:solidFill>
              </a:rPr>
              <a:t>Keynesian</a:t>
            </a:r>
            <a:r>
              <a:rPr b="0">
                <a:solidFill>
                  <a:srgbClr val="000000"/>
                </a:solidFill>
              </a:rPr>
              <a:t> is seen as the “</a:t>
            </a:r>
            <a:r>
              <a:rPr b="0">
                <a:solidFill>
                  <a:srgbClr val="660066"/>
                </a:solidFill>
              </a:rPr>
              <a:t>short run</a:t>
            </a:r>
            <a:r>
              <a:rPr b="0">
                <a:solidFill>
                  <a:srgbClr val="000000"/>
                </a:solidFill>
              </a:rPr>
              <a:t>” perspective.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0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" grpId="1" build="p" bldLvl="5" animBg="1" advAuto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History of Macroeconomics</a:t>
            </a:r>
          </a:p>
        </p:txBody>
      </p:sp>
      <p:sp>
        <p:nvSpPr>
          <p:cNvPr id="512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524000"/>
            <a:ext cx="8229600" cy="50292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90000"/>
              </a:lnSpc>
              <a:spcBef>
                <a:spcPts val="1300"/>
              </a:spcBef>
              <a:buSzTx/>
              <a:buNone/>
              <a:defRPr sz="2500" b="1">
                <a:solidFill>
                  <a:srgbClr val="FF0000"/>
                </a:solidFill>
              </a:defRPr>
            </a:pPr>
            <a:r>
              <a:t>Debates remain</a:t>
            </a:r>
            <a:r>
              <a:rPr b="0">
                <a:solidFill>
                  <a:srgbClr val="000000"/>
                </a:solidFill>
              </a:rPr>
              <a:t>: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t>Macroeconomists toward </a:t>
            </a:r>
            <a:r>
              <a:rPr>
                <a:solidFill>
                  <a:srgbClr val="0000CC"/>
                </a:solidFill>
              </a:rPr>
              <a:t>classical </a:t>
            </a:r>
            <a:r>
              <a:t>(or neo-classical) end tend to emphasize </a:t>
            </a:r>
            <a:r>
              <a:rPr>
                <a:solidFill>
                  <a:srgbClr val="006600"/>
                </a:solidFill>
              </a:rPr>
              <a:t>market efficiency </a:t>
            </a:r>
            <a:r>
              <a:t>and argue for the </a:t>
            </a:r>
            <a:r>
              <a:rPr>
                <a:solidFill>
                  <a:srgbClr val="006600"/>
                </a:solidFill>
              </a:rPr>
              <a:t>small role of the government</a:t>
            </a:r>
            <a:r>
              <a:t>.</a:t>
            </a:r>
          </a:p>
          <a:p>
            <a:pPr marL="742950" lvl="1" indent="-285750">
              <a:lnSpc>
                <a:spcPct val="90000"/>
              </a:lnSpc>
              <a:spcBef>
                <a:spcPts val="600"/>
              </a:spcBef>
              <a:buFont typeface="Courier New"/>
              <a:buChar char="o"/>
              <a:defRPr sz="2200"/>
            </a:pPr>
            <a:r>
              <a:t>Macroeconomists toward </a:t>
            </a:r>
            <a:r>
              <a:rPr>
                <a:solidFill>
                  <a:srgbClr val="0000CC"/>
                </a:solidFill>
              </a:rPr>
              <a:t>Keynesian</a:t>
            </a:r>
            <a:r>
              <a:t> spectrum  emphasize way in which unemployment can cause severe human suffering and persistent effects. They argue for a </a:t>
            </a:r>
            <a:r>
              <a:rPr>
                <a:solidFill>
                  <a:srgbClr val="006600"/>
                </a:solidFill>
              </a:rPr>
              <a:t>more active role of the government</a:t>
            </a:r>
            <a:r>
              <a:t>. </a:t>
            </a:r>
          </a:p>
          <a:p>
            <a:pPr marL="0" lvl="1" indent="457200">
              <a:lnSpc>
                <a:spcPct val="90000"/>
              </a:lnSpc>
              <a:spcBef>
                <a:spcPts val="600"/>
              </a:spcBef>
              <a:buSzTx/>
              <a:buNone/>
              <a:defRPr sz="2200"/>
            </a:pPr>
            <a:endParaRPr/>
          </a:p>
          <a:p>
            <a:pPr marL="0" lvl="2" indent="914400">
              <a:lnSpc>
                <a:spcPct val="90000"/>
              </a:lnSpc>
              <a:spcBef>
                <a:spcPts val="600"/>
              </a:spcBef>
              <a:buSzTx/>
              <a:buNone/>
              <a:defRPr sz="2500"/>
            </a:pPr>
            <a:r>
              <a:t>Famous Keynes’s quote: </a:t>
            </a:r>
            <a:endParaRPr sz="1800"/>
          </a:p>
          <a:p>
            <a:pPr marL="0" lvl="2" indent="914400">
              <a:lnSpc>
                <a:spcPct val="90000"/>
              </a:lnSpc>
              <a:spcBef>
                <a:spcPts val="400"/>
              </a:spcBef>
              <a:buSzTx/>
              <a:buNone/>
            </a:pPr>
            <a:endParaRPr sz="1800"/>
          </a:p>
          <a:p>
            <a:pPr marL="0" lvl="2" indent="914400">
              <a:lnSpc>
                <a:spcPct val="90000"/>
              </a:lnSpc>
              <a:spcBef>
                <a:spcPts val="600"/>
              </a:spcBef>
              <a:buSzTx/>
              <a:buNone/>
              <a:defRPr sz="2500"/>
            </a:pPr>
            <a:r>
              <a:t>“</a:t>
            </a:r>
            <a:r>
              <a:rPr>
                <a:solidFill>
                  <a:srgbClr val="0000CC"/>
                </a:solidFill>
              </a:rPr>
              <a:t>In the long run we are all dead.”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5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5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" grpId="1" build="p" bldLvl="5" animBg="1" advAuto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Present challenges</a:t>
            </a:r>
          </a:p>
        </p:txBody>
      </p:sp>
      <p:sp>
        <p:nvSpPr>
          <p:cNvPr id="515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371600"/>
            <a:ext cx="8229600" cy="5105400"/>
          </a:xfrm>
          <a:prstGeom prst="rect">
            <a:avLst/>
          </a:prstGeom>
        </p:spPr>
        <p:txBody>
          <a:bodyPr/>
          <a:lstStyle/>
          <a:p>
            <a:pPr>
              <a:buFont typeface="Courier New"/>
              <a:buChar char="o"/>
            </a:pPr>
            <a:r>
              <a:t>The integration between national economy and the creation of "</a:t>
            </a:r>
            <a:r>
              <a:rPr>
                <a:solidFill>
                  <a:srgbClr val="0000CC"/>
                </a:solidFill>
              </a:rPr>
              <a:t>globalised economy</a:t>
            </a:r>
            <a:r>
              <a:t>"</a:t>
            </a:r>
          </a:p>
          <a:p>
            <a:pPr>
              <a:buFont typeface="Courier New"/>
              <a:buChar char="o"/>
            </a:pPr>
            <a:r>
              <a:t>The fuel-based economy is reaching a critical juncture. </a:t>
            </a:r>
            <a:r>
              <a:rPr>
                <a:solidFill>
                  <a:srgbClr val="0000CC"/>
                </a:solidFill>
              </a:rPr>
              <a:t>Climate change </a:t>
            </a:r>
            <a:r>
              <a:t>has got nearer. </a:t>
            </a:r>
          </a:p>
          <a:p>
            <a:pPr>
              <a:buFont typeface="Courier New"/>
              <a:buChar char="o"/>
            </a:pPr>
            <a:r>
              <a:t>The persistency of </a:t>
            </a:r>
            <a:r>
              <a:rPr>
                <a:solidFill>
                  <a:srgbClr val="0000CC"/>
                </a:solidFill>
              </a:rPr>
              <a:t>global poverty </a:t>
            </a:r>
            <a:r>
              <a:t>and </a:t>
            </a:r>
            <a:r>
              <a:rPr>
                <a:solidFill>
                  <a:srgbClr val="0000CC"/>
                </a:solidFill>
              </a:rPr>
              <a:t>inequality</a:t>
            </a:r>
            <a:r>
              <a:t>. Is a more inclusive growth possible?</a:t>
            </a:r>
          </a:p>
          <a:p>
            <a:pPr>
              <a:buFont typeface="Courier New"/>
              <a:buChar char="o"/>
              <a:defRPr>
                <a:solidFill>
                  <a:srgbClr val="0000CC"/>
                </a:solidFill>
              </a:defRPr>
            </a:pPr>
            <a:r>
              <a:t>What about Thailand? What do you think is our current challenges?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" grpId="1" build="p" bldLvl="5" animBg="1" advAuto="0"/>
    </p:bldLst>
  </p:timing>
</p:sld>
</file>

<file path=ppt/theme/theme1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2CA"/>
      </a:accent5>
      <a:accent6>
        <a:srgbClr val="2D2DB9"/>
      </a:accent6>
      <a:hlink>
        <a:srgbClr val="0000FF"/>
      </a:hlink>
      <a:folHlink>
        <a:srgbClr val="FF00FF"/>
      </a:folHlink>
    </a:clrScheme>
    <a:fontScheme name="Default Design">
      <a:majorFont>
        <a:latin typeface="Helvetica"/>
        <a:ea typeface="Helvetica"/>
        <a:cs typeface="Helvetica"/>
      </a:majorFont>
      <a:minorFont>
        <a:latin typeface="Times New Roman"/>
        <a:ea typeface="Times New Roman"/>
        <a:cs typeface="Times New Roman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8F8F8F"/>
      </a:accent3>
      <a:accent4>
        <a:srgbClr val="707070"/>
      </a:accent4>
      <a:accent5>
        <a:srgbClr val="AAE2CA"/>
      </a:accent5>
      <a:accent6>
        <a:srgbClr val="2D2DB9"/>
      </a:accent6>
      <a:hlink>
        <a:srgbClr val="0000FF"/>
      </a:hlink>
      <a:folHlink>
        <a:srgbClr val="FF00FF"/>
      </a:folHlink>
    </a:clrScheme>
    <a:fontScheme name="Default Design">
      <a:majorFont>
        <a:latin typeface="Helvetica"/>
        <a:ea typeface="Helvetica"/>
        <a:cs typeface="Helvetica"/>
      </a:majorFont>
      <a:minorFont>
        <a:latin typeface="Times New Roman"/>
        <a:ea typeface="Times New Roman"/>
        <a:cs typeface="Times New Roman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2039</Words>
  <Application>Microsoft Office PowerPoint</Application>
  <PresentationFormat>On-screen Show (4:3)</PresentationFormat>
  <Paragraphs>398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2" baseType="lpstr">
      <vt:lpstr>Arial</vt:lpstr>
      <vt:lpstr>Calibri</vt:lpstr>
      <vt:lpstr>Comic Sans MS</vt:lpstr>
      <vt:lpstr>CopprplGoth Bd BT</vt:lpstr>
      <vt:lpstr>Cordia New</vt:lpstr>
      <vt:lpstr>Courier New</vt:lpstr>
      <vt:lpstr>Helvetica</vt:lpstr>
      <vt:lpstr>Times New Roman</vt:lpstr>
      <vt:lpstr>Default Design</vt:lpstr>
      <vt:lpstr>PowerPoint Presentation</vt:lpstr>
      <vt:lpstr> Introduction to Macroeconomics </vt:lpstr>
      <vt:lpstr>Materials covered in this chapter</vt:lpstr>
      <vt:lpstr>1.1 Introduction to Economics</vt:lpstr>
      <vt:lpstr>What is Economics</vt:lpstr>
      <vt:lpstr>Relevant concepts  (Limits, alternatives and choices)</vt:lpstr>
      <vt:lpstr>Three basic questions in economics</vt:lpstr>
      <vt:lpstr>Scope of economics Microeconomics vs. Macroeconomics</vt:lpstr>
      <vt:lpstr>Positive Economics vs. Negative Economics</vt:lpstr>
      <vt:lpstr>1.2 Macroeconomics objectives and policies</vt:lpstr>
      <vt:lpstr>1.2 Macroeconomics objectives and policies</vt:lpstr>
      <vt:lpstr>1.3 Types of Macroeconomics variables</vt:lpstr>
      <vt:lpstr>Stock variable vs. Flow variable</vt:lpstr>
      <vt:lpstr>Example of Stock and Flow variables</vt:lpstr>
      <vt:lpstr>Nominal vs. Real Variables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1.4.2 Unemployment Rate</vt:lpstr>
      <vt:lpstr>PowerPoint Presentation</vt:lpstr>
      <vt:lpstr>Types of unemployment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Oil price </vt:lpstr>
      <vt:lpstr>Oil price</vt:lpstr>
      <vt:lpstr>Oil price</vt:lpstr>
      <vt:lpstr>PowerPoint Presentation</vt:lpstr>
      <vt:lpstr>1.4.4 Interest Rate</vt:lpstr>
      <vt:lpstr>1.4.4 Interest Rate</vt:lpstr>
      <vt:lpstr>1.4.4 Interest Rate</vt:lpstr>
      <vt:lpstr>1.4.5 Exchange Rate</vt:lpstr>
      <vt:lpstr>1.4.5 Exchange Rate</vt:lpstr>
      <vt:lpstr>1.4.5 Exchange Rate</vt:lpstr>
      <vt:lpstr>1.4.5 Exchange Rate</vt:lpstr>
      <vt:lpstr>1.4.6 Income distribution (Lorenz Curve and Gini-coefficient)</vt:lpstr>
      <vt:lpstr>1.4.6 Income distribution (Lorenz Curve and Gini-coefficient)</vt:lpstr>
      <vt:lpstr>1.5 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The History of Macroeconomics</vt:lpstr>
      <vt:lpstr>Markets: the core of neo-classical economics</vt:lpstr>
      <vt:lpstr>The History of macroeconomics</vt:lpstr>
      <vt:lpstr>The History of Macroeconomics</vt:lpstr>
      <vt:lpstr>The History of Macroeconomics</vt:lpstr>
      <vt:lpstr>The History of Macroeconomics</vt:lpstr>
      <vt:lpstr>Present challenges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</dc:creator>
  <cp:lastModifiedBy>windows</cp:lastModifiedBy>
  <cp:revision>3</cp:revision>
  <dcterms:modified xsi:type="dcterms:W3CDTF">2018-08-09T17:54:47Z</dcterms:modified>
</cp:coreProperties>
</file>