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5" r:id="rId12"/>
    <p:sldId id="266" r:id="rId13"/>
    <p:sldId id="268" r:id="rId14"/>
    <p:sldId id="269" r:id="rId15"/>
    <p:sldId id="271" r:id="rId16"/>
    <p:sldId id="270" r:id="rId17"/>
    <p:sldId id="272" r:id="rId18"/>
    <p:sldId id="274" r:id="rId19"/>
    <p:sldId id="273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9030C31-71BA-804A-B3C7-4957DAE6596A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7"/>
            <p14:sldId id="264"/>
            <p14:sldId id="265"/>
            <p14:sldId id="266"/>
            <p14:sldId id="268"/>
            <p14:sldId id="269"/>
            <p14:sldId id="271"/>
            <p14:sldId id="270"/>
            <p14:sldId id="272"/>
            <p14:sldId id="274"/>
            <p14:sldId id="273"/>
            <p14:sldId id="27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-20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Cash </a:t>
            </a:r>
            <a:r>
              <a:rPr lang="en-US" dirty="0" smtClean="0"/>
              <a:t>flow on an investment</a:t>
            </a:r>
            <a:endParaRPr lang="en-US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0688438077184796"/>
          <c:y val="0.104580639976741"/>
          <c:w val="0.918810513269175"/>
          <c:h val="0.86560470388953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Sheet1!$E$8</c:f>
              <c:strCache>
                <c:ptCount val="1"/>
                <c:pt idx="0">
                  <c:v>Cash flow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1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2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5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6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7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8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9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10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11"/>
            <c:invertIfNegative val="0"/>
            <c:bubble3D val="0"/>
            <c:spPr>
              <a:solidFill>
                <a:srgbClr val="4BACC6"/>
              </a:solidFill>
            </c:spPr>
          </c:dPt>
          <c:cat>
            <c:numRef>
              <c:f>Sheet1!$D$9:$D$20</c:f>
              <c:numCache>
                <c:formatCode>General</c:formatCode>
                <c:ptCount val="12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  <c:pt idx="9">
                  <c:v>9.0</c:v>
                </c:pt>
                <c:pt idx="10">
                  <c:v>10.0</c:v>
                </c:pt>
                <c:pt idx="11">
                  <c:v>11.0</c:v>
                </c:pt>
              </c:numCache>
            </c:numRef>
          </c:cat>
          <c:val>
            <c:numRef>
              <c:f>Sheet1!$E$9:$E$20</c:f>
              <c:numCache>
                <c:formatCode>General</c:formatCode>
                <c:ptCount val="12"/>
                <c:pt idx="0">
                  <c:v>-1000.0</c:v>
                </c:pt>
                <c:pt idx="1">
                  <c:v>-1500.0</c:v>
                </c:pt>
                <c:pt idx="2">
                  <c:v>-300.0</c:v>
                </c:pt>
                <c:pt idx="3">
                  <c:v>400.0</c:v>
                </c:pt>
                <c:pt idx="4">
                  <c:v>500.0</c:v>
                </c:pt>
                <c:pt idx="5">
                  <c:v>800.0</c:v>
                </c:pt>
                <c:pt idx="6">
                  <c:v>800.0</c:v>
                </c:pt>
                <c:pt idx="7">
                  <c:v>800.0</c:v>
                </c:pt>
                <c:pt idx="8">
                  <c:v>800.0</c:v>
                </c:pt>
                <c:pt idx="9">
                  <c:v>800.0</c:v>
                </c:pt>
                <c:pt idx="10">
                  <c:v>800.0</c:v>
                </c:pt>
                <c:pt idx="11">
                  <c:v>1400.0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22759144"/>
        <c:axId val="2121701896"/>
      </c:barChart>
      <c:catAx>
        <c:axId val="2122759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1701896"/>
        <c:crosses val="autoZero"/>
        <c:auto val="1"/>
        <c:lblAlgn val="ctr"/>
        <c:lblOffset val="100"/>
        <c:noMultiLvlLbl val="0"/>
      </c:catAx>
      <c:valAx>
        <c:axId val="21217018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227591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0.08937</cdr:x>
      <cdr:y>0.23473</cdr:y>
    </cdr:from>
    <cdr:to>
      <cdr:x>0.20048</cdr:x>
      <cdr:y>0.39986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35496" y="129981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Investment period</a:t>
          </a:r>
        </a:p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0.47182</cdr:x>
      <cdr:y>0.23473</cdr:y>
    </cdr:from>
    <cdr:to>
      <cdr:x>0.57488</cdr:x>
      <cdr:y>0.41382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882887" y="1299818"/>
          <a:ext cx="848138" cy="9917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Production period</a:t>
          </a:r>
          <a:endParaRPr lang="en-US" sz="16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58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34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198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289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10/26/16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955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10/26/16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10/26/16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303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719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602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005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17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4CE1F-EA69-9F44-BB69-A5FAE3172C0B}" type="datetimeFigureOut">
              <a:rPr lang="en-US" smtClean="0"/>
              <a:t>10/26/16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551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Investment and Savings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Week 11</a:t>
            </a:r>
          </a:p>
          <a:p>
            <a:r>
              <a:rPr lang="en-US" dirty="0" smtClean="0"/>
              <a:t>Development Macroeconomics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200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Investment and Savings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Important of investment, K, discussed in growth theory</a:t>
            </a:r>
          </a:p>
          <a:p>
            <a:r>
              <a:rPr lang="en-US" dirty="0" smtClean="0"/>
              <a:t>Increase in capital important, along with increased in productivity (through technology) and human capital</a:t>
            </a:r>
          </a:p>
          <a:p>
            <a:r>
              <a:rPr lang="en-US" dirty="0" smtClean="0"/>
              <a:t>Who invests</a:t>
            </a:r>
          </a:p>
          <a:p>
            <a:pPr lvl="1"/>
            <a:r>
              <a:rPr lang="en-US" dirty="0" smtClean="0"/>
              <a:t>Private sector (firms, farms, individuals)</a:t>
            </a:r>
          </a:p>
          <a:p>
            <a:pPr lvl="1"/>
            <a:r>
              <a:rPr lang="en-US" dirty="0" smtClean="0"/>
              <a:t>Government</a:t>
            </a:r>
          </a:p>
          <a:p>
            <a:pPr lvl="1"/>
            <a:r>
              <a:rPr lang="en-US" dirty="0" smtClean="0"/>
              <a:t>Foreigners (FDI)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0447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Deciding on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Decision on how to investment</a:t>
            </a:r>
          </a:p>
          <a:p>
            <a:r>
              <a:rPr lang="en-US" dirty="0" smtClean="0"/>
              <a:t>Different investment projects</a:t>
            </a:r>
          </a:p>
          <a:p>
            <a:pPr lvl="1"/>
            <a:r>
              <a:rPr lang="en-US" dirty="0" smtClean="0"/>
              <a:t>Conduct a financial </a:t>
            </a:r>
            <a:r>
              <a:rPr lang="en-US" dirty="0" err="1" smtClean="0"/>
              <a:t>anaysis</a:t>
            </a:r>
            <a:endParaRPr lang="en-US" dirty="0" smtClean="0"/>
          </a:p>
          <a:p>
            <a:pPr lvl="2"/>
            <a:r>
              <a:rPr lang="en-US" dirty="0" smtClean="0"/>
              <a:t>Do returns cover costs and generate profits</a:t>
            </a:r>
          </a:p>
          <a:p>
            <a:pPr lvl="1"/>
            <a:r>
              <a:rPr lang="en-US" dirty="0" smtClean="0"/>
              <a:t>For public investments</a:t>
            </a:r>
          </a:p>
          <a:p>
            <a:pPr lvl="2"/>
            <a:r>
              <a:rPr lang="en-US" dirty="0" smtClean="0"/>
              <a:t>Does the project generate a social rate of return for the economic?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158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Returns on private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Fairly straightforward</a:t>
            </a:r>
          </a:p>
          <a:p>
            <a:r>
              <a:rPr lang="en-US" dirty="0" smtClean="0"/>
              <a:t>Return = Revenues – cost of investment</a:t>
            </a:r>
          </a:p>
          <a:p>
            <a:endParaRPr lang="en-US" dirty="0"/>
          </a:p>
          <a:p>
            <a:r>
              <a:rPr lang="en-US" dirty="0" smtClean="0"/>
              <a:t>Investment costs in early years </a:t>
            </a:r>
          </a:p>
          <a:p>
            <a:pPr lvl="1"/>
            <a:r>
              <a:rPr lang="en-US" dirty="0" smtClean="0"/>
              <a:t>Buy land, build factory, purchase machinery</a:t>
            </a:r>
          </a:p>
          <a:p>
            <a:r>
              <a:rPr lang="en-US" dirty="0" smtClean="0"/>
              <a:t>Revenues in later years</a:t>
            </a:r>
          </a:p>
          <a:p>
            <a:pPr lvl="1"/>
            <a:r>
              <a:rPr lang="en-US" dirty="0" smtClean="0"/>
              <a:t>After the investment is up and running</a:t>
            </a:r>
          </a:p>
          <a:p>
            <a:r>
              <a:rPr lang="en-US" dirty="0" smtClean="0"/>
              <a:t>Money is more valuable in the current years than in future years</a:t>
            </a:r>
          </a:p>
          <a:p>
            <a:pPr lvl="1"/>
            <a:r>
              <a:rPr lang="en-US" dirty="0" smtClean="0"/>
              <a:t>Therefore need to discount the values of later years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49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NPV and discounting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Calculate the net present value of an asset by discounting future (cost and revenues)</a:t>
            </a:r>
          </a:p>
          <a:p>
            <a:r>
              <a:rPr lang="en-US" dirty="0" smtClean="0"/>
              <a:t>Rate of discount would be the opportunity cost of that investment (putting it into bonds or savings account or alternative investment) </a:t>
            </a:r>
            <a:endParaRPr lang="en-US" dirty="0"/>
          </a:p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391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8387925"/>
              </p:ext>
            </p:extLst>
          </p:nvPr>
        </p:nvGraphicFramePr>
        <p:xfrm>
          <a:off x="457200" y="588617"/>
          <a:ext cx="8229600" cy="5537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72531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Net present value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NPV = sum (B - C)/(1+i)</a:t>
            </a:r>
            <a:r>
              <a:rPr lang="en-US" baseline="30000" dirty="0" smtClean="0"/>
              <a:t>t</a:t>
            </a:r>
            <a:endParaRPr lang="en-US" dirty="0" smtClean="0"/>
          </a:p>
          <a:p>
            <a:pPr lvl="1"/>
            <a:r>
              <a:rPr lang="en-US" dirty="0" smtClean="0"/>
              <a:t>B = benefits (revenues)</a:t>
            </a:r>
          </a:p>
          <a:p>
            <a:pPr lvl="1"/>
            <a:r>
              <a:rPr lang="en-US" dirty="0" smtClean="0"/>
              <a:t>C = costs</a:t>
            </a:r>
          </a:p>
          <a:p>
            <a:pPr lvl="1"/>
            <a:r>
              <a:rPr lang="en-US" dirty="0" err="1" smtClean="0"/>
              <a:t>i</a:t>
            </a:r>
            <a:r>
              <a:rPr lang="en-US" dirty="0" smtClean="0"/>
              <a:t> = discount rate (cost of capital)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 = time (years)</a:t>
            </a:r>
          </a:p>
          <a:p>
            <a:endParaRPr lang="en-US" dirty="0"/>
          </a:p>
          <a:p>
            <a:r>
              <a:rPr lang="en-US" dirty="0" smtClean="0"/>
              <a:t>NPV &gt; 0, covering cost of capital and earning a positive return (profit)</a:t>
            </a:r>
          </a:p>
          <a:p>
            <a:pPr lvl="1"/>
            <a:r>
              <a:rPr lang="en-US" dirty="0" smtClean="0"/>
              <a:t>NPV &lt; 0, not profitable (don’t invest)</a:t>
            </a:r>
          </a:p>
          <a:p>
            <a:r>
              <a:rPr lang="en-US" dirty="0" smtClean="0"/>
              <a:t>Choosing between alternative projects:</a:t>
            </a:r>
          </a:p>
          <a:p>
            <a:pPr lvl="1"/>
            <a:r>
              <a:rPr lang="en-US" dirty="0" smtClean="0"/>
              <a:t>Choose highest NPV</a:t>
            </a:r>
          </a:p>
          <a:p>
            <a:pPr lvl="1"/>
            <a:r>
              <a:rPr lang="en-US" dirty="0" smtClean="0"/>
              <a:t>NPV</a:t>
            </a:r>
            <a:r>
              <a:rPr lang="en-US" baseline="-25000" dirty="0" smtClean="0"/>
              <a:t>1</a:t>
            </a:r>
            <a:r>
              <a:rPr lang="en-US" dirty="0" smtClean="0"/>
              <a:t> &gt; NPV</a:t>
            </a:r>
            <a:r>
              <a:rPr lang="en-US" baseline="-25000" dirty="0" smtClean="0"/>
              <a:t>2</a:t>
            </a:r>
            <a:r>
              <a:rPr lang="en-US" dirty="0" smtClean="0"/>
              <a:t>, therefore choose NPV</a:t>
            </a:r>
            <a:r>
              <a:rPr lang="en-US" baseline="-25000" dirty="0" smtClean="0"/>
              <a:t>1 </a:t>
            </a:r>
            <a:r>
              <a:rPr lang="en-US" dirty="0" smtClean="0"/>
              <a:t>for investment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011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Internal rate of return - IRR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NPV = sum (B - C)/(1+i)</a:t>
            </a:r>
            <a:r>
              <a:rPr lang="en-US" baseline="30000" dirty="0" smtClean="0"/>
              <a:t>t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Set NPV = 0</a:t>
            </a:r>
          </a:p>
          <a:p>
            <a:r>
              <a:rPr lang="en-US" dirty="0" smtClean="0"/>
              <a:t>Solve for </a:t>
            </a:r>
            <a:r>
              <a:rPr lang="en-US" dirty="0" err="1" smtClean="0"/>
              <a:t>i</a:t>
            </a:r>
            <a:endParaRPr lang="en-US" dirty="0" smtClean="0"/>
          </a:p>
          <a:p>
            <a:r>
              <a:rPr lang="en-US" dirty="0" smtClean="0"/>
              <a:t>IRR = </a:t>
            </a:r>
            <a:r>
              <a:rPr lang="en-US" dirty="0" err="1" smtClean="0"/>
              <a:t>i</a:t>
            </a:r>
            <a:endParaRPr lang="en-US" dirty="0" smtClean="0"/>
          </a:p>
          <a:p>
            <a:endParaRPr lang="en-US" dirty="0"/>
          </a:p>
          <a:p>
            <a:r>
              <a:rPr lang="en-US" dirty="0" err="1"/>
              <a:t>i</a:t>
            </a:r>
            <a:r>
              <a:rPr lang="en-US" dirty="0" smtClean="0"/>
              <a:t> = rate of return on the investment</a:t>
            </a:r>
          </a:p>
          <a:p>
            <a:pPr lvl="1"/>
            <a:r>
              <a:rPr lang="en-US" dirty="0" smtClean="0"/>
              <a:t>Must be above a “hurdle rate” (cost of capital)</a:t>
            </a:r>
          </a:p>
          <a:p>
            <a:r>
              <a:rPr lang="en-US" dirty="0" smtClean="0"/>
              <a:t>Decision choice: higher IRR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631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FIRR and EIRR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Private projects: </a:t>
            </a:r>
          </a:p>
          <a:p>
            <a:pPr lvl="1"/>
            <a:r>
              <a:rPr lang="en-US" dirty="0" smtClean="0"/>
              <a:t>Financial internal rate of return (FIRR)</a:t>
            </a:r>
          </a:p>
          <a:p>
            <a:r>
              <a:rPr lang="en-US" dirty="0" smtClean="0"/>
              <a:t>Pubic projects: </a:t>
            </a:r>
          </a:p>
          <a:p>
            <a:pPr lvl="1"/>
            <a:r>
              <a:rPr lang="en-US" dirty="0" smtClean="0"/>
              <a:t>Economic internal rate of return (EIRR)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970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Economic rate of return</a:t>
            </a:r>
          </a:p>
          <a:p>
            <a:pPr lvl="1"/>
            <a:r>
              <a:rPr lang="en-US" dirty="0" smtClean="0"/>
              <a:t>Returns (benefits) to the economy</a:t>
            </a:r>
            <a:endParaRPr lang="en-US" dirty="0"/>
          </a:p>
          <a:p>
            <a:pPr lvl="1"/>
            <a:r>
              <a:rPr lang="en-US" dirty="0" smtClean="0"/>
              <a:t>Use NPV and IRR calculations</a:t>
            </a:r>
          </a:p>
          <a:p>
            <a:pPr lvl="1"/>
            <a:r>
              <a:rPr lang="en-US" dirty="0" smtClean="0"/>
              <a:t>Consider social costs and benefits</a:t>
            </a:r>
          </a:p>
          <a:p>
            <a:pPr lvl="2"/>
            <a:r>
              <a:rPr lang="en-US" dirty="0" smtClean="0"/>
              <a:t>To the economy</a:t>
            </a:r>
          </a:p>
          <a:p>
            <a:pPr lvl="2"/>
            <a:r>
              <a:rPr lang="en-US" dirty="0" smtClean="0"/>
              <a:t>Benefits are often not only (or not at all) revenues</a:t>
            </a:r>
          </a:p>
          <a:p>
            <a:pPr lvl="1"/>
            <a:r>
              <a:rPr lang="en-US" dirty="0" smtClean="0"/>
              <a:t>Also</a:t>
            </a:r>
          </a:p>
          <a:p>
            <a:pPr lvl="2"/>
            <a:r>
              <a:rPr lang="en-US" dirty="0" smtClean="0"/>
              <a:t>Shadow wage rate</a:t>
            </a:r>
          </a:p>
          <a:p>
            <a:pPr lvl="2"/>
            <a:r>
              <a:rPr lang="en-US" dirty="0" smtClean="0"/>
              <a:t>Shadow exchange rate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322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Costs:  building it and maintaining it</a:t>
            </a:r>
          </a:p>
          <a:p>
            <a:endParaRPr lang="en-US" dirty="0"/>
          </a:p>
          <a:p>
            <a:r>
              <a:rPr lang="en-US" dirty="0" smtClean="0"/>
              <a:t>Benefits</a:t>
            </a:r>
          </a:p>
          <a:p>
            <a:pPr lvl="1"/>
            <a:r>
              <a:rPr lang="en-US" dirty="0" smtClean="0"/>
              <a:t>Revenues (but only if a toll road)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Time savings for people (to work, school, hospital)</a:t>
            </a:r>
          </a:p>
          <a:p>
            <a:pPr lvl="1"/>
            <a:r>
              <a:rPr lang="en-US" dirty="0" smtClean="0"/>
              <a:t>Movement of supplies from and goods to markets</a:t>
            </a:r>
          </a:p>
          <a:p>
            <a:pPr lvl="2"/>
            <a:r>
              <a:rPr lang="en-US" dirty="0" smtClean="0"/>
              <a:t>Think of a rural road</a:t>
            </a:r>
          </a:p>
          <a:p>
            <a:pPr lvl="1"/>
            <a:r>
              <a:rPr lang="en-US" dirty="0" smtClean="0"/>
              <a:t>Reduced repairs on vehicles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837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Water is piped to homes, instead of people have to go to a communal pump.</a:t>
            </a:r>
          </a:p>
          <a:p>
            <a:endParaRPr lang="en-US" dirty="0" smtClean="0"/>
          </a:p>
          <a:p>
            <a:r>
              <a:rPr lang="en-US" dirty="0" smtClean="0"/>
              <a:t>Quality of water improves also.</a:t>
            </a:r>
          </a:p>
          <a:p>
            <a:endParaRPr lang="en-US" dirty="0" smtClean="0"/>
          </a:p>
          <a:p>
            <a:r>
              <a:rPr lang="en-US" dirty="0" smtClean="0"/>
              <a:t>What are the (social) benefits to a piped water projects?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9775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Investment climate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Macro stability</a:t>
            </a:r>
          </a:p>
          <a:p>
            <a:r>
              <a:rPr lang="en-US" dirty="0" smtClean="0"/>
              <a:t>Political stability</a:t>
            </a:r>
          </a:p>
          <a:p>
            <a:r>
              <a:rPr lang="en-US" dirty="0" smtClean="0"/>
              <a:t>Governance and institutions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3883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Doing business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3053303"/>
              </p:ext>
            </p:extLst>
          </p:nvPr>
        </p:nvGraphicFramePr>
        <p:xfrm>
          <a:off x="457200" y="1449664"/>
          <a:ext cx="8543236" cy="4988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8539"/>
                <a:gridCol w="4494697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1. Starting a business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Procedures, time,</a:t>
                      </a:r>
                      <a:r>
                        <a:rPr lang="en-US" baseline="0" dirty="0" smtClean="0"/>
                        <a:t> cost, paid in capital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2. Dealing with construction permits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Procedures, time and cost build warehouse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3. Getting electricity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Procedures time,</a:t>
                      </a:r>
                      <a:r>
                        <a:rPr lang="en-US" baseline="0" dirty="0" smtClean="0"/>
                        <a:t> cost, reliability of </a:t>
                      </a:r>
                      <a:r>
                        <a:rPr lang="en-US" baseline="0" dirty="0" err="1" smtClean="0"/>
                        <a:t>gettig</a:t>
                      </a:r>
                      <a:r>
                        <a:rPr lang="en-US" baseline="0" dirty="0" smtClean="0"/>
                        <a:t> connected to the grid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4. Registering property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Procedures</a:t>
                      </a:r>
                      <a:r>
                        <a:rPr lang="en-US" baseline="0" dirty="0" smtClean="0"/>
                        <a:t>, time, cost, quality of admin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5. Getting credit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Moveable collateral laws and credit information systems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6. Protecting minority</a:t>
                      </a:r>
                      <a:r>
                        <a:rPr lang="en-US" baseline="0" dirty="0" smtClean="0"/>
                        <a:t> investors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Rights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7. Paying taxes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Payments, time and tax rate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8. Trading across borders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 and costs of exporting</a:t>
                      </a:r>
                      <a:r>
                        <a:rPr lang="en-US" baseline="0" dirty="0" smtClean="0"/>
                        <a:t> and importing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9. Enforcing contracts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Time,  cost to resolve commercial dispute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10. Resolving insolvency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Time, cost,</a:t>
                      </a:r>
                      <a:r>
                        <a:rPr lang="en-US" baseline="0" dirty="0" smtClean="0"/>
                        <a:t> outcome and recovery rate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11. Labor market regulation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Flexibility of employment regulation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28062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4054552"/>
              </p:ext>
            </p:extLst>
          </p:nvPr>
        </p:nvGraphicFramePr>
        <p:xfrm>
          <a:off x="457200" y="208722"/>
          <a:ext cx="8229600" cy="556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Overall Rank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Country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Overall Rank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Country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New Zealand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Denmark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46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Hong Kong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Viet Nam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Norway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Sweden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Macedonia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South Sudan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Taiwan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Venezuela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Estonia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Libya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Finland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Ertrea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Latvia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Somalia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9043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Doing Business ranking - Thailand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394950"/>
              </p:ext>
            </p:extLst>
          </p:nvPr>
        </p:nvGraphicFramePr>
        <p:xfrm>
          <a:off x="457200" y="1449664"/>
          <a:ext cx="8543236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8539"/>
                <a:gridCol w="449469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Overall rank (190 countries,</a:t>
                      </a:r>
                      <a:r>
                        <a:rPr lang="en-US" baseline="0" dirty="0" smtClean="0"/>
                        <a:t> 1 = best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1. Starting a business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2. Dealing with construction permits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3. Getting electricity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4. Registering property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5. Getting credit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6. Protecting minority</a:t>
                      </a:r>
                      <a:r>
                        <a:rPr lang="en-US" baseline="0" dirty="0" smtClean="0"/>
                        <a:t> investors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7. Paying taxes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8. Trading across borders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9. Enforcing contracts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10. Resolving insolvency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11. Labor market regulation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4625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Portfolio (in stock market, small stakes)</a:t>
            </a:r>
          </a:p>
          <a:p>
            <a:r>
              <a:rPr lang="en-US" dirty="0" smtClean="0"/>
              <a:t>Direct (FDI) (major stakes, new ventures)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6259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FDI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Market seeking</a:t>
            </a:r>
          </a:p>
          <a:p>
            <a:pPr lvl="1"/>
            <a:r>
              <a:rPr lang="en-US" dirty="0" smtClean="0"/>
              <a:t>Produce to sell into domestic market</a:t>
            </a:r>
          </a:p>
          <a:p>
            <a:pPr lvl="1"/>
            <a:r>
              <a:rPr lang="en-US" dirty="0" smtClean="0"/>
              <a:t>Especially when high barriers to import</a:t>
            </a:r>
          </a:p>
          <a:p>
            <a:pPr lvl="1"/>
            <a:r>
              <a:rPr lang="en-US" dirty="0" smtClean="0"/>
              <a:t>China case</a:t>
            </a:r>
          </a:p>
          <a:p>
            <a:r>
              <a:rPr lang="en-US" dirty="0" smtClean="0"/>
              <a:t>Resource seeking</a:t>
            </a:r>
          </a:p>
          <a:p>
            <a:pPr lvl="1"/>
            <a:r>
              <a:rPr lang="en-US" dirty="0" smtClean="0"/>
              <a:t>Minerals, oil and gas, agricultural land</a:t>
            </a:r>
          </a:p>
          <a:p>
            <a:r>
              <a:rPr lang="en-US" dirty="0" smtClean="0"/>
              <a:t>Cost-reduction seeking</a:t>
            </a:r>
          </a:p>
          <a:p>
            <a:pPr lvl="1"/>
            <a:r>
              <a:rPr lang="en-US" dirty="0" smtClean="0"/>
              <a:t>Reduce costs of production, especially wages</a:t>
            </a:r>
          </a:p>
          <a:p>
            <a:pPr lvl="1"/>
            <a:r>
              <a:rPr lang="en-US" dirty="0" smtClean="0"/>
              <a:t>Be closer to other markets</a:t>
            </a:r>
          </a:p>
          <a:p>
            <a:pPr lvl="2"/>
            <a:r>
              <a:rPr lang="en-US" dirty="0" smtClean="0"/>
              <a:t>Mexico to export into US</a:t>
            </a:r>
          </a:p>
          <a:p>
            <a:pPr lvl="2"/>
            <a:r>
              <a:rPr lang="en-US" dirty="0" smtClean="0"/>
              <a:t>Eastern Europe export into Europe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9473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are benefits of FDI?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Investment</a:t>
            </a:r>
          </a:p>
          <a:p>
            <a:r>
              <a:rPr lang="en-US" dirty="0" smtClean="0"/>
              <a:t>Employment</a:t>
            </a:r>
          </a:p>
          <a:p>
            <a:r>
              <a:rPr lang="en-US" dirty="0" smtClean="0"/>
              <a:t>Technological transfers</a:t>
            </a:r>
          </a:p>
          <a:p>
            <a:r>
              <a:rPr lang="en-US" dirty="0" smtClean="0"/>
              <a:t>Access to world markets</a:t>
            </a:r>
          </a:p>
          <a:p>
            <a:pPr lvl="1"/>
            <a:r>
              <a:rPr lang="en-US" dirty="0" smtClean="0"/>
              <a:t>Exports,  foreign exchange</a:t>
            </a:r>
          </a:p>
          <a:p>
            <a:r>
              <a:rPr lang="en-US" dirty="0" smtClean="0"/>
              <a:t>Skills training and experience</a:t>
            </a:r>
          </a:p>
          <a:p>
            <a:r>
              <a:rPr lang="en-US" dirty="0" smtClean="0"/>
              <a:t>Management personnel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7257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the </a:t>
            </a:r>
            <a:r>
              <a:rPr lang="en-US" smtClean="0"/>
              <a:t>negative side of FDI?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8782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896</Words>
  <Application>Microsoft Macintosh PowerPoint</Application>
  <PresentationFormat>On-screen Show (4:3)</PresentationFormat>
  <Paragraphs>226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Investment and Savings</vt:lpstr>
      <vt:lpstr>Investment and Savings</vt:lpstr>
      <vt:lpstr>Deciding on investment</vt:lpstr>
      <vt:lpstr>Returns on private investment</vt:lpstr>
      <vt:lpstr>NPV and discounting</vt:lpstr>
      <vt:lpstr> </vt:lpstr>
      <vt:lpstr>Net present value </vt:lpstr>
      <vt:lpstr>Internal rate of return - IRR</vt:lpstr>
      <vt:lpstr>FIRR and EIRR</vt:lpstr>
      <vt:lpstr>Public projects</vt:lpstr>
      <vt:lpstr>Road</vt:lpstr>
      <vt:lpstr>Take 5 minutes</vt:lpstr>
      <vt:lpstr>Investment climate</vt:lpstr>
      <vt:lpstr>Doing business</vt:lpstr>
      <vt:lpstr>PowerPoint Presentation</vt:lpstr>
      <vt:lpstr>Doing Business ranking - Thailand</vt:lpstr>
      <vt:lpstr>Foreign Investment</vt:lpstr>
      <vt:lpstr>FDI types</vt:lpstr>
      <vt:lpstr>What are benefits of FDI?</vt:lpstr>
      <vt:lpstr>Take 5 minutes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Investment and Savings</dc:title>
  <dc:creator>Akiko Vandenberg</dc:creator>
  <cp:lastModifiedBy>Akiko Vandenberg</cp:lastModifiedBy>
  <cp:revision>13</cp:revision>
  <dcterms:created xsi:type="dcterms:W3CDTF">2016-10-25T23:14:12Z</dcterms:created>
  <dcterms:modified xsi:type="dcterms:W3CDTF">2016-10-26T01:45:50Z</dcterms:modified>
</cp:coreProperties>
</file>