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906000" cy="6858000" type="A4"/>
  <p:notesSz cx="9144000" cy="6858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006600"/>
    <a:srgbClr val="CC0099"/>
    <a:srgbClr val="993300"/>
    <a:srgbClr val="FF3399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330" y="-90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180013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7F2182A-F640-4687-B5A3-93B12A4C67BE}" type="datetimeFigureOut">
              <a:rPr lang="th-TH"/>
              <a:pPr/>
              <a:t>24/01/55</a:t>
            </a:fld>
            <a:endParaRPr lang="th-TH"/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en-US"/>
              <a:t>4. Economic Boom_Y2012</a:t>
            </a:r>
            <a:endParaRPr lang="th-TH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fld id="{B259E7BA-60BD-4B50-BAEF-8DB668DA8BD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180013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2DD07B8-B3C6-4B80-A77F-4EAE5D1582FB}" type="datetimeFigureOut">
              <a:rPr lang="th-TH"/>
              <a:pPr/>
              <a:t>24/01/55</a:t>
            </a:fld>
            <a:endParaRPr lang="th-TH"/>
          </a:p>
        </p:txBody>
      </p:sp>
      <p:sp>
        <p:nvSpPr>
          <p:cNvPr id="1638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2714625" y="514350"/>
            <a:ext cx="371475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3257550"/>
            <a:ext cx="73152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en-US"/>
              <a:t>4. Economic Boom_Y2012</a:t>
            </a:r>
            <a:endParaRPr lang="th-TH"/>
          </a:p>
        </p:txBody>
      </p:sp>
      <p:sp>
        <p:nvSpPr>
          <p:cNvPr id="225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fld id="{E0634D40-B5E3-4D28-8F0E-9AD6A8A4DE0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4. Economic Boom_Y2012</a:t>
            </a:r>
            <a:endParaRPr lang="th-TH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F9BDE5B2-FFDD-4DC5-A36C-EED43161A03B}" type="slidenum">
              <a:rPr lang="en-US"/>
              <a:pPr>
                <a:defRPr/>
              </a:pPr>
              <a:t>1</a:t>
            </a:fld>
            <a:endParaRPr lang="th-TH"/>
          </a:p>
        </p:txBody>
      </p:sp>
      <p:sp>
        <p:nvSpPr>
          <p:cNvPr id="327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8DA94D-3BA5-4A1B-A9C1-CC9D38E84EBD}" type="datetimeFigureOut">
              <a:rPr lang="th-TH"/>
              <a:pPr/>
              <a:t>24/01/55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5508A2-EA5C-4F93-B93F-EE4BA0703BC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DB9F03-CB35-478F-BD83-A29915E285C3}" type="datetimeFigureOut">
              <a:rPr lang="th-TH"/>
              <a:pPr/>
              <a:t>24/01/55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AF5BF8-4E9A-4592-AE5A-586DD1EF9FE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FD17D17-1AD2-4AF2-891C-B4CFE2189BE3}" type="datetimeFigureOut">
              <a:rPr lang="th-TH"/>
              <a:pPr/>
              <a:t>24/01/55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1B31AF-9CD8-4355-979E-FE7E99D0B6F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B9A076A-8198-4F23-85CE-D654C9E868D2}" type="datetimeFigureOut">
              <a:rPr lang="th-TH"/>
              <a:pPr/>
              <a:t>24/01/55</a:t>
            </a:fld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0F1429-88AC-4252-90B9-F2D004695DF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9A6D8A-B96D-42FD-97D2-4DD629E1EAD4}" type="datetimeFigureOut">
              <a:rPr lang="th-TH"/>
              <a:pPr/>
              <a:t>24/01/55</a:t>
            </a:fld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53B4A3-1D29-4C30-B453-25F3786C78F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8871A3-DCF9-456B-A4FA-4DCA60749E08}" type="datetimeFigureOut">
              <a:rPr lang="th-TH"/>
              <a:pPr/>
              <a:t>24/01/55</a:t>
            </a:fld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27B4BD-B7EA-46AC-9F11-E243822EC40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C7E27B-9BCA-4965-9473-C52C931B2A06}" type="datetimeFigureOut">
              <a:rPr lang="th-TH"/>
              <a:pPr/>
              <a:t>24/01/55</a:t>
            </a:fld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AEBDDC-ED4A-4361-97CC-BC8982AAB5F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BB046A-3139-4A14-8A5C-5FF4AABE3C0A}" type="datetimeFigureOut">
              <a:rPr lang="th-TH"/>
              <a:pPr/>
              <a:t>24/01/55</a:t>
            </a:fld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1227AD-EF2B-425A-9679-A9A8C374DE2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F5D7D3-A9B0-4464-89E2-497AE33E4C3D}" type="datetimeFigureOut">
              <a:rPr lang="th-TH"/>
              <a:pPr/>
              <a:t>24/01/55</a:t>
            </a:fld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DCB12B-C152-436D-AE4E-1D2E28EE499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CBB7573-D984-4528-AD1C-024BB360EEE7}" type="datetimeFigureOut">
              <a:rPr lang="th-TH"/>
              <a:pPr/>
              <a:t>24/01/55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193AB2-0DFC-4110-8D09-99F9525C998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0EE276D-23D3-4294-A92C-35A5CB5A15FA}" type="datetimeFigureOut">
              <a:rPr lang="th-TH"/>
              <a:pPr/>
              <a:t>24/01/55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6811E3-FD74-48B1-89A2-1289BCBF7FE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A0516FC-775C-495D-9AFB-4F6F4509804E}" type="datetimeFigureOut">
              <a:rPr lang="th-TH"/>
              <a:pPr/>
              <a:t>24/01/55</a:t>
            </a:fld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fld id="{D61D659B-A4D0-46A3-881E-BEA9C2301A3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20035A1-0756-415A-88F7-54FBD45532F5}" type="slidenum">
              <a:rPr lang="en-US">
                <a:latin typeface="Arial" charset="0"/>
                <a:cs typeface="Angsana New" charset="-34"/>
              </a:rPr>
              <a:pPr/>
              <a:t>1</a:t>
            </a:fld>
            <a:endParaRPr lang="th-TH">
              <a:latin typeface="Arial" charset="0"/>
              <a:cs typeface="Angsana New" charset="-34"/>
            </a:endParaRPr>
          </a:p>
        </p:txBody>
      </p:sp>
      <p:sp>
        <p:nvSpPr>
          <p:cNvPr id="2051" name="Rectangle 4"/>
          <p:cNvSpPr>
            <a:spLocks noGrp="1" noChangeArrowheads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  <a:cs typeface="Times New Roman" pitchFamily="18" charset="0"/>
              </a:rPr>
              <a:t>Economic Boom (1986-1995)</a:t>
            </a:r>
            <a:endParaRPr lang="th-TH" sz="4800" b="1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4502F44-3D67-46E4-9151-610C126B7ABF}" type="slidenum">
              <a:rPr lang="en-US">
                <a:latin typeface="Arial" charset="0"/>
                <a:cs typeface="Angsana New" charset="-34"/>
              </a:rPr>
              <a:pPr/>
              <a:t>2</a:t>
            </a:fld>
            <a:endParaRPr lang="th-TH">
              <a:latin typeface="Arial" charset="0"/>
              <a:cs typeface="Angsana New" charset="-34"/>
            </a:endParaRPr>
          </a:p>
        </p:txBody>
      </p:sp>
      <p:sp>
        <p:nvSpPr>
          <p:cNvPr id="3075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Boom (1986-1995)</a:t>
            </a:r>
          </a:p>
        </p:txBody>
      </p:sp>
      <p:sp>
        <p:nvSpPr>
          <p:cNvPr id="3076" name="Rectangle 6"/>
          <p:cNvSpPr>
            <a:spLocks noChangeArrowheads="1"/>
          </p:cNvSpPr>
          <p:nvPr/>
        </p:nvSpPr>
        <p:spPr bwMode="auto">
          <a:xfrm>
            <a:off x="495300" y="1600200"/>
            <a:ext cx="8915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>
                <a:solidFill>
                  <a:srgbClr val="FF0000"/>
                </a:solidFill>
                <a:latin typeface="Times New Roman" pitchFamily="18" charset="0"/>
              </a:rPr>
              <a:t>Decade of unprecedented high economic growth: average 9% p.a. (over 10% in 1988 -90)</a:t>
            </a:r>
          </a:p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>
                <a:solidFill>
                  <a:srgbClr val="FF0000"/>
                </a:solidFill>
                <a:latin typeface="Times New Roman" pitchFamily="18" charset="0"/>
              </a:rPr>
              <a:t>Sharp fall in world oil prices </a:t>
            </a:r>
            <a:r>
              <a:rPr lang="en-US" sz="4000" b="1">
                <a:solidFill>
                  <a:srgbClr val="FF0000"/>
                </a:solidFill>
                <a:latin typeface="Times New Roman" pitchFamily="18" charset="0"/>
                <a:sym typeface="Wingdings" pitchFamily="2" charset="2"/>
              </a:rPr>
              <a:t> less burden on deficits and inflation</a:t>
            </a:r>
            <a:endParaRPr lang="en-US" sz="4000" b="1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7FC5983-5659-4EA0-8EF7-FAB74982814B}" type="slidenum">
              <a:rPr lang="en-US">
                <a:latin typeface="Arial" charset="0"/>
                <a:cs typeface="Angsana New" charset="-34"/>
              </a:rPr>
              <a:pPr/>
              <a:t>3</a:t>
            </a:fld>
            <a:endParaRPr lang="th-TH">
              <a:latin typeface="Arial" charset="0"/>
              <a:cs typeface="Angsana New" charset="-34"/>
            </a:endParaRP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Boom (1986-1995)</a:t>
            </a:r>
          </a:p>
        </p:txBody>
      </p:sp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495300" y="1600200"/>
            <a:ext cx="8915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>
                <a:solidFill>
                  <a:srgbClr val="CC0000"/>
                </a:solidFill>
                <a:latin typeface="Times New Roman" pitchFamily="18" charset="0"/>
              </a:rPr>
              <a:t>Lower world interest rates </a:t>
            </a:r>
            <a:r>
              <a:rPr lang="en-US" sz="4000" b="1">
                <a:solidFill>
                  <a:srgbClr val="CC0000"/>
                </a:solidFill>
                <a:latin typeface="Times New Roman" pitchFamily="18" charset="0"/>
                <a:sym typeface="Wingdings" pitchFamily="2" charset="2"/>
              </a:rPr>
              <a:t> less debt service burden</a:t>
            </a:r>
          </a:p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>
                <a:solidFill>
                  <a:srgbClr val="CC0000"/>
                </a:solidFill>
                <a:latin typeface="Times New Roman" pitchFamily="18" charset="0"/>
                <a:sym typeface="Wingdings" pitchFamily="2" charset="2"/>
              </a:rPr>
              <a:t>Japanese Yen revaluation (Plaza Accord in 1985)  influx of FDI from Japan and NIEs</a:t>
            </a:r>
            <a:endParaRPr lang="en-US" sz="4000" b="1">
              <a:solidFill>
                <a:srgbClr val="CC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D892768-904C-46A7-9A93-546D78A8DD81}" type="slidenum">
              <a:rPr lang="en-US">
                <a:latin typeface="Arial" charset="0"/>
                <a:cs typeface="Angsana New" charset="-34"/>
              </a:rPr>
              <a:pPr/>
              <a:t>4</a:t>
            </a:fld>
            <a:endParaRPr lang="th-TH">
              <a:latin typeface="Arial" charset="0"/>
              <a:cs typeface="Angsana New" charset="-34"/>
            </a:endParaRP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Boom (1986-1995)</a:t>
            </a:r>
          </a:p>
        </p:txBody>
      </p:sp>
      <p:sp>
        <p:nvSpPr>
          <p:cNvPr id="5124" name="Rectangle 3"/>
          <p:cNvSpPr>
            <a:spLocks noChangeArrowheads="1"/>
          </p:cNvSpPr>
          <p:nvPr/>
        </p:nvSpPr>
        <p:spPr bwMode="auto">
          <a:xfrm>
            <a:off x="495300" y="1600200"/>
            <a:ext cx="8915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>
                <a:solidFill>
                  <a:srgbClr val="6600CC"/>
                </a:solidFill>
                <a:latin typeface="Times New Roman" pitchFamily="18" charset="0"/>
              </a:rPr>
              <a:t>High rise in manufactured exports + income from tourism and labor export + less oil import bill </a:t>
            </a:r>
            <a:r>
              <a:rPr lang="en-US" sz="4000" b="1">
                <a:solidFill>
                  <a:srgbClr val="6600CC"/>
                </a:solidFill>
                <a:latin typeface="Times New Roman" pitchFamily="18" charset="0"/>
                <a:sym typeface="Wingdings" pitchFamily="2" charset="2"/>
              </a:rPr>
              <a:t> reduce current a/c deficits up to 1989, but the gap widened afterwards</a:t>
            </a:r>
            <a:endParaRPr lang="en-US" sz="4000" b="1">
              <a:solidFill>
                <a:srgbClr val="6600CC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47A5F5A-6216-4DF3-9B94-0CB6B4EA955D}" type="slidenum">
              <a:rPr lang="en-US">
                <a:latin typeface="Arial" charset="0"/>
                <a:cs typeface="Angsana New" charset="-34"/>
              </a:rPr>
              <a:pPr/>
              <a:t>5</a:t>
            </a:fld>
            <a:endParaRPr lang="th-TH">
              <a:latin typeface="Arial" charset="0"/>
              <a:cs typeface="Angsana New" charset="-34"/>
            </a:endParaRP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Boom (1986-1995)</a:t>
            </a:r>
          </a:p>
        </p:txBody>
      </p:sp>
      <p:sp>
        <p:nvSpPr>
          <p:cNvPr id="6148" name="Rectangle 3"/>
          <p:cNvSpPr>
            <a:spLocks noChangeArrowheads="1"/>
          </p:cNvSpPr>
          <p:nvPr/>
        </p:nvSpPr>
        <p:spPr bwMode="auto">
          <a:xfrm>
            <a:off x="495300" y="1600200"/>
            <a:ext cx="8915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>
                <a:solidFill>
                  <a:srgbClr val="993300"/>
                </a:solidFill>
                <a:latin typeface="Times New Roman" pitchFamily="18" charset="0"/>
              </a:rPr>
              <a:t>“Structural adjustment” policies (loans from World Bank and IMF):</a:t>
            </a:r>
          </a:p>
          <a:p>
            <a:pPr marL="990600" lvl="1" indent="-5334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3600" b="1">
                <a:solidFill>
                  <a:srgbClr val="993300"/>
                </a:solidFill>
                <a:latin typeface="Times New Roman" pitchFamily="18" charset="0"/>
              </a:rPr>
              <a:t>Promotion of exports (esp. manufacturing) and investment in provincial areas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AF06078-9202-4101-A012-A3FB9FE0F157}" type="slidenum">
              <a:rPr lang="en-US">
                <a:latin typeface="Arial" charset="0"/>
                <a:cs typeface="Angsana New" charset="-34"/>
              </a:rPr>
              <a:pPr/>
              <a:t>6</a:t>
            </a:fld>
            <a:endParaRPr lang="th-TH">
              <a:latin typeface="Arial" charset="0"/>
              <a:cs typeface="Angsana New" charset="-34"/>
            </a:endParaRP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Boom (1986-1995)</a:t>
            </a: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495300" y="1600200"/>
            <a:ext cx="8915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>
                <a:solidFill>
                  <a:srgbClr val="FF3399"/>
                </a:solidFill>
                <a:latin typeface="Times New Roman" pitchFamily="18" charset="0"/>
              </a:rPr>
              <a:t>“Structural adjustment” policies:</a:t>
            </a:r>
          </a:p>
          <a:p>
            <a:pPr marL="990600" lvl="1" indent="-5334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3600" b="1">
                <a:solidFill>
                  <a:srgbClr val="FF3399"/>
                </a:solidFill>
                <a:latin typeface="Times New Roman" pitchFamily="18" charset="0"/>
              </a:rPr>
              <a:t>Fiscal austerity and debt control</a:t>
            </a:r>
          </a:p>
          <a:p>
            <a:pPr marL="990600" lvl="1" indent="-5334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3600" b="1">
                <a:solidFill>
                  <a:srgbClr val="FF3399"/>
                </a:solidFill>
                <a:latin typeface="Times New Roman" pitchFamily="18" charset="0"/>
              </a:rPr>
              <a:t>Tariff reductions</a:t>
            </a:r>
          </a:p>
          <a:p>
            <a:pPr marL="990600" lvl="1" indent="-5334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3600" b="1">
                <a:solidFill>
                  <a:srgbClr val="FF3399"/>
                </a:solidFill>
                <a:latin typeface="Times New Roman" pitchFamily="18" charset="0"/>
              </a:rPr>
              <a:t>Reduce oil and transport subsidies; oil price float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C7E2267-7D95-4C2D-A6EB-0CBF9D93A0C2}" type="slidenum">
              <a:rPr lang="en-US">
                <a:latin typeface="Arial" charset="0"/>
                <a:cs typeface="Angsana New" charset="-34"/>
              </a:rPr>
              <a:pPr/>
              <a:t>7</a:t>
            </a:fld>
            <a:endParaRPr lang="th-TH">
              <a:latin typeface="Arial" charset="0"/>
              <a:cs typeface="Angsana New" charset="-34"/>
            </a:endParaRP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Boom (1986-1995)</a:t>
            </a:r>
          </a:p>
        </p:txBody>
      </p:sp>
      <p:sp>
        <p:nvSpPr>
          <p:cNvPr id="8196" name="Rectangle 3"/>
          <p:cNvSpPr>
            <a:spLocks noChangeArrowheads="1"/>
          </p:cNvSpPr>
          <p:nvPr/>
        </p:nvSpPr>
        <p:spPr bwMode="auto">
          <a:xfrm>
            <a:off x="495300" y="1600200"/>
            <a:ext cx="8915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>
                <a:solidFill>
                  <a:srgbClr val="006600"/>
                </a:solidFill>
                <a:latin typeface="Times New Roman" pitchFamily="18" charset="0"/>
              </a:rPr>
              <a:t>“Structural adjustment” policies:</a:t>
            </a:r>
          </a:p>
          <a:p>
            <a:pPr marL="990600" lvl="1" indent="-5334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3600" b="1">
                <a:solidFill>
                  <a:srgbClr val="006600"/>
                </a:solidFill>
                <a:latin typeface="Times New Roman" pitchFamily="18" charset="0"/>
              </a:rPr>
              <a:t>Privatization of state enterprises</a:t>
            </a:r>
          </a:p>
          <a:p>
            <a:pPr marL="1371600" lvl="2" indent="-457200">
              <a:spcBef>
                <a:spcPct val="20000"/>
              </a:spcBef>
              <a:buFont typeface="Wingdings" pitchFamily="2" charset="2"/>
              <a:buChar char="ü"/>
            </a:pPr>
            <a:r>
              <a:rPr lang="en-US" sz="3200" b="1">
                <a:solidFill>
                  <a:srgbClr val="006600"/>
                </a:solidFill>
                <a:latin typeface="Times New Roman" pitchFamily="18" charset="0"/>
              </a:rPr>
              <a:t>Liquidation</a:t>
            </a:r>
          </a:p>
          <a:p>
            <a:pPr marL="1371600" lvl="2" indent="-457200">
              <a:spcBef>
                <a:spcPct val="20000"/>
              </a:spcBef>
              <a:buFont typeface="Wingdings" pitchFamily="2" charset="2"/>
              <a:buChar char="ü"/>
            </a:pPr>
            <a:r>
              <a:rPr lang="en-US" sz="3200" b="1">
                <a:solidFill>
                  <a:srgbClr val="006600"/>
                </a:solidFill>
                <a:latin typeface="Times New Roman" pitchFamily="18" charset="0"/>
              </a:rPr>
              <a:t>Share selling (Thai International Air)</a:t>
            </a:r>
          </a:p>
          <a:p>
            <a:pPr marL="1371600" lvl="2" indent="-457200">
              <a:spcBef>
                <a:spcPct val="20000"/>
              </a:spcBef>
              <a:buFont typeface="Wingdings" pitchFamily="2" charset="2"/>
              <a:buChar char="ü"/>
            </a:pPr>
            <a:r>
              <a:rPr lang="en-US" sz="3200" b="1">
                <a:solidFill>
                  <a:srgbClr val="006600"/>
                </a:solidFill>
                <a:latin typeface="Times New Roman" pitchFamily="18" charset="0"/>
              </a:rPr>
              <a:t>Concessions to private sector in telephone, ports, expressways, power, water,…</a:t>
            </a:r>
          </a:p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>
                <a:solidFill>
                  <a:srgbClr val="006600"/>
                </a:solidFill>
                <a:latin typeface="Times New Roman" pitchFamily="18" charset="0"/>
              </a:rPr>
              <a:t> Tax reform: VAT introduced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7BA3D60-9633-4781-9680-D85EB03B1288}" type="slidenum">
              <a:rPr lang="en-US">
                <a:latin typeface="Arial" charset="0"/>
                <a:cs typeface="Angsana New" charset="-34"/>
              </a:rPr>
              <a:pPr/>
              <a:t>8</a:t>
            </a:fld>
            <a:endParaRPr lang="th-TH">
              <a:latin typeface="Arial" charset="0"/>
              <a:cs typeface="Angsana New" charset="-34"/>
            </a:endParaRP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Boom (1986-1995)</a:t>
            </a:r>
          </a:p>
        </p:txBody>
      </p:sp>
      <p:sp>
        <p:nvSpPr>
          <p:cNvPr id="9220" name="Rectangle 3"/>
          <p:cNvSpPr>
            <a:spLocks noChangeArrowheads="1"/>
          </p:cNvSpPr>
          <p:nvPr/>
        </p:nvSpPr>
        <p:spPr bwMode="auto">
          <a:xfrm>
            <a:off x="495300" y="1600200"/>
            <a:ext cx="8915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>
                <a:solidFill>
                  <a:srgbClr val="CC0099"/>
                </a:solidFill>
                <a:latin typeface="Times New Roman" pitchFamily="18" charset="0"/>
              </a:rPr>
              <a:t>More export-oriented manufacturing:</a:t>
            </a:r>
          </a:p>
          <a:p>
            <a:pPr marL="990600" lvl="1" indent="-5334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3600" b="1">
                <a:solidFill>
                  <a:srgbClr val="CC0099"/>
                </a:solidFill>
                <a:latin typeface="Times New Roman" pitchFamily="18" charset="0"/>
              </a:rPr>
              <a:t>Relocation from Japan and NIEs: textiles, electronic, shoes, toys, watches, lenses, car parts</a:t>
            </a:r>
          </a:p>
          <a:p>
            <a:pPr marL="990600" lvl="1" indent="-5334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3600" b="1">
                <a:solidFill>
                  <a:srgbClr val="CC0099"/>
                </a:solidFill>
                <a:latin typeface="Times New Roman" pitchFamily="18" charset="0"/>
              </a:rPr>
              <a:t>Exports of electronic, transport equipment and computer parts surpass textiles and agro-based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B0B4505-E48F-4DCE-BA4F-39F06BFAD4F7}" type="slidenum">
              <a:rPr lang="en-US">
                <a:latin typeface="Arial" charset="0"/>
                <a:cs typeface="Angsana New" charset="-34"/>
              </a:rPr>
              <a:pPr/>
              <a:t>9</a:t>
            </a:fld>
            <a:endParaRPr lang="th-TH">
              <a:latin typeface="Arial" charset="0"/>
              <a:cs typeface="Angsana New" charset="-34"/>
            </a:endParaRP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Boom (1986-1995)</a:t>
            </a:r>
          </a:p>
        </p:txBody>
      </p:sp>
      <p:sp>
        <p:nvSpPr>
          <p:cNvPr id="10244" name="Rectangle 3"/>
          <p:cNvSpPr>
            <a:spLocks noChangeArrowheads="1"/>
          </p:cNvSpPr>
          <p:nvPr/>
        </p:nvSpPr>
        <p:spPr bwMode="auto">
          <a:xfrm>
            <a:off x="495300" y="1600200"/>
            <a:ext cx="8915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>
                <a:solidFill>
                  <a:srgbClr val="6600CC"/>
                </a:solidFill>
                <a:latin typeface="Times New Roman" pitchFamily="18" charset="0"/>
              </a:rPr>
              <a:t>More export-oriented manufacturing:</a:t>
            </a:r>
          </a:p>
          <a:p>
            <a:pPr marL="990600" lvl="1" indent="-5334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3600" b="1">
                <a:solidFill>
                  <a:srgbClr val="6600CC"/>
                </a:solidFill>
                <a:latin typeface="Times New Roman" pitchFamily="18" charset="0"/>
              </a:rPr>
              <a:t>Still highly dependent on imported materials, components and machines (60%-90% of value)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5F1E05B-F868-4BEB-9535-C72B49DCE3B7}" type="slidenum">
              <a:rPr lang="en-US">
                <a:latin typeface="Arial" charset="0"/>
                <a:cs typeface="Angsana New" charset="-34"/>
              </a:rPr>
              <a:pPr/>
              <a:t>10</a:t>
            </a:fld>
            <a:endParaRPr lang="th-TH">
              <a:latin typeface="Arial" charset="0"/>
              <a:cs typeface="Angsana New" charset="-34"/>
            </a:endParaRPr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Boom (1986-1995)</a:t>
            </a:r>
          </a:p>
        </p:txBody>
      </p:sp>
      <p:sp>
        <p:nvSpPr>
          <p:cNvPr id="11268" name="Rectangle 3"/>
          <p:cNvSpPr>
            <a:spLocks noChangeArrowheads="1"/>
          </p:cNvSpPr>
          <p:nvPr/>
        </p:nvSpPr>
        <p:spPr bwMode="auto">
          <a:xfrm>
            <a:off x="495300" y="1600200"/>
            <a:ext cx="8915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>
                <a:solidFill>
                  <a:schemeClr val="accent2"/>
                </a:solidFill>
                <a:latin typeface="Times New Roman" pitchFamily="18" charset="0"/>
              </a:rPr>
              <a:t>Financial liberalization in early 1990’s (aim: regional financial hub replacing Hong Kong):</a:t>
            </a:r>
          </a:p>
          <a:p>
            <a:pPr marL="990600" lvl="1" indent="-5334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3600" b="1">
                <a:solidFill>
                  <a:schemeClr val="accent2"/>
                </a:solidFill>
                <a:latin typeface="Times New Roman" pitchFamily="18" charset="0"/>
              </a:rPr>
              <a:t>Abandon interest rate ceilings</a:t>
            </a:r>
          </a:p>
          <a:p>
            <a:pPr marL="990600" lvl="1" indent="-5334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3600" b="1">
                <a:solidFill>
                  <a:schemeClr val="accent2"/>
                </a:solidFill>
                <a:latin typeface="Times New Roman" pitchFamily="18" charset="0"/>
              </a:rPr>
              <a:t>Deregulate capital flows and exchange control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84CD47B-D746-4333-A7DE-C247D8173545}" type="slidenum">
              <a:rPr lang="en-US">
                <a:latin typeface="Arial" charset="0"/>
                <a:cs typeface="Angsana New" charset="-34"/>
              </a:rPr>
              <a:pPr/>
              <a:t>11</a:t>
            </a:fld>
            <a:endParaRPr lang="th-TH">
              <a:latin typeface="Arial" charset="0"/>
              <a:cs typeface="Angsana New" charset="-34"/>
            </a:endParaRPr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Boom (1986-1995)</a:t>
            </a:r>
          </a:p>
        </p:txBody>
      </p:sp>
      <p:sp>
        <p:nvSpPr>
          <p:cNvPr id="12292" name="Rectangle 3"/>
          <p:cNvSpPr>
            <a:spLocks noChangeArrowheads="1"/>
          </p:cNvSpPr>
          <p:nvPr/>
        </p:nvSpPr>
        <p:spPr bwMode="auto">
          <a:xfrm>
            <a:off x="495300" y="1600200"/>
            <a:ext cx="8915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>
                <a:solidFill>
                  <a:srgbClr val="993300"/>
                </a:solidFill>
                <a:latin typeface="Times New Roman" pitchFamily="18" charset="0"/>
              </a:rPr>
              <a:t>Financial liberalization in early 1990’s (aim: regional financial hub):</a:t>
            </a:r>
          </a:p>
          <a:p>
            <a:pPr marL="990600" lvl="1" indent="-5334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3600" b="1">
                <a:solidFill>
                  <a:srgbClr val="993300"/>
                </a:solidFill>
                <a:latin typeface="Times New Roman" pitchFamily="18" charset="0"/>
              </a:rPr>
              <a:t>Offshore banking (BIBF) promoting freer flow of international funds</a:t>
            </a:r>
          </a:p>
          <a:p>
            <a:pPr marL="990600" lvl="1" indent="-5334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3600" b="1">
                <a:solidFill>
                  <a:srgbClr val="993300"/>
                </a:solidFill>
                <a:latin typeface="Times New Roman" pitchFamily="18" charset="0"/>
              </a:rPr>
              <a:t>Allow both banks and non-banks to borrow abroad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88A2B03-27B2-4F33-B26B-D869E3724B9E}" type="slidenum">
              <a:rPr lang="en-US">
                <a:latin typeface="Arial" charset="0"/>
                <a:cs typeface="Angsana New" charset="-34"/>
              </a:rPr>
              <a:pPr/>
              <a:t>12</a:t>
            </a:fld>
            <a:endParaRPr lang="th-TH">
              <a:latin typeface="Arial" charset="0"/>
              <a:cs typeface="Angsana New" charset="-34"/>
            </a:endParaRPr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Boom (1986-1995)</a:t>
            </a:r>
          </a:p>
        </p:txBody>
      </p:sp>
      <p:sp>
        <p:nvSpPr>
          <p:cNvPr id="13316" name="Rectangle 3"/>
          <p:cNvSpPr>
            <a:spLocks noChangeArrowheads="1"/>
          </p:cNvSpPr>
          <p:nvPr/>
        </p:nvSpPr>
        <p:spPr bwMode="auto">
          <a:xfrm>
            <a:off x="495300" y="1600200"/>
            <a:ext cx="8915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>
                <a:solidFill>
                  <a:schemeClr val="hlink"/>
                </a:solidFill>
                <a:latin typeface="Times New Roman" pitchFamily="18" charset="0"/>
              </a:rPr>
              <a:t>High economic growth + massive capital inflows led to speculation in real estate and stock market   </a:t>
            </a:r>
            <a:r>
              <a:rPr lang="en-US" sz="4000" b="1">
                <a:solidFill>
                  <a:schemeClr val="hlink"/>
                </a:solidFill>
                <a:latin typeface="Times New Roman" pitchFamily="18" charset="0"/>
                <a:sym typeface="Wingdings" pitchFamily="2" charset="2"/>
              </a:rPr>
              <a:t> “bubble”</a:t>
            </a:r>
            <a:endParaRPr lang="en-US" sz="4000" b="1">
              <a:solidFill>
                <a:schemeClr val="hlink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86B2D0A-0464-4BFB-A111-4A67976B636C}" type="slidenum">
              <a:rPr lang="en-US">
                <a:latin typeface="Arial" charset="0"/>
                <a:cs typeface="Angsana New" charset="-34"/>
              </a:rPr>
              <a:pPr/>
              <a:t>13</a:t>
            </a:fld>
            <a:endParaRPr lang="th-TH">
              <a:latin typeface="Arial" charset="0"/>
              <a:cs typeface="Angsana New" charset="-34"/>
            </a:endParaRPr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Boom (1986-1995)</a:t>
            </a:r>
          </a:p>
        </p:txBody>
      </p:sp>
      <p:sp>
        <p:nvSpPr>
          <p:cNvPr id="14340" name="Rectangle 3"/>
          <p:cNvSpPr>
            <a:spLocks noChangeArrowheads="1"/>
          </p:cNvSpPr>
          <p:nvPr/>
        </p:nvSpPr>
        <p:spPr bwMode="auto">
          <a:xfrm>
            <a:off x="495300" y="1600200"/>
            <a:ext cx="8915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>
                <a:solidFill>
                  <a:srgbClr val="FF3399"/>
                </a:solidFill>
                <a:latin typeface="Times New Roman" pitchFamily="18" charset="0"/>
              </a:rPr>
              <a:t>Peter Warr: during the boom, more than half of output growth  was accounted for by increases in capital stock (both domestic and foreign)</a:t>
            </a:r>
          </a:p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>
                <a:solidFill>
                  <a:srgbClr val="FF3399"/>
                </a:solidFill>
                <a:latin typeface="Times New Roman" pitchFamily="18" charset="0"/>
              </a:rPr>
              <a:t>Short-term capital flows were more important than FDI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257BC09-05F2-4C64-816C-8C90C7157FF0}" type="slidenum">
              <a:rPr lang="en-US">
                <a:latin typeface="Arial" charset="0"/>
                <a:cs typeface="Angsana New" charset="-34"/>
              </a:rPr>
              <a:pPr/>
              <a:t>14</a:t>
            </a:fld>
            <a:endParaRPr lang="th-TH">
              <a:latin typeface="Arial" charset="0"/>
              <a:cs typeface="Angsana New" charset="-34"/>
            </a:endParaRPr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Boom (1986-1995)</a:t>
            </a:r>
          </a:p>
        </p:txBody>
      </p:sp>
      <p:sp>
        <p:nvSpPr>
          <p:cNvPr id="15364" name="Rectangle 3"/>
          <p:cNvSpPr>
            <a:spLocks noChangeArrowheads="1"/>
          </p:cNvSpPr>
          <p:nvPr/>
        </p:nvSpPr>
        <p:spPr bwMode="auto">
          <a:xfrm>
            <a:off x="495300" y="1600200"/>
            <a:ext cx="8915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>
                <a:solidFill>
                  <a:srgbClr val="FF0000"/>
                </a:solidFill>
                <a:latin typeface="Times New Roman" pitchFamily="18" charset="0"/>
              </a:rPr>
              <a:t>Peter Warr: Bank of Thailand’s fixed exchange rate and sterilization policy </a:t>
            </a:r>
            <a:r>
              <a:rPr lang="en-US" sz="4000" b="1">
                <a:solidFill>
                  <a:srgbClr val="FF0000"/>
                </a:solidFill>
                <a:latin typeface="Times New Roman" pitchFamily="18" charset="0"/>
                <a:sym typeface="Wingdings" pitchFamily="2" charset="2"/>
              </a:rPr>
              <a:t> high interest rate, real appreciation of Baht, attracting short-term capital inflow (exceeding reserves from 1994 on)</a:t>
            </a:r>
            <a:endParaRPr lang="en-US" sz="4000" b="1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การออกแบบเริ่มต้น">
  <a:themeElements>
    <a:clrScheme name="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ารออกแบบเริ่มต้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348</Words>
  <Application>Microsoft PowerPoint</Application>
  <PresentationFormat>A4 Paper (210x297 mm)</PresentationFormat>
  <Paragraphs>60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Angsana New</vt:lpstr>
      <vt:lpstr>Times New Roman</vt:lpstr>
      <vt:lpstr>Wingdings</vt:lpstr>
      <vt:lpstr>การออกแบบเริ่มต้น</vt:lpstr>
      <vt:lpstr>Economic Boom (1986-1995)</vt:lpstr>
      <vt:lpstr>Boom (1986-1995)</vt:lpstr>
      <vt:lpstr>Boom (1986-1995)</vt:lpstr>
      <vt:lpstr>Boom (1986-1995)</vt:lpstr>
      <vt:lpstr>Boom (1986-1995)</vt:lpstr>
      <vt:lpstr>Boom (1986-1995)</vt:lpstr>
      <vt:lpstr>Boom (1986-1995)</vt:lpstr>
      <vt:lpstr>Boom (1986-1995)</vt:lpstr>
      <vt:lpstr>Boom (1986-1995)</vt:lpstr>
      <vt:lpstr>Boom (1986-1995)</vt:lpstr>
      <vt:lpstr>Boom (1986-1995)</vt:lpstr>
      <vt:lpstr>Boom (1986-1995)</vt:lpstr>
      <vt:lpstr>Boom (1986-1995)</vt:lpstr>
      <vt:lpstr>Boom (1986-1995)</vt:lpstr>
    </vt:vector>
  </TitlesOfParts>
  <Company>economic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Boom (1986-1995)</dc:title>
  <dc:creator>praipol</dc:creator>
  <cp:lastModifiedBy>WincoolV5</cp:lastModifiedBy>
  <cp:revision>9</cp:revision>
  <dcterms:created xsi:type="dcterms:W3CDTF">2006-08-25T05:57:32Z</dcterms:created>
  <dcterms:modified xsi:type="dcterms:W3CDTF">2012-01-24T06:25:37Z</dcterms:modified>
</cp:coreProperties>
</file>