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45"/>
  </p:notesMasterIdLst>
  <p:sldIdLst>
    <p:sldId id="256" r:id="rId2"/>
    <p:sldId id="314" r:id="rId3"/>
    <p:sldId id="259" r:id="rId4"/>
    <p:sldId id="301" r:id="rId5"/>
    <p:sldId id="260" r:id="rId6"/>
    <p:sldId id="261" r:id="rId7"/>
    <p:sldId id="262" r:id="rId8"/>
    <p:sldId id="263" r:id="rId9"/>
    <p:sldId id="264" r:id="rId10"/>
    <p:sldId id="265" r:id="rId11"/>
    <p:sldId id="295" r:id="rId12"/>
    <p:sldId id="269" r:id="rId13"/>
    <p:sldId id="271" r:id="rId14"/>
    <p:sldId id="272" r:id="rId15"/>
    <p:sldId id="296" r:id="rId16"/>
    <p:sldId id="305" r:id="rId17"/>
    <p:sldId id="277" r:id="rId18"/>
    <p:sldId id="278" r:id="rId19"/>
    <p:sldId id="279" r:id="rId20"/>
    <p:sldId id="281" r:id="rId21"/>
    <p:sldId id="282" r:id="rId22"/>
    <p:sldId id="297" r:id="rId23"/>
    <p:sldId id="285" r:id="rId24"/>
    <p:sldId id="286" r:id="rId25"/>
    <p:sldId id="321" r:id="rId26"/>
    <p:sldId id="287" r:id="rId27"/>
    <p:sldId id="322" r:id="rId28"/>
    <p:sldId id="289" r:id="rId29"/>
    <p:sldId id="323" r:id="rId30"/>
    <p:sldId id="316" r:id="rId31"/>
    <p:sldId id="318" r:id="rId32"/>
    <p:sldId id="319" r:id="rId33"/>
    <p:sldId id="317" r:id="rId34"/>
    <p:sldId id="315" r:id="rId35"/>
    <p:sldId id="290" r:id="rId36"/>
    <p:sldId id="291" r:id="rId37"/>
    <p:sldId id="292" r:id="rId38"/>
    <p:sldId id="325" r:id="rId39"/>
    <p:sldId id="326" r:id="rId40"/>
    <p:sldId id="328" r:id="rId41"/>
    <p:sldId id="324" r:id="rId42"/>
    <p:sldId id="329" r:id="rId43"/>
    <p:sldId id="320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rawin Chaleeraktrakoon" initials="TC" lastIdx="2" clrIdx="0">
    <p:extLst>
      <p:ext uri="{19B8F6BF-5375-455C-9EA6-DF929625EA0E}">
        <p15:presenceInfo xmlns:p15="http://schemas.microsoft.com/office/powerpoint/2012/main" userId="0bebe261fe5b61c6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87029"/>
  </p:normalViewPr>
  <p:slideViewPr>
    <p:cSldViewPr snapToGrid="0" snapToObjects="1">
      <p:cViewPr varScale="1">
        <p:scale>
          <a:sx n="99" d="100"/>
          <a:sy n="99" d="100"/>
        </p:scale>
        <p:origin x="105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commentAuthors" Target="commentAuthor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1AA274-CC0D-0443-B7A4-D7191066B88D}" type="datetimeFigureOut">
              <a:rPr lang="en-US" smtClean="0"/>
              <a:t>10/10/19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5E012C-BEAC-2F45-929C-C9B24A2ABF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05872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Kohlberg, Freud, Reflexes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5E012C-BEAC-2F45-929C-C9B24A2ABF5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85235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Cannot explain curiosity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5E012C-BEAC-2F45-929C-C9B24A2ABF5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52526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What has led up to the event</a:t>
            </a:r>
          </a:p>
          <a:p>
            <a:r>
              <a:rPr lang="en-US" dirty="0"/>
              <a:t>What is happening in the event</a:t>
            </a:r>
          </a:p>
          <a:p>
            <a:r>
              <a:rPr lang="en-US" dirty="0"/>
              <a:t>What are the characters thinking and feeling </a:t>
            </a:r>
          </a:p>
          <a:p>
            <a:r>
              <a:rPr lang="en-US" dirty="0"/>
              <a:t>What was the outcome of the story?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5E012C-BEAC-2F45-929C-C9B24A2ABF51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4317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041BFD-B7B3-5240-85CA-A8486F344A51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8256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Attractive young woman meets guys on bridge and asks them to fill out a questionnaire for psych class, write a brief dramatic story on photograph. </a:t>
            </a:r>
          </a:p>
          <a:p>
            <a:r>
              <a:rPr lang="en-US" dirty="0"/>
              <a:t>Would love to explain in more detail but no time so call me later. </a:t>
            </a:r>
          </a:p>
          <a:p>
            <a:r>
              <a:rPr lang="en-US" dirty="0"/>
              <a:t>Same on safe bridge. </a:t>
            </a:r>
          </a:p>
          <a:p>
            <a:r>
              <a:rPr lang="en-US" dirty="0"/>
              <a:t>Scary bridge more likely to call her, write more romantic and sexual story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041BFD-B7B3-5240-85CA-A8486F344A51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50167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F3AF62-7090-5549-9B0C-069CD353B4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1422C2F-5CFD-5540-B852-B0CF7B88C6D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607D15-4CF4-C24C-B074-D1C49BF7B0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10/10/19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A7068E-DF9E-EC40-A849-8147FFA8AC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B0C5E3-1D86-1347-8A37-B7123387AE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71882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B69710-1914-F449-94A3-232722637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336568-CC88-D94E-BE58-A9F964B251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284580-D1DB-454C-91AD-4D9CFA896F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10/10/19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81EDD3-6676-9A4D-96CA-242B7323E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8D531A-ED3B-884B-89C9-047C5E7B2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10380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17A9F1-C752-CF4D-AB8F-437B6A9E6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EAA293-70B9-644D-9EAB-49D2560AF3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13E4D4-3FE6-0040-8BE2-5270051B95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10/10/19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94CC5E-2848-B944-B6D9-A971C998C5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00E9EF-8684-C946-AE41-39B895D7D9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10176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2CFCF8-F3E9-A94D-B7DC-B3275E367F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546062-174F-2B4B-8C26-D7930C9948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E4D60B-8DF9-434D-A568-C4A2EF53E8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BB2BF7-8477-6C45-A986-8747C0FC7B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10/10/19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151CCC-889A-FB46-89ED-BF868BBE31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5BE57D-A041-7E4C-A935-30214A9254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5438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DE293A-3A59-BF42-8613-7A4E774FDF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87E65C-F51F-714F-8159-811334DF09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0DE252-FB93-814E-B7A4-E6663F4219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C39A57-8F80-DE49-9415-43CBC02B6F4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A001005-AB00-4A4E-8CE6-7E2DE71DEBE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7545353-B729-FC41-AEE4-E8BFC24CE2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10/10/19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D3DC255-8EFA-0D4D-8BD8-EF78B39A27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1507BA7-EDC3-FC4C-B023-BF31475BCC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34702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8035AC-4F05-434D-9D5C-24F33433BE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00699BD-2771-8D40-9094-72DB73A7D5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10/10/19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7C08B0F-D1A5-C947-97EA-19E925A095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9719626-065C-D74E-A387-C9F4DFDFBB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4351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46C07F5-96A9-864B-A938-18F7C84D17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10/10/19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77952AA-E4F7-DC4B-B3AB-BDCF52EB82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D385E0-C215-394E-8021-088ECE4D59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00092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8D6A81-F46C-974B-B063-CB31B9EA69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962EDF-0CD7-3D45-B20E-5CFD4B93F2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5B2305-7AE1-B143-98EF-0703FA0EDC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3BD434-2F8B-7C4B-B0AF-96342DFFB9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10/10/19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8A43D0-9461-B24F-A304-6F9B391E0E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3AB6A9-EEC1-EB4F-9F3D-C2A222EAA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866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42112A-DDC6-344F-89F9-D73D2CCAE9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F72EA19-193A-2246-905E-440889E5026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8149EA-DCD5-DC4B-B655-1325974561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4CAB10-87A0-EA43-9816-3874C20B78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10/10/19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E218BF-05FC-174E-B5DC-1821E0026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CB4BEB-E356-3549-9108-DD20EB72AE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45041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61D89-D92D-2447-B2FA-CC7D8C5300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96884B-521B-714C-B258-1BE861DD96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B975C4-7954-C740-A015-BFEB1E632E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10/10/19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8DC43D-1D15-3C40-A48E-D662867F03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C9A91D-2707-684D-94BA-2E69829D97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4826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B2D788F-97A8-FA43-AFC9-8CFC81B1DCC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EF1F084-3A39-4442-8B89-29E151A25A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81DCEE-A31F-654A-958C-4FB47BE216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E7C8E-1CB8-D44C-B36B-8396C5B74C8A}" type="datetimeFigureOut">
              <a:rPr lang="en-US" smtClean="0"/>
              <a:t>10/10/19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34140B-26F3-B040-99CF-08AB3F7917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02FDE9-E0EF-7E4E-BF37-12865891C6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30489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4D67F7D-57DF-B34B-8B04-810B6D3396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A45239-FECC-1B46-973B-9DEACB4CAF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1F9F37-5AFB-6B4C-8F33-BC5876D7A92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4E7C8E-1CB8-D44C-B36B-8396C5B74C8A}" type="datetimeFigureOut">
              <a:rPr lang="en-US" smtClean="0"/>
              <a:t>10/10/19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B1F44C-E043-E54E-8855-69A69CEF35B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47ADE7-5E69-7345-AA10-9AABA68125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0485C6-827E-2542-9C3B-7FC4028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06214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tif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8F55E1-D76D-D845-B12F-B9D778A4CF6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PY200/PY211 General Psychology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DE7988-2AC3-CD4C-8732-A041F3C9A31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Motivation and Emotion</a:t>
            </a:r>
          </a:p>
        </p:txBody>
      </p:sp>
    </p:spTree>
    <p:extLst>
      <p:ext uri="{BB962C8B-B14F-4D97-AF65-F5344CB8AC3E}">
        <p14:creationId xmlns:p14="http://schemas.microsoft.com/office/powerpoint/2010/main" val="17618156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dirty="0"/>
              <a:t>Major Approaches to Motivation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Instinct</a:t>
            </a:r>
          </a:p>
          <a:p>
            <a:r>
              <a:rPr lang="en-US" dirty="0"/>
              <a:t>Drive reduction</a:t>
            </a:r>
          </a:p>
          <a:p>
            <a:r>
              <a:rPr lang="en-US" dirty="0"/>
              <a:t>Arousal</a:t>
            </a:r>
          </a:p>
          <a:p>
            <a:r>
              <a:rPr lang="en-US" dirty="0"/>
              <a:t>Incentive</a:t>
            </a:r>
          </a:p>
          <a:p>
            <a:r>
              <a:rPr lang="en-US" dirty="0"/>
              <a:t>Cognitive</a:t>
            </a:r>
          </a:p>
          <a:p>
            <a:r>
              <a:rPr lang="en-US" dirty="0"/>
              <a:t>Hierarchy of needs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14494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Explaining Motivation</a:t>
            </a:r>
          </a:p>
        </p:txBody>
      </p:sp>
      <p:sp>
        <p:nvSpPr>
          <p:cNvPr id="1741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b="1" dirty="0"/>
              <a:t>Motivation</a:t>
            </a:r>
            <a:r>
              <a:rPr lang="en-US" altLang="en-US" dirty="0"/>
              <a:t>: Factors that direct and energize the behavior of humans and other organisms</a:t>
            </a:r>
          </a:p>
          <a:p>
            <a:pPr lvl="1" eaLnBrk="1" hangingPunct="1"/>
            <a:r>
              <a:rPr lang="en-US" altLang="en-US" dirty="0"/>
              <a:t>Includes behavioral, cognitive, and social aspects</a:t>
            </a:r>
          </a:p>
          <a:p>
            <a:pPr lvl="1" eaLnBrk="1" hangingPunct="1"/>
            <a:r>
              <a:rPr lang="en-US" altLang="en-US" dirty="0"/>
              <a:t>Studied with a variety of approaches</a:t>
            </a:r>
          </a:p>
          <a:p>
            <a:pPr lvl="2" eaLnBrk="1" hangingPunct="1"/>
            <a:r>
              <a:rPr lang="en-US" altLang="en-US" dirty="0"/>
              <a:t>All approaches seek to explain the energy that guides behavior in specific directions</a:t>
            </a:r>
          </a:p>
        </p:txBody>
      </p:sp>
    </p:spTree>
    <p:extLst>
      <p:ext uri="{BB962C8B-B14F-4D97-AF65-F5344CB8AC3E}">
        <p14:creationId xmlns:p14="http://schemas.microsoft.com/office/powerpoint/2010/main" val="3428442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Instinct Approaches: Born to be Motivated</a:t>
            </a:r>
          </a:p>
        </p:txBody>
      </p:sp>
      <p:sp>
        <p:nvSpPr>
          <p:cNvPr id="1741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b="1" dirty="0"/>
              <a:t>Instincts</a:t>
            </a:r>
            <a:r>
              <a:rPr lang="en-US" altLang="en-US" dirty="0"/>
              <a:t>: Inborn patterns of behavior that are biologically determined rather than learned</a:t>
            </a:r>
          </a:p>
          <a:p>
            <a:pPr eaLnBrk="1" hangingPunct="1"/>
            <a:r>
              <a:rPr lang="en-US" altLang="en-US" b="1" dirty="0"/>
              <a:t>Instinct approaches to motivation</a:t>
            </a:r>
            <a:r>
              <a:rPr lang="en-US" altLang="en-US" dirty="0"/>
              <a:t>: The explanation of motivation that suggests people and animals are born preprogrammed with sets of behaviors essential to survival</a:t>
            </a:r>
          </a:p>
          <a:p>
            <a:pPr lvl="1" eaLnBrk="1" hangingPunct="1"/>
            <a:r>
              <a:rPr lang="en-US" altLang="en-US" dirty="0"/>
              <a:t>Weaknesses</a:t>
            </a:r>
          </a:p>
          <a:p>
            <a:pPr lvl="2" eaLnBrk="1" hangingPunct="1"/>
            <a:r>
              <a:rPr lang="en-US" altLang="en-US" dirty="0"/>
              <a:t>Lack of agreement on number of primary instincts</a:t>
            </a:r>
          </a:p>
          <a:p>
            <a:pPr lvl="2" eaLnBrk="1" hangingPunct="1"/>
            <a:r>
              <a:rPr lang="en-US" altLang="en-US" dirty="0"/>
              <a:t>Unable to explain why behaviors evolve in some species but not others</a:t>
            </a:r>
          </a:p>
        </p:txBody>
      </p:sp>
    </p:spTree>
    <p:extLst>
      <p:ext uri="{BB962C8B-B14F-4D97-AF65-F5344CB8AC3E}">
        <p14:creationId xmlns:p14="http://schemas.microsoft.com/office/powerpoint/2010/main" val="22544842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Drive-Reduction Approaches: Satisfying Our Needs </a:t>
            </a:r>
            <a:r>
              <a:rPr lang="en-US" altLang="en-US" sz="2000" dirty="0"/>
              <a:t>(1)</a:t>
            </a:r>
          </a:p>
        </p:txBody>
      </p:sp>
      <p:sp>
        <p:nvSpPr>
          <p:cNvPr id="1843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Suggest that a lack of some basic biological need produces a drive to push an organism to satisfy that need</a:t>
            </a:r>
          </a:p>
          <a:p>
            <a:pPr lvl="1" eaLnBrk="1" hangingPunct="1"/>
            <a:r>
              <a:rPr lang="en-US" altLang="en-US" b="1" dirty="0"/>
              <a:t>Drive</a:t>
            </a:r>
            <a:r>
              <a:rPr lang="en-US" altLang="en-US" dirty="0"/>
              <a:t>: Motivation tension, or arousal, that energizes behavior to fulfill a need</a:t>
            </a:r>
          </a:p>
          <a:p>
            <a:pPr lvl="2" eaLnBrk="1" hangingPunct="1"/>
            <a:r>
              <a:rPr lang="en-US" altLang="en-US" dirty="0"/>
              <a:t>Primary drives - Related to biological needs of the body or of the species as a whole</a:t>
            </a:r>
          </a:p>
          <a:p>
            <a:pPr lvl="2" eaLnBrk="1" hangingPunct="1"/>
            <a:r>
              <a:rPr lang="en-US" altLang="en-US" dirty="0"/>
              <a:t>Secondary drives - Related  to behavior that fulfills no obvious biological need</a:t>
            </a:r>
          </a:p>
        </p:txBody>
      </p:sp>
    </p:spTree>
    <p:extLst>
      <p:ext uri="{BB962C8B-B14F-4D97-AF65-F5344CB8AC3E}">
        <p14:creationId xmlns:p14="http://schemas.microsoft.com/office/powerpoint/2010/main" val="4294395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Drive-Reduction Approaches: Satisfying Our Needs </a:t>
            </a:r>
            <a:r>
              <a:rPr lang="en-US" altLang="en-US" sz="2000" dirty="0"/>
              <a:t>(2)</a:t>
            </a:r>
          </a:p>
        </p:txBody>
      </p:sp>
      <p:sp>
        <p:nvSpPr>
          <p:cNvPr id="1946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b="1" dirty="0"/>
              <a:t>Homeostasis</a:t>
            </a:r>
            <a:r>
              <a:rPr lang="en-US" altLang="en-US" dirty="0"/>
              <a:t>: Body’s tendency to maintain a steady internal state</a:t>
            </a:r>
          </a:p>
          <a:p>
            <a:pPr lvl="1" eaLnBrk="1" hangingPunct="1"/>
            <a:r>
              <a:rPr lang="en-US" altLang="en-US" dirty="0"/>
              <a:t>Underlies primary drives</a:t>
            </a:r>
          </a:p>
          <a:p>
            <a:pPr lvl="1" eaLnBrk="1" hangingPunct="1"/>
            <a:r>
              <a:rPr lang="en-US" altLang="en-US" dirty="0"/>
              <a:t>Uses feedback loops </a:t>
            </a:r>
          </a:p>
          <a:p>
            <a:pPr lvl="1" eaLnBrk="1" hangingPunct="1"/>
            <a:r>
              <a:rPr lang="en-US" altLang="en-US" dirty="0"/>
              <a:t>Operates the need for food, water, stable body temperature, and sleep</a:t>
            </a:r>
          </a:p>
        </p:txBody>
      </p:sp>
    </p:spTree>
    <p:extLst>
      <p:ext uri="{BB962C8B-B14F-4D97-AF65-F5344CB8AC3E}">
        <p14:creationId xmlns:p14="http://schemas.microsoft.com/office/powerpoint/2010/main" val="31373426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Arousal Approaches: Beyond Drive Reduction</a:t>
            </a:r>
          </a:p>
        </p:txBody>
      </p:sp>
      <p:sp>
        <p:nvSpPr>
          <p:cNvPr id="2048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Belief that people try to maintain a steady level of stimulation and activity</a:t>
            </a:r>
          </a:p>
          <a:p>
            <a:pPr lvl="1" eaLnBrk="1" hangingPunct="1"/>
            <a:r>
              <a:rPr lang="en-US" altLang="en-US" dirty="0"/>
              <a:t>Suggests that if stimulation and activity levels become too high, individuals tries to reduce them</a:t>
            </a:r>
          </a:p>
          <a:p>
            <a:pPr lvl="2" eaLnBrk="1" hangingPunct="1"/>
            <a:r>
              <a:rPr lang="en-US" altLang="en-US" dirty="0"/>
              <a:t>If stimulation and activity levels become too low, we seek out stimulation to increase them</a:t>
            </a:r>
          </a:p>
          <a:p>
            <a:pPr lvl="2" eaLnBrk="1" hangingPunct="1"/>
            <a:endParaRPr lang="en-US" altLang="en-US" dirty="0"/>
          </a:p>
          <a:p>
            <a:pPr lvl="1" eaLnBrk="1" hangingPunct="1"/>
            <a:r>
              <a:rPr lang="en-US" altLang="en-US" dirty="0"/>
              <a:t>People vary in the optimal level of arousal they seek out; some look for especially high levels of arousal</a:t>
            </a:r>
          </a:p>
          <a:p>
            <a:pPr lvl="2" eaLnBrk="1" hangingPunct="1"/>
            <a:r>
              <a:rPr lang="en-US" altLang="en-US" dirty="0"/>
              <a:t>Daredevil sportsmen, high-stakes gamblers, and criminals</a:t>
            </a:r>
          </a:p>
        </p:txBody>
      </p:sp>
    </p:spTree>
    <p:extLst>
      <p:ext uri="{BB962C8B-B14F-4D97-AF65-F5344CB8AC3E}">
        <p14:creationId xmlns:p14="http://schemas.microsoft.com/office/powerpoint/2010/main" val="29931416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Incentive Approaches: Motivation’s Pull</a:t>
            </a:r>
          </a:p>
        </p:txBody>
      </p:sp>
      <p:sp>
        <p:nvSpPr>
          <p:cNvPr id="2150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Suggest that motivation stems from the desire to attain external rewards, known as incentives</a:t>
            </a:r>
          </a:p>
          <a:p>
            <a:pPr lvl="1" eaLnBrk="1" hangingPunct="1"/>
            <a:r>
              <a:rPr lang="en-US" altLang="en-US" dirty="0"/>
              <a:t>Fails to provide complete explanation of motivation as organisms sometimes seek to fulfill needs even with no apparent incentives</a:t>
            </a:r>
          </a:p>
          <a:p>
            <a:pPr lvl="1" eaLnBrk="1" hangingPunct="1"/>
            <a:r>
              <a:rPr lang="en-US" altLang="en-US" dirty="0"/>
              <a:t>Combination explanation of motivation</a:t>
            </a:r>
          </a:p>
          <a:p>
            <a:pPr lvl="2" eaLnBrk="1" hangingPunct="1"/>
            <a:r>
              <a:rPr lang="en-US" altLang="en-US" dirty="0"/>
              <a:t>Internal drives (proposed by drive-reduction theory) work in tandem with </a:t>
            </a:r>
          </a:p>
          <a:p>
            <a:pPr lvl="2" eaLnBrk="1" hangingPunct="1"/>
            <a:r>
              <a:rPr lang="en-US" altLang="en-US" dirty="0"/>
              <a:t>External incentives (proposed by incentive theory) to “push” and “pull” behavior</a:t>
            </a:r>
          </a:p>
        </p:txBody>
      </p:sp>
    </p:spTree>
    <p:extLst>
      <p:ext uri="{BB962C8B-B14F-4D97-AF65-F5344CB8AC3E}">
        <p14:creationId xmlns:p14="http://schemas.microsoft.com/office/powerpoint/2010/main" val="24306371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Cognitive Approaches: The Thoughts Behind Motivation</a:t>
            </a:r>
          </a:p>
        </p:txBody>
      </p:sp>
      <p:sp>
        <p:nvSpPr>
          <p:cNvPr id="2253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Suggest that motivation is a result of people’s thoughts, beliefs, expectations, and goals</a:t>
            </a:r>
          </a:p>
          <a:p>
            <a:pPr lvl="1" eaLnBrk="1" hangingPunct="1"/>
            <a:r>
              <a:rPr lang="en-US" altLang="en-US" dirty="0"/>
              <a:t>Draws distinction between:</a:t>
            </a:r>
          </a:p>
          <a:p>
            <a:pPr lvl="2" eaLnBrk="1" hangingPunct="1"/>
            <a:r>
              <a:rPr lang="en-US" altLang="en-US" dirty="0"/>
              <a:t>Intrinsic motivation - Causes individuals to participate in an activity for their own enjoyment rather than for any actual or concrete reward</a:t>
            </a:r>
          </a:p>
          <a:p>
            <a:pPr lvl="2" eaLnBrk="1" hangingPunct="1"/>
            <a:r>
              <a:rPr lang="en-US" altLang="en-US" dirty="0"/>
              <a:t>Extrinsic motivation - Causes individuals to do something for money, a grade, or some other actual, concrete reward</a:t>
            </a:r>
          </a:p>
        </p:txBody>
      </p:sp>
    </p:spTree>
    <p:extLst>
      <p:ext uri="{BB962C8B-B14F-4D97-AF65-F5344CB8AC3E}">
        <p14:creationId xmlns:p14="http://schemas.microsoft.com/office/powerpoint/2010/main" val="4011610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Maslow’s Hierarchy: Ordering Motivational Needs </a:t>
            </a:r>
            <a:r>
              <a:rPr lang="en-US" altLang="en-US" sz="2000" dirty="0"/>
              <a:t>(1)</a:t>
            </a:r>
          </a:p>
        </p:txBody>
      </p:sp>
      <p:sp>
        <p:nvSpPr>
          <p:cNvPr id="23556" name="Content Placeholder 2"/>
          <p:cNvSpPr>
            <a:spLocks noGrp="1"/>
          </p:cNvSpPr>
          <p:nvPr>
            <p:ph idx="1"/>
          </p:nvPr>
        </p:nvSpPr>
        <p:spPr>
          <a:xfrm>
            <a:off x="1154955" y="2603500"/>
            <a:ext cx="6193700" cy="3416300"/>
          </a:xfrm>
        </p:spPr>
        <p:txBody>
          <a:bodyPr/>
          <a:lstStyle/>
          <a:p>
            <a:pPr eaLnBrk="1" hangingPunct="1"/>
            <a:r>
              <a:rPr lang="en-US" altLang="en-US" dirty="0"/>
              <a:t>Places motivational needs in a hierarchy</a:t>
            </a:r>
          </a:p>
          <a:p>
            <a:pPr eaLnBrk="1" hangingPunct="1"/>
            <a:r>
              <a:rPr lang="en-US" altLang="en-US" dirty="0"/>
              <a:t>Suggests that before meeting sophisticated, higher-order needs, certain primary needs must be satisfied</a:t>
            </a:r>
          </a:p>
          <a:p>
            <a:pPr lvl="1" eaLnBrk="1" hangingPunct="1"/>
            <a:r>
              <a:rPr lang="en-US" altLang="en-US" b="1" dirty="0"/>
              <a:t>Self-actualization</a:t>
            </a:r>
            <a:r>
              <a:rPr lang="en-US" altLang="en-US" dirty="0"/>
              <a:t>: State of self-fulfillment in which people realize their highest potential in their own way</a:t>
            </a:r>
          </a:p>
        </p:txBody>
      </p:sp>
      <p:pic>
        <p:nvPicPr>
          <p:cNvPr id="4" name="Picture Placeholder 1" descr="A pyramid chart showing Maslow’s hierarchy of five needs, from basic biological needs to higher level needs.">
            <a:extLst>
              <a:ext uri="{FF2B5EF4-FFF2-40B4-BE49-F238E27FC236}">
                <a16:creationId xmlns:a16="http://schemas.microsoft.com/office/drawing/2014/main" id="{ED62F38F-7A08-E44D-8F83-F729EA31C8E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71"/>
          <a:stretch/>
        </p:blipFill>
        <p:spPr>
          <a:xfrm>
            <a:off x="7738945" y="2331013"/>
            <a:ext cx="4181709" cy="4369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2504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Maslow’s Hierarchy: Ordering Motivational Needs </a:t>
            </a:r>
            <a:r>
              <a:rPr lang="en-US" altLang="en-US" sz="2000" dirty="0"/>
              <a:t>(2)</a:t>
            </a:r>
          </a:p>
        </p:txBody>
      </p:sp>
      <p:sp>
        <p:nvSpPr>
          <p:cNvPr id="2458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Maslow’s hierarchy of needs is important because it:</a:t>
            </a:r>
          </a:p>
          <a:p>
            <a:pPr lvl="1" eaLnBrk="1" hangingPunct="1"/>
            <a:r>
              <a:rPr lang="en-US" altLang="en-US" dirty="0"/>
              <a:t>Highlights complexity of human needs</a:t>
            </a:r>
          </a:p>
          <a:p>
            <a:pPr lvl="1" eaLnBrk="1" hangingPunct="1"/>
            <a:r>
              <a:rPr lang="en-US" altLang="en-US" dirty="0"/>
              <a:t>Emphasizes that until basic biological needs are met, people will be unconcerned about higher-order needs</a:t>
            </a:r>
          </a:p>
          <a:p>
            <a:pPr lvl="1" eaLnBrk="1" hangingPunct="1"/>
            <a:r>
              <a:rPr lang="en-US" altLang="en-US" dirty="0"/>
              <a:t>Spawned other approaches to motivation, including</a:t>
            </a:r>
          </a:p>
          <a:p>
            <a:pPr lvl="2" eaLnBrk="1" hangingPunct="1"/>
            <a:r>
              <a:rPr lang="en-US" altLang="en-US" dirty="0"/>
              <a:t>Self-determination theory: people have the three basic needs of competence, autonomy, and relatedness</a:t>
            </a:r>
          </a:p>
          <a:p>
            <a:pPr lvl="1" eaLnBrk="1" hangingPunct="1"/>
            <a:r>
              <a:rPr lang="en-US" altLang="en-US" dirty="0"/>
              <a:t>However, research has been unable to validate the specific order of Maslow’s hierarchy</a:t>
            </a:r>
          </a:p>
          <a:p>
            <a:pPr lvl="1"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189095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defRPr/>
            </a:pPr>
            <a:r>
              <a:rPr lang="en-US" dirty="0"/>
              <a:t>Human Needs and Motivation: Eat, Drink, and Achievement</a:t>
            </a:r>
          </a:p>
        </p:txBody>
      </p:sp>
      <p:sp>
        <p:nvSpPr>
          <p:cNvPr id="2867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What biological and social factors underlie motivation?</a:t>
            </a:r>
          </a:p>
          <a:p>
            <a:pPr eaLnBrk="1" hangingPunct="1"/>
            <a:r>
              <a:rPr lang="en-US" altLang="en-US" dirty="0"/>
              <a:t>How are needs relating to achievement, affiliation, and power motivation exhibited?</a:t>
            </a:r>
          </a:p>
        </p:txBody>
      </p:sp>
    </p:spTree>
    <p:extLst>
      <p:ext uri="{BB962C8B-B14F-4D97-AF65-F5344CB8AC3E}">
        <p14:creationId xmlns:p14="http://schemas.microsoft.com/office/powerpoint/2010/main" val="5311504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Biological Factors in the Regulation of Hunger </a:t>
            </a:r>
            <a:r>
              <a:rPr lang="en-US" altLang="en-US" sz="2000" dirty="0"/>
              <a:t>(1)</a:t>
            </a:r>
          </a:p>
        </p:txBody>
      </p:sp>
      <p:sp>
        <p:nvSpPr>
          <p:cNvPr id="3072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Complex biological mechanisms tell organisms whether they require food or should stop eating</a:t>
            </a:r>
          </a:p>
          <a:p>
            <a:pPr lvl="1" eaLnBrk="1" hangingPunct="1"/>
            <a:r>
              <a:rPr lang="en-US" altLang="en-US" dirty="0"/>
              <a:t>Changes in the chemical composition of the blood</a:t>
            </a:r>
          </a:p>
          <a:p>
            <a:pPr lvl="2" eaLnBrk="1" hangingPunct="1"/>
            <a:r>
              <a:rPr lang="en-US" altLang="en-US" dirty="0"/>
              <a:t>Glucose levels</a:t>
            </a:r>
          </a:p>
          <a:p>
            <a:pPr lvl="2" eaLnBrk="1" hangingPunct="1"/>
            <a:r>
              <a:rPr lang="en-US" altLang="en-US" dirty="0"/>
              <a:t>Insulin</a:t>
            </a:r>
          </a:p>
          <a:p>
            <a:pPr lvl="2" eaLnBrk="1" hangingPunct="1"/>
            <a:r>
              <a:rPr lang="en-US" altLang="en-US" dirty="0"/>
              <a:t>Ghrelin</a:t>
            </a:r>
          </a:p>
        </p:txBody>
      </p:sp>
    </p:spTree>
    <p:extLst>
      <p:ext uri="{BB962C8B-B14F-4D97-AF65-F5344CB8AC3E}">
        <p14:creationId xmlns:p14="http://schemas.microsoft.com/office/powerpoint/2010/main" val="38554847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Biological Factors in the Regulation of Hunger </a:t>
            </a:r>
            <a:r>
              <a:rPr lang="en-US" altLang="en-US" sz="2000" dirty="0"/>
              <a:t>(2)</a:t>
            </a:r>
          </a:p>
        </p:txBody>
      </p:sp>
      <p:sp>
        <p:nvSpPr>
          <p:cNvPr id="3174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Hypothalamus </a:t>
            </a:r>
          </a:p>
          <a:p>
            <a:pPr lvl="1" eaLnBrk="1" hangingPunct="1"/>
            <a:r>
              <a:rPr lang="en-US" altLang="en-US" dirty="0"/>
              <a:t>Monitors glucose levels</a:t>
            </a:r>
          </a:p>
          <a:p>
            <a:pPr lvl="1" eaLnBrk="1" hangingPunct="1"/>
            <a:r>
              <a:rPr lang="en-US" altLang="en-US" dirty="0"/>
              <a:t>Regulates food intake</a:t>
            </a:r>
          </a:p>
          <a:p>
            <a:pPr lvl="1" eaLnBrk="1" hangingPunct="1"/>
            <a:r>
              <a:rPr lang="en-US" altLang="en-US" dirty="0"/>
              <a:t>Injury affects the weight set point</a:t>
            </a:r>
          </a:p>
          <a:p>
            <a:pPr lvl="2" eaLnBrk="1" hangingPunct="1"/>
            <a:r>
              <a:rPr lang="en-US" altLang="en-US" b="1" dirty="0"/>
              <a:t>Weight set point</a:t>
            </a:r>
            <a:r>
              <a:rPr lang="en-US" altLang="en-US" dirty="0"/>
              <a:t>: Particular level of weight that the body strives to maintain</a:t>
            </a:r>
          </a:p>
          <a:p>
            <a:pPr eaLnBrk="1" hangingPunct="1"/>
            <a:r>
              <a:rPr lang="en-US" altLang="en-US" b="1" dirty="0"/>
              <a:t>Metabolism</a:t>
            </a:r>
            <a:r>
              <a:rPr lang="en-US" altLang="en-US" dirty="0"/>
              <a:t>: Rate at which food is converted to energy and expended by the body</a:t>
            </a:r>
          </a:p>
        </p:txBody>
      </p:sp>
    </p:spTree>
    <p:extLst>
      <p:ext uri="{BB962C8B-B14F-4D97-AF65-F5344CB8AC3E}">
        <p14:creationId xmlns:p14="http://schemas.microsoft.com/office/powerpoint/2010/main" val="36241542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Social Factors in Eating</a:t>
            </a:r>
          </a:p>
        </p:txBody>
      </p:sp>
      <p:sp>
        <p:nvSpPr>
          <p:cNvPr id="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Societal rules</a:t>
            </a:r>
          </a:p>
          <a:p>
            <a:r>
              <a:rPr lang="en-US" dirty="0"/>
              <a:t>Cultural norms</a:t>
            </a:r>
          </a:p>
          <a:p>
            <a:r>
              <a:rPr lang="en-US" dirty="0"/>
              <a:t>Individual habits</a:t>
            </a:r>
          </a:p>
          <a:p>
            <a:r>
              <a:rPr lang="en-US" dirty="0"/>
              <a:t>Operant conditioning</a:t>
            </a:r>
          </a:p>
        </p:txBody>
      </p:sp>
    </p:spTree>
    <p:extLst>
      <p:ext uri="{BB962C8B-B14F-4D97-AF65-F5344CB8AC3E}">
        <p14:creationId xmlns:p14="http://schemas.microsoft.com/office/powerpoint/2010/main" val="11942053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Sexual Motivation</a:t>
            </a:r>
          </a:p>
        </p:txBody>
      </p:sp>
      <p:sp>
        <p:nvSpPr>
          <p:cNvPr id="26628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6751261" cy="3416300"/>
          </a:xfrm>
        </p:spPr>
        <p:txBody>
          <a:bodyPr>
            <a:normAutofit fontScale="77500" lnSpcReduction="20000"/>
          </a:bodyPr>
          <a:lstStyle/>
          <a:p>
            <a:pPr eaLnBrk="1" hangingPunct="1"/>
            <a:r>
              <a:rPr lang="en-US" altLang="en-US" b="1" dirty="0"/>
              <a:t>Androgens</a:t>
            </a:r>
            <a:r>
              <a:rPr lang="en-US" altLang="en-US" dirty="0"/>
              <a:t>: Male sex hormones secreted by the testes</a:t>
            </a:r>
          </a:p>
          <a:p>
            <a:pPr eaLnBrk="1" hangingPunct="1"/>
            <a:r>
              <a:rPr lang="en-US" altLang="en-US" b="1" dirty="0"/>
              <a:t>Genitals</a:t>
            </a:r>
            <a:r>
              <a:rPr lang="en-US" altLang="en-US" dirty="0"/>
              <a:t>: Male and female sex organs</a:t>
            </a:r>
          </a:p>
          <a:p>
            <a:pPr eaLnBrk="1" hangingPunct="1"/>
            <a:r>
              <a:rPr lang="en-US" altLang="en-US" b="1" dirty="0"/>
              <a:t>Estrogens</a:t>
            </a:r>
            <a:r>
              <a:rPr lang="en-US" altLang="en-US" dirty="0"/>
              <a:t>:</a:t>
            </a:r>
            <a:r>
              <a:rPr lang="en-US" altLang="en-US" b="1" dirty="0"/>
              <a:t> </a:t>
            </a:r>
            <a:r>
              <a:rPr lang="en-US" altLang="en-US" dirty="0"/>
              <a:t>Class of female sex hormones</a:t>
            </a:r>
          </a:p>
          <a:p>
            <a:pPr eaLnBrk="1" hangingPunct="1"/>
            <a:r>
              <a:rPr lang="en-US" altLang="en-US" b="1" dirty="0"/>
              <a:t>Ovulation</a:t>
            </a:r>
            <a:r>
              <a:rPr lang="en-US" altLang="en-US" dirty="0"/>
              <a:t>: Point at which an egg is released from the ovaries</a:t>
            </a:r>
          </a:p>
          <a:p>
            <a:pPr eaLnBrk="1" hangingPunct="1"/>
            <a:r>
              <a:rPr lang="en-US" altLang="en-US" dirty="0"/>
              <a:t>Humans versatile sex-drive (compared to animals) </a:t>
            </a:r>
          </a:p>
          <a:p>
            <a:pPr lvl="1"/>
            <a:r>
              <a:rPr lang="en-US" altLang="en-US" dirty="0"/>
              <a:t>Objects </a:t>
            </a:r>
          </a:p>
          <a:p>
            <a:pPr lvl="1"/>
            <a:r>
              <a:rPr lang="en-US" altLang="en-US" dirty="0"/>
              <a:t>Sight</a:t>
            </a:r>
          </a:p>
          <a:p>
            <a:pPr lvl="1"/>
            <a:r>
              <a:rPr lang="en-US" altLang="en-US" dirty="0"/>
              <a:t>Scent </a:t>
            </a:r>
          </a:p>
          <a:p>
            <a:pPr lvl="1"/>
            <a:r>
              <a:rPr lang="en-US" altLang="en-US" dirty="0"/>
              <a:t>Sound </a:t>
            </a:r>
          </a:p>
        </p:txBody>
      </p:sp>
      <p:pic>
        <p:nvPicPr>
          <p:cNvPr id="4" name="Picture 1" descr="Two labeled cutaway illustrations, one of the female sexual organs and one of the male sexual organs.">
            <a:extLst>
              <a:ext uri="{FF2B5EF4-FFF2-40B4-BE49-F238E27FC236}">
                <a16:creationId xmlns:a16="http://schemas.microsoft.com/office/drawing/2014/main" id="{5CE37961-978F-9141-B853-B5EFCCABE19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4"/>
          <a:stretch/>
        </p:blipFill>
        <p:spPr>
          <a:xfrm>
            <a:off x="8283066" y="2442117"/>
            <a:ext cx="3628964" cy="4290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2091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Need for Achievement: Striving for Success </a:t>
            </a:r>
            <a:r>
              <a:rPr lang="en-US" altLang="en-US" sz="2000" dirty="0"/>
              <a:t>(1)</a:t>
            </a:r>
          </a:p>
        </p:txBody>
      </p:sp>
      <p:sp>
        <p:nvSpPr>
          <p:cNvPr id="3584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Stable, learned characteristic in which a person obtains satisfaction by striving for and achieving challenging goals</a:t>
            </a:r>
          </a:p>
          <a:p>
            <a:pPr lvl="1" eaLnBrk="1" hangingPunct="1"/>
            <a:r>
              <a:rPr lang="en-US" altLang="en-US" dirty="0"/>
              <a:t>People with high need for achievement are selective in picking challenges</a:t>
            </a:r>
          </a:p>
          <a:p>
            <a:pPr lvl="2" eaLnBrk="1" hangingPunct="1"/>
            <a:r>
              <a:rPr lang="en-US" altLang="en-US" dirty="0"/>
              <a:t>Avoid situations with success coming too easily or unlikely to come</a:t>
            </a:r>
          </a:p>
          <a:p>
            <a:pPr lvl="1" eaLnBrk="1" hangingPunct="1"/>
            <a:r>
              <a:rPr lang="en-US" altLang="en-US" dirty="0"/>
              <a:t>People with low achievement motivation tend to be motivated primarily by a desire to avoid failure</a:t>
            </a:r>
          </a:p>
        </p:txBody>
      </p:sp>
    </p:spTree>
    <p:extLst>
      <p:ext uri="{BB962C8B-B14F-4D97-AF65-F5344CB8AC3E}">
        <p14:creationId xmlns:p14="http://schemas.microsoft.com/office/powerpoint/2010/main" val="2097774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Need for Achievement: Striving for Success </a:t>
            </a:r>
            <a:r>
              <a:rPr lang="en-US" altLang="en-US" sz="2000" dirty="0"/>
              <a:t>(2)</a:t>
            </a:r>
          </a:p>
        </p:txBody>
      </p:sp>
      <p:sp>
        <p:nvSpPr>
          <p:cNvPr id="3686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Measuring achievement motivation </a:t>
            </a:r>
          </a:p>
          <a:p>
            <a:pPr lvl="1" eaLnBrk="1" hangingPunct="1"/>
            <a:r>
              <a:rPr lang="en-US" altLang="en-US" dirty="0"/>
              <a:t>Thematic Apperception Tests (TAT)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847838" y="4022865"/>
            <a:ext cx="7439889" cy="2272537"/>
            <a:chOff x="467544" y="2996952"/>
            <a:chExt cx="7439889" cy="2272537"/>
          </a:xfrm>
        </p:grpSpPr>
        <p:sp>
          <p:nvSpPr>
            <p:cNvPr id="7" name="Freeform 6"/>
            <p:cNvSpPr/>
            <p:nvPr/>
          </p:nvSpPr>
          <p:spPr>
            <a:xfrm>
              <a:off x="467544" y="2996952"/>
              <a:ext cx="1967281" cy="2272537"/>
            </a:xfrm>
            <a:custGeom>
              <a:avLst/>
              <a:gdLst>
                <a:gd name="connsiteX0" fmla="*/ 0 w 1967281"/>
                <a:gd name="connsiteY0" fmla="*/ 196728 h 2272537"/>
                <a:gd name="connsiteX1" fmla="*/ 196728 w 1967281"/>
                <a:gd name="connsiteY1" fmla="*/ 0 h 2272537"/>
                <a:gd name="connsiteX2" fmla="*/ 1770553 w 1967281"/>
                <a:gd name="connsiteY2" fmla="*/ 0 h 2272537"/>
                <a:gd name="connsiteX3" fmla="*/ 1967281 w 1967281"/>
                <a:gd name="connsiteY3" fmla="*/ 196728 h 2272537"/>
                <a:gd name="connsiteX4" fmla="*/ 1967281 w 1967281"/>
                <a:gd name="connsiteY4" fmla="*/ 2075809 h 2272537"/>
                <a:gd name="connsiteX5" fmla="*/ 1770553 w 1967281"/>
                <a:gd name="connsiteY5" fmla="*/ 2272537 h 2272537"/>
                <a:gd name="connsiteX6" fmla="*/ 196728 w 1967281"/>
                <a:gd name="connsiteY6" fmla="*/ 2272537 h 2272537"/>
                <a:gd name="connsiteX7" fmla="*/ 0 w 1967281"/>
                <a:gd name="connsiteY7" fmla="*/ 2075809 h 2272537"/>
                <a:gd name="connsiteX8" fmla="*/ 0 w 1967281"/>
                <a:gd name="connsiteY8" fmla="*/ 196728 h 22725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67281" h="2272537">
                  <a:moveTo>
                    <a:pt x="0" y="196728"/>
                  </a:moveTo>
                  <a:cubicBezTo>
                    <a:pt x="0" y="88078"/>
                    <a:pt x="88078" y="0"/>
                    <a:pt x="196728" y="0"/>
                  </a:cubicBezTo>
                  <a:lnTo>
                    <a:pt x="1770553" y="0"/>
                  </a:lnTo>
                  <a:cubicBezTo>
                    <a:pt x="1879203" y="0"/>
                    <a:pt x="1967281" y="88078"/>
                    <a:pt x="1967281" y="196728"/>
                  </a:cubicBezTo>
                  <a:lnTo>
                    <a:pt x="1967281" y="2075809"/>
                  </a:lnTo>
                  <a:cubicBezTo>
                    <a:pt x="1967281" y="2184459"/>
                    <a:pt x="1879203" y="2272537"/>
                    <a:pt x="1770553" y="2272537"/>
                  </a:cubicBezTo>
                  <a:lnTo>
                    <a:pt x="196728" y="2272537"/>
                  </a:lnTo>
                  <a:cubicBezTo>
                    <a:pt x="88078" y="2272537"/>
                    <a:pt x="0" y="2184459"/>
                    <a:pt x="0" y="2075809"/>
                  </a:cubicBezTo>
                  <a:lnTo>
                    <a:pt x="0" y="196728"/>
                  </a:lnTo>
                  <a:close/>
                </a:path>
              </a:pathLst>
            </a:custGeom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2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26200" tIns="126200" rIns="126200" bIns="126200" spcCol="1270" anchor="ctr"/>
            <a:lstStyle/>
            <a:p>
              <a:pPr algn="ctr" defTabSz="8001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Examiner shows a series of ambiguous pictures</a:t>
              </a:r>
            </a:p>
          </p:txBody>
        </p:sp>
        <p:sp>
          <p:nvSpPr>
            <p:cNvPr id="8" name="Freeform 7"/>
            <p:cNvSpPr/>
            <p:nvPr/>
          </p:nvSpPr>
          <p:spPr>
            <a:xfrm>
              <a:off x="2627784" y="3889277"/>
              <a:ext cx="417063" cy="487885"/>
            </a:xfrm>
            <a:custGeom>
              <a:avLst/>
              <a:gdLst>
                <a:gd name="connsiteX0" fmla="*/ 0 w 417063"/>
                <a:gd name="connsiteY0" fmla="*/ 97577 h 487885"/>
                <a:gd name="connsiteX1" fmla="*/ 208532 w 417063"/>
                <a:gd name="connsiteY1" fmla="*/ 97577 h 487885"/>
                <a:gd name="connsiteX2" fmla="*/ 208532 w 417063"/>
                <a:gd name="connsiteY2" fmla="*/ 0 h 487885"/>
                <a:gd name="connsiteX3" fmla="*/ 417063 w 417063"/>
                <a:gd name="connsiteY3" fmla="*/ 243943 h 487885"/>
                <a:gd name="connsiteX4" fmla="*/ 208532 w 417063"/>
                <a:gd name="connsiteY4" fmla="*/ 487885 h 487885"/>
                <a:gd name="connsiteX5" fmla="*/ 208532 w 417063"/>
                <a:gd name="connsiteY5" fmla="*/ 390308 h 487885"/>
                <a:gd name="connsiteX6" fmla="*/ 0 w 417063"/>
                <a:gd name="connsiteY6" fmla="*/ 390308 h 487885"/>
                <a:gd name="connsiteX7" fmla="*/ 0 w 417063"/>
                <a:gd name="connsiteY7" fmla="*/ 97577 h 487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17063" h="487885">
                  <a:moveTo>
                    <a:pt x="0" y="97577"/>
                  </a:moveTo>
                  <a:lnTo>
                    <a:pt x="208532" y="97577"/>
                  </a:lnTo>
                  <a:lnTo>
                    <a:pt x="208532" y="0"/>
                  </a:lnTo>
                  <a:lnTo>
                    <a:pt x="417063" y="243943"/>
                  </a:lnTo>
                  <a:lnTo>
                    <a:pt x="208532" y="487885"/>
                  </a:lnTo>
                  <a:lnTo>
                    <a:pt x="208532" y="390308"/>
                  </a:lnTo>
                  <a:lnTo>
                    <a:pt x="0" y="390308"/>
                  </a:lnTo>
                  <a:lnTo>
                    <a:pt x="0" y="97577"/>
                  </a:lnTo>
                  <a:close/>
                </a:path>
              </a:pathLst>
            </a:custGeom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z="-182000" contourW="19050" prstMaterial="metal">
              <a:bevelT w="88900" h="203200"/>
              <a:bevelB w="165100" h="254000"/>
            </a:sp3d>
          </p:spPr>
          <p:style>
            <a:lnRef idx="0">
              <a:schemeClr val="dk2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0" tIns="97577" rIns="125119" bIns="97577" spcCol="1270" anchor="ctr"/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1400" dirty="0"/>
            </a:p>
          </p:txBody>
        </p:sp>
        <p:sp>
          <p:nvSpPr>
            <p:cNvPr id="9" name="Freeform 8"/>
            <p:cNvSpPr/>
            <p:nvPr/>
          </p:nvSpPr>
          <p:spPr>
            <a:xfrm>
              <a:off x="3203848" y="2996952"/>
              <a:ext cx="1967281" cy="2272537"/>
            </a:xfrm>
            <a:custGeom>
              <a:avLst/>
              <a:gdLst>
                <a:gd name="connsiteX0" fmla="*/ 0 w 1967281"/>
                <a:gd name="connsiteY0" fmla="*/ 196728 h 2272537"/>
                <a:gd name="connsiteX1" fmla="*/ 196728 w 1967281"/>
                <a:gd name="connsiteY1" fmla="*/ 0 h 2272537"/>
                <a:gd name="connsiteX2" fmla="*/ 1770553 w 1967281"/>
                <a:gd name="connsiteY2" fmla="*/ 0 h 2272537"/>
                <a:gd name="connsiteX3" fmla="*/ 1967281 w 1967281"/>
                <a:gd name="connsiteY3" fmla="*/ 196728 h 2272537"/>
                <a:gd name="connsiteX4" fmla="*/ 1967281 w 1967281"/>
                <a:gd name="connsiteY4" fmla="*/ 2075809 h 2272537"/>
                <a:gd name="connsiteX5" fmla="*/ 1770553 w 1967281"/>
                <a:gd name="connsiteY5" fmla="*/ 2272537 h 2272537"/>
                <a:gd name="connsiteX6" fmla="*/ 196728 w 1967281"/>
                <a:gd name="connsiteY6" fmla="*/ 2272537 h 2272537"/>
                <a:gd name="connsiteX7" fmla="*/ 0 w 1967281"/>
                <a:gd name="connsiteY7" fmla="*/ 2075809 h 2272537"/>
                <a:gd name="connsiteX8" fmla="*/ 0 w 1967281"/>
                <a:gd name="connsiteY8" fmla="*/ 196728 h 22725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67281" h="2272537">
                  <a:moveTo>
                    <a:pt x="0" y="196728"/>
                  </a:moveTo>
                  <a:cubicBezTo>
                    <a:pt x="0" y="88078"/>
                    <a:pt x="88078" y="0"/>
                    <a:pt x="196728" y="0"/>
                  </a:cubicBezTo>
                  <a:lnTo>
                    <a:pt x="1770553" y="0"/>
                  </a:lnTo>
                  <a:cubicBezTo>
                    <a:pt x="1879203" y="0"/>
                    <a:pt x="1967281" y="88078"/>
                    <a:pt x="1967281" y="196728"/>
                  </a:cubicBezTo>
                  <a:lnTo>
                    <a:pt x="1967281" y="2075809"/>
                  </a:lnTo>
                  <a:cubicBezTo>
                    <a:pt x="1967281" y="2184459"/>
                    <a:pt x="1879203" y="2272537"/>
                    <a:pt x="1770553" y="2272537"/>
                  </a:cubicBezTo>
                  <a:lnTo>
                    <a:pt x="196728" y="2272537"/>
                  </a:lnTo>
                  <a:cubicBezTo>
                    <a:pt x="88078" y="2272537"/>
                    <a:pt x="0" y="2184459"/>
                    <a:pt x="0" y="2075809"/>
                  </a:cubicBezTo>
                  <a:lnTo>
                    <a:pt x="0" y="196728"/>
                  </a:lnTo>
                  <a:close/>
                </a:path>
              </a:pathLst>
            </a:custGeom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2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26200" tIns="126200" rIns="126200" bIns="126200" spcCol="1270" anchor="ctr"/>
            <a:lstStyle/>
            <a:p>
              <a:pPr algn="ctr" defTabSz="8001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Tells participants to write a story that describes what is happening</a:t>
              </a:r>
            </a:p>
          </p:txBody>
        </p:sp>
        <p:sp>
          <p:nvSpPr>
            <p:cNvPr id="10" name="Freeform 9"/>
            <p:cNvSpPr/>
            <p:nvPr/>
          </p:nvSpPr>
          <p:spPr>
            <a:xfrm>
              <a:off x="5364088" y="3889277"/>
              <a:ext cx="417063" cy="487885"/>
            </a:xfrm>
            <a:custGeom>
              <a:avLst/>
              <a:gdLst>
                <a:gd name="connsiteX0" fmla="*/ 0 w 417063"/>
                <a:gd name="connsiteY0" fmla="*/ 97577 h 487885"/>
                <a:gd name="connsiteX1" fmla="*/ 208532 w 417063"/>
                <a:gd name="connsiteY1" fmla="*/ 97577 h 487885"/>
                <a:gd name="connsiteX2" fmla="*/ 208532 w 417063"/>
                <a:gd name="connsiteY2" fmla="*/ 0 h 487885"/>
                <a:gd name="connsiteX3" fmla="*/ 417063 w 417063"/>
                <a:gd name="connsiteY3" fmla="*/ 243943 h 487885"/>
                <a:gd name="connsiteX4" fmla="*/ 208532 w 417063"/>
                <a:gd name="connsiteY4" fmla="*/ 487885 h 487885"/>
                <a:gd name="connsiteX5" fmla="*/ 208532 w 417063"/>
                <a:gd name="connsiteY5" fmla="*/ 390308 h 487885"/>
                <a:gd name="connsiteX6" fmla="*/ 0 w 417063"/>
                <a:gd name="connsiteY6" fmla="*/ 390308 h 487885"/>
                <a:gd name="connsiteX7" fmla="*/ 0 w 417063"/>
                <a:gd name="connsiteY7" fmla="*/ 97577 h 4878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17063" h="487885">
                  <a:moveTo>
                    <a:pt x="0" y="97577"/>
                  </a:moveTo>
                  <a:lnTo>
                    <a:pt x="208532" y="97577"/>
                  </a:lnTo>
                  <a:lnTo>
                    <a:pt x="208532" y="0"/>
                  </a:lnTo>
                  <a:lnTo>
                    <a:pt x="417063" y="243943"/>
                  </a:lnTo>
                  <a:lnTo>
                    <a:pt x="208532" y="487885"/>
                  </a:lnTo>
                  <a:lnTo>
                    <a:pt x="208532" y="390308"/>
                  </a:lnTo>
                  <a:lnTo>
                    <a:pt x="0" y="390308"/>
                  </a:lnTo>
                  <a:lnTo>
                    <a:pt x="0" y="97577"/>
                  </a:lnTo>
                  <a:close/>
                </a:path>
              </a:pathLst>
            </a:custGeom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z="-182000" contourW="19050" prstMaterial="metal">
              <a:bevelT w="88900" h="203200"/>
              <a:bevelB w="165100" h="254000"/>
            </a:sp3d>
          </p:spPr>
          <p:style>
            <a:lnRef idx="0">
              <a:schemeClr val="dk2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0" tIns="97577" rIns="125119" bIns="97577" spcCol="1270" anchor="ctr"/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1400" dirty="0"/>
            </a:p>
          </p:txBody>
        </p:sp>
        <p:sp>
          <p:nvSpPr>
            <p:cNvPr id="11" name="Freeform 10"/>
            <p:cNvSpPr/>
            <p:nvPr/>
          </p:nvSpPr>
          <p:spPr>
            <a:xfrm>
              <a:off x="5940152" y="2996952"/>
              <a:ext cx="1967281" cy="2272537"/>
            </a:xfrm>
            <a:custGeom>
              <a:avLst/>
              <a:gdLst>
                <a:gd name="connsiteX0" fmla="*/ 0 w 1967281"/>
                <a:gd name="connsiteY0" fmla="*/ 196728 h 2272537"/>
                <a:gd name="connsiteX1" fmla="*/ 196728 w 1967281"/>
                <a:gd name="connsiteY1" fmla="*/ 0 h 2272537"/>
                <a:gd name="connsiteX2" fmla="*/ 1770553 w 1967281"/>
                <a:gd name="connsiteY2" fmla="*/ 0 h 2272537"/>
                <a:gd name="connsiteX3" fmla="*/ 1967281 w 1967281"/>
                <a:gd name="connsiteY3" fmla="*/ 196728 h 2272537"/>
                <a:gd name="connsiteX4" fmla="*/ 1967281 w 1967281"/>
                <a:gd name="connsiteY4" fmla="*/ 2075809 h 2272537"/>
                <a:gd name="connsiteX5" fmla="*/ 1770553 w 1967281"/>
                <a:gd name="connsiteY5" fmla="*/ 2272537 h 2272537"/>
                <a:gd name="connsiteX6" fmla="*/ 196728 w 1967281"/>
                <a:gd name="connsiteY6" fmla="*/ 2272537 h 2272537"/>
                <a:gd name="connsiteX7" fmla="*/ 0 w 1967281"/>
                <a:gd name="connsiteY7" fmla="*/ 2075809 h 2272537"/>
                <a:gd name="connsiteX8" fmla="*/ 0 w 1967281"/>
                <a:gd name="connsiteY8" fmla="*/ 196728 h 22725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67281" h="2272537">
                  <a:moveTo>
                    <a:pt x="0" y="196728"/>
                  </a:moveTo>
                  <a:cubicBezTo>
                    <a:pt x="0" y="88078"/>
                    <a:pt x="88078" y="0"/>
                    <a:pt x="196728" y="0"/>
                  </a:cubicBezTo>
                  <a:lnTo>
                    <a:pt x="1770553" y="0"/>
                  </a:lnTo>
                  <a:cubicBezTo>
                    <a:pt x="1879203" y="0"/>
                    <a:pt x="1967281" y="88078"/>
                    <a:pt x="1967281" y="196728"/>
                  </a:cubicBezTo>
                  <a:lnTo>
                    <a:pt x="1967281" y="2075809"/>
                  </a:lnTo>
                  <a:cubicBezTo>
                    <a:pt x="1967281" y="2184459"/>
                    <a:pt x="1879203" y="2272537"/>
                    <a:pt x="1770553" y="2272537"/>
                  </a:cubicBezTo>
                  <a:lnTo>
                    <a:pt x="196728" y="2272537"/>
                  </a:lnTo>
                  <a:cubicBezTo>
                    <a:pt x="88078" y="2272537"/>
                    <a:pt x="0" y="2184459"/>
                    <a:pt x="0" y="2075809"/>
                  </a:cubicBezTo>
                  <a:lnTo>
                    <a:pt x="0" y="196728"/>
                  </a:lnTo>
                  <a:close/>
                </a:path>
              </a:pathLst>
            </a:custGeom>
            <a:scene3d>
              <a:camera prst="orthographicFront">
                <a:rot lat="0" lon="0" rev="0"/>
              </a:camera>
              <a:lightRig rig="contrasting" dir="t">
                <a:rot lat="0" lon="0" rev="1200000"/>
              </a:lightRig>
            </a:scene3d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2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26200" tIns="126200" rIns="126200" bIns="126200" spcCol="1270" anchor="ctr"/>
            <a:lstStyle/>
            <a:p>
              <a:pPr algn="ctr" defTabSz="8001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Researchers use a standard scoring system to determine the amount of achievement imagery in people’s stories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951999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Other Needs </a:t>
            </a:r>
          </a:p>
        </p:txBody>
      </p:sp>
      <p:sp>
        <p:nvSpPr>
          <p:cNvPr id="3789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need for affiliation: </a:t>
            </a:r>
          </a:p>
          <a:p>
            <a:pPr lvl="1"/>
            <a:r>
              <a:rPr lang="en-US" altLang="en-US" dirty="0"/>
              <a:t>Interest in establishing and maintaining relationships with other people </a:t>
            </a:r>
          </a:p>
          <a:p>
            <a:pPr lvl="1" eaLnBrk="1" hangingPunct="1"/>
            <a:r>
              <a:rPr lang="en-US" altLang="en-US" dirty="0"/>
              <a:t>TAT stories emphasize a desire to maintain or reinstate friendships and concern of rejection </a:t>
            </a:r>
          </a:p>
          <a:p>
            <a:pPr lvl="1" eaLnBrk="1" hangingPunct="1"/>
            <a:r>
              <a:rPr lang="en-US" altLang="en-US" dirty="0"/>
              <a:t>Gender is a great determinant of how much time is spent with friends</a:t>
            </a:r>
          </a:p>
          <a:p>
            <a:r>
              <a:rPr lang="en-US" altLang="en-US" dirty="0"/>
              <a:t>The need for power: </a:t>
            </a:r>
          </a:p>
          <a:p>
            <a:pPr lvl="1"/>
            <a:r>
              <a:rPr lang="en-US" altLang="en-US" dirty="0"/>
              <a:t>Tendency to seek impact, control, or influence over others and to be seen as a powerful individual</a:t>
            </a:r>
          </a:p>
          <a:p>
            <a:pPr lvl="1"/>
            <a:r>
              <a:rPr lang="en-US" altLang="en-US" dirty="0"/>
              <a:t>Significant gender differences exist in the display of need for power</a:t>
            </a:r>
          </a:p>
        </p:txBody>
      </p:sp>
    </p:spTree>
    <p:extLst>
      <p:ext uri="{BB962C8B-B14F-4D97-AF65-F5344CB8AC3E}">
        <p14:creationId xmlns:p14="http://schemas.microsoft.com/office/powerpoint/2010/main" val="30433054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Understanding Emotional Experiences</a:t>
            </a:r>
          </a:p>
        </p:txBody>
      </p:sp>
      <p:sp>
        <p:nvSpPr>
          <p:cNvPr id="3994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What are emotions, and how do we experience them? </a:t>
            </a:r>
          </a:p>
          <a:p>
            <a:pPr eaLnBrk="1" hangingPunct="1"/>
            <a:r>
              <a:rPr lang="en-US" altLang="en-US" dirty="0"/>
              <a:t>What are the functions of emotions?</a:t>
            </a:r>
          </a:p>
          <a:p>
            <a:pPr eaLnBrk="1" hangingPunct="1"/>
            <a:r>
              <a:rPr lang="en-US" altLang="en-US" dirty="0"/>
              <a:t>What are the explanations for emotions? </a:t>
            </a:r>
          </a:p>
        </p:txBody>
      </p:sp>
    </p:spTree>
    <p:extLst>
      <p:ext uri="{BB962C8B-B14F-4D97-AF65-F5344CB8AC3E}">
        <p14:creationId xmlns:p14="http://schemas.microsoft.com/office/powerpoint/2010/main" val="35804956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Understanding Emotional Experiences</a:t>
            </a:r>
          </a:p>
        </p:txBody>
      </p:sp>
      <p:sp>
        <p:nvSpPr>
          <p:cNvPr id="4096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b="1" dirty="0"/>
              <a:t>Emotions</a:t>
            </a:r>
            <a:r>
              <a:rPr lang="en-US" altLang="en-US" dirty="0"/>
              <a:t>: Feelings that generally have both physiological and cognitive elements and that influence behavior</a:t>
            </a:r>
          </a:p>
          <a:p>
            <a:pPr eaLnBrk="1" hangingPunct="1"/>
            <a:endParaRPr lang="en-US" altLang="en-US" dirty="0"/>
          </a:p>
          <a:p>
            <a:pPr eaLnBrk="1" hangingPunct="1"/>
            <a:r>
              <a:rPr lang="en-US" altLang="en-US" dirty="0"/>
              <a:t>Two system theories</a:t>
            </a:r>
          </a:p>
          <a:p>
            <a:pPr lvl="1" eaLnBrk="1" hangingPunct="1"/>
            <a:r>
              <a:rPr lang="en-US" altLang="en-US" dirty="0"/>
              <a:t>One system governs emotional response, another governs cognitive reactions to emotional response</a:t>
            </a:r>
          </a:p>
          <a:p>
            <a:pPr lvl="2" eaLnBrk="1" hangingPunct="1"/>
            <a:r>
              <a:rPr lang="en-US" altLang="en-US" dirty="0"/>
              <a:t>Some suggest: we first experience an emotional response, later try to make sense of it</a:t>
            </a:r>
          </a:p>
          <a:p>
            <a:pPr lvl="2" eaLnBrk="1" hangingPunct="1"/>
            <a:r>
              <a:rPr lang="en-US" altLang="en-US" dirty="0"/>
              <a:t>Others suggest: we develop cognitions about a situation, then react emotionally</a:t>
            </a:r>
          </a:p>
        </p:txBody>
      </p:sp>
    </p:spTree>
    <p:extLst>
      <p:ext uri="{BB962C8B-B14F-4D97-AF65-F5344CB8AC3E}">
        <p14:creationId xmlns:p14="http://schemas.microsoft.com/office/powerpoint/2010/main" val="18438342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Functions of Emotions</a:t>
            </a:r>
          </a:p>
        </p:txBody>
      </p:sp>
      <p:sp>
        <p:nvSpPr>
          <p:cNvPr id="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Preparing us for action</a:t>
            </a:r>
          </a:p>
          <a:p>
            <a:r>
              <a:rPr lang="en-US" dirty="0"/>
              <a:t>Shaping our future behavior</a:t>
            </a:r>
          </a:p>
          <a:p>
            <a:r>
              <a:rPr lang="en-US" dirty="0"/>
              <a:t>Helping us interact more effectively with others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089505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Determining the Range of Emotions: Labeling Our Feelings</a:t>
            </a:r>
            <a:endParaRPr lang="en-US" altLang="en-US" sz="2000" dirty="0"/>
          </a:p>
        </p:txBody>
      </p:sp>
      <p:sp>
        <p:nvSpPr>
          <p:cNvPr id="43012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/>
            <a:r>
              <a:rPr lang="en-US" altLang="en-US" dirty="0"/>
              <a:t>Basic emotions</a:t>
            </a:r>
          </a:p>
          <a:p>
            <a:pPr lvl="1" eaLnBrk="1" hangingPunct="1"/>
            <a:r>
              <a:rPr lang="en-US" altLang="en-US" dirty="0"/>
              <a:t>Happiness</a:t>
            </a:r>
          </a:p>
          <a:p>
            <a:pPr lvl="1" eaLnBrk="1" hangingPunct="1"/>
            <a:r>
              <a:rPr lang="en-US" altLang="en-US" dirty="0"/>
              <a:t>Anger </a:t>
            </a:r>
          </a:p>
          <a:p>
            <a:pPr lvl="1" eaLnBrk="1" hangingPunct="1"/>
            <a:r>
              <a:rPr lang="en-US" altLang="en-US" dirty="0"/>
              <a:t>Fear  </a:t>
            </a:r>
          </a:p>
          <a:p>
            <a:pPr lvl="1" eaLnBrk="1" hangingPunct="1"/>
            <a:r>
              <a:rPr lang="en-US" altLang="en-US" dirty="0"/>
              <a:t>Sadness</a:t>
            </a:r>
          </a:p>
          <a:p>
            <a:pPr lvl="1" eaLnBrk="1" hangingPunct="1"/>
            <a:r>
              <a:rPr lang="en-US" altLang="en-US" dirty="0"/>
              <a:t>Disgust</a:t>
            </a:r>
          </a:p>
          <a:p>
            <a:r>
              <a:rPr lang="en-US" altLang="en-US" dirty="0"/>
              <a:t>Broader list of emotions include: </a:t>
            </a:r>
          </a:p>
          <a:p>
            <a:pPr lvl="1"/>
            <a:r>
              <a:rPr lang="en-US" altLang="en-US" dirty="0"/>
              <a:t>Surprise</a:t>
            </a:r>
          </a:p>
          <a:p>
            <a:pPr lvl="1"/>
            <a:r>
              <a:rPr lang="en-US" altLang="en-US" dirty="0"/>
              <a:t>Contempt</a:t>
            </a:r>
          </a:p>
          <a:p>
            <a:pPr lvl="1"/>
            <a:r>
              <a:rPr lang="en-US" altLang="en-US" dirty="0"/>
              <a:t>Guilt</a:t>
            </a:r>
          </a:p>
          <a:p>
            <a:pPr lvl="1"/>
            <a:r>
              <a:rPr lang="en-US" altLang="en-US" dirty="0"/>
              <a:t>Joy</a:t>
            </a:r>
          </a:p>
          <a:p>
            <a:pPr lvl="1" eaLnBrk="1" hangingPunct="1"/>
            <a:endParaRPr lang="en-US" altLang="en-US" dirty="0"/>
          </a:p>
        </p:txBody>
      </p:sp>
      <p:pic>
        <p:nvPicPr>
          <p:cNvPr id="4" name="Picture 3" descr="A tree chart, labeled “emotions” at the top, “positive” and “negative” emotions at the next branch level, and specific emotions at the lower levels.">
            <a:extLst>
              <a:ext uri="{FF2B5EF4-FFF2-40B4-BE49-F238E27FC236}">
                <a16:creationId xmlns:a16="http://schemas.microsoft.com/office/drawing/2014/main" id="{375FA48C-EC82-8A41-9035-72E3F92A32B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41"/>
          <a:stretch/>
        </p:blipFill>
        <p:spPr>
          <a:xfrm>
            <a:off x="4663737" y="2978097"/>
            <a:ext cx="7315200" cy="3238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10779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Roots of Emotions</a:t>
            </a:r>
            <a:r>
              <a:rPr lang="en-US" altLang="en-US" sz="2000" dirty="0"/>
              <a:t> (1)</a:t>
            </a:r>
          </a:p>
        </p:txBody>
      </p:sp>
      <p:sp>
        <p:nvSpPr>
          <p:cNvPr id="4608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James-Lange theory</a:t>
            </a:r>
          </a:p>
        </p:txBody>
      </p:sp>
      <p:pic>
        <p:nvPicPr>
          <p:cNvPr id="6" name="Picture 5" descr="A chart illustrating three theories of emotion, accompanied by a photograph.">
            <a:extLst>
              <a:ext uri="{FF2B5EF4-FFF2-40B4-BE49-F238E27FC236}">
                <a16:creationId xmlns:a16="http://schemas.microsoft.com/office/drawing/2014/main" id="{1DCEAA35-EA4C-724D-A519-9527974D84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19" t="2719" b="78938"/>
          <a:stretch/>
        </p:blipFill>
        <p:spPr>
          <a:xfrm>
            <a:off x="1567684" y="3850306"/>
            <a:ext cx="8000197" cy="1226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70701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Roots of Emotions</a:t>
            </a:r>
            <a:r>
              <a:rPr lang="en-US" altLang="en-US" sz="2000" dirty="0"/>
              <a:t> (2)</a:t>
            </a:r>
          </a:p>
        </p:txBody>
      </p:sp>
      <p:sp>
        <p:nvSpPr>
          <p:cNvPr id="4608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James-Lange theory</a:t>
            </a:r>
          </a:p>
          <a:p>
            <a:pPr lvl="1" eaLnBrk="1" hangingPunct="1"/>
            <a:r>
              <a:rPr lang="en-US" altLang="en-US" dirty="0"/>
              <a:t>Emotional experience is a reaction to bodily events occurring as a result of an external situation</a:t>
            </a:r>
          </a:p>
          <a:p>
            <a:pPr lvl="2" eaLnBrk="1" hangingPunct="1"/>
            <a:r>
              <a:rPr lang="en-US" altLang="en-US" dirty="0"/>
              <a:t>We experience emotions as a result of physiological changes that produce specific sensations, which the brain interprets as emotions</a:t>
            </a:r>
          </a:p>
          <a:p>
            <a:pPr lvl="1" eaLnBrk="1" hangingPunct="1"/>
            <a:r>
              <a:rPr lang="en-US" altLang="en-US" dirty="0"/>
              <a:t>Drawbacks</a:t>
            </a:r>
          </a:p>
          <a:p>
            <a:pPr lvl="2" eaLnBrk="1" hangingPunct="1"/>
            <a:r>
              <a:rPr lang="en-US" altLang="en-US" dirty="0"/>
              <a:t>Visceral changes would have to occur relatively quickly</a:t>
            </a:r>
          </a:p>
          <a:p>
            <a:pPr lvl="2" eaLnBrk="1" hangingPunct="1"/>
            <a:r>
              <a:rPr lang="en-US" altLang="en-US" dirty="0"/>
              <a:t>Physiological arousal does not invariably produce emotional experience</a:t>
            </a:r>
          </a:p>
          <a:p>
            <a:pPr lvl="2" eaLnBrk="1" hangingPunct="1"/>
            <a:r>
              <a:rPr lang="en-US" altLang="en-US" dirty="0"/>
              <a:t>Internal organs produce a relatively limited range of sensations</a:t>
            </a:r>
          </a:p>
        </p:txBody>
      </p:sp>
    </p:spTree>
    <p:extLst>
      <p:ext uri="{BB962C8B-B14F-4D97-AF65-F5344CB8AC3E}">
        <p14:creationId xmlns:p14="http://schemas.microsoft.com/office/powerpoint/2010/main" val="83404688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Roots of Emotions</a:t>
            </a:r>
            <a:r>
              <a:rPr lang="en-US" altLang="en-US" sz="2000" dirty="0"/>
              <a:t> (3)</a:t>
            </a:r>
          </a:p>
        </p:txBody>
      </p:sp>
      <p:sp>
        <p:nvSpPr>
          <p:cNvPr id="4710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Cannon-Bard theory</a:t>
            </a:r>
          </a:p>
        </p:txBody>
      </p:sp>
      <p:pic>
        <p:nvPicPr>
          <p:cNvPr id="5" name="Picture 4" descr="A chart illustrating three theories of emotion, accompanied by a photograph.">
            <a:extLst>
              <a:ext uri="{FF2B5EF4-FFF2-40B4-BE49-F238E27FC236}">
                <a16:creationId xmlns:a16="http://schemas.microsoft.com/office/drawing/2014/main" id="{F68361EF-7A88-7042-8E89-1C394F6A37E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23" t="22665" b="39914"/>
          <a:stretch/>
        </p:blipFill>
        <p:spPr>
          <a:xfrm>
            <a:off x="1862252" y="3456877"/>
            <a:ext cx="7415562" cy="2330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74081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Roots of Emotions</a:t>
            </a:r>
            <a:r>
              <a:rPr lang="en-US" altLang="en-US" sz="2000" dirty="0"/>
              <a:t> (5)</a:t>
            </a:r>
          </a:p>
        </p:txBody>
      </p:sp>
      <p:sp>
        <p:nvSpPr>
          <p:cNvPr id="4710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Cannon-Bard theory</a:t>
            </a:r>
          </a:p>
          <a:p>
            <a:pPr lvl="1" eaLnBrk="1" hangingPunct="1"/>
            <a:r>
              <a:rPr lang="en-US" altLang="en-US" dirty="0"/>
              <a:t>Physiological arousal and emotional experience are produced simultaneously by the same nerve stimulus</a:t>
            </a:r>
          </a:p>
          <a:p>
            <a:pPr lvl="2" eaLnBrk="1" hangingPunct="1"/>
            <a:r>
              <a:rPr lang="en-US" altLang="en-US" dirty="0"/>
              <a:t>Rejects the view that physiological arousal alone leads to the perception of emotion</a:t>
            </a:r>
          </a:p>
          <a:p>
            <a:pPr lvl="1" eaLnBrk="1" hangingPunct="1"/>
            <a:r>
              <a:rPr lang="en-US" altLang="en-US" dirty="0"/>
              <a:t>After we perceive an emotion-producing stimulus, the thalamus is the initial site of the emotional response</a:t>
            </a:r>
          </a:p>
          <a:p>
            <a:pPr lvl="2"/>
            <a:r>
              <a:rPr lang="en-US" altLang="en-US" dirty="0"/>
              <a:t>Thalamus sends responses to autonomic nervous system and the cortex</a:t>
            </a:r>
          </a:p>
          <a:p>
            <a:pPr lvl="1"/>
            <a:r>
              <a:rPr lang="en-US" altLang="en-US" dirty="0"/>
              <a:t>Note. We now know that the hypothalamus other areas in the limbic system (rather than the thalamus) play important roles in emotion</a:t>
            </a:r>
          </a:p>
        </p:txBody>
      </p:sp>
    </p:spTree>
    <p:extLst>
      <p:ext uri="{BB962C8B-B14F-4D97-AF65-F5344CB8AC3E}">
        <p14:creationId xmlns:p14="http://schemas.microsoft.com/office/powerpoint/2010/main" val="108514976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Roots of Emotions</a:t>
            </a:r>
            <a:r>
              <a:rPr lang="en-US" altLang="en-US" sz="2000" dirty="0"/>
              <a:t> (6)</a:t>
            </a:r>
          </a:p>
        </p:txBody>
      </p:sp>
      <p:sp>
        <p:nvSpPr>
          <p:cNvPr id="4813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Schachter-Singer theory</a:t>
            </a:r>
          </a:p>
          <a:p>
            <a:pPr lvl="2" eaLnBrk="1" hangingPunct="1"/>
            <a:endParaRPr lang="en-US" altLang="en-US" dirty="0"/>
          </a:p>
        </p:txBody>
      </p:sp>
      <p:pic>
        <p:nvPicPr>
          <p:cNvPr id="5" name="Picture 4" descr="A chart illustrating three theories of emotion, accompanied by a photograph.">
            <a:extLst>
              <a:ext uri="{FF2B5EF4-FFF2-40B4-BE49-F238E27FC236}">
                <a16:creationId xmlns:a16="http://schemas.microsoft.com/office/drawing/2014/main" id="{B907E392-5A62-E34C-934B-7B915A5682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18" t="59501" b="2492"/>
          <a:stretch/>
        </p:blipFill>
        <p:spPr>
          <a:xfrm>
            <a:off x="2145253" y="3579543"/>
            <a:ext cx="6845059" cy="2174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76747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Roots of Emotions</a:t>
            </a:r>
            <a:r>
              <a:rPr lang="en-US" altLang="en-US" sz="2000" dirty="0"/>
              <a:t> (7)</a:t>
            </a:r>
          </a:p>
        </p:txBody>
      </p:sp>
      <p:sp>
        <p:nvSpPr>
          <p:cNvPr id="4813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Schachter-Singer theory</a:t>
            </a:r>
          </a:p>
          <a:p>
            <a:pPr lvl="1" eaLnBrk="1" hangingPunct="1"/>
            <a:r>
              <a:rPr lang="en-US" altLang="en-US" dirty="0"/>
              <a:t>Emotions are determined jointly by a nonspecific kind of physiological arousal and its interpretation</a:t>
            </a:r>
          </a:p>
          <a:p>
            <a:pPr lvl="2" eaLnBrk="1" hangingPunct="1"/>
            <a:r>
              <a:rPr lang="en-US" altLang="en-US" dirty="0"/>
              <a:t>Based on environmental cues</a:t>
            </a:r>
          </a:p>
          <a:p>
            <a:pPr lvl="2" eaLnBrk="1" hangingPunct="1"/>
            <a:r>
              <a:rPr lang="en-US" altLang="en-US" dirty="0"/>
              <a:t>Supports a cognitive view of emotions</a:t>
            </a:r>
          </a:p>
          <a:p>
            <a:pPr lvl="2"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7087004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Roots of Emotions</a:t>
            </a:r>
            <a:r>
              <a:rPr lang="en-US" altLang="en-US" sz="2000" dirty="0"/>
              <a:t> (8)</a:t>
            </a:r>
          </a:p>
        </p:txBody>
      </p:sp>
      <p:sp>
        <p:nvSpPr>
          <p:cNvPr id="48132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en-US" dirty="0" err="1"/>
              <a:t>Schachter</a:t>
            </a:r>
            <a:r>
              <a:rPr lang="en-US" dirty="0"/>
              <a:t> &amp; Singer (1962) </a:t>
            </a:r>
          </a:p>
          <a:p>
            <a:pPr lvl="2"/>
            <a:r>
              <a:rPr lang="en-US" dirty="0"/>
              <a:t>4 groups</a:t>
            </a:r>
          </a:p>
          <a:p>
            <a:pPr lvl="3"/>
            <a:r>
              <a:rPr lang="en-US" dirty="0"/>
              <a:t>Adrenaline (epinephrine) informed</a:t>
            </a:r>
          </a:p>
          <a:p>
            <a:pPr lvl="3"/>
            <a:r>
              <a:rPr lang="en-US" dirty="0"/>
              <a:t>Adrenaline misinformed  </a:t>
            </a:r>
          </a:p>
          <a:p>
            <a:pPr lvl="3"/>
            <a:r>
              <a:rPr lang="en-US" dirty="0"/>
              <a:t>Adrenaline ignorant </a:t>
            </a:r>
          </a:p>
          <a:p>
            <a:pPr lvl="3"/>
            <a:r>
              <a:rPr lang="en-US" dirty="0"/>
              <a:t>No adrenaline </a:t>
            </a:r>
          </a:p>
          <a:p>
            <a:pPr lvl="2"/>
            <a:r>
              <a:rPr lang="en-US" dirty="0"/>
              <a:t>Confederate in the room </a:t>
            </a:r>
          </a:p>
          <a:p>
            <a:pPr lvl="3"/>
            <a:r>
              <a:rPr lang="en-US" dirty="0"/>
              <a:t>Euphoria</a:t>
            </a:r>
          </a:p>
          <a:p>
            <a:pPr lvl="3"/>
            <a:r>
              <a:rPr lang="en-US" dirty="0"/>
              <a:t>Anger </a:t>
            </a:r>
          </a:p>
          <a:p>
            <a:pPr lvl="2"/>
            <a:r>
              <a:rPr lang="en-US" dirty="0"/>
              <a:t>Adrenaline misinformed and ignorant participants reported emotion consistent with confederate actions</a:t>
            </a:r>
          </a:p>
          <a:p>
            <a:pPr lvl="2"/>
            <a:r>
              <a:rPr lang="en-US" altLang="en-US" dirty="0"/>
              <a:t>Note. In the anger condition, there was no adrenaline </a:t>
            </a:r>
            <a:r>
              <a:rPr lang="en-US" altLang="en-US"/>
              <a:t>misinformed group 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82640414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The Roots of Emotions</a:t>
            </a:r>
            <a:r>
              <a:rPr lang="en-US" altLang="en-US" sz="2000" dirty="0"/>
              <a:t> (9)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dirty="0"/>
              <a:t>E.g. </a:t>
            </a:r>
            <a:r>
              <a:rPr lang="en-US" dirty="0" err="1"/>
              <a:t>Capilano</a:t>
            </a:r>
            <a:r>
              <a:rPr lang="en-US" dirty="0"/>
              <a:t> Suspension Bridge Study (Dutton &amp; Aron, 1974) </a:t>
            </a:r>
          </a:p>
          <a:p>
            <a:endParaRPr lang="en-US" dirty="0"/>
          </a:p>
        </p:txBody>
      </p:sp>
      <p:pic>
        <p:nvPicPr>
          <p:cNvPr id="2050" name="Picture 2" descr="http://open.lib.umn.edu/intropsyc/wp-content/uploads/sites/2/2015/02/c95197e54236d2bd5fcb55444e15027e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71" y="3450870"/>
            <a:ext cx="3924587" cy="2943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ED05081-6E5F-4E47-A796-1E578C2FBF7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13878"/>
          <a:stretch/>
        </p:blipFill>
        <p:spPr>
          <a:xfrm>
            <a:off x="1722021" y="3450871"/>
            <a:ext cx="4489139" cy="2929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74119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E5F2FD-EE33-B541-B3D5-F0B8572E3A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The Roots of Emotions</a:t>
            </a:r>
            <a:r>
              <a:rPr lang="en-US" altLang="en-US" sz="2000" dirty="0"/>
              <a:t> (10)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41CC804-D95C-2C4E-AD3B-90630B567C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3712" y="2627949"/>
            <a:ext cx="4902464" cy="3676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451370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The Roots of Emotions</a:t>
            </a:r>
            <a:r>
              <a:rPr lang="en-US" altLang="en-US" sz="2000" dirty="0"/>
              <a:t> (11)</a:t>
            </a:r>
          </a:p>
        </p:txBody>
      </p:sp>
      <p:sp>
        <p:nvSpPr>
          <p:cNvPr id="48132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 eaLnBrk="1" hangingPunct="1"/>
            <a:r>
              <a:rPr lang="en-US" altLang="en-US" dirty="0"/>
              <a:t>Later research has found that arousal is more specific than Schachter and Singer believed, research supports that we may look to our surrounding to determine the source of physiological arousal</a:t>
            </a:r>
          </a:p>
        </p:txBody>
      </p:sp>
    </p:spTree>
    <p:extLst>
      <p:ext uri="{BB962C8B-B14F-4D97-AF65-F5344CB8AC3E}">
        <p14:creationId xmlns:p14="http://schemas.microsoft.com/office/powerpoint/2010/main" val="231162680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Roots of Emotions</a:t>
            </a:r>
            <a:r>
              <a:rPr lang="en-US" altLang="en-US" sz="2000" dirty="0"/>
              <a:t> (12)</a:t>
            </a:r>
          </a:p>
        </p:txBody>
      </p:sp>
      <p:pic>
        <p:nvPicPr>
          <p:cNvPr id="4" name="Picture 4" descr="A chart illustrating three theories of emotion, accompanied by a photograph.">
            <a:extLst>
              <a:ext uri="{FF2B5EF4-FFF2-40B4-BE49-F238E27FC236}">
                <a16:creationId xmlns:a16="http://schemas.microsoft.com/office/drawing/2014/main" id="{A44E78E9-9ADB-924F-B88B-8510CC23C1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19"/>
          <a:stretch/>
        </p:blipFill>
        <p:spPr>
          <a:xfrm>
            <a:off x="2400039" y="2684966"/>
            <a:ext cx="7315200" cy="3710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5423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Roots of Emotions</a:t>
            </a:r>
            <a:r>
              <a:rPr lang="en-US" altLang="en-US" sz="2000" dirty="0"/>
              <a:t> (13)</a:t>
            </a:r>
          </a:p>
        </p:txBody>
      </p:sp>
      <p:sp>
        <p:nvSpPr>
          <p:cNvPr id="5018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Contemporary perspectives on the neuroscience of emotions</a:t>
            </a:r>
          </a:p>
          <a:p>
            <a:pPr lvl="1" eaLnBrk="1" hangingPunct="1"/>
            <a:r>
              <a:rPr lang="en-US" altLang="en-US" dirty="0"/>
              <a:t>Different emotions produce activation of different portions of the brain</a:t>
            </a:r>
          </a:p>
          <a:p>
            <a:pPr lvl="1" eaLnBrk="1" hangingPunct="1"/>
            <a:r>
              <a:rPr lang="en-US" altLang="en-US" dirty="0"/>
              <a:t>Amygdala plays an important role in the experience of emotions</a:t>
            </a:r>
          </a:p>
          <a:p>
            <a:pPr lvl="2" eaLnBrk="1" hangingPunct="1"/>
            <a:r>
              <a:rPr lang="en-US" altLang="en-US" dirty="0"/>
              <a:t>Provides a link between the perception of an emotion-producing stimulus and the recall of that stimulus later</a:t>
            </a:r>
          </a:p>
          <a:p>
            <a:pPr lvl="1" eaLnBrk="1" hangingPunct="1"/>
            <a:r>
              <a:rPr lang="en-US" altLang="en-US" dirty="0"/>
              <a:t>Neural pathways connect the amygdala, visual cortex, and hippocampus</a:t>
            </a:r>
          </a:p>
          <a:p>
            <a:pPr lvl="2" eaLnBrk="1" hangingPunct="1"/>
            <a:r>
              <a:rPr lang="en-US" altLang="en-US" dirty="0"/>
              <a:t>Indicates that emotion-related stimuli can be processed and responded to almost instantaneously</a:t>
            </a:r>
          </a:p>
        </p:txBody>
      </p:sp>
    </p:spTree>
    <p:extLst>
      <p:ext uri="{BB962C8B-B14F-4D97-AF65-F5344CB8AC3E}">
        <p14:creationId xmlns:p14="http://schemas.microsoft.com/office/powerpoint/2010/main" val="325653590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The Roots of Emotions</a:t>
            </a:r>
            <a:r>
              <a:rPr lang="en-US" altLang="en-US" sz="2000" dirty="0"/>
              <a:t> (14)</a:t>
            </a:r>
          </a:p>
        </p:txBody>
      </p:sp>
      <p:sp>
        <p:nvSpPr>
          <p:cNvPr id="5222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Making sense of the multiple perspectives on emotion</a:t>
            </a:r>
          </a:p>
          <a:p>
            <a:pPr lvl="1" eaLnBrk="1" hangingPunct="1"/>
            <a:r>
              <a:rPr lang="en-US" altLang="en-US" dirty="0"/>
              <a:t>Emotions are complex phenomena, encompassing biological and cognitive aspects</a:t>
            </a:r>
          </a:p>
          <a:p>
            <a:pPr lvl="1" eaLnBrk="1" hangingPunct="1"/>
            <a:r>
              <a:rPr lang="en-US" altLang="en-US" dirty="0"/>
              <a:t>No single theory has been able to fully explain all the facets of emotional experience</a:t>
            </a:r>
          </a:p>
        </p:txBody>
      </p:sp>
    </p:spTree>
    <p:extLst>
      <p:ext uri="{BB962C8B-B14F-4D97-AF65-F5344CB8AC3E}">
        <p14:creationId xmlns:p14="http://schemas.microsoft.com/office/powerpoint/2010/main" val="301142516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Do People in All Cultures Express Emotion Similarly? </a:t>
            </a:r>
            <a:r>
              <a:rPr lang="en-US" altLang="en-US" sz="2000" dirty="0"/>
              <a:t>(1)</a:t>
            </a:r>
            <a:endParaRPr lang="en-US" altLang="en-US" dirty="0"/>
          </a:p>
        </p:txBody>
      </p:sp>
      <p:pic>
        <p:nvPicPr>
          <p:cNvPr id="6" name="Picture 2" descr="https://writersforensicsblog.files.wordpress.com/2013/08/ekman_facial_expressions.jpg">
            <a:extLst>
              <a:ext uri="{FF2B5EF4-FFF2-40B4-BE49-F238E27FC236}">
                <a16:creationId xmlns:a16="http://schemas.microsoft.com/office/drawing/2014/main" id="{8E65D96B-AC21-784D-B4E3-5C9460CCA3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1744" y="2441999"/>
            <a:ext cx="5163184" cy="4265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277449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Do People in All Cultures Express Emotion Similarly? </a:t>
            </a:r>
            <a:r>
              <a:rPr lang="en-US" altLang="en-US" sz="2000" dirty="0"/>
              <a:t>(2)</a:t>
            </a:r>
            <a:endParaRPr lang="en-US" altLang="en-US" dirty="0"/>
          </a:p>
        </p:txBody>
      </p:sp>
      <p:sp>
        <p:nvSpPr>
          <p:cNvPr id="5325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Expressions are rather universal across cultures</a:t>
            </a:r>
          </a:p>
          <a:p>
            <a:pPr eaLnBrk="1" hangingPunct="1"/>
            <a:r>
              <a:rPr lang="en-US" altLang="en-US" dirty="0"/>
              <a:t>Display rules can vary </a:t>
            </a:r>
          </a:p>
        </p:txBody>
      </p:sp>
      <p:pic>
        <p:nvPicPr>
          <p:cNvPr id="5" name="Picture Placeholder 2">
            <a:extLst>
              <a:ext uri="{FF2B5EF4-FFF2-40B4-BE49-F238E27FC236}">
                <a16:creationId xmlns:a16="http://schemas.microsoft.com/office/drawing/2014/main" id="{9508AE1B-B5BC-8D41-993A-72568F4261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4972" y="2295062"/>
            <a:ext cx="3235368" cy="44625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308946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Do People in All Cultures Express Emotion Similarly? </a:t>
            </a:r>
            <a:r>
              <a:rPr lang="en-US" altLang="en-US" sz="2000" dirty="0"/>
              <a:t>(3)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Universality Studies (Ekman, 1972) </a:t>
            </a:r>
          </a:p>
          <a:p>
            <a:pPr lvl="1"/>
            <a:r>
              <a:rPr lang="en-US" dirty="0"/>
              <a:t>Photographs of emotion thought to portray universally recognizable emotions were shown to observers in different countries, who had to label each emotion </a:t>
            </a:r>
          </a:p>
          <a:p>
            <a:pPr lvl="1"/>
            <a:r>
              <a:rPr lang="en-US" dirty="0"/>
              <a:t>High agreement for 6 basic emotions (happiness, anger, sadness, surprise, disgust, fear) </a:t>
            </a:r>
          </a:p>
          <a:p>
            <a:pPr lvl="1"/>
            <a:r>
              <a:rPr lang="en-US" dirty="0"/>
              <a:t>Criticism: only literate, industrialized, modern cultures were included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498486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Do People in All Cultures Express Emotion Similarly? </a:t>
            </a:r>
            <a:r>
              <a:rPr lang="en-US" altLang="en-US" sz="2000" dirty="0"/>
              <a:t>(4)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154954" y="2603500"/>
            <a:ext cx="4922461" cy="3416300"/>
          </a:xfrm>
        </p:spPr>
        <p:txBody>
          <a:bodyPr>
            <a:normAutofit fontScale="92500" lnSpcReduction="20000"/>
          </a:bodyPr>
          <a:lstStyle/>
          <a:p>
            <a:pPr lvl="1"/>
            <a:r>
              <a:rPr lang="en-US" dirty="0"/>
              <a:t>Two preliterate tribes in New Guinea found similar results</a:t>
            </a:r>
          </a:p>
          <a:p>
            <a:pPr lvl="1"/>
            <a:r>
              <a:rPr lang="en-US" dirty="0"/>
              <a:t>Participants asked to select a story that best described a facial expression </a:t>
            </a:r>
          </a:p>
          <a:p>
            <a:pPr lvl="1"/>
            <a:r>
              <a:rPr lang="en-US" dirty="0"/>
              <a:t>Asked to produce facial expressions of different emotions</a:t>
            </a:r>
          </a:p>
          <a:p>
            <a:pPr lvl="1"/>
            <a:r>
              <a:rPr lang="en-US" dirty="0"/>
              <a:t>Pictures taken of New Guinean facial expressions, shown to Americans who had never seen the tribe members</a:t>
            </a:r>
          </a:p>
          <a:p>
            <a:pPr lvl="1"/>
            <a:r>
              <a:rPr lang="en-US" dirty="0"/>
              <a:t>Americans could accurately label emotions 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2" descr="http://image.slidesharecdn.com/presentation-140917014258-phpapp01/95/presentationsept-17-19-638.jpg?cb=1410918321">
            <a:extLst>
              <a:ext uri="{FF2B5EF4-FFF2-40B4-BE49-F238E27FC236}">
                <a16:creationId xmlns:a16="http://schemas.microsoft.com/office/drawing/2014/main" id="{BB99CEC0-65C5-E74A-8F4C-C2EA7062C0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532" y="2489990"/>
            <a:ext cx="5575044" cy="4185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45818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Do People in All Cultures Express Emotion Similarly? </a:t>
            </a:r>
            <a:r>
              <a:rPr lang="en-US" altLang="en-US" sz="2000" dirty="0"/>
              <a:t>(5)</a:t>
            </a:r>
            <a:endParaRPr lang="en-US" altLang="en-US" dirty="0"/>
          </a:p>
        </p:txBody>
      </p:sp>
      <p:sp>
        <p:nvSpPr>
          <p:cNvPr id="5325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Friesen (1972) </a:t>
            </a:r>
          </a:p>
          <a:p>
            <a:pPr lvl="1"/>
            <a:r>
              <a:rPr lang="en-US" dirty="0"/>
              <a:t>Japanese and American participants viewed stressful stimulus alone </a:t>
            </a:r>
          </a:p>
          <a:p>
            <a:pPr lvl="1"/>
            <a:r>
              <a:rPr lang="en-US" dirty="0"/>
              <a:t>High status experimenter </a:t>
            </a:r>
          </a:p>
          <a:p>
            <a:pPr lvl="1"/>
            <a:r>
              <a:rPr lang="en-US" dirty="0"/>
              <a:t>Shows display rules are different </a:t>
            </a:r>
          </a:p>
          <a:p>
            <a:pPr eaLnBrk="1" hangingPunct="1"/>
            <a:endParaRPr lang="en-US" altLang="en-US" dirty="0"/>
          </a:p>
        </p:txBody>
      </p:sp>
      <p:graphicFrame>
        <p:nvGraphicFramePr>
          <p:cNvPr id="4" name="Group 27">
            <a:extLst>
              <a:ext uri="{FF2B5EF4-FFF2-40B4-BE49-F238E27FC236}">
                <a16:creationId xmlns:a16="http://schemas.microsoft.com/office/drawing/2014/main" id="{F5D59F16-1E20-074B-871F-D49F904340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2629411"/>
              </p:ext>
            </p:extLst>
          </p:nvPr>
        </p:nvGraphicFramePr>
        <p:xfrm>
          <a:off x="1875839" y="4467764"/>
          <a:ext cx="8001000" cy="2184401"/>
        </p:xfrm>
        <a:graphic>
          <a:graphicData uri="http://schemas.openxmlformats.org/drawingml/2006/table">
            <a:tbl>
              <a:tblPr/>
              <a:tblGrid>
                <a:gridCol w="2667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67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67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28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Condition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Americans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Japanese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7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Alone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Showed disgust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Showed disgust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8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With Experimenter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Showed disgust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Smiled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946171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Do People in All Cultures Express Emotion Similarly? </a:t>
            </a:r>
            <a:r>
              <a:rPr lang="en-US" altLang="en-US" sz="2000" dirty="0"/>
              <a:t>(6)</a:t>
            </a:r>
            <a:endParaRPr lang="en-US" altLang="en-US" dirty="0"/>
          </a:p>
        </p:txBody>
      </p:sp>
      <p:sp>
        <p:nvSpPr>
          <p:cNvPr id="5325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Why do people express emotions similarly across cultures?</a:t>
            </a:r>
          </a:p>
          <a:p>
            <a:pPr eaLnBrk="1" hangingPunct="1"/>
            <a:r>
              <a:rPr lang="en-US" altLang="en-US" b="1" dirty="0"/>
              <a:t>Facial-affect program</a:t>
            </a:r>
            <a:endParaRPr lang="en-US" altLang="en-US" dirty="0"/>
          </a:p>
          <a:p>
            <a:pPr lvl="1" eaLnBrk="1" hangingPunct="1"/>
            <a:r>
              <a:rPr lang="en-US" altLang="en-US" dirty="0"/>
              <a:t>Activation of a set of nerve impulses that make the face display the appropriate expression</a:t>
            </a:r>
          </a:p>
          <a:p>
            <a:pPr eaLnBrk="1" hangingPunct="1"/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61377985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Importance of Facial Expressions</a:t>
            </a:r>
            <a:endParaRPr lang="en-US" altLang="en-US" sz="2000" dirty="0"/>
          </a:p>
        </p:txBody>
      </p:sp>
      <p:sp>
        <p:nvSpPr>
          <p:cNvPr id="5325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Not only reflect emotions, but also determine emotions</a:t>
            </a:r>
          </a:p>
          <a:p>
            <a:pPr eaLnBrk="1" hangingPunct="1"/>
            <a:r>
              <a:rPr lang="en-US" altLang="en-US" b="1" dirty="0"/>
              <a:t>Facial-feedback hypothesis</a:t>
            </a:r>
            <a:endParaRPr lang="en-US" altLang="en-US" dirty="0"/>
          </a:p>
          <a:p>
            <a:pPr lvl="1" eaLnBrk="1" hangingPunct="1"/>
            <a:r>
              <a:rPr lang="en-US" altLang="en-US" dirty="0"/>
              <a:t>Hypothesis that facial expressions not only reflect emotional experience but also help determine how people experience and label emotions</a:t>
            </a:r>
          </a:p>
          <a:p>
            <a:pPr eaLnBrk="1" hangingPunct="1"/>
            <a:endParaRPr lang="en-US" altLang="en-US" dirty="0"/>
          </a:p>
        </p:txBody>
      </p:sp>
      <p:pic>
        <p:nvPicPr>
          <p:cNvPr id="4" name="Picture 2" descr="http://images.huffingtonpost.com/2014-07-04-Facial_Feedback_pic.jpg">
            <a:extLst>
              <a:ext uri="{FF2B5EF4-FFF2-40B4-BE49-F238E27FC236}">
                <a16:creationId xmlns:a16="http://schemas.microsoft.com/office/drawing/2014/main" id="{1E0B9465-A51D-7944-A951-B227FFF214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7961" y="4046241"/>
            <a:ext cx="4106996" cy="2672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49543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491</TotalTime>
  <Words>1957</Words>
  <Application>Microsoft Macintosh PowerPoint</Application>
  <PresentationFormat>Widescreen</PresentationFormat>
  <Paragraphs>243</Paragraphs>
  <Slides>43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9" baseType="lpstr">
      <vt:lpstr>Arial</vt:lpstr>
      <vt:lpstr>Calibri</vt:lpstr>
      <vt:lpstr>Calibri Light</vt:lpstr>
      <vt:lpstr>Times New Roman</vt:lpstr>
      <vt:lpstr>Wingdings</vt:lpstr>
      <vt:lpstr>Office Theme</vt:lpstr>
      <vt:lpstr>PY200/PY211 General Psychology </vt:lpstr>
      <vt:lpstr>Major Approaches to Motivation </vt:lpstr>
      <vt:lpstr>Explaining Motivation</vt:lpstr>
      <vt:lpstr>Instinct Approaches: Born to be Motivated</vt:lpstr>
      <vt:lpstr>Drive-Reduction Approaches: Satisfying Our Needs (1)</vt:lpstr>
      <vt:lpstr>Drive-Reduction Approaches: Satisfying Our Needs (2)</vt:lpstr>
      <vt:lpstr>Arousal Approaches: Beyond Drive Reduction</vt:lpstr>
      <vt:lpstr>Incentive Approaches: Motivation’s Pull</vt:lpstr>
      <vt:lpstr>Cognitive Approaches: The Thoughts Behind Motivation</vt:lpstr>
      <vt:lpstr>Maslow’s Hierarchy: Ordering Motivational Needs (1)</vt:lpstr>
      <vt:lpstr>Maslow’s Hierarchy: Ordering Motivational Needs (2)</vt:lpstr>
      <vt:lpstr>Human Needs and Motivation: Eat, Drink, and Achievement</vt:lpstr>
      <vt:lpstr>Biological Factors in the Regulation of Hunger (1)</vt:lpstr>
      <vt:lpstr>Biological Factors in the Regulation of Hunger (2)</vt:lpstr>
      <vt:lpstr>Social Factors in Eating</vt:lpstr>
      <vt:lpstr>Sexual Motivation</vt:lpstr>
      <vt:lpstr>The Need for Achievement: Striving for Success (1)</vt:lpstr>
      <vt:lpstr>The Need for Achievement: Striving for Success (2)</vt:lpstr>
      <vt:lpstr>Other Needs </vt:lpstr>
      <vt:lpstr>Understanding Emotional Experiences</vt:lpstr>
      <vt:lpstr>Understanding Emotional Experiences</vt:lpstr>
      <vt:lpstr>The Functions of Emotions</vt:lpstr>
      <vt:lpstr>Determining the Range of Emotions: Labeling Our Feelings</vt:lpstr>
      <vt:lpstr>The Roots of Emotions (1)</vt:lpstr>
      <vt:lpstr>The Roots of Emotions (2)</vt:lpstr>
      <vt:lpstr>The Roots of Emotions (3)</vt:lpstr>
      <vt:lpstr>The Roots of Emotions (5)</vt:lpstr>
      <vt:lpstr>The Roots of Emotions (6)</vt:lpstr>
      <vt:lpstr>The Roots of Emotions (7)</vt:lpstr>
      <vt:lpstr>The Roots of Emotions (8)</vt:lpstr>
      <vt:lpstr>The Roots of Emotions (9)</vt:lpstr>
      <vt:lpstr>The Roots of Emotions (10)</vt:lpstr>
      <vt:lpstr>The Roots of Emotions (11)</vt:lpstr>
      <vt:lpstr>The Roots of Emotions (12)</vt:lpstr>
      <vt:lpstr>The Roots of Emotions (13)</vt:lpstr>
      <vt:lpstr>The Roots of Emotions (14)</vt:lpstr>
      <vt:lpstr>Do People in All Cultures Express Emotion Similarly? (1)</vt:lpstr>
      <vt:lpstr>Do People in All Cultures Express Emotion Similarly? (2)</vt:lpstr>
      <vt:lpstr>Do People in All Cultures Express Emotion Similarly? (3)</vt:lpstr>
      <vt:lpstr>Do People in All Cultures Express Emotion Similarly? (4)</vt:lpstr>
      <vt:lpstr>Do People in All Cultures Express Emotion Similarly? (5)</vt:lpstr>
      <vt:lpstr>Do People in All Cultures Express Emotion Similarly? (6)</vt:lpstr>
      <vt:lpstr>Importance of Facial Expressions</vt:lpstr>
    </vt:vector>
  </TitlesOfParts>
  <Company/>
  <LinksUpToDate>false</LinksUpToDate>
  <SharedDoc>false</SharedDoc>
  <HyperlinksChanged>false</HyperlinksChanged>
  <AppVersion>16.0011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PY200/PY211 General Psychology </dc:title>
  <dc:creator>Trawin Chaleeraktrakoon</dc:creator>
  <cp:lastModifiedBy>Trawin Chaleeraktrakoon</cp:lastModifiedBy>
  <cp:revision>43</cp:revision>
  <dcterms:created xsi:type="dcterms:W3CDTF">2018-09-01T13:18:18Z</dcterms:created>
  <dcterms:modified xsi:type="dcterms:W3CDTF">2019-10-10T02:59:13Z</dcterms:modified>
</cp:coreProperties>
</file>