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docProps/custom.xml" ContentType="application/vnd.openxmlformats-officedocument.custom-properties+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bin" ContentType="application/vnd.openxmlformats-officedocument.oleObject"/>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Default Extension="emf" ContentType="image/x-emf"/>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slides/slide8.xml" ContentType="application/vnd.openxmlformats-officedocument.presentationml.slide+xml"/>
  <Override PartName="/ppt/slides/slide49.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64" r:id="rId1"/>
  </p:sldMasterIdLst>
  <p:notesMasterIdLst>
    <p:notesMasterId r:id="rId62"/>
  </p:notesMasterIdLst>
  <p:handoutMasterIdLst>
    <p:handoutMasterId r:id="rId63"/>
  </p:handoutMasterIdLst>
  <p:sldIdLst>
    <p:sldId id="295" r:id="rId2"/>
    <p:sldId id="455" r:id="rId3"/>
    <p:sldId id="581" r:id="rId4"/>
    <p:sldId id="613" r:id="rId5"/>
    <p:sldId id="456" r:id="rId6"/>
    <p:sldId id="593" r:id="rId7"/>
    <p:sldId id="594" r:id="rId8"/>
    <p:sldId id="457" r:id="rId9"/>
    <p:sldId id="459" r:id="rId10"/>
    <p:sldId id="460" r:id="rId11"/>
    <p:sldId id="595" r:id="rId12"/>
    <p:sldId id="596" r:id="rId13"/>
    <p:sldId id="597" r:id="rId14"/>
    <p:sldId id="467" r:id="rId15"/>
    <p:sldId id="598" r:id="rId16"/>
    <p:sldId id="468" r:id="rId17"/>
    <p:sldId id="470" r:id="rId18"/>
    <p:sldId id="473" r:id="rId19"/>
    <p:sldId id="474" r:id="rId20"/>
    <p:sldId id="480" r:id="rId21"/>
    <p:sldId id="481" r:id="rId22"/>
    <p:sldId id="614" r:id="rId23"/>
    <p:sldId id="482" r:id="rId24"/>
    <p:sldId id="573" r:id="rId25"/>
    <p:sldId id="574" r:id="rId26"/>
    <p:sldId id="483" r:id="rId27"/>
    <p:sldId id="485" r:id="rId28"/>
    <p:sldId id="486" r:id="rId29"/>
    <p:sldId id="492" r:id="rId30"/>
    <p:sldId id="495" r:id="rId31"/>
    <p:sldId id="497" r:id="rId32"/>
    <p:sldId id="500" r:id="rId33"/>
    <p:sldId id="502" r:id="rId34"/>
    <p:sldId id="504" r:id="rId35"/>
    <p:sldId id="611" r:id="rId36"/>
    <p:sldId id="509" r:id="rId37"/>
    <p:sldId id="599" r:id="rId38"/>
    <p:sldId id="511" r:id="rId39"/>
    <p:sldId id="512" r:id="rId40"/>
    <p:sldId id="517" r:id="rId41"/>
    <p:sldId id="600" r:id="rId42"/>
    <p:sldId id="534" r:id="rId43"/>
    <p:sldId id="537" r:id="rId44"/>
    <p:sldId id="538" r:id="rId45"/>
    <p:sldId id="542" r:id="rId46"/>
    <p:sldId id="590" r:id="rId47"/>
    <p:sldId id="546" r:id="rId48"/>
    <p:sldId id="547" r:id="rId49"/>
    <p:sldId id="601" r:id="rId50"/>
    <p:sldId id="602" r:id="rId51"/>
    <p:sldId id="603" r:id="rId52"/>
    <p:sldId id="556" r:id="rId53"/>
    <p:sldId id="615" r:id="rId54"/>
    <p:sldId id="604" r:id="rId55"/>
    <p:sldId id="562" r:id="rId56"/>
    <p:sldId id="605" r:id="rId57"/>
    <p:sldId id="606" r:id="rId58"/>
    <p:sldId id="607" r:id="rId59"/>
    <p:sldId id="564" r:id="rId60"/>
    <p:sldId id="577" r:id="rId61"/>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chemeClr val="tx1"/>
    </p:penClr>
  </p:showPr>
  <p:clrMru>
    <a:srgbClr val="D4A97E"/>
    <a:srgbClr val="00664B"/>
    <a:srgbClr val="000000"/>
    <a:srgbClr val="ECECEC"/>
    <a:srgbClr val="777777"/>
    <a:srgbClr val="AC1CC0"/>
    <a:srgbClr val="EEFC11"/>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637" autoAdjust="0"/>
    <p:restoredTop sz="94636" autoAdjust="0"/>
  </p:normalViewPr>
  <p:slideViewPr>
    <p:cSldViewPr>
      <p:cViewPr>
        <p:scale>
          <a:sx n="66" d="100"/>
          <a:sy n="66" d="100"/>
        </p:scale>
        <p:origin x="-1290" y="-27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28" d="100"/>
          <a:sy n="28" d="100"/>
        </p:scale>
        <p:origin x="-1266" y="-78"/>
      </p:cViewPr>
      <p:guideLst>
        <p:guide orient="horz" pos="2880"/>
        <p:guide pos="2160"/>
      </p:guideLst>
    </p:cSldViewPr>
  </p:notes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handoutMaster" Target="handoutMasters/handout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notesMaster" Target="notesMasters/notesMaster1.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image" Target="../media/image3.e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image" Target="../media/image6.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9.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1.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2.e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13.e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14.e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16.e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17.emf"/></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18.emf"/></Relationships>
</file>

<file path=ppt/drawings/_rels/vmlDrawing12.vml.rels><?xml version="1.0" encoding="UTF-8" standalone="yes"?>
<Relationships xmlns="http://schemas.openxmlformats.org/package/2006/relationships"><Relationship Id="rId3" Type="http://schemas.openxmlformats.org/officeDocument/2006/relationships/image" Target="../media/image21.emf"/><Relationship Id="rId2" Type="http://schemas.openxmlformats.org/officeDocument/2006/relationships/image" Target="../media/image20.emf"/><Relationship Id="rId1" Type="http://schemas.openxmlformats.org/officeDocument/2006/relationships/image" Target="../media/image19.emf"/></Relationships>
</file>

<file path=ppt/drawings/_rels/vmlDrawing13.vml.rels><?xml version="1.0" encoding="UTF-8" standalone="yes"?>
<Relationships xmlns="http://schemas.openxmlformats.org/package/2006/relationships"><Relationship Id="rId1" Type="http://schemas.openxmlformats.org/officeDocument/2006/relationships/image" Target="../media/image22.emf"/></Relationships>
</file>

<file path=ppt/drawings/_rels/vmlDrawing14.vml.rels><?xml version="1.0" encoding="UTF-8" standalone="yes"?>
<Relationships xmlns="http://schemas.openxmlformats.org/package/2006/relationships"><Relationship Id="rId1" Type="http://schemas.openxmlformats.org/officeDocument/2006/relationships/image" Target="../media/image23.emf"/></Relationships>
</file>

<file path=ppt/drawings/_rels/vmlDrawing15.vml.rels><?xml version="1.0" encoding="UTF-8" standalone="yes"?>
<Relationships xmlns="http://schemas.openxmlformats.org/package/2006/relationships"><Relationship Id="rId1" Type="http://schemas.openxmlformats.org/officeDocument/2006/relationships/image" Target="../media/image24.emf"/></Relationships>
</file>

<file path=ppt/drawings/_rels/vmlDrawing16.vml.rels><?xml version="1.0" encoding="UTF-8" standalone="yes"?>
<Relationships xmlns="http://schemas.openxmlformats.org/package/2006/relationships"><Relationship Id="rId1" Type="http://schemas.openxmlformats.org/officeDocument/2006/relationships/image" Target="../media/image25.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ext uri="{91240B29-F687-4F45-9708-019B960494DF}"/>
            <a:ext uri="{AF507438-7753-43E0-B8FC-AC1667EBCBE1}"/>
          </a:extLst>
        </p:spPr>
        <p:txBody>
          <a:bodyPr vert="horz" wrap="square" lIns="19050" tIns="0" rIns="19050" bIns="0" numCol="1" anchor="t" anchorCtr="0" compatLnSpc="1">
            <a:prstTxWarp prst="textNoShape">
              <a:avLst/>
            </a:prstTxWarp>
          </a:bodyPr>
          <a:lstStyle>
            <a:lvl1pPr eaLnBrk="0" hangingPunct="0">
              <a:defRPr sz="1000" i="1">
                <a:cs typeface="+mn-cs"/>
              </a:defRPr>
            </a:lvl1pPr>
          </a:lstStyle>
          <a:p>
            <a:pPr>
              <a:defRPr/>
            </a:pPr>
            <a:endParaRPr lang="en-US"/>
          </a:p>
        </p:txBody>
      </p:sp>
      <p:sp>
        <p:nvSpPr>
          <p:cNvPr id="3075" name="Rectangle 3"/>
          <p:cNvSpPr>
            <a:spLocks noGrp="1" noChangeArrowheads="1"/>
          </p:cNvSpPr>
          <p:nvPr>
            <p:ph type="dt" sz="quarter" idx="1"/>
          </p:nvPr>
        </p:nvSpPr>
        <p:spPr bwMode="auto">
          <a:xfrm>
            <a:off x="3886200" y="0"/>
            <a:ext cx="2971800" cy="457200"/>
          </a:xfrm>
          <a:prstGeom prst="rect">
            <a:avLst/>
          </a:prstGeom>
          <a:noFill/>
          <a:ln>
            <a:noFill/>
          </a:ln>
          <a:effectLst/>
          <a:extLst>
            <a:ext uri="{909E8E84-426E-40DD-AFC4-6F175D3DCCD1}"/>
            <a:ext uri="{91240B29-F687-4F45-9708-019B960494DF}"/>
            <a:ext uri="{AF507438-7753-43E0-B8FC-AC1667EBCBE1}"/>
          </a:extLst>
        </p:spPr>
        <p:txBody>
          <a:bodyPr vert="horz" wrap="square" lIns="19050" tIns="0" rIns="19050" bIns="0" numCol="1" anchor="t" anchorCtr="0" compatLnSpc="1">
            <a:prstTxWarp prst="textNoShape">
              <a:avLst/>
            </a:prstTxWarp>
          </a:bodyPr>
          <a:lstStyle>
            <a:lvl1pPr algn="r" eaLnBrk="0" hangingPunct="0">
              <a:defRPr sz="1000" i="1">
                <a:cs typeface="+mn-cs"/>
              </a:defRPr>
            </a:lvl1pPr>
          </a:lstStyle>
          <a:p>
            <a:pPr>
              <a:defRPr/>
            </a:pPr>
            <a:endParaRPr lang="en-US"/>
          </a:p>
        </p:txBody>
      </p:sp>
      <p:sp>
        <p:nvSpPr>
          <p:cNvPr id="3076" name="Rectangle 4"/>
          <p:cNvSpPr>
            <a:spLocks noGrp="1" noChangeArrowheads="1"/>
          </p:cNvSpPr>
          <p:nvPr>
            <p:ph type="ftr" sz="quarter" idx="2"/>
          </p:nvPr>
        </p:nvSpPr>
        <p:spPr bwMode="auto">
          <a:xfrm>
            <a:off x="0" y="8686800"/>
            <a:ext cx="2971800" cy="457200"/>
          </a:xfrm>
          <a:prstGeom prst="rect">
            <a:avLst/>
          </a:prstGeom>
          <a:noFill/>
          <a:ln>
            <a:noFill/>
          </a:ln>
          <a:effectLst/>
          <a:extLst>
            <a:ext uri="{909E8E84-426E-40DD-AFC4-6F175D3DCCD1}"/>
            <a:ext uri="{91240B29-F687-4F45-9708-019B960494DF}"/>
            <a:ext uri="{AF507438-7753-43E0-B8FC-AC1667EBCBE1}"/>
          </a:extLst>
        </p:spPr>
        <p:txBody>
          <a:bodyPr vert="horz" wrap="square" lIns="19050" tIns="0" rIns="19050" bIns="0" numCol="1" anchor="b" anchorCtr="0" compatLnSpc="1">
            <a:prstTxWarp prst="textNoShape">
              <a:avLst/>
            </a:prstTxWarp>
          </a:bodyPr>
          <a:lstStyle>
            <a:lvl1pPr eaLnBrk="0" hangingPunct="0">
              <a:defRPr sz="1000" i="1">
                <a:cs typeface="+mn-cs"/>
              </a:defRPr>
            </a:lvl1pPr>
          </a:lstStyle>
          <a:p>
            <a:pPr>
              <a:defRPr/>
            </a:pPr>
            <a:endParaRPr lang="en-US"/>
          </a:p>
        </p:txBody>
      </p:sp>
      <p:sp>
        <p:nvSpPr>
          <p:cNvPr id="3077" name="Rectangle 5"/>
          <p:cNvSpPr>
            <a:spLocks noGrp="1" noChangeArrowheads="1"/>
          </p:cNvSpPr>
          <p:nvPr>
            <p:ph type="sldNum" sz="quarter" idx="3"/>
          </p:nvPr>
        </p:nvSpPr>
        <p:spPr bwMode="auto">
          <a:xfrm>
            <a:off x="3886200" y="8686800"/>
            <a:ext cx="2971800" cy="457200"/>
          </a:xfrm>
          <a:prstGeom prst="rect">
            <a:avLst/>
          </a:prstGeom>
          <a:noFill/>
          <a:ln>
            <a:noFill/>
          </a:ln>
          <a:effectLst/>
          <a:extLst>
            <a:ext uri="{909E8E84-426E-40DD-AFC4-6F175D3DCCD1}"/>
            <a:ext uri="{91240B29-F687-4F45-9708-019B960494DF}"/>
            <a:ext uri="{AF507438-7753-43E0-B8FC-AC1667EBCBE1}"/>
          </a:extLst>
        </p:spPr>
        <p:txBody>
          <a:bodyPr vert="horz" wrap="square" lIns="19050" tIns="0" rIns="19050" bIns="0" numCol="1" anchor="b" anchorCtr="0" compatLnSpc="1">
            <a:prstTxWarp prst="textNoShape">
              <a:avLst/>
            </a:prstTxWarp>
          </a:bodyPr>
          <a:lstStyle>
            <a:lvl1pPr algn="r" eaLnBrk="0" hangingPunct="0">
              <a:defRPr sz="1000" i="1">
                <a:cs typeface="+mn-cs"/>
              </a:defRPr>
            </a:lvl1pPr>
          </a:lstStyle>
          <a:p>
            <a:pPr>
              <a:defRPr/>
            </a:pPr>
            <a:fld id="{BCFDF2B0-144B-40AE-ABE1-5C3D2928A589}"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ext uri="{91240B29-F687-4F45-9708-019B960494DF}"/>
            <a:ext uri="{AF507438-7753-43E0-B8FC-AC1667EBCBE1}"/>
          </a:extLst>
        </p:spPr>
        <p:txBody>
          <a:bodyPr vert="horz" wrap="square" lIns="19050" tIns="0" rIns="19050" bIns="0" numCol="1" anchor="t" anchorCtr="0" compatLnSpc="1">
            <a:prstTxWarp prst="textNoShape">
              <a:avLst/>
            </a:prstTxWarp>
          </a:bodyPr>
          <a:lstStyle>
            <a:lvl1pPr eaLnBrk="0" hangingPunct="0">
              <a:defRPr sz="1000" i="1">
                <a:latin typeface="Times New Roman" pitchFamily="18" charset="0"/>
                <a:cs typeface="+mn-cs"/>
              </a:defRPr>
            </a:lvl1pPr>
          </a:lstStyle>
          <a:p>
            <a:pPr>
              <a:defRPr/>
            </a:pPr>
            <a:endParaRPr lang="en-US"/>
          </a:p>
        </p:txBody>
      </p:sp>
      <p:sp>
        <p:nvSpPr>
          <p:cNvPr id="2051" name="Rectangle 3"/>
          <p:cNvSpPr>
            <a:spLocks noGrp="1" noChangeArrowheads="1"/>
          </p:cNvSpPr>
          <p:nvPr>
            <p:ph type="dt" idx="1"/>
          </p:nvPr>
        </p:nvSpPr>
        <p:spPr bwMode="auto">
          <a:xfrm>
            <a:off x="3886200" y="0"/>
            <a:ext cx="2971800" cy="457200"/>
          </a:xfrm>
          <a:prstGeom prst="rect">
            <a:avLst/>
          </a:prstGeom>
          <a:noFill/>
          <a:ln>
            <a:noFill/>
          </a:ln>
          <a:effectLst/>
          <a:extLst>
            <a:ext uri="{909E8E84-426E-40DD-AFC4-6F175D3DCCD1}"/>
            <a:ext uri="{91240B29-F687-4F45-9708-019B960494DF}"/>
            <a:ext uri="{AF507438-7753-43E0-B8FC-AC1667EBCBE1}"/>
          </a:extLst>
        </p:spPr>
        <p:txBody>
          <a:bodyPr vert="horz" wrap="square" lIns="19050" tIns="0" rIns="19050" bIns="0" numCol="1" anchor="t" anchorCtr="0" compatLnSpc="1">
            <a:prstTxWarp prst="textNoShape">
              <a:avLst/>
            </a:prstTxWarp>
          </a:bodyPr>
          <a:lstStyle>
            <a:lvl1pPr algn="r" eaLnBrk="0" hangingPunct="0">
              <a:defRPr sz="1000" i="1">
                <a:latin typeface="Times New Roman" pitchFamily="18" charset="0"/>
                <a:cs typeface="+mn-cs"/>
              </a:defRPr>
            </a:lvl1pPr>
          </a:lstStyle>
          <a:p>
            <a:pPr>
              <a:defRPr/>
            </a:pPr>
            <a:endParaRPr lang="en-US"/>
          </a:p>
        </p:txBody>
      </p:sp>
      <p:sp>
        <p:nvSpPr>
          <p:cNvPr id="2052" name="Rectangle 4"/>
          <p:cNvSpPr>
            <a:spLocks noGrp="1" noChangeArrowheads="1"/>
          </p:cNvSpPr>
          <p:nvPr>
            <p:ph type="ftr" sz="quarter" idx="4"/>
          </p:nvPr>
        </p:nvSpPr>
        <p:spPr bwMode="auto">
          <a:xfrm>
            <a:off x="0" y="8686800"/>
            <a:ext cx="2971800" cy="457200"/>
          </a:xfrm>
          <a:prstGeom prst="rect">
            <a:avLst/>
          </a:prstGeom>
          <a:noFill/>
          <a:ln>
            <a:noFill/>
          </a:ln>
          <a:effectLst/>
          <a:extLst>
            <a:ext uri="{909E8E84-426E-40DD-AFC4-6F175D3DCCD1}"/>
            <a:ext uri="{91240B29-F687-4F45-9708-019B960494DF}"/>
            <a:ext uri="{AF507438-7753-43E0-B8FC-AC1667EBCBE1}"/>
          </a:extLst>
        </p:spPr>
        <p:txBody>
          <a:bodyPr vert="horz" wrap="square" lIns="19050" tIns="0" rIns="19050" bIns="0" numCol="1" anchor="b" anchorCtr="0" compatLnSpc="1">
            <a:prstTxWarp prst="textNoShape">
              <a:avLst/>
            </a:prstTxWarp>
          </a:bodyPr>
          <a:lstStyle>
            <a:lvl1pPr eaLnBrk="0" hangingPunct="0">
              <a:defRPr sz="1000" i="1">
                <a:latin typeface="Times New Roman" pitchFamily="18" charset="0"/>
                <a:cs typeface="+mn-cs"/>
              </a:defRPr>
            </a:lvl1pPr>
          </a:lstStyle>
          <a:p>
            <a:pPr>
              <a:defRPr/>
            </a:pPr>
            <a:endParaRPr lang="en-US"/>
          </a:p>
        </p:txBody>
      </p:sp>
      <p:sp>
        <p:nvSpPr>
          <p:cNvPr id="2053" name="Rectangle 5"/>
          <p:cNvSpPr>
            <a:spLocks noGrp="1" noChangeArrowheads="1"/>
          </p:cNvSpPr>
          <p:nvPr>
            <p:ph type="sldNum" sz="quarter" idx="5"/>
          </p:nvPr>
        </p:nvSpPr>
        <p:spPr bwMode="auto">
          <a:xfrm>
            <a:off x="3886200" y="8686800"/>
            <a:ext cx="2971800" cy="457200"/>
          </a:xfrm>
          <a:prstGeom prst="rect">
            <a:avLst/>
          </a:prstGeom>
          <a:noFill/>
          <a:ln>
            <a:noFill/>
          </a:ln>
          <a:effectLst/>
          <a:extLst>
            <a:ext uri="{909E8E84-426E-40DD-AFC4-6F175D3DCCD1}"/>
            <a:ext uri="{91240B29-F687-4F45-9708-019B960494DF}"/>
            <a:ext uri="{AF507438-7753-43E0-B8FC-AC1667EBCBE1}"/>
          </a:extLst>
        </p:spPr>
        <p:txBody>
          <a:bodyPr vert="horz" wrap="square" lIns="19050" tIns="0" rIns="19050" bIns="0" numCol="1" anchor="b" anchorCtr="0" compatLnSpc="1">
            <a:prstTxWarp prst="textNoShape">
              <a:avLst/>
            </a:prstTxWarp>
          </a:bodyPr>
          <a:lstStyle>
            <a:lvl1pPr algn="r" eaLnBrk="0" hangingPunct="0">
              <a:defRPr sz="1000" i="1">
                <a:latin typeface="Times New Roman" pitchFamily="18" charset="0"/>
                <a:cs typeface="+mn-cs"/>
              </a:defRPr>
            </a:lvl1pPr>
          </a:lstStyle>
          <a:p>
            <a:pPr>
              <a:defRPr/>
            </a:pPr>
            <a:fld id="{FB0F9546-6784-4C27-B683-BFCEE448D32D}" type="slidenum">
              <a:rPr lang="en-US"/>
              <a:pPr>
                <a:defRPr/>
              </a:pPr>
              <a:t>‹#›</a:t>
            </a:fld>
            <a:endParaRPr lang="en-US"/>
          </a:p>
        </p:txBody>
      </p:sp>
      <p:sp>
        <p:nvSpPr>
          <p:cNvPr id="2054" name="Rectangle 6"/>
          <p:cNvSpPr>
            <a:spLocks noGrp="1" noChangeArrowheads="1"/>
          </p:cNvSpPr>
          <p:nvPr>
            <p:ph type="body" sz="quarter" idx="3"/>
          </p:nvPr>
        </p:nvSpPr>
        <p:spPr bwMode="auto">
          <a:xfrm>
            <a:off x="914400" y="4343400"/>
            <a:ext cx="5029200" cy="4114800"/>
          </a:xfrm>
          <a:prstGeom prst="rect">
            <a:avLst/>
          </a:prstGeom>
          <a:noFill/>
          <a:ln>
            <a:noFill/>
          </a:ln>
          <a:effectLst/>
          <a:extLst>
            <a:ext uri="{909E8E84-426E-40DD-AFC4-6F175D3DCCD1}"/>
            <a:ext uri="{91240B29-F687-4F45-9708-019B960494DF}"/>
            <a:ext uri="{AF507438-7753-43E0-B8FC-AC1667EBCBE1}"/>
          </a:extLst>
        </p:spPr>
        <p:txBody>
          <a:bodyPr vert="horz" wrap="square" lIns="92075" tIns="46038" rIns="92075" bIns="46038" numCol="1" anchor="t" anchorCtr="0" compatLnSpc="1">
            <a:prstTxWarp prst="textNoShape">
              <a:avLst/>
            </a:prstTxWarp>
          </a:bodyPr>
          <a:lstStyle/>
          <a:p>
            <a:pPr lvl="0"/>
            <a:r>
              <a:rPr lang="en-US" noProof="0" smtClean="0"/>
              <a:t>Click to edit Master notes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15367" name="Rectangle 7"/>
          <p:cNvSpPr>
            <a:spLocks noGrp="1" noRot="1" noChangeAspect="1" noChangeArrowheads="1" noTextEdit="1"/>
          </p:cNvSpPr>
          <p:nvPr>
            <p:ph type="sldImg" idx="2"/>
          </p:nvPr>
        </p:nvSpPr>
        <p:spPr bwMode="auto">
          <a:xfrm>
            <a:off x="1149350" y="692150"/>
            <a:ext cx="4559300" cy="3416300"/>
          </a:xfrm>
          <a:prstGeom prst="rect">
            <a:avLst/>
          </a:prstGeom>
          <a:noFill/>
          <a:ln w="12700">
            <a:solidFill>
              <a:schemeClr val="tx1"/>
            </a:solidFill>
            <a:miter lim="800000"/>
            <a:headEnd/>
            <a:tailEnd/>
          </a:ln>
        </p:spPr>
      </p:sp>
      <p:sp>
        <p:nvSpPr>
          <p:cNvPr id="2056" name="Rectangle 8"/>
          <p:cNvSpPr>
            <a:spLocks noChangeArrowheads="1"/>
          </p:cNvSpPr>
          <p:nvPr/>
        </p:nvSpPr>
        <p:spPr bwMode="auto">
          <a:xfrm>
            <a:off x="6389688" y="8748713"/>
            <a:ext cx="400050" cy="304800"/>
          </a:xfrm>
          <a:prstGeom prst="rect">
            <a:avLst/>
          </a:prstGeom>
          <a:noFill/>
          <a:ln>
            <a:noFill/>
          </a:ln>
          <a:effectLst/>
          <a:extLst>
            <a:ext uri="{909E8E84-426E-40DD-AFC4-6F175D3DCCD1}"/>
            <a:ext uri="{91240B29-F687-4F45-9708-019B960494DF}"/>
            <a:ext uri="{AF507438-7753-43E0-B8FC-AC1667EBCBE1}"/>
          </a:extLst>
        </p:spPr>
        <p:txBody>
          <a:bodyPr wrap="none" lIns="92075" tIns="46038" rIns="92075" bIns="46038" anchor="ctr">
            <a:spAutoFit/>
          </a:bodyPr>
          <a:lstStyle/>
          <a:p>
            <a:pPr algn="r" eaLnBrk="0" hangingPunct="0">
              <a:defRPr/>
            </a:pPr>
            <a:fld id="{A775BD00-AB37-4491-BFC2-6D54E8EE4763}" type="slidenum">
              <a:rPr lang="en-US" sz="1400" i="1">
                <a:effectLst>
                  <a:outerShdw blurRad="38100" dist="38100" dir="2700000" algn="tl">
                    <a:srgbClr val="C0C0C0"/>
                  </a:outerShdw>
                </a:effectLst>
                <a:cs typeface="+mn-cs"/>
              </a:rPr>
              <a:pPr algn="r" eaLnBrk="0" hangingPunct="0">
                <a:defRPr/>
              </a:pPr>
              <a:t>‹#›</a:t>
            </a:fld>
            <a:endParaRPr lang="en-US" sz="1400" i="1">
              <a:effectLst>
                <a:outerShdw blurRad="38100" dist="38100" dir="2700000" algn="tl">
                  <a:srgbClr val="C0C0C0"/>
                </a:outerShdw>
              </a:effectLst>
              <a:cs typeface="+mn-cs"/>
            </a:endParaRPr>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Rectangle 5"/>
          <p:cNvSpPr>
            <a:spLocks noGrp="1" noChangeArrowheads="1"/>
          </p:cNvSpPr>
          <p:nvPr>
            <p:ph type="sldNum" sz="quarter" idx="5"/>
          </p:nvPr>
        </p:nvSpPr>
        <p:spPr>
          <a:noFill/>
          <a:ln>
            <a:miter lim="800000"/>
            <a:headEnd/>
            <a:tailEnd/>
          </a:ln>
        </p:spPr>
        <p:txBody>
          <a:bodyPr/>
          <a:lstStyle/>
          <a:p>
            <a:fld id="{2264C8AD-343C-4C37-BD32-98E946C26769}" type="slidenum">
              <a:rPr lang="en-US" smtClean="0">
                <a:cs typeface="Arial" charset="0"/>
              </a:rPr>
              <a:pPr/>
              <a:t>1</a:t>
            </a:fld>
            <a:endParaRPr lang="en-US" smtClean="0">
              <a:cs typeface="Arial" charset="0"/>
            </a:endParaRPr>
          </a:p>
        </p:txBody>
      </p:sp>
      <p:sp>
        <p:nvSpPr>
          <p:cNvPr id="18434" name="Rectangle 2"/>
          <p:cNvSpPr>
            <a:spLocks noGrp="1" noRot="1" noChangeAspect="1" noChangeArrowheads="1" noTextEdit="1"/>
          </p:cNvSpPr>
          <p:nvPr>
            <p:ph type="sldImg"/>
          </p:nvPr>
        </p:nvSpPr>
        <p:spPr>
          <a:xfrm>
            <a:off x="1150938" y="692150"/>
            <a:ext cx="4556125" cy="3416300"/>
          </a:xfrm>
          <a:ln/>
        </p:spPr>
      </p:sp>
      <p:sp>
        <p:nvSpPr>
          <p:cNvPr id="18435" name="Rectangle 3"/>
          <p:cNvSpPr>
            <a:spLocks noGrp="1" noChangeArrowheads="1"/>
          </p:cNvSpPr>
          <p:nvPr>
            <p:ph type="body" idx="1"/>
          </p:nvPr>
        </p:nvSpPr>
        <p:spPr>
          <a:noFill/>
        </p:spPr>
        <p:txBody>
          <a:bodyPr/>
          <a:lstStyle/>
          <a:p>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0497" name="Slide Image Placeholder 1"/>
          <p:cNvSpPr>
            <a:spLocks noGrp="1" noRot="1" noChangeAspect="1"/>
          </p:cNvSpPr>
          <p:nvPr>
            <p:ph type="sldImg"/>
          </p:nvPr>
        </p:nvSpPr>
        <p:spPr>
          <a:xfrm>
            <a:off x="1150938" y="692150"/>
            <a:ext cx="4556125" cy="3416300"/>
          </a:xfrm>
          <a:ln/>
        </p:spPr>
      </p:sp>
      <p:sp>
        <p:nvSpPr>
          <p:cNvPr id="490498" name="Notes Placeholder 2"/>
          <p:cNvSpPr>
            <a:spLocks noGrp="1"/>
          </p:cNvSpPr>
          <p:nvPr>
            <p:ph type="body" idx="1"/>
          </p:nvPr>
        </p:nvSpPr>
        <p:spPr>
          <a:noFill/>
        </p:spPr>
        <p:txBody>
          <a:bodyPr/>
          <a:lstStyle/>
          <a:p>
            <a:endParaRPr lang="en-US" smtClean="0"/>
          </a:p>
        </p:txBody>
      </p:sp>
      <p:sp>
        <p:nvSpPr>
          <p:cNvPr id="490499" name="Slide Number Placeholder 3"/>
          <p:cNvSpPr>
            <a:spLocks noGrp="1"/>
          </p:cNvSpPr>
          <p:nvPr>
            <p:ph type="sldNum" sz="quarter" idx="5"/>
          </p:nvPr>
        </p:nvSpPr>
        <p:spPr>
          <a:noFill/>
          <a:ln>
            <a:miter lim="800000"/>
            <a:headEnd/>
            <a:tailEnd/>
          </a:ln>
        </p:spPr>
        <p:txBody>
          <a:bodyPr/>
          <a:lstStyle/>
          <a:p>
            <a:fld id="{BB618E04-58EE-4FD8-AEA3-E69D735C0354}" type="slidenum">
              <a:rPr lang="en-US" smtClean="0">
                <a:cs typeface="Arial" charset="0"/>
              </a:rPr>
              <a:pPr/>
              <a:t>19</a:t>
            </a:fld>
            <a:endParaRPr lang="en-US" smtClean="0">
              <a:cs typeface="Arial"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0193" name="Slide Image Placeholder 1"/>
          <p:cNvSpPr>
            <a:spLocks noGrp="1" noRot="1" noChangeAspect="1"/>
          </p:cNvSpPr>
          <p:nvPr>
            <p:ph type="sldImg"/>
          </p:nvPr>
        </p:nvSpPr>
        <p:spPr>
          <a:xfrm>
            <a:off x="1150938" y="692150"/>
            <a:ext cx="4556125" cy="3416300"/>
          </a:xfrm>
          <a:ln/>
        </p:spPr>
      </p:sp>
      <p:sp>
        <p:nvSpPr>
          <p:cNvPr id="520194" name="Notes Placeholder 2"/>
          <p:cNvSpPr>
            <a:spLocks noGrp="1"/>
          </p:cNvSpPr>
          <p:nvPr>
            <p:ph type="body" idx="1"/>
          </p:nvPr>
        </p:nvSpPr>
        <p:spPr>
          <a:noFill/>
        </p:spPr>
        <p:txBody>
          <a:bodyPr/>
          <a:lstStyle/>
          <a:p>
            <a:endParaRPr lang="en-US" smtClean="0"/>
          </a:p>
        </p:txBody>
      </p:sp>
      <p:sp>
        <p:nvSpPr>
          <p:cNvPr id="520195" name="Slide Number Placeholder 3"/>
          <p:cNvSpPr>
            <a:spLocks noGrp="1"/>
          </p:cNvSpPr>
          <p:nvPr>
            <p:ph type="sldNum" sz="quarter" idx="5"/>
          </p:nvPr>
        </p:nvSpPr>
        <p:spPr>
          <a:noFill/>
          <a:ln>
            <a:miter lim="800000"/>
            <a:headEnd/>
            <a:tailEnd/>
          </a:ln>
        </p:spPr>
        <p:txBody>
          <a:bodyPr/>
          <a:lstStyle/>
          <a:p>
            <a:fld id="{A05016A4-419A-402D-BE20-1D43D0B44E0E}" type="slidenum">
              <a:rPr lang="en-US" smtClean="0">
                <a:cs typeface="Arial" charset="0"/>
              </a:rPr>
              <a:pPr/>
              <a:t>34</a:t>
            </a:fld>
            <a:endParaRPr lang="en-US" smtClean="0">
              <a:cs typeface="Arial"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41" name="Slide Image Placeholder 1"/>
          <p:cNvSpPr>
            <a:spLocks noGrp="1" noRot="1" noChangeAspect="1"/>
          </p:cNvSpPr>
          <p:nvPr>
            <p:ph type="sldImg"/>
          </p:nvPr>
        </p:nvSpPr>
        <p:spPr>
          <a:xfrm>
            <a:off x="1150938" y="692150"/>
            <a:ext cx="4556125" cy="3416300"/>
          </a:xfrm>
          <a:ln/>
        </p:spPr>
      </p:sp>
      <p:sp>
        <p:nvSpPr>
          <p:cNvPr id="522242" name="Notes Placeholder 2"/>
          <p:cNvSpPr>
            <a:spLocks noGrp="1"/>
          </p:cNvSpPr>
          <p:nvPr>
            <p:ph type="body" idx="1"/>
          </p:nvPr>
        </p:nvSpPr>
        <p:spPr>
          <a:noFill/>
        </p:spPr>
        <p:txBody>
          <a:bodyPr/>
          <a:lstStyle/>
          <a:p>
            <a:endParaRPr lang="en-US" smtClean="0"/>
          </a:p>
        </p:txBody>
      </p:sp>
      <p:sp>
        <p:nvSpPr>
          <p:cNvPr id="522243" name="Slide Number Placeholder 3"/>
          <p:cNvSpPr>
            <a:spLocks noGrp="1"/>
          </p:cNvSpPr>
          <p:nvPr>
            <p:ph type="sldNum" sz="quarter" idx="5"/>
          </p:nvPr>
        </p:nvSpPr>
        <p:spPr>
          <a:noFill/>
          <a:ln>
            <a:miter lim="800000"/>
            <a:headEnd/>
            <a:tailEnd/>
          </a:ln>
        </p:spPr>
        <p:txBody>
          <a:bodyPr/>
          <a:lstStyle/>
          <a:p>
            <a:fld id="{9F69E917-A04C-4F92-A2FB-96F308E6230A}" type="slidenum">
              <a:rPr lang="en-US" smtClean="0">
                <a:cs typeface="Arial" charset="0"/>
              </a:rPr>
              <a:pPr/>
              <a:t>35</a:t>
            </a:fld>
            <a:endParaRPr lang="en-US" smtClean="0">
              <a:cs typeface="Arial"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1505" name="Slide Image Placeholder 1"/>
          <p:cNvSpPr>
            <a:spLocks noGrp="1" noRot="1" noChangeAspect="1"/>
          </p:cNvSpPr>
          <p:nvPr>
            <p:ph type="sldImg"/>
          </p:nvPr>
        </p:nvSpPr>
        <p:spPr>
          <a:xfrm>
            <a:off x="1150938" y="692150"/>
            <a:ext cx="4556125" cy="3416300"/>
          </a:xfrm>
          <a:ln/>
        </p:spPr>
      </p:sp>
      <p:sp>
        <p:nvSpPr>
          <p:cNvPr id="661506" name="Notes Placeholder 2"/>
          <p:cNvSpPr>
            <a:spLocks noGrp="1"/>
          </p:cNvSpPr>
          <p:nvPr>
            <p:ph type="body" idx="1"/>
          </p:nvPr>
        </p:nvSpPr>
        <p:spPr>
          <a:noFill/>
        </p:spPr>
        <p:txBody>
          <a:bodyPr/>
          <a:lstStyle/>
          <a:p>
            <a:endParaRPr lang="en-US" smtClean="0"/>
          </a:p>
        </p:txBody>
      </p:sp>
      <p:sp>
        <p:nvSpPr>
          <p:cNvPr id="661507" name="Slide Number Placeholder 3"/>
          <p:cNvSpPr>
            <a:spLocks noGrp="1"/>
          </p:cNvSpPr>
          <p:nvPr>
            <p:ph type="sldNum" sz="quarter" idx="5"/>
          </p:nvPr>
        </p:nvSpPr>
        <p:spPr>
          <a:noFill/>
          <a:ln>
            <a:miter lim="800000"/>
            <a:headEnd/>
            <a:tailEnd/>
          </a:ln>
        </p:spPr>
        <p:txBody>
          <a:bodyPr/>
          <a:lstStyle/>
          <a:p>
            <a:fld id="{F9638935-57EB-49C3-836D-5B6E28B1C815}" type="slidenum">
              <a:rPr lang="en-US" smtClean="0">
                <a:cs typeface="Arial" charset="0"/>
              </a:rPr>
              <a:pPr/>
              <a:t>44</a:t>
            </a:fld>
            <a:endParaRPr lang="en-US" smtClean="0">
              <a:cs typeface="Arial"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showMasterPhAnim="0" type="title" preserve="1">
  <p:cSld name="Title Slide">
    <p:bg bwMode="ltGray">
      <p:bgPr>
        <a:solidFill>
          <a:srgbClr val="335D3C"/>
        </a:solidFill>
        <a:effectLst/>
      </p:bgPr>
    </p:bg>
    <p:spTree>
      <p:nvGrpSpPr>
        <p:cNvPr id="1" name=""/>
        <p:cNvGrpSpPr/>
        <p:nvPr/>
      </p:nvGrpSpPr>
      <p:grpSpPr>
        <a:xfrm>
          <a:off x="0" y="0"/>
          <a:ext cx="0" cy="0"/>
          <a:chOff x="0" y="0"/>
          <a:chExt cx="0" cy="0"/>
        </a:xfrm>
      </p:grpSpPr>
      <p:sp>
        <p:nvSpPr>
          <p:cNvPr id="4" name="Rectangle 29"/>
          <p:cNvSpPr>
            <a:spLocks noChangeArrowheads="1"/>
          </p:cNvSpPr>
          <p:nvPr/>
        </p:nvSpPr>
        <p:spPr bwMode="invGray">
          <a:xfrm>
            <a:off x="0" y="0"/>
            <a:ext cx="9144000" cy="1524000"/>
          </a:xfrm>
          <a:prstGeom prst="rect">
            <a:avLst/>
          </a:prstGeom>
          <a:solidFill>
            <a:srgbClr val="00664B"/>
          </a:solidFill>
          <a:ln>
            <a:noFill/>
          </a:ln>
          <a:extLst>
            <a:ext uri="{91240B29-F687-4F45-9708-019B960494DF}"/>
          </a:extLst>
        </p:spPr>
        <p:txBody>
          <a:bodyPr wrap="none" anchor="ctr"/>
          <a:lstStyle/>
          <a:p>
            <a:pPr eaLnBrk="0" hangingPunct="0">
              <a:defRPr/>
            </a:pPr>
            <a:endParaRPr lang="en-US">
              <a:cs typeface="+mn-cs"/>
            </a:endParaRPr>
          </a:p>
        </p:txBody>
      </p:sp>
      <p:grpSp>
        <p:nvGrpSpPr>
          <p:cNvPr id="5" name="Group 30"/>
          <p:cNvGrpSpPr>
            <a:grpSpLocks/>
          </p:cNvGrpSpPr>
          <p:nvPr/>
        </p:nvGrpSpPr>
        <p:grpSpPr bwMode="auto">
          <a:xfrm>
            <a:off x="0" y="0"/>
            <a:ext cx="9158288" cy="6858000"/>
            <a:chOff x="0" y="0"/>
            <a:chExt cx="5769" cy="4320"/>
          </a:xfrm>
        </p:grpSpPr>
        <p:sp>
          <p:nvSpPr>
            <p:cNvPr id="6" name="AutoShape 31"/>
            <p:cNvSpPr>
              <a:spLocks noChangeArrowheads="1"/>
            </p:cNvSpPr>
            <p:nvPr userDrawn="1"/>
          </p:nvSpPr>
          <p:spPr bwMode="gray">
            <a:xfrm>
              <a:off x="24" y="24"/>
              <a:ext cx="5718" cy="4272"/>
            </a:xfrm>
            <a:prstGeom prst="roundRect">
              <a:avLst>
                <a:gd name="adj" fmla="val 6014"/>
              </a:avLst>
            </a:prstGeom>
            <a:noFill/>
            <a:ln w="76200">
              <a:solidFill>
                <a:schemeClr val="tx1"/>
              </a:solidFill>
              <a:round/>
              <a:headEnd/>
              <a:tailEnd/>
            </a:ln>
            <a:extLst>
              <a:ext uri="{909E8E84-426E-40DD-AFC4-6F175D3DCCD1}"/>
            </a:extLst>
          </p:spPr>
          <p:txBody>
            <a:bodyPr wrap="none" anchor="ctr"/>
            <a:lstStyle/>
            <a:p>
              <a:pPr eaLnBrk="0" hangingPunct="0">
                <a:defRPr/>
              </a:pPr>
              <a:endParaRPr lang="en-US">
                <a:cs typeface="+mn-cs"/>
              </a:endParaRPr>
            </a:p>
          </p:txBody>
        </p:sp>
        <p:sp>
          <p:nvSpPr>
            <p:cNvPr id="7" name="Freeform 32"/>
            <p:cNvSpPr>
              <a:spLocks/>
            </p:cNvSpPr>
            <p:nvPr userDrawn="1"/>
          </p:nvSpPr>
          <p:spPr bwMode="gray">
            <a:xfrm>
              <a:off x="0" y="0"/>
              <a:ext cx="288" cy="288"/>
            </a:xfrm>
            <a:custGeom>
              <a:avLst/>
              <a:gdLst>
                <a:gd name="T0" fmla="*/ 0 w 288"/>
                <a:gd name="T1" fmla="*/ 288 h 288"/>
                <a:gd name="T2" fmla="*/ 82 w 288"/>
                <a:gd name="T3" fmla="*/ 144 h 288"/>
                <a:gd name="T4" fmla="*/ 165 w 288"/>
                <a:gd name="T5" fmla="*/ 36 h 288"/>
                <a:gd name="T6" fmla="*/ 288 w 288"/>
                <a:gd name="T7" fmla="*/ 0 h 288"/>
                <a:gd name="T8" fmla="*/ 0 w 288"/>
                <a:gd name="T9" fmla="*/ 0 h 2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8" h="288">
                  <a:moveTo>
                    <a:pt x="0" y="288"/>
                  </a:moveTo>
                  <a:lnTo>
                    <a:pt x="82" y="144"/>
                  </a:lnTo>
                  <a:lnTo>
                    <a:pt x="165" y="36"/>
                  </a:lnTo>
                  <a:lnTo>
                    <a:pt x="288" y="0"/>
                  </a:lnTo>
                  <a:lnTo>
                    <a:pt x="0" y="0"/>
                  </a:lnTo>
                </a:path>
              </a:pathLst>
            </a:custGeom>
            <a:solidFill>
              <a:schemeClr val="tx1"/>
            </a:solidFill>
            <a:ln>
              <a:noFill/>
            </a:ln>
            <a:extLst>
              <a:ext uri="{91240B29-F687-4F45-9708-019B960494DF}"/>
            </a:extLst>
          </p:spPr>
          <p:txBody>
            <a:bodyPr/>
            <a:lstStyle/>
            <a:p>
              <a:pPr eaLnBrk="0" hangingPunct="0">
                <a:defRPr/>
              </a:pPr>
              <a:endParaRPr lang="en-US">
                <a:cs typeface="+mn-cs"/>
              </a:endParaRPr>
            </a:p>
          </p:txBody>
        </p:sp>
        <p:sp>
          <p:nvSpPr>
            <p:cNvPr id="8" name="Freeform 33"/>
            <p:cNvSpPr>
              <a:spLocks/>
            </p:cNvSpPr>
            <p:nvPr userDrawn="1"/>
          </p:nvSpPr>
          <p:spPr bwMode="gray">
            <a:xfrm rot="10800000">
              <a:off x="5481" y="4032"/>
              <a:ext cx="288" cy="288"/>
            </a:xfrm>
            <a:custGeom>
              <a:avLst/>
              <a:gdLst>
                <a:gd name="T0" fmla="*/ 0 w 288"/>
                <a:gd name="T1" fmla="*/ 288 h 288"/>
                <a:gd name="T2" fmla="*/ 82 w 288"/>
                <a:gd name="T3" fmla="*/ 144 h 288"/>
                <a:gd name="T4" fmla="*/ 165 w 288"/>
                <a:gd name="T5" fmla="*/ 36 h 288"/>
                <a:gd name="T6" fmla="*/ 288 w 288"/>
                <a:gd name="T7" fmla="*/ 0 h 288"/>
                <a:gd name="T8" fmla="*/ 0 w 288"/>
                <a:gd name="T9" fmla="*/ 0 h 2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8" h="288">
                  <a:moveTo>
                    <a:pt x="0" y="288"/>
                  </a:moveTo>
                  <a:lnTo>
                    <a:pt x="82" y="144"/>
                  </a:lnTo>
                  <a:lnTo>
                    <a:pt x="165" y="36"/>
                  </a:lnTo>
                  <a:lnTo>
                    <a:pt x="288" y="0"/>
                  </a:lnTo>
                  <a:lnTo>
                    <a:pt x="0" y="0"/>
                  </a:lnTo>
                </a:path>
              </a:pathLst>
            </a:custGeom>
            <a:solidFill>
              <a:schemeClr val="tx1"/>
            </a:solidFill>
            <a:ln>
              <a:noFill/>
            </a:ln>
            <a:extLst>
              <a:ext uri="{91240B29-F687-4F45-9708-019B960494DF}"/>
            </a:extLst>
          </p:spPr>
          <p:txBody>
            <a:bodyPr/>
            <a:lstStyle/>
            <a:p>
              <a:pPr eaLnBrk="0" hangingPunct="0">
                <a:defRPr/>
              </a:pPr>
              <a:endParaRPr lang="en-US">
                <a:cs typeface="+mn-cs"/>
              </a:endParaRPr>
            </a:p>
          </p:txBody>
        </p:sp>
        <p:sp>
          <p:nvSpPr>
            <p:cNvPr id="9" name="Freeform 34"/>
            <p:cNvSpPr>
              <a:spLocks/>
            </p:cNvSpPr>
            <p:nvPr userDrawn="1"/>
          </p:nvSpPr>
          <p:spPr bwMode="gray">
            <a:xfrm rot="5400000">
              <a:off x="5481" y="0"/>
              <a:ext cx="288" cy="288"/>
            </a:xfrm>
            <a:custGeom>
              <a:avLst/>
              <a:gdLst>
                <a:gd name="T0" fmla="*/ 0 w 288"/>
                <a:gd name="T1" fmla="*/ 288 h 288"/>
                <a:gd name="T2" fmla="*/ 82 w 288"/>
                <a:gd name="T3" fmla="*/ 144 h 288"/>
                <a:gd name="T4" fmla="*/ 165 w 288"/>
                <a:gd name="T5" fmla="*/ 36 h 288"/>
                <a:gd name="T6" fmla="*/ 288 w 288"/>
                <a:gd name="T7" fmla="*/ 0 h 288"/>
                <a:gd name="T8" fmla="*/ 0 w 288"/>
                <a:gd name="T9" fmla="*/ 0 h 2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8" h="288">
                  <a:moveTo>
                    <a:pt x="0" y="288"/>
                  </a:moveTo>
                  <a:lnTo>
                    <a:pt x="82" y="144"/>
                  </a:lnTo>
                  <a:lnTo>
                    <a:pt x="165" y="36"/>
                  </a:lnTo>
                  <a:lnTo>
                    <a:pt x="288" y="0"/>
                  </a:lnTo>
                  <a:lnTo>
                    <a:pt x="0" y="0"/>
                  </a:lnTo>
                </a:path>
              </a:pathLst>
            </a:custGeom>
            <a:solidFill>
              <a:schemeClr val="tx1"/>
            </a:solidFill>
            <a:ln>
              <a:noFill/>
            </a:ln>
            <a:extLst>
              <a:ext uri="{91240B29-F687-4F45-9708-019B960494DF}"/>
            </a:extLst>
          </p:spPr>
          <p:txBody>
            <a:bodyPr/>
            <a:lstStyle/>
            <a:p>
              <a:pPr eaLnBrk="0" hangingPunct="0">
                <a:defRPr/>
              </a:pPr>
              <a:endParaRPr lang="en-US">
                <a:cs typeface="+mn-cs"/>
              </a:endParaRPr>
            </a:p>
          </p:txBody>
        </p:sp>
        <p:sp>
          <p:nvSpPr>
            <p:cNvPr id="10" name="Freeform 35"/>
            <p:cNvSpPr>
              <a:spLocks/>
            </p:cNvSpPr>
            <p:nvPr userDrawn="1"/>
          </p:nvSpPr>
          <p:spPr bwMode="gray">
            <a:xfrm rot="-5400000">
              <a:off x="0" y="4032"/>
              <a:ext cx="288" cy="288"/>
            </a:xfrm>
            <a:custGeom>
              <a:avLst/>
              <a:gdLst>
                <a:gd name="T0" fmla="*/ 0 w 288"/>
                <a:gd name="T1" fmla="*/ 288 h 288"/>
                <a:gd name="T2" fmla="*/ 82 w 288"/>
                <a:gd name="T3" fmla="*/ 144 h 288"/>
                <a:gd name="T4" fmla="*/ 165 w 288"/>
                <a:gd name="T5" fmla="*/ 36 h 288"/>
                <a:gd name="T6" fmla="*/ 288 w 288"/>
                <a:gd name="T7" fmla="*/ 0 h 288"/>
                <a:gd name="T8" fmla="*/ 0 w 288"/>
                <a:gd name="T9" fmla="*/ 0 h 2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8" h="288">
                  <a:moveTo>
                    <a:pt x="0" y="288"/>
                  </a:moveTo>
                  <a:lnTo>
                    <a:pt x="82" y="144"/>
                  </a:lnTo>
                  <a:lnTo>
                    <a:pt x="165" y="36"/>
                  </a:lnTo>
                  <a:lnTo>
                    <a:pt x="288" y="0"/>
                  </a:lnTo>
                  <a:lnTo>
                    <a:pt x="0" y="0"/>
                  </a:lnTo>
                </a:path>
              </a:pathLst>
            </a:custGeom>
            <a:solidFill>
              <a:schemeClr val="tx1"/>
            </a:solidFill>
            <a:ln>
              <a:noFill/>
            </a:ln>
            <a:extLst>
              <a:ext uri="{91240B29-F687-4F45-9708-019B960494DF}"/>
            </a:extLst>
          </p:spPr>
          <p:txBody>
            <a:bodyPr/>
            <a:lstStyle/>
            <a:p>
              <a:pPr eaLnBrk="0" hangingPunct="0">
                <a:defRPr/>
              </a:pPr>
              <a:endParaRPr lang="en-US">
                <a:cs typeface="+mn-cs"/>
              </a:endParaRPr>
            </a:p>
          </p:txBody>
        </p:sp>
      </p:grpSp>
      <p:pic>
        <p:nvPicPr>
          <p:cNvPr id="11" name="Picture 43" descr="NYSE"/>
          <p:cNvPicPr>
            <a:picLocks noChangeAspect="1" noChangeArrowheads="1"/>
          </p:cNvPicPr>
          <p:nvPr/>
        </p:nvPicPr>
        <p:blipFill>
          <a:blip r:embed="rId2"/>
          <a:srcRect/>
          <a:stretch>
            <a:fillRect/>
          </a:stretch>
        </p:blipFill>
        <p:spPr bwMode="auto">
          <a:xfrm>
            <a:off x="685800" y="1635125"/>
            <a:ext cx="7924800" cy="4813300"/>
          </a:xfrm>
          <a:prstGeom prst="rect">
            <a:avLst/>
          </a:prstGeom>
          <a:noFill/>
          <a:ln w="9525">
            <a:noFill/>
            <a:miter lim="800000"/>
            <a:headEnd/>
            <a:tailEnd/>
          </a:ln>
        </p:spPr>
      </p:pic>
      <p:sp>
        <p:nvSpPr>
          <p:cNvPr id="456740" name="Rectangle 36"/>
          <p:cNvSpPr>
            <a:spLocks noGrp="1" noChangeArrowheads="1"/>
          </p:cNvSpPr>
          <p:nvPr>
            <p:ph type="ctrTitle"/>
          </p:nvPr>
        </p:nvSpPr>
        <p:spPr>
          <a:xfrm>
            <a:off x="1447800" y="304800"/>
            <a:ext cx="7239000" cy="1447800"/>
          </a:xfrm>
          <a:effectLst>
            <a:outerShdw dist="53882" dir="2700000" algn="ctr" rotWithShape="0">
              <a:srgbClr val="000000"/>
            </a:outerShdw>
          </a:effectLst>
        </p:spPr>
        <p:txBody>
          <a:bodyPr/>
          <a:lstStyle>
            <a:lvl1pPr>
              <a:defRPr/>
            </a:lvl1pPr>
          </a:lstStyle>
          <a:p>
            <a:r>
              <a:rPr lang="en-US" smtClean="0"/>
              <a:t>Click to edit Master title style</a:t>
            </a:r>
            <a:endParaRPr lang="en-US"/>
          </a:p>
        </p:txBody>
      </p:sp>
      <p:sp>
        <p:nvSpPr>
          <p:cNvPr id="456741" name="Rectangle 37"/>
          <p:cNvSpPr>
            <a:spLocks noGrp="1" noChangeArrowheads="1"/>
          </p:cNvSpPr>
          <p:nvPr>
            <p:ph type="subTitle" idx="1"/>
          </p:nvPr>
        </p:nvSpPr>
        <p:spPr>
          <a:xfrm>
            <a:off x="1676400" y="3124200"/>
            <a:ext cx="7162800" cy="1371600"/>
          </a:xfrm>
          <a:prstGeom prst="rect">
            <a:avLst/>
          </a:prstGeom>
        </p:spPr>
        <p:txBody>
          <a:bodyPr/>
          <a:lstStyle>
            <a:lvl1pPr marL="0" indent="0">
              <a:buFontTx/>
              <a:buNone/>
              <a:defRPr/>
            </a:lvl1pPr>
            <a:lvl2pPr marL="1090613" lvl="1" indent="285750">
              <a:defRPr/>
            </a:lvl2pPr>
          </a:lstStyle>
          <a:p>
            <a:r>
              <a:rPr lang="en-US" smtClean="0"/>
              <a:t>Click to edit Master subtitle style</a:t>
            </a:r>
            <a:endParaRPr lang="en-US"/>
          </a:p>
        </p:txBody>
      </p:sp>
      <p:sp>
        <p:nvSpPr>
          <p:cNvPr id="12" name="Rectangle 39"/>
          <p:cNvSpPr>
            <a:spLocks noGrp="1" noChangeArrowheads="1"/>
          </p:cNvSpPr>
          <p:nvPr>
            <p:ph type="ftr" sz="quarter" idx="10"/>
          </p:nvPr>
        </p:nvSpPr>
        <p:spPr/>
        <p:txBody>
          <a:bodyPr/>
          <a:lstStyle>
            <a:lvl1pPr algn="ctr">
              <a:defRPr sz="1000" smtClean="0"/>
            </a:lvl1pPr>
          </a:lstStyle>
          <a:p>
            <a:pPr>
              <a:defRPr/>
            </a:pPr>
            <a:r>
              <a:rPr lang="en-US"/>
              <a:t> © 2012 Cengage Learning.  All Rights Reserved. May not scanned, copied or duplicated, or posted to a publicly accessible website, in whole or in part.</a:t>
            </a:r>
          </a:p>
        </p:txBody>
      </p:sp>
    </p:spTree>
  </p:cSld>
  <p:clrMapOvr>
    <a:masterClrMapping/>
  </p:clrMapOvr>
  <p:transition spd="slow"/>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0"/>
          <p:cNvSpPr>
            <a:spLocks noGrp="1" noChangeArrowheads="1"/>
          </p:cNvSpPr>
          <p:nvPr>
            <p:ph type="ftr" sz="quarter" idx="10"/>
          </p:nvPr>
        </p:nvSpPr>
        <p:spPr>
          <a:ln/>
        </p:spPr>
        <p:txBody>
          <a:bodyPr/>
          <a:lstStyle>
            <a:lvl1pPr>
              <a:defRPr/>
            </a:lvl1pPr>
          </a:lstStyle>
          <a:p>
            <a:pPr>
              <a:defRPr/>
            </a:pPr>
            <a:r>
              <a:rPr lang="en-US"/>
              <a:t> © 2012 Cengage Learning.  All Rights Reserved. May not scanned, copied or duplicated, or posted to a publicly accessible website, in whole or in part.</a:t>
            </a:r>
            <a:endParaRPr lang="en-US" dirty="0"/>
          </a:p>
        </p:txBody>
      </p:sp>
      <p:sp>
        <p:nvSpPr>
          <p:cNvPr id="5" name="Rectangle 61"/>
          <p:cNvSpPr>
            <a:spLocks noGrp="1" noChangeArrowheads="1"/>
          </p:cNvSpPr>
          <p:nvPr>
            <p:ph type="sldNum" sz="quarter" idx="11"/>
          </p:nvPr>
        </p:nvSpPr>
        <p:spPr>
          <a:ln/>
        </p:spPr>
        <p:txBody>
          <a:bodyPr/>
          <a:lstStyle>
            <a:lvl1pPr>
              <a:defRPr/>
            </a:lvl1pPr>
          </a:lstStyle>
          <a:p>
            <a:pPr>
              <a:defRPr/>
            </a:pPr>
            <a:r>
              <a:rPr lang="en-US"/>
              <a:t>11-</a:t>
            </a:r>
            <a:fld id="{EF960A59-3491-49D7-AF89-2432D58C541F}"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60"/>
          <p:cNvSpPr>
            <a:spLocks noGrp="1" noChangeArrowheads="1"/>
          </p:cNvSpPr>
          <p:nvPr>
            <p:ph type="ftr" sz="quarter" idx="10"/>
          </p:nvPr>
        </p:nvSpPr>
        <p:spPr>
          <a:ln/>
        </p:spPr>
        <p:txBody>
          <a:bodyPr/>
          <a:lstStyle>
            <a:lvl1pPr>
              <a:defRPr/>
            </a:lvl1pPr>
          </a:lstStyle>
          <a:p>
            <a:pPr>
              <a:defRPr/>
            </a:pPr>
            <a:r>
              <a:rPr lang="en-US"/>
              <a:t> © 2012 Cengage Learning.  All Rights Reserved. May not scanned, copied or duplicated, or posted to a publicly accessible website, in whole or in part.</a:t>
            </a:r>
            <a:endParaRPr lang="en-US" dirty="0"/>
          </a:p>
        </p:txBody>
      </p:sp>
      <p:sp>
        <p:nvSpPr>
          <p:cNvPr id="5" name="Rectangle 61"/>
          <p:cNvSpPr>
            <a:spLocks noGrp="1" noChangeArrowheads="1"/>
          </p:cNvSpPr>
          <p:nvPr>
            <p:ph type="sldNum" sz="quarter" idx="11"/>
          </p:nvPr>
        </p:nvSpPr>
        <p:spPr>
          <a:ln/>
        </p:spPr>
        <p:txBody>
          <a:bodyPr/>
          <a:lstStyle>
            <a:lvl1pPr>
              <a:defRPr/>
            </a:lvl1pPr>
          </a:lstStyle>
          <a:p>
            <a:pPr>
              <a:defRPr/>
            </a:pPr>
            <a:r>
              <a:rPr lang="en-US"/>
              <a:t>11-</a:t>
            </a:r>
            <a:fld id="{1FA5BFE4-6B91-4FFF-81EB-784BA086179A}"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914400" y="1295400"/>
            <a:ext cx="3886200" cy="48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953000" y="1295400"/>
            <a:ext cx="3886200" cy="48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60"/>
          <p:cNvSpPr>
            <a:spLocks noGrp="1" noChangeArrowheads="1"/>
          </p:cNvSpPr>
          <p:nvPr>
            <p:ph type="ftr" sz="quarter" idx="10"/>
          </p:nvPr>
        </p:nvSpPr>
        <p:spPr>
          <a:ln/>
        </p:spPr>
        <p:txBody>
          <a:bodyPr/>
          <a:lstStyle>
            <a:lvl1pPr>
              <a:defRPr/>
            </a:lvl1pPr>
          </a:lstStyle>
          <a:p>
            <a:pPr>
              <a:defRPr/>
            </a:pPr>
            <a:r>
              <a:rPr lang="en-US"/>
              <a:t> © 2012 Cengage Learning.  All Rights Reserved. May not scanned, copied or duplicated, or posted to a publicly accessible website, in whole or in part.</a:t>
            </a:r>
            <a:endParaRPr lang="en-US" dirty="0"/>
          </a:p>
        </p:txBody>
      </p:sp>
      <p:sp>
        <p:nvSpPr>
          <p:cNvPr id="6" name="Rectangle 61"/>
          <p:cNvSpPr>
            <a:spLocks noGrp="1" noChangeArrowheads="1"/>
          </p:cNvSpPr>
          <p:nvPr>
            <p:ph type="sldNum" sz="quarter" idx="11"/>
          </p:nvPr>
        </p:nvSpPr>
        <p:spPr>
          <a:ln/>
        </p:spPr>
        <p:txBody>
          <a:bodyPr/>
          <a:lstStyle>
            <a:lvl1pPr>
              <a:defRPr/>
            </a:lvl1pPr>
          </a:lstStyle>
          <a:p>
            <a:pPr>
              <a:defRPr/>
            </a:pPr>
            <a:r>
              <a:rPr lang="en-US"/>
              <a:t>11-</a:t>
            </a:r>
            <a:fld id="{2566A576-EE40-4DD3-99CC-874D29737C2A}"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60"/>
          <p:cNvSpPr>
            <a:spLocks noGrp="1" noChangeArrowheads="1"/>
          </p:cNvSpPr>
          <p:nvPr>
            <p:ph type="ftr" sz="quarter" idx="10"/>
          </p:nvPr>
        </p:nvSpPr>
        <p:spPr>
          <a:ln/>
        </p:spPr>
        <p:txBody>
          <a:bodyPr/>
          <a:lstStyle>
            <a:lvl1pPr>
              <a:defRPr/>
            </a:lvl1pPr>
          </a:lstStyle>
          <a:p>
            <a:pPr>
              <a:defRPr/>
            </a:pPr>
            <a:r>
              <a:rPr lang="en-US"/>
              <a:t> © 2012 Cengage Learning.  All Rights Reserved. May not scanned, copied or duplicated, or posted to a publicly accessible website, in whole or in part.</a:t>
            </a:r>
            <a:endParaRPr lang="en-US" dirty="0"/>
          </a:p>
        </p:txBody>
      </p:sp>
      <p:sp>
        <p:nvSpPr>
          <p:cNvPr id="8" name="Rectangle 61"/>
          <p:cNvSpPr>
            <a:spLocks noGrp="1" noChangeArrowheads="1"/>
          </p:cNvSpPr>
          <p:nvPr>
            <p:ph type="sldNum" sz="quarter" idx="11"/>
          </p:nvPr>
        </p:nvSpPr>
        <p:spPr>
          <a:ln/>
        </p:spPr>
        <p:txBody>
          <a:bodyPr/>
          <a:lstStyle>
            <a:lvl1pPr>
              <a:defRPr/>
            </a:lvl1pPr>
          </a:lstStyle>
          <a:p>
            <a:pPr>
              <a:defRPr/>
            </a:pPr>
            <a:r>
              <a:rPr lang="en-US"/>
              <a:t>11-</a:t>
            </a:r>
            <a:fld id="{8F0ADB11-D81E-4446-B979-8B69ED6A0626}"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60"/>
          <p:cNvSpPr>
            <a:spLocks noGrp="1" noChangeArrowheads="1"/>
          </p:cNvSpPr>
          <p:nvPr>
            <p:ph type="ftr" sz="quarter" idx="10"/>
          </p:nvPr>
        </p:nvSpPr>
        <p:spPr>
          <a:ln/>
        </p:spPr>
        <p:txBody>
          <a:bodyPr/>
          <a:lstStyle>
            <a:lvl1pPr>
              <a:defRPr/>
            </a:lvl1pPr>
          </a:lstStyle>
          <a:p>
            <a:pPr>
              <a:defRPr/>
            </a:pPr>
            <a:r>
              <a:rPr lang="en-US"/>
              <a:t> © 2012 Cengage Learning.  All Rights Reserved. May not scanned, copied or duplicated, or posted to a publicly accessible website, in whole or in part.</a:t>
            </a:r>
            <a:endParaRPr lang="en-US" dirty="0"/>
          </a:p>
        </p:txBody>
      </p:sp>
      <p:sp>
        <p:nvSpPr>
          <p:cNvPr id="4" name="Rectangle 61"/>
          <p:cNvSpPr>
            <a:spLocks noGrp="1" noChangeArrowheads="1"/>
          </p:cNvSpPr>
          <p:nvPr>
            <p:ph type="sldNum" sz="quarter" idx="11"/>
          </p:nvPr>
        </p:nvSpPr>
        <p:spPr>
          <a:ln/>
        </p:spPr>
        <p:txBody>
          <a:bodyPr/>
          <a:lstStyle>
            <a:lvl1pPr>
              <a:defRPr/>
            </a:lvl1pPr>
          </a:lstStyle>
          <a:p>
            <a:pPr>
              <a:defRPr/>
            </a:pPr>
            <a:r>
              <a:rPr lang="en-US"/>
              <a:t>11-</a:t>
            </a:r>
            <a:fld id="{47B31571-C751-44D9-A0E0-4DADE0034988}"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60"/>
          <p:cNvSpPr>
            <a:spLocks noGrp="1" noChangeArrowheads="1"/>
          </p:cNvSpPr>
          <p:nvPr>
            <p:ph type="ftr" sz="quarter" idx="10"/>
          </p:nvPr>
        </p:nvSpPr>
        <p:spPr>
          <a:ln/>
        </p:spPr>
        <p:txBody>
          <a:bodyPr/>
          <a:lstStyle>
            <a:lvl1pPr>
              <a:defRPr/>
            </a:lvl1pPr>
          </a:lstStyle>
          <a:p>
            <a:pPr>
              <a:defRPr/>
            </a:pPr>
            <a:r>
              <a:rPr lang="en-US"/>
              <a:t> © 2012 Cengage Learning.  All Rights Reserved. May not scanned, copied or duplicated, or posted to a publicly accessible website, in whole or in part.</a:t>
            </a:r>
            <a:endParaRPr lang="en-US" dirty="0"/>
          </a:p>
        </p:txBody>
      </p:sp>
      <p:sp>
        <p:nvSpPr>
          <p:cNvPr id="3" name="Rectangle 61"/>
          <p:cNvSpPr>
            <a:spLocks noGrp="1" noChangeArrowheads="1"/>
          </p:cNvSpPr>
          <p:nvPr>
            <p:ph type="sldNum" sz="quarter" idx="11"/>
          </p:nvPr>
        </p:nvSpPr>
        <p:spPr>
          <a:ln/>
        </p:spPr>
        <p:txBody>
          <a:bodyPr/>
          <a:lstStyle>
            <a:lvl1pPr>
              <a:defRPr/>
            </a:lvl1pPr>
          </a:lstStyle>
          <a:p>
            <a:pPr>
              <a:defRPr/>
            </a:pPr>
            <a:r>
              <a:rPr lang="en-US"/>
              <a:t>11-</a:t>
            </a:r>
            <a:fld id="{6CA7F37F-10DA-4C29-AF7D-9F794303A247}"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0"/>
          <p:cNvSpPr>
            <a:spLocks noGrp="1" noChangeArrowheads="1"/>
          </p:cNvSpPr>
          <p:nvPr>
            <p:ph type="ftr" sz="quarter" idx="10"/>
          </p:nvPr>
        </p:nvSpPr>
        <p:spPr>
          <a:ln/>
        </p:spPr>
        <p:txBody>
          <a:bodyPr/>
          <a:lstStyle>
            <a:lvl1pPr>
              <a:defRPr/>
            </a:lvl1pPr>
          </a:lstStyle>
          <a:p>
            <a:pPr>
              <a:defRPr/>
            </a:pPr>
            <a:r>
              <a:rPr lang="en-US"/>
              <a:t> © 2012 Cengage Learning.  All Rights Reserved. May not scanned, copied or duplicated, or posted to a publicly accessible website, in whole or in part.</a:t>
            </a:r>
            <a:endParaRPr lang="en-US" dirty="0"/>
          </a:p>
        </p:txBody>
      </p:sp>
      <p:sp>
        <p:nvSpPr>
          <p:cNvPr id="6" name="Rectangle 61"/>
          <p:cNvSpPr>
            <a:spLocks noGrp="1" noChangeArrowheads="1"/>
          </p:cNvSpPr>
          <p:nvPr>
            <p:ph type="sldNum" sz="quarter" idx="11"/>
          </p:nvPr>
        </p:nvSpPr>
        <p:spPr>
          <a:ln/>
        </p:spPr>
        <p:txBody>
          <a:bodyPr/>
          <a:lstStyle>
            <a:lvl1pPr>
              <a:defRPr/>
            </a:lvl1pPr>
          </a:lstStyle>
          <a:p>
            <a:pPr>
              <a:defRPr/>
            </a:pPr>
            <a:r>
              <a:rPr lang="en-US"/>
              <a:t>11-</a:t>
            </a:r>
            <a:fld id="{23667818-2EB3-4F61-BB4D-FE84E1E8C33B}"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0"/>
          <p:cNvSpPr>
            <a:spLocks noGrp="1" noChangeArrowheads="1"/>
          </p:cNvSpPr>
          <p:nvPr>
            <p:ph type="ftr" sz="quarter" idx="10"/>
          </p:nvPr>
        </p:nvSpPr>
        <p:spPr>
          <a:ln/>
        </p:spPr>
        <p:txBody>
          <a:bodyPr/>
          <a:lstStyle>
            <a:lvl1pPr>
              <a:defRPr/>
            </a:lvl1pPr>
          </a:lstStyle>
          <a:p>
            <a:pPr>
              <a:defRPr/>
            </a:pPr>
            <a:r>
              <a:rPr lang="en-US"/>
              <a:t> © 2012 Cengage Learning.  All Rights Reserved. May not scanned, copied or duplicated, or posted to a publicly accessible website, in whole or in part.</a:t>
            </a:r>
            <a:endParaRPr lang="en-US" dirty="0"/>
          </a:p>
        </p:txBody>
      </p:sp>
      <p:sp>
        <p:nvSpPr>
          <p:cNvPr id="6" name="Rectangle 61"/>
          <p:cNvSpPr>
            <a:spLocks noGrp="1" noChangeArrowheads="1"/>
          </p:cNvSpPr>
          <p:nvPr>
            <p:ph type="sldNum" sz="quarter" idx="11"/>
          </p:nvPr>
        </p:nvSpPr>
        <p:spPr>
          <a:ln/>
        </p:spPr>
        <p:txBody>
          <a:bodyPr/>
          <a:lstStyle>
            <a:lvl1pPr>
              <a:defRPr/>
            </a:lvl1pPr>
          </a:lstStyle>
          <a:p>
            <a:pPr>
              <a:defRPr/>
            </a:pPr>
            <a:r>
              <a:rPr lang="en-US"/>
              <a:t>11-</a:t>
            </a:r>
            <a:fld id="{FAFEF228-5D7B-436B-A7AF-5290BA693024}"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0"/>
          <p:cNvSpPr>
            <a:spLocks noGrp="1" noChangeArrowheads="1"/>
          </p:cNvSpPr>
          <p:nvPr>
            <p:ph type="ftr" sz="quarter" idx="10"/>
          </p:nvPr>
        </p:nvSpPr>
        <p:spPr>
          <a:ln/>
        </p:spPr>
        <p:txBody>
          <a:bodyPr/>
          <a:lstStyle>
            <a:lvl1pPr>
              <a:defRPr/>
            </a:lvl1pPr>
          </a:lstStyle>
          <a:p>
            <a:pPr>
              <a:defRPr/>
            </a:pPr>
            <a:r>
              <a:rPr lang="en-US"/>
              <a:t> © 2012 Cengage Learning.  All Rights Reserved. May not scanned, copied or duplicated, or posted to a publicly accessible website, in whole or in part.</a:t>
            </a:r>
            <a:endParaRPr lang="en-US" dirty="0"/>
          </a:p>
        </p:txBody>
      </p:sp>
      <p:sp>
        <p:nvSpPr>
          <p:cNvPr id="5" name="Rectangle 61"/>
          <p:cNvSpPr>
            <a:spLocks noGrp="1" noChangeArrowheads="1"/>
          </p:cNvSpPr>
          <p:nvPr>
            <p:ph type="sldNum" sz="quarter" idx="11"/>
          </p:nvPr>
        </p:nvSpPr>
        <p:spPr>
          <a:ln/>
        </p:spPr>
        <p:txBody>
          <a:bodyPr/>
          <a:lstStyle>
            <a:lvl1pPr>
              <a:defRPr/>
            </a:lvl1pPr>
          </a:lstStyle>
          <a:p>
            <a:pPr>
              <a:defRPr/>
            </a:pPr>
            <a:r>
              <a:rPr lang="en-US"/>
              <a:t>11-</a:t>
            </a:r>
            <a:fld id="{76EBC21D-B734-4E5C-83D8-DAEB3790BED1}"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3700" y="198438"/>
            <a:ext cx="2095500" cy="597376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98438"/>
            <a:ext cx="6134100" cy="59737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0"/>
          <p:cNvSpPr>
            <a:spLocks noGrp="1" noChangeArrowheads="1"/>
          </p:cNvSpPr>
          <p:nvPr>
            <p:ph type="ftr" sz="quarter" idx="10"/>
          </p:nvPr>
        </p:nvSpPr>
        <p:spPr>
          <a:ln/>
        </p:spPr>
        <p:txBody>
          <a:bodyPr/>
          <a:lstStyle>
            <a:lvl1pPr>
              <a:defRPr/>
            </a:lvl1pPr>
          </a:lstStyle>
          <a:p>
            <a:pPr>
              <a:defRPr/>
            </a:pPr>
            <a:r>
              <a:rPr lang="en-US"/>
              <a:t> © 2012 Cengage Learning.  All Rights Reserved. May not scanned, copied or duplicated, or posted to a publicly accessible website, in whole or in part.</a:t>
            </a:r>
            <a:endParaRPr lang="en-US" dirty="0"/>
          </a:p>
        </p:txBody>
      </p:sp>
      <p:sp>
        <p:nvSpPr>
          <p:cNvPr id="5" name="Rectangle 61"/>
          <p:cNvSpPr>
            <a:spLocks noGrp="1" noChangeArrowheads="1"/>
          </p:cNvSpPr>
          <p:nvPr>
            <p:ph type="sldNum" sz="quarter" idx="11"/>
          </p:nvPr>
        </p:nvSpPr>
        <p:spPr>
          <a:ln/>
        </p:spPr>
        <p:txBody>
          <a:bodyPr/>
          <a:lstStyle>
            <a:lvl1pPr>
              <a:defRPr/>
            </a:lvl1pPr>
          </a:lstStyle>
          <a:p>
            <a:pPr>
              <a:defRPr/>
            </a:pPr>
            <a:r>
              <a:rPr lang="en-US"/>
              <a:t>11-</a:t>
            </a:r>
            <a:fld id="{CE8E6B29-134C-4D87-976F-C98D681CDB88}"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198438"/>
            <a:ext cx="8229600" cy="944562"/>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295400"/>
            <a:ext cx="3886200" cy="4876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953000" y="1295400"/>
            <a:ext cx="3886200" cy="4876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60"/>
          <p:cNvSpPr>
            <a:spLocks noGrp="1" noChangeArrowheads="1"/>
          </p:cNvSpPr>
          <p:nvPr>
            <p:ph type="ftr" sz="quarter" idx="10"/>
          </p:nvPr>
        </p:nvSpPr>
        <p:spPr>
          <a:ln/>
        </p:spPr>
        <p:txBody>
          <a:bodyPr/>
          <a:lstStyle>
            <a:lvl1pPr>
              <a:defRPr/>
            </a:lvl1pPr>
          </a:lstStyle>
          <a:p>
            <a:pPr>
              <a:defRPr/>
            </a:pPr>
            <a:r>
              <a:rPr lang="en-US"/>
              <a:t> © 2012 Cengage Learning.  All Rights Reserved. May not scanned, copied or duplicated, or posted to a publicly accessible website, in whole or in part.</a:t>
            </a:r>
            <a:endParaRPr lang="en-US" dirty="0"/>
          </a:p>
        </p:txBody>
      </p:sp>
      <p:sp>
        <p:nvSpPr>
          <p:cNvPr id="6" name="Rectangle 61"/>
          <p:cNvSpPr>
            <a:spLocks noGrp="1" noChangeArrowheads="1"/>
          </p:cNvSpPr>
          <p:nvPr>
            <p:ph type="sldNum" sz="quarter" idx="11"/>
          </p:nvPr>
        </p:nvSpPr>
        <p:spPr>
          <a:ln/>
        </p:spPr>
        <p:txBody>
          <a:bodyPr/>
          <a:lstStyle>
            <a:lvl1pPr>
              <a:defRPr/>
            </a:lvl1pPr>
          </a:lstStyle>
          <a:p>
            <a:pPr>
              <a:defRPr/>
            </a:pPr>
            <a:r>
              <a:rPr lang="en-US"/>
              <a:t>11-</a:t>
            </a:r>
            <a:fld id="{7174C38A-9B6A-488B-8B43-915A53842203}" type="slidenum">
              <a:rPr lang="en-US"/>
              <a:pPr>
                <a:defRPr/>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198438"/>
            <a:ext cx="8229600" cy="944562"/>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295400"/>
            <a:ext cx="3886200" cy="4876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953000" y="1295400"/>
            <a:ext cx="3886200" cy="2362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953000" y="3810000"/>
            <a:ext cx="3886200" cy="2362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60"/>
          <p:cNvSpPr>
            <a:spLocks noGrp="1" noChangeArrowheads="1"/>
          </p:cNvSpPr>
          <p:nvPr>
            <p:ph type="ftr" sz="quarter" idx="10"/>
          </p:nvPr>
        </p:nvSpPr>
        <p:spPr>
          <a:ln/>
        </p:spPr>
        <p:txBody>
          <a:bodyPr/>
          <a:lstStyle>
            <a:lvl1pPr>
              <a:defRPr/>
            </a:lvl1pPr>
          </a:lstStyle>
          <a:p>
            <a:pPr>
              <a:defRPr/>
            </a:pPr>
            <a:r>
              <a:rPr lang="en-US"/>
              <a:t> © 2012 Cengage Learning.  All Rights Reserved. May not scanned, copied or duplicated, or posted to a publicly accessible website, in whole or in part.</a:t>
            </a:r>
            <a:endParaRPr lang="en-US" dirty="0"/>
          </a:p>
        </p:txBody>
      </p:sp>
      <p:sp>
        <p:nvSpPr>
          <p:cNvPr id="7" name="Rectangle 61"/>
          <p:cNvSpPr>
            <a:spLocks noGrp="1" noChangeArrowheads="1"/>
          </p:cNvSpPr>
          <p:nvPr>
            <p:ph type="sldNum" sz="quarter" idx="11"/>
          </p:nvPr>
        </p:nvSpPr>
        <p:spPr>
          <a:ln/>
        </p:spPr>
        <p:txBody>
          <a:bodyPr/>
          <a:lstStyle>
            <a:lvl1pPr>
              <a:defRPr/>
            </a:lvl1pPr>
          </a:lstStyle>
          <a:p>
            <a:pPr>
              <a:defRPr/>
            </a:pPr>
            <a:r>
              <a:rPr lang="en-US"/>
              <a:t>11-</a:t>
            </a:r>
            <a:fld id="{EA6D4E3C-6F4F-4362-A961-E002AB990179}"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335D3C"/>
        </a:solidFill>
        <a:effectLst/>
      </p:bgPr>
    </p:bg>
    <p:spTree>
      <p:nvGrpSpPr>
        <p:cNvPr id="1" name=""/>
        <p:cNvGrpSpPr/>
        <p:nvPr/>
      </p:nvGrpSpPr>
      <p:grpSpPr>
        <a:xfrm>
          <a:off x="0" y="0"/>
          <a:ext cx="0" cy="0"/>
          <a:chOff x="0" y="0"/>
          <a:chExt cx="0" cy="0"/>
        </a:xfrm>
      </p:grpSpPr>
      <p:sp>
        <p:nvSpPr>
          <p:cNvPr id="1026" name="Rectangle 26"/>
          <p:cNvSpPr>
            <a:spLocks noChangeArrowheads="1"/>
          </p:cNvSpPr>
          <p:nvPr/>
        </p:nvSpPr>
        <p:spPr bwMode="invGray">
          <a:xfrm>
            <a:off x="0" y="0"/>
            <a:ext cx="9144000" cy="1143000"/>
          </a:xfrm>
          <a:prstGeom prst="rect">
            <a:avLst/>
          </a:prstGeom>
          <a:solidFill>
            <a:srgbClr val="00664B"/>
          </a:solidFill>
          <a:ln>
            <a:noFill/>
          </a:ln>
          <a:extLst>
            <a:ext uri="{91240B29-F687-4F45-9708-019B960494DF}"/>
          </a:extLst>
        </p:spPr>
        <p:txBody>
          <a:bodyPr wrap="none" anchor="ctr"/>
          <a:lstStyle/>
          <a:p>
            <a:pPr eaLnBrk="0" hangingPunct="0">
              <a:defRPr/>
            </a:pPr>
            <a:endParaRPr lang="en-US">
              <a:cs typeface="+mn-cs"/>
            </a:endParaRPr>
          </a:p>
        </p:txBody>
      </p:sp>
      <p:sp>
        <p:nvSpPr>
          <p:cNvPr id="1027" name="Rectangle 28"/>
          <p:cNvSpPr>
            <a:spLocks noGrp="1" noChangeArrowheads="1"/>
          </p:cNvSpPr>
          <p:nvPr>
            <p:ph type="title"/>
          </p:nvPr>
        </p:nvSpPr>
        <p:spPr bwMode="auto">
          <a:xfrm>
            <a:off x="457200" y="228600"/>
            <a:ext cx="8229600" cy="944563"/>
          </a:xfrm>
          <a:prstGeom prst="rect">
            <a:avLst/>
          </a:prstGeom>
          <a:noFill/>
          <a:ln>
            <a:noFill/>
          </a:ln>
          <a:effectLst>
            <a:outerShdw dist="45791" dir="3378596" algn="ctr" rotWithShape="0">
              <a:srgbClr val="000000"/>
            </a:outerShdw>
          </a:effectLst>
          <a:extLst>
            <a:ext uri="{909E8E84-426E-40DD-AFC4-6F175D3DCCD1}"/>
            <a:ext uri="{91240B29-F687-4F45-9708-019B960494DF}"/>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grpSp>
        <p:nvGrpSpPr>
          <p:cNvPr id="1028" name="Group 53"/>
          <p:cNvGrpSpPr>
            <a:grpSpLocks/>
          </p:cNvGrpSpPr>
          <p:nvPr/>
        </p:nvGrpSpPr>
        <p:grpSpPr bwMode="auto">
          <a:xfrm>
            <a:off x="0" y="0"/>
            <a:ext cx="9158288" cy="6858000"/>
            <a:chOff x="0" y="0"/>
            <a:chExt cx="5769" cy="4320"/>
          </a:xfrm>
        </p:grpSpPr>
        <p:sp>
          <p:nvSpPr>
            <p:cNvPr id="1058" name="AutoShape 54"/>
            <p:cNvSpPr>
              <a:spLocks noChangeArrowheads="1"/>
            </p:cNvSpPr>
            <p:nvPr userDrawn="1"/>
          </p:nvSpPr>
          <p:spPr bwMode="gray">
            <a:xfrm>
              <a:off x="24" y="24"/>
              <a:ext cx="5718" cy="4272"/>
            </a:xfrm>
            <a:prstGeom prst="roundRect">
              <a:avLst>
                <a:gd name="adj" fmla="val 6014"/>
              </a:avLst>
            </a:prstGeom>
            <a:noFill/>
            <a:ln w="76200">
              <a:solidFill>
                <a:schemeClr val="tx1"/>
              </a:solidFill>
              <a:round/>
              <a:headEnd/>
              <a:tailEnd/>
            </a:ln>
            <a:extLst>
              <a:ext uri="{909E8E84-426E-40DD-AFC4-6F175D3DCCD1}"/>
            </a:extLst>
          </p:spPr>
          <p:txBody>
            <a:bodyPr wrap="none" anchor="ctr"/>
            <a:lstStyle/>
            <a:p>
              <a:pPr eaLnBrk="0" hangingPunct="0">
                <a:defRPr/>
              </a:pPr>
              <a:endParaRPr lang="en-US">
                <a:cs typeface="+mn-cs"/>
              </a:endParaRPr>
            </a:p>
          </p:txBody>
        </p:sp>
        <p:sp>
          <p:nvSpPr>
            <p:cNvPr id="1059" name="Freeform 55"/>
            <p:cNvSpPr>
              <a:spLocks/>
            </p:cNvSpPr>
            <p:nvPr userDrawn="1"/>
          </p:nvSpPr>
          <p:spPr bwMode="gray">
            <a:xfrm>
              <a:off x="0" y="0"/>
              <a:ext cx="288" cy="288"/>
            </a:xfrm>
            <a:custGeom>
              <a:avLst/>
              <a:gdLst>
                <a:gd name="T0" fmla="*/ 0 w 288"/>
                <a:gd name="T1" fmla="*/ 288 h 288"/>
                <a:gd name="T2" fmla="*/ 82 w 288"/>
                <a:gd name="T3" fmla="*/ 144 h 288"/>
                <a:gd name="T4" fmla="*/ 165 w 288"/>
                <a:gd name="T5" fmla="*/ 36 h 288"/>
                <a:gd name="T6" fmla="*/ 288 w 288"/>
                <a:gd name="T7" fmla="*/ 0 h 288"/>
                <a:gd name="T8" fmla="*/ 0 w 288"/>
                <a:gd name="T9" fmla="*/ 0 h 2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8" h="288">
                  <a:moveTo>
                    <a:pt x="0" y="288"/>
                  </a:moveTo>
                  <a:lnTo>
                    <a:pt x="82" y="144"/>
                  </a:lnTo>
                  <a:lnTo>
                    <a:pt x="165" y="36"/>
                  </a:lnTo>
                  <a:lnTo>
                    <a:pt x="288" y="0"/>
                  </a:lnTo>
                  <a:lnTo>
                    <a:pt x="0" y="0"/>
                  </a:lnTo>
                </a:path>
              </a:pathLst>
            </a:custGeom>
            <a:solidFill>
              <a:schemeClr val="tx1"/>
            </a:solidFill>
            <a:ln>
              <a:noFill/>
            </a:ln>
            <a:extLst>
              <a:ext uri="{91240B29-F687-4F45-9708-019B960494DF}"/>
            </a:extLst>
          </p:spPr>
          <p:txBody>
            <a:bodyPr/>
            <a:lstStyle/>
            <a:p>
              <a:pPr eaLnBrk="0" hangingPunct="0">
                <a:defRPr/>
              </a:pPr>
              <a:endParaRPr lang="en-US">
                <a:cs typeface="+mn-cs"/>
              </a:endParaRPr>
            </a:p>
          </p:txBody>
        </p:sp>
        <p:sp>
          <p:nvSpPr>
            <p:cNvPr id="1060" name="Freeform 56"/>
            <p:cNvSpPr>
              <a:spLocks/>
            </p:cNvSpPr>
            <p:nvPr userDrawn="1"/>
          </p:nvSpPr>
          <p:spPr bwMode="gray">
            <a:xfrm rot="10800000">
              <a:off x="5481" y="4032"/>
              <a:ext cx="288" cy="288"/>
            </a:xfrm>
            <a:custGeom>
              <a:avLst/>
              <a:gdLst>
                <a:gd name="T0" fmla="*/ 0 w 288"/>
                <a:gd name="T1" fmla="*/ 288 h 288"/>
                <a:gd name="T2" fmla="*/ 82 w 288"/>
                <a:gd name="T3" fmla="*/ 144 h 288"/>
                <a:gd name="T4" fmla="*/ 165 w 288"/>
                <a:gd name="T5" fmla="*/ 36 h 288"/>
                <a:gd name="T6" fmla="*/ 288 w 288"/>
                <a:gd name="T7" fmla="*/ 0 h 288"/>
                <a:gd name="T8" fmla="*/ 0 w 288"/>
                <a:gd name="T9" fmla="*/ 0 h 2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8" h="288">
                  <a:moveTo>
                    <a:pt x="0" y="288"/>
                  </a:moveTo>
                  <a:lnTo>
                    <a:pt x="82" y="144"/>
                  </a:lnTo>
                  <a:lnTo>
                    <a:pt x="165" y="36"/>
                  </a:lnTo>
                  <a:lnTo>
                    <a:pt x="288" y="0"/>
                  </a:lnTo>
                  <a:lnTo>
                    <a:pt x="0" y="0"/>
                  </a:lnTo>
                </a:path>
              </a:pathLst>
            </a:custGeom>
            <a:solidFill>
              <a:schemeClr val="tx1"/>
            </a:solidFill>
            <a:ln>
              <a:noFill/>
            </a:ln>
            <a:extLst>
              <a:ext uri="{91240B29-F687-4F45-9708-019B960494DF}"/>
            </a:extLst>
          </p:spPr>
          <p:txBody>
            <a:bodyPr/>
            <a:lstStyle/>
            <a:p>
              <a:pPr eaLnBrk="0" hangingPunct="0">
                <a:defRPr/>
              </a:pPr>
              <a:endParaRPr lang="en-US">
                <a:cs typeface="+mn-cs"/>
              </a:endParaRPr>
            </a:p>
          </p:txBody>
        </p:sp>
        <p:sp>
          <p:nvSpPr>
            <p:cNvPr id="1061" name="Freeform 57"/>
            <p:cNvSpPr>
              <a:spLocks/>
            </p:cNvSpPr>
            <p:nvPr userDrawn="1"/>
          </p:nvSpPr>
          <p:spPr bwMode="gray">
            <a:xfrm rot="5400000">
              <a:off x="5481" y="0"/>
              <a:ext cx="288" cy="288"/>
            </a:xfrm>
            <a:custGeom>
              <a:avLst/>
              <a:gdLst>
                <a:gd name="T0" fmla="*/ 0 w 288"/>
                <a:gd name="T1" fmla="*/ 288 h 288"/>
                <a:gd name="T2" fmla="*/ 82 w 288"/>
                <a:gd name="T3" fmla="*/ 144 h 288"/>
                <a:gd name="T4" fmla="*/ 165 w 288"/>
                <a:gd name="T5" fmla="*/ 36 h 288"/>
                <a:gd name="T6" fmla="*/ 288 w 288"/>
                <a:gd name="T7" fmla="*/ 0 h 288"/>
                <a:gd name="T8" fmla="*/ 0 w 288"/>
                <a:gd name="T9" fmla="*/ 0 h 2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8" h="288">
                  <a:moveTo>
                    <a:pt x="0" y="288"/>
                  </a:moveTo>
                  <a:lnTo>
                    <a:pt x="82" y="144"/>
                  </a:lnTo>
                  <a:lnTo>
                    <a:pt x="165" y="36"/>
                  </a:lnTo>
                  <a:lnTo>
                    <a:pt x="288" y="0"/>
                  </a:lnTo>
                  <a:lnTo>
                    <a:pt x="0" y="0"/>
                  </a:lnTo>
                </a:path>
              </a:pathLst>
            </a:custGeom>
            <a:solidFill>
              <a:schemeClr val="tx1"/>
            </a:solidFill>
            <a:ln>
              <a:noFill/>
            </a:ln>
            <a:extLst>
              <a:ext uri="{91240B29-F687-4F45-9708-019B960494DF}"/>
            </a:extLst>
          </p:spPr>
          <p:txBody>
            <a:bodyPr/>
            <a:lstStyle/>
            <a:p>
              <a:pPr eaLnBrk="0" hangingPunct="0">
                <a:defRPr/>
              </a:pPr>
              <a:endParaRPr lang="en-US">
                <a:cs typeface="+mn-cs"/>
              </a:endParaRPr>
            </a:p>
          </p:txBody>
        </p:sp>
        <p:sp>
          <p:nvSpPr>
            <p:cNvPr id="1062" name="Freeform 58"/>
            <p:cNvSpPr>
              <a:spLocks/>
            </p:cNvSpPr>
            <p:nvPr userDrawn="1"/>
          </p:nvSpPr>
          <p:spPr bwMode="gray">
            <a:xfrm rot="-5400000">
              <a:off x="0" y="4032"/>
              <a:ext cx="288" cy="288"/>
            </a:xfrm>
            <a:custGeom>
              <a:avLst/>
              <a:gdLst>
                <a:gd name="T0" fmla="*/ 0 w 288"/>
                <a:gd name="T1" fmla="*/ 288 h 288"/>
                <a:gd name="T2" fmla="*/ 82 w 288"/>
                <a:gd name="T3" fmla="*/ 144 h 288"/>
                <a:gd name="T4" fmla="*/ 165 w 288"/>
                <a:gd name="T5" fmla="*/ 36 h 288"/>
                <a:gd name="T6" fmla="*/ 288 w 288"/>
                <a:gd name="T7" fmla="*/ 0 h 288"/>
                <a:gd name="T8" fmla="*/ 0 w 288"/>
                <a:gd name="T9" fmla="*/ 0 h 2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8" h="288">
                  <a:moveTo>
                    <a:pt x="0" y="288"/>
                  </a:moveTo>
                  <a:lnTo>
                    <a:pt x="82" y="144"/>
                  </a:lnTo>
                  <a:lnTo>
                    <a:pt x="165" y="36"/>
                  </a:lnTo>
                  <a:lnTo>
                    <a:pt x="288" y="0"/>
                  </a:lnTo>
                  <a:lnTo>
                    <a:pt x="0" y="0"/>
                  </a:lnTo>
                </a:path>
              </a:pathLst>
            </a:custGeom>
            <a:solidFill>
              <a:schemeClr val="tx1"/>
            </a:solidFill>
            <a:ln>
              <a:noFill/>
            </a:ln>
            <a:extLst>
              <a:ext uri="{91240B29-F687-4F45-9708-019B960494DF}"/>
            </a:extLst>
          </p:spPr>
          <p:txBody>
            <a:bodyPr/>
            <a:lstStyle/>
            <a:p>
              <a:pPr eaLnBrk="0" hangingPunct="0">
                <a:defRPr/>
              </a:pPr>
              <a:endParaRPr lang="en-US">
                <a:cs typeface="+mn-cs"/>
              </a:endParaRPr>
            </a:p>
          </p:txBody>
        </p:sp>
      </p:grpSp>
      <p:sp>
        <p:nvSpPr>
          <p:cNvPr id="455740" name="Rectangle 60"/>
          <p:cNvSpPr>
            <a:spLocks noGrp="1" noChangeArrowheads="1"/>
          </p:cNvSpPr>
          <p:nvPr>
            <p:ph type="ftr" sz="quarter" idx="3"/>
          </p:nvPr>
        </p:nvSpPr>
        <p:spPr bwMode="auto">
          <a:xfrm>
            <a:off x="0" y="6477000"/>
            <a:ext cx="9144000" cy="381000"/>
          </a:xfrm>
          <a:prstGeom prst="rect">
            <a:avLst/>
          </a:prstGeom>
          <a:solidFill>
            <a:srgbClr val="00664B"/>
          </a:solidFill>
          <a:ln>
            <a:noFill/>
          </a:ln>
          <a:extLst>
            <a:ext uri="{91240B29-F687-4F45-9708-019B960494DF}"/>
          </a:extLst>
        </p:spPr>
        <p:txBody>
          <a:bodyPr vert="horz" wrap="square" lIns="91440" tIns="45720" rIns="91440" bIns="45720" numCol="1" anchor="t" anchorCtr="0" compatLnSpc="1">
            <a:prstTxWarp prst="textNoShape">
              <a:avLst/>
            </a:prstTxWarp>
          </a:bodyPr>
          <a:lstStyle>
            <a:lvl1pPr eaLnBrk="1" hangingPunct="1">
              <a:defRPr sz="1000" smtClean="0">
                <a:solidFill>
                  <a:srgbClr val="FFCC66"/>
                </a:solidFill>
                <a:cs typeface="+mn-cs"/>
              </a:defRPr>
            </a:lvl1pPr>
          </a:lstStyle>
          <a:p>
            <a:pPr>
              <a:defRPr/>
            </a:pPr>
            <a:r>
              <a:rPr lang="en-US"/>
              <a:t> © 2012 Cengage Learning.  All Rights Reserved. May not scanned, copied or duplicated, or posted to a publicly accessible website, in whole or in part.</a:t>
            </a:r>
            <a:endParaRPr lang="en-US" dirty="0"/>
          </a:p>
        </p:txBody>
      </p:sp>
      <p:sp>
        <p:nvSpPr>
          <p:cNvPr id="455741" name="Rectangle 61"/>
          <p:cNvSpPr>
            <a:spLocks noGrp="1" noChangeArrowheads="1"/>
          </p:cNvSpPr>
          <p:nvPr>
            <p:ph type="sldNum" sz="quarter" idx="4"/>
          </p:nvPr>
        </p:nvSpPr>
        <p:spPr bwMode="auto">
          <a:xfrm>
            <a:off x="8077200" y="6248400"/>
            <a:ext cx="1066800" cy="381000"/>
          </a:xfrm>
          <a:prstGeom prst="rect">
            <a:avLst/>
          </a:prstGeom>
          <a:noFill/>
          <a:ln>
            <a:noFill/>
          </a:ln>
          <a:extLst>
            <a:ext uri="{909E8E84-426E-40DD-AFC4-6F175D3DCCD1}"/>
            <a:ext uri="{91240B29-F687-4F45-9708-019B960494DF}"/>
          </a:extLst>
        </p:spPr>
        <p:txBody>
          <a:bodyPr vert="horz" wrap="square" lIns="91440" tIns="45720" rIns="91440" bIns="45720" numCol="1" anchor="t" anchorCtr="0" compatLnSpc="1">
            <a:prstTxWarp prst="textNoShape">
              <a:avLst/>
            </a:prstTxWarp>
          </a:bodyPr>
          <a:lstStyle>
            <a:lvl1pPr algn="ctr" eaLnBrk="1" hangingPunct="1">
              <a:defRPr sz="1400" smtClean="0">
                <a:solidFill>
                  <a:srgbClr val="FFCC66"/>
                </a:solidFill>
                <a:cs typeface="+mn-cs"/>
              </a:defRPr>
            </a:lvl1pPr>
          </a:lstStyle>
          <a:p>
            <a:pPr>
              <a:defRPr/>
            </a:pPr>
            <a:r>
              <a:rPr lang="en-US"/>
              <a:t>11-</a:t>
            </a:r>
            <a:fld id="{587E2D65-B3EF-4793-956B-77425F86F341}" type="slidenum">
              <a:rPr lang="en-US"/>
              <a:pPr>
                <a:defRPr/>
              </a:pPr>
              <a:t>‹#›</a:t>
            </a:fld>
            <a:endParaRPr lang="en-US"/>
          </a:p>
        </p:txBody>
      </p:sp>
      <p:grpSp>
        <p:nvGrpSpPr>
          <p:cNvPr id="1031" name="Group 3"/>
          <p:cNvGrpSpPr>
            <a:grpSpLocks/>
          </p:cNvGrpSpPr>
          <p:nvPr/>
        </p:nvGrpSpPr>
        <p:grpSpPr bwMode="auto">
          <a:xfrm>
            <a:off x="2362200" y="1371600"/>
            <a:ext cx="5334000" cy="4953000"/>
            <a:chOff x="2789" y="890"/>
            <a:chExt cx="2722" cy="2721"/>
          </a:xfrm>
        </p:grpSpPr>
        <p:sp>
          <p:nvSpPr>
            <p:cNvPr id="1033" name="AutoShape 4"/>
            <p:cNvSpPr>
              <a:spLocks noChangeArrowheads="1"/>
            </p:cNvSpPr>
            <p:nvPr userDrawn="1"/>
          </p:nvSpPr>
          <p:spPr bwMode="ltGray">
            <a:xfrm>
              <a:off x="2789" y="894"/>
              <a:ext cx="2722" cy="2683"/>
            </a:xfrm>
            <a:custGeom>
              <a:avLst/>
              <a:gdLst>
                <a:gd name="T0" fmla="*/ 172 w 21600"/>
                <a:gd name="T1" fmla="*/ 0 h 21600"/>
                <a:gd name="T2" fmla="*/ 50 w 21600"/>
                <a:gd name="T3" fmla="*/ 49 h 21600"/>
                <a:gd name="T4" fmla="*/ 0 w 21600"/>
                <a:gd name="T5" fmla="*/ 167 h 21600"/>
                <a:gd name="T6" fmla="*/ 50 w 21600"/>
                <a:gd name="T7" fmla="*/ 285 h 21600"/>
                <a:gd name="T8" fmla="*/ 172 w 21600"/>
                <a:gd name="T9" fmla="*/ 334 h 21600"/>
                <a:gd name="T10" fmla="*/ 293 w 21600"/>
                <a:gd name="T11" fmla="*/ 285 h 21600"/>
                <a:gd name="T12" fmla="*/ 343 w 21600"/>
                <a:gd name="T13" fmla="*/ 167 h 21600"/>
                <a:gd name="T14" fmla="*/ 293 w 21600"/>
                <a:gd name="T15" fmla="*/ 49 h 21600"/>
                <a:gd name="T16" fmla="*/ 0 60000 65536"/>
                <a:gd name="T17" fmla="*/ 0 60000 65536"/>
                <a:gd name="T18" fmla="*/ 0 60000 65536"/>
                <a:gd name="T19" fmla="*/ 0 60000 65536"/>
                <a:gd name="T20" fmla="*/ 0 60000 65536"/>
                <a:gd name="T21" fmla="*/ 0 60000 65536"/>
                <a:gd name="T22" fmla="*/ 0 60000 65536"/>
                <a:gd name="T23" fmla="*/ 0 60000 65536"/>
                <a:gd name="T24" fmla="*/ 3166 w 21600"/>
                <a:gd name="T25" fmla="*/ 3163 h 21600"/>
                <a:gd name="T26" fmla="*/ 18434 w 21600"/>
                <a:gd name="T27" fmla="*/ 18437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20" y="10800"/>
                  </a:moveTo>
                  <a:cubicBezTo>
                    <a:pt x="320" y="16588"/>
                    <a:pt x="5012" y="21280"/>
                    <a:pt x="10800" y="21280"/>
                  </a:cubicBezTo>
                  <a:cubicBezTo>
                    <a:pt x="16588" y="21280"/>
                    <a:pt x="21280" y="16588"/>
                    <a:pt x="21280" y="10800"/>
                  </a:cubicBezTo>
                  <a:cubicBezTo>
                    <a:pt x="21280" y="5012"/>
                    <a:pt x="16588" y="320"/>
                    <a:pt x="10800" y="320"/>
                  </a:cubicBezTo>
                  <a:cubicBezTo>
                    <a:pt x="5012" y="320"/>
                    <a:pt x="320" y="5012"/>
                    <a:pt x="320" y="10800"/>
                  </a:cubicBezTo>
                  <a:close/>
                </a:path>
              </a:pathLst>
            </a:custGeom>
            <a:solidFill>
              <a:srgbClr val="10563D"/>
            </a:solidFill>
            <a:ln>
              <a:noFill/>
            </a:ln>
            <a:extLst>
              <a:ext uri="{91240B29-F687-4F45-9708-019B960494DF}"/>
            </a:extLst>
          </p:spPr>
          <p:txBody>
            <a:bodyPr wrap="none" anchor="ctr"/>
            <a:lstStyle/>
            <a:p>
              <a:pPr eaLnBrk="0" hangingPunct="0">
                <a:defRPr/>
              </a:pPr>
              <a:endParaRPr lang="en-US">
                <a:cs typeface="+mn-cs"/>
              </a:endParaRPr>
            </a:p>
          </p:txBody>
        </p:sp>
        <p:sp>
          <p:nvSpPr>
            <p:cNvPr id="1034" name="Freeform 5"/>
            <p:cNvSpPr>
              <a:spLocks/>
            </p:cNvSpPr>
            <p:nvPr userDrawn="1"/>
          </p:nvSpPr>
          <p:spPr bwMode="ltGray">
            <a:xfrm>
              <a:off x="3196" y="3082"/>
              <a:ext cx="326" cy="244"/>
            </a:xfrm>
            <a:custGeom>
              <a:avLst/>
              <a:gdLst>
                <a:gd name="T0" fmla="*/ 0 w 363"/>
                <a:gd name="T1" fmla="*/ 40 h 272"/>
                <a:gd name="T2" fmla="*/ 81 w 363"/>
                <a:gd name="T3" fmla="*/ 122 h 272"/>
                <a:gd name="T4" fmla="*/ 162 w 363"/>
                <a:gd name="T5" fmla="*/ 204 h 272"/>
                <a:gd name="T6" fmla="*/ 244 w 363"/>
                <a:gd name="T7" fmla="*/ 244 h 272"/>
                <a:gd name="T8" fmla="*/ 284 w 363"/>
                <a:gd name="T9" fmla="*/ 244 h 272"/>
                <a:gd name="T10" fmla="*/ 325 w 363"/>
                <a:gd name="T11" fmla="*/ 162 h 272"/>
                <a:gd name="T12" fmla="*/ 284 w 363"/>
                <a:gd name="T13" fmla="*/ 162 h 272"/>
                <a:gd name="T14" fmla="*/ 244 w 363"/>
                <a:gd name="T15" fmla="*/ 162 h 272"/>
                <a:gd name="T16" fmla="*/ 202 w 363"/>
                <a:gd name="T17" fmla="*/ 162 h 272"/>
                <a:gd name="T18" fmla="*/ 202 w 363"/>
                <a:gd name="T19" fmla="*/ 122 h 272"/>
                <a:gd name="T20" fmla="*/ 244 w 363"/>
                <a:gd name="T21" fmla="*/ 82 h 272"/>
                <a:gd name="T22" fmla="*/ 202 w 363"/>
                <a:gd name="T23" fmla="*/ 40 h 272"/>
                <a:gd name="T24" fmla="*/ 202 w 363"/>
                <a:gd name="T25" fmla="*/ 82 h 272"/>
                <a:gd name="T26" fmla="*/ 162 w 363"/>
                <a:gd name="T27" fmla="*/ 122 h 272"/>
                <a:gd name="T28" fmla="*/ 122 w 363"/>
                <a:gd name="T29" fmla="*/ 122 h 272"/>
                <a:gd name="T30" fmla="*/ 81 w 363"/>
                <a:gd name="T31" fmla="*/ 82 h 272"/>
                <a:gd name="T32" fmla="*/ 122 w 363"/>
                <a:gd name="T33" fmla="*/ 82 h 272"/>
                <a:gd name="T34" fmla="*/ 81 w 363"/>
                <a:gd name="T35" fmla="*/ 40 h 272"/>
                <a:gd name="T36" fmla="*/ 40 w 363"/>
                <a:gd name="T37" fmla="*/ 0 h 272"/>
                <a:gd name="T38" fmla="*/ 55 w 363"/>
                <a:gd name="T39" fmla="*/ 51 h 272"/>
                <a:gd name="T40" fmla="*/ 25 w 363"/>
                <a:gd name="T41" fmla="*/ 40 h 272"/>
                <a:gd name="T42" fmla="*/ 0 w 363"/>
                <a:gd name="T43" fmla="*/ 40 h 272"/>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363"/>
                <a:gd name="T67" fmla="*/ 0 h 272"/>
                <a:gd name="T68" fmla="*/ 363 w 363"/>
                <a:gd name="T69" fmla="*/ 272 h 272"/>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363" h="272">
                  <a:moveTo>
                    <a:pt x="0" y="45"/>
                  </a:moveTo>
                  <a:lnTo>
                    <a:pt x="90" y="136"/>
                  </a:lnTo>
                  <a:lnTo>
                    <a:pt x="181" y="227"/>
                  </a:lnTo>
                  <a:lnTo>
                    <a:pt x="272" y="272"/>
                  </a:lnTo>
                  <a:lnTo>
                    <a:pt x="317" y="272"/>
                  </a:lnTo>
                  <a:lnTo>
                    <a:pt x="363" y="181"/>
                  </a:lnTo>
                  <a:lnTo>
                    <a:pt x="317" y="181"/>
                  </a:lnTo>
                  <a:lnTo>
                    <a:pt x="272" y="181"/>
                  </a:lnTo>
                  <a:lnTo>
                    <a:pt x="226" y="181"/>
                  </a:lnTo>
                  <a:lnTo>
                    <a:pt x="226" y="136"/>
                  </a:lnTo>
                  <a:lnTo>
                    <a:pt x="272" y="91"/>
                  </a:lnTo>
                  <a:lnTo>
                    <a:pt x="226" y="45"/>
                  </a:lnTo>
                  <a:lnTo>
                    <a:pt x="226" y="91"/>
                  </a:lnTo>
                  <a:lnTo>
                    <a:pt x="181" y="136"/>
                  </a:lnTo>
                  <a:lnTo>
                    <a:pt x="136" y="136"/>
                  </a:lnTo>
                  <a:lnTo>
                    <a:pt x="90" y="91"/>
                  </a:lnTo>
                  <a:lnTo>
                    <a:pt x="136" y="91"/>
                  </a:lnTo>
                  <a:lnTo>
                    <a:pt x="90" y="45"/>
                  </a:lnTo>
                  <a:lnTo>
                    <a:pt x="45" y="0"/>
                  </a:lnTo>
                  <a:lnTo>
                    <a:pt x="61" y="57"/>
                  </a:lnTo>
                  <a:lnTo>
                    <a:pt x="28" y="45"/>
                  </a:lnTo>
                  <a:lnTo>
                    <a:pt x="0" y="45"/>
                  </a:lnTo>
                  <a:close/>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35" name="Freeform 6"/>
            <p:cNvSpPr>
              <a:spLocks/>
            </p:cNvSpPr>
            <p:nvPr userDrawn="1"/>
          </p:nvSpPr>
          <p:spPr bwMode="ltGray">
            <a:xfrm>
              <a:off x="3660" y="1726"/>
              <a:ext cx="420" cy="1885"/>
            </a:xfrm>
            <a:custGeom>
              <a:avLst/>
              <a:gdLst>
                <a:gd name="T0" fmla="*/ 162 w 420"/>
                <a:gd name="T1" fmla="*/ 1 h 1885"/>
                <a:gd name="T2" fmla="*/ 56 w 420"/>
                <a:gd name="T3" fmla="*/ 561 h 1885"/>
                <a:gd name="T4" fmla="*/ 122 w 420"/>
                <a:gd name="T5" fmla="*/ 1185 h 1885"/>
                <a:gd name="T6" fmla="*/ 383 w 420"/>
                <a:gd name="T7" fmla="*/ 1785 h 1885"/>
                <a:gd name="T8" fmla="*/ 343 w 420"/>
                <a:gd name="T9" fmla="*/ 1785 h 1885"/>
                <a:gd name="T10" fmla="*/ 70 w 420"/>
                <a:gd name="T11" fmla="*/ 1209 h 1885"/>
                <a:gd name="T12" fmla="*/ 15 w 420"/>
                <a:gd name="T13" fmla="*/ 487 h 1885"/>
                <a:gd name="T14" fmla="*/ 162 w 420"/>
                <a:gd name="T15" fmla="*/ 1 h 1885"/>
                <a:gd name="T16" fmla="*/ 0 60000 65536"/>
                <a:gd name="T17" fmla="*/ 0 60000 65536"/>
                <a:gd name="T18" fmla="*/ 0 60000 65536"/>
                <a:gd name="T19" fmla="*/ 0 60000 65536"/>
                <a:gd name="T20" fmla="*/ 0 60000 65536"/>
                <a:gd name="T21" fmla="*/ 0 60000 65536"/>
                <a:gd name="T22" fmla="*/ 0 60000 65536"/>
                <a:gd name="T23" fmla="*/ 0 60000 65536"/>
                <a:gd name="T24" fmla="*/ 0 w 420"/>
                <a:gd name="T25" fmla="*/ 0 h 1885"/>
                <a:gd name="T26" fmla="*/ 420 w 420"/>
                <a:gd name="T27" fmla="*/ 1885 h 188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20" h="1885">
                  <a:moveTo>
                    <a:pt x="162" y="1"/>
                  </a:moveTo>
                  <a:cubicBezTo>
                    <a:pt x="173" y="0"/>
                    <a:pt x="62" y="364"/>
                    <a:pt x="56" y="561"/>
                  </a:cubicBezTo>
                  <a:cubicBezTo>
                    <a:pt x="50" y="758"/>
                    <a:pt x="67" y="981"/>
                    <a:pt x="122" y="1185"/>
                  </a:cubicBezTo>
                  <a:cubicBezTo>
                    <a:pt x="176" y="1389"/>
                    <a:pt x="347" y="1685"/>
                    <a:pt x="383" y="1785"/>
                  </a:cubicBezTo>
                  <a:cubicBezTo>
                    <a:pt x="420" y="1885"/>
                    <a:pt x="395" y="1881"/>
                    <a:pt x="343" y="1785"/>
                  </a:cubicBezTo>
                  <a:cubicBezTo>
                    <a:pt x="291" y="1689"/>
                    <a:pt x="125" y="1425"/>
                    <a:pt x="70" y="1209"/>
                  </a:cubicBezTo>
                  <a:cubicBezTo>
                    <a:pt x="15" y="993"/>
                    <a:pt x="0" y="688"/>
                    <a:pt x="15" y="487"/>
                  </a:cubicBezTo>
                  <a:cubicBezTo>
                    <a:pt x="30" y="286"/>
                    <a:pt x="132" y="102"/>
                    <a:pt x="162" y="1"/>
                  </a:cubicBezTo>
                  <a:close/>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36" name="Freeform 7"/>
            <p:cNvSpPr>
              <a:spLocks/>
            </p:cNvSpPr>
            <p:nvPr userDrawn="1"/>
          </p:nvSpPr>
          <p:spPr bwMode="ltGray">
            <a:xfrm>
              <a:off x="4023" y="1694"/>
              <a:ext cx="429" cy="1836"/>
            </a:xfrm>
            <a:custGeom>
              <a:avLst/>
              <a:gdLst>
                <a:gd name="T0" fmla="*/ 0 w 429"/>
                <a:gd name="T1" fmla="*/ 25 h 1836"/>
                <a:gd name="T2" fmla="*/ 375 w 429"/>
                <a:gd name="T3" fmla="*/ 1835 h 1836"/>
                <a:gd name="T4" fmla="*/ 429 w 429"/>
                <a:gd name="T5" fmla="*/ 1836 h 1836"/>
                <a:gd name="T6" fmla="*/ 37 w 429"/>
                <a:gd name="T7" fmla="*/ 0 h 1836"/>
                <a:gd name="T8" fmla="*/ 0 w 429"/>
                <a:gd name="T9" fmla="*/ 25 h 1836"/>
                <a:gd name="T10" fmla="*/ 0 60000 65536"/>
                <a:gd name="T11" fmla="*/ 0 60000 65536"/>
                <a:gd name="T12" fmla="*/ 0 60000 65536"/>
                <a:gd name="T13" fmla="*/ 0 60000 65536"/>
                <a:gd name="T14" fmla="*/ 0 60000 65536"/>
                <a:gd name="T15" fmla="*/ 0 w 429"/>
                <a:gd name="T16" fmla="*/ 0 h 1836"/>
                <a:gd name="T17" fmla="*/ 429 w 429"/>
                <a:gd name="T18" fmla="*/ 1836 h 1836"/>
              </a:gdLst>
              <a:ahLst/>
              <a:cxnLst>
                <a:cxn ang="T10">
                  <a:pos x="T0" y="T1"/>
                </a:cxn>
                <a:cxn ang="T11">
                  <a:pos x="T2" y="T3"/>
                </a:cxn>
                <a:cxn ang="T12">
                  <a:pos x="T4" y="T5"/>
                </a:cxn>
                <a:cxn ang="T13">
                  <a:pos x="T6" y="T7"/>
                </a:cxn>
                <a:cxn ang="T14">
                  <a:pos x="T8" y="T9"/>
                </a:cxn>
              </a:cxnLst>
              <a:rect l="T15" t="T16" r="T17" b="T18"/>
              <a:pathLst>
                <a:path w="429" h="1836">
                  <a:moveTo>
                    <a:pt x="0" y="25"/>
                  </a:moveTo>
                  <a:lnTo>
                    <a:pt x="375" y="1835"/>
                  </a:lnTo>
                  <a:lnTo>
                    <a:pt x="429" y="1836"/>
                  </a:lnTo>
                  <a:lnTo>
                    <a:pt x="37" y="0"/>
                  </a:lnTo>
                  <a:lnTo>
                    <a:pt x="0" y="25"/>
                  </a:lnTo>
                  <a:close/>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37" name="Freeform 8"/>
            <p:cNvSpPr>
              <a:spLocks/>
            </p:cNvSpPr>
            <p:nvPr userDrawn="1"/>
          </p:nvSpPr>
          <p:spPr bwMode="ltGray">
            <a:xfrm>
              <a:off x="4270" y="1551"/>
              <a:ext cx="600" cy="1899"/>
            </a:xfrm>
            <a:custGeom>
              <a:avLst/>
              <a:gdLst>
                <a:gd name="T0" fmla="*/ 0 w 600"/>
                <a:gd name="T1" fmla="*/ 67 h 1899"/>
                <a:gd name="T2" fmla="*/ 91 w 600"/>
                <a:gd name="T3" fmla="*/ 168 h 1899"/>
                <a:gd name="T4" fmla="*/ 347 w 600"/>
                <a:gd name="T5" fmla="*/ 552 h 1899"/>
                <a:gd name="T6" fmla="*/ 512 w 600"/>
                <a:gd name="T7" fmla="*/ 1146 h 1899"/>
                <a:gd name="T8" fmla="*/ 539 w 600"/>
                <a:gd name="T9" fmla="*/ 1612 h 1899"/>
                <a:gd name="T10" fmla="*/ 457 w 600"/>
                <a:gd name="T11" fmla="*/ 1859 h 1899"/>
                <a:gd name="T12" fmla="*/ 503 w 600"/>
                <a:gd name="T13" fmla="*/ 1850 h 1899"/>
                <a:gd name="T14" fmla="*/ 583 w 600"/>
                <a:gd name="T15" fmla="*/ 1611 h 1899"/>
                <a:gd name="T16" fmla="*/ 567 w 600"/>
                <a:gd name="T17" fmla="*/ 1146 h 1899"/>
                <a:gd name="T18" fmla="*/ 384 w 600"/>
                <a:gd name="T19" fmla="*/ 524 h 1899"/>
                <a:gd name="T20" fmla="*/ 82 w 600"/>
                <a:gd name="T21" fmla="*/ 76 h 1899"/>
                <a:gd name="T22" fmla="*/ 0 w 600"/>
                <a:gd name="T23" fmla="*/ 67 h 189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600"/>
                <a:gd name="T37" fmla="*/ 0 h 1899"/>
                <a:gd name="T38" fmla="*/ 600 w 600"/>
                <a:gd name="T39" fmla="*/ 1899 h 1899"/>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600" h="1899">
                  <a:moveTo>
                    <a:pt x="0" y="67"/>
                  </a:moveTo>
                  <a:cubicBezTo>
                    <a:pt x="2" y="82"/>
                    <a:pt x="33" y="87"/>
                    <a:pt x="91" y="168"/>
                  </a:cubicBezTo>
                  <a:cubicBezTo>
                    <a:pt x="149" y="249"/>
                    <a:pt x="277" y="389"/>
                    <a:pt x="347" y="552"/>
                  </a:cubicBezTo>
                  <a:cubicBezTo>
                    <a:pt x="417" y="715"/>
                    <a:pt x="480" y="969"/>
                    <a:pt x="512" y="1146"/>
                  </a:cubicBezTo>
                  <a:cubicBezTo>
                    <a:pt x="544" y="1323"/>
                    <a:pt x="548" y="1493"/>
                    <a:pt x="539" y="1612"/>
                  </a:cubicBezTo>
                  <a:cubicBezTo>
                    <a:pt x="530" y="1731"/>
                    <a:pt x="463" y="1819"/>
                    <a:pt x="457" y="1859"/>
                  </a:cubicBezTo>
                  <a:cubicBezTo>
                    <a:pt x="451" y="1899"/>
                    <a:pt x="482" y="1891"/>
                    <a:pt x="503" y="1850"/>
                  </a:cubicBezTo>
                  <a:cubicBezTo>
                    <a:pt x="524" y="1809"/>
                    <a:pt x="572" y="1728"/>
                    <a:pt x="583" y="1611"/>
                  </a:cubicBezTo>
                  <a:cubicBezTo>
                    <a:pt x="594" y="1494"/>
                    <a:pt x="600" y="1327"/>
                    <a:pt x="567" y="1146"/>
                  </a:cubicBezTo>
                  <a:cubicBezTo>
                    <a:pt x="534" y="965"/>
                    <a:pt x="465" y="702"/>
                    <a:pt x="384" y="524"/>
                  </a:cubicBezTo>
                  <a:cubicBezTo>
                    <a:pt x="303" y="346"/>
                    <a:pt x="146" y="152"/>
                    <a:pt x="82" y="76"/>
                  </a:cubicBezTo>
                  <a:cubicBezTo>
                    <a:pt x="18" y="0"/>
                    <a:pt x="17" y="69"/>
                    <a:pt x="0" y="67"/>
                  </a:cubicBezTo>
                  <a:close/>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38" name="Freeform 9"/>
            <p:cNvSpPr>
              <a:spLocks/>
            </p:cNvSpPr>
            <p:nvPr userDrawn="1"/>
          </p:nvSpPr>
          <p:spPr bwMode="ltGray">
            <a:xfrm>
              <a:off x="4902" y="1753"/>
              <a:ext cx="338" cy="1494"/>
            </a:xfrm>
            <a:custGeom>
              <a:avLst/>
              <a:gdLst>
                <a:gd name="T0" fmla="*/ 26 w 338"/>
                <a:gd name="T1" fmla="*/ 73 h 1494"/>
                <a:gd name="T2" fmla="*/ 136 w 338"/>
                <a:gd name="T3" fmla="*/ 194 h 1494"/>
                <a:gd name="T4" fmla="*/ 282 w 338"/>
                <a:gd name="T5" fmla="*/ 706 h 1494"/>
                <a:gd name="T6" fmla="*/ 282 w 338"/>
                <a:gd name="T7" fmla="*/ 1118 h 1494"/>
                <a:gd name="T8" fmla="*/ 218 w 338"/>
                <a:gd name="T9" fmla="*/ 1319 h 1494"/>
                <a:gd name="T10" fmla="*/ 132 w 338"/>
                <a:gd name="T11" fmla="*/ 1475 h 1494"/>
                <a:gd name="T12" fmla="*/ 206 w 338"/>
                <a:gd name="T13" fmla="*/ 1433 h 1494"/>
                <a:gd name="T14" fmla="*/ 312 w 338"/>
                <a:gd name="T15" fmla="*/ 1163 h 1494"/>
                <a:gd name="T16" fmla="*/ 337 w 338"/>
                <a:gd name="T17" fmla="*/ 871 h 1494"/>
                <a:gd name="T18" fmla="*/ 309 w 338"/>
                <a:gd name="T19" fmla="*/ 615 h 1494"/>
                <a:gd name="T20" fmla="*/ 172 w 338"/>
                <a:gd name="T21" fmla="*/ 149 h 1494"/>
                <a:gd name="T22" fmla="*/ 34 w 338"/>
                <a:gd name="T23" fmla="*/ 23 h 1494"/>
                <a:gd name="T24" fmla="*/ 26 w 338"/>
                <a:gd name="T25" fmla="*/ 73 h 149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38"/>
                <a:gd name="T40" fmla="*/ 0 h 1494"/>
                <a:gd name="T41" fmla="*/ 338 w 338"/>
                <a:gd name="T42" fmla="*/ 1494 h 1494"/>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38" h="1494">
                  <a:moveTo>
                    <a:pt x="26" y="73"/>
                  </a:moveTo>
                  <a:cubicBezTo>
                    <a:pt x="43" y="102"/>
                    <a:pt x="93" y="88"/>
                    <a:pt x="136" y="194"/>
                  </a:cubicBezTo>
                  <a:cubicBezTo>
                    <a:pt x="179" y="300"/>
                    <a:pt x="258" y="552"/>
                    <a:pt x="282" y="706"/>
                  </a:cubicBezTo>
                  <a:cubicBezTo>
                    <a:pt x="306" y="860"/>
                    <a:pt x="293" y="1016"/>
                    <a:pt x="282" y="1118"/>
                  </a:cubicBezTo>
                  <a:cubicBezTo>
                    <a:pt x="271" y="1220"/>
                    <a:pt x="243" y="1260"/>
                    <a:pt x="218" y="1319"/>
                  </a:cubicBezTo>
                  <a:cubicBezTo>
                    <a:pt x="193" y="1378"/>
                    <a:pt x="134" y="1456"/>
                    <a:pt x="132" y="1475"/>
                  </a:cubicBezTo>
                  <a:cubicBezTo>
                    <a:pt x="130" y="1494"/>
                    <a:pt x="176" y="1485"/>
                    <a:pt x="206" y="1433"/>
                  </a:cubicBezTo>
                  <a:cubicBezTo>
                    <a:pt x="235" y="1381"/>
                    <a:pt x="290" y="1257"/>
                    <a:pt x="312" y="1163"/>
                  </a:cubicBezTo>
                  <a:cubicBezTo>
                    <a:pt x="334" y="1069"/>
                    <a:pt x="338" y="962"/>
                    <a:pt x="337" y="871"/>
                  </a:cubicBezTo>
                  <a:cubicBezTo>
                    <a:pt x="336" y="780"/>
                    <a:pt x="336" y="735"/>
                    <a:pt x="309" y="615"/>
                  </a:cubicBezTo>
                  <a:cubicBezTo>
                    <a:pt x="282" y="495"/>
                    <a:pt x="218" y="248"/>
                    <a:pt x="172" y="149"/>
                  </a:cubicBezTo>
                  <a:cubicBezTo>
                    <a:pt x="126" y="50"/>
                    <a:pt x="58" y="36"/>
                    <a:pt x="34" y="23"/>
                  </a:cubicBezTo>
                  <a:cubicBezTo>
                    <a:pt x="10" y="10"/>
                    <a:pt x="0" y="0"/>
                    <a:pt x="26" y="73"/>
                  </a:cubicBezTo>
                  <a:close/>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39" name="Freeform 10"/>
            <p:cNvSpPr>
              <a:spLocks/>
            </p:cNvSpPr>
            <p:nvPr userDrawn="1"/>
          </p:nvSpPr>
          <p:spPr bwMode="ltGray">
            <a:xfrm>
              <a:off x="3189" y="2212"/>
              <a:ext cx="573" cy="1290"/>
            </a:xfrm>
            <a:custGeom>
              <a:avLst/>
              <a:gdLst>
                <a:gd name="T0" fmla="*/ 2 w 573"/>
                <a:gd name="T1" fmla="*/ 129 h 1290"/>
                <a:gd name="T2" fmla="*/ 48 w 573"/>
                <a:gd name="T3" fmla="*/ 65 h 1290"/>
                <a:gd name="T4" fmla="*/ 84 w 573"/>
                <a:gd name="T5" fmla="*/ 522 h 1290"/>
                <a:gd name="T6" fmla="*/ 241 w 573"/>
                <a:gd name="T7" fmla="*/ 909 h 1290"/>
                <a:gd name="T8" fmla="*/ 396 w 573"/>
                <a:gd name="T9" fmla="*/ 1106 h 1290"/>
                <a:gd name="T10" fmla="*/ 568 w 573"/>
                <a:gd name="T11" fmla="*/ 1286 h 1290"/>
                <a:gd name="T12" fmla="*/ 363 w 573"/>
                <a:gd name="T13" fmla="*/ 1130 h 1290"/>
                <a:gd name="T14" fmla="*/ 183 w 573"/>
                <a:gd name="T15" fmla="*/ 909 h 1290"/>
                <a:gd name="T16" fmla="*/ 38 w 573"/>
                <a:gd name="T17" fmla="*/ 540 h 1290"/>
                <a:gd name="T18" fmla="*/ 2 w 573"/>
                <a:gd name="T19" fmla="*/ 129 h 129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573"/>
                <a:gd name="T31" fmla="*/ 0 h 1290"/>
                <a:gd name="T32" fmla="*/ 573 w 573"/>
                <a:gd name="T33" fmla="*/ 1290 h 129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573" h="1290">
                  <a:moveTo>
                    <a:pt x="2" y="129"/>
                  </a:moveTo>
                  <a:cubicBezTo>
                    <a:pt x="4" y="50"/>
                    <a:pt x="34" y="0"/>
                    <a:pt x="48" y="65"/>
                  </a:cubicBezTo>
                  <a:cubicBezTo>
                    <a:pt x="62" y="130"/>
                    <a:pt x="52" y="381"/>
                    <a:pt x="84" y="522"/>
                  </a:cubicBezTo>
                  <a:cubicBezTo>
                    <a:pt x="116" y="663"/>
                    <a:pt x="189" y="812"/>
                    <a:pt x="241" y="909"/>
                  </a:cubicBezTo>
                  <a:cubicBezTo>
                    <a:pt x="293" y="1006"/>
                    <a:pt x="341" y="1043"/>
                    <a:pt x="396" y="1106"/>
                  </a:cubicBezTo>
                  <a:cubicBezTo>
                    <a:pt x="450" y="1169"/>
                    <a:pt x="573" y="1283"/>
                    <a:pt x="568" y="1286"/>
                  </a:cubicBezTo>
                  <a:cubicBezTo>
                    <a:pt x="562" y="1290"/>
                    <a:pt x="428" y="1193"/>
                    <a:pt x="363" y="1130"/>
                  </a:cubicBezTo>
                  <a:cubicBezTo>
                    <a:pt x="299" y="1068"/>
                    <a:pt x="237" y="1007"/>
                    <a:pt x="183" y="909"/>
                  </a:cubicBezTo>
                  <a:cubicBezTo>
                    <a:pt x="129" y="811"/>
                    <a:pt x="68" y="670"/>
                    <a:pt x="38" y="540"/>
                  </a:cubicBezTo>
                  <a:cubicBezTo>
                    <a:pt x="8" y="410"/>
                    <a:pt x="0" y="208"/>
                    <a:pt x="2" y="129"/>
                  </a:cubicBezTo>
                  <a:close/>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40" name="Freeform 11"/>
            <p:cNvSpPr>
              <a:spLocks/>
            </p:cNvSpPr>
            <p:nvPr userDrawn="1"/>
          </p:nvSpPr>
          <p:spPr bwMode="ltGray">
            <a:xfrm>
              <a:off x="4170" y="1008"/>
              <a:ext cx="655" cy="192"/>
            </a:xfrm>
            <a:custGeom>
              <a:avLst/>
              <a:gdLst>
                <a:gd name="T0" fmla="*/ 15 w 731"/>
                <a:gd name="T1" fmla="*/ 168 h 214"/>
                <a:gd name="T2" fmla="*/ 228 w 731"/>
                <a:gd name="T3" fmla="*/ 37 h 214"/>
                <a:gd name="T4" fmla="*/ 409 w 731"/>
                <a:gd name="T5" fmla="*/ 4 h 214"/>
                <a:gd name="T6" fmla="*/ 564 w 731"/>
                <a:gd name="T7" fmla="*/ 14 h 214"/>
                <a:gd name="T8" fmla="*/ 645 w 731"/>
                <a:gd name="T9" fmla="*/ 55 h 214"/>
                <a:gd name="T10" fmla="*/ 506 w 731"/>
                <a:gd name="T11" fmla="*/ 45 h 214"/>
                <a:gd name="T12" fmla="*/ 237 w 731"/>
                <a:gd name="T13" fmla="*/ 69 h 214"/>
                <a:gd name="T14" fmla="*/ 47 w 731"/>
                <a:gd name="T15" fmla="*/ 176 h 214"/>
                <a:gd name="T16" fmla="*/ 15 w 731"/>
                <a:gd name="T17" fmla="*/ 168 h 21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31"/>
                <a:gd name="T28" fmla="*/ 0 h 214"/>
                <a:gd name="T29" fmla="*/ 731 w 731"/>
                <a:gd name="T30" fmla="*/ 214 h 21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31" h="214">
                  <a:moveTo>
                    <a:pt x="17" y="187"/>
                  </a:moveTo>
                  <a:cubicBezTo>
                    <a:pt x="0" y="176"/>
                    <a:pt x="182" y="71"/>
                    <a:pt x="255" y="41"/>
                  </a:cubicBezTo>
                  <a:cubicBezTo>
                    <a:pt x="328" y="11"/>
                    <a:pt x="394" y="8"/>
                    <a:pt x="456" y="4"/>
                  </a:cubicBezTo>
                  <a:cubicBezTo>
                    <a:pt x="518" y="0"/>
                    <a:pt x="585" y="7"/>
                    <a:pt x="629" y="16"/>
                  </a:cubicBezTo>
                  <a:cubicBezTo>
                    <a:pt x="673" y="25"/>
                    <a:pt x="731" y="55"/>
                    <a:pt x="720" y="61"/>
                  </a:cubicBezTo>
                  <a:cubicBezTo>
                    <a:pt x="709" y="67"/>
                    <a:pt x="641" y="47"/>
                    <a:pt x="565" y="50"/>
                  </a:cubicBezTo>
                  <a:cubicBezTo>
                    <a:pt x="489" y="53"/>
                    <a:pt x="349" y="53"/>
                    <a:pt x="264" y="77"/>
                  </a:cubicBezTo>
                  <a:cubicBezTo>
                    <a:pt x="179" y="101"/>
                    <a:pt x="94" y="178"/>
                    <a:pt x="53" y="196"/>
                  </a:cubicBezTo>
                  <a:cubicBezTo>
                    <a:pt x="12" y="214"/>
                    <a:pt x="24" y="189"/>
                    <a:pt x="17" y="187"/>
                  </a:cubicBezTo>
                  <a:close/>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41" name="Freeform 12"/>
            <p:cNvSpPr>
              <a:spLocks/>
            </p:cNvSpPr>
            <p:nvPr userDrawn="1"/>
          </p:nvSpPr>
          <p:spPr bwMode="ltGray">
            <a:xfrm>
              <a:off x="4322" y="1276"/>
              <a:ext cx="504" cy="82"/>
            </a:xfrm>
            <a:custGeom>
              <a:avLst/>
              <a:gdLst>
                <a:gd name="T0" fmla="*/ 0 w 563"/>
                <a:gd name="T1" fmla="*/ 0 h 91"/>
                <a:gd name="T2" fmla="*/ 57 w 563"/>
                <a:gd name="T3" fmla="*/ 33 h 91"/>
                <a:gd name="T4" fmla="*/ 278 w 563"/>
                <a:gd name="T5" fmla="*/ 16 h 91"/>
                <a:gd name="T6" fmla="*/ 474 w 563"/>
                <a:gd name="T7" fmla="*/ 33 h 91"/>
                <a:gd name="T8" fmla="*/ 458 w 563"/>
                <a:gd name="T9" fmla="*/ 66 h 91"/>
                <a:gd name="T10" fmla="*/ 262 w 563"/>
                <a:gd name="T11" fmla="*/ 50 h 91"/>
                <a:gd name="T12" fmla="*/ 33 w 563"/>
                <a:gd name="T13" fmla="*/ 82 h 91"/>
                <a:gd name="T14" fmla="*/ 0 60000 65536"/>
                <a:gd name="T15" fmla="*/ 0 60000 65536"/>
                <a:gd name="T16" fmla="*/ 0 60000 65536"/>
                <a:gd name="T17" fmla="*/ 0 60000 65536"/>
                <a:gd name="T18" fmla="*/ 0 60000 65536"/>
                <a:gd name="T19" fmla="*/ 0 60000 65536"/>
                <a:gd name="T20" fmla="*/ 0 60000 65536"/>
                <a:gd name="T21" fmla="*/ 0 w 563"/>
                <a:gd name="T22" fmla="*/ 0 h 91"/>
                <a:gd name="T23" fmla="*/ 563 w 563"/>
                <a:gd name="T24" fmla="*/ 91 h 9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63" h="91">
                  <a:moveTo>
                    <a:pt x="0" y="0"/>
                  </a:moveTo>
                  <a:cubicBezTo>
                    <a:pt x="11" y="6"/>
                    <a:pt x="12" y="34"/>
                    <a:pt x="64" y="37"/>
                  </a:cubicBezTo>
                  <a:cubicBezTo>
                    <a:pt x="116" y="40"/>
                    <a:pt x="233" y="18"/>
                    <a:pt x="311" y="18"/>
                  </a:cubicBezTo>
                  <a:cubicBezTo>
                    <a:pt x="389" y="18"/>
                    <a:pt x="497" y="28"/>
                    <a:pt x="530" y="37"/>
                  </a:cubicBezTo>
                  <a:cubicBezTo>
                    <a:pt x="563" y="46"/>
                    <a:pt x="551" y="70"/>
                    <a:pt x="512" y="73"/>
                  </a:cubicBezTo>
                  <a:cubicBezTo>
                    <a:pt x="473" y="76"/>
                    <a:pt x="372" y="52"/>
                    <a:pt x="293" y="55"/>
                  </a:cubicBezTo>
                  <a:cubicBezTo>
                    <a:pt x="214" y="58"/>
                    <a:pt x="90" y="84"/>
                    <a:pt x="37" y="91"/>
                  </a:cubicBezTo>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42" name="Freeform 13"/>
            <p:cNvSpPr>
              <a:spLocks/>
            </p:cNvSpPr>
            <p:nvPr userDrawn="1"/>
          </p:nvSpPr>
          <p:spPr bwMode="ltGray">
            <a:xfrm>
              <a:off x="4043" y="890"/>
              <a:ext cx="204" cy="247"/>
            </a:xfrm>
            <a:custGeom>
              <a:avLst/>
              <a:gdLst>
                <a:gd name="T0" fmla="*/ 0 w 228"/>
                <a:gd name="T1" fmla="*/ 247 h 276"/>
                <a:gd name="T2" fmla="*/ 140 w 228"/>
                <a:gd name="T3" fmla="*/ 34 h 276"/>
                <a:gd name="T4" fmla="*/ 189 w 228"/>
                <a:gd name="T5" fmla="*/ 42 h 276"/>
                <a:gd name="T6" fmla="*/ 47 w 228"/>
                <a:gd name="T7" fmla="*/ 240 h 276"/>
                <a:gd name="T8" fmla="*/ 0 60000 65536"/>
                <a:gd name="T9" fmla="*/ 0 60000 65536"/>
                <a:gd name="T10" fmla="*/ 0 60000 65536"/>
                <a:gd name="T11" fmla="*/ 0 60000 65536"/>
                <a:gd name="T12" fmla="*/ 0 w 228"/>
                <a:gd name="T13" fmla="*/ 0 h 276"/>
                <a:gd name="T14" fmla="*/ 228 w 228"/>
                <a:gd name="T15" fmla="*/ 276 h 276"/>
              </a:gdLst>
              <a:ahLst/>
              <a:cxnLst>
                <a:cxn ang="T8">
                  <a:pos x="T0" y="T1"/>
                </a:cxn>
                <a:cxn ang="T9">
                  <a:pos x="T2" y="T3"/>
                </a:cxn>
                <a:cxn ang="T10">
                  <a:pos x="T4" y="T5"/>
                </a:cxn>
                <a:cxn ang="T11">
                  <a:pos x="T6" y="T7"/>
                </a:cxn>
              </a:cxnLst>
              <a:rect l="T12" t="T13" r="T14" b="T15"/>
              <a:pathLst>
                <a:path w="228" h="276">
                  <a:moveTo>
                    <a:pt x="0" y="276"/>
                  </a:moveTo>
                  <a:cubicBezTo>
                    <a:pt x="26" y="236"/>
                    <a:pt x="121" y="76"/>
                    <a:pt x="156" y="38"/>
                  </a:cubicBezTo>
                  <a:cubicBezTo>
                    <a:pt x="191" y="0"/>
                    <a:pt x="228" y="9"/>
                    <a:pt x="211" y="47"/>
                  </a:cubicBezTo>
                  <a:cubicBezTo>
                    <a:pt x="194" y="85"/>
                    <a:pt x="85" y="222"/>
                    <a:pt x="52" y="268"/>
                  </a:cubicBezTo>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43" name="Freeform 14"/>
            <p:cNvSpPr>
              <a:spLocks/>
            </p:cNvSpPr>
            <p:nvPr userDrawn="1"/>
          </p:nvSpPr>
          <p:spPr bwMode="ltGray">
            <a:xfrm>
              <a:off x="3854" y="915"/>
              <a:ext cx="66" cy="287"/>
            </a:xfrm>
            <a:custGeom>
              <a:avLst/>
              <a:gdLst>
                <a:gd name="T0" fmla="*/ 1 w 75"/>
                <a:gd name="T1" fmla="*/ 41 h 320"/>
                <a:gd name="T2" fmla="*/ 32 w 75"/>
                <a:gd name="T3" fmla="*/ 256 h 320"/>
                <a:gd name="T4" fmla="*/ 66 w 75"/>
                <a:gd name="T5" fmla="*/ 239 h 320"/>
                <a:gd name="T6" fmla="*/ 25 w 75"/>
                <a:gd name="T7" fmla="*/ 33 h 320"/>
                <a:gd name="T8" fmla="*/ 1 w 75"/>
                <a:gd name="T9" fmla="*/ 41 h 320"/>
                <a:gd name="T10" fmla="*/ 0 60000 65536"/>
                <a:gd name="T11" fmla="*/ 0 60000 65536"/>
                <a:gd name="T12" fmla="*/ 0 60000 65536"/>
                <a:gd name="T13" fmla="*/ 0 60000 65536"/>
                <a:gd name="T14" fmla="*/ 0 60000 65536"/>
                <a:gd name="T15" fmla="*/ 0 w 75"/>
                <a:gd name="T16" fmla="*/ 0 h 320"/>
                <a:gd name="T17" fmla="*/ 75 w 75"/>
                <a:gd name="T18" fmla="*/ 320 h 320"/>
              </a:gdLst>
              <a:ahLst/>
              <a:cxnLst>
                <a:cxn ang="T10">
                  <a:pos x="T0" y="T1"/>
                </a:cxn>
                <a:cxn ang="T11">
                  <a:pos x="T2" y="T3"/>
                </a:cxn>
                <a:cxn ang="T12">
                  <a:pos x="T4" y="T5"/>
                </a:cxn>
                <a:cxn ang="T13">
                  <a:pos x="T6" y="T7"/>
                </a:cxn>
                <a:cxn ang="T14">
                  <a:pos x="T8" y="T9"/>
                </a:cxn>
              </a:cxnLst>
              <a:rect l="T15" t="T16" r="T17" b="T18"/>
              <a:pathLst>
                <a:path w="75" h="320">
                  <a:moveTo>
                    <a:pt x="1" y="46"/>
                  </a:moveTo>
                  <a:cubicBezTo>
                    <a:pt x="2" y="87"/>
                    <a:pt x="24" y="248"/>
                    <a:pt x="36" y="285"/>
                  </a:cubicBezTo>
                  <a:cubicBezTo>
                    <a:pt x="50" y="320"/>
                    <a:pt x="75" y="307"/>
                    <a:pt x="74" y="266"/>
                  </a:cubicBezTo>
                  <a:cubicBezTo>
                    <a:pt x="73" y="225"/>
                    <a:pt x="40" y="74"/>
                    <a:pt x="28" y="37"/>
                  </a:cubicBezTo>
                  <a:cubicBezTo>
                    <a:pt x="16" y="0"/>
                    <a:pt x="0" y="5"/>
                    <a:pt x="1" y="46"/>
                  </a:cubicBezTo>
                  <a:close/>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44" name="Freeform 15"/>
            <p:cNvSpPr>
              <a:spLocks/>
            </p:cNvSpPr>
            <p:nvPr userDrawn="1"/>
          </p:nvSpPr>
          <p:spPr bwMode="ltGray">
            <a:xfrm>
              <a:off x="3319" y="1736"/>
              <a:ext cx="1687" cy="607"/>
            </a:xfrm>
            <a:custGeom>
              <a:avLst/>
              <a:gdLst>
                <a:gd name="T0" fmla="*/ 85 w 1883"/>
                <a:gd name="T1" fmla="*/ 458 h 677"/>
                <a:gd name="T2" fmla="*/ 364 w 1883"/>
                <a:gd name="T3" fmla="*/ 533 h 677"/>
                <a:gd name="T4" fmla="*/ 839 w 1883"/>
                <a:gd name="T5" fmla="*/ 516 h 677"/>
                <a:gd name="T6" fmla="*/ 1281 w 1883"/>
                <a:gd name="T7" fmla="*/ 351 h 677"/>
                <a:gd name="T8" fmla="*/ 1623 w 1883"/>
                <a:gd name="T9" fmla="*/ 44 h 677"/>
                <a:gd name="T10" fmla="*/ 1665 w 1883"/>
                <a:gd name="T11" fmla="*/ 85 h 677"/>
                <a:gd name="T12" fmla="*/ 1623 w 1883"/>
                <a:gd name="T13" fmla="*/ 126 h 677"/>
                <a:gd name="T14" fmla="*/ 1298 w 1883"/>
                <a:gd name="T15" fmla="*/ 411 h 677"/>
                <a:gd name="T16" fmla="*/ 864 w 1883"/>
                <a:gd name="T17" fmla="*/ 573 h 677"/>
                <a:gd name="T18" fmla="*/ 364 w 1883"/>
                <a:gd name="T19" fmla="*/ 597 h 677"/>
                <a:gd name="T20" fmla="*/ 53 w 1883"/>
                <a:gd name="T21" fmla="*/ 516 h 677"/>
                <a:gd name="T22" fmla="*/ 44 w 1883"/>
                <a:gd name="T23" fmla="*/ 491 h 67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883"/>
                <a:gd name="T37" fmla="*/ 0 h 677"/>
                <a:gd name="T38" fmla="*/ 1883 w 1883"/>
                <a:gd name="T39" fmla="*/ 677 h 67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883" h="677">
                  <a:moveTo>
                    <a:pt x="95" y="511"/>
                  </a:moveTo>
                  <a:cubicBezTo>
                    <a:pt x="145" y="525"/>
                    <a:pt x="266" y="583"/>
                    <a:pt x="406" y="594"/>
                  </a:cubicBezTo>
                  <a:cubicBezTo>
                    <a:pt x="546" y="605"/>
                    <a:pt x="765" y="609"/>
                    <a:pt x="936" y="575"/>
                  </a:cubicBezTo>
                  <a:cubicBezTo>
                    <a:pt x="1107" y="541"/>
                    <a:pt x="1284" y="480"/>
                    <a:pt x="1430" y="392"/>
                  </a:cubicBezTo>
                  <a:cubicBezTo>
                    <a:pt x="1576" y="304"/>
                    <a:pt x="1741" y="98"/>
                    <a:pt x="1812" y="49"/>
                  </a:cubicBezTo>
                  <a:cubicBezTo>
                    <a:pt x="1883" y="0"/>
                    <a:pt x="1858" y="80"/>
                    <a:pt x="1858" y="95"/>
                  </a:cubicBezTo>
                  <a:cubicBezTo>
                    <a:pt x="1858" y="110"/>
                    <a:pt x="1880" y="79"/>
                    <a:pt x="1812" y="140"/>
                  </a:cubicBezTo>
                  <a:cubicBezTo>
                    <a:pt x="1744" y="201"/>
                    <a:pt x="1590" y="375"/>
                    <a:pt x="1449" y="458"/>
                  </a:cubicBezTo>
                  <a:cubicBezTo>
                    <a:pt x="1308" y="541"/>
                    <a:pt x="1138" y="604"/>
                    <a:pt x="964" y="639"/>
                  </a:cubicBezTo>
                  <a:cubicBezTo>
                    <a:pt x="790" y="674"/>
                    <a:pt x="557" y="677"/>
                    <a:pt x="406" y="666"/>
                  </a:cubicBezTo>
                  <a:cubicBezTo>
                    <a:pt x="255" y="655"/>
                    <a:pt x="118" y="595"/>
                    <a:pt x="59" y="575"/>
                  </a:cubicBezTo>
                  <a:cubicBezTo>
                    <a:pt x="0" y="555"/>
                    <a:pt x="51" y="554"/>
                    <a:pt x="49" y="548"/>
                  </a:cubicBezTo>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45" name="Freeform 16"/>
            <p:cNvSpPr>
              <a:spLocks/>
            </p:cNvSpPr>
            <p:nvPr userDrawn="1"/>
          </p:nvSpPr>
          <p:spPr bwMode="ltGray">
            <a:xfrm>
              <a:off x="2898" y="1874"/>
              <a:ext cx="2575" cy="1099"/>
            </a:xfrm>
            <a:custGeom>
              <a:avLst/>
              <a:gdLst>
                <a:gd name="T0" fmla="*/ 47 w 2876"/>
                <a:gd name="T1" fmla="*/ 698 h 1226"/>
                <a:gd name="T2" fmla="*/ 56 w 2876"/>
                <a:gd name="T3" fmla="*/ 706 h 1226"/>
                <a:gd name="T4" fmla="*/ 383 w 2876"/>
                <a:gd name="T5" fmla="*/ 952 h 1226"/>
                <a:gd name="T6" fmla="*/ 834 w 2876"/>
                <a:gd name="T7" fmla="*/ 1034 h 1226"/>
                <a:gd name="T8" fmla="*/ 1374 w 2876"/>
                <a:gd name="T9" fmla="*/ 1009 h 1226"/>
                <a:gd name="T10" fmla="*/ 1923 w 2876"/>
                <a:gd name="T11" fmla="*/ 813 h 1226"/>
                <a:gd name="T12" fmla="*/ 2329 w 2876"/>
                <a:gd name="T13" fmla="*/ 477 h 1226"/>
                <a:gd name="T14" fmla="*/ 2537 w 2876"/>
                <a:gd name="T15" fmla="*/ 58 h 1226"/>
                <a:gd name="T16" fmla="*/ 2562 w 2876"/>
                <a:gd name="T17" fmla="*/ 125 h 1226"/>
                <a:gd name="T18" fmla="*/ 2496 w 2876"/>
                <a:gd name="T19" fmla="*/ 305 h 1226"/>
                <a:gd name="T20" fmla="*/ 2329 w 2876"/>
                <a:gd name="T21" fmla="*/ 558 h 1226"/>
                <a:gd name="T22" fmla="*/ 1922 w 2876"/>
                <a:gd name="T23" fmla="*/ 883 h 1226"/>
                <a:gd name="T24" fmla="*/ 1391 w 2876"/>
                <a:gd name="T25" fmla="*/ 1059 h 1226"/>
                <a:gd name="T26" fmla="*/ 850 w 2876"/>
                <a:gd name="T27" fmla="*/ 1091 h 1226"/>
                <a:gd name="T28" fmla="*/ 391 w 2876"/>
                <a:gd name="T29" fmla="*/ 1009 h 1226"/>
                <a:gd name="T30" fmla="*/ 130 w 2876"/>
                <a:gd name="T31" fmla="*/ 845 h 1226"/>
                <a:gd name="T32" fmla="*/ 47 w 2876"/>
                <a:gd name="T33" fmla="*/ 698 h 122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2876"/>
                <a:gd name="T52" fmla="*/ 0 h 1226"/>
                <a:gd name="T53" fmla="*/ 2876 w 2876"/>
                <a:gd name="T54" fmla="*/ 1226 h 122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2876" h="1226">
                  <a:moveTo>
                    <a:pt x="53" y="779"/>
                  </a:moveTo>
                  <a:cubicBezTo>
                    <a:pt x="1" y="724"/>
                    <a:pt x="0" y="741"/>
                    <a:pt x="62" y="788"/>
                  </a:cubicBezTo>
                  <a:cubicBezTo>
                    <a:pt x="124" y="835"/>
                    <a:pt x="283" y="1001"/>
                    <a:pt x="428" y="1062"/>
                  </a:cubicBezTo>
                  <a:cubicBezTo>
                    <a:pt x="573" y="1123"/>
                    <a:pt x="747" y="1142"/>
                    <a:pt x="931" y="1153"/>
                  </a:cubicBezTo>
                  <a:cubicBezTo>
                    <a:pt x="1115" y="1164"/>
                    <a:pt x="1331" y="1167"/>
                    <a:pt x="1534" y="1126"/>
                  </a:cubicBezTo>
                  <a:cubicBezTo>
                    <a:pt x="1737" y="1085"/>
                    <a:pt x="1969" y="1006"/>
                    <a:pt x="2147" y="907"/>
                  </a:cubicBezTo>
                  <a:cubicBezTo>
                    <a:pt x="2325" y="808"/>
                    <a:pt x="2486" y="672"/>
                    <a:pt x="2600" y="532"/>
                  </a:cubicBezTo>
                  <a:cubicBezTo>
                    <a:pt x="2714" y="392"/>
                    <a:pt x="2790" y="130"/>
                    <a:pt x="2833" y="65"/>
                  </a:cubicBezTo>
                  <a:cubicBezTo>
                    <a:pt x="2876" y="0"/>
                    <a:pt x="2868" y="93"/>
                    <a:pt x="2860" y="139"/>
                  </a:cubicBezTo>
                  <a:cubicBezTo>
                    <a:pt x="2852" y="185"/>
                    <a:pt x="2830" y="260"/>
                    <a:pt x="2787" y="340"/>
                  </a:cubicBezTo>
                  <a:cubicBezTo>
                    <a:pt x="2744" y="420"/>
                    <a:pt x="2707" y="515"/>
                    <a:pt x="2600" y="622"/>
                  </a:cubicBezTo>
                  <a:cubicBezTo>
                    <a:pt x="2493" y="729"/>
                    <a:pt x="2320" y="892"/>
                    <a:pt x="2146" y="985"/>
                  </a:cubicBezTo>
                  <a:cubicBezTo>
                    <a:pt x="1972" y="1078"/>
                    <a:pt x="1752" y="1142"/>
                    <a:pt x="1553" y="1181"/>
                  </a:cubicBezTo>
                  <a:cubicBezTo>
                    <a:pt x="1354" y="1220"/>
                    <a:pt x="1135" y="1226"/>
                    <a:pt x="949" y="1217"/>
                  </a:cubicBezTo>
                  <a:cubicBezTo>
                    <a:pt x="763" y="1208"/>
                    <a:pt x="571" y="1172"/>
                    <a:pt x="437" y="1126"/>
                  </a:cubicBezTo>
                  <a:cubicBezTo>
                    <a:pt x="303" y="1080"/>
                    <a:pt x="209" y="1001"/>
                    <a:pt x="145" y="943"/>
                  </a:cubicBezTo>
                  <a:cubicBezTo>
                    <a:pt x="81" y="885"/>
                    <a:pt x="72" y="813"/>
                    <a:pt x="53" y="779"/>
                  </a:cubicBezTo>
                  <a:close/>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46" name="Freeform 17"/>
            <p:cNvSpPr>
              <a:spLocks/>
            </p:cNvSpPr>
            <p:nvPr userDrawn="1"/>
          </p:nvSpPr>
          <p:spPr bwMode="ltGray">
            <a:xfrm>
              <a:off x="3473" y="2703"/>
              <a:ext cx="1961" cy="706"/>
            </a:xfrm>
            <a:custGeom>
              <a:avLst/>
              <a:gdLst>
                <a:gd name="T0" fmla="*/ 6 w 2189"/>
                <a:gd name="T1" fmla="*/ 582 h 788"/>
                <a:gd name="T2" fmla="*/ 128 w 2189"/>
                <a:gd name="T3" fmla="*/ 623 h 788"/>
                <a:gd name="T4" fmla="*/ 512 w 2189"/>
                <a:gd name="T5" fmla="*/ 647 h 788"/>
                <a:gd name="T6" fmla="*/ 890 w 2189"/>
                <a:gd name="T7" fmla="*/ 606 h 788"/>
                <a:gd name="T8" fmla="*/ 1372 w 2189"/>
                <a:gd name="T9" fmla="*/ 434 h 788"/>
                <a:gd name="T10" fmla="*/ 1724 w 2189"/>
                <a:gd name="T11" fmla="*/ 196 h 788"/>
                <a:gd name="T12" fmla="*/ 1938 w 2189"/>
                <a:gd name="T13" fmla="*/ 8 h 788"/>
                <a:gd name="T14" fmla="*/ 1864 w 2189"/>
                <a:gd name="T15" fmla="*/ 147 h 788"/>
                <a:gd name="T16" fmla="*/ 1700 w 2189"/>
                <a:gd name="T17" fmla="*/ 287 h 788"/>
                <a:gd name="T18" fmla="*/ 1356 w 2189"/>
                <a:gd name="T19" fmla="*/ 500 h 788"/>
                <a:gd name="T20" fmla="*/ 931 w 2189"/>
                <a:gd name="T21" fmla="*/ 655 h 788"/>
                <a:gd name="T22" fmla="*/ 529 w 2189"/>
                <a:gd name="T23" fmla="*/ 704 h 788"/>
                <a:gd name="T24" fmla="*/ 88 w 2189"/>
                <a:gd name="T25" fmla="*/ 664 h 788"/>
                <a:gd name="T26" fmla="*/ 6 w 2189"/>
                <a:gd name="T27" fmla="*/ 582 h 78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189"/>
                <a:gd name="T43" fmla="*/ 0 h 788"/>
                <a:gd name="T44" fmla="*/ 2189 w 2189"/>
                <a:gd name="T45" fmla="*/ 788 h 78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189" h="788">
                  <a:moveTo>
                    <a:pt x="7" y="650"/>
                  </a:moveTo>
                  <a:cubicBezTo>
                    <a:pt x="14" y="642"/>
                    <a:pt x="49" y="683"/>
                    <a:pt x="143" y="695"/>
                  </a:cubicBezTo>
                  <a:cubicBezTo>
                    <a:pt x="237" y="707"/>
                    <a:pt x="430" y="725"/>
                    <a:pt x="572" y="722"/>
                  </a:cubicBezTo>
                  <a:cubicBezTo>
                    <a:pt x="714" y="719"/>
                    <a:pt x="833" y="716"/>
                    <a:pt x="993" y="676"/>
                  </a:cubicBezTo>
                  <a:cubicBezTo>
                    <a:pt x="1153" y="636"/>
                    <a:pt x="1377" y="560"/>
                    <a:pt x="1532" y="484"/>
                  </a:cubicBezTo>
                  <a:cubicBezTo>
                    <a:pt x="1687" y="408"/>
                    <a:pt x="1820" y="298"/>
                    <a:pt x="1925" y="219"/>
                  </a:cubicBezTo>
                  <a:cubicBezTo>
                    <a:pt x="2030" y="140"/>
                    <a:pt x="2137" y="18"/>
                    <a:pt x="2163" y="9"/>
                  </a:cubicBezTo>
                  <a:cubicBezTo>
                    <a:pt x="2189" y="0"/>
                    <a:pt x="2125" y="112"/>
                    <a:pt x="2081" y="164"/>
                  </a:cubicBezTo>
                  <a:cubicBezTo>
                    <a:pt x="2037" y="216"/>
                    <a:pt x="1992" y="254"/>
                    <a:pt x="1898" y="320"/>
                  </a:cubicBezTo>
                  <a:cubicBezTo>
                    <a:pt x="1804" y="386"/>
                    <a:pt x="1657" y="489"/>
                    <a:pt x="1514" y="558"/>
                  </a:cubicBezTo>
                  <a:cubicBezTo>
                    <a:pt x="1371" y="627"/>
                    <a:pt x="1193" y="693"/>
                    <a:pt x="1039" y="731"/>
                  </a:cubicBezTo>
                  <a:cubicBezTo>
                    <a:pt x="885" y="769"/>
                    <a:pt x="748" y="784"/>
                    <a:pt x="591" y="786"/>
                  </a:cubicBezTo>
                  <a:cubicBezTo>
                    <a:pt x="434" y="788"/>
                    <a:pt x="195" y="764"/>
                    <a:pt x="98" y="741"/>
                  </a:cubicBezTo>
                  <a:cubicBezTo>
                    <a:pt x="1" y="718"/>
                    <a:pt x="0" y="658"/>
                    <a:pt x="7" y="650"/>
                  </a:cubicBezTo>
                  <a:close/>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47" name="Freeform 18"/>
            <p:cNvSpPr>
              <a:spLocks/>
            </p:cNvSpPr>
            <p:nvPr userDrawn="1"/>
          </p:nvSpPr>
          <p:spPr bwMode="ltGray">
            <a:xfrm>
              <a:off x="4198" y="1089"/>
              <a:ext cx="1274" cy="1017"/>
            </a:xfrm>
            <a:custGeom>
              <a:avLst/>
              <a:gdLst>
                <a:gd name="T0" fmla="*/ 257 w 1421"/>
                <a:gd name="T1" fmla="*/ 285 h 1134"/>
                <a:gd name="T2" fmla="*/ 232 w 1421"/>
                <a:gd name="T3" fmla="*/ 264 h 1134"/>
                <a:gd name="T4" fmla="*/ 192 w 1421"/>
                <a:gd name="T5" fmla="*/ 344 h 1134"/>
                <a:gd name="T6" fmla="*/ 108 w 1421"/>
                <a:gd name="T7" fmla="*/ 379 h 1134"/>
                <a:gd name="T8" fmla="*/ 71 w 1421"/>
                <a:gd name="T9" fmla="*/ 347 h 1134"/>
                <a:gd name="T10" fmla="*/ 41 w 1421"/>
                <a:gd name="T11" fmla="*/ 377 h 1134"/>
                <a:gd name="T12" fmla="*/ 13 w 1421"/>
                <a:gd name="T13" fmla="*/ 407 h 1134"/>
                <a:gd name="T14" fmla="*/ 135 w 1421"/>
                <a:gd name="T15" fmla="*/ 407 h 1134"/>
                <a:gd name="T16" fmla="*/ 41 w 1421"/>
                <a:gd name="T17" fmla="*/ 503 h 1134"/>
                <a:gd name="T18" fmla="*/ 6 w 1421"/>
                <a:gd name="T19" fmla="*/ 587 h 1134"/>
                <a:gd name="T20" fmla="*/ 41 w 1421"/>
                <a:gd name="T21" fmla="*/ 675 h 1134"/>
                <a:gd name="T22" fmla="*/ 76 w 1421"/>
                <a:gd name="T23" fmla="*/ 713 h 1134"/>
                <a:gd name="T24" fmla="*/ 14 w 1421"/>
                <a:gd name="T25" fmla="*/ 737 h 1134"/>
                <a:gd name="T26" fmla="*/ 176 w 1421"/>
                <a:gd name="T27" fmla="*/ 718 h 1134"/>
                <a:gd name="T28" fmla="*/ 73 w 1421"/>
                <a:gd name="T29" fmla="*/ 958 h 1134"/>
                <a:gd name="T30" fmla="*/ 106 w 1421"/>
                <a:gd name="T31" fmla="*/ 987 h 1134"/>
                <a:gd name="T32" fmla="*/ 216 w 1421"/>
                <a:gd name="T33" fmla="*/ 773 h 1134"/>
                <a:gd name="T34" fmla="*/ 264 w 1421"/>
                <a:gd name="T35" fmla="*/ 732 h 1134"/>
                <a:gd name="T36" fmla="*/ 224 w 1421"/>
                <a:gd name="T37" fmla="*/ 656 h 1134"/>
                <a:gd name="T38" fmla="*/ 257 w 1421"/>
                <a:gd name="T39" fmla="*/ 691 h 1134"/>
                <a:gd name="T40" fmla="*/ 546 w 1421"/>
                <a:gd name="T41" fmla="*/ 624 h 1134"/>
                <a:gd name="T42" fmla="*/ 735 w 1421"/>
                <a:gd name="T43" fmla="*/ 726 h 1134"/>
                <a:gd name="T44" fmla="*/ 866 w 1421"/>
                <a:gd name="T45" fmla="*/ 895 h 1134"/>
                <a:gd name="T46" fmla="*/ 893 w 1421"/>
                <a:gd name="T47" fmla="*/ 864 h 1134"/>
                <a:gd name="T48" fmla="*/ 1208 w 1421"/>
                <a:gd name="T49" fmla="*/ 923 h 1134"/>
                <a:gd name="T50" fmla="*/ 1165 w 1421"/>
                <a:gd name="T51" fmla="*/ 861 h 1134"/>
                <a:gd name="T52" fmla="*/ 1197 w 1421"/>
                <a:gd name="T53" fmla="*/ 704 h 1134"/>
                <a:gd name="T54" fmla="*/ 1041 w 1421"/>
                <a:gd name="T55" fmla="*/ 409 h 1134"/>
                <a:gd name="T56" fmla="*/ 902 w 1421"/>
                <a:gd name="T57" fmla="*/ 204 h 1134"/>
                <a:gd name="T58" fmla="*/ 770 w 1421"/>
                <a:gd name="T59" fmla="*/ 89 h 1134"/>
                <a:gd name="T60" fmla="*/ 595 w 1421"/>
                <a:gd name="T61" fmla="*/ 0 h 1134"/>
                <a:gd name="T62" fmla="*/ 623 w 1421"/>
                <a:gd name="T63" fmla="*/ 82 h 1134"/>
                <a:gd name="T64" fmla="*/ 466 w 1421"/>
                <a:gd name="T65" fmla="*/ 13 h 1134"/>
                <a:gd name="T66" fmla="*/ 420 w 1421"/>
                <a:gd name="T67" fmla="*/ 83 h 1134"/>
                <a:gd name="T68" fmla="*/ 385 w 1421"/>
                <a:gd name="T69" fmla="*/ 170 h 1134"/>
                <a:gd name="T70" fmla="*/ 638 w 1421"/>
                <a:gd name="T71" fmla="*/ 210 h 1134"/>
                <a:gd name="T72" fmla="*/ 568 w 1421"/>
                <a:gd name="T73" fmla="*/ 307 h 1134"/>
                <a:gd name="T74" fmla="*/ 506 w 1421"/>
                <a:gd name="T75" fmla="*/ 326 h 1134"/>
                <a:gd name="T76" fmla="*/ 379 w 1421"/>
                <a:gd name="T77" fmla="*/ 285 h 1134"/>
                <a:gd name="T78" fmla="*/ 254 w 1421"/>
                <a:gd name="T79" fmla="*/ 210 h 113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421"/>
                <a:gd name="T121" fmla="*/ 0 h 1134"/>
                <a:gd name="T122" fmla="*/ 1421 w 1421"/>
                <a:gd name="T123" fmla="*/ 1134 h 1134"/>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421" h="1134">
                  <a:moveTo>
                    <a:pt x="287" y="273"/>
                  </a:moveTo>
                  <a:lnTo>
                    <a:pt x="287" y="318"/>
                  </a:lnTo>
                  <a:lnTo>
                    <a:pt x="253" y="336"/>
                  </a:lnTo>
                  <a:lnTo>
                    <a:pt x="259" y="294"/>
                  </a:lnTo>
                  <a:lnTo>
                    <a:pt x="223" y="318"/>
                  </a:lnTo>
                  <a:lnTo>
                    <a:pt x="214" y="384"/>
                  </a:lnTo>
                  <a:lnTo>
                    <a:pt x="154" y="396"/>
                  </a:lnTo>
                  <a:lnTo>
                    <a:pt x="121" y="423"/>
                  </a:lnTo>
                  <a:lnTo>
                    <a:pt x="85" y="423"/>
                  </a:lnTo>
                  <a:lnTo>
                    <a:pt x="79" y="387"/>
                  </a:lnTo>
                  <a:lnTo>
                    <a:pt x="46" y="387"/>
                  </a:lnTo>
                  <a:lnTo>
                    <a:pt x="46" y="420"/>
                  </a:lnTo>
                  <a:lnTo>
                    <a:pt x="13" y="426"/>
                  </a:lnTo>
                  <a:lnTo>
                    <a:pt x="15" y="454"/>
                  </a:lnTo>
                  <a:lnTo>
                    <a:pt x="60" y="454"/>
                  </a:lnTo>
                  <a:lnTo>
                    <a:pt x="151" y="454"/>
                  </a:lnTo>
                  <a:lnTo>
                    <a:pt x="105" y="545"/>
                  </a:lnTo>
                  <a:lnTo>
                    <a:pt x="46" y="561"/>
                  </a:lnTo>
                  <a:cubicBezTo>
                    <a:pt x="30" y="571"/>
                    <a:pt x="16" y="588"/>
                    <a:pt x="10" y="603"/>
                  </a:cubicBezTo>
                  <a:cubicBezTo>
                    <a:pt x="4" y="618"/>
                    <a:pt x="0" y="639"/>
                    <a:pt x="7" y="654"/>
                  </a:cubicBezTo>
                  <a:lnTo>
                    <a:pt x="49" y="693"/>
                  </a:lnTo>
                  <a:lnTo>
                    <a:pt x="46" y="753"/>
                  </a:lnTo>
                  <a:lnTo>
                    <a:pt x="76" y="762"/>
                  </a:lnTo>
                  <a:lnTo>
                    <a:pt x="85" y="795"/>
                  </a:lnTo>
                  <a:lnTo>
                    <a:pt x="46" y="792"/>
                  </a:lnTo>
                  <a:lnTo>
                    <a:pt x="16" y="822"/>
                  </a:lnTo>
                  <a:lnTo>
                    <a:pt x="121" y="837"/>
                  </a:lnTo>
                  <a:lnTo>
                    <a:pt x="196" y="801"/>
                  </a:lnTo>
                  <a:lnTo>
                    <a:pt x="166" y="975"/>
                  </a:lnTo>
                  <a:lnTo>
                    <a:pt x="82" y="1068"/>
                  </a:lnTo>
                  <a:cubicBezTo>
                    <a:pt x="65" y="1093"/>
                    <a:pt x="49" y="1116"/>
                    <a:pt x="67" y="1125"/>
                  </a:cubicBezTo>
                  <a:cubicBezTo>
                    <a:pt x="85" y="1134"/>
                    <a:pt x="101" y="1124"/>
                    <a:pt x="118" y="1101"/>
                  </a:cubicBezTo>
                  <a:lnTo>
                    <a:pt x="193" y="957"/>
                  </a:lnTo>
                  <a:lnTo>
                    <a:pt x="241" y="862"/>
                  </a:lnTo>
                  <a:lnTo>
                    <a:pt x="287" y="862"/>
                  </a:lnTo>
                  <a:lnTo>
                    <a:pt x="295" y="816"/>
                  </a:lnTo>
                  <a:lnTo>
                    <a:pt x="256" y="792"/>
                  </a:lnTo>
                  <a:lnTo>
                    <a:pt x="250" y="732"/>
                  </a:lnTo>
                  <a:lnTo>
                    <a:pt x="287" y="726"/>
                  </a:lnTo>
                  <a:lnTo>
                    <a:pt x="287" y="771"/>
                  </a:lnTo>
                  <a:lnTo>
                    <a:pt x="400" y="696"/>
                  </a:lnTo>
                  <a:cubicBezTo>
                    <a:pt x="454" y="684"/>
                    <a:pt x="550" y="687"/>
                    <a:pt x="610" y="696"/>
                  </a:cubicBezTo>
                  <a:cubicBezTo>
                    <a:pt x="670" y="705"/>
                    <a:pt x="728" y="734"/>
                    <a:pt x="763" y="753"/>
                  </a:cubicBezTo>
                  <a:cubicBezTo>
                    <a:pt x="798" y="772"/>
                    <a:pt x="801" y="784"/>
                    <a:pt x="820" y="810"/>
                  </a:cubicBezTo>
                  <a:lnTo>
                    <a:pt x="877" y="908"/>
                  </a:lnTo>
                  <a:lnTo>
                    <a:pt x="967" y="998"/>
                  </a:lnTo>
                  <a:lnTo>
                    <a:pt x="925" y="906"/>
                  </a:lnTo>
                  <a:cubicBezTo>
                    <a:pt x="930" y="900"/>
                    <a:pt x="904" y="939"/>
                    <a:pt x="997" y="963"/>
                  </a:cubicBezTo>
                  <a:cubicBezTo>
                    <a:pt x="1090" y="987"/>
                    <a:pt x="1170" y="1000"/>
                    <a:pt x="1228" y="1011"/>
                  </a:cubicBezTo>
                  <a:lnTo>
                    <a:pt x="1348" y="1029"/>
                  </a:lnTo>
                  <a:lnTo>
                    <a:pt x="1375" y="998"/>
                  </a:lnTo>
                  <a:lnTo>
                    <a:pt x="1300" y="960"/>
                  </a:lnTo>
                  <a:lnTo>
                    <a:pt x="1421" y="953"/>
                  </a:lnTo>
                  <a:lnTo>
                    <a:pt x="1336" y="785"/>
                  </a:lnTo>
                  <a:cubicBezTo>
                    <a:pt x="1307" y="722"/>
                    <a:pt x="1273" y="630"/>
                    <a:pt x="1244" y="575"/>
                  </a:cubicBezTo>
                  <a:cubicBezTo>
                    <a:pt x="1166" y="463"/>
                    <a:pt x="1188" y="486"/>
                    <a:pt x="1162" y="456"/>
                  </a:cubicBezTo>
                  <a:lnTo>
                    <a:pt x="1107" y="383"/>
                  </a:lnTo>
                  <a:lnTo>
                    <a:pt x="1007" y="227"/>
                  </a:lnTo>
                  <a:lnTo>
                    <a:pt x="924" y="154"/>
                  </a:lnTo>
                  <a:lnTo>
                    <a:pt x="860" y="99"/>
                  </a:lnTo>
                  <a:lnTo>
                    <a:pt x="709" y="0"/>
                  </a:lnTo>
                  <a:lnTo>
                    <a:pt x="664" y="0"/>
                  </a:lnTo>
                  <a:lnTo>
                    <a:pt x="730" y="81"/>
                  </a:lnTo>
                  <a:lnTo>
                    <a:pt x="695" y="91"/>
                  </a:lnTo>
                  <a:lnTo>
                    <a:pt x="634" y="24"/>
                  </a:lnTo>
                  <a:lnTo>
                    <a:pt x="520" y="15"/>
                  </a:lnTo>
                  <a:lnTo>
                    <a:pt x="493" y="51"/>
                  </a:lnTo>
                  <a:lnTo>
                    <a:pt x="469" y="93"/>
                  </a:lnTo>
                  <a:lnTo>
                    <a:pt x="436" y="153"/>
                  </a:lnTo>
                  <a:lnTo>
                    <a:pt x="430" y="189"/>
                  </a:lnTo>
                  <a:lnTo>
                    <a:pt x="706" y="186"/>
                  </a:lnTo>
                  <a:lnTo>
                    <a:pt x="712" y="234"/>
                  </a:lnTo>
                  <a:lnTo>
                    <a:pt x="628" y="291"/>
                  </a:lnTo>
                  <a:lnTo>
                    <a:pt x="634" y="342"/>
                  </a:lnTo>
                  <a:lnTo>
                    <a:pt x="574" y="399"/>
                  </a:lnTo>
                  <a:lnTo>
                    <a:pt x="565" y="363"/>
                  </a:lnTo>
                  <a:lnTo>
                    <a:pt x="505" y="366"/>
                  </a:lnTo>
                  <a:cubicBezTo>
                    <a:pt x="481" y="359"/>
                    <a:pt x="448" y="339"/>
                    <a:pt x="423" y="318"/>
                  </a:cubicBezTo>
                  <a:lnTo>
                    <a:pt x="355" y="243"/>
                  </a:lnTo>
                  <a:lnTo>
                    <a:pt x="283" y="234"/>
                  </a:lnTo>
                  <a:lnTo>
                    <a:pt x="287" y="318"/>
                  </a:lnTo>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48" name="Freeform 19"/>
            <p:cNvSpPr>
              <a:spLocks/>
            </p:cNvSpPr>
            <p:nvPr userDrawn="1"/>
          </p:nvSpPr>
          <p:spPr bwMode="ltGray">
            <a:xfrm>
              <a:off x="4408" y="1097"/>
              <a:ext cx="209" cy="188"/>
            </a:xfrm>
            <a:custGeom>
              <a:avLst/>
              <a:gdLst>
                <a:gd name="T0" fmla="*/ 16 w 233"/>
                <a:gd name="T1" fmla="*/ 158 h 210"/>
                <a:gd name="T2" fmla="*/ 0 w 233"/>
                <a:gd name="T3" fmla="*/ 180 h 210"/>
                <a:gd name="T4" fmla="*/ 70 w 233"/>
                <a:gd name="T5" fmla="*/ 188 h 210"/>
                <a:gd name="T6" fmla="*/ 118 w 233"/>
                <a:gd name="T7" fmla="*/ 183 h 210"/>
                <a:gd name="T8" fmla="*/ 132 w 233"/>
                <a:gd name="T9" fmla="*/ 164 h 210"/>
                <a:gd name="T10" fmla="*/ 137 w 233"/>
                <a:gd name="T11" fmla="*/ 99 h 210"/>
                <a:gd name="T12" fmla="*/ 209 w 233"/>
                <a:gd name="T13" fmla="*/ 73 h 210"/>
                <a:gd name="T14" fmla="*/ 143 w 233"/>
                <a:gd name="T15" fmla="*/ 0 h 210"/>
                <a:gd name="T16" fmla="*/ 148 w 233"/>
                <a:gd name="T17" fmla="*/ 43 h 210"/>
                <a:gd name="T18" fmla="*/ 110 w 233"/>
                <a:gd name="T19" fmla="*/ 51 h 210"/>
                <a:gd name="T20" fmla="*/ 105 w 233"/>
                <a:gd name="T21" fmla="*/ 78 h 210"/>
                <a:gd name="T22" fmla="*/ 48 w 233"/>
                <a:gd name="T23" fmla="*/ 70 h 210"/>
                <a:gd name="T24" fmla="*/ 51 w 233"/>
                <a:gd name="T25" fmla="*/ 142 h 210"/>
                <a:gd name="T26" fmla="*/ 16 w 233"/>
                <a:gd name="T27" fmla="*/ 158 h 210"/>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33"/>
                <a:gd name="T43" fmla="*/ 0 h 210"/>
                <a:gd name="T44" fmla="*/ 233 w 233"/>
                <a:gd name="T45" fmla="*/ 210 h 210"/>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33" h="210">
                  <a:moveTo>
                    <a:pt x="18" y="177"/>
                  </a:moveTo>
                  <a:lnTo>
                    <a:pt x="0" y="201"/>
                  </a:lnTo>
                  <a:lnTo>
                    <a:pt x="78" y="210"/>
                  </a:lnTo>
                  <a:lnTo>
                    <a:pt x="132" y="204"/>
                  </a:lnTo>
                  <a:lnTo>
                    <a:pt x="147" y="183"/>
                  </a:lnTo>
                  <a:lnTo>
                    <a:pt x="153" y="111"/>
                  </a:lnTo>
                  <a:lnTo>
                    <a:pt x="233" y="82"/>
                  </a:lnTo>
                  <a:lnTo>
                    <a:pt x="159" y="0"/>
                  </a:lnTo>
                  <a:lnTo>
                    <a:pt x="165" y="48"/>
                  </a:lnTo>
                  <a:lnTo>
                    <a:pt x="123" y="57"/>
                  </a:lnTo>
                  <a:lnTo>
                    <a:pt x="117" y="87"/>
                  </a:lnTo>
                  <a:cubicBezTo>
                    <a:pt x="78" y="99"/>
                    <a:pt x="61" y="65"/>
                    <a:pt x="54" y="78"/>
                  </a:cubicBezTo>
                  <a:lnTo>
                    <a:pt x="57" y="159"/>
                  </a:lnTo>
                  <a:lnTo>
                    <a:pt x="18" y="177"/>
                  </a:lnTo>
                  <a:close/>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49" name="Freeform 20"/>
            <p:cNvSpPr>
              <a:spLocks/>
            </p:cNvSpPr>
            <p:nvPr userDrawn="1"/>
          </p:nvSpPr>
          <p:spPr bwMode="ltGray">
            <a:xfrm>
              <a:off x="4043" y="1045"/>
              <a:ext cx="451" cy="348"/>
            </a:xfrm>
            <a:custGeom>
              <a:avLst/>
              <a:gdLst>
                <a:gd name="T0" fmla="*/ 87 w 504"/>
                <a:gd name="T1" fmla="*/ 329 h 388"/>
                <a:gd name="T2" fmla="*/ 127 w 504"/>
                <a:gd name="T3" fmla="*/ 329 h 388"/>
                <a:gd name="T4" fmla="*/ 207 w 504"/>
                <a:gd name="T5" fmla="*/ 302 h 388"/>
                <a:gd name="T6" fmla="*/ 234 w 504"/>
                <a:gd name="T7" fmla="*/ 302 h 388"/>
                <a:gd name="T8" fmla="*/ 271 w 504"/>
                <a:gd name="T9" fmla="*/ 305 h 388"/>
                <a:gd name="T10" fmla="*/ 290 w 504"/>
                <a:gd name="T11" fmla="*/ 329 h 388"/>
                <a:gd name="T12" fmla="*/ 290 w 504"/>
                <a:gd name="T13" fmla="*/ 289 h 388"/>
                <a:gd name="T14" fmla="*/ 330 w 504"/>
                <a:gd name="T15" fmla="*/ 248 h 388"/>
                <a:gd name="T16" fmla="*/ 370 w 504"/>
                <a:gd name="T17" fmla="*/ 248 h 388"/>
                <a:gd name="T18" fmla="*/ 290 w 504"/>
                <a:gd name="T19" fmla="*/ 207 h 388"/>
                <a:gd name="T20" fmla="*/ 260 w 504"/>
                <a:gd name="T21" fmla="*/ 248 h 388"/>
                <a:gd name="T22" fmla="*/ 168 w 504"/>
                <a:gd name="T23" fmla="*/ 248 h 388"/>
                <a:gd name="T24" fmla="*/ 208 w 504"/>
                <a:gd name="T25" fmla="*/ 207 h 388"/>
                <a:gd name="T26" fmla="*/ 208 w 504"/>
                <a:gd name="T27" fmla="*/ 166 h 388"/>
                <a:gd name="T28" fmla="*/ 249 w 504"/>
                <a:gd name="T29" fmla="*/ 166 h 388"/>
                <a:gd name="T30" fmla="*/ 287 w 504"/>
                <a:gd name="T31" fmla="*/ 146 h 388"/>
                <a:gd name="T32" fmla="*/ 352 w 504"/>
                <a:gd name="T33" fmla="*/ 181 h 388"/>
                <a:gd name="T34" fmla="*/ 392 w 504"/>
                <a:gd name="T35" fmla="*/ 144 h 388"/>
                <a:gd name="T36" fmla="*/ 413 w 504"/>
                <a:gd name="T37" fmla="*/ 95 h 388"/>
                <a:gd name="T38" fmla="*/ 408 w 504"/>
                <a:gd name="T39" fmla="*/ 74 h 388"/>
                <a:gd name="T40" fmla="*/ 451 w 504"/>
                <a:gd name="T41" fmla="*/ 60 h 388"/>
                <a:gd name="T42" fmla="*/ 448 w 504"/>
                <a:gd name="T43" fmla="*/ 30 h 388"/>
                <a:gd name="T44" fmla="*/ 416 w 504"/>
                <a:gd name="T45" fmla="*/ 9 h 388"/>
                <a:gd name="T46" fmla="*/ 317 w 504"/>
                <a:gd name="T47" fmla="*/ 9 h 388"/>
                <a:gd name="T48" fmla="*/ 199 w 504"/>
                <a:gd name="T49" fmla="*/ 65 h 388"/>
                <a:gd name="T50" fmla="*/ 174 w 504"/>
                <a:gd name="T51" fmla="*/ 92 h 388"/>
                <a:gd name="T52" fmla="*/ 132 w 504"/>
                <a:gd name="T53" fmla="*/ 95 h 388"/>
                <a:gd name="T54" fmla="*/ 72 w 504"/>
                <a:gd name="T55" fmla="*/ 117 h 388"/>
                <a:gd name="T56" fmla="*/ 59 w 504"/>
                <a:gd name="T57" fmla="*/ 133 h 388"/>
                <a:gd name="T58" fmla="*/ 47 w 504"/>
                <a:gd name="T59" fmla="*/ 166 h 388"/>
                <a:gd name="T60" fmla="*/ 47 w 504"/>
                <a:gd name="T61" fmla="*/ 207 h 388"/>
                <a:gd name="T62" fmla="*/ 13 w 504"/>
                <a:gd name="T63" fmla="*/ 216 h 388"/>
                <a:gd name="T64" fmla="*/ 13 w 504"/>
                <a:gd name="T65" fmla="*/ 305 h 388"/>
                <a:gd name="T66" fmla="*/ 48 w 504"/>
                <a:gd name="T67" fmla="*/ 305 h 388"/>
                <a:gd name="T68" fmla="*/ 54 w 504"/>
                <a:gd name="T69" fmla="*/ 267 h 388"/>
                <a:gd name="T70" fmla="*/ 132 w 504"/>
                <a:gd name="T71" fmla="*/ 270 h 388"/>
                <a:gd name="T72" fmla="*/ 118 w 504"/>
                <a:gd name="T73" fmla="*/ 297 h 388"/>
                <a:gd name="T74" fmla="*/ 78 w 504"/>
                <a:gd name="T75" fmla="*/ 302 h 388"/>
                <a:gd name="T76" fmla="*/ 87 w 504"/>
                <a:gd name="T77" fmla="*/ 329 h 38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504"/>
                <a:gd name="T118" fmla="*/ 0 h 388"/>
                <a:gd name="T119" fmla="*/ 504 w 504"/>
                <a:gd name="T120" fmla="*/ 388 h 388"/>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504" h="388">
                  <a:moveTo>
                    <a:pt x="97" y="367"/>
                  </a:moveTo>
                  <a:lnTo>
                    <a:pt x="142" y="367"/>
                  </a:lnTo>
                  <a:cubicBezTo>
                    <a:pt x="164" y="362"/>
                    <a:pt x="180" y="340"/>
                    <a:pt x="231" y="337"/>
                  </a:cubicBezTo>
                  <a:cubicBezTo>
                    <a:pt x="282" y="334"/>
                    <a:pt x="244" y="337"/>
                    <a:pt x="261" y="337"/>
                  </a:cubicBezTo>
                  <a:lnTo>
                    <a:pt x="303" y="340"/>
                  </a:lnTo>
                  <a:lnTo>
                    <a:pt x="324" y="367"/>
                  </a:lnTo>
                  <a:lnTo>
                    <a:pt x="324" y="322"/>
                  </a:lnTo>
                  <a:lnTo>
                    <a:pt x="369" y="276"/>
                  </a:lnTo>
                  <a:lnTo>
                    <a:pt x="414" y="276"/>
                  </a:lnTo>
                  <a:lnTo>
                    <a:pt x="324" y="231"/>
                  </a:lnTo>
                  <a:lnTo>
                    <a:pt x="291" y="277"/>
                  </a:lnTo>
                  <a:lnTo>
                    <a:pt x="188" y="276"/>
                  </a:lnTo>
                  <a:lnTo>
                    <a:pt x="233" y="231"/>
                  </a:lnTo>
                  <a:lnTo>
                    <a:pt x="233" y="185"/>
                  </a:lnTo>
                  <a:lnTo>
                    <a:pt x="278" y="185"/>
                  </a:lnTo>
                  <a:lnTo>
                    <a:pt x="321" y="163"/>
                  </a:lnTo>
                  <a:lnTo>
                    <a:pt x="393" y="202"/>
                  </a:lnTo>
                  <a:lnTo>
                    <a:pt x="438" y="160"/>
                  </a:lnTo>
                  <a:lnTo>
                    <a:pt x="462" y="106"/>
                  </a:lnTo>
                  <a:lnTo>
                    <a:pt x="456" y="82"/>
                  </a:lnTo>
                  <a:lnTo>
                    <a:pt x="504" y="67"/>
                  </a:lnTo>
                  <a:lnTo>
                    <a:pt x="501" y="34"/>
                  </a:lnTo>
                  <a:lnTo>
                    <a:pt x="465" y="10"/>
                  </a:lnTo>
                  <a:cubicBezTo>
                    <a:pt x="441" y="6"/>
                    <a:pt x="394" y="0"/>
                    <a:pt x="354" y="10"/>
                  </a:cubicBezTo>
                  <a:cubicBezTo>
                    <a:pt x="306" y="13"/>
                    <a:pt x="248" y="56"/>
                    <a:pt x="222" y="73"/>
                  </a:cubicBezTo>
                  <a:lnTo>
                    <a:pt x="195" y="103"/>
                  </a:lnTo>
                  <a:lnTo>
                    <a:pt x="147" y="106"/>
                  </a:lnTo>
                  <a:lnTo>
                    <a:pt x="81" y="130"/>
                  </a:lnTo>
                  <a:cubicBezTo>
                    <a:pt x="68" y="137"/>
                    <a:pt x="71" y="139"/>
                    <a:pt x="66" y="148"/>
                  </a:cubicBezTo>
                  <a:cubicBezTo>
                    <a:pt x="61" y="157"/>
                    <a:pt x="54" y="171"/>
                    <a:pt x="52" y="185"/>
                  </a:cubicBezTo>
                  <a:cubicBezTo>
                    <a:pt x="38" y="210"/>
                    <a:pt x="58" y="222"/>
                    <a:pt x="52" y="231"/>
                  </a:cubicBezTo>
                  <a:lnTo>
                    <a:pt x="15" y="241"/>
                  </a:lnTo>
                  <a:cubicBezTo>
                    <a:pt x="9" y="259"/>
                    <a:pt x="0" y="292"/>
                    <a:pt x="15" y="340"/>
                  </a:cubicBezTo>
                  <a:cubicBezTo>
                    <a:pt x="30" y="388"/>
                    <a:pt x="46" y="347"/>
                    <a:pt x="54" y="340"/>
                  </a:cubicBezTo>
                  <a:lnTo>
                    <a:pt x="60" y="298"/>
                  </a:lnTo>
                  <a:lnTo>
                    <a:pt x="147" y="301"/>
                  </a:lnTo>
                  <a:lnTo>
                    <a:pt x="132" y="331"/>
                  </a:lnTo>
                  <a:lnTo>
                    <a:pt x="87" y="337"/>
                  </a:lnTo>
                  <a:lnTo>
                    <a:pt x="97" y="367"/>
                  </a:lnTo>
                  <a:close/>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50" name="Freeform 21"/>
            <p:cNvSpPr>
              <a:spLocks/>
            </p:cNvSpPr>
            <p:nvPr userDrawn="1"/>
          </p:nvSpPr>
          <p:spPr bwMode="ltGray">
            <a:xfrm>
              <a:off x="4118" y="960"/>
              <a:ext cx="174" cy="156"/>
            </a:xfrm>
            <a:custGeom>
              <a:avLst/>
              <a:gdLst>
                <a:gd name="T0" fmla="*/ 0 w 194"/>
                <a:gd name="T1" fmla="*/ 156 h 174"/>
                <a:gd name="T2" fmla="*/ 30 w 194"/>
                <a:gd name="T3" fmla="*/ 121 h 174"/>
                <a:gd name="T4" fmla="*/ 94 w 194"/>
                <a:gd name="T5" fmla="*/ 118 h 174"/>
                <a:gd name="T6" fmla="*/ 124 w 194"/>
                <a:gd name="T7" fmla="*/ 83 h 174"/>
                <a:gd name="T8" fmla="*/ 126 w 194"/>
                <a:gd name="T9" fmla="*/ 62 h 174"/>
                <a:gd name="T10" fmla="*/ 174 w 194"/>
                <a:gd name="T11" fmla="*/ 48 h 174"/>
                <a:gd name="T12" fmla="*/ 151 w 194"/>
                <a:gd name="T13" fmla="*/ 24 h 174"/>
                <a:gd name="T14" fmla="*/ 121 w 194"/>
                <a:gd name="T15" fmla="*/ 27 h 174"/>
                <a:gd name="T16" fmla="*/ 89 w 194"/>
                <a:gd name="T17" fmla="*/ 0 h 174"/>
                <a:gd name="T18" fmla="*/ 65 w 194"/>
                <a:gd name="T19" fmla="*/ 30 h 174"/>
                <a:gd name="T20" fmla="*/ 0 w 194"/>
                <a:gd name="T21" fmla="*/ 78 h 174"/>
                <a:gd name="T22" fmla="*/ 0 w 194"/>
                <a:gd name="T23" fmla="*/ 156 h 17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94"/>
                <a:gd name="T37" fmla="*/ 0 h 174"/>
                <a:gd name="T38" fmla="*/ 194 w 194"/>
                <a:gd name="T39" fmla="*/ 174 h 17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94" h="174">
                  <a:moveTo>
                    <a:pt x="0" y="174"/>
                  </a:moveTo>
                  <a:lnTo>
                    <a:pt x="33" y="135"/>
                  </a:lnTo>
                  <a:lnTo>
                    <a:pt x="105" y="132"/>
                  </a:lnTo>
                  <a:lnTo>
                    <a:pt x="138" y="93"/>
                  </a:lnTo>
                  <a:lnTo>
                    <a:pt x="141" y="69"/>
                  </a:lnTo>
                  <a:lnTo>
                    <a:pt x="194" y="54"/>
                  </a:lnTo>
                  <a:lnTo>
                    <a:pt x="168" y="27"/>
                  </a:lnTo>
                  <a:lnTo>
                    <a:pt x="135" y="30"/>
                  </a:lnTo>
                  <a:lnTo>
                    <a:pt x="99" y="0"/>
                  </a:lnTo>
                  <a:lnTo>
                    <a:pt x="72" y="33"/>
                  </a:lnTo>
                  <a:lnTo>
                    <a:pt x="0" y="87"/>
                  </a:lnTo>
                  <a:lnTo>
                    <a:pt x="0" y="174"/>
                  </a:lnTo>
                  <a:close/>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51" name="Freeform 22"/>
            <p:cNvSpPr>
              <a:spLocks/>
            </p:cNvSpPr>
            <p:nvPr userDrawn="1"/>
          </p:nvSpPr>
          <p:spPr bwMode="ltGray">
            <a:xfrm>
              <a:off x="2789" y="967"/>
              <a:ext cx="1460" cy="1790"/>
            </a:xfrm>
            <a:custGeom>
              <a:avLst/>
              <a:gdLst>
                <a:gd name="T0" fmla="*/ 950 w 1630"/>
                <a:gd name="T1" fmla="*/ 8 h 1996"/>
                <a:gd name="T2" fmla="*/ 777 w 1630"/>
                <a:gd name="T3" fmla="*/ 74 h 1996"/>
                <a:gd name="T4" fmla="*/ 500 w 1630"/>
                <a:gd name="T5" fmla="*/ 247 h 1996"/>
                <a:gd name="T6" fmla="*/ 238 w 1630"/>
                <a:gd name="T7" fmla="*/ 542 h 1996"/>
                <a:gd name="T8" fmla="*/ 99 w 1630"/>
                <a:gd name="T9" fmla="*/ 804 h 1996"/>
                <a:gd name="T10" fmla="*/ 9 w 1630"/>
                <a:gd name="T11" fmla="*/ 1140 h 1996"/>
                <a:gd name="T12" fmla="*/ 17 w 1630"/>
                <a:gd name="T13" fmla="*/ 1484 h 1996"/>
                <a:gd name="T14" fmla="*/ 65 w 1630"/>
                <a:gd name="T15" fmla="*/ 1602 h 1996"/>
                <a:gd name="T16" fmla="*/ 130 w 1630"/>
                <a:gd name="T17" fmla="*/ 1658 h 1996"/>
                <a:gd name="T18" fmla="*/ 170 w 1630"/>
                <a:gd name="T19" fmla="*/ 1790 h 1996"/>
                <a:gd name="T20" fmla="*/ 192 w 1630"/>
                <a:gd name="T21" fmla="*/ 1728 h 1996"/>
                <a:gd name="T22" fmla="*/ 224 w 1630"/>
                <a:gd name="T23" fmla="*/ 1631 h 1996"/>
                <a:gd name="T24" fmla="*/ 248 w 1630"/>
                <a:gd name="T25" fmla="*/ 1462 h 1996"/>
                <a:gd name="T26" fmla="*/ 339 w 1630"/>
                <a:gd name="T27" fmla="*/ 1368 h 1996"/>
                <a:gd name="T28" fmla="*/ 345 w 1630"/>
                <a:gd name="T29" fmla="*/ 1454 h 1996"/>
                <a:gd name="T30" fmla="*/ 353 w 1630"/>
                <a:gd name="T31" fmla="*/ 1521 h 1996"/>
                <a:gd name="T32" fmla="*/ 315 w 1630"/>
                <a:gd name="T33" fmla="*/ 1645 h 1996"/>
                <a:gd name="T34" fmla="*/ 425 w 1630"/>
                <a:gd name="T35" fmla="*/ 1443 h 1996"/>
                <a:gd name="T36" fmla="*/ 471 w 1630"/>
                <a:gd name="T37" fmla="*/ 1349 h 1996"/>
                <a:gd name="T38" fmla="*/ 675 w 1630"/>
                <a:gd name="T39" fmla="*/ 1351 h 1996"/>
                <a:gd name="T40" fmla="*/ 737 w 1630"/>
                <a:gd name="T41" fmla="*/ 1311 h 1996"/>
                <a:gd name="T42" fmla="*/ 716 w 1630"/>
                <a:gd name="T43" fmla="*/ 1389 h 1996"/>
                <a:gd name="T44" fmla="*/ 777 w 1630"/>
                <a:gd name="T45" fmla="*/ 1464 h 1996"/>
                <a:gd name="T46" fmla="*/ 826 w 1630"/>
                <a:gd name="T47" fmla="*/ 1311 h 1996"/>
                <a:gd name="T48" fmla="*/ 683 w 1630"/>
                <a:gd name="T49" fmla="*/ 1217 h 1996"/>
                <a:gd name="T50" fmla="*/ 584 w 1630"/>
                <a:gd name="T51" fmla="*/ 1155 h 1996"/>
                <a:gd name="T52" fmla="*/ 600 w 1630"/>
                <a:gd name="T53" fmla="*/ 1099 h 1996"/>
                <a:gd name="T54" fmla="*/ 689 w 1630"/>
                <a:gd name="T55" fmla="*/ 1058 h 1996"/>
                <a:gd name="T56" fmla="*/ 858 w 1630"/>
                <a:gd name="T57" fmla="*/ 991 h 1996"/>
                <a:gd name="T58" fmla="*/ 933 w 1630"/>
                <a:gd name="T59" fmla="*/ 1036 h 1996"/>
                <a:gd name="T60" fmla="*/ 1027 w 1630"/>
                <a:gd name="T61" fmla="*/ 1037 h 1996"/>
                <a:gd name="T62" fmla="*/ 1129 w 1630"/>
                <a:gd name="T63" fmla="*/ 1034 h 1996"/>
                <a:gd name="T64" fmla="*/ 1027 w 1630"/>
                <a:gd name="T65" fmla="*/ 1338 h 1996"/>
                <a:gd name="T66" fmla="*/ 1129 w 1630"/>
                <a:gd name="T67" fmla="*/ 1265 h 1996"/>
                <a:gd name="T68" fmla="*/ 1146 w 1630"/>
                <a:gd name="T69" fmla="*/ 1160 h 1996"/>
                <a:gd name="T70" fmla="*/ 1240 w 1630"/>
                <a:gd name="T71" fmla="*/ 1093 h 1996"/>
                <a:gd name="T72" fmla="*/ 1272 w 1630"/>
                <a:gd name="T73" fmla="*/ 1018 h 1996"/>
                <a:gd name="T74" fmla="*/ 1390 w 1630"/>
                <a:gd name="T75" fmla="*/ 1004 h 1996"/>
                <a:gd name="T76" fmla="*/ 1449 w 1630"/>
                <a:gd name="T77" fmla="*/ 934 h 1996"/>
                <a:gd name="T78" fmla="*/ 1393 w 1630"/>
                <a:gd name="T79" fmla="*/ 929 h 1996"/>
                <a:gd name="T80" fmla="*/ 1328 w 1630"/>
                <a:gd name="T81" fmla="*/ 859 h 1996"/>
                <a:gd name="T82" fmla="*/ 1191 w 1630"/>
                <a:gd name="T83" fmla="*/ 797 h 1996"/>
                <a:gd name="T84" fmla="*/ 1054 w 1630"/>
                <a:gd name="T85" fmla="*/ 819 h 1996"/>
                <a:gd name="T86" fmla="*/ 925 w 1630"/>
                <a:gd name="T87" fmla="*/ 671 h 1996"/>
                <a:gd name="T88" fmla="*/ 869 w 1630"/>
                <a:gd name="T89" fmla="*/ 649 h 1996"/>
                <a:gd name="T90" fmla="*/ 931 w 1630"/>
                <a:gd name="T91" fmla="*/ 606 h 1996"/>
                <a:gd name="T92" fmla="*/ 877 w 1630"/>
                <a:gd name="T93" fmla="*/ 566 h 1996"/>
                <a:gd name="T94" fmla="*/ 818 w 1630"/>
                <a:gd name="T95" fmla="*/ 531 h 1996"/>
                <a:gd name="T96" fmla="*/ 771 w 1630"/>
                <a:gd name="T97" fmla="*/ 466 h 1996"/>
                <a:gd name="T98" fmla="*/ 777 w 1630"/>
                <a:gd name="T99" fmla="*/ 399 h 1996"/>
                <a:gd name="T100" fmla="*/ 890 w 1630"/>
                <a:gd name="T101" fmla="*/ 431 h 1996"/>
                <a:gd name="T102" fmla="*/ 818 w 1630"/>
                <a:gd name="T103" fmla="*/ 391 h 1996"/>
                <a:gd name="T104" fmla="*/ 823 w 1630"/>
                <a:gd name="T105" fmla="*/ 351 h 1996"/>
                <a:gd name="T106" fmla="*/ 925 w 1630"/>
                <a:gd name="T107" fmla="*/ 300 h 1996"/>
                <a:gd name="T108" fmla="*/ 939 w 1630"/>
                <a:gd name="T109" fmla="*/ 248 h 1996"/>
                <a:gd name="T110" fmla="*/ 1011 w 1630"/>
                <a:gd name="T111" fmla="*/ 222 h 1996"/>
                <a:gd name="T112" fmla="*/ 1052 w 1630"/>
                <a:gd name="T113" fmla="*/ 122 h 1996"/>
                <a:gd name="T114" fmla="*/ 1057 w 1630"/>
                <a:gd name="T115" fmla="*/ 12 h 199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630"/>
                <a:gd name="T175" fmla="*/ 0 h 1996"/>
                <a:gd name="T176" fmla="*/ 1630 w 1630"/>
                <a:gd name="T177" fmla="*/ 1996 h 199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630" h="1996">
                  <a:moveTo>
                    <a:pt x="1125" y="0"/>
                  </a:moveTo>
                  <a:lnTo>
                    <a:pt x="1061" y="9"/>
                  </a:lnTo>
                  <a:lnTo>
                    <a:pt x="952" y="52"/>
                  </a:lnTo>
                  <a:lnTo>
                    <a:pt x="868" y="82"/>
                  </a:lnTo>
                  <a:lnTo>
                    <a:pt x="768" y="137"/>
                  </a:lnTo>
                  <a:lnTo>
                    <a:pt x="558" y="275"/>
                  </a:lnTo>
                  <a:lnTo>
                    <a:pt x="403" y="430"/>
                  </a:lnTo>
                  <a:lnTo>
                    <a:pt x="266" y="604"/>
                  </a:lnTo>
                  <a:cubicBezTo>
                    <a:pt x="226" y="660"/>
                    <a:pt x="189" y="720"/>
                    <a:pt x="163" y="769"/>
                  </a:cubicBezTo>
                  <a:cubicBezTo>
                    <a:pt x="135" y="828"/>
                    <a:pt x="129" y="844"/>
                    <a:pt x="110" y="896"/>
                  </a:cubicBezTo>
                  <a:lnTo>
                    <a:pt x="46" y="1079"/>
                  </a:lnTo>
                  <a:lnTo>
                    <a:pt x="10" y="1271"/>
                  </a:lnTo>
                  <a:lnTo>
                    <a:pt x="0" y="1445"/>
                  </a:lnTo>
                  <a:lnTo>
                    <a:pt x="19" y="1655"/>
                  </a:lnTo>
                  <a:lnTo>
                    <a:pt x="58" y="1735"/>
                  </a:lnTo>
                  <a:lnTo>
                    <a:pt x="73" y="1786"/>
                  </a:lnTo>
                  <a:lnTo>
                    <a:pt x="103" y="1777"/>
                  </a:lnTo>
                  <a:lnTo>
                    <a:pt x="145" y="1849"/>
                  </a:lnTo>
                  <a:lnTo>
                    <a:pt x="157" y="1957"/>
                  </a:lnTo>
                  <a:lnTo>
                    <a:pt x="190" y="1996"/>
                  </a:lnTo>
                  <a:lnTo>
                    <a:pt x="247" y="1993"/>
                  </a:lnTo>
                  <a:lnTo>
                    <a:pt x="214" y="1927"/>
                  </a:lnTo>
                  <a:lnTo>
                    <a:pt x="199" y="1834"/>
                  </a:lnTo>
                  <a:lnTo>
                    <a:pt x="250" y="1819"/>
                  </a:lnTo>
                  <a:lnTo>
                    <a:pt x="253" y="1705"/>
                  </a:lnTo>
                  <a:lnTo>
                    <a:pt x="277" y="1630"/>
                  </a:lnTo>
                  <a:lnTo>
                    <a:pt x="286" y="1591"/>
                  </a:lnTo>
                  <a:lnTo>
                    <a:pt x="379" y="1525"/>
                  </a:lnTo>
                  <a:lnTo>
                    <a:pt x="325" y="1627"/>
                  </a:lnTo>
                  <a:lnTo>
                    <a:pt x="385" y="1621"/>
                  </a:lnTo>
                  <a:lnTo>
                    <a:pt x="358" y="1666"/>
                  </a:lnTo>
                  <a:cubicBezTo>
                    <a:pt x="359" y="1678"/>
                    <a:pt x="395" y="1678"/>
                    <a:pt x="394" y="1696"/>
                  </a:cubicBezTo>
                  <a:cubicBezTo>
                    <a:pt x="393" y="1714"/>
                    <a:pt x="359" y="1754"/>
                    <a:pt x="352" y="1777"/>
                  </a:cubicBezTo>
                  <a:cubicBezTo>
                    <a:pt x="345" y="1800"/>
                    <a:pt x="330" y="1841"/>
                    <a:pt x="352" y="1834"/>
                  </a:cubicBezTo>
                  <a:cubicBezTo>
                    <a:pt x="374" y="1827"/>
                    <a:pt x="464" y="1769"/>
                    <a:pt x="484" y="1732"/>
                  </a:cubicBezTo>
                  <a:lnTo>
                    <a:pt x="475" y="1609"/>
                  </a:lnTo>
                  <a:lnTo>
                    <a:pt x="517" y="1558"/>
                  </a:lnTo>
                  <a:lnTo>
                    <a:pt x="526" y="1504"/>
                  </a:lnTo>
                  <a:lnTo>
                    <a:pt x="568" y="1570"/>
                  </a:lnTo>
                  <a:lnTo>
                    <a:pt x="754" y="1507"/>
                  </a:lnTo>
                  <a:lnTo>
                    <a:pt x="748" y="1438"/>
                  </a:lnTo>
                  <a:lnTo>
                    <a:pt x="823" y="1462"/>
                  </a:lnTo>
                  <a:lnTo>
                    <a:pt x="844" y="1513"/>
                  </a:lnTo>
                  <a:lnTo>
                    <a:pt x="799" y="1549"/>
                  </a:lnTo>
                  <a:cubicBezTo>
                    <a:pt x="793" y="1567"/>
                    <a:pt x="793" y="1585"/>
                    <a:pt x="808" y="1624"/>
                  </a:cubicBezTo>
                  <a:cubicBezTo>
                    <a:pt x="823" y="1663"/>
                    <a:pt x="859" y="1649"/>
                    <a:pt x="868" y="1633"/>
                  </a:cubicBezTo>
                  <a:lnTo>
                    <a:pt x="865" y="1528"/>
                  </a:lnTo>
                  <a:lnTo>
                    <a:pt x="922" y="1462"/>
                  </a:lnTo>
                  <a:lnTo>
                    <a:pt x="826" y="1417"/>
                  </a:lnTo>
                  <a:lnTo>
                    <a:pt x="763" y="1357"/>
                  </a:lnTo>
                  <a:lnTo>
                    <a:pt x="742" y="1300"/>
                  </a:lnTo>
                  <a:lnTo>
                    <a:pt x="652" y="1288"/>
                  </a:lnTo>
                  <a:lnTo>
                    <a:pt x="664" y="1255"/>
                  </a:lnTo>
                  <a:lnTo>
                    <a:pt x="670" y="1225"/>
                  </a:lnTo>
                  <a:lnTo>
                    <a:pt x="733" y="1222"/>
                  </a:lnTo>
                  <a:lnTo>
                    <a:pt x="769" y="1180"/>
                  </a:lnTo>
                  <a:lnTo>
                    <a:pt x="835" y="1090"/>
                  </a:lnTo>
                  <a:lnTo>
                    <a:pt x="958" y="1105"/>
                  </a:lnTo>
                  <a:lnTo>
                    <a:pt x="991" y="1153"/>
                  </a:lnTo>
                  <a:lnTo>
                    <a:pt x="1042" y="1155"/>
                  </a:lnTo>
                  <a:lnTo>
                    <a:pt x="1105" y="1090"/>
                  </a:lnTo>
                  <a:lnTo>
                    <a:pt x="1147" y="1156"/>
                  </a:lnTo>
                  <a:lnTo>
                    <a:pt x="1216" y="1132"/>
                  </a:lnTo>
                  <a:lnTo>
                    <a:pt x="1261" y="1153"/>
                  </a:lnTo>
                  <a:lnTo>
                    <a:pt x="1147" y="1360"/>
                  </a:lnTo>
                  <a:lnTo>
                    <a:pt x="1147" y="1492"/>
                  </a:lnTo>
                  <a:lnTo>
                    <a:pt x="1189" y="1492"/>
                  </a:lnTo>
                  <a:lnTo>
                    <a:pt x="1261" y="1411"/>
                  </a:lnTo>
                  <a:lnTo>
                    <a:pt x="1258" y="1327"/>
                  </a:lnTo>
                  <a:lnTo>
                    <a:pt x="1279" y="1294"/>
                  </a:lnTo>
                  <a:lnTo>
                    <a:pt x="1294" y="1243"/>
                  </a:lnTo>
                  <a:lnTo>
                    <a:pt x="1384" y="1219"/>
                  </a:lnTo>
                  <a:lnTo>
                    <a:pt x="1372" y="1162"/>
                  </a:lnTo>
                  <a:lnTo>
                    <a:pt x="1420" y="1135"/>
                  </a:lnTo>
                  <a:lnTo>
                    <a:pt x="1459" y="1117"/>
                  </a:lnTo>
                  <a:lnTo>
                    <a:pt x="1552" y="1120"/>
                  </a:lnTo>
                  <a:lnTo>
                    <a:pt x="1591" y="1063"/>
                  </a:lnTo>
                  <a:lnTo>
                    <a:pt x="1618" y="1042"/>
                  </a:lnTo>
                  <a:lnTo>
                    <a:pt x="1630" y="1024"/>
                  </a:lnTo>
                  <a:lnTo>
                    <a:pt x="1555" y="1036"/>
                  </a:lnTo>
                  <a:lnTo>
                    <a:pt x="1555" y="985"/>
                  </a:lnTo>
                  <a:lnTo>
                    <a:pt x="1483" y="958"/>
                  </a:lnTo>
                  <a:lnTo>
                    <a:pt x="1459" y="985"/>
                  </a:lnTo>
                  <a:lnTo>
                    <a:pt x="1330" y="889"/>
                  </a:lnTo>
                  <a:lnTo>
                    <a:pt x="1276" y="931"/>
                  </a:lnTo>
                  <a:lnTo>
                    <a:pt x="1177" y="913"/>
                  </a:lnTo>
                  <a:lnTo>
                    <a:pt x="1186" y="841"/>
                  </a:lnTo>
                  <a:lnTo>
                    <a:pt x="1033" y="748"/>
                  </a:lnTo>
                  <a:lnTo>
                    <a:pt x="970" y="763"/>
                  </a:lnTo>
                  <a:lnTo>
                    <a:pt x="970" y="724"/>
                  </a:lnTo>
                  <a:lnTo>
                    <a:pt x="1003" y="685"/>
                  </a:lnTo>
                  <a:lnTo>
                    <a:pt x="1039" y="676"/>
                  </a:lnTo>
                  <a:lnTo>
                    <a:pt x="1006" y="619"/>
                  </a:lnTo>
                  <a:lnTo>
                    <a:pt x="979" y="631"/>
                  </a:lnTo>
                  <a:lnTo>
                    <a:pt x="979" y="574"/>
                  </a:lnTo>
                  <a:lnTo>
                    <a:pt x="913" y="592"/>
                  </a:lnTo>
                  <a:lnTo>
                    <a:pt x="904" y="514"/>
                  </a:lnTo>
                  <a:lnTo>
                    <a:pt x="861" y="520"/>
                  </a:lnTo>
                  <a:lnTo>
                    <a:pt x="816" y="430"/>
                  </a:lnTo>
                  <a:lnTo>
                    <a:pt x="868" y="445"/>
                  </a:lnTo>
                  <a:lnTo>
                    <a:pt x="910" y="484"/>
                  </a:lnTo>
                  <a:lnTo>
                    <a:pt x="994" y="481"/>
                  </a:lnTo>
                  <a:lnTo>
                    <a:pt x="967" y="433"/>
                  </a:lnTo>
                  <a:lnTo>
                    <a:pt x="913" y="436"/>
                  </a:lnTo>
                  <a:lnTo>
                    <a:pt x="877" y="400"/>
                  </a:lnTo>
                  <a:lnTo>
                    <a:pt x="919" y="391"/>
                  </a:lnTo>
                  <a:lnTo>
                    <a:pt x="970" y="397"/>
                  </a:lnTo>
                  <a:lnTo>
                    <a:pt x="1033" y="334"/>
                  </a:lnTo>
                  <a:lnTo>
                    <a:pt x="1000" y="289"/>
                  </a:lnTo>
                  <a:lnTo>
                    <a:pt x="1048" y="277"/>
                  </a:lnTo>
                  <a:lnTo>
                    <a:pt x="1144" y="283"/>
                  </a:lnTo>
                  <a:lnTo>
                    <a:pt x="1129" y="247"/>
                  </a:lnTo>
                  <a:lnTo>
                    <a:pt x="1171" y="205"/>
                  </a:lnTo>
                  <a:lnTo>
                    <a:pt x="1174" y="136"/>
                  </a:lnTo>
                  <a:lnTo>
                    <a:pt x="1222" y="46"/>
                  </a:lnTo>
                  <a:lnTo>
                    <a:pt x="1180" y="13"/>
                  </a:lnTo>
                  <a:lnTo>
                    <a:pt x="1125" y="0"/>
                  </a:lnTo>
                  <a:close/>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52" name="Freeform 23"/>
            <p:cNvSpPr>
              <a:spLocks/>
            </p:cNvSpPr>
            <p:nvPr userDrawn="1"/>
          </p:nvSpPr>
          <p:spPr bwMode="ltGray">
            <a:xfrm>
              <a:off x="3747" y="3265"/>
              <a:ext cx="399" cy="296"/>
            </a:xfrm>
            <a:custGeom>
              <a:avLst/>
              <a:gdLst>
                <a:gd name="T0" fmla="*/ 0 w 446"/>
                <a:gd name="T1" fmla="*/ 145 h 329"/>
                <a:gd name="T2" fmla="*/ 0 w 446"/>
                <a:gd name="T3" fmla="*/ 231 h 329"/>
                <a:gd name="T4" fmla="*/ 98 w 446"/>
                <a:gd name="T5" fmla="*/ 265 h 329"/>
                <a:gd name="T6" fmla="*/ 164 w 446"/>
                <a:gd name="T7" fmla="*/ 277 h 329"/>
                <a:gd name="T8" fmla="*/ 215 w 446"/>
                <a:gd name="T9" fmla="*/ 285 h 329"/>
                <a:gd name="T10" fmla="*/ 285 w 446"/>
                <a:gd name="T11" fmla="*/ 293 h 329"/>
                <a:gd name="T12" fmla="*/ 371 w 446"/>
                <a:gd name="T13" fmla="*/ 291 h 329"/>
                <a:gd name="T14" fmla="*/ 383 w 446"/>
                <a:gd name="T15" fmla="*/ 265 h 329"/>
                <a:gd name="T16" fmla="*/ 343 w 446"/>
                <a:gd name="T17" fmla="*/ 224 h 329"/>
                <a:gd name="T18" fmla="*/ 343 w 446"/>
                <a:gd name="T19" fmla="*/ 183 h 329"/>
                <a:gd name="T20" fmla="*/ 277 w 446"/>
                <a:gd name="T21" fmla="*/ 143 h 329"/>
                <a:gd name="T22" fmla="*/ 283 w 446"/>
                <a:gd name="T23" fmla="*/ 81 h 329"/>
                <a:gd name="T24" fmla="*/ 229 w 446"/>
                <a:gd name="T25" fmla="*/ 51 h 329"/>
                <a:gd name="T26" fmla="*/ 221 w 446"/>
                <a:gd name="T27" fmla="*/ 102 h 329"/>
                <a:gd name="T28" fmla="*/ 183 w 446"/>
                <a:gd name="T29" fmla="*/ 75 h 329"/>
                <a:gd name="T30" fmla="*/ 151 w 446"/>
                <a:gd name="T31" fmla="*/ 89 h 329"/>
                <a:gd name="T32" fmla="*/ 161 w 446"/>
                <a:gd name="T33" fmla="*/ 43 h 329"/>
                <a:gd name="T34" fmla="*/ 100 w 446"/>
                <a:gd name="T35" fmla="*/ 32 h 329"/>
                <a:gd name="T36" fmla="*/ 98 w 446"/>
                <a:gd name="T37" fmla="*/ 102 h 329"/>
                <a:gd name="T38" fmla="*/ 129 w 446"/>
                <a:gd name="T39" fmla="*/ 167 h 329"/>
                <a:gd name="T40" fmla="*/ 67 w 446"/>
                <a:gd name="T41" fmla="*/ 175 h 329"/>
                <a:gd name="T42" fmla="*/ 32 w 446"/>
                <a:gd name="T43" fmla="*/ 145 h 329"/>
                <a:gd name="T44" fmla="*/ 0 w 446"/>
                <a:gd name="T45" fmla="*/ 145 h 329"/>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446"/>
                <a:gd name="T70" fmla="*/ 0 h 329"/>
                <a:gd name="T71" fmla="*/ 446 w 446"/>
                <a:gd name="T72" fmla="*/ 329 h 329"/>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446" h="329">
                  <a:moveTo>
                    <a:pt x="0" y="162"/>
                  </a:moveTo>
                  <a:lnTo>
                    <a:pt x="0" y="258"/>
                  </a:lnTo>
                  <a:lnTo>
                    <a:pt x="109" y="295"/>
                  </a:lnTo>
                  <a:lnTo>
                    <a:pt x="183" y="309"/>
                  </a:lnTo>
                  <a:lnTo>
                    <a:pt x="240" y="318"/>
                  </a:lnTo>
                  <a:lnTo>
                    <a:pt x="318" y="327"/>
                  </a:lnTo>
                  <a:lnTo>
                    <a:pt x="414" y="324"/>
                  </a:lnTo>
                  <a:cubicBezTo>
                    <a:pt x="432" y="319"/>
                    <a:pt x="446" y="329"/>
                    <a:pt x="427" y="295"/>
                  </a:cubicBezTo>
                  <a:cubicBezTo>
                    <a:pt x="408" y="261"/>
                    <a:pt x="389" y="265"/>
                    <a:pt x="382" y="250"/>
                  </a:cubicBezTo>
                  <a:lnTo>
                    <a:pt x="382" y="204"/>
                  </a:lnTo>
                  <a:lnTo>
                    <a:pt x="309" y="159"/>
                  </a:lnTo>
                  <a:cubicBezTo>
                    <a:pt x="298" y="140"/>
                    <a:pt x="333" y="144"/>
                    <a:pt x="315" y="90"/>
                  </a:cubicBezTo>
                  <a:cubicBezTo>
                    <a:pt x="297" y="36"/>
                    <a:pt x="266" y="53"/>
                    <a:pt x="255" y="57"/>
                  </a:cubicBezTo>
                  <a:lnTo>
                    <a:pt x="246" y="114"/>
                  </a:lnTo>
                  <a:lnTo>
                    <a:pt x="204" y="84"/>
                  </a:lnTo>
                  <a:lnTo>
                    <a:pt x="168" y="99"/>
                  </a:lnTo>
                  <a:lnTo>
                    <a:pt x="180" y="48"/>
                  </a:lnTo>
                  <a:cubicBezTo>
                    <a:pt x="171" y="38"/>
                    <a:pt x="135" y="0"/>
                    <a:pt x="111" y="36"/>
                  </a:cubicBezTo>
                  <a:cubicBezTo>
                    <a:pt x="87" y="72"/>
                    <a:pt x="104" y="89"/>
                    <a:pt x="109" y="114"/>
                  </a:cubicBezTo>
                  <a:lnTo>
                    <a:pt x="144" y="186"/>
                  </a:lnTo>
                  <a:lnTo>
                    <a:pt x="75" y="195"/>
                  </a:lnTo>
                  <a:lnTo>
                    <a:pt x="36" y="162"/>
                  </a:lnTo>
                  <a:lnTo>
                    <a:pt x="0" y="162"/>
                  </a:lnTo>
                  <a:close/>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53" name="Freeform 24"/>
            <p:cNvSpPr>
              <a:spLocks/>
            </p:cNvSpPr>
            <p:nvPr userDrawn="1"/>
          </p:nvSpPr>
          <p:spPr bwMode="ltGray">
            <a:xfrm>
              <a:off x="3653" y="3182"/>
              <a:ext cx="395" cy="131"/>
            </a:xfrm>
            <a:custGeom>
              <a:avLst/>
              <a:gdLst>
                <a:gd name="T0" fmla="*/ 5 w 441"/>
                <a:gd name="T1" fmla="*/ 70 h 146"/>
                <a:gd name="T2" fmla="*/ 54 w 441"/>
                <a:gd name="T3" fmla="*/ 127 h 146"/>
                <a:gd name="T4" fmla="*/ 151 w 441"/>
                <a:gd name="T5" fmla="*/ 99 h 146"/>
                <a:gd name="T6" fmla="*/ 193 w 441"/>
                <a:gd name="T7" fmla="*/ 59 h 146"/>
                <a:gd name="T8" fmla="*/ 233 w 441"/>
                <a:gd name="T9" fmla="*/ 99 h 146"/>
                <a:gd name="T10" fmla="*/ 271 w 441"/>
                <a:gd name="T11" fmla="*/ 89 h 146"/>
                <a:gd name="T12" fmla="*/ 314 w 441"/>
                <a:gd name="T13" fmla="*/ 99 h 146"/>
                <a:gd name="T14" fmla="*/ 314 w 441"/>
                <a:gd name="T15" fmla="*/ 57 h 146"/>
                <a:gd name="T16" fmla="*/ 344 w 441"/>
                <a:gd name="T17" fmla="*/ 27 h 146"/>
                <a:gd name="T18" fmla="*/ 360 w 441"/>
                <a:gd name="T19" fmla="*/ 54 h 146"/>
                <a:gd name="T20" fmla="*/ 384 w 441"/>
                <a:gd name="T21" fmla="*/ 16 h 146"/>
                <a:gd name="T22" fmla="*/ 339 w 441"/>
                <a:gd name="T23" fmla="*/ 0 h 146"/>
                <a:gd name="T24" fmla="*/ 273 w 441"/>
                <a:gd name="T25" fmla="*/ 57 h 146"/>
                <a:gd name="T26" fmla="*/ 212 w 441"/>
                <a:gd name="T27" fmla="*/ 11 h 146"/>
                <a:gd name="T28" fmla="*/ 172 w 441"/>
                <a:gd name="T29" fmla="*/ 48 h 146"/>
                <a:gd name="T30" fmla="*/ 129 w 441"/>
                <a:gd name="T31" fmla="*/ 67 h 146"/>
                <a:gd name="T32" fmla="*/ 116 w 441"/>
                <a:gd name="T33" fmla="*/ 75 h 146"/>
                <a:gd name="T34" fmla="*/ 97 w 441"/>
                <a:gd name="T35" fmla="*/ 70 h 146"/>
                <a:gd name="T36" fmla="*/ 54 w 441"/>
                <a:gd name="T37" fmla="*/ 48 h 146"/>
                <a:gd name="T38" fmla="*/ 5 w 441"/>
                <a:gd name="T39" fmla="*/ 70 h 14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41"/>
                <a:gd name="T61" fmla="*/ 0 h 146"/>
                <a:gd name="T62" fmla="*/ 441 w 441"/>
                <a:gd name="T63" fmla="*/ 146 h 14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41" h="146">
                  <a:moveTo>
                    <a:pt x="6" y="78"/>
                  </a:moveTo>
                  <a:cubicBezTo>
                    <a:pt x="0" y="90"/>
                    <a:pt x="33" y="136"/>
                    <a:pt x="60" y="141"/>
                  </a:cubicBezTo>
                  <a:cubicBezTo>
                    <a:pt x="87" y="146"/>
                    <a:pt x="143" y="123"/>
                    <a:pt x="169" y="110"/>
                  </a:cubicBezTo>
                  <a:lnTo>
                    <a:pt x="216" y="66"/>
                  </a:lnTo>
                  <a:lnTo>
                    <a:pt x="260" y="110"/>
                  </a:lnTo>
                  <a:lnTo>
                    <a:pt x="303" y="99"/>
                  </a:lnTo>
                  <a:lnTo>
                    <a:pt x="351" y="110"/>
                  </a:lnTo>
                  <a:lnTo>
                    <a:pt x="351" y="64"/>
                  </a:lnTo>
                  <a:lnTo>
                    <a:pt x="384" y="30"/>
                  </a:lnTo>
                  <a:cubicBezTo>
                    <a:pt x="392" y="29"/>
                    <a:pt x="363" y="66"/>
                    <a:pt x="402" y="60"/>
                  </a:cubicBezTo>
                  <a:cubicBezTo>
                    <a:pt x="441" y="54"/>
                    <a:pt x="433" y="28"/>
                    <a:pt x="429" y="18"/>
                  </a:cubicBezTo>
                  <a:lnTo>
                    <a:pt x="378" y="0"/>
                  </a:lnTo>
                  <a:lnTo>
                    <a:pt x="305" y="64"/>
                  </a:lnTo>
                  <a:lnTo>
                    <a:pt x="237" y="12"/>
                  </a:lnTo>
                  <a:lnTo>
                    <a:pt x="192" y="54"/>
                  </a:lnTo>
                  <a:lnTo>
                    <a:pt x="144" y="75"/>
                  </a:lnTo>
                  <a:lnTo>
                    <a:pt x="129" y="84"/>
                  </a:lnTo>
                  <a:lnTo>
                    <a:pt x="108" y="78"/>
                  </a:lnTo>
                  <a:cubicBezTo>
                    <a:pt x="97" y="73"/>
                    <a:pt x="99" y="60"/>
                    <a:pt x="60" y="54"/>
                  </a:cubicBezTo>
                  <a:cubicBezTo>
                    <a:pt x="21" y="48"/>
                    <a:pt x="17" y="73"/>
                    <a:pt x="6" y="78"/>
                  </a:cubicBezTo>
                  <a:close/>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54" name="Freeform 25"/>
            <p:cNvSpPr>
              <a:spLocks/>
            </p:cNvSpPr>
            <p:nvPr userDrawn="1"/>
          </p:nvSpPr>
          <p:spPr bwMode="ltGray">
            <a:xfrm>
              <a:off x="2944" y="2778"/>
              <a:ext cx="134" cy="178"/>
            </a:xfrm>
            <a:custGeom>
              <a:avLst/>
              <a:gdLst>
                <a:gd name="T0" fmla="*/ 0 w 150"/>
                <a:gd name="T1" fmla="*/ 0 h 198"/>
                <a:gd name="T2" fmla="*/ 13 w 150"/>
                <a:gd name="T3" fmla="*/ 57 h 198"/>
                <a:gd name="T4" fmla="*/ 40 w 150"/>
                <a:gd name="T5" fmla="*/ 108 h 198"/>
                <a:gd name="T6" fmla="*/ 80 w 150"/>
                <a:gd name="T7" fmla="*/ 167 h 198"/>
                <a:gd name="T8" fmla="*/ 110 w 150"/>
                <a:gd name="T9" fmla="*/ 178 h 198"/>
                <a:gd name="T10" fmla="*/ 134 w 150"/>
                <a:gd name="T11" fmla="*/ 146 h 198"/>
                <a:gd name="T12" fmla="*/ 102 w 150"/>
                <a:gd name="T13" fmla="*/ 146 h 198"/>
                <a:gd name="T14" fmla="*/ 99 w 150"/>
                <a:gd name="T15" fmla="*/ 92 h 198"/>
                <a:gd name="T16" fmla="*/ 70 w 150"/>
                <a:gd name="T17" fmla="*/ 76 h 198"/>
                <a:gd name="T18" fmla="*/ 88 w 150"/>
                <a:gd name="T19" fmla="*/ 19 h 198"/>
                <a:gd name="T20" fmla="*/ 43 w 150"/>
                <a:gd name="T21" fmla="*/ 32 h 198"/>
                <a:gd name="T22" fmla="*/ 0 w 150"/>
                <a:gd name="T23" fmla="*/ 0 h 19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50"/>
                <a:gd name="T37" fmla="*/ 0 h 198"/>
                <a:gd name="T38" fmla="*/ 150 w 150"/>
                <a:gd name="T39" fmla="*/ 198 h 19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50" h="198">
                  <a:moveTo>
                    <a:pt x="0" y="0"/>
                  </a:moveTo>
                  <a:lnTo>
                    <a:pt x="15" y="63"/>
                  </a:lnTo>
                  <a:lnTo>
                    <a:pt x="45" y="120"/>
                  </a:lnTo>
                  <a:lnTo>
                    <a:pt x="90" y="186"/>
                  </a:lnTo>
                  <a:lnTo>
                    <a:pt x="123" y="198"/>
                  </a:lnTo>
                  <a:lnTo>
                    <a:pt x="150" y="162"/>
                  </a:lnTo>
                  <a:lnTo>
                    <a:pt x="114" y="162"/>
                  </a:lnTo>
                  <a:lnTo>
                    <a:pt x="111" y="102"/>
                  </a:lnTo>
                  <a:lnTo>
                    <a:pt x="78" y="84"/>
                  </a:lnTo>
                  <a:lnTo>
                    <a:pt x="99" y="21"/>
                  </a:lnTo>
                  <a:lnTo>
                    <a:pt x="48" y="36"/>
                  </a:lnTo>
                  <a:lnTo>
                    <a:pt x="0" y="0"/>
                  </a:lnTo>
                  <a:close/>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55" name="Freeform 26"/>
            <p:cNvSpPr>
              <a:spLocks/>
            </p:cNvSpPr>
            <p:nvPr userDrawn="1"/>
          </p:nvSpPr>
          <p:spPr bwMode="ltGray">
            <a:xfrm>
              <a:off x="3074" y="2697"/>
              <a:ext cx="80" cy="263"/>
            </a:xfrm>
            <a:custGeom>
              <a:avLst/>
              <a:gdLst>
                <a:gd name="T0" fmla="*/ 50 w 90"/>
                <a:gd name="T1" fmla="*/ 0 h 293"/>
                <a:gd name="T2" fmla="*/ 26 w 90"/>
                <a:gd name="T3" fmla="*/ 70 h 293"/>
                <a:gd name="T4" fmla="*/ 2 w 90"/>
                <a:gd name="T5" fmla="*/ 100 h 293"/>
                <a:gd name="T6" fmla="*/ 0 w 90"/>
                <a:gd name="T7" fmla="*/ 141 h 293"/>
                <a:gd name="T8" fmla="*/ 31 w 90"/>
                <a:gd name="T9" fmla="*/ 145 h 293"/>
                <a:gd name="T10" fmla="*/ 40 w 90"/>
                <a:gd name="T11" fmla="*/ 181 h 293"/>
                <a:gd name="T12" fmla="*/ 15 w 90"/>
                <a:gd name="T13" fmla="*/ 207 h 293"/>
                <a:gd name="T14" fmla="*/ 58 w 90"/>
                <a:gd name="T15" fmla="*/ 261 h 293"/>
                <a:gd name="T16" fmla="*/ 80 w 90"/>
                <a:gd name="T17" fmla="*/ 263 h 293"/>
                <a:gd name="T18" fmla="*/ 55 w 90"/>
                <a:gd name="T19" fmla="*/ 234 h 293"/>
                <a:gd name="T20" fmla="*/ 63 w 90"/>
                <a:gd name="T21" fmla="*/ 159 h 293"/>
                <a:gd name="T22" fmla="*/ 40 w 90"/>
                <a:gd name="T23" fmla="*/ 141 h 293"/>
                <a:gd name="T24" fmla="*/ 26 w 90"/>
                <a:gd name="T25" fmla="*/ 116 h 293"/>
                <a:gd name="T26" fmla="*/ 50 w 90"/>
                <a:gd name="T27" fmla="*/ 83 h 293"/>
                <a:gd name="T28" fmla="*/ 80 w 90"/>
                <a:gd name="T29" fmla="*/ 59 h 293"/>
                <a:gd name="T30" fmla="*/ 50 w 90"/>
                <a:gd name="T31" fmla="*/ 0 h 293"/>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90"/>
                <a:gd name="T49" fmla="*/ 0 h 293"/>
                <a:gd name="T50" fmla="*/ 90 w 90"/>
                <a:gd name="T51" fmla="*/ 293 h 293"/>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90" h="293">
                  <a:moveTo>
                    <a:pt x="56" y="0"/>
                  </a:moveTo>
                  <a:lnTo>
                    <a:pt x="29" y="78"/>
                  </a:lnTo>
                  <a:lnTo>
                    <a:pt x="2" y="111"/>
                  </a:lnTo>
                  <a:lnTo>
                    <a:pt x="0" y="157"/>
                  </a:lnTo>
                  <a:lnTo>
                    <a:pt x="35" y="162"/>
                  </a:lnTo>
                  <a:lnTo>
                    <a:pt x="45" y="202"/>
                  </a:lnTo>
                  <a:lnTo>
                    <a:pt x="17" y="231"/>
                  </a:lnTo>
                  <a:lnTo>
                    <a:pt x="65" y="291"/>
                  </a:lnTo>
                  <a:lnTo>
                    <a:pt x="90" y="293"/>
                  </a:lnTo>
                  <a:lnTo>
                    <a:pt x="62" y="261"/>
                  </a:lnTo>
                  <a:lnTo>
                    <a:pt x="71" y="177"/>
                  </a:lnTo>
                  <a:lnTo>
                    <a:pt x="45" y="157"/>
                  </a:lnTo>
                  <a:lnTo>
                    <a:pt x="29" y="129"/>
                  </a:lnTo>
                  <a:lnTo>
                    <a:pt x="56" y="93"/>
                  </a:lnTo>
                  <a:lnTo>
                    <a:pt x="90" y="66"/>
                  </a:lnTo>
                  <a:lnTo>
                    <a:pt x="56" y="0"/>
                  </a:lnTo>
                  <a:close/>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56" name="Freeform 27"/>
            <p:cNvSpPr>
              <a:spLocks/>
            </p:cNvSpPr>
            <p:nvPr userDrawn="1"/>
          </p:nvSpPr>
          <p:spPr bwMode="ltGray">
            <a:xfrm>
              <a:off x="3194" y="2490"/>
              <a:ext cx="258" cy="223"/>
            </a:xfrm>
            <a:custGeom>
              <a:avLst/>
              <a:gdLst>
                <a:gd name="T0" fmla="*/ 0 w 288"/>
                <a:gd name="T1" fmla="*/ 224 h 249"/>
                <a:gd name="T2" fmla="*/ 11 w 288"/>
                <a:gd name="T3" fmla="*/ 192 h 249"/>
                <a:gd name="T4" fmla="*/ 59 w 288"/>
                <a:gd name="T5" fmla="*/ 194 h 249"/>
                <a:gd name="T6" fmla="*/ 62 w 288"/>
                <a:gd name="T7" fmla="*/ 162 h 249"/>
                <a:gd name="T8" fmla="*/ 140 w 288"/>
                <a:gd name="T9" fmla="*/ 132 h 249"/>
                <a:gd name="T10" fmla="*/ 164 w 288"/>
                <a:gd name="T11" fmla="*/ 145 h 249"/>
                <a:gd name="T12" fmla="*/ 153 w 288"/>
                <a:gd name="T13" fmla="*/ 13 h 249"/>
                <a:gd name="T14" fmla="*/ 204 w 288"/>
                <a:gd name="T15" fmla="*/ 0 h 249"/>
                <a:gd name="T16" fmla="*/ 258 w 288"/>
                <a:gd name="T17" fmla="*/ 40 h 249"/>
                <a:gd name="T18" fmla="*/ 220 w 288"/>
                <a:gd name="T19" fmla="*/ 35 h 249"/>
                <a:gd name="T20" fmla="*/ 196 w 288"/>
                <a:gd name="T21" fmla="*/ 57 h 249"/>
                <a:gd name="T22" fmla="*/ 218 w 288"/>
                <a:gd name="T23" fmla="*/ 135 h 249"/>
                <a:gd name="T24" fmla="*/ 164 w 288"/>
                <a:gd name="T25" fmla="*/ 185 h 249"/>
                <a:gd name="T26" fmla="*/ 0 w 288"/>
                <a:gd name="T27" fmla="*/ 224 h 24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88"/>
                <a:gd name="T43" fmla="*/ 0 h 249"/>
                <a:gd name="T44" fmla="*/ 288 w 288"/>
                <a:gd name="T45" fmla="*/ 249 h 249"/>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88" h="249">
                  <a:moveTo>
                    <a:pt x="0" y="249"/>
                  </a:moveTo>
                  <a:lnTo>
                    <a:pt x="12" y="213"/>
                  </a:lnTo>
                  <a:lnTo>
                    <a:pt x="66" y="216"/>
                  </a:lnTo>
                  <a:lnTo>
                    <a:pt x="69" y="180"/>
                  </a:lnTo>
                  <a:lnTo>
                    <a:pt x="156" y="147"/>
                  </a:lnTo>
                  <a:lnTo>
                    <a:pt x="183" y="161"/>
                  </a:lnTo>
                  <a:lnTo>
                    <a:pt x="171" y="15"/>
                  </a:lnTo>
                  <a:lnTo>
                    <a:pt x="228" y="0"/>
                  </a:lnTo>
                  <a:lnTo>
                    <a:pt x="288" y="45"/>
                  </a:lnTo>
                  <a:lnTo>
                    <a:pt x="246" y="39"/>
                  </a:lnTo>
                  <a:lnTo>
                    <a:pt x="219" y="63"/>
                  </a:lnTo>
                  <a:lnTo>
                    <a:pt x="243" y="150"/>
                  </a:lnTo>
                  <a:lnTo>
                    <a:pt x="183" y="206"/>
                  </a:lnTo>
                  <a:lnTo>
                    <a:pt x="0" y="249"/>
                  </a:lnTo>
                  <a:close/>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57" name="AutoShape 28"/>
            <p:cNvSpPr>
              <a:spLocks noChangeArrowheads="1"/>
            </p:cNvSpPr>
            <p:nvPr userDrawn="1"/>
          </p:nvSpPr>
          <p:spPr bwMode="ltGray">
            <a:xfrm rot="10800000">
              <a:off x="3561" y="1130"/>
              <a:ext cx="812" cy="610"/>
            </a:xfrm>
            <a:custGeom>
              <a:avLst/>
              <a:gdLst>
                <a:gd name="T0" fmla="*/ 15 w 21600"/>
                <a:gd name="T1" fmla="*/ 0 h 21600"/>
                <a:gd name="T2" fmla="*/ 4 w 21600"/>
                <a:gd name="T3" fmla="*/ 3 h 21600"/>
                <a:gd name="T4" fmla="*/ 0 w 21600"/>
                <a:gd name="T5" fmla="*/ 9 h 21600"/>
                <a:gd name="T6" fmla="*/ 4 w 21600"/>
                <a:gd name="T7" fmla="*/ 15 h 21600"/>
                <a:gd name="T8" fmla="*/ 15 w 21600"/>
                <a:gd name="T9" fmla="*/ 17 h 21600"/>
                <a:gd name="T10" fmla="*/ 26 w 21600"/>
                <a:gd name="T11" fmla="*/ 15 h 21600"/>
                <a:gd name="T12" fmla="*/ 31 w 21600"/>
                <a:gd name="T13" fmla="*/ 9 h 21600"/>
                <a:gd name="T14" fmla="*/ 26 w 21600"/>
                <a:gd name="T15" fmla="*/ 3 h 21600"/>
                <a:gd name="T16" fmla="*/ 0 60000 65536"/>
                <a:gd name="T17" fmla="*/ 0 60000 65536"/>
                <a:gd name="T18" fmla="*/ 0 60000 65536"/>
                <a:gd name="T19" fmla="*/ 0 60000 65536"/>
                <a:gd name="T20" fmla="*/ 0 60000 65536"/>
                <a:gd name="T21" fmla="*/ 0 60000 65536"/>
                <a:gd name="T22" fmla="*/ 0 60000 65536"/>
                <a:gd name="T23" fmla="*/ 0 60000 65536"/>
                <a:gd name="T24" fmla="*/ 3166 w 21600"/>
                <a:gd name="T25" fmla="*/ 3151 h 21600"/>
                <a:gd name="T26" fmla="*/ 18434 w 21600"/>
                <a:gd name="T27" fmla="*/ 18449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1492" y="10800"/>
                  </a:moveTo>
                  <a:cubicBezTo>
                    <a:pt x="1492" y="15941"/>
                    <a:pt x="5659" y="20108"/>
                    <a:pt x="10800" y="20108"/>
                  </a:cubicBezTo>
                  <a:cubicBezTo>
                    <a:pt x="15941" y="20108"/>
                    <a:pt x="20108" y="15941"/>
                    <a:pt x="20108" y="10800"/>
                  </a:cubicBezTo>
                  <a:cubicBezTo>
                    <a:pt x="20108" y="5659"/>
                    <a:pt x="15941" y="1492"/>
                    <a:pt x="10800" y="1492"/>
                  </a:cubicBezTo>
                  <a:cubicBezTo>
                    <a:pt x="5659" y="1492"/>
                    <a:pt x="1492" y="5659"/>
                    <a:pt x="1492" y="10800"/>
                  </a:cubicBezTo>
                  <a:close/>
                </a:path>
              </a:pathLst>
            </a:custGeom>
            <a:solidFill>
              <a:srgbClr val="10563D"/>
            </a:solidFill>
            <a:ln>
              <a:noFill/>
            </a:ln>
            <a:extLst>
              <a:ext uri="{91240B29-F687-4F45-9708-019B960494DF}"/>
            </a:extLst>
          </p:spPr>
          <p:txBody>
            <a:bodyPr rot="10800000" wrap="none" anchor="ctr"/>
            <a:lstStyle/>
            <a:p>
              <a:pPr eaLnBrk="0" hangingPunct="0">
                <a:defRPr/>
              </a:pPr>
              <a:endParaRPr lang="en-US">
                <a:cs typeface="+mn-cs"/>
              </a:endParaRPr>
            </a:p>
          </p:txBody>
        </p:sp>
      </p:grpSp>
      <p:sp>
        <p:nvSpPr>
          <p:cNvPr id="455742" name="Rectangle 62"/>
          <p:cNvSpPr>
            <a:spLocks noGrp="1" noChangeArrowheads="1"/>
          </p:cNvSpPr>
          <p:nvPr>
            <p:ph type="body" idx="1"/>
          </p:nvPr>
        </p:nvSpPr>
        <p:spPr bwMode="auto">
          <a:xfrm>
            <a:off x="457200" y="1295400"/>
            <a:ext cx="8458200" cy="4876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cSld>
  <p:clrMap bg1="dk2" tx1="lt1" bg2="dk1" tx2="lt2" accent1="accent1" accent2="accent2" accent3="accent3" accent4="accent4" accent5="accent5" accent6="accent6" hlink="hlink" folHlink="folHlink"/>
  <p:sldLayoutIdLst>
    <p:sldLayoutId id="2147483678" r:id="rId1"/>
    <p:sldLayoutId id="2147483677" r:id="rId2"/>
    <p:sldLayoutId id="2147483676" r:id="rId3"/>
    <p:sldLayoutId id="2147483675" r:id="rId4"/>
    <p:sldLayoutId id="2147483674" r:id="rId5"/>
    <p:sldLayoutId id="2147483673" r:id="rId6"/>
    <p:sldLayoutId id="2147483672" r:id="rId7"/>
    <p:sldLayoutId id="2147483671" r:id="rId8"/>
    <p:sldLayoutId id="2147483670" r:id="rId9"/>
    <p:sldLayoutId id="2147483669" r:id="rId10"/>
    <p:sldLayoutId id="2147483668" r:id="rId11"/>
    <p:sldLayoutId id="2147483667" r:id="rId12"/>
    <p:sldLayoutId id="2147483666" r:id="rId13"/>
  </p:sldLayoutIdLst>
  <p:timing>
    <p:tnLst>
      <p:par>
        <p:cTn id="1" dur="indefinite" restart="never" nodeType="tmRoot"/>
      </p:par>
    </p:tnLst>
  </p:timing>
  <p:hf hdr="0" dt="0"/>
  <p:txStyles>
    <p:titleStyle>
      <a:lvl1pPr algn="ctr" rtl="0" fontAlgn="base">
        <a:spcBef>
          <a:spcPct val="0"/>
        </a:spcBef>
        <a:spcAft>
          <a:spcPct val="0"/>
        </a:spcAft>
        <a:defRPr sz="3600">
          <a:solidFill>
            <a:srgbClr val="FFCC66"/>
          </a:solidFill>
          <a:latin typeface="+mj-lt"/>
          <a:ea typeface="+mj-ea"/>
          <a:cs typeface="+mj-cs"/>
        </a:defRPr>
      </a:lvl1pPr>
      <a:lvl2pPr algn="ctr" rtl="0" fontAlgn="base">
        <a:spcBef>
          <a:spcPct val="0"/>
        </a:spcBef>
        <a:spcAft>
          <a:spcPct val="0"/>
        </a:spcAft>
        <a:defRPr sz="3600">
          <a:solidFill>
            <a:srgbClr val="FFCC66"/>
          </a:solidFill>
          <a:latin typeface="Arial" pitchFamily="34" charset="0"/>
        </a:defRPr>
      </a:lvl2pPr>
      <a:lvl3pPr algn="ctr" rtl="0" fontAlgn="base">
        <a:spcBef>
          <a:spcPct val="0"/>
        </a:spcBef>
        <a:spcAft>
          <a:spcPct val="0"/>
        </a:spcAft>
        <a:defRPr sz="3600">
          <a:solidFill>
            <a:srgbClr val="FFCC66"/>
          </a:solidFill>
          <a:latin typeface="Arial" pitchFamily="34" charset="0"/>
        </a:defRPr>
      </a:lvl3pPr>
      <a:lvl4pPr algn="ctr" rtl="0" fontAlgn="base">
        <a:spcBef>
          <a:spcPct val="0"/>
        </a:spcBef>
        <a:spcAft>
          <a:spcPct val="0"/>
        </a:spcAft>
        <a:defRPr sz="3600">
          <a:solidFill>
            <a:srgbClr val="FFCC66"/>
          </a:solidFill>
          <a:latin typeface="Arial" pitchFamily="34" charset="0"/>
        </a:defRPr>
      </a:lvl4pPr>
      <a:lvl5pPr algn="ctr" rtl="0" fontAlgn="base">
        <a:spcBef>
          <a:spcPct val="0"/>
        </a:spcBef>
        <a:spcAft>
          <a:spcPct val="0"/>
        </a:spcAft>
        <a:defRPr sz="3600">
          <a:solidFill>
            <a:srgbClr val="FFCC66"/>
          </a:solidFill>
          <a:latin typeface="Arial" pitchFamily="34" charset="0"/>
        </a:defRPr>
      </a:lvl5pPr>
      <a:lvl6pPr marL="457200" algn="ctr" rtl="0" eaLnBrk="1" fontAlgn="base" hangingPunct="1">
        <a:spcBef>
          <a:spcPct val="0"/>
        </a:spcBef>
        <a:spcAft>
          <a:spcPct val="0"/>
        </a:spcAft>
        <a:defRPr sz="3600">
          <a:solidFill>
            <a:schemeClr val="tx2"/>
          </a:solidFill>
          <a:latin typeface="Arial" pitchFamily="34" charset="0"/>
        </a:defRPr>
      </a:lvl6pPr>
      <a:lvl7pPr marL="914400" algn="ctr" rtl="0" eaLnBrk="1" fontAlgn="base" hangingPunct="1">
        <a:spcBef>
          <a:spcPct val="0"/>
        </a:spcBef>
        <a:spcAft>
          <a:spcPct val="0"/>
        </a:spcAft>
        <a:defRPr sz="3600">
          <a:solidFill>
            <a:schemeClr val="tx2"/>
          </a:solidFill>
          <a:latin typeface="Arial" pitchFamily="34" charset="0"/>
        </a:defRPr>
      </a:lvl7pPr>
      <a:lvl8pPr marL="1371600" algn="ctr" rtl="0" eaLnBrk="1" fontAlgn="base" hangingPunct="1">
        <a:spcBef>
          <a:spcPct val="0"/>
        </a:spcBef>
        <a:spcAft>
          <a:spcPct val="0"/>
        </a:spcAft>
        <a:defRPr sz="3600">
          <a:solidFill>
            <a:schemeClr val="tx2"/>
          </a:solidFill>
          <a:latin typeface="Arial" pitchFamily="34" charset="0"/>
        </a:defRPr>
      </a:lvl8pPr>
      <a:lvl9pPr marL="1828800" algn="ctr" rtl="0" eaLnBrk="1" fontAlgn="base" hangingPunct="1">
        <a:spcBef>
          <a:spcPct val="0"/>
        </a:spcBef>
        <a:spcAft>
          <a:spcPct val="0"/>
        </a:spcAft>
        <a:defRPr sz="3600">
          <a:solidFill>
            <a:schemeClr val="tx2"/>
          </a:solidFill>
          <a:latin typeface="Arial" pitchFamily="34" charset="0"/>
        </a:defRPr>
      </a:lvl9pPr>
    </p:titleStyle>
    <p:bodyStyle>
      <a:lvl1pPr marL="341313" indent="-341313" algn="l" rtl="0" fontAlgn="base">
        <a:spcBef>
          <a:spcPct val="20000"/>
        </a:spcBef>
        <a:spcAft>
          <a:spcPct val="0"/>
        </a:spcAft>
        <a:buChar char="•"/>
        <a:defRPr sz="2800">
          <a:solidFill>
            <a:schemeClr val="tx1"/>
          </a:solidFill>
          <a:latin typeface="+mn-lt"/>
          <a:ea typeface="+mn-ea"/>
          <a:cs typeface="+mn-cs"/>
        </a:defRPr>
      </a:lvl1pPr>
      <a:lvl2pPr marL="804863" indent="-287338" algn="l" rtl="0" fontAlgn="base">
        <a:spcBef>
          <a:spcPct val="20000"/>
        </a:spcBef>
        <a:spcAft>
          <a:spcPct val="0"/>
        </a:spcAft>
        <a:buChar char="–"/>
        <a:defRPr sz="2400">
          <a:solidFill>
            <a:schemeClr val="tx1"/>
          </a:solidFill>
          <a:latin typeface="+mn-lt"/>
        </a:defRPr>
      </a:lvl2pPr>
      <a:lvl3pPr marL="1138238" indent="-219075" algn="l" rtl="0" fontAlgn="base">
        <a:spcBef>
          <a:spcPct val="20000"/>
        </a:spcBef>
        <a:spcAft>
          <a:spcPct val="0"/>
        </a:spcAft>
        <a:buChar char="•"/>
        <a:defRPr sz="2200">
          <a:solidFill>
            <a:schemeClr val="tx1"/>
          </a:solidFill>
          <a:latin typeface="+mn-lt"/>
        </a:defRPr>
      </a:lvl3pPr>
      <a:lvl4pPr marL="1539875" indent="-287338" algn="l" rtl="0" fontAlgn="base">
        <a:spcBef>
          <a:spcPct val="20000"/>
        </a:spcBef>
        <a:spcAft>
          <a:spcPct val="0"/>
        </a:spcAft>
        <a:buChar char="–"/>
        <a:defRPr sz="2000">
          <a:solidFill>
            <a:schemeClr val="tx1"/>
          </a:solidFill>
          <a:latin typeface="+mn-lt"/>
        </a:defRPr>
      </a:lvl4pPr>
      <a:lvl5pPr marL="1885950" indent="-231775" algn="l" rtl="0" fontAlgn="base">
        <a:spcBef>
          <a:spcPct val="20000"/>
        </a:spcBef>
        <a:spcAft>
          <a:spcPct val="0"/>
        </a:spcAft>
        <a:buChar char="»"/>
        <a:defRPr sz="2000">
          <a:solidFill>
            <a:schemeClr val="tx1"/>
          </a:solidFill>
          <a:latin typeface="+mn-lt"/>
        </a:defRPr>
      </a:lvl5pPr>
      <a:lvl6pPr marL="2343150" indent="-231775" algn="l" rtl="0" eaLnBrk="1" fontAlgn="base" hangingPunct="1">
        <a:spcBef>
          <a:spcPct val="20000"/>
        </a:spcBef>
        <a:spcAft>
          <a:spcPct val="0"/>
        </a:spcAft>
        <a:buChar char="»"/>
        <a:defRPr sz="2000">
          <a:solidFill>
            <a:schemeClr val="tx1"/>
          </a:solidFill>
          <a:latin typeface="+mn-lt"/>
        </a:defRPr>
      </a:lvl6pPr>
      <a:lvl7pPr marL="2800350" indent="-231775" algn="l" rtl="0" eaLnBrk="1" fontAlgn="base" hangingPunct="1">
        <a:spcBef>
          <a:spcPct val="20000"/>
        </a:spcBef>
        <a:spcAft>
          <a:spcPct val="0"/>
        </a:spcAft>
        <a:buChar char="»"/>
        <a:defRPr sz="2000">
          <a:solidFill>
            <a:schemeClr val="tx1"/>
          </a:solidFill>
          <a:latin typeface="+mn-lt"/>
        </a:defRPr>
      </a:lvl7pPr>
      <a:lvl8pPr marL="3257550" indent="-231775" algn="l" rtl="0" eaLnBrk="1" fontAlgn="base" hangingPunct="1">
        <a:spcBef>
          <a:spcPct val="20000"/>
        </a:spcBef>
        <a:spcAft>
          <a:spcPct val="0"/>
        </a:spcAft>
        <a:buChar char="»"/>
        <a:defRPr sz="2000">
          <a:solidFill>
            <a:schemeClr val="tx1"/>
          </a:solidFill>
          <a:latin typeface="+mn-lt"/>
        </a:defRPr>
      </a:lvl8pPr>
      <a:lvl9pPr marL="3714750" indent="-231775"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oleObject" Target="../embeddings/oleObject3.bin"/><Relationship Id="rId5" Type="http://schemas.openxmlformats.org/officeDocument/2006/relationships/oleObject" Target="../embeddings/oleObject2.bin"/><Relationship Id="rId4" Type="http://schemas.openxmlformats.org/officeDocument/2006/relationships/oleObject" Target="../embeddings/oleObject1.bin"/></Relationships>
</file>

<file path=ppt/slides/_rels/slide20.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oleObject" Target="../embeddings/oleObject5.bin"/></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Layout" Target="../slideLayouts/slideLayout2.xml"/><Relationship Id="rId1" Type="http://schemas.openxmlformats.org/officeDocument/2006/relationships/vmlDrawing" Target="../drawings/vmlDrawing3.vml"/></Relationships>
</file>

<file path=ppt/slides/_rels/slide27.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Layout" Target="../slideLayouts/slideLayout2.xml"/><Relationship Id="rId1" Type="http://schemas.openxmlformats.org/officeDocument/2006/relationships/vmlDrawing" Target="../drawings/vmlDrawing4.vml"/></Relationships>
</file>

<file path=ppt/slides/_rels/slide28.xml.rels><?xml version="1.0" encoding="UTF-8" standalone="yes"?>
<Relationships xmlns="http://schemas.openxmlformats.org/package/2006/relationships"><Relationship Id="rId3" Type="http://schemas.openxmlformats.org/officeDocument/2006/relationships/oleObject" Target="../embeddings/oleObject8.bin"/><Relationship Id="rId2" Type="http://schemas.openxmlformats.org/officeDocument/2006/relationships/slideLayout" Target="../slideLayouts/slideLayout2.xml"/><Relationship Id="rId1" Type="http://schemas.openxmlformats.org/officeDocument/2006/relationships/vmlDrawing" Target="../drawings/vmlDrawing5.vml"/></Relationships>
</file>

<file path=ppt/slides/_rels/slide29.xml.rels><?xml version="1.0" encoding="UTF-8" standalone="yes"?>
<Relationships xmlns="http://schemas.openxmlformats.org/package/2006/relationships"><Relationship Id="rId3" Type="http://schemas.openxmlformats.org/officeDocument/2006/relationships/oleObject" Target="../embeddings/oleObject9.bin"/><Relationship Id="rId2" Type="http://schemas.openxmlformats.org/officeDocument/2006/relationships/slideLayout" Target="../slideLayouts/slideLayout2.xml"/><Relationship Id="rId1" Type="http://schemas.openxmlformats.org/officeDocument/2006/relationships/vmlDrawing" Target="../drawings/vmlDrawing6.vml"/></Relationships>
</file>

<file path=ppt/slides/_rels/slide30.xml.rels><?xml version="1.0" encoding="UTF-8" standalone="yes"?>
<Relationships xmlns="http://schemas.openxmlformats.org/package/2006/relationships"><Relationship Id="rId3" Type="http://schemas.openxmlformats.org/officeDocument/2006/relationships/oleObject" Target="../embeddings/oleObject10.bin"/><Relationship Id="rId2" Type="http://schemas.openxmlformats.org/officeDocument/2006/relationships/slideLayout" Target="../slideLayouts/slideLayout2.xml"/><Relationship Id="rId1" Type="http://schemas.openxmlformats.org/officeDocument/2006/relationships/vmlDrawing" Target="../drawings/vmlDrawing7.v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oleObject" Target="../embeddings/oleObject11.bin"/><Relationship Id="rId2" Type="http://schemas.openxmlformats.org/officeDocument/2006/relationships/slideLayout" Target="../slideLayouts/slideLayout2.xml"/><Relationship Id="rId1" Type="http://schemas.openxmlformats.org/officeDocument/2006/relationships/vmlDrawing" Target="../drawings/vmlDrawing8.v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oleObject" Target="../embeddings/oleObject12.bin"/><Relationship Id="rId2" Type="http://schemas.openxmlformats.org/officeDocument/2006/relationships/slideLayout" Target="../slideLayouts/slideLayout12.xml"/><Relationship Id="rId1" Type="http://schemas.openxmlformats.org/officeDocument/2006/relationships/vmlDrawing" Target="../drawings/vmlDrawing9.v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oleObject" Target="../embeddings/oleObject13.bin"/><Relationship Id="rId2" Type="http://schemas.openxmlformats.org/officeDocument/2006/relationships/slideLayout" Target="../slideLayouts/slideLayout2.xml"/><Relationship Id="rId1" Type="http://schemas.openxmlformats.org/officeDocument/2006/relationships/vmlDrawing" Target="../drawings/vmlDrawing10.vml"/></Relationships>
</file>

<file path=ppt/slides/_rels/slide40.xml.rels><?xml version="1.0" encoding="UTF-8" standalone="yes"?>
<Relationships xmlns="http://schemas.openxmlformats.org/package/2006/relationships"><Relationship Id="rId3" Type="http://schemas.openxmlformats.org/officeDocument/2006/relationships/oleObject" Target="../embeddings/oleObject14.bin"/><Relationship Id="rId2" Type="http://schemas.openxmlformats.org/officeDocument/2006/relationships/slideLayout" Target="../slideLayouts/slideLayout2.xml"/><Relationship Id="rId1" Type="http://schemas.openxmlformats.org/officeDocument/2006/relationships/vmlDrawing" Target="../drawings/vmlDrawing11.vml"/></Relationships>
</file>

<file path=ppt/slides/_rels/slide41.xml.rels><?xml version="1.0" encoding="UTF-8" standalone="yes"?>
<Relationships xmlns="http://schemas.openxmlformats.org/package/2006/relationships"><Relationship Id="rId3" Type="http://schemas.openxmlformats.org/officeDocument/2006/relationships/oleObject" Target="../embeddings/oleObject15.bin"/><Relationship Id="rId2" Type="http://schemas.openxmlformats.org/officeDocument/2006/relationships/slideLayout" Target="../slideLayouts/slideLayout13.xml"/><Relationship Id="rId1" Type="http://schemas.openxmlformats.org/officeDocument/2006/relationships/vmlDrawing" Target="../drawings/vmlDrawing12.vml"/><Relationship Id="rId5" Type="http://schemas.openxmlformats.org/officeDocument/2006/relationships/oleObject" Target="../embeddings/oleObject17.bin"/><Relationship Id="rId4" Type="http://schemas.openxmlformats.org/officeDocument/2006/relationships/oleObject" Target="../embeddings/oleObject16.bin"/></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oleObject" Target="../embeddings/oleObject18.bin"/><Relationship Id="rId2" Type="http://schemas.openxmlformats.org/officeDocument/2006/relationships/slideLayout" Target="../slideLayouts/slideLayout2.xml"/><Relationship Id="rId1" Type="http://schemas.openxmlformats.org/officeDocument/2006/relationships/vmlDrawing" Target="../drawings/vmlDrawing13.vml"/></Relationships>
</file>

<file path=ppt/slides/_rels/slide44.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2.xml"/><Relationship Id="rId1" Type="http://schemas.openxmlformats.org/officeDocument/2006/relationships/vmlDrawing" Target="../drawings/vmlDrawing14.vml"/><Relationship Id="rId4" Type="http://schemas.openxmlformats.org/officeDocument/2006/relationships/oleObject" Target="../embeddings/oleObject19.bin"/></Relationships>
</file>

<file path=ppt/slides/_rels/slide45.xml.rels><?xml version="1.0" encoding="UTF-8" standalone="yes"?>
<Relationships xmlns="http://schemas.openxmlformats.org/package/2006/relationships"><Relationship Id="rId3" Type="http://schemas.openxmlformats.org/officeDocument/2006/relationships/oleObject" Target="../embeddings/oleObject20.bin"/><Relationship Id="rId2" Type="http://schemas.openxmlformats.org/officeDocument/2006/relationships/slideLayout" Target="../slideLayouts/slideLayout12.xml"/><Relationship Id="rId1" Type="http://schemas.openxmlformats.org/officeDocument/2006/relationships/vmlDrawing" Target="../drawings/vmlDrawing15.v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oleObject" Target="../embeddings/oleObject21.bin"/><Relationship Id="rId2" Type="http://schemas.openxmlformats.org/officeDocument/2006/relationships/slideLayout" Target="../slideLayouts/slideLayout12.xml"/><Relationship Id="rId1" Type="http://schemas.openxmlformats.org/officeDocument/2006/relationships/vmlDrawing" Target="../drawings/vmlDrawing16.v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hyperlink" Target="http://www.lamesko.com/FinCalc" TargetMode="External"/><Relationship Id="rId2" Type="http://schemas.openxmlformats.org/officeDocument/2006/relationships/hyperlink" Target="http://www.leadfusion.com/" TargetMode="External"/><Relationship Id="rId1" Type="http://schemas.openxmlformats.org/officeDocument/2006/relationships/slideLayout" Target="../slideLayouts/slideLayout4.xml"/><Relationship Id="rId6" Type="http://schemas.openxmlformats.org/officeDocument/2006/relationships/hyperlink" Target="http://fpc.net66.com/" TargetMode="External"/><Relationship Id="rId5" Type="http://schemas.openxmlformats.org/officeDocument/2006/relationships/hyperlink" Target="http://www.moneychimp.com/" TargetMode="External"/><Relationship Id="rId4" Type="http://schemas.openxmlformats.org/officeDocument/2006/relationships/hyperlink" Target="http://www.numeraire.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14"/>
          <p:cNvSpPr>
            <a:spLocks noChangeArrowheads="1"/>
          </p:cNvSpPr>
          <p:nvPr/>
        </p:nvSpPr>
        <p:spPr bwMode="auto">
          <a:xfrm>
            <a:off x="0" y="0"/>
            <a:ext cx="9144000" cy="3825875"/>
          </a:xfrm>
          <a:prstGeom prst="rect">
            <a:avLst/>
          </a:prstGeom>
          <a:noFill/>
          <a:ln w="9525">
            <a:noFill/>
            <a:miter lim="800000"/>
            <a:headEnd/>
            <a:tailEnd/>
          </a:ln>
        </p:spPr>
        <p:txBody>
          <a:bodyPr lIns="92075" tIns="46038" rIns="92075" bIns="46038" anchor="b"/>
          <a:lstStyle/>
          <a:p>
            <a:pPr eaLnBrk="0" hangingPunct="0"/>
            <a:endParaRPr lang="en-US" sz="2400"/>
          </a:p>
        </p:txBody>
      </p:sp>
      <p:sp>
        <p:nvSpPr>
          <p:cNvPr id="17410" name="Text Box 17"/>
          <p:cNvSpPr txBox="1">
            <a:spLocks noChangeArrowheads="1"/>
          </p:cNvSpPr>
          <p:nvPr/>
        </p:nvSpPr>
        <p:spPr bwMode="auto">
          <a:xfrm>
            <a:off x="0" y="4295775"/>
            <a:ext cx="8153400" cy="695325"/>
          </a:xfrm>
          <a:prstGeom prst="rect">
            <a:avLst/>
          </a:prstGeom>
          <a:noFill/>
          <a:ln w="9525">
            <a:noFill/>
            <a:miter lim="800000"/>
            <a:headEnd/>
            <a:tailEnd/>
          </a:ln>
        </p:spPr>
        <p:txBody>
          <a:bodyPr>
            <a:spAutoFit/>
          </a:bodyPr>
          <a:lstStyle/>
          <a:p>
            <a:pPr eaLnBrk="0" hangingPunct="0">
              <a:lnSpc>
                <a:spcPct val="110000"/>
              </a:lnSpc>
            </a:pPr>
            <a:endParaRPr lang="en-US"/>
          </a:p>
          <a:p>
            <a:pPr eaLnBrk="0" hangingPunct="0">
              <a:lnSpc>
                <a:spcPct val="110000"/>
              </a:lnSpc>
            </a:pPr>
            <a:endParaRPr lang="en-US"/>
          </a:p>
        </p:txBody>
      </p:sp>
      <p:sp>
        <p:nvSpPr>
          <p:cNvPr id="17411" name="Text Box 25"/>
          <p:cNvSpPr txBox="1">
            <a:spLocks noChangeArrowheads="1"/>
          </p:cNvSpPr>
          <p:nvPr/>
        </p:nvSpPr>
        <p:spPr bwMode="auto">
          <a:xfrm>
            <a:off x="2346325" y="4379913"/>
            <a:ext cx="3825875" cy="366712"/>
          </a:xfrm>
          <a:prstGeom prst="rect">
            <a:avLst/>
          </a:prstGeom>
          <a:noFill/>
          <a:ln w="9525">
            <a:noFill/>
            <a:miter lim="800000"/>
            <a:headEnd/>
            <a:tailEnd/>
          </a:ln>
        </p:spPr>
        <p:txBody>
          <a:bodyPr>
            <a:spAutoFit/>
          </a:bodyPr>
          <a:lstStyle/>
          <a:p>
            <a:endParaRPr lang="en-US"/>
          </a:p>
        </p:txBody>
      </p:sp>
      <p:sp>
        <p:nvSpPr>
          <p:cNvPr id="17412" name="Text Box 28"/>
          <p:cNvSpPr txBox="1">
            <a:spLocks noChangeArrowheads="1"/>
          </p:cNvSpPr>
          <p:nvPr/>
        </p:nvSpPr>
        <p:spPr bwMode="auto">
          <a:xfrm>
            <a:off x="1828800" y="3505200"/>
            <a:ext cx="5654675" cy="366713"/>
          </a:xfrm>
          <a:prstGeom prst="rect">
            <a:avLst/>
          </a:prstGeom>
          <a:noFill/>
          <a:ln w="9525">
            <a:noFill/>
            <a:miter lim="800000"/>
            <a:headEnd/>
            <a:tailEnd/>
          </a:ln>
        </p:spPr>
        <p:txBody>
          <a:bodyPr>
            <a:spAutoFit/>
          </a:bodyPr>
          <a:lstStyle/>
          <a:p>
            <a:endParaRPr lang="en-US"/>
          </a:p>
        </p:txBody>
      </p:sp>
      <p:sp>
        <p:nvSpPr>
          <p:cNvPr id="17413"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
        <p:nvSpPr>
          <p:cNvPr id="17414" name="Line 1038"/>
          <p:cNvSpPr>
            <a:spLocks noChangeShapeType="1"/>
          </p:cNvSpPr>
          <p:nvPr/>
        </p:nvSpPr>
        <p:spPr bwMode="auto">
          <a:xfrm>
            <a:off x="1600200" y="1511300"/>
            <a:ext cx="5943600" cy="0"/>
          </a:xfrm>
          <a:prstGeom prst="line">
            <a:avLst/>
          </a:prstGeom>
          <a:noFill/>
          <a:ln w="25400">
            <a:solidFill>
              <a:srgbClr val="FFCC66"/>
            </a:solidFill>
            <a:round/>
            <a:headEnd/>
            <a:tailEnd/>
          </a:ln>
        </p:spPr>
        <p:txBody>
          <a:bodyPr/>
          <a:lstStyle/>
          <a:p>
            <a:endParaRPr lang="en-US"/>
          </a:p>
        </p:txBody>
      </p:sp>
      <p:sp>
        <p:nvSpPr>
          <p:cNvPr id="15" name="Rectangle 1032"/>
          <p:cNvSpPr>
            <a:spLocks noGrp="1" noChangeArrowheads="1"/>
          </p:cNvSpPr>
          <p:nvPr>
            <p:ph type="ctrTitle"/>
          </p:nvPr>
        </p:nvSpPr>
        <p:spPr>
          <a:xfrm>
            <a:off x="152400" y="152400"/>
            <a:ext cx="8991600" cy="1295400"/>
          </a:xfrm>
        </p:spPr>
        <p:txBody>
          <a:bodyPr/>
          <a:lstStyle/>
          <a:p>
            <a:pPr>
              <a:defRPr/>
            </a:pPr>
            <a:r>
              <a:rPr lang="en-US" b="1" dirty="0" smtClean="0"/>
              <a:t>Chapter 11: </a:t>
            </a:r>
            <a:r>
              <a:rPr lang="en-US" b="1" dirty="0"/>
              <a:t>	Security </a:t>
            </a:r>
            <a:r>
              <a:rPr lang="en-US" b="1" dirty="0" smtClean="0"/>
              <a:t>Valuation Principles</a:t>
            </a:r>
          </a:p>
        </p:txBody>
      </p:sp>
      <p:sp>
        <p:nvSpPr>
          <p:cNvPr id="9" name="Rounded Rectangle 8"/>
          <p:cNvSpPr/>
          <p:nvPr/>
        </p:nvSpPr>
        <p:spPr bwMode="auto">
          <a:xfrm>
            <a:off x="1524000" y="2133600"/>
            <a:ext cx="6096000" cy="3048000"/>
          </a:xfrm>
          <a:prstGeom prst="roundRect">
            <a:avLst/>
          </a:prstGeom>
          <a:solidFill>
            <a:srgbClr val="00664B"/>
          </a:solidFill>
          <a:ln w="12700" cap="flat" cmpd="sng" algn="ctr">
            <a:solidFill>
              <a:srgbClr val="00664B"/>
            </a:solidFill>
            <a:prstDash val="solid"/>
            <a:round/>
            <a:headEnd type="none" w="sm" len="sm"/>
            <a:tailEnd type="none" w="sm" len="sm"/>
          </a:ln>
          <a:effectLst/>
        </p:spPr>
        <p:txBody>
          <a:bodyPr/>
          <a:ls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mn-cs"/>
              </a:defRPr>
            </a:lvl1pPr>
            <a:lvl2pPr marL="457200" algn="l" rtl="0" eaLnBrk="0" fontAlgn="base" hangingPunct="0">
              <a:spcBef>
                <a:spcPct val="0"/>
              </a:spcBef>
              <a:spcAft>
                <a:spcPct val="0"/>
              </a:spcAft>
              <a:defRPr kern="1200">
                <a:solidFill>
                  <a:schemeClr val="tx1"/>
                </a:solidFill>
                <a:latin typeface="Arial" pitchFamily="34" charset="0"/>
                <a:ea typeface="+mn-ea"/>
                <a:cs typeface="+mn-cs"/>
              </a:defRPr>
            </a:lvl2pPr>
            <a:lvl3pPr marL="914400" algn="l" rtl="0" eaLnBrk="0" fontAlgn="base" hangingPunct="0">
              <a:spcBef>
                <a:spcPct val="0"/>
              </a:spcBef>
              <a:spcAft>
                <a:spcPct val="0"/>
              </a:spcAft>
              <a:defRPr kern="1200">
                <a:solidFill>
                  <a:schemeClr val="tx1"/>
                </a:solidFill>
                <a:latin typeface="Arial"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a:lstStyle>
          <a:p>
            <a:pPr algn="ctr">
              <a:defRPr/>
            </a:pPr>
            <a:r>
              <a:rPr lang="en-US" sz="3200" dirty="0" smtClean="0">
                <a:solidFill>
                  <a:srgbClr val="DFBE9D"/>
                </a:solidFill>
                <a:latin typeface="Bookman Old Style" pitchFamily="18" charset="0"/>
              </a:rPr>
              <a:t> </a:t>
            </a:r>
            <a:r>
              <a:rPr lang="en-US" sz="3200" dirty="0" smtClean="0">
                <a:solidFill>
                  <a:srgbClr val="DFBE9D"/>
                </a:solidFill>
                <a:effectLst>
                  <a:outerShdw blurRad="38100" dist="38100" dir="2700000" algn="tl">
                    <a:srgbClr val="000000">
                      <a:alpha val="43137"/>
                    </a:srgbClr>
                  </a:outerShdw>
                </a:effectLst>
                <a:latin typeface="Bookman Old Style" pitchFamily="18" charset="0"/>
              </a:rPr>
              <a:t>Analysis of Investments </a:t>
            </a:r>
            <a:r>
              <a:rPr lang="en-US" sz="3600" dirty="0" smtClean="0">
                <a:solidFill>
                  <a:srgbClr val="800000"/>
                </a:solidFill>
                <a:effectLst>
                  <a:outerShdw blurRad="38100" dist="38100" dir="2700000" algn="tl">
                    <a:srgbClr val="000000">
                      <a:alpha val="43137"/>
                    </a:srgbClr>
                  </a:outerShdw>
                </a:effectLst>
                <a:latin typeface="FrankRuehl" pitchFamily="34" charset="-79"/>
                <a:cs typeface="FrankRuehl" pitchFamily="34" charset="-79"/>
              </a:rPr>
              <a:t>&amp;</a:t>
            </a:r>
          </a:p>
          <a:p>
            <a:pPr algn="ctr">
              <a:defRPr/>
            </a:pPr>
            <a:r>
              <a:rPr lang="en-US" sz="3200" dirty="0" smtClean="0">
                <a:solidFill>
                  <a:srgbClr val="DFBE9D"/>
                </a:solidFill>
                <a:effectLst>
                  <a:outerShdw blurRad="38100" dist="38100" dir="2700000" algn="tl">
                    <a:srgbClr val="000000">
                      <a:alpha val="43137"/>
                    </a:srgbClr>
                  </a:outerShdw>
                </a:effectLst>
                <a:latin typeface="Bookman Old Style" pitchFamily="18" charset="0"/>
              </a:rPr>
              <a:t> Management of Portfolios </a:t>
            </a:r>
          </a:p>
          <a:p>
            <a:pPr>
              <a:defRPr/>
            </a:pPr>
            <a:r>
              <a:rPr lang="en-US" dirty="0" smtClean="0">
                <a:solidFill>
                  <a:srgbClr val="DFBE9D"/>
                </a:solidFill>
                <a:cs typeface="Arial" pitchFamily="34" charset="0"/>
              </a:rPr>
              <a:t>				</a:t>
            </a:r>
            <a:r>
              <a:rPr lang="en-US" dirty="0" smtClean="0">
                <a:solidFill>
                  <a:schemeClr val="bg2">
                    <a:lumMod val="60000"/>
                    <a:lumOff val="40000"/>
                  </a:schemeClr>
                </a:solidFill>
                <a:cs typeface="Arial" pitchFamily="34" charset="0"/>
              </a:rPr>
              <a:t>10</a:t>
            </a:r>
            <a:r>
              <a:rPr lang="en-US" baseline="30000" dirty="0" smtClean="0">
                <a:solidFill>
                  <a:schemeClr val="bg2">
                    <a:lumMod val="60000"/>
                    <a:lumOff val="40000"/>
                  </a:schemeClr>
                </a:solidFill>
                <a:cs typeface="Arial" pitchFamily="34" charset="0"/>
              </a:rPr>
              <a:t>TH</a:t>
            </a:r>
            <a:r>
              <a:rPr lang="en-US" dirty="0" smtClean="0">
                <a:solidFill>
                  <a:schemeClr val="bg2">
                    <a:lumMod val="60000"/>
                    <a:lumOff val="40000"/>
                  </a:schemeClr>
                </a:solidFill>
                <a:cs typeface="Arial" pitchFamily="34" charset="0"/>
              </a:rPr>
              <a:t> EDITION</a:t>
            </a:r>
          </a:p>
          <a:p>
            <a:pPr>
              <a:defRPr/>
            </a:pPr>
            <a:endParaRPr lang="en-US" dirty="0" smtClean="0">
              <a:solidFill>
                <a:srgbClr val="DFBE9D"/>
              </a:solidFill>
              <a:latin typeface="Bookman Old Style" pitchFamily="18" charset="0"/>
            </a:endParaRPr>
          </a:p>
          <a:p>
            <a:pPr>
              <a:defRPr/>
            </a:pPr>
            <a:endParaRPr lang="en-US" dirty="0" smtClean="0">
              <a:solidFill>
                <a:srgbClr val="DFBE9D"/>
              </a:solidFill>
              <a:latin typeface="Bookman Old Style" pitchFamily="18" charset="0"/>
            </a:endParaRPr>
          </a:p>
          <a:p>
            <a:pPr>
              <a:defRPr/>
            </a:pPr>
            <a:endParaRPr lang="en-US" dirty="0" smtClean="0">
              <a:solidFill>
                <a:srgbClr val="DFBE9D"/>
              </a:solidFill>
              <a:latin typeface="Bookman Old Style" pitchFamily="18" charset="0"/>
            </a:endParaRPr>
          </a:p>
          <a:p>
            <a:pPr algn="r">
              <a:defRPr/>
            </a:pPr>
            <a:r>
              <a:rPr lang="en-US" sz="2400" dirty="0" smtClean="0">
                <a:solidFill>
                  <a:srgbClr val="DFBE9D"/>
                </a:solidFill>
                <a:effectLst>
                  <a:outerShdw blurRad="38100" dist="38100" dir="2700000" algn="tl">
                    <a:srgbClr val="000000">
                      <a:alpha val="43137"/>
                    </a:srgbClr>
                  </a:outerShdw>
                </a:effectLst>
                <a:latin typeface="Bookman Old Style" pitchFamily="18" charset="0"/>
              </a:rPr>
              <a:t>Reilly </a:t>
            </a:r>
            <a:r>
              <a:rPr lang="en-US" sz="3200" dirty="0" smtClean="0">
                <a:solidFill>
                  <a:schemeClr val="bg2">
                    <a:lumMod val="60000"/>
                    <a:lumOff val="40000"/>
                  </a:schemeClr>
                </a:solidFill>
                <a:effectLst>
                  <a:outerShdw blurRad="38100" dist="38100" dir="2700000" algn="tl">
                    <a:srgbClr val="000000">
                      <a:alpha val="43137"/>
                    </a:srgbClr>
                  </a:outerShdw>
                </a:effectLst>
                <a:latin typeface="FrankRuehl" pitchFamily="34" charset="-79"/>
                <a:cs typeface="FrankRuehl" pitchFamily="34" charset="-79"/>
              </a:rPr>
              <a:t>&amp;</a:t>
            </a:r>
            <a:r>
              <a:rPr lang="en-US" sz="2400" dirty="0" smtClean="0">
                <a:solidFill>
                  <a:schemeClr val="bg2">
                    <a:lumMod val="60000"/>
                    <a:lumOff val="40000"/>
                  </a:schemeClr>
                </a:solidFill>
                <a:effectLst>
                  <a:outerShdw blurRad="38100" dist="38100" dir="2700000" algn="tl">
                    <a:srgbClr val="000000">
                      <a:alpha val="43137"/>
                    </a:srgbClr>
                  </a:outerShdw>
                </a:effectLst>
                <a:latin typeface="FrankRuehl" pitchFamily="34" charset="-79"/>
                <a:cs typeface="FrankRuehl" pitchFamily="34" charset="-79"/>
              </a:rPr>
              <a:t> </a:t>
            </a:r>
            <a:r>
              <a:rPr lang="en-US" sz="2400" dirty="0" smtClean="0">
                <a:solidFill>
                  <a:srgbClr val="DFBE9D"/>
                </a:solidFill>
                <a:effectLst>
                  <a:outerShdw blurRad="38100" dist="38100" dir="2700000" algn="tl">
                    <a:srgbClr val="000000">
                      <a:alpha val="43137"/>
                    </a:srgbClr>
                  </a:outerShdw>
                </a:effectLst>
                <a:latin typeface="Bookman Old Style" pitchFamily="18" charset="0"/>
              </a:rPr>
              <a:t>Brown</a:t>
            </a:r>
          </a:p>
          <a:p>
            <a:pPr>
              <a:defRPr/>
            </a:pPr>
            <a:endParaRPr lang="en-US" dirty="0" smtClean="0"/>
          </a:p>
          <a:p>
            <a:pPr>
              <a:defRPr/>
            </a:pPr>
            <a:endParaRPr lang="en-US" dirty="0" smtClean="0"/>
          </a:p>
          <a:p>
            <a:pPr>
              <a:defRPr/>
            </a:pPr>
            <a:endParaRPr lang="en-US" dirty="0" smtClean="0"/>
          </a:p>
        </p:txBody>
      </p:sp>
      <p:cxnSp>
        <p:nvCxnSpPr>
          <p:cNvPr id="17417" name="Straight Connector 10"/>
          <p:cNvCxnSpPr>
            <a:cxnSpLocks noChangeShapeType="1"/>
            <a:stCxn id="9" idx="1"/>
            <a:endCxn id="9" idx="1"/>
          </p:cNvCxnSpPr>
          <p:nvPr/>
        </p:nvCxnSpPr>
        <p:spPr bwMode="auto">
          <a:xfrm>
            <a:off x="1524000" y="3657600"/>
            <a:ext cx="0" cy="0"/>
          </a:xfrm>
          <a:prstGeom prst="line">
            <a:avLst/>
          </a:prstGeom>
          <a:noFill/>
          <a:ln w="12700" algn="ctr">
            <a:solidFill>
              <a:schemeClr val="tx1"/>
            </a:solidFill>
            <a:round/>
            <a:headEnd type="none" w="sm" len="sm"/>
            <a:tailEnd type="none" w="sm" len="sm"/>
          </a:ln>
        </p:spPr>
      </p:cxnSp>
      <p:cxnSp>
        <p:nvCxnSpPr>
          <p:cNvPr id="17418" name="Straight Connector 13"/>
          <p:cNvCxnSpPr>
            <a:cxnSpLocks noChangeShapeType="1"/>
          </p:cNvCxnSpPr>
          <p:nvPr/>
        </p:nvCxnSpPr>
        <p:spPr bwMode="auto">
          <a:xfrm>
            <a:off x="1524000" y="3505200"/>
            <a:ext cx="3886200" cy="0"/>
          </a:xfrm>
          <a:prstGeom prst="line">
            <a:avLst/>
          </a:prstGeom>
          <a:noFill/>
          <a:ln w="12700" algn="ctr">
            <a:solidFill>
              <a:srgbClr val="D4A97E"/>
            </a:solidFill>
            <a:round/>
            <a:headEnd type="none" w="sm" len="sm"/>
            <a:tailEnd type="none" w="sm" len="sm"/>
          </a:ln>
        </p:spPr>
      </p:cxnSp>
      <p:cxnSp>
        <p:nvCxnSpPr>
          <p:cNvPr id="17419" name="Straight Connector 16"/>
          <p:cNvCxnSpPr>
            <a:cxnSpLocks noChangeShapeType="1"/>
          </p:cNvCxnSpPr>
          <p:nvPr/>
        </p:nvCxnSpPr>
        <p:spPr bwMode="auto">
          <a:xfrm>
            <a:off x="6934200" y="3505200"/>
            <a:ext cx="685800" cy="0"/>
          </a:xfrm>
          <a:prstGeom prst="line">
            <a:avLst/>
          </a:prstGeom>
          <a:noFill/>
          <a:ln w="12700" algn="ctr">
            <a:solidFill>
              <a:srgbClr val="D4A97E"/>
            </a:solidFill>
            <a:round/>
            <a:headEnd type="none" w="sm" len="sm"/>
            <a:tailEnd type="none" w="sm" len="sm"/>
          </a:ln>
        </p:spPr>
      </p:cxn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0022" name="Rectangle 6"/>
          <p:cNvSpPr>
            <a:spLocks noGrp="1" noChangeArrowheads="1"/>
          </p:cNvSpPr>
          <p:nvPr>
            <p:ph type="title"/>
          </p:nvPr>
        </p:nvSpPr>
        <p:spPr/>
        <p:txBody>
          <a:bodyPr/>
          <a:lstStyle/>
          <a:p>
            <a:pPr>
              <a:defRPr/>
            </a:pPr>
            <a:r>
              <a:rPr lang="en-US" b="1" dirty="0"/>
              <a:t>Overview of the </a:t>
            </a:r>
            <a:r>
              <a:rPr lang="en-US" b="1" dirty="0" smtClean="0"/>
              <a:t>Valuation Process</a:t>
            </a:r>
            <a:endParaRPr lang="en-US" b="1" dirty="0"/>
          </a:p>
        </p:txBody>
      </p:sp>
      <p:sp>
        <p:nvSpPr>
          <p:cNvPr id="19458" name="Rectangle 3"/>
          <p:cNvSpPr>
            <a:spLocks noGrp="1" noChangeArrowheads="1"/>
          </p:cNvSpPr>
          <p:nvPr>
            <p:ph idx="1"/>
          </p:nvPr>
        </p:nvSpPr>
        <p:spPr/>
        <p:txBody>
          <a:bodyPr/>
          <a:lstStyle/>
          <a:p>
            <a:r>
              <a:rPr lang="en-US" smtClean="0"/>
              <a:t>Two General Approaches</a:t>
            </a:r>
          </a:p>
          <a:p>
            <a:pPr lvl="1"/>
            <a:r>
              <a:rPr lang="en-US" smtClean="0"/>
              <a:t>Top-down, three-step approach</a:t>
            </a:r>
          </a:p>
          <a:p>
            <a:pPr lvl="1"/>
            <a:r>
              <a:rPr lang="en-US" smtClean="0"/>
              <a:t>Bottom-up, stock valuation, stock picking approach</a:t>
            </a:r>
          </a:p>
          <a:p>
            <a:r>
              <a:rPr lang="en-US" smtClean="0"/>
              <a:t>The difference between the two approaches is the perceived importance of economic and industry influence on individual firms and stocks</a:t>
            </a:r>
          </a:p>
          <a:p>
            <a:r>
              <a:rPr lang="en-US" smtClean="0"/>
              <a:t>Both of these approaches can be implemented by either fundamentalists or technicians</a:t>
            </a:r>
          </a:p>
        </p:txBody>
      </p:sp>
      <p:sp>
        <p:nvSpPr>
          <p:cNvPr id="19459" name="Slide Number Placeholder 5"/>
          <p:cNvSpPr>
            <a:spLocks noGrp="1"/>
          </p:cNvSpPr>
          <p:nvPr>
            <p:ph type="sldNum" sz="quarter" idx="11"/>
          </p:nvPr>
        </p:nvSpPr>
        <p:spPr>
          <a:noFill/>
          <a:ln>
            <a:miter lim="800000"/>
            <a:headEnd/>
            <a:tailEnd/>
          </a:ln>
        </p:spPr>
        <p:txBody>
          <a:bodyPr/>
          <a:lstStyle/>
          <a:p>
            <a:r>
              <a:rPr lang="en-US">
                <a:cs typeface="Arial" charset="0"/>
              </a:rPr>
              <a:t>11-</a:t>
            </a:r>
            <a:fld id="{42FE4105-A71E-43DD-A5D4-DC5BFD8AE10D}" type="slidenum">
              <a:rPr lang="en-US">
                <a:cs typeface="Arial" charset="0"/>
              </a:rPr>
              <a:pPr/>
              <a:t>2</a:t>
            </a:fld>
            <a:endParaRPr lang="en-US">
              <a:cs typeface="Arial" charset="0"/>
            </a:endParaRPr>
          </a:p>
        </p:txBody>
      </p:sp>
      <p:sp>
        <p:nvSpPr>
          <p:cNvPr id="19460"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0306" name="Rectangle 2"/>
          <p:cNvSpPr>
            <a:spLocks noGrp="1" noChangeArrowheads="1"/>
          </p:cNvSpPr>
          <p:nvPr>
            <p:ph type="title"/>
          </p:nvPr>
        </p:nvSpPr>
        <p:spPr/>
        <p:txBody>
          <a:bodyPr/>
          <a:lstStyle/>
          <a:p>
            <a:pPr>
              <a:defRPr/>
            </a:pPr>
            <a:r>
              <a:rPr lang="en-US" b="1" dirty="0"/>
              <a:t>Overview of the </a:t>
            </a:r>
            <a:r>
              <a:rPr lang="en-US" b="1" dirty="0" smtClean="0"/>
              <a:t>Valuation Process</a:t>
            </a:r>
            <a:endParaRPr lang="en-US" b="1" dirty="0"/>
          </a:p>
        </p:txBody>
      </p:sp>
      <p:sp>
        <p:nvSpPr>
          <p:cNvPr id="20482" name="Rectangle 3"/>
          <p:cNvSpPr>
            <a:spLocks noGrp="1" noChangeArrowheads="1"/>
          </p:cNvSpPr>
          <p:nvPr>
            <p:ph idx="1"/>
          </p:nvPr>
        </p:nvSpPr>
        <p:spPr/>
        <p:txBody>
          <a:bodyPr/>
          <a:lstStyle/>
          <a:p>
            <a:pPr>
              <a:lnSpc>
                <a:spcPct val="80000"/>
              </a:lnSpc>
            </a:pPr>
            <a:r>
              <a:rPr lang="en-US" smtClean="0"/>
              <a:t>The Three-Step Top-Down Process</a:t>
            </a:r>
          </a:p>
          <a:p>
            <a:pPr lvl="1"/>
            <a:r>
              <a:rPr lang="en-US" smtClean="0"/>
              <a:t>First examine the influence of the general economy on all firms and the security markets</a:t>
            </a:r>
          </a:p>
          <a:p>
            <a:pPr lvl="1"/>
            <a:r>
              <a:rPr lang="en-US" smtClean="0"/>
              <a:t>Then analyze the prospects for various global industries with the best outlooks in this economic environment</a:t>
            </a:r>
          </a:p>
          <a:p>
            <a:pPr lvl="1"/>
            <a:r>
              <a:rPr lang="en-US" smtClean="0"/>
              <a:t>Finally turn to the analysis of individual firms in the preferred industries and to the common stock of these firms.</a:t>
            </a:r>
          </a:p>
          <a:p>
            <a:pPr lvl="1"/>
            <a:r>
              <a:rPr lang="en-US" smtClean="0"/>
              <a:t>See Exhibit 11.1</a:t>
            </a:r>
          </a:p>
          <a:p>
            <a:pPr>
              <a:lnSpc>
                <a:spcPct val="80000"/>
              </a:lnSpc>
            </a:pPr>
            <a:endParaRPr lang="en-US" smtClean="0"/>
          </a:p>
        </p:txBody>
      </p:sp>
      <p:sp>
        <p:nvSpPr>
          <p:cNvPr id="20483" name="Slide Number Placeholder 5"/>
          <p:cNvSpPr>
            <a:spLocks noGrp="1"/>
          </p:cNvSpPr>
          <p:nvPr>
            <p:ph type="sldNum" sz="quarter" idx="11"/>
          </p:nvPr>
        </p:nvSpPr>
        <p:spPr>
          <a:noFill/>
          <a:ln>
            <a:miter lim="800000"/>
            <a:headEnd/>
            <a:tailEnd/>
          </a:ln>
        </p:spPr>
        <p:txBody>
          <a:bodyPr/>
          <a:lstStyle/>
          <a:p>
            <a:r>
              <a:rPr lang="en-US">
                <a:cs typeface="Arial" charset="0"/>
              </a:rPr>
              <a:t>11-</a:t>
            </a:r>
            <a:fld id="{232AA557-15A9-4734-BF7A-03B4DF9933A8}" type="slidenum">
              <a:rPr lang="en-US">
                <a:cs typeface="Arial" charset="0"/>
              </a:rPr>
              <a:pPr/>
              <a:t>3</a:t>
            </a:fld>
            <a:endParaRPr lang="en-US">
              <a:cs typeface="Arial" charset="0"/>
            </a:endParaRPr>
          </a:p>
        </p:txBody>
      </p:sp>
      <p:sp>
        <p:nvSpPr>
          <p:cNvPr id="20484"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b="1" dirty="0" smtClean="0"/>
              <a:t>Exhibit 11.1</a:t>
            </a:r>
            <a:endParaRPr lang="en-US" b="1" dirty="0"/>
          </a:p>
        </p:txBody>
      </p:sp>
      <p:sp>
        <p:nvSpPr>
          <p:cNvPr id="21506" name="Footer Placeholder 2"/>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
        <p:nvSpPr>
          <p:cNvPr id="21507" name="Slide Number Placeholder 3"/>
          <p:cNvSpPr>
            <a:spLocks noGrp="1"/>
          </p:cNvSpPr>
          <p:nvPr>
            <p:ph type="sldNum" sz="quarter" idx="11"/>
          </p:nvPr>
        </p:nvSpPr>
        <p:spPr>
          <a:noFill/>
          <a:ln>
            <a:miter lim="800000"/>
            <a:headEnd/>
            <a:tailEnd/>
          </a:ln>
        </p:spPr>
        <p:txBody>
          <a:bodyPr/>
          <a:lstStyle/>
          <a:p>
            <a:r>
              <a:rPr lang="en-US">
                <a:cs typeface="Arial" charset="0"/>
              </a:rPr>
              <a:t>11-</a:t>
            </a:r>
            <a:fld id="{610AED34-DF69-4E29-900F-557E121F4E54}" type="slidenum">
              <a:rPr lang="en-US">
                <a:cs typeface="Arial" charset="0"/>
              </a:rPr>
              <a:pPr/>
              <a:t>4</a:t>
            </a:fld>
            <a:endParaRPr lang="en-US">
              <a:cs typeface="Arial" charset="0"/>
            </a:endParaRPr>
          </a:p>
        </p:txBody>
      </p:sp>
      <p:pic>
        <p:nvPicPr>
          <p:cNvPr id="21508" name="Picture 2" descr="C:\LB-FIN650\LB-FIN650Edit\JPG files of exhibits\Ch 11\Reilly10e_Exhibit11-01.jpg"/>
          <p:cNvPicPr>
            <a:picLocks noChangeAspect="1" noChangeArrowheads="1"/>
          </p:cNvPicPr>
          <p:nvPr/>
        </p:nvPicPr>
        <p:blipFill>
          <a:blip r:embed="rId2"/>
          <a:srcRect/>
          <a:stretch>
            <a:fillRect/>
          </a:stretch>
        </p:blipFill>
        <p:spPr bwMode="auto">
          <a:xfrm>
            <a:off x="990600" y="1284288"/>
            <a:ext cx="7239000" cy="505618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42" name="Rectangle 2"/>
          <p:cNvSpPr>
            <a:spLocks noGrp="1" noChangeArrowheads="1"/>
          </p:cNvSpPr>
          <p:nvPr>
            <p:ph type="title"/>
          </p:nvPr>
        </p:nvSpPr>
        <p:spPr/>
        <p:txBody>
          <a:bodyPr/>
          <a:lstStyle/>
          <a:p>
            <a:pPr>
              <a:defRPr/>
            </a:pPr>
            <a:r>
              <a:rPr lang="en-US" b="1"/>
              <a:t>Three-Step Valuation Approach</a:t>
            </a:r>
          </a:p>
        </p:txBody>
      </p:sp>
      <p:sp>
        <p:nvSpPr>
          <p:cNvPr id="22530" name="Rectangle 3"/>
          <p:cNvSpPr>
            <a:spLocks noGrp="1" noChangeArrowheads="1"/>
          </p:cNvSpPr>
          <p:nvPr>
            <p:ph idx="1"/>
          </p:nvPr>
        </p:nvSpPr>
        <p:spPr>
          <a:xfrm>
            <a:off x="914400" y="1219200"/>
            <a:ext cx="8001000" cy="5105400"/>
          </a:xfrm>
        </p:spPr>
        <p:txBody>
          <a:bodyPr/>
          <a:lstStyle/>
          <a:p>
            <a:r>
              <a:rPr lang="en-US" smtClean="0"/>
              <a:t>General Economic Influences</a:t>
            </a:r>
          </a:p>
          <a:p>
            <a:pPr lvl="1"/>
            <a:r>
              <a:rPr lang="en-US" smtClean="0"/>
              <a:t>Fiscal policy initiatives, such as tax credits or tax cuts, can encourage spending</a:t>
            </a:r>
          </a:p>
          <a:p>
            <a:pPr lvl="1"/>
            <a:r>
              <a:rPr lang="en-US" smtClean="0"/>
              <a:t>Monetary policy though controlling money supply growth or interest rate therefore affects all segments of an economy and that economy’s relationship with other economies</a:t>
            </a:r>
          </a:p>
          <a:p>
            <a:pPr lvl="1"/>
            <a:r>
              <a:rPr lang="en-US" smtClean="0"/>
              <a:t>Inflation causes changes the spending and savings behavior of consumers and corporations</a:t>
            </a:r>
          </a:p>
          <a:p>
            <a:pPr lvl="1"/>
            <a:r>
              <a:rPr lang="en-US" smtClean="0"/>
              <a:t>Other events such as war, political upheavals in foreign countries, or international monetary devaluations exert strong effects on the economies</a:t>
            </a:r>
          </a:p>
        </p:txBody>
      </p:sp>
      <p:sp>
        <p:nvSpPr>
          <p:cNvPr id="22531" name="Slide Number Placeholder 5"/>
          <p:cNvSpPr>
            <a:spLocks noGrp="1"/>
          </p:cNvSpPr>
          <p:nvPr>
            <p:ph type="sldNum" sz="quarter" idx="11"/>
          </p:nvPr>
        </p:nvSpPr>
        <p:spPr>
          <a:noFill/>
          <a:ln>
            <a:miter lim="800000"/>
            <a:headEnd/>
            <a:tailEnd/>
          </a:ln>
        </p:spPr>
        <p:txBody>
          <a:bodyPr/>
          <a:lstStyle/>
          <a:p>
            <a:r>
              <a:rPr lang="en-US">
                <a:cs typeface="Arial" charset="0"/>
              </a:rPr>
              <a:t>11-</a:t>
            </a:r>
            <a:fld id="{60F9B157-63E9-48FA-B355-CD09DFE7BAE3}" type="slidenum">
              <a:rPr lang="en-US">
                <a:cs typeface="Arial" charset="0"/>
              </a:rPr>
              <a:pPr/>
              <a:t>5</a:t>
            </a:fld>
            <a:endParaRPr lang="en-US">
              <a:cs typeface="Arial" charset="0"/>
            </a:endParaRPr>
          </a:p>
        </p:txBody>
      </p:sp>
      <p:sp>
        <p:nvSpPr>
          <p:cNvPr id="22532"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8978" name="Rectangle 2"/>
          <p:cNvSpPr>
            <a:spLocks noGrp="1" noChangeArrowheads="1"/>
          </p:cNvSpPr>
          <p:nvPr>
            <p:ph type="title"/>
          </p:nvPr>
        </p:nvSpPr>
        <p:spPr/>
        <p:txBody>
          <a:bodyPr/>
          <a:lstStyle/>
          <a:p>
            <a:pPr>
              <a:defRPr/>
            </a:pPr>
            <a:r>
              <a:rPr lang="en-US" b="1"/>
              <a:t>Three-Step Valuation Approach</a:t>
            </a:r>
          </a:p>
        </p:txBody>
      </p:sp>
      <p:sp>
        <p:nvSpPr>
          <p:cNvPr id="23554" name="Rectangle 3"/>
          <p:cNvSpPr>
            <a:spLocks noGrp="1" noChangeArrowheads="1"/>
          </p:cNvSpPr>
          <p:nvPr>
            <p:ph idx="1"/>
          </p:nvPr>
        </p:nvSpPr>
        <p:spPr>
          <a:xfrm>
            <a:off x="914400" y="1219200"/>
            <a:ext cx="8001000" cy="5105400"/>
          </a:xfrm>
        </p:spPr>
        <p:txBody>
          <a:bodyPr/>
          <a:lstStyle/>
          <a:p>
            <a:r>
              <a:rPr lang="en-US" smtClean="0"/>
              <a:t>Industry Influences</a:t>
            </a:r>
          </a:p>
          <a:p>
            <a:pPr lvl="1"/>
            <a:r>
              <a:rPr lang="en-US" smtClean="0"/>
              <a:t>Identify global industries that will prosper or suffer in the long run or during the expected near-term economic environment</a:t>
            </a:r>
          </a:p>
          <a:p>
            <a:pPr lvl="1"/>
            <a:r>
              <a:rPr lang="en-US" smtClean="0"/>
              <a:t>Different industries react to economic changes at different points in the business cycle</a:t>
            </a:r>
          </a:p>
          <a:p>
            <a:pPr lvl="1"/>
            <a:r>
              <a:rPr lang="en-US" smtClean="0"/>
              <a:t>Alternative industries have different responses to the business cycle</a:t>
            </a:r>
          </a:p>
          <a:p>
            <a:pPr lvl="1"/>
            <a:r>
              <a:rPr lang="en-US" smtClean="0"/>
              <a:t>Demographic factor and international exposure will also have different impacts on different types of industries</a:t>
            </a:r>
          </a:p>
        </p:txBody>
      </p:sp>
      <p:sp>
        <p:nvSpPr>
          <p:cNvPr id="23555" name="Slide Number Placeholder 5"/>
          <p:cNvSpPr>
            <a:spLocks noGrp="1"/>
          </p:cNvSpPr>
          <p:nvPr>
            <p:ph type="sldNum" sz="quarter" idx="11"/>
          </p:nvPr>
        </p:nvSpPr>
        <p:spPr>
          <a:noFill/>
          <a:ln>
            <a:miter lim="800000"/>
            <a:headEnd/>
            <a:tailEnd/>
          </a:ln>
        </p:spPr>
        <p:txBody>
          <a:bodyPr/>
          <a:lstStyle/>
          <a:p>
            <a:r>
              <a:rPr lang="en-US">
                <a:cs typeface="Arial" charset="0"/>
              </a:rPr>
              <a:t>11-</a:t>
            </a:r>
            <a:fld id="{0F3D7AAE-068E-40D7-AA3F-4AD26B7A9E53}" type="slidenum">
              <a:rPr lang="en-US">
                <a:cs typeface="Arial" charset="0"/>
              </a:rPr>
              <a:pPr/>
              <a:t>6</a:t>
            </a:fld>
            <a:endParaRPr lang="en-US">
              <a:cs typeface="Arial" charset="0"/>
            </a:endParaRPr>
          </a:p>
        </p:txBody>
      </p:sp>
      <p:sp>
        <p:nvSpPr>
          <p:cNvPr id="23556"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0002" name="Rectangle 2"/>
          <p:cNvSpPr>
            <a:spLocks noGrp="1" noChangeArrowheads="1"/>
          </p:cNvSpPr>
          <p:nvPr>
            <p:ph type="title"/>
          </p:nvPr>
        </p:nvSpPr>
        <p:spPr/>
        <p:txBody>
          <a:bodyPr/>
          <a:lstStyle/>
          <a:p>
            <a:pPr>
              <a:defRPr/>
            </a:pPr>
            <a:r>
              <a:rPr lang="en-US" b="1"/>
              <a:t>Three-Step Valuation Approach</a:t>
            </a:r>
          </a:p>
        </p:txBody>
      </p:sp>
      <p:sp>
        <p:nvSpPr>
          <p:cNvPr id="24578" name="Rectangle 3"/>
          <p:cNvSpPr>
            <a:spLocks noGrp="1" noChangeArrowheads="1"/>
          </p:cNvSpPr>
          <p:nvPr>
            <p:ph idx="1"/>
          </p:nvPr>
        </p:nvSpPr>
        <p:spPr>
          <a:xfrm>
            <a:off x="914400" y="1219200"/>
            <a:ext cx="8001000" cy="5105400"/>
          </a:xfrm>
        </p:spPr>
        <p:txBody>
          <a:bodyPr/>
          <a:lstStyle/>
          <a:p>
            <a:r>
              <a:rPr lang="en-US" smtClean="0"/>
              <a:t>Company Analysis</a:t>
            </a:r>
          </a:p>
          <a:p>
            <a:pPr lvl="1"/>
            <a:r>
              <a:rPr lang="en-US" smtClean="0"/>
              <a:t>The purpose of company analysis to identify the best companies in a promising industry</a:t>
            </a:r>
          </a:p>
          <a:p>
            <a:pPr lvl="1"/>
            <a:r>
              <a:rPr lang="en-US" smtClean="0"/>
              <a:t>This involves examining a firm’s past performance, but more important, its future prospects</a:t>
            </a:r>
          </a:p>
          <a:p>
            <a:pPr lvl="1"/>
            <a:r>
              <a:rPr lang="en-US" smtClean="0"/>
              <a:t>It needs to compare the estimated intrinsic value to the prevailing market price of the firm’s stock and decide whether its stock is a good investment</a:t>
            </a:r>
          </a:p>
          <a:p>
            <a:pPr lvl="1"/>
            <a:r>
              <a:rPr lang="en-US" smtClean="0"/>
              <a:t>The final goal is to select the best stock within a desirable industry and include it in your portfolio based on its relationship (correlation) with all other assets in your portfolio</a:t>
            </a:r>
          </a:p>
        </p:txBody>
      </p:sp>
      <p:sp>
        <p:nvSpPr>
          <p:cNvPr id="24579" name="Slide Number Placeholder 5"/>
          <p:cNvSpPr>
            <a:spLocks noGrp="1"/>
          </p:cNvSpPr>
          <p:nvPr>
            <p:ph type="sldNum" sz="quarter" idx="11"/>
          </p:nvPr>
        </p:nvSpPr>
        <p:spPr>
          <a:noFill/>
          <a:ln>
            <a:miter lim="800000"/>
            <a:headEnd/>
            <a:tailEnd/>
          </a:ln>
        </p:spPr>
        <p:txBody>
          <a:bodyPr/>
          <a:lstStyle/>
          <a:p>
            <a:r>
              <a:rPr lang="en-US">
                <a:cs typeface="Arial" charset="0"/>
              </a:rPr>
              <a:t>11-</a:t>
            </a:r>
            <a:fld id="{36480D7B-EF57-4645-A9CE-485C27E881AC}" type="slidenum">
              <a:rPr lang="en-US">
                <a:cs typeface="Arial" charset="0"/>
              </a:rPr>
              <a:pPr/>
              <a:t>7</a:t>
            </a:fld>
            <a:endParaRPr lang="en-US">
              <a:cs typeface="Arial" charset="0"/>
            </a:endParaRPr>
          </a:p>
        </p:txBody>
      </p:sp>
      <p:sp>
        <p:nvSpPr>
          <p:cNvPr id="24580"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2066" name="Rectangle 2"/>
          <p:cNvSpPr>
            <a:spLocks noGrp="1" noChangeArrowheads="1"/>
          </p:cNvSpPr>
          <p:nvPr>
            <p:ph type="title"/>
          </p:nvPr>
        </p:nvSpPr>
        <p:spPr/>
        <p:txBody>
          <a:bodyPr/>
          <a:lstStyle/>
          <a:p>
            <a:pPr>
              <a:defRPr/>
            </a:pPr>
            <a:r>
              <a:rPr lang="en-US" b="1"/>
              <a:t>Does the Three-Step Process Work?</a:t>
            </a:r>
          </a:p>
        </p:txBody>
      </p:sp>
      <p:sp>
        <p:nvSpPr>
          <p:cNvPr id="25602" name="Rectangle 3"/>
          <p:cNvSpPr>
            <a:spLocks noGrp="1" noChangeArrowheads="1"/>
          </p:cNvSpPr>
          <p:nvPr>
            <p:ph idx="1"/>
          </p:nvPr>
        </p:nvSpPr>
        <p:spPr/>
        <p:txBody>
          <a:bodyPr/>
          <a:lstStyle/>
          <a:p>
            <a:pPr>
              <a:lnSpc>
                <a:spcPct val="110000"/>
              </a:lnSpc>
            </a:pPr>
            <a:r>
              <a:rPr lang="en-US" smtClean="0"/>
              <a:t>Studies indicate that most changes in an individual firm’s earnings can be attributed to changes in aggregate corporate earnings and changes in the firm’s industry</a:t>
            </a:r>
          </a:p>
          <a:p>
            <a:pPr>
              <a:lnSpc>
                <a:spcPct val="110000"/>
              </a:lnSpc>
            </a:pPr>
            <a:r>
              <a:rPr lang="en-US" smtClean="0"/>
              <a:t>Studies have also found a relationship between aggregate stock prices and various economic series such as employment, income, or production</a:t>
            </a:r>
          </a:p>
          <a:p>
            <a:pPr>
              <a:lnSpc>
                <a:spcPct val="110000"/>
              </a:lnSpc>
            </a:pPr>
            <a:endParaRPr lang="en-US" smtClean="0"/>
          </a:p>
        </p:txBody>
      </p:sp>
      <p:sp>
        <p:nvSpPr>
          <p:cNvPr id="25603" name="Slide Number Placeholder 5"/>
          <p:cNvSpPr>
            <a:spLocks noGrp="1"/>
          </p:cNvSpPr>
          <p:nvPr>
            <p:ph type="sldNum" sz="quarter" idx="11"/>
          </p:nvPr>
        </p:nvSpPr>
        <p:spPr>
          <a:noFill/>
          <a:ln>
            <a:miter lim="800000"/>
            <a:headEnd/>
            <a:tailEnd/>
          </a:ln>
        </p:spPr>
        <p:txBody>
          <a:bodyPr/>
          <a:lstStyle/>
          <a:p>
            <a:r>
              <a:rPr lang="en-US">
                <a:cs typeface="Arial" charset="0"/>
              </a:rPr>
              <a:t>11-</a:t>
            </a:r>
            <a:fld id="{EB292B9A-68C7-4391-8654-BB367C6CD5B1}" type="slidenum">
              <a:rPr lang="en-US">
                <a:cs typeface="Arial" charset="0"/>
              </a:rPr>
              <a:pPr/>
              <a:t>8</a:t>
            </a:fld>
            <a:endParaRPr lang="en-US">
              <a:cs typeface="Arial" charset="0"/>
            </a:endParaRPr>
          </a:p>
        </p:txBody>
      </p:sp>
      <p:sp>
        <p:nvSpPr>
          <p:cNvPr id="25604"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4114" name="Rectangle 2"/>
          <p:cNvSpPr>
            <a:spLocks noGrp="1" noChangeArrowheads="1"/>
          </p:cNvSpPr>
          <p:nvPr>
            <p:ph type="title"/>
          </p:nvPr>
        </p:nvSpPr>
        <p:spPr/>
        <p:txBody>
          <a:bodyPr/>
          <a:lstStyle/>
          <a:p>
            <a:pPr>
              <a:defRPr/>
            </a:pPr>
            <a:r>
              <a:rPr lang="en-US" b="1"/>
              <a:t>Does the Three-Step Process Work?</a:t>
            </a:r>
          </a:p>
        </p:txBody>
      </p:sp>
      <p:sp>
        <p:nvSpPr>
          <p:cNvPr id="26626" name="Rectangle 3"/>
          <p:cNvSpPr>
            <a:spLocks noGrp="1" noChangeArrowheads="1"/>
          </p:cNvSpPr>
          <p:nvPr>
            <p:ph idx="1"/>
          </p:nvPr>
        </p:nvSpPr>
        <p:spPr/>
        <p:txBody>
          <a:bodyPr/>
          <a:lstStyle/>
          <a:p>
            <a:pPr>
              <a:lnSpc>
                <a:spcPct val="110000"/>
              </a:lnSpc>
            </a:pPr>
            <a:r>
              <a:rPr lang="en-US" smtClean="0"/>
              <a:t>An analysis of the relationship between rates of return for the aggregate stock market, alternative industries, and individual stocks showed that most of the changes in rates of return for individual stock could be explained by changes in the rates of return for the aggregate stock market and the stock’s industry</a:t>
            </a:r>
          </a:p>
        </p:txBody>
      </p:sp>
      <p:sp>
        <p:nvSpPr>
          <p:cNvPr id="26627" name="Slide Number Placeholder 5"/>
          <p:cNvSpPr>
            <a:spLocks noGrp="1"/>
          </p:cNvSpPr>
          <p:nvPr>
            <p:ph type="sldNum" sz="quarter" idx="11"/>
          </p:nvPr>
        </p:nvSpPr>
        <p:spPr>
          <a:noFill/>
          <a:ln>
            <a:miter lim="800000"/>
            <a:headEnd/>
            <a:tailEnd/>
          </a:ln>
        </p:spPr>
        <p:txBody>
          <a:bodyPr/>
          <a:lstStyle/>
          <a:p>
            <a:r>
              <a:rPr lang="en-US">
                <a:cs typeface="Arial" charset="0"/>
              </a:rPr>
              <a:t>11-</a:t>
            </a:r>
            <a:fld id="{F690545E-0FDC-4AA7-B8FB-A88AAA404847}" type="slidenum">
              <a:rPr lang="en-US">
                <a:cs typeface="Arial" charset="0"/>
              </a:rPr>
              <a:pPr/>
              <a:t>9</a:t>
            </a:fld>
            <a:endParaRPr lang="en-US">
              <a:cs typeface="Arial" charset="0"/>
            </a:endParaRPr>
          </a:p>
        </p:txBody>
      </p:sp>
      <p:sp>
        <p:nvSpPr>
          <p:cNvPr id="26628"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5138" name="Rectangle 2"/>
          <p:cNvSpPr>
            <a:spLocks noGrp="1" noChangeArrowheads="1"/>
          </p:cNvSpPr>
          <p:nvPr>
            <p:ph type="title"/>
          </p:nvPr>
        </p:nvSpPr>
        <p:spPr/>
        <p:txBody>
          <a:bodyPr/>
          <a:lstStyle/>
          <a:p>
            <a:pPr>
              <a:defRPr/>
            </a:pPr>
            <a:r>
              <a:rPr lang="en-US" b="1"/>
              <a:t>Theory of Valuation</a:t>
            </a:r>
          </a:p>
        </p:txBody>
      </p:sp>
      <p:sp>
        <p:nvSpPr>
          <p:cNvPr id="27650" name="Rectangle 3"/>
          <p:cNvSpPr>
            <a:spLocks noGrp="1" noChangeArrowheads="1"/>
          </p:cNvSpPr>
          <p:nvPr>
            <p:ph idx="1"/>
          </p:nvPr>
        </p:nvSpPr>
        <p:spPr/>
        <p:txBody>
          <a:bodyPr/>
          <a:lstStyle/>
          <a:p>
            <a:pPr>
              <a:lnSpc>
                <a:spcPct val="110000"/>
              </a:lnSpc>
            </a:pPr>
            <a:r>
              <a:rPr lang="en-US" smtClean="0"/>
              <a:t>The value of an asset is the present value of its expected returns</a:t>
            </a:r>
          </a:p>
          <a:p>
            <a:pPr>
              <a:lnSpc>
                <a:spcPct val="110000"/>
              </a:lnSpc>
            </a:pPr>
            <a:r>
              <a:rPr lang="en-US" smtClean="0"/>
              <a:t>To convert this stream of returns to a value for the security, you must discount this stream at your required rate of return</a:t>
            </a:r>
          </a:p>
          <a:p>
            <a:pPr>
              <a:lnSpc>
                <a:spcPct val="110000"/>
              </a:lnSpc>
            </a:pPr>
            <a:r>
              <a:rPr lang="en-US" smtClean="0"/>
              <a:t>This requires estimates of:</a:t>
            </a:r>
          </a:p>
          <a:p>
            <a:pPr lvl="1">
              <a:lnSpc>
                <a:spcPct val="110000"/>
              </a:lnSpc>
            </a:pPr>
            <a:r>
              <a:rPr lang="en-US" smtClean="0"/>
              <a:t>The stream of expected returns, and</a:t>
            </a:r>
          </a:p>
          <a:p>
            <a:pPr lvl="1">
              <a:lnSpc>
                <a:spcPct val="110000"/>
              </a:lnSpc>
            </a:pPr>
            <a:r>
              <a:rPr lang="en-US" smtClean="0"/>
              <a:t>The required rate of return on the investment</a:t>
            </a:r>
          </a:p>
          <a:p>
            <a:pPr>
              <a:lnSpc>
                <a:spcPct val="110000"/>
              </a:lnSpc>
            </a:pPr>
            <a:endParaRPr lang="en-US" smtClean="0"/>
          </a:p>
          <a:p>
            <a:pPr>
              <a:lnSpc>
                <a:spcPct val="110000"/>
              </a:lnSpc>
            </a:pPr>
            <a:endParaRPr lang="en-US" smtClean="0"/>
          </a:p>
        </p:txBody>
      </p:sp>
      <p:sp>
        <p:nvSpPr>
          <p:cNvPr id="27651" name="Slide Number Placeholder 5"/>
          <p:cNvSpPr>
            <a:spLocks noGrp="1"/>
          </p:cNvSpPr>
          <p:nvPr>
            <p:ph type="sldNum" sz="quarter" idx="11"/>
          </p:nvPr>
        </p:nvSpPr>
        <p:spPr>
          <a:noFill/>
          <a:ln>
            <a:miter lim="800000"/>
            <a:headEnd/>
            <a:tailEnd/>
          </a:ln>
        </p:spPr>
        <p:txBody>
          <a:bodyPr/>
          <a:lstStyle/>
          <a:p>
            <a:r>
              <a:rPr lang="en-US">
                <a:cs typeface="Arial" charset="0"/>
              </a:rPr>
              <a:t>11-</a:t>
            </a:r>
            <a:fld id="{AB243291-4F7B-4BF1-A711-34536375EA55}" type="slidenum">
              <a:rPr lang="en-US">
                <a:cs typeface="Arial" charset="0"/>
              </a:rPr>
              <a:pPr/>
              <a:t>10</a:t>
            </a:fld>
            <a:endParaRPr lang="en-US">
              <a:cs typeface="Arial" charset="0"/>
            </a:endParaRPr>
          </a:p>
        </p:txBody>
      </p:sp>
      <p:sp>
        <p:nvSpPr>
          <p:cNvPr id="27652"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1026" name="Rectangle 2"/>
          <p:cNvSpPr>
            <a:spLocks noGrp="1" noChangeArrowheads="1"/>
          </p:cNvSpPr>
          <p:nvPr>
            <p:ph type="title"/>
          </p:nvPr>
        </p:nvSpPr>
        <p:spPr/>
        <p:txBody>
          <a:bodyPr/>
          <a:lstStyle/>
          <a:p>
            <a:pPr>
              <a:defRPr/>
            </a:pPr>
            <a:r>
              <a:rPr lang="en-US" b="1"/>
              <a:t>Theory of Valuation</a:t>
            </a:r>
          </a:p>
        </p:txBody>
      </p:sp>
      <p:sp>
        <p:nvSpPr>
          <p:cNvPr id="28674" name="Rectangle 3"/>
          <p:cNvSpPr>
            <a:spLocks noGrp="1" noChangeArrowheads="1"/>
          </p:cNvSpPr>
          <p:nvPr>
            <p:ph idx="1"/>
          </p:nvPr>
        </p:nvSpPr>
        <p:spPr/>
        <p:txBody>
          <a:bodyPr/>
          <a:lstStyle/>
          <a:p>
            <a:r>
              <a:rPr lang="en-US" smtClean="0"/>
              <a:t>Stream of Expected Returns</a:t>
            </a:r>
          </a:p>
          <a:p>
            <a:pPr lvl="1"/>
            <a:r>
              <a:rPr lang="en-US" smtClean="0"/>
              <a:t>Form of returns</a:t>
            </a:r>
          </a:p>
          <a:p>
            <a:pPr lvl="2">
              <a:buFont typeface="Wingdings" pitchFamily="2" charset="2"/>
              <a:buChar char="§"/>
            </a:pPr>
            <a:r>
              <a:rPr lang="en-US" smtClean="0"/>
              <a:t>Earnings</a:t>
            </a:r>
          </a:p>
          <a:p>
            <a:pPr lvl="2">
              <a:buFont typeface="Wingdings" pitchFamily="2" charset="2"/>
              <a:buChar char="§"/>
            </a:pPr>
            <a:r>
              <a:rPr lang="en-US" smtClean="0"/>
              <a:t>Cash flows</a:t>
            </a:r>
          </a:p>
          <a:p>
            <a:pPr lvl="2">
              <a:buFont typeface="Wingdings" pitchFamily="2" charset="2"/>
              <a:buChar char="§"/>
            </a:pPr>
            <a:r>
              <a:rPr lang="en-US" smtClean="0"/>
              <a:t>Dividends</a:t>
            </a:r>
          </a:p>
          <a:p>
            <a:pPr lvl="2">
              <a:buFont typeface="Wingdings" pitchFamily="2" charset="2"/>
              <a:buChar char="§"/>
            </a:pPr>
            <a:r>
              <a:rPr lang="en-US" smtClean="0"/>
              <a:t>Interest payments</a:t>
            </a:r>
          </a:p>
          <a:p>
            <a:pPr lvl="2">
              <a:buFont typeface="Wingdings" pitchFamily="2" charset="2"/>
              <a:buChar char="§"/>
            </a:pPr>
            <a:r>
              <a:rPr lang="en-US" smtClean="0"/>
              <a:t>Capital gains (increases in value)</a:t>
            </a:r>
          </a:p>
          <a:p>
            <a:pPr lvl="1"/>
            <a:r>
              <a:rPr lang="en-US" smtClean="0"/>
              <a:t>Time pattern and growth rate of returns</a:t>
            </a:r>
          </a:p>
          <a:p>
            <a:pPr lvl="2">
              <a:buFont typeface="Wingdings" pitchFamily="2" charset="2"/>
              <a:buChar char="§"/>
            </a:pPr>
            <a:r>
              <a:rPr lang="en-US" smtClean="0"/>
              <a:t>When the returns (Cash flows) occur</a:t>
            </a:r>
          </a:p>
          <a:p>
            <a:pPr lvl="2">
              <a:buFont typeface="Wingdings" pitchFamily="2" charset="2"/>
              <a:buChar char="§"/>
            </a:pPr>
            <a:r>
              <a:rPr lang="en-US" smtClean="0"/>
              <a:t>At what rate will the return grow</a:t>
            </a:r>
          </a:p>
          <a:p>
            <a:endParaRPr lang="en-US" smtClean="0"/>
          </a:p>
        </p:txBody>
      </p:sp>
      <p:sp>
        <p:nvSpPr>
          <p:cNvPr id="28675" name="Slide Number Placeholder 5"/>
          <p:cNvSpPr>
            <a:spLocks noGrp="1"/>
          </p:cNvSpPr>
          <p:nvPr>
            <p:ph type="sldNum" sz="quarter" idx="11"/>
          </p:nvPr>
        </p:nvSpPr>
        <p:spPr>
          <a:noFill/>
          <a:ln>
            <a:miter lim="800000"/>
            <a:headEnd/>
            <a:tailEnd/>
          </a:ln>
        </p:spPr>
        <p:txBody>
          <a:bodyPr/>
          <a:lstStyle/>
          <a:p>
            <a:r>
              <a:rPr lang="en-US">
                <a:cs typeface="Arial" charset="0"/>
              </a:rPr>
              <a:t>11-</a:t>
            </a:r>
            <a:fld id="{27012670-1353-4C6F-B662-F785E7101441}" type="slidenum">
              <a:rPr lang="en-US">
                <a:cs typeface="Arial" charset="0"/>
              </a:rPr>
              <a:pPr/>
              <a:t>11</a:t>
            </a:fld>
            <a:endParaRPr lang="en-US">
              <a:cs typeface="Arial" charset="0"/>
            </a:endParaRPr>
          </a:p>
        </p:txBody>
      </p:sp>
      <p:sp>
        <p:nvSpPr>
          <p:cNvPr id="28676"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2050" name="Rectangle 2"/>
          <p:cNvSpPr>
            <a:spLocks noGrp="1" noChangeArrowheads="1"/>
          </p:cNvSpPr>
          <p:nvPr>
            <p:ph type="title"/>
          </p:nvPr>
        </p:nvSpPr>
        <p:spPr/>
        <p:txBody>
          <a:bodyPr/>
          <a:lstStyle/>
          <a:p>
            <a:pPr>
              <a:defRPr/>
            </a:pPr>
            <a:r>
              <a:rPr lang="en-US" b="1"/>
              <a:t>Theory of Valuation</a:t>
            </a:r>
          </a:p>
        </p:txBody>
      </p:sp>
      <p:sp>
        <p:nvSpPr>
          <p:cNvPr id="29698" name="Rectangle 3"/>
          <p:cNvSpPr>
            <a:spLocks noGrp="1" noChangeArrowheads="1"/>
          </p:cNvSpPr>
          <p:nvPr>
            <p:ph idx="1"/>
          </p:nvPr>
        </p:nvSpPr>
        <p:spPr/>
        <p:txBody>
          <a:bodyPr/>
          <a:lstStyle/>
          <a:p>
            <a:r>
              <a:rPr lang="en-US" smtClean="0"/>
              <a:t>Required Rate of Return</a:t>
            </a:r>
          </a:p>
          <a:p>
            <a:pPr lvl="1"/>
            <a:r>
              <a:rPr lang="en-US" smtClean="0"/>
              <a:t>Reflect the uncertainty of return (cash flow)</a:t>
            </a:r>
          </a:p>
          <a:p>
            <a:pPr lvl="1"/>
            <a:r>
              <a:rPr lang="en-US" smtClean="0"/>
              <a:t>Determined by economy’s risk-free rate of return, plus</a:t>
            </a:r>
          </a:p>
          <a:p>
            <a:pPr lvl="1"/>
            <a:r>
              <a:rPr lang="en-US" smtClean="0"/>
              <a:t>Expected rate of inflation during the holding period, plus</a:t>
            </a:r>
          </a:p>
          <a:p>
            <a:pPr lvl="1"/>
            <a:r>
              <a:rPr lang="en-US" smtClean="0"/>
              <a:t>Risk premium determined by the uncertainty of returns </a:t>
            </a:r>
          </a:p>
          <a:p>
            <a:pPr lvl="2">
              <a:buFont typeface="Wingdings" pitchFamily="2" charset="2"/>
              <a:buChar char="§"/>
            </a:pPr>
            <a:r>
              <a:rPr lang="en-US" smtClean="0"/>
              <a:t>business risk </a:t>
            </a:r>
          </a:p>
          <a:p>
            <a:pPr lvl="2">
              <a:buFont typeface="Wingdings" pitchFamily="2" charset="2"/>
              <a:buChar char="§"/>
            </a:pPr>
            <a:r>
              <a:rPr lang="en-US" smtClean="0"/>
              <a:t>financial risk </a:t>
            </a:r>
          </a:p>
          <a:p>
            <a:pPr lvl="2">
              <a:buFont typeface="Wingdings" pitchFamily="2" charset="2"/>
              <a:buChar char="§"/>
            </a:pPr>
            <a:r>
              <a:rPr lang="en-US" smtClean="0"/>
              <a:t>liquidity risk  </a:t>
            </a:r>
          </a:p>
          <a:p>
            <a:pPr lvl="2">
              <a:buFont typeface="Wingdings" pitchFamily="2" charset="2"/>
              <a:buChar char="§"/>
            </a:pPr>
            <a:r>
              <a:rPr lang="en-US" smtClean="0"/>
              <a:t>exchanger rate risk and country</a:t>
            </a:r>
          </a:p>
        </p:txBody>
      </p:sp>
      <p:sp>
        <p:nvSpPr>
          <p:cNvPr id="29699" name="Slide Number Placeholder 5"/>
          <p:cNvSpPr>
            <a:spLocks noGrp="1"/>
          </p:cNvSpPr>
          <p:nvPr>
            <p:ph type="sldNum" sz="quarter" idx="11"/>
          </p:nvPr>
        </p:nvSpPr>
        <p:spPr>
          <a:noFill/>
          <a:ln>
            <a:miter lim="800000"/>
            <a:headEnd/>
            <a:tailEnd/>
          </a:ln>
        </p:spPr>
        <p:txBody>
          <a:bodyPr/>
          <a:lstStyle/>
          <a:p>
            <a:r>
              <a:rPr lang="en-US">
                <a:cs typeface="Arial" charset="0"/>
              </a:rPr>
              <a:t>11-</a:t>
            </a:r>
            <a:fld id="{ED2354E3-4FBA-4094-89B0-9B161FD19BFC}" type="slidenum">
              <a:rPr lang="en-US">
                <a:cs typeface="Arial" charset="0"/>
              </a:rPr>
              <a:pPr/>
              <a:t>12</a:t>
            </a:fld>
            <a:endParaRPr lang="en-US">
              <a:cs typeface="Arial" charset="0"/>
            </a:endParaRPr>
          </a:p>
        </p:txBody>
      </p:sp>
      <p:sp>
        <p:nvSpPr>
          <p:cNvPr id="29700"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3074" name="Rectangle 2"/>
          <p:cNvSpPr>
            <a:spLocks noGrp="1" noChangeArrowheads="1"/>
          </p:cNvSpPr>
          <p:nvPr>
            <p:ph type="title"/>
          </p:nvPr>
        </p:nvSpPr>
        <p:spPr/>
        <p:txBody>
          <a:bodyPr/>
          <a:lstStyle/>
          <a:p>
            <a:pPr>
              <a:defRPr/>
            </a:pPr>
            <a:r>
              <a:rPr lang="en-US" b="1"/>
              <a:t>Theory of Valuation</a:t>
            </a:r>
          </a:p>
        </p:txBody>
      </p:sp>
      <p:sp>
        <p:nvSpPr>
          <p:cNvPr id="30722" name="Rectangle 3"/>
          <p:cNvSpPr>
            <a:spLocks noGrp="1" noChangeArrowheads="1"/>
          </p:cNvSpPr>
          <p:nvPr>
            <p:ph idx="1"/>
          </p:nvPr>
        </p:nvSpPr>
        <p:spPr/>
        <p:txBody>
          <a:bodyPr/>
          <a:lstStyle/>
          <a:p>
            <a:pPr eaLnBrk="0" hangingPunct="0">
              <a:lnSpc>
                <a:spcPct val="110000"/>
              </a:lnSpc>
            </a:pPr>
            <a:r>
              <a:rPr lang="en-US" smtClean="0"/>
              <a:t>Investment Decision Process: A Comparison of Estimated Values and Market Prices</a:t>
            </a:r>
          </a:p>
          <a:p>
            <a:pPr lvl="1" eaLnBrk="0" hangingPunct="0">
              <a:lnSpc>
                <a:spcPct val="110000"/>
              </a:lnSpc>
            </a:pPr>
            <a:r>
              <a:rPr lang="en-US" smtClean="0"/>
              <a:t>You have to estimate the intrinsic value of the investment at your required rate of return and then compare this estimated intrinsic value to the prevailing market price</a:t>
            </a:r>
          </a:p>
          <a:p>
            <a:pPr lvl="1">
              <a:lnSpc>
                <a:spcPct val="110000"/>
              </a:lnSpc>
            </a:pPr>
            <a:r>
              <a:rPr lang="en-US" smtClean="0"/>
              <a:t>If Estimated Value &gt; Market Price, Buy</a:t>
            </a:r>
          </a:p>
          <a:p>
            <a:pPr lvl="1">
              <a:lnSpc>
                <a:spcPct val="110000"/>
              </a:lnSpc>
            </a:pPr>
            <a:r>
              <a:rPr lang="en-US" smtClean="0"/>
              <a:t>If Estimated Value &lt; Market Price, Don’t Buy</a:t>
            </a:r>
          </a:p>
          <a:p>
            <a:pPr lvl="1" eaLnBrk="0" hangingPunct="0">
              <a:lnSpc>
                <a:spcPct val="110000"/>
              </a:lnSpc>
            </a:pPr>
            <a:endParaRPr lang="en-US" smtClean="0"/>
          </a:p>
          <a:p>
            <a:pPr eaLnBrk="0" hangingPunct="0">
              <a:lnSpc>
                <a:spcPct val="110000"/>
              </a:lnSpc>
            </a:pPr>
            <a:endParaRPr lang="en-US" smtClean="0"/>
          </a:p>
        </p:txBody>
      </p:sp>
      <p:sp>
        <p:nvSpPr>
          <p:cNvPr id="30723" name="Slide Number Placeholder 5"/>
          <p:cNvSpPr>
            <a:spLocks noGrp="1"/>
          </p:cNvSpPr>
          <p:nvPr>
            <p:ph type="sldNum" sz="quarter" idx="11"/>
          </p:nvPr>
        </p:nvSpPr>
        <p:spPr>
          <a:noFill/>
          <a:ln>
            <a:miter lim="800000"/>
            <a:headEnd/>
            <a:tailEnd/>
          </a:ln>
        </p:spPr>
        <p:txBody>
          <a:bodyPr/>
          <a:lstStyle/>
          <a:p>
            <a:r>
              <a:rPr lang="en-US">
                <a:cs typeface="Arial" charset="0"/>
              </a:rPr>
              <a:t>11-</a:t>
            </a:r>
            <a:fld id="{A52C14EB-99CD-4581-8FB7-C9294E64E1A8}" type="slidenum">
              <a:rPr lang="en-US">
                <a:cs typeface="Arial" charset="0"/>
              </a:rPr>
              <a:pPr/>
              <a:t>13</a:t>
            </a:fld>
            <a:endParaRPr lang="en-US">
              <a:cs typeface="Arial" charset="0"/>
            </a:endParaRPr>
          </a:p>
        </p:txBody>
      </p:sp>
      <p:sp>
        <p:nvSpPr>
          <p:cNvPr id="30724"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2306" name="Rectangle 2"/>
          <p:cNvSpPr>
            <a:spLocks noGrp="1" noChangeArrowheads="1"/>
          </p:cNvSpPr>
          <p:nvPr>
            <p:ph type="title"/>
          </p:nvPr>
        </p:nvSpPr>
        <p:spPr/>
        <p:txBody>
          <a:bodyPr/>
          <a:lstStyle/>
          <a:p>
            <a:pPr>
              <a:defRPr/>
            </a:pPr>
            <a:r>
              <a:rPr lang="en-US" b="1"/>
              <a:t>Valuation of Alternative Investments</a:t>
            </a:r>
          </a:p>
        </p:txBody>
      </p:sp>
      <p:sp>
        <p:nvSpPr>
          <p:cNvPr id="31746" name="Rectangle 3"/>
          <p:cNvSpPr>
            <a:spLocks noGrp="1" noChangeArrowheads="1"/>
          </p:cNvSpPr>
          <p:nvPr>
            <p:ph idx="1"/>
          </p:nvPr>
        </p:nvSpPr>
        <p:spPr>
          <a:xfrm>
            <a:off x="609600" y="1295400"/>
            <a:ext cx="8305800" cy="4876800"/>
          </a:xfrm>
        </p:spPr>
        <p:txBody>
          <a:bodyPr/>
          <a:lstStyle/>
          <a:p>
            <a:r>
              <a:rPr lang="en-US" smtClean="0"/>
              <a:t>Bond valuation</a:t>
            </a:r>
          </a:p>
          <a:p>
            <a:r>
              <a:rPr lang="en-US" smtClean="0"/>
              <a:t>Preferred stock valuation</a:t>
            </a:r>
          </a:p>
          <a:p>
            <a:r>
              <a:rPr lang="en-US" smtClean="0"/>
              <a:t>Common stock valuation</a:t>
            </a:r>
          </a:p>
          <a:p>
            <a:pPr lvl="1"/>
            <a:r>
              <a:rPr lang="en-US" smtClean="0"/>
              <a:t>Dividend Discount Models</a:t>
            </a:r>
          </a:p>
          <a:p>
            <a:pPr lvl="1"/>
            <a:r>
              <a:rPr lang="en-US" smtClean="0"/>
              <a:t>Present Value of Operating Free Cash Flows</a:t>
            </a:r>
          </a:p>
          <a:p>
            <a:pPr lvl="1"/>
            <a:r>
              <a:rPr lang="en-US" smtClean="0"/>
              <a:t>Present Value of Free Cash Flows to Equity</a:t>
            </a:r>
          </a:p>
          <a:p>
            <a:endParaRPr lang="en-US" sz="2400" smtClean="0"/>
          </a:p>
        </p:txBody>
      </p:sp>
      <p:sp>
        <p:nvSpPr>
          <p:cNvPr id="31747" name="Slide Number Placeholder 5"/>
          <p:cNvSpPr>
            <a:spLocks noGrp="1"/>
          </p:cNvSpPr>
          <p:nvPr>
            <p:ph type="sldNum" sz="quarter" idx="11"/>
          </p:nvPr>
        </p:nvSpPr>
        <p:spPr>
          <a:noFill/>
          <a:ln>
            <a:miter lim="800000"/>
            <a:headEnd/>
            <a:tailEnd/>
          </a:ln>
        </p:spPr>
        <p:txBody>
          <a:bodyPr/>
          <a:lstStyle/>
          <a:p>
            <a:r>
              <a:rPr lang="en-US">
                <a:cs typeface="Arial" charset="0"/>
              </a:rPr>
              <a:t>11-</a:t>
            </a:r>
            <a:fld id="{117BD943-79F9-4DFD-B561-E7F9196236ED}" type="slidenum">
              <a:rPr lang="en-US">
                <a:cs typeface="Arial" charset="0"/>
              </a:rPr>
              <a:pPr/>
              <a:t>14</a:t>
            </a:fld>
            <a:endParaRPr lang="en-US">
              <a:cs typeface="Arial" charset="0"/>
            </a:endParaRPr>
          </a:p>
        </p:txBody>
      </p:sp>
      <p:sp>
        <p:nvSpPr>
          <p:cNvPr id="31748"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4098" name="Rectangle 2"/>
          <p:cNvSpPr>
            <a:spLocks noGrp="1" noChangeArrowheads="1"/>
          </p:cNvSpPr>
          <p:nvPr>
            <p:ph type="title"/>
          </p:nvPr>
        </p:nvSpPr>
        <p:spPr/>
        <p:txBody>
          <a:bodyPr/>
          <a:lstStyle/>
          <a:p>
            <a:pPr>
              <a:defRPr/>
            </a:pPr>
            <a:r>
              <a:rPr lang="en-US" b="1"/>
              <a:t>Valuation of Bonds</a:t>
            </a:r>
          </a:p>
        </p:txBody>
      </p:sp>
      <p:sp>
        <p:nvSpPr>
          <p:cNvPr id="32770" name="Rectangle 3"/>
          <p:cNvSpPr>
            <a:spLocks noGrp="1" noChangeArrowheads="1"/>
          </p:cNvSpPr>
          <p:nvPr>
            <p:ph idx="1"/>
          </p:nvPr>
        </p:nvSpPr>
        <p:spPr/>
        <p:txBody>
          <a:bodyPr/>
          <a:lstStyle/>
          <a:p>
            <a:r>
              <a:rPr lang="en-US" smtClean="0"/>
              <a:t>Valuation of Bonds is relatively easy because the size and time pattern of cash flows from the bond over its life are known:</a:t>
            </a:r>
          </a:p>
          <a:p>
            <a:pPr lvl="1"/>
            <a:r>
              <a:rPr lang="en-US" smtClean="0"/>
              <a:t>Interest payments are made usually every six months equal to one-half the coupon rate times the face value of the bond:</a:t>
            </a:r>
          </a:p>
          <a:p>
            <a:pPr lvl="1"/>
            <a:r>
              <a:rPr lang="en-US" smtClean="0"/>
              <a:t>The principal is repaid on the bond’s maturity date</a:t>
            </a:r>
          </a:p>
          <a:p>
            <a:r>
              <a:rPr lang="en-US" smtClean="0"/>
              <a:t>The bond value is defined as the present value of its future interest and principle payments</a:t>
            </a:r>
          </a:p>
        </p:txBody>
      </p:sp>
      <p:sp>
        <p:nvSpPr>
          <p:cNvPr id="32771" name="Slide Number Placeholder 5"/>
          <p:cNvSpPr>
            <a:spLocks noGrp="1"/>
          </p:cNvSpPr>
          <p:nvPr>
            <p:ph type="sldNum" sz="quarter" idx="11"/>
          </p:nvPr>
        </p:nvSpPr>
        <p:spPr>
          <a:noFill/>
          <a:ln>
            <a:miter lim="800000"/>
            <a:headEnd/>
            <a:tailEnd/>
          </a:ln>
        </p:spPr>
        <p:txBody>
          <a:bodyPr/>
          <a:lstStyle/>
          <a:p>
            <a:r>
              <a:rPr lang="en-US">
                <a:cs typeface="Arial" charset="0"/>
              </a:rPr>
              <a:t>11-</a:t>
            </a:r>
            <a:fld id="{C60D4EF7-A13B-4EB5-A530-48EBF6C72265}" type="slidenum">
              <a:rPr lang="en-US">
                <a:cs typeface="Arial" charset="0"/>
              </a:rPr>
              <a:pPr/>
              <a:t>15</a:t>
            </a:fld>
            <a:endParaRPr lang="en-US">
              <a:cs typeface="Arial" charset="0"/>
            </a:endParaRPr>
          </a:p>
        </p:txBody>
      </p:sp>
      <p:sp>
        <p:nvSpPr>
          <p:cNvPr id="32772"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3330" name="Rectangle 2"/>
          <p:cNvSpPr>
            <a:spLocks noGrp="1" noChangeArrowheads="1"/>
          </p:cNvSpPr>
          <p:nvPr>
            <p:ph type="title"/>
          </p:nvPr>
        </p:nvSpPr>
        <p:spPr/>
        <p:txBody>
          <a:bodyPr/>
          <a:lstStyle/>
          <a:p>
            <a:pPr>
              <a:defRPr/>
            </a:pPr>
            <a:r>
              <a:rPr lang="en-US" b="1"/>
              <a:t>Valuation of Bonds</a:t>
            </a:r>
          </a:p>
        </p:txBody>
      </p:sp>
      <p:sp>
        <p:nvSpPr>
          <p:cNvPr id="483334" name="AutoShape 6"/>
          <p:cNvSpPr>
            <a:spLocks noGrp="1" noChangeArrowheads="1"/>
          </p:cNvSpPr>
          <p:nvPr>
            <p:ph idx="1"/>
          </p:nvPr>
        </p:nvSpPr>
        <p:spPr>
          <a:xfrm>
            <a:off x="838200" y="1295400"/>
            <a:ext cx="7696200" cy="1676400"/>
          </a:xfrm>
          <a:prstGeom prst="roundRect">
            <a:avLst>
              <a:gd name="adj" fmla="val 16667"/>
            </a:avLst>
          </a:prstGeom>
          <a:ln w="12700">
            <a:solidFill>
              <a:srgbClr val="FF9900"/>
            </a:solidFill>
            <a:round/>
            <a:headEnd type="none" w="med" len="med"/>
            <a:tailEnd type="none" w="med" len="med"/>
          </a:ln>
        </p:spPr>
        <p:txBody>
          <a:bodyPr/>
          <a:lstStyle/>
          <a:p>
            <a:pPr marL="115888" indent="-115888">
              <a:buFontTx/>
              <a:buNone/>
            </a:pPr>
            <a:r>
              <a:rPr lang="en-US" sz="2400" smtClean="0"/>
              <a:t>	Assume in 2012, a $10,000 par value bond due in 2027 with 10% coupon will pay $500 every six months for its 15-year life. What is the bond price if the required rate of return is 10%?</a:t>
            </a:r>
          </a:p>
        </p:txBody>
      </p:sp>
      <p:sp>
        <p:nvSpPr>
          <p:cNvPr id="33795" name="Slide Number Placeholder 5"/>
          <p:cNvSpPr>
            <a:spLocks noGrp="1"/>
          </p:cNvSpPr>
          <p:nvPr>
            <p:ph type="sldNum" sz="quarter" idx="11"/>
          </p:nvPr>
        </p:nvSpPr>
        <p:spPr>
          <a:noFill/>
          <a:ln>
            <a:miter lim="800000"/>
            <a:headEnd/>
            <a:tailEnd/>
          </a:ln>
        </p:spPr>
        <p:txBody>
          <a:bodyPr/>
          <a:lstStyle/>
          <a:p>
            <a:r>
              <a:rPr lang="en-US">
                <a:cs typeface="Arial" charset="0"/>
              </a:rPr>
              <a:t>11-</a:t>
            </a:r>
            <a:fld id="{E21D5FD8-A80D-48C6-A9C0-BE03B6660639}" type="slidenum">
              <a:rPr lang="en-US">
                <a:cs typeface="Arial" charset="0"/>
              </a:rPr>
              <a:pPr/>
              <a:t>16</a:t>
            </a:fld>
            <a:endParaRPr lang="en-US">
              <a:cs typeface="Arial" charset="0"/>
            </a:endParaRPr>
          </a:p>
        </p:txBody>
      </p:sp>
      <p:sp>
        <p:nvSpPr>
          <p:cNvPr id="483336" name="Rectangle 8"/>
          <p:cNvSpPr>
            <a:spLocks noChangeArrowheads="1"/>
          </p:cNvSpPr>
          <p:nvPr/>
        </p:nvSpPr>
        <p:spPr bwMode="auto">
          <a:xfrm>
            <a:off x="1371600" y="3276600"/>
            <a:ext cx="7467600" cy="3200400"/>
          </a:xfrm>
          <a:prstGeom prst="rect">
            <a:avLst/>
          </a:prstGeom>
          <a:noFill/>
          <a:ln w="9525">
            <a:noFill/>
            <a:miter lim="800000"/>
            <a:headEnd/>
            <a:tailEnd/>
          </a:ln>
        </p:spPr>
        <p:txBody>
          <a:bodyPr/>
          <a:lstStyle/>
          <a:p>
            <a:pPr marL="341313" indent="-341313">
              <a:spcBef>
                <a:spcPct val="20000"/>
              </a:spcBef>
              <a:buFontTx/>
              <a:buChar char="•"/>
            </a:pPr>
            <a:r>
              <a:rPr lang="en-US" sz="2400"/>
              <a:t>Present value of the interest payments</a:t>
            </a:r>
          </a:p>
          <a:p>
            <a:pPr marL="341313" indent="-341313">
              <a:spcBef>
                <a:spcPct val="20000"/>
              </a:spcBef>
            </a:pPr>
            <a:r>
              <a:rPr lang="en-US" sz="2400"/>
              <a:t>		$500 x 15.3725  =    $7,686</a:t>
            </a:r>
            <a:endParaRPr lang="en-US" sz="2400">
              <a:cs typeface="Times New Roman" pitchFamily="18" charset="0"/>
            </a:endParaRPr>
          </a:p>
          <a:p>
            <a:pPr marL="341313" indent="-341313">
              <a:spcBef>
                <a:spcPct val="20000"/>
              </a:spcBef>
              <a:buFontTx/>
              <a:buChar char="•"/>
            </a:pPr>
            <a:r>
              <a:rPr lang="en-US" sz="2400"/>
              <a:t>The present value of the principal</a:t>
            </a:r>
          </a:p>
          <a:p>
            <a:pPr marL="341313" indent="-341313">
              <a:spcBef>
                <a:spcPct val="20000"/>
              </a:spcBef>
            </a:pPr>
            <a:r>
              <a:rPr lang="en-US" sz="2400"/>
              <a:t>		$10,000 x .2314  =    $2,314</a:t>
            </a:r>
          </a:p>
          <a:p>
            <a:pPr marL="341313" indent="-341313">
              <a:spcBef>
                <a:spcPct val="20000"/>
              </a:spcBef>
              <a:buFontTx/>
              <a:buChar char="•"/>
            </a:pPr>
            <a:r>
              <a:rPr lang="en-US" sz="2400"/>
              <a:t>The bond value</a:t>
            </a:r>
            <a:endParaRPr lang="en-US" sz="2400">
              <a:cs typeface="Times New Roman" pitchFamily="18" charset="0"/>
            </a:endParaRPr>
          </a:p>
          <a:p>
            <a:pPr marL="804863" lvl="1" indent="-287338">
              <a:lnSpc>
                <a:spcPct val="130000"/>
              </a:lnSpc>
              <a:spcBef>
                <a:spcPct val="20000"/>
              </a:spcBef>
            </a:pPr>
            <a:r>
              <a:rPr lang="en-US" sz="2400"/>
              <a:t>	 $7,686+$2,314=$10,000</a:t>
            </a:r>
          </a:p>
        </p:txBody>
      </p:sp>
      <p:sp>
        <p:nvSpPr>
          <p:cNvPr id="33797"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withEffect">
                                  <p:stCondLst>
                                    <p:cond delay="0"/>
                                  </p:stCondLst>
                                  <p:childTnLst>
                                    <p:set>
                                      <p:cBhvr>
                                        <p:cTn id="6" dur="1" fill="hold">
                                          <p:stCondLst>
                                            <p:cond delay="0"/>
                                          </p:stCondLst>
                                        </p:cTn>
                                        <p:tgtEl>
                                          <p:spTgt spid="483334">
                                            <p:bg/>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83334">
                                            <p:txEl>
                                              <p:pRg st="0" end="0"/>
                                            </p:txEl>
                                          </p:spTgt>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83336"/>
                                        </p:tgtEl>
                                        <p:attrNameLst>
                                          <p:attrName>style.visibility</p:attrName>
                                        </p:attrNameLst>
                                      </p:cBhvr>
                                      <p:to>
                                        <p:strVal val="visible"/>
                                      </p:to>
                                    </p:set>
                                    <p:anim calcmode="lin" valueType="num">
                                      <p:cBhvr additive="base">
                                        <p:cTn id="13" dur="500" fill="hold"/>
                                        <p:tgtEl>
                                          <p:spTgt spid="483336"/>
                                        </p:tgtEl>
                                        <p:attrNameLst>
                                          <p:attrName>ppt_x</p:attrName>
                                        </p:attrNameLst>
                                      </p:cBhvr>
                                      <p:tavLst>
                                        <p:tav tm="0">
                                          <p:val>
                                            <p:strVal val="#ppt_x"/>
                                          </p:val>
                                        </p:tav>
                                        <p:tav tm="100000">
                                          <p:val>
                                            <p:strVal val="#ppt_x"/>
                                          </p:val>
                                        </p:tav>
                                      </p:tavLst>
                                    </p:anim>
                                    <p:anim calcmode="lin" valueType="num">
                                      <p:cBhvr additive="base">
                                        <p:cTn id="14" dur="500" fill="hold"/>
                                        <p:tgtEl>
                                          <p:spTgt spid="48333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3334" grpId="0" build="p" animBg="1"/>
      <p:bldP spid="48333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5378" name="Rectangle 2"/>
          <p:cNvSpPr>
            <a:spLocks noGrp="1" noChangeArrowheads="1"/>
          </p:cNvSpPr>
          <p:nvPr>
            <p:ph type="title"/>
          </p:nvPr>
        </p:nvSpPr>
        <p:spPr/>
        <p:txBody>
          <a:bodyPr/>
          <a:lstStyle/>
          <a:p>
            <a:pPr>
              <a:defRPr/>
            </a:pPr>
            <a:r>
              <a:rPr lang="en-US" b="1"/>
              <a:t>Valuation of Bonds</a:t>
            </a:r>
          </a:p>
        </p:txBody>
      </p:sp>
      <p:sp>
        <p:nvSpPr>
          <p:cNvPr id="34818" name="Rectangle 3"/>
          <p:cNvSpPr>
            <a:spLocks noGrp="1" noChangeArrowheads="1"/>
          </p:cNvSpPr>
          <p:nvPr>
            <p:ph idx="1"/>
          </p:nvPr>
        </p:nvSpPr>
        <p:spPr/>
        <p:txBody>
          <a:bodyPr/>
          <a:lstStyle/>
          <a:p>
            <a:r>
              <a:rPr lang="en-US" smtClean="0"/>
              <a:t>The $10,000 valuation is the amount that an investor should be willing to pay for this bond, given the required rate on a bond of 10%</a:t>
            </a:r>
          </a:p>
          <a:p>
            <a:r>
              <a:rPr lang="en-US" smtClean="0"/>
              <a:t>If the required rate of return changes, then bond value will change inversely.</a:t>
            </a:r>
          </a:p>
          <a:p>
            <a:r>
              <a:rPr lang="en-US" smtClean="0"/>
              <a:t>What is the bond value if the return is 12%?</a:t>
            </a:r>
          </a:p>
          <a:p>
            <a:pPr lvl="1">
              <a:lnSpc>
                <a:spcPct val="120000"/>
              </a:lnSpc>
              <a:buFontTx/>
              <a:buNone/>
            </a:pPr>
            <a:r>
              <a:rPr lang="en-US" smtClean="0"/>
              <a:t>				$500 x 13.7648  =   $6,882</a:t>
            </a:r>
          </a:p>
          <a:p>
            <a:pPr lvl="1">
              <a:lnSpc>
                <a:spcPct val="120000"/>
              </a:lnSpc>
              <a:buFontTx/>
              <a:buNone/>
            </a:pPr>
            <a:r>
              <a:rPr lang="en-US" smtClean="0"/>
              <a:t>				$10,000 x .1741  =  </a:t>
            </a:r>
            <a:r>
              <a:rPr lang="en-US" u="sng" smtClean="0"/>
              <a:t>   1,741</a:t>
            </a:r>
            <a:endParaRPr lang="en-US" smtClean="0"/>
          </a:p>
          <a:p>
            <a:pPr lvl="1">
              <a:lnSpc>
                <a:spcPct val="120000"/>
              </a:lnSpc>
              <a:buFontTx/>
              <a:buNone/>
            </a:pPr>
            <a:r>
              <a:rPr lang="en-US" smtClean="0"/>
              <a:t>Total value of bond at 12 percent  =  $8,623</a:t>
            </a:r>
          </a:p>
          <a:p>
            <a:pPr>
              <a:buFontTx/>
              <a:buNone/>
            </a:pPr>
            <a:endParaRPr lang="en-US" smtClean="0"/>
          </a:p>
        </p:txBody>
      </p:sp>
      <p:sp>
        <p:nvSpPr>
          <p:cNvPr id="34819" name="Slide Number Placeholder 5"/>
          <p:cNvSpPr>
            <a:spLocks noGrp="1"/>
          </p:cNvSpPr>
          <p:nvPr>
            <p:ph type="sldNum" sz="quarter" idx="11"/>
          </p:nvPr>
        </p:nvSpPr>
        <p:spPr>
          <a:noFill/>
          <a:ln>
            <a:miter lim="800000"/>
            <a:headEnd/>
            <a:tailEnd/>
          </a:ln>
        </p:spPr>
        <p:txBody>
          <a:bodyPr/>
          <a:lstStyle/>
          <a:p>
            <a:r>
              <a:rPr lang="en-US">
                <a:cs typeface="Arial" charset="0"/>
              </a:rPr>
              <a:t>11-</a:t>
            </a:r>
            <a:fld id="{1F277D14-ABDA-4B53-B459-9A7C61D0CCF5}" type="slidenum">
              <a:rPr lang="en-US">
                <a:cs typeface="Arial" charset="0"/>
              </a:rPr>
              <a:pPr/>
              <a:t>17</a:t>
            </a:fld>
            <a:endParaRPr lang="en-US">
              <a:cs typeface="Arial" charset="0"/>
            </a:endParaRPr>
          </a:p>
        </p:txBody>
      </p:sp>
      <p:sp>
        <p:nvSpPr>
          <p:cNvPr id="34820"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8450" name="Rectangle 2"/>
          <p:cNvSpPr>
            <a:spLocks noGrp="1" noChangeArrowheads="1"/>
          </p:cNvSpPr>
          <p:nvPr>
            <p:ph type="title"/>
          </p:nvPr>
        </p:nvSpPr>
        <p:spPr/>
        <p:txBody>
          <a:bodyPr/>
          <a:lstStyle/>
          <a:p>
            <a:pPr>
              <a:defRPr/>
            </a:pPr>
            <a:r>
              <a:rPr lang="en-US" b="1"/>
              <a:t>Valuation of Preferred Stock</a:t>
            </a:r>
          </a:p>
        </p:txBody>
      </p:sp>
      <p:sp>
        <p:nvSpPr>
          <p:cNvPr id="35842" name="Rectangle 3"/>
          <p:cNvSpPr>
            <a:spLocks noGrp="1" noChangeArrowheads="1"/>
          </p:cNvSpPr>
          <p:nvPr>
            <p:ph idx="1"/>
          </p:nvPr>
        </p:nvSpPr>
        <p:spPr>
          <a:xfrm>
            <a:off x="990600" y="1295400"/>
            <a:ext cx="7772400" cy="4419600"/>
          </a:xfrm>
        </p:spPr>
        <p:txBody>
          <a:bodyPr/>
          <a:lstStyle/>
          <a:p>
            <a:pPr>
              <a:lnSpc>
                <a:spcPct val="110000"/>
              </a:lnSpc>
            </a:pPr>
            <a:r>
              <a:rPr lang="en-US" smtClean="0"/>
              <a:t>Owner of preferred stock receives a promise to pay a stated dividend, usually quarterly, for perpetuity</a:t>
            </a:r>
          </a:p>
          <a:p>
            <a:pPr>
              <a:lnSpc>
                <a:spcPct val="110000"/>
              </a:lnSpc>
            </a:pPr>
            <a:r>
              <a:rPr lang="en-US" smtClean="0"/>
              <a:t>Since payments are only made after the firm meets its bond interest payments, there is more uncertainty of returns</a:t>
            </a:r>
          </a:p>
          <a:p>
            <a:pPr>
              <a:lnSpc>
                <a:spcPct val="110000"/>
              </a:lnSpc>
            </a:pPr>
            <a:r>
              <a:rPr lang="en-US" smtClean="0"/>
              <a:t>Tax treatment of dividends paid to corporations (80% tax-exempt) offsets the risk premium</a:t>
            </a:r>
          </a:p>
        </p:txBody>
      </p:sp>
      <p:sp>
        <p:nvSpPr>
          <p:cNvPr id="35843" name="Slide Number Placeholder 5"/>
          <p:cNvSpPr>
            <a:spLocks noGrp="1"/>
          </p:cNvSpPr>
          <p:nvPr>
            <p:ph type="sldNum" sz="quarter" idx="11"/>
          </p:nvPr>
        </p:nvSpPr>
        <p:spPr>
          <a:noFill/>
          <a:ln>
            <a:miter lim="800000"/>
            <a:headEnd/>
            <a:tailEnd/>
          </a:ln>
        </p:spPr>
        <p:txBody>
          <a:bodyPr/>
          <a:lstStyle/>
          <a:p>
            <a:r>
              <a:rPr lang="en-US">
                <a:cs typeface="Arial" charset="0"/>
              </a:rPr>
              <a:t>11-</a:t>
            </a:r>
            <a:fld id="{6228B748-1F91-43B5-85CB-5964F788322F}" type="slidenum">
              <a:rPr lang="en-US">
                <a:cs typeface="Arial" charset="0"/>
              </a:rPr>
              <a:pPr/>
              <a:t>18</a:t>
            </a:fld>
            <a:endParaRPr lang="en-US">
              <a:cs typeface="Arial" charset="0"/>
            </a:endParaRPr>
          </a:p>
        </p:txBody>
      </p:sp>
      <p:sp>
        <p:nvSpPr>
          <p:cNvPr id="35844"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9474" name="Rectangle 2"/>
          <p:cNvSpPr>
            <a:spLocks noGrp="1" noChangeArrowheads="1"/>
          </p:cNvSpPr>
          <p:nvPr>
            <p:ph type="title"/>
          </p:nvPr>
        </p:nvSpPr>
        <p:spPr/>
        <p:txBody>
          <a:bodyPr/>
          <a:lstStyle/>
          <a:p>
            <a:pPr>
              <a:defRPr/>
            </a:pPr>
            <a:r>
              <a:rPr lang="en-US" b="1"/>
              <a:t>Valuation of Preferred Stock</a:t>
            </a:r>
          </a:p>
        </p:txBody>
      </p:sp>
      <p:sp>
        <p:nvSpPr>
          <p:cNvPr id="489554" name="Rectangle 4"/>
          <p:cNvSpPr>
            <a:spLocks noGrp="1" noChangeArrowheads="1"/>
          </p:cNvSpPr>
          <p:nvPr>
            <p:ph idx="1"/>
          </p:nvPr>
        </p:nvSpPr>
        <p:spPr>
          <a:xfrm>
            <a:off x="914400" y="1219200"/>
            <a:ext cx="7924800" cy="1524000"/>
          </a:xfrm>
        </p:spPr>
        <p:txBody>
          <a:bodyPr lIns="92075" tIns="46038" rIns="92075" bIns="46038"/>
          <a:lstStyle/>
          <a:p>
            <a:pPr>
              <a:lnSpc>
                <a:spcPct val="110000"/>
              </a:lnSpc>
            </a:pPr>
            <a:r>
              <a:rPr lang="en-US" smtClean="0"/>
              <a:t>The value is simply the stated annual dividend divided by the required rate of return on preferred stock (k</a:t>
            </a:r>
            <a:r>
              <a:rPr lang="en-US" baseline="-25000" smtClean="0"/>
              <a:t>p</a:t>
            </a:r>
            <a:r>
              <a:rPr lang="en-US" smtClean="0"/>
              <a:t>)</a:t>
            </a:r>
          </a:p>
        </p:txBody>
      </p:sp>
      <p:sp>
        <p:nvSpPr>
          <p:cNvPr id="489555" name="Slide Number Placeholder 5"/>
          <p:cNvSpPr>
            <a:spLocks noGrp="1"/>
          </p:cNvSpPr>
          <p:nvPr>
            <p:ph type="sldNum" sz="quarter" idx="11"/>
          </p:nvPr>
        </p:nvSpPr>
        <p:spPr>
          <a:noFill/>
          <a:ln>
            <a:miter lim="800000"/>
            <a:headEnd/>
            <a:tailEnd/>
          </a:ln>
        </p:spPr>
        <p:txBody>
          <a:bodyPr/>
          <a:lstStyle/>
          <a:p>
            <a:r>
              <a:rPr lang="en-US">
                <a:cs typeface="Arial" charset="0"/>
              </a:rPr>
              <a:t>11-</a:t>
            </a:r>
            <a:fld id="{96000D99-E8FD-495A-A5FD-F5FC557BF12C}" type="slidenum">
              <a:rPr lang="en-US">
                <a:cs typeface="Arial" charset="0"/>
              </a:rPr>
              <a:pPr/>
              <a:t>19</a:t>
            </a:fld>
            <a:endParaRPr lang="en-US">
              <a:cs typeface="Arial" charset="0"/>
            </a:endParaRPr>
          </a:p>
        </p:txBody>
      </p:sp>
      <p:graphicFrame>
        <p:nvGraphicFramePr>
          <p:cNvPr id="489475" name="Object 78"/>
          <p:cNvGraphicFramePr>
            <a:graphicFrameLocks noChangeAspect="1"/>
          </p:cNvGraphicFramePr>
          <p:nvPr/>
        </p:nvGraphicFramePr>
        <p:xfrm>
          <a:off x="2667000" y="2819400"/>
          <a:ext cx="2051050" cy="1008063"/>
        </p:xfrm>
        <a:graphic>
          <a:graphicData uri="http://schemas.openxmlformats.org/presentationml/2006/ole">
            <p:oleObj spid="_x0000_s489550" name="Equation" r:id="rId4" imgW="1269000" imgH="582120" progId="Equation.3">
              <p:embed/>
            </p:oleObj>
          </a:graphicData>
        </a:graphic>
      </p:graphicFrame>
      <p:sp>
        <p:nvSpPr>
          <p:cNvPr id="489478" name="Rectangle 6"/>
          <p:cNvSpPr>
            <a:spLocks noChangeArrowheads="1"/>
          </p:cNvSpPr>
          <p:nvPr/>
        </p:nvSpPr>
        <p:spPr bwMode="auto">
          <a:xfrm>
            <a:off x="990600" y="3810000"/>
            <a:ext cx="7924800" cy="1524000"/>
          </a:xfrm>
          <a:prstGeom prst="rect">
            <a:avLst/>
          </a:prstGeom>
          <a:noFill/>
          <a:ln w="9525">
            <a:noFill/>
            <a:miter lim="800000"/>
            <a:headEnd/>
            <a:tailEnd/>
          </a:ln>
        </p:spPr>
        <p:txBody>
          <a:bodyPr lIns="92075" tIns="46038" rIns="92075" bIns="46038"/>
          <a:lstStyle/>
          <a:p>
            <a:pPr marL="341313" indent="-341313">
              <a:lnSpc>
                <a:spcPct val="110000"/>
              </a:lnSpc>
              <a:spcBef>
                <a:spcPct val="20000"/>
              </a:spcBef>
              <a:buFontTx/>
              <a:buChar char="•"/>
            </a:pPr>
            <a:r>
              <a:rPr lang="en-US" sz="2800"/>
              <a:t>Assume a preferred stock has a $100 par value and a dividend of $8 a year and a required rate of return of 9 percent</a:t>
            </a:r>
          </a:p>
          <a:p>
            <a:pPr marL="341313" indent="-341313">
              <a:lnSpc>
                <a:spcPct val="110000"/>
              </a:lnSpc>
              <a:spcBef>
                <a:spcPct val="20000"/>
              </a:spcBef>
              <a:buFontTx/>
              <a:buChar char="•"/>
            </a:pPr>
            <a:endParaRPr lang="en-US" sz="2800"/>
          </a:p>
        </p:txBody>
      </p:sp>
      <p:graphicFrame>
        <p:nvGraphicFramePr>
          <p:cNvPr id="489479" name="Object 79"/>
          <p:cNvGraphicFramePr>
            <a:graphicFrameLocks noChangeAspect="1"/>
          </p:cNvGraphicFramePr>
          <p:nvPr/>
        </p:nvGraphicFramePr>
        <p:xfrm>
          <a:off x="2743200" y="5486400"/>
          <a:ext cx="1184275" cy="893763"/>
        </p:xfrm>
        <a:graphic>
          <a:graphicData uri="http://schemas.openxmlformats.org/presentationml/2006/ole">
            <p:oleObj spid="_x0000_s489551" name="Equation" r:id="rId5" imgW="729000" imgH="506160" progId="Equation.3">
              <p:embed/>
            </p:oleObj>
          </a:graphicData>
        </a:graphic>
      </p:graphicFrame>
      <p:graphicFrame>
        <p:nvGraphicFramePr>
          <p:cNvPr id="489480" name="Object 80"/>
          <p:cNvGraphicFramePr>
            <a:graphicFrameLocks noChangeAspect="1"/>
          </p:cNvGraphicFramePr>
          <p:nvPr/>
        </p:nvGraphicFramePr>
        <p:xfrm>
          <a:off x="3933825" y="5732463"/>
          <a:ext cx="1323975" cy="401637"/>
        </p:xfrm>
        <a:graphic>
          <a:graphicData uri="http://schemas.openxmlformats.org/presentationml/2006/ole">
            <p:oleObj spid="_x0000_s489552" name="Equation" r:id="rId6" imgW="810000" imgH="227880" progId="Equation.3">
              <p:embed/>
            </p:oleObj>
          </a:graphicData>
        </a:graphic>
      </p:graphicFrame>
      <p:sp>
        <p:nvSpPr>
          <p:cNvPr id="489557"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48947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89478"/>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489479"/>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48948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947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5618" name="Rectangle 2"/>
          <p:cNvSpPr>
            <a:spLocks noGrp="1" noChangeArrowheads="1"/>
          </p:cNvSpPr>
          <p:nvPr>
            <p:ph type="title"/>
          </p:nvPr>
        </p:nvSpPr>
        <p:spPr/>
        <p:txBody>
          <a:bodyPr/>
          <a:lstStyle/>
          <a:p>
            <a:pPr>
              <a:defRPr/>
            </a:pPr>
            <a:r>
              <a:rPr lang="en-US" b="1"/>
              <a:t>Valuation of Preferred Stock</a:t>
            </a:r>
          </a:p>
        </p:txBody>
      </p:sp>
      <p:sp>
        <p:nvSpPr>
          <p:cNvPr id="495619" name="Rectangle 3"/>
          <p:cNvSpPr>
            <a:spLocks noGrp="1" noChangeArrowheads="1"/>
          </p:cNvSpPr>
          <p:nvPr>
            <p:ph idx="1"/>
          </p:nvPr>
        </p:nvSpPr>
        <p:spPr/>
        <p:txBody>
          <a:bodyPr/>
          <a:lstStyle/>
          <a:p>
            <a:r>
              <a:rPr lang="en-US" smtClean="0"/>
              <a:t>Given a market price, you can derive its promised yield</a:t>
            </a:r>
          </a:p>
          <a:p>
            <a:pPr>
              <a:buFontTx/>
              <a:buNone/>
            </a:pPr>
            <a:endParaRPr lang="en-US" smtClean="0"/>
          </a:p>
          <a:p>
            <a:endParaRPr lang="en-US" smtClean="0"/>
          </a:p>
          <a:p>
            <a:r>
              <a:rPr lang="en-US" smtClean="0"/>
              <a:t>At a market price of $85, this preferred stock yield would be</a:t>
            </a:r>
          </a:p>
        </p:txBody>
      </p:sp>
      <p:sp>
        <p:nvSpPr>
          <p:cNvPr id="495673" name="Slide Number Placeholder 5"/>
          <p:cNvSpPr>
            <a:spLocks noGrp="1"/>
          </p:cNvSpPr>
          <p:nvPr>
            <p:ph type="sldNum" sz="quarter" idx="11"/>
          </p:nvPr>
        </p:nvSpPr>
        <p:spPr>
          <a:noFill/>
          <a:ln>
            <a:miter lim="800000"/>
            <a:headEnd/>
            <a:tailEnd/>
          </a:ln>
        </p:spPr>
        <p:txBody>
          <a:bodyPr/>
          <a:lstStyle/>
          <a:p>
            <a:r>
              <a:rPr lang="en-US">
                <a:cs typeface="Arial" charset="0"/>
              </a:rPr>
              <a:t>11-</a:t>
            </a:r>
            <a:fld id="{78934210-7BBA-4E56-AF46-AB75D8B4B56B}" type="slidenum">
              <a:rPr lang="en-US">
                <a:cs typeface="Arial" charset="0"/>
              </a:rPr>
              <a:pPr/>
              <a:t>20</a:t>
            </a:fld>
            <a:endParaRPr lang="en-US">
              <a:cs typeface="Arial" charset="0"/>
            </a:endParaRPr>
          </a:p>
        </p:txBody>
      </p:sp>
      <p:graphicFrame>
        <p:nvGraphicFramePr>
          <p:cNvPr id="495620" name="Object 53"/>
          <p:cNvGraphicFramePr>
            <a:graphicFrameLocks noChangeAspect="1"/>
          </p:cNvGraphicFramePr>
          <p:nvPr/>
        </p:nvGraphicFramePr>
        <p:xfrm>
          <a:off x="2590800" y="2286000"/>
          <a:ext cx="2195513" cy="892175"/>
        </p:xfrm>
        <a:graphic>
          <a:graphicData uri="http://schemas.openxmlformats.org/presentationml/2006/ole">
            <p:oleObj spid="_x0000_s495669" name="Equation" r:id="rId3" imgW="1350000" imgH="506160" progId="Equation.3">
              <p:embed/>
            </p:oleObj>
          </a:graphicData>
        </a:graphic>
      </p:graphicFrame>
      <p:graphicFrame>
        <p:nvGraphicFramePr>
          <p:cNvPr id="495621" name="Object 54"/>
          <p:cNvGraphicFramePr>
            <a:graphicFrameLocks noChangeAspect="1"/>
          </p:cNvGraphicFramePr>
          <p:nvPr/>
        </p:nvGraphicFramePr>
        <p:xfrm>
          <a:off x="2590800" y="4419600"/>
          <a:ext cx="2946400" cy="922338"/>
        </p:xfrm>
        <a:graphic>
          <a:graphicData uri="http://schemas.openxmlformats.org/presentationml/2006/ole">
            <p:oleObj spid="_x0000_s495670" name="Equation" r:id="rId4" imgW="1822680" imgH="531720" progId="Equation.3">
              <p:embed/>
            </p:oleObj>
          </a:graphicData>
        </a:graphic>
      </p:graphicFrame>
      <p:sp>
        <p:nvSpPr>
          <p:cNvPr id="495674"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495619">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495620"/>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495619">
                                            <p:txEl>
                                              <p:pRg st="3" end="3"/>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4956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6642" name="Rectangle 2"/>
          <p:cNvSpPr>
            <a:spLocks noGrp="1" noChangeArrowheads="1"/>
          </p:cNvSpPr>
          <p:nvPr>
            <p:ph type="title"/>
          </p:nvPr>
        </p:nvSpPr>
        <p:spPr/>
        <p:txBody>
          <a:bodyPr/>
          <a:lstStyle/>
          <a:p>
            <a:pPr>
              <a:defRPr/>
            </a:pPr>
            <a:r>
              <a:rPr lang="en-US" b="1"/>
              <a:t>Valuation of Common Stock</a:t>
            </a:r>
          </a:p>
        </p:txBody>
      </p:sp>
      <p:sp>
        <p:nvSpPr>
          <p:cNvPr id="2" name="Rectangle 3"/>
          <p:cNvSpPr>
            <a:spLocks noGrp="1" noChangeArrowheads="1"/>
          </p:cNvSpPr>
          <p:nvPr>
            <p:ph idx="1"/>
          </p:nvPr>
        </p:nvSpPr>
        <p:spPr/>
        <p:txBody>
          <a:bodyPr/>
          <a:lstStyle/>
          <a:p>
            <a:pPr>
              <a:lnSpc>
                <a:spcPct val="110000"/>
              </a:lnSpc>
            </a:pPr>
            <a:r>
              <a:rPr lang="en-US" smtClean="0"/>
              <a:t>Two General Approaches</a:t>
            </a:r>
          </a:p>
          <a:p>
            <a:pPr lvl="1">
              <a:lnSpc>
                <a:spcPct val="110000"/>
              </a:lnSpc>
            </a:pPr>
            <a:r>
              <a:rPr lang="en-US" smtClean="0"/>
              <a:t>Discounted Cash-Flow Techniques</a:t>
            </a:r>
          </a:p>
          <a:p>
            <a:pPr lvl="2">
              <a:lnSpc>
                <a:spcPct val="110000"/>
              </a:lnSpc>
              <a:buFont typeface="Wingdings" pitchFamily="2" charset="2"/>
              <a:buChar char="§"/>
            </a:pPr>
            <a:r>
              <a:rPr lang="en-US" smtClean="0"/>
              <a:t>Present value of some measure of cash flow, including dividends, operating cash flow, and free cash flow</a:t>
            </a:r>
          </a:p>
          <a:p>
            <a:pPr lvl="1">
              <a:lnSpc>
                <a:spcPct val="110000"/>
              </a:lnSpc>
            </a:pPr>
            <a:r>
              <a:rPr lang="en-US" smtClean="0"/>
              <a:t>Relative Valuation Techniques</a:t>
            </a:r>
          </a:p>
          <a:p>
            <a:pPr lvl="2">
              <a:lnSpc>
                <a:spcPct val="110000"/>
              </a:lnSpc>
              <a:buFont typeface="Wingdings" pitchFamily="2" charset="2"/>
              <a:buChar char="§"/>
            </a:pPr>
            <a:r>
              <a:rPr lang="en-US" smtClean="0"/>
              <a:t>Value estimated based on its price relative to significant variables, such as earnings, cash flow, book value, or sales</a:t>
            </a:r>
          </a:p>
          <a:p>
            <a:pPr lvl="1">
              <a:lnSpc>
                <a:spcPct val="110000"/>
              </a:lnSpc>
            </a:pPr>
            <a:r>
              <a:rPr lang="en-US" smtClean="0"/>
              <a:t>See Exhibit 11.2</a:t>
            </a:r>
          </a:p>
        </p:txBody>
      </p:sp>
      <p:sp>
        <p:nvSpPr>
          <p:cNvPr id="496643" name="Slide Number Placeholder 5"/>
          <p:cNvSpPr>
            <a:spLocks noGrp="1"/>
          </p:cNvSpPr>
          <p:nvPr>
            <p:ph type="sldNum" sz="quarter" idx="11"/>
          </p:nvPr>
        </p:nvSpPr>
        <p:spPr>
          <a:noFill/>
          <a:ln>
            <a:miter lim="800000"/>
            <a:headEnd/>
            <a:tailEnd/>
          </a:ln>
        </p:spPr>
        <p:txBody>
          <a:bodyPr/>
          <a:lstStyle/>
          <a:p>
            <a:r>
              <a:rPr lang="en-US">
                <a:cs typeface="Arial" charset="0"/>
              </a:rPr>
              <a:t>11-</a:t>
            </a:r>
            <a:fld id="{2C47142A-18E8-495D-9BF2-85DDF00FF1E3}" type="slidenum">
              <a:rPr lang="en-US">
                <a:cs typeface="Arial" charset="0"/>
              </a:rPr>
              <a:pPr/>
              <a:t>21</a:t>
            </a:fld>
            <a:endParaRPr lang="en-US">
              <a:cs typeface="Arial" charset="0"/>
            </a:endParaRPr>
          </a:p>
        </p:txBody>
      </p:sp>
      <p:sp>
        <p:nvSpPr>
          <p:cNvPr id="496644"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b="1" dirty="0"/>
              <a:t>Exhibit </a:t>
            </a:r>
            <a:r>
              <a:rPr lang="en-US" b="1" dirty="0" smtClean="0"/>
              <a:t>11.2</a:t>
            </a:r>
            <a:endParaRPr lang="en-US" dirty="0"/>
          </a:p>
        </p:txBody>
      </p:sp>
      <p:sp>
        <p:nvSpPr>
          <p:cNvPr id="497666" name="Footer Placeholder 2"/>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
        <p:nvSpPr>
          <p:cNvPr id="497667" name="Slide Number Placeholder 3"/>
          <p:cNvSpPr>
            <a:spLocks noGrp="1"/>
          </p:cNvSpPr>
          <p:nvPr>
            <p:ph type="sldNum" sz="quarter" idx="11"/>
          </p:nvPr>
        </p:nvSpPr>
        <p:spPr>
          <a:noFill/>
          <a:ln>
            <a:miter lim="800000"/>
            <a:headEnd/>
            <a:tailEnd/>
          </a:ln>
        </p:spPr>
        <p:txBody>
          <a:bodyPr/>
          <a:lstStyle/>
          <a:p>
            <a:r>
              <a:rPr lang="en-US">
                <a:cs typeface="Arial" charset="0"/>
              </a:rPr>
              <a:t>11-</a:t>
            </a:r>
            <a:fld id="{2365754F-95E4-457D-8FEF-DA49F9A0E6BD}" type="slidenum">
              <a:rPr lang="en-US">
                <a:cs typeface="Arial" charset="0"/>
              </a:rPr>
              <a:pPr/>
              <a:t>22</a:t>
            </a:fld>
            <a:endParaRPr lang="en-US">
              <a:cs typeface="Arial" charset="0"/>
            </a:endParaRPr>
          </a:p>
        </p:txBody>
      </p:sp>
      <p:pic>
        <p:nvPicPr>
          <p:cNvPr id="497668" name="Picture 2" descr="C:\LB-FIN650\LB-FIN650Edit\JPG files of exhibits\Ch 11\Reilly10e_Exhibit11-02.jpg"/>
          <p:cNvPicPr>
            <a:picLocks noChangeAspect="1" noChangeArrowheads="1"/>
          </p:cNvPicPr>
          <p:nvPr/>
        </p:nvPicPr>
        <p:blipFill>
          <a:blip r:embed="rId2"/>
          <a:srcRect/>
          <a:stretch>
            <a:fillRect/>
          </a:stretch>
        </p:blipFill>
        <p:spPr bwMode="auto">
          <a:xfrm>
            <a:off x="533400" y="1295400"/>
            <a:ext cx="8093075" cy="4191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7666" name="Rectangle 2"/>
          <p:cNvSpPr>
            <a:spLocks noGrp="1" noChangeArrowheads="1"/>
          </p:cNvSpPr>
          <p:nvPr>
            <p:ph type="title"/>
          </p:nvPr>
        </p:nvSpPr>
        <p:spPr/>
        <p:txBody>
          <a:bodyPr/>
          <a:lstStyle/>
          <a:p>
            <a:pPr>
              <a:defRPr/>
            </a:pPr>
            <a:r>
              <a:rPr lang="en-US" b="1"/>
              <a:t>Valuation of Common Stock</a:t>
            </a:r>
          </a:p>
        </p:txBody>
      </p:sp>
      <p:sp>
        <p:nvSpPr>
          <p:cNvPr id="502786" name="Rectangle 3"/>
          <p:cNvSpPr>
            <a:spLocks noGrp="1" noChangeArrowheads="1"/>
          </p:cNvSpPr>
          <p:nvPr>
            <p:ph idx="1"/>
          </p:nvPr>
        </p:nvSpPr>
        <p:spPr/>
        <p:txBody>
          <a:bodyPr/>
          <a:lstStyle/>
          <a:p>
            <a:pPr>
              <a:lnSpc>
                <a:spcPct val="110000"/>
              </a:lnSpc>
            </a:pPr>
            <a:r>
              <a:rPr lang="en-US" smtClean="0"/>
              <a:t>Both of these approaches and all of these valuation techniques have several common factors:</a:t>
            </a:r>
          </a:p>
          <a:p>
            <a:pPr lvl="1">
              <a:lnSpc>
                <a:spcPct val="110000"/>
              </a:lnSpc>
            </a:pPr>
            <a:r>
              <a:rPr lang="en-US" smtClean="0"/>
              <a:t>All of them are significantly affected by investor’s required rate of return on the stock because this rate becomes the discount rate or is a major component of the discount rate;</a:t>
            </a:r>
          </a:p>
          <a:p>
            <a:pPr lvl="1">
              <a:lnSpc>
                <a:spcPct val="110000"/>
              </a:lnSpc>
            </a:pPr>
            <a:r>
              <a:rPr lang="en-US" smtClean="0"/>
              <a:t>All valuation approaches are affected by the estimated growth rate of the variable used in the valuation technique</a:t>
            </a:r>
          </a:p>
          <a:p>
            <a:pPr lvl="1">
              <a:lnSpc>
                <a:spcPct val="110000"/>
              </a:lnSpc>
            </a:pPr>
            <a:endParaRPr lang="en-US" smtClean="0"/>
          </a:p>
          <a:p>
            <a:pPr>
              <a:lnSpc>
                <a:spcPct val="110000"/>
              </a:lnSpc>
              <a:buFontTx/>
              <a:buNone/>
            </a:pPr>
            <a:endParaRPr lang="en-US" sz="2400" smtClean="0"/>
          </a:p>
        </p:txBody>
      </p:sp>
      <p:sp>
        <p:nvSpPr>
          <p:cNvPr id="502787" name="Slide Number Placeholder 5"/>
          <p:cNvSpPr>
            <a:spLocks noGrp="1"/>
          </p:cNvSpPr>
          <p:nvPr>
            <p:ph type="sldNum" sz="quarter" idx="11"/>
          </p:nvPr>
        </p:nvSpPr>
        <p:spPr>
          <a:noFill/>
          <a:ln>
            <a:miter lim="800000"/>
            <a:headEnd/>
            <a:tailEnd/>
          </a:ln>
        </p:spPr>
        <p:txBody>
          <a:bodyPr/>
          <a:lstStyle/>
          <a:p>
            <a:r>
              <a:rPr lang="en-US">
                <a:cs typeface="Arial" charset="0"/>
              </a:rPr>
              <a:t>11-</a:t>
            </a:r>
            <a:fld id="{813DB9A2-85F2-4FBB-8087-776DD9E1BFA9}" type="slidenum">
              <a:rPr lang="en-US">
                <a:cs typeface="Arial" charset="0"/>
              </a:rPr>
              <a:pPr/>
              <a:t>23</a:t>
            </a:fld>
            <a:endParaRPr lang="en-US">
              <a:cs typeface="Arial" charset="0"/>
            </a:endParaRPr>
          </a:p>
        </p:txBody>
      </p:sp>
      <p:sp>
        <p:nvSpPr>
          <p:cNvPr id="502788"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6994" name="Rectangle 2"/>
          <p:cNvSpPr>
            <a:spLocks noGrp="1" noChangeArrowheads="1"/>
          </p:cNvSpPr>
          <p:nvPr>
            <p:ph type="title"/>
          </p:nvPr>
        </p:nvSpPr>
        <p:spPr>
          <a:xfrm>
            <a:off x="152400" y="152400"/>
            <a:ext cx="9144000" cy="914400"/>
          </a:xfrm>
        </p:spPr>
        <p:txBody>
          <a:bodyPr/>
          <a:lstStyle/>
          <a:p>
            <a:pPr>
              <a:defRPr/>
            </a:pPr>
            <a:r>
              <a:rPr lang="en-US" sz="3200" b="1"/>
              <a:t>Why Discounted Cash Flow Approach</a:t>
            </a:r>
          </a:p>
        </p:txBody>
      </p:sp>
      <p:sp>
        <p:nvSpPr>
          <p:cNvPr id="499714" name="Rectangle 3"/>
          <p:cNvSpPr>
            <a:spLocks noGrp="1" noChangeArrowheads="1"/>
          </p:cNvSpPr>
          <p:nvPr>
            <p:ph idx="1"/>
          </p:nvPr>
        </p:nvSpPr>
        <p:spPr/>
        <p:txBody>
          <a:bodyPr/>
          <a:lstStyle/>
          <a:p>
            <a:r>
              <a:rPr lang="en-US" smtClean="0"/>
              <a:t>These techniques are obvious choices for valuation because they are the epitome of how we describe value—that is, the present value of expected cash flows</a:t>
            </a:r>
          </a:p>
          <a:p>
            <a:pPr lvl="1"/>
            <a:r>
              <a:rPr lang="en-US" smtClean="0"/>
              <a:t>Dividends: Cost of equity as the discount rate</a:t>
            </a:r>
          </a:p>
          <a:p>
            <a:pPr lvl="1"/>
            <a:r>
              <a:rPr lang="en-US" smtClean="0"/>
              <a:t>Operating cash flow: Weighted Average Cost of Capital (WACC)</a:t>
            </a:r>
          </a:p>
          <a:p>
            <a:pPr lvl="1"/>
            <a:r>
              <a:rPr lang="en-US" smtClean="0"/>
              <a:t>Free cash flow to equity: Cost of equity as the discount rate</a:t>
            </a:r>
          </a:p>
          <a:p>
            <a:r>
              <a:rPr lang="en-US" smtClean="0"/>
              <a:t>Dependent on growth rates and discount rate</a:t>
            </a:r>
          </a:p>
        </p:txBody>
      </p:sp>
      <p:sp>
        <p:nvSpPr>
          <p:cNvPr id="499715" name="Slide Number Placeholder 5"/>
          <p:cNvSpPr>
            <a:spLocks noGrp="1"/>
          </p:cNvSpPr>
          <p:nvPr>
            <p:ph type="sldNum" sz="quarter" idx="11"/>
          </p:nvPr>
        </p:nvSpPr>
        <p:spPr>
          <a:noFill/>
          <a:ln>
            <a:miter lim="800000"/>
            <a:headEnd/>
            <a:tailEnd/>
          </a:ln>
        </p:spPr>
        <p:txBody>
          <a:bodyPr/>
          <a:lstStyle/>
          <a:p>
            <a:r>
              <a:rPr lang="en-US">
                <a:cs typeface="Arial" charset="0"/>
              </a:rPr>
              <a:t>11-</a:t>
            </a:r>
            <a:fld id="{2B15C4F8-A005-49AF-8880-7E9FFC756D69}" type="slidenum">
              <a:rPr lang="en-US">
                <a:cs typeface="Arial" charset="0"/>
              </a:rPr>
              <a:pPr/>
              <a:t>24</a:t>
            </a:fld>
            <a:endParaRPr lang="en-US">
              <a:cs typeface="Arial" charset="0"/>
            </a:endParaRPr>
          </a:p>
        </p:txBody>
      </p:sp>
      <p:sp>
        <p:nvSpPr>
          <p:cNvPr id="499716"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9042" name="Rectangle 2"/>
          <p:cNvSpPr>
            <a:spLocks noGrp="1" noChangeArrowheads="1"/>
          </p:cNvSpPr>
          <p:nvPr>
            <p:ph type="title"/>
          </p:nvPr>
        </p:nvSpPr>
        <p:spPr>
          <a:xfrm>
            <a:off x="381000" y="228600"/>
            <a:ext cx="8458200" cy="838200"/>
          </a:xfrm>
        </p:spPr>
        <p:txBody>
          <a:bodyPr/>
          <a:lstStyle/>
          <a:p>
            <a:pPr>
              <a:defRPr/>
            </a:pPr>
            <a:r>
              <a:rPr lang="en-US" b="1"/>
              <a:t>Why Relative Valuation Techniques</a:t>
            </a:r>
          </a:p>
        </p:txBody>
      </p:sp>
      <p:sp>
        <p:nvSpPr>
          <p:cNvPr id="504834" name="Rectangle 3"/>
          <p:cNvSpPr>
            <a:spLocks noGrp="1" noChangeArrowheads="1"/>
          </p:cNvSpPr>
          <p:nvPr>
            <p:ph idx="1"/>
          </p:nvPr>
        </p:nvSpPr>
        <p:spPr>
          <a:xfrm>
            <a:off x="914400" y="1295400"/>
            <a:ext cx="7772400" cy="5029200"/>
          </a:xfrm>
        </p:spPr>
        <p:txBody>
          <a:bodyPr/>
          <a:lstStyle/>
          <a:p>
            <a:r>
              <a:rPr lang="en-US" smtClean="0"/>
              <a:t>Provides information about how the market is currently valuing stocks</a:t>
            </a:r>
          </a:p>
          <a:p>
            <a:pPr lvl="1"/>
            <a:r>
              <a:rPr lang="en-US" smtClean="0"/>
              <a:t>aggregate market</a:t>
            </a:r>
          </a:p>
          <a:p>
            <a:pPr lvl="1"/>
            <a:r>
              <a:rPr lang="en-US" smtClean="0"/>
              <a:t>alternative industries</a:t>
            </a:r>
          </a:p>
          <a:p>
            <a:pPr lvl="1"/>
            <a:r>
              <a:rPr lang="en-US" smtClean="0"/>
              <a:t>individual stocks within industries</a:t>
            </a:r>
          </a:p>
          <a:p>
            <a:r>
              <a:rPr lang="en-US" smtClean="0"/>
              <a:t>No guidance as to whether valuations are appropriate</a:t>
            </a:r>
          </a:p>
          <a:p>
            <a:pPr lvl="1"/>
            <a:r>
              <a:rPr lang="en-US" smtClean="0"/>
              <a:t>best used when have comparable entities</a:t>
            </a:r>
          </a:p>
          <a:p>
            <a:pPr lvl="1"/>
            <a:r>
              <a:rPr lang="en-US" smtClean="0"/>
              <a:t>aggregate market and company’s industry are not at a valuation extreme</a:t>
            </a:r>
          </a:p>
        </p:txBody>
      </p:sp>
      <p:sp>
        <p:nvSpPr>
          <p:cNvPr id="504835" name="Slide Number Placeholder 5"/>
          <p:cNvSpPr>
            <a:spLocks noGrp="1"/>
          </p:cNvSpPr>
          <p:nvPr>
            <p:ph type="sldNum" sz="quarter" idx="11"/>
          </p:nvPr>
        </p:nvSpPr>
        <p:spPr>
          <a:noFill/>
          <a:ln>
            <a:miter lim="800000"/>
            <a:headEnd/>
            <a:tailEnd/>
          </a:ln>
        </p:spPr>
        <p:txBody>
          <a:bodyPr/>
          <a:lstStyle/>
          <a:p>
            <a:r>
              <a:rPr lang="en-US">
                <a:cs typeface="Arial" charset="0"/>
              </a:rPr>
              <a:t>11-</a:t>
            </a:r>
            <a:fld id="{09142699-015D-4A1C-8EA2-27F69F3F01C3}" type="slidenum">
              <a:rPr lang="en-US">
                <a:cs typeface="Arial" charset="0"/>
              </a:rPr>
              <a:pPr/>
              <a:t>25</a:t>
            </a:fld>
            <a:endParaRPr lang="en-US">
              <a:cs typeface="Arial" charset="0"/>
            </a:endParaRPr>
          </a:p>
        </p:txBody>
      </p:sp>
      <p:sp>
        <p:nvSpPr>
          <p:cNvPr id="504836"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8690" name="Rectangle 2"/>
          <p:cNvSpPr>
            <a:spLocks noGrp="1" noChangeArrowheads="1"/>
          </p:cNvSpPr>
          <p:nvPr>
            <p:ph type="title"/>
          </p:nvPr>
        </p:nvSpPr>
        <p:spPr>
          <a:xfrm>
            <a:off x="0" y="90488"/>
            <a:ext cx="9144000" cy="1143000"/>
          </a:xfrm>
        </p:spPr>
        <p:txBody>
          <a:bodyPr/>
          <a:lstStyle/>
          <a:p>
            <a:pPr>
              <a:lnSpc>
                <a:spcPct val="90000"/>
              </a:lnSpc>
              <a:defRPr/>
            </a:pPr>
            <a:r>
              <a:rPr lang="en-US" b="1" dirty="0"/>
              <a:t>Discounted </a:t>
            </a:r>
            <a:r>
              <a:rPr lang="en-US" b="1" dirty="0" smtClean="0"/>
              <a:t>Cash Flow </a:t>
            </a:r>
            <a:r>
              <a:rPr lang="en-US" b="1" dirty="0"/>
              <a:t/>
            </a:r>
            <a:br>
              <a:rPr lang="en-US" b="1" dirty="0"/>
            </a:br>
            <a:r>
              <a:rPr lang="en-US" b="1" dirty="0"/>
              <a:t>Valuation Techniques</a:t>
            </a:r>
          </a:p>
        </p:txBody>
      </p:sp>
      <p:sp>
        <p:nvSpPr>
          <p:cNvPr id="498720" name="Rectangle 4"/>
          <p:cNvSpPr>
            <a:spLocks noGrp="1" noChangeArrowheads="1"/>
          </p:cNvSpPr>
          <p:nvPr>
            <p:ph idx="1"/>
          </p:nvPr>
        </p:nvSpPr>
        <p:spPr>
          <a:xfrm>
            <a:off x="1295400" y="3429000"/>
            <a:ext cx="7391400" cy="3048000"/>
          </a:xfrm>
        </p:spPr>
        <p:txBody>
          <a:bodyPr/>
          <a:lstStyle/>
          <a:p>
            <a:pPr>
              <a:spcBef>
                <a:spcPct val="50000"/>
              </a:spcBef>
              <a:buFontTx/>
              <a:buNone/>
            </a:pPr>
            <a:r>
              <a:rPr lang="en-US" sz="2000" smtClean="0"/>
              <a:t>       Where:</a:t>
            </a:r>
          </a:p>
          <a:p>
            <a:pPr>
              <a:spcBef>
                <a:spcPct val="50000"/>
              </a:spcBef>
              <a:buFontTx/>
              <a:buNone/>
            </a:pPr>
            <a:r>
              <a:rPr lang="en-US" sz="2000" i="1" smtClean="0"/>
              <a:t>		V</a:t>
            </a:r>
            <a:r>
              <a:rPr lang="en-US" sz="2000" baseline="-25000" smtClean="0"/>
              <a:t>j</a:t>
            </a:r>
            <a:r>
              <a:rPr lang="en-US" sz="2000" smtClean="0"/>
              <a:t> = value of stock j</a:t>
            </a:r>
          </a:p>
          <a:p>
            <a:pPr>
              <a:spcBef>
                <a:spcPct val="50000"/>
              </a:spcBef>
              <a:buFontTx/>
              <a:buNone/>
            </a:pPr>
            <a:r>
              <a:rPr lang="en-US" sz="2000" i="1" smtClean="0"/>
              <a:t>		n</a:t>
            </a:r>
            <a:r>
              <a:rPr lang="en-US" sz="2000" smtClean="0"/>
              <a:t> = life of the asset</a:t>
            </a:r>
          </a:p>
          <a:p>
            <a:pPr>
              <a:buFontTx/>
              <a:buNone/>
            </a:pPr>
            <a:r>
              <a:rPr lang="en-US" sz="2000" i="1" smtClean="0"/>
              <a:t>		CF</a:t>
            </a:r>
            <a:r>
              <a:rPr lang="en-US" sz="2000" baseline="-25000" smtClean="0"/>
              <a:t>t</a:t>
            </a:r>
            <a:r>
              <a:rPr lang="en-US" sz="2000" smtClean="0"/>
              <a:t> = cash flow in period t</a:t>
            </a:r>
          </a:p>
          <a:p>
            <a:pPr>
              <a:buFontTx/>
              <a:buNone/>
            </a:pPr>
            <a:r>
              <a:rPr lang="en-US" sz="2000" i="1" smtClean="0"/>
              <a:t>		k</a:t>
            </a:r>
            <a:r>
              <a:rPr lang="en-US" sz="2000" smtClean="0"/>
              <a:t> = the discount rate that is equal to the investor’s </a:t>
            </a:r>
          </a:p>
          <a:p>
            <a:pPr>
              <a:buFontTx/>
              <a:buNone/>
            </a:pPr>
            <a:r>
              <a:rPr lang="en-US" sz="2000" smtClean="0"/>
              <a:t>		     required rate of return for asset j, </a:t>
            </a:r>
          </a:p>
        </p:txBody>
      </p:sp>
      <p:sp>
        <p:nvSpPr>
          <p:cNvPr id="498721" name="Slide Number Placeholder 5"/>
          <p:cNvSpPr>
            <a:spLocks noGrp="1"/>
          </p:cNvSpPr>
          <p:nvPr>
            <p:ph type="sldNum" sz="quarter" idx="11"/>
          </p:nvPr>
        </p:nvSpPr>
        <p:spPr>
          <a:noFill/>
          <a:ln>
            <a:miter lim="800000"/>
            <a:headEnd/>
            <a:tailEnd/>
          </a:ln>
        </p:spPr>
        <p:txBody>
          <a:bodyPr/>
          <a:lstStyle/>
          <a:p>
            <a:r>
              <a:rPr lang="en-US">
                <a:cs typeface="Arial" charset="0"/>
              </a:rPr>
              <a:t>11-</a:t>
            </a:r>
            <a:fld id="{65550248-B6FC-4134-8271-C984183BAD0B}" type="slidenum">
              <a:rPr lang="en-US">
                <a:cs typeface="Arial" charset="0"/>
              </a:rPr>
              <a:pPr/>
              <a:t>26</a:t>
            </a:fld>
            <a:endParaRPr lang="en-US">
              <a:cs typeface="Arial" charset="0"/>
            </a:endParaRPr>
          </a:p>
        </p:txBody>
      </p:sp>
      <p:graphicFrame>
        <p:nvGraphicFramePr>
          <p:cNvPr id="498718" name="Object 30"/>
          <p:cNvGraphicFramePr>
            <a:graphicFrameLocks noChangeAspect="1"/>
          </p:cNvGraphicFramePr>
          <p:nvPr/>
        </p:nvGraphicFramePr>
        <p:xfrm>
          <a:off x="2971800" y="2133600"/>
          <a:ext cx="2895600" cy="1279525"/>
        </p:xfrm>
        <a:graphic>
          <a:graphicData uri="http://schemas.openxmlformats.org/presentationml/2006/ole">
            <p:oleObj spid="_x0000_s498718" name="Equation" r:id="rId3" imgW="1404000" imgH="582120" progId="Equation.3">
              <p:embed/>
            </p:oleObj>
          </a:graphicData>
        </a:graphic>
      </p:graphicFrame>
      <p:sp>
        <p:nvSpPr>
          <p:cNvPr id="498722" name="Text Box 6"/>
          <p:cNvSpPr txBox="1">
            <a:spLocks noChangeArrowheads="1"/>
          </p:cNvSpPr>
          <p:nvPr/>
        </p:nvSpPr>
        <p:spPr bwMode="auto">
          <a:xfrm>
            <a:off x="990600" y="1295400"/>
            <a:ext cx="5045075" cy="519113"/>
          </a:xfrm>
          <a:prstGeom prst="rect">
            <a:avLst/>
          </a:prstGeom>
          <a:noFill/>
          <a:ln w="9525">
            <a:noFill/>
            <a:miter lim="800000"/>
            <a:headEnd/>
            <a:tailEnd/>
          </a:ln>
        </p:spPr>
        <p:txBody>
          <a:bodyPr>
            <a:spAutoFit/>
          </a:bodyPr>
          <a:lstStyle/>
          <a:p>
            <a:pPr eaLnBrk="0" hangingPunct="0">
              <a:buFontTx/>
              <a:buChar char="•"/>
            </a:pPr>
            <a:r>
              <a:rPr lang="en-US" sz="2800"/>
              <a:t>  The General Formula</a:t>
            </a:r>
          </a:p>
        </p:txBody>
      </p:sp>
      <p:sp>
        <p:nvSpPr>
          <p:cNvPr id="498723"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0738" name="Rectangle 2"/>
          <p:cNvSpPr>
            <a:spLocks noGrp="1" noChangeArrowheads="1"/>
          </p:cNvSpPr>
          <p:nvPr>
            <p:ph type="title"/>
          </p:nvPr>
        </p:nvSpPr>
        <p:spPr/>
        <p:txBody>
          <a:bodyPr/>
          <a:lstStyle/>
          <a:p>
            <a:pPr>
              <a:defRPr/>
            </a:pPr>
            <a:r>
              <a:rPr lang="en-US" b="1"/>
              <a:t>The Dividend Discount Model (DDM)</a:t>
            </a:r>
          </a:p>
        </p:txBody>
      </p:sp>
      <p:sp>
        <p:nvSpPr>
          <p:cNvPr id="500768" name="Rectangle 3"/>
          <p:cNvSpPr>
            <a:spLocks noGrp="1" noChangeArrowheads="1"/>
          </p:cNvSpPr>
          <p:nvPr>
            <p:ph idx="1"/>
          </p:nvPr>
        </p:nvSpPr>
        <p:spPr/>
        <p:txBody>
          <a:bodyPr/>
          <a:lstStyle/>
          <a:p>
            <a:r>
              <a:rPr lang="en-US" smtClean="0"/>
              <a:t>The value of a share of common stock is the present value of all future dividends</a:t>
            </a:r>
          </a:p>
        </p:txBody>
      </p:sp>
      <p:sp>
        <p:nvSpPr>
          <p:cNvPr id="500769" name="Slide Number Placeholder 5"/>
          <p:cNvSpPr>
            <a:spLocks noGrp="1"/>
          </p:cNvSpPr>
          <p:nvPr>
            <p:ph type="sldNum" sz="quarter" idx="11"/>
          </p:nvPr>
        </p:nvSpPr>
        <p:spPr>
          <a:noFill/>
          <a:ln>
            <a:miter lim="800000"/>
            <a:headEnd/>
            <a:tailEnd/>
          </a:ln>
        </p:spPr>
        <p:txBody>
          <a:bodyPr/>
          <a:lstStyle/>
          <a:p>
            <a:r>
              <a:rPr lang="en-US">
                <a:cs typeface="Arial" charset="0"/>
              </a:rPr>
              <a:t>11-</a:t>
            </a:r>
            <a:fld id="{08090F1E-0369-479F-8830-117467EB1E29}" type="slidenum">
              <a:rPr lang="en-US">
                <a:cs typeface="Arial" charset="0"/>
              </a:rPr>
              <a:pPr/>
              <a:t>27</a:t>
            </a:fld>
            <a:endParaRPr lang="en-US">
              <a:cs typeface="Arial" charset="0"/>
            </a:endParaRPr>
          </a:p>
        </p:txBody>
      </p:sp>
      <p:graphicFrame>
        <p:nvGraphicFramePr>
          <p:cNvPr id="500740" name="Object 30"/>
          <p:cNvGraphicFramePr>
            <a:graphicFrameLocks noChangeAspect="1"/>
          </p:cNvGraphicFramePr>
          <p:nvPr/>
        </p:nvGraphicFramePr>
        <p:xfrm>
          <a:off x="1524000" y="2286000"/>
          <a:ext cx="6858000" cy="2105025"/>
        </p:xfrm>
        <a:graphic>
          <a:graphicData uri="http://schemas.openxmlformats.org/presentationml/2006/ole">
            <p:oleObj spid="_x0000_s500766" name="Equation" r:id="rId3" imgW="4090680" imgH="1164240" progId="Equation.3">
              <p:embed/>
            </p:oleObj>
          </a:graphicData>
        </a:graphic>
      </p:graphicFrame>
      <p:sp>
        <p:nvSpPr>
          <p:cNvPr id="500741" name="Text Box 5"/>
          <p:cNvSpPr txBox="1">
            <a:spLocks noChangeArrowheads="1"/>
          </p:cNvSpPr>
          <p:nvPr/>
        </p:nvSpPr>
        <p:spPr bwMode="auto">
          <a:xfrm>
            <a:off x="1371600" y="4648200"/>
            <a:ext cx="7162800" cy="1647825"/>
          </a:xfrm>
          <a:prstGeom prst="rect">
            <a:avLst/>
          </a:prstGeom>
          <a:noFill/>
          <a:ln w="9525">
            <a:noFill/>
            <a:miter lim="800000"/>
            <a:headEnd/>
            <a:tailEnd/>
          </a:ln>
        </p:spPr>
        <p:txBody>
          <a:bodyPr>
            <a:spAutoFit/>
          </a:bodyPr>
          <a:lstStyle/>
          <a:p>
            <a:pPr eaLnBrk="0" hangingPunct="0">
              <a:lnSpc>
                <a:spcPct val="90000"/>
              </a:lnSpc>
              <a:spcBef>
                <a:spcPct val="50000"/>
              </a:spcBef>
            </a:pPr>
            <a:r>
              <a:rPr lang="en-US" sz="2000"/>
              <a:t>       where:</a:t>
            </a:r>
          </a:p>
          <a:p>
            <a:pPr eaLnBrk="0" hangingPunct="0">
              <a:lnSpc>
                <a:spcPct val="90000"/>
              </a:lnSpc>
              <a:spcBef>
                <a:spcPct val="50000"/>
              </a:spcBef>
            </a:pPr>
            <a:r>
              <a:rPr lang="en-US" sz="2000" i="1"/>
              <a:t>	V</a:t>
            </a:r>
            <a:r>
              <a:rPr lang="en-US" sz="2000" baseline="-25000"/>
              <a:t>j</a:t>
            </a:r>
            <a:r>
              <a:rPr lang="en-US" sz="2000"/>
              <a:t> = value of common stock j</a:t>
            </a:r>
          </a:p>
          <a:p>
            <a:pPr eaLnBrk="0" hangingPunct="0">
              <a:lnSpc>
                <a:spcPct val="90000"/>
              </a:lnSpc>
              <a:spcBef>
                <a:spcPct val="50000"/>
              </a:spcBef>
            </a:pPr>
            <a:r>
              <a:rPr lang="en-US" sz="2000" i="1"/>
              <a:t>	D</a:t>
            </a:r>
            <a:r>
              <a:rPr lang="en-US" sz="2000" baseline="-25000"/>
              <a:t>t</a:t>
            </a:r>
            <a:r>
              <a:rPr lang="en-US" sz="2000"/>
              <a:t> = dividend during time period t</a:t>
            </a:r>
          </a:p>
          <a:p>
            <a:pPr eaLnBrk="0" hangingPunct="0">
              <a:lnSpc>
                <a:spcPct val="90000"/>
              </a:lnSpc>
              <a:spcBef>
                <a:spcPct val="50000"/>
              </a:spcBef>
            </a:pPr>
            <a:r>
              <a:rPr lang="en-US" sz="2000" i="1"/>
              <a:t>	k</a:t>
            </a:r>
            <a:r>
              <a:rPr lang="en-US" sz="2000"/>
              <a:t> = required rate of return on stock j</a:t>
            </a:r>
          </a:p>
        </p:txBody>
      </p:sp>
      <p:sp>
        <p:nvSpPr>
          <p:cNvPr id="500771"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500740"/>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50074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0741" grpId="0" autoUpdateAnimBg="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62" name="Rectangle 2"/>
          <p:cNvSpPr>
            <a:spLocks noGrp="1" noChangeArrowheads="1"/>
          </p:cNvSpPr>
          <p:nvPr>
            <p:ph type="title"/>
          </p:nvPr>
        </p:nvSpPr>
        <p:spPr/>
        <p:txBody>
          <a:bodyPr/>
          <a:lstStyle/>
          <a:p>
            <a:pPr>
              <a:defRPr/>
            </a:pPr>
            <a:r>
              <a:rPr lang="en-US" b="1"/>
              <a:t>The Dividend Discount Model (DDM)</a:t>
            </a:r>
          </a:p>
        </p:txBody>
      </p:sp>
      <p:sp>
        <p:nvSpPr>
          <p:cNvPr id="501793" name="Rectangle 3"/>
          <p:cNvSpPr>
            <a:spLocks noGrp="1" noChangeArrowheads="1"/>
          </p:cNvSpPr>
          <p:nvPr>
            <p:ph idx="1"/>
          </p:nvPr>
        </p:nvSpPr>
        <p:spPr/>
        <p:txBody>
          <a:bodyPr/>
          <a:lstStyle/>
          <a:p>
            <a:r>
              <a:rPr lang="en-US" smtClean="0"/>
              <a:t>The N-Period Model</a:t>
            </a:r>
          </a:p>
          <a:p>
            <a:pPr lvl="1">
              <a:lnSpc>
                <a:spcPct val="120000"/>
              </a:lnSpc>
            </a:pPr>
            <a:r>
              <a:rPr lang="en-US" smtClean="0"/>
              <a:t>If the stock is held for only N period, e.g. 2 years, and a sale at the end of year 2 would imply:</a:t>
            </a:r>
          </a:p>
          <a:p>
            <a:pPr lvl="1">
              <a:lnSpc>
                <a:spcPct val="120000"/>
              </a:lnSpc>
            </a:pPr>
            <a:endParaRPr lang="en-US" smtClean="0"/>
          </a:p>
          <a:p>
            <a:pPr lvl="1">
              <a:lnSpc>
                <a:spcPct val="120000"/>
              </a:lnSpc>
            </a:pPr>
            <a:endParaRPr lang="en-US" smtClean="0"/>
          </a:p>
          <a:p>
            <a:pPr lvl="1">
              <a:lnSpc>
                <a:spcPct val="120000"/>
              </a:lnSpc>
            </a:pPr>
            <a:endParaRPr lang="en-US" smtClean="0"/>
          </a:p>
          <a:p>
            <a:pPr lvl="1">
              <a:lnSpc>
                <a:spcPct val="120000"/>
              </a:lnSpc>
            </a:pPr>
            <a:r>
              <a:rPr lang="en-US" smtClean="0"/>
              <a:t>The expected selling price, SP</a:t>
            </a:r>
            <a:r>
              <a:rPr lang="en-US" baseline="-25000" smtClean="0"/>
              <a:t>j2</a:t>
            </a:r>
            <a:r>
              <a:rPr lang="en-US" smtClean="0"/>
              <a:t>, of stock </a:t>
            </a:r>
            <a:r>
              <a:rPr lang="en-US" i="1" smtClean="0"/>
              <a:t>j </a:t>
            </a:r>
            <a:r>
              <a:rPr lang="en-US" smtClean="0"/>
              <a:t>at the end of Year 2 is crucial, which is in fact the present value of future expected dividends</a:t>
            </a:r>
          </a:p>
        </p:txBody>
      </p:sp>
      <p:sp>
        <p:nvSpPr>
          <p:cNvPr id="501794" name="Slide Number Placeholder 5"/>
          <p:cNvSpPr>
            <a:spLocks noGrp="1"/>
          </p:cNvSpPr>
          <p:nvPr>
            <p:ph type="sldNum" sz="quarter" idx="11"/>
          </p:nvPr>
        </p:nvSpPr>
        <p:spPr>
          <a:noFill/>
          <a:ln>
            <a:miter lim="800000"/>
            <a:headEnd/>
            <a:tailEnd/>
          </a:ln>
        </p:spPr>
        <p:txBody>
          <a:bodyPr/>
          <a:lstStyle/>
          <a:p>
            <a:r>
              <a:rPr lang="en-US">
                <a:cs typeface="Arial" charset="0"/>
              </a:rPr>
              <a:t>11-</a:t>
            </a:r>
            <a:fld id="{E1C9EE90-A67B-49E0-93B2-5D566673DF4C}" type="slidenum">
              <a:rPr lang="en-US">
                <a:cs typeface="Arial" charset="0"/>
              </a:rPr>
              <a:pPr/>
              <a:t>28</a:t>
            </a:fld>
            <a:endParaRPr lang="en-US">
              <a:cs typeface="Arial" charset="0"/>
            </a:endParaRPr>
          </a:p>
        </p:txBody>
      </p:sp>
      <p:graphicFrame>
        <p:nvGraphicFramePr>
          <p:cNvPr id="501764" name="Object 31"/>
          <p:cNvGraphicFramePr>
            <a:graphicFrameLocks noChangeAspect="1"/>
          </p:cNvGraphicFramePr>
          <p:nvPr/>
        </p:nvGraphicFramePr>
        <p:xfrm>
          <a:off x="2133600" y="3048000"/>
          <a:ext cx="4783138" cy="1082675"/>
        </p:xfrm>
        <a:graphic>
          <a:graphicData uri="http://schemas.openxmlformats.org/presentationml/2006/ole">
            <p:oleObj spid="_x0000_s501791" name="Equation" r:id="rId3" imgW="2848680" imgH="594720" progId="Equation.3">
              <p:embed/>
            </p:oleObj>
          </a:graphicData>
        </a:graphic>
      </p:graphicFrame>
      <p:sp>
        <p:nvSpPr>
          <p:cNvPr id="501795"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50176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7906" name="Rectangle 2"/>
          <p:cNvSpPr>
            <a:spLocks noGrp="1" noChangeArrowheads="1"/>
          </p:cNvSpPr>
          <p:nvPr>
            <p:ph type="title"/>
          </p:nvPr>
        </p:nvSpPr>
        <p:spPr/>
        <p:txBody>
          <a:bodyPr/>
          <a:lstStyle/>
          <a:p>
            <a:pPr>
              <a:defRPr/>
            </a:pPr>
            <a:r>
              <a:rPr lang="en-US" b="1"/>
              <a:t>The Dividend Discount Model (DDM)</a:t>
            </a:r>
          </a:p>
        </p:txBody>
      </p:sp>
      <p:sp>
        <p:nvSpPr>
          <p:cNvPr id="507934" name="Rectangle 3"/>
          <p:cNvSpPr>
            <a:spLocks noGrp="1" noChangeArrowheads="1"/>
          </p:cNvSpPr>
          <p:nvPr>
            <p:ph idx="1"/>
          </p:nvPr>
        </p:nvSpPr>
        <p:spPr>
          <a:xfrm>
            <a:off x="990600" y="1295400"/>
            <a:ext cx="8153400" cy="5181600"/>
          </a:xfrm>
        </p:spPr>
        <p:txBody>
          <a:bodyPr/>
          <a:lstStyle/>
          <a:p>
            <a:r>
              <a:rPr lang="en-US" smtClean="0"/>
              <a:t>Infinite Period Model (Constant Growth Model) </a:t>
            </a:r>
          </a:p>
          <a:p>
            <a:pPr lvl="1"/>
            <a:r>
              <a:rPr lang="en-US" smtClean="0"/>
              <a:t>Assumes a constant growth rate for estimating all of future dividends</a:t>
            </a:r>
          </a:p>
          <a:p>
            <a:pPr>
              <a:buFontTx/>
              <a:buNone/>
            </a:pPr>
            <a:endParaRPr lang="en-US" smtClean="0"/>
          </a:p>
          <a:p>
            <a:pPr>
              <a:spcBef>
                <a:spcPct val="50000"/>
              </a:spcBef>
              <a:buFontTx/>
              <a:buNone/>
            </a:pPr>
            <a:endParaRPr lang="en-US" sz="1800" smtClean="0"/>
          </a:p>
          <a:p>
            <a:pPr>
              <a:spcBef>
                <a:spcPct val="50000"/>
              </a:spcBef>
              <a:buFontTx/>
              <a:buNone/>
            </a:pPr>
            <a:endParaRPr lang="en-US" sz="1800" smtClean="0"/>
          </a:p>
          <a:p>
            <a:pPr>
              <a:lnSpc>
                <a:spcPct val="70000"/>
              </a:lnSpc>
              <a:spcBef>
                <a:spcPct val="50000"/>
              </a:spcBef>
              <a:buFontTx/>
              <a:buNone/>
            </a:pPr>
            <a:r>
              <a:rPr lang="en-US" sz="1800" smtClean="0"/>
              <a:t>	</a:t>
            </a:r>
            <a:r>
              <a:rPr lang="en-US" sz="2000" smtClean="0"/>
              <a:t>where:</a:t>
            </a:r>
          </a:p>
          <a:p>
            <a:pPr>
              <a:lnSpc>
                <a:spcPct val="70000"/>
              </a:lnSpc>
              <a:spcBef>
                <a:spcPct val="50000"/>
              </a:spcBef>
              <a:buFontTx/>
              <a:buNone/>
            </a:pPr>
            <a:r>
              <a:rPr lang="en-US" sz="2000" i="1" smtClean="0"/>
              <a:t>		V</a:t>
            </a:r>
            <a:r>
              <a:rPr lang="en-US" sz="2000" baseline="-25000" smtClean="0"/>
              <a:t>j</a:t>
            </a:r>
            <a:r>
              <a:rPr lang="en-US" sz="2000" smtClean="0"/>
              <a:t> = value of stock j</a:t>
            </a:r>
          </a:p>
          <a:p>
            <a:pPr>
              <a:lnSpc>
                <a:spcPct val="70000"/>
              </a:lnSpc>
              <a:spcBef>
                <a:spcPct val="50000"/>
              </a:spcBef>
              <a:buFontTx/>
              <a:buNone/>
            </a:pPr>
            <a:r>
              <a:rPr lang="en-US" sz="2000" i="1" smtClean="0"/>
              <a:t>		D</a:t>
            </a:r>
            <a:r>
              <a:rPr lang="en-US" sz="2000" baseline="-25000" smtClean="0"/>
              <a:t>0</a:t>
            </a:r>
            <a:r>
              <a:rPr lang="en-US" sz="2000" smtClean="0"/>
              <a:t> = dividend payment in the current period</a:t>
            </a:r>
          </a:p>
          <a:p>
            <a:pPr>
              <a:lnSpc>
                <a:spcPct val="70000"/>
              </a:lnSpc>
              <a:spcBef>
                <a:spcPct val="50000"/>
              </a:spcBef>
              <a:buFontTx/>
              <a:buNone/>
            </a:pPr>
            <a:r>
              <a:rPr lang="en-US" sz="2000" smtClean="0"/>
              <a:t>		g = the constant growth rate of dividends</a:t>
            </a:r>
          </a:p>
          <a:p>
            <a:pPr>
              <a:lnSpc>
                <a:spcPct val="70000"/>
              </a:lnSpc>
              <a:spcBef>
                <a:spcPct val="50000"/>
              </a:spcBef>
              <a:buFontTx/>
              <a:buNone/>
            </a:pPr>
            <a:r>
              <a:rPr lang="en-US" sz="2000" i="1" smtClean="0"/>
              <a:t>		k</a:t>
            </a:r>
            <a:r>
              <a:rPr lang="en-US" sz="2000" smtClean="0"/>
              <a:t> = required rate of return on stock j</a:t>
            </a:r>
          </a:p>
          <a:p>
            <a:pPr>
              <a:lnSpc>
                <a:spcPct val="70000"/>
              </a:lnSpc>
              <a:spcBef>
                <a:spcPct val="50000"/>
              </a:spcBef>
              <a:buFontTx/>
              <a:buNone/>
            </a:pPr>
            <a:r>
              <a:rPr lang="en-US" sz="2000" smtClean="0"/>
              <a:t>		n = the number of periods, which we assume to be infinite</a:t>
            </a:r>
          </a:p>
          <a:p>
            <a:pPr>
              <a:lnSpc>
                <a:spcPct val="70000"/>
              </a:lnSpc>
              <a:buFontTx/>
              <a:buNone/>
            </a:pPr>
            <a:endParaRPr lang="en-US" sz="2000" smtClean="0"/>
          </a:p>
        </p:txBody>
      </p:sp>
      <p:sp>
        <p:nvSpPr>
          <p:cNvPr id="507935" name="Slide Number Placeholder 5"/>
          <p:cNvSpPr>
            <a:spLocks noGrp="1"/>
          </p:cNvSpPr>
          <p:nvPr>
            <p:ph type="sldNum" sz="quarter" idx="11"/>
          </p:nvPr>
        </p:nvSpPr>
        <p:spPr>
          <a:noFill/>
          <a:ln>
            <a:miter lim="800000"/>
            <a:headEnd/>
            <a:tailEnd/>
          </a:ln>
        </p:spPr>
        <p:txBody>
          <a:bodyPr/>
          <a:lstStyle/>
          <a:p>
            <a:r>
              <a:rPr lang="en-US">
                <a:cs typeface="Arial" charset="0"/>
              </a:rPr>
              <a:t>11-</a:t>
            </a:r>
            <a:fld id="{42865BE0-13C6-4F96-B4E4-8EE4D62E710F}" type="slidenum">
              <a:rPr lang="en-US">
                <a:cs typeface="Arial" charset="0"/>
              </a:rPr>
              <a:pPr/>
              <a:t>29</a:t>
            </a:fld>
            <a:endParaRPr lang="en-US">
              <a:cs typeface="Arial" charset="0"/>
            </a:endParaRPr>
          </a:p>
        </p:txBody>
      </p:sp>
      <p:graphicFrame>
        <p:nvGraphicFramePr>
          <p:cNvPr id="507932" name="Object 28"/>
          <p:cNvGraphicFramePr>
            <a:graphicFrameLocks noChangeAspect="1"/>
          </p:cNvGraphicFramePr>
          <p:nvPr/>
        </p:nvGraphicFramePr>
        <p:xfrm>
          <a:off x="1828800" y="2743200"/>
          <a:ext cx="6767513" cy="1081088"/>
        </p:xfrm>
        <a:graphic>
          <a:graphicData uri="http://schemas.openxmlformats.org/presentationml/2006/ole">
            <p:oleObj spid="_x0000_s507932" name="Equation" r:id="rId3" imgW="4036680" imgH="594720" progId="Equation.3">
              <p:embed/>
            </p:oleObj>
          </a:graphicData>
        </a:graphic>
      </p:graphicFrame>
      <p:sp>
        <p:nvSpPr>
          <p:cNvPr id="507936"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0978" name="Rectangle 2"/>
          <p:cNvSpPr>
            <a:spLocks noGrp="1" noChangeArrowheads="1"/>
          </p:cNvSpPr>
          <p:nvPr>
            <p:ph type="title"/>
          </p:nvPr>
        </p:nvSpPr>
        <p:spPr/>
        <p:txBody>
          <a:bodyPr/>
          <a:lstStyle/>
          <a:p>
            <a:pPr>
              <a:defRPr/>
            </a:pPr>
            <a:r>
              <a:rPr lang="en-US" b="1"/>
              <a:t>The Dividend Discount Model (DDM)</a:t>
            </a:r>
          </a:p>
        </p:txBody>
      </p:sp>
      <p:sp>
        <p:nvSpPr>
          <p:cNvPr id="511008" name="Rectangle 3"/>
          <p:cNvSpPr>
            <a:spLocks noGrp="1" noChangeArrowheads="1"/>
          </p:cNvSpPr>
          <p:nvPr>
            <p:ph idx="1"/>
          </p:nvPr>
        </p:nvSpPr>
        <p:spPr>
          <a:xfrm>
            <a:off x="990600" y="1295400"/>
            <a:ext cx="7772400" cy="4572000"/>
          </a:xfrm>
        </p:spPr>
        <p:txBody>
          <a:bodyPr/>
          <a:lstStyle/>
          <a:p>
            <a:r>
              <a:rPr lang="en-US" smtClean="0"/>
              <a:t>Given the constant growth rate, the earlier formula can be reduced to:</a:t>
            </a:r>
          </a:p>
          <a:p>
            <a:pPr>
              <a:buFontTx/>
              <a:buNone/>
            </a:pPr>
            <a:endParaRPr lang="en-US" smtClean="0"/>
          </a:p>
          <a:p>
            <a:pPr>
              <a:buFontTx/>
              <a:buNone/>
            </a:pPr>
            <a:endParaRPr lang="en-US" smtClean="0"/>
          </a:p>
          <a:p>
            <a:pPr>
              <a:lnSpc>
                <a:spcPct val="120000"/>
              </a:lnSpc>
            </a:pPr>
            <a:r>
              <a:rPr lang="en-US" smtClean="0"/>
              <a:t>Assumptions of DDM:</a:t>
            </a:r>
          </a:p>
          <a:p>
            <a:pPr lvl="1"/>
            <a:r>
              <a:rPr lang="en-US" smtClean="0"/>
              <a:t>Dividends grow at a constant rate</a:t>
            </a:r>
          </a:p>
          <a:p>
            <a:pPr lvl="1"/>
            <a:r>
              <a:rPr lang="en-US" smtClean="0"/>
              <a:t>The constant growth rate will continue for an infinite period</a:t>
            </a:r>
          </a:p>
          <a:p>
            <a:pPr lvl="1"/>
            <a:r>
              <a:rPr lang="en-US" smtClean="0"/>
              <a:t>The required rate of return (k) is greater than the infinite growth rate (g)</a:t>
            </a:r>
          </a:p>
          <a:p>
            <a:pPr>
              <a:buFontTx/>
              <a:buNone/>
            </a:pPr>
            <a:endParaRPr lang="en-US" smtClean="0"/>
          </a:p>
          <a:p>
            <a:pPr>
              <a:buFontTx/>
              <a:buNone/>
            </a:pPr>
            <a:endParaRPr lang="en-US" smtClean="0"/>
          </a:p>
        </p:txBody>
      </p:sp>
      <p:sp>
        <p:nvSpPr>
          <p:cNvPr id="511009" name="Slide Number Placeholder 5"/>
          <p:cNvSpPr>
            <a:spLocks noGrp="1"/>
          </p:cNvSpPr>
          <p:nvPr>
            <p:ph type="sldNum" sz="quarter" idx="11"/>
          </p:nvPr>
        </p:nvSpPr>
        <p:spPr>
          <a:noFill/>
          <a:ln>
            <a:miter lim="800000"/>
            <a:headEnd/>
            <a:tailEnd/>
          </a:ln>
        </p:spPr>
        <p:txBody>
          <a:bodyPr/>
          <a:lstStyle/>
          <a:p>
            <a:r>
              <a:rPr lang="en-US">
                <a:cs typeface="Arial" charset="0"/>
              </a:rPr>
              <a:t>11-</a:t>
            </a:r>
            <a:fld id="{AC503BC9-2F20-4000-80A2-03CBBCD4357A}" type="slidenum">
              <a:rPr lang="en-US">
                <a:cs typeface="Arial" charset="0"/>
              </a:rPr>
              <a:pPr/>
              <a:t>30</a:t>
            </a:fld>
            <a:endParaRPr lang="en-US">
              <a:cs typeface="Arial" charset="0"/>
            </a:endParaRPr>
          </a:p>
        </p:txBody>
      </p:sp>
      <p:graphicFrame>
        <p:nvGraphicFramePr>
          <p:cNvPr id="511006" name="Object 30"/>
          <p:cNvGraphicFramePr>
            <a:graphicFrameLocks noChangeAspect="1"/>
          </p:cNvGraphicFramePr>
          <p:nvPr/>
        </p:nvGraphicFramePr>
        <p:xfrm>
          <a:off x="2438400" y="2286000"/>
          <a:ext cx="1654175" cy="1017588"/>
        </p:xfrm>
        <a:graphic>
          <a:graphicData uri="http://schemas.openxmlformats.org/presentationml/2006/ole">
            <p:oleObj spid="_x0000_s511006" name="Equation" r:id="rId3" imgW="972000" imgH="556920" progId="Equation.3">
              <p:embed/>
            </p:oleObj>
          </a:graphicData>
        </a:graphic>
      </p:graphicFrame>
      <p:sp>
        <p:nvSpPr>
          <p:cNvPr id="511010"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3026" name="Rectangle 2"/>
          <p:cNvSpPr>
            <a:spLocks noGrp="1" noChangeArrowheads="1"/>
          </p:cNvSpPr>
          <p:nvPr>
            <p:ph type="title"/>
          </p:nvPr>
        </p:nvSpPr>
        <p:spPr/>
        <p:txBody>
          <a:bodyPr/>
          <a:lstStyle/>
          <a:p>
            <a:pPr>
              <a:defRPr/>
            </a:pPr>
            <a:r>
              <a:rPr lang="en-US" b="1"/>
              <a:t>Infinite Period DDM </a:t>
            </a:r>
            <a:br>
              <a:rPr lang="en-US" b="1"/>
            </a:br>
            <a:r>
              <a:rPr lang="en-US" b="1"/>
              <a:t>and Growth Companies</a:t>
            </a:r>
          </a:p>
        </p:txBody>
      </p:sp>
      <p:sp>
        <p:nvSpPr>
          <p:cNvPr id="512002" name="Rectangle 3"/>
          <p:cNvSpPr>
            <a:spLocks noGrp="1" noChangeArrowheads="1"/>
          </p:cNvSpPr>
          <p:nvPr>
            <p:ph idx="1"/>
          </p:nvPr>
        </p:nvSpPr>
        <p:spPr>
          <a:xfrm>
            <a:off x="990600" y="1295400"/>
            <a:ext cx="7924800" cy="4953000"/>
          </a:xfrm>
        </p:spPr>
        <p:txBody>
          <a:bodyPr/>
          <a:lstStyle/>
          <a:p>
            <a:pPr>
              <a:lnSpc>
                <a:spcPct val="110000"/>
              </a:lnSpc>
            </a:pPr>
            <a:r>
              <a:rPr lang="en-US" smtClean="0"/>
              <a:t>Growth companies have opportunities to earn return on investments greater than their required rates of return</a:t>
            </a:r>
          </a:p>
          <a:p>
            <a:pPr>
              <a:lnSpc>
                <a:spcPct val="110000"/>
              </a:lnSpc>
            </a:pPr>
            <a:r>
              <a:rPr lang="en-US" smtClean="0"/>
              <a:t>To exploit these opportunities, these firms generally retain a high percentage of earnings for reinvestment, and their earnings grow faster than those of a typical firm</a:t>
            </a:r>
          </a:p>
          <a:p>
            <a:pPr>
              <a:lnSpc>
                <a:spcPct val="110000"/>
              </a:lnSpc>
            </a:pPr>
            <a:r>
              <a:rPr lang="en-US" smtClean="0"/>
              <a:t>During the high growth periods where g&gt;k, this is inconsistent with the constant growth DDM assumptions</a:t>
            </a:r>
          </a:p>
        </p:txBody>
      </p:sp>
      <p:sp>
        <p:nvSpPr>
          <p:cNvPr id="512003" name="Slide Number Placeholder 5"/>
          <p:cNvSpPr>
            <a:spLocks noGrp="1"/>
          </p:cNvSpPr>
          <p:nvPr>
            <p:ph type="sldNum" sz="quarter" idx="11"/>
          </p:nvPr>
        </p:nvSpPr>
        <p:spPr>
          <a:noFill/>
          <a:ln>
            <a:miter lim="800000"/>
            <a:headEnd/>
            <a:tailEnd/>
          </a:ln>
        </p:spPr>
        <p:txBody>
          <a:bodyPr/>
          <a:lstStyle/>
          <a:p>
            <a:r>
              <a:rPr lang="en-US">
                <a:cs typeface="Arial" charset="0"/>
              </a:rPr>
              <a:t>11-</a:t>
            </a:r>
            <a:fld id="{D5E65E69-B672-471D-94D5-66038AE496AD}" type="slidenum">
              <a:rPr lang="en-US">
                <a:cs typeface="Arial" charset="0"/>
              </a:rPr>
              <a:pPr/>
              <a:t>31</a:t>
            </a:fld>
            <a:endParaRPr lang="en-US">
              <a:cs typeface="Arial" charset="0"/>
            </a:endParaRPr>
          </a:p>
        </p:txBody>
      </p:sp>
      <p:sp>
        <p:nvSpPr>
          <p:cNvPr id="512004"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6098" name="Rectangle 2"/>
          <p:cNvSpPr>
            <a:spLocks noGrp="1" noChangeArrowheads="1"/>
          </p:cNvSpPr>
          <p:nvPr>
            <p:ph type="title"/>
          </p:nvPr>
        </p:nvSpPr>
        <p:spPr/>
        <p:txBody>
          <a:bodyPr/>
          <a:lstStyle/>
          <a:p>
            <a:pPr>
              <a:lnSpc>
                <a:spcPct val="80000"/>
              </a:lnSpc>
              <a:defRPr/>
            </a:pPr>
            <a:r>
              <a:rPr lang="en-US" b="1"/>
              <a:t>Valuation with Temporary Supernormal Growth</a:t>
            </a:r>
          </a:p>
        </p:txBody>
      </p:sp>
      <p:sp>
        <p:nvSpPr>
          <p:cNvPr id="513026" name="Rectangle 3"/>
          <p:cNvSpPr>
            <a:spLocks noGrp="1" noChangeArrowheads="1"/>
          </p:cNvSpPr>
          <p:nvPr>
            <p:ph idx="1"/>
          </p:nvPr>
        </p:nvSpPr>
        <p:spPr/>
        <p:txBody>
          <a:bodyPr/>
          <a:lstStyle/>
          <a:p>
            <a:r>
              <a:rPr lang="en-US" smtClean="0"/>
              <a:t>First evaluate the years of supernormal growth and then use the DDM to compute the remaining years at a sustainable rate</a:t>
            </a:r>
          </a:p>
          <a:p>
            <a:pPr>
              <a:lnSpc>
                <a:spcPct val="110000"/>
              </a:lnSpc>
            </a:pPr>
            <a:r>
              <a:rPr lang="en-US" smtClean="0"/>
              <a:t>Suppose a 14% required rate of return with the following dividend growth pattern </a:t>
            </a:r>
          </a:p>
        </p:txBody>
      </p:sp>
      <p:sp>
        <p:nvSpPr>
          <p:cNvPr id="513027" name="Slide Number Placeholder 5"/>
          <p:cNvSpPr>
            <a:spLocks noGrp="1"/>
          </p:cNvSpPr>
          <p:nvPr>
            <p:ph type="sldNum" sz="quarter" idx="11"/>
          </p:nvPr>
        </p:nvSpPr>
        <p:spPr>
          <a:noFill/>
          <a:ln>
            <a:miter lim="800000"/>
            <a:headEnd/>
            <a:tailEnd/>
          </a:ln>
        </p:spPr>
        <p:txBody>
          <a:bodyPr/>
          <a:lstStyle/>
          <a:p>
            <a:r>
              <a:rPr lang="en-US">
                <a:cs typeface="Arial" charset="0"/>
              </a:rPr>
              <a:t>11-</a:t>
            </a:r>
            <a:fld id="{989863EB-49AE-4439-90DE-038B5D4F5D0A}" type="slidenum">
              <a:rPr lang="en-US">
                <a:cs typeface="Arial" charset="0"/>
              </a:rPr>
              <a:pPr/>
              <a:t>32</a:t>
            </a:fld>
            <a:endParaRPr lang="en-US">
              <a:cs typeface="Arial" charset="0"/>
            </a:endParaRPr>
          </a:p>
        </p:txBody>
      </p:sp>
      <p:sp>
        <p:nvSpPr>
          <p:cNvPr id="516101" name="Text Box 5"/>
          <p:cNvSpPr txBox="1">
            <a:spLocks noChangeArrowheads="1"/>
          </p:cNvSpPr>
          <p:nvPr/>
        </p:nvSpPr>
        <p:spPr bwMode="auto">
          <a:xfrm>
            <a:off x="1447800" y="3810000"/>
            <a:ext cx="7010400" cy="2282825"/>
          </a:xfrm>
          <a:prstGeom prst="rect">
            <a:avLst/>
          </a:prstGeom>
          <a:noFill/>
          <a:ln w="9525">
            <a:noFill/>
            <a:miter lim="800000"/>
            <a:headEnd/>
            <a:tailEnd/>
          </a:ln>
        </p:spPr>
        <p:txBody>
          <a:bodyPr>
            <a:spAutoFit/>
          </a:bodyPr>
          <a:lstStyle/>
          <a:p>
            <a:pPr eaLnBrk="0" hangingPunct="0"/>
            <a:r>
              <a:rPr lang="en-US" sz="2400">
                <a:latin typeface="Times New Roman" pitchFamily="18" charset="0"/>
              </a:rPr>
              <a:t>                                               </a:t>
            </a:r>
            <a:r>
              <a:rPr lang="en-US" sz="2400" b="1">
                <a:latin typeface="Times New Roman" pitchFamily="18" charset="0"/>
              </a:rPr>
              <a:t>  </a:t>
            </a:r>
            <a:r>
              <a:rPr lang="en-US" sz="2400">
                <a:latin typeface="Times New Roman" pitchFamily="18" charset="0"/>
              </a:rPr>
              <a:t>Dividend</a:t>
            </a:r>
          </a:p>
          <a:p>
            <a:pPr eaLnBrk="0" hangingPunct="0"/>
            <a:r>
              <a:rPr lang="en-US" sz="2400">
                <a:latin typeface="Times New Roman" pitchFamily="18" charset="0"/>
              </a:rPr>
              <a:t>             </a:t>
            </a:r>
            <a:r>
              <a:rPr lang="en-US" sz="2400" u="sng">
                <a:latin typeface="Times New Roman" pitchFamily="18" charset="0"/>
              </a:rPr>
              <a:t>  Year                        Growth Rate</a:t>
            </a:r>
            <a:endParaRPr lang="en-US" sz="2400">
              <a:latin typeface="Times New Roman" pitchFamily="18" charset="0"/>
            </a:endParaRPr>
          </a:p>
          <a:p>
            <a:pPr eaLnBrk="0" hangingPunct="0"/>
            <a:r>
              <a:rPr lang="en-US" sz="2400">
                <a:latin typeface="Times New Roman" pitchFamily="18" charset="0"/>
              </a:rPr>
              <a:t>                1-3                               25%</a:t>
            </a:r>
          </a:p>
          <a:p>
            <a:pPr eaLnBrk="0" hangingPunct="0"/>
            <a:r>
              <a:rPr lang="en-US" sz="2400">
                <a:latin typeface="Times New Roman" pitchFamily="18" charset="0"/>
              </a:rPr>
              <a:t>                4-6                               20%</a:t>
            </a:r>
          </a:p>
          <a:p>
            <a:pPr eaLnBrk="0" hangingPunct="0"/>
            <a:r>
              <a:rPr lang="en-US" sz="2400">
                <a:latin typeface="Times New Roman" pitchFamily="18" charset="0"/>
              </a:rPr>
              <a:t>                7-9                               15%</a:t>
            </a:r>
          </a:p>
          <a:p>
            <a:pPr eaLnBrk="0" hangingPunct="0"/>
            <a:r>
              <a:rPr lang="en-US" sz="2400">
                <a:latin typeface="Times New Roman" pitchFamily="18" charset="0"/>
              </a:rPr>
              <a:t>                10 on                             9%</a:t>
            </a:r>
            <a:endParaRPr lang="en-US" sz="2400"/>
          </a:p>
        </p:txBody>
      </p:sp>
      <p:sp>
        <p:nvSpPr>
          <p:cNvPr id="513029"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1610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6101"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8151" name="Rectangle 7"/>
          <p:cNvSpPr>
            <a:spLocks noGrp="1" noChangeArrowheads="1"/>
          </p:cNvSpPr>
          <p:nvPr>
            <p:ph type="title"/>
          </p:nvPr>
        </p:nvSpPr>
        <p:spPr/>
        <p:txBody>
          <a:bodyPr/>
          <a:lstStyle/>
          <a:p>
            <a:pPr>
              <a:lnSpc>
                <a:spcPct val="80000"/>
              </a:lnSpc>
              <a:defRPr/>
            </a:pPr>
            <a:r>
              <a:rPr lang="en-US" b="1"/>
              <a:t>Valuation with Temporary Supernormal Growth</a:t>
            </a:r>
          </a:p>
        </p:txBody>
      </p:sp>
      <p:sp>
        <p:nvSpPr>
          <p:cNvPr id="518177" name="Rectangle 3"/>
          <p:cNvSpPr>
            <a:spLocks noGrp="1" noChangeArrowheads="1"/>
          </p:cNvSpPr>
          <p:nvPr>
            <p:ph idx="1"/>
          </p:nvPr>
        </p:nvSpPr>
        <p:spPr>
          <a:xfrm>
            <a:off x="914400" y="1295400"/>
            <a:ext cx="7924800" cy="722313"/>
          </a:xfrm>
        </p:spPr>
        <p:txBody>
          <a:bodyPr/>
          <a:lstStyle/>
          <a:p>
            <a:r>
              <a:rPr lang="en-US" smtClean="0"/>
              <a:t>The Value of the Stock (See Exhibit 11.3)</a:t>
            </a:r>
          </a:p>
        </p:txBody>
      </p:sp>
      <p:sp>
        <p:nvSpPr>
          <p:cNvPr id="518178" name="Slide Number Placeholder 5"/>
          <p:cNvSpPr>
            <a:spLocks noGrp="1"/>
          </p:cNvSpPr>
          <p:nvPr>
            <p:ph type="sldNum" sz="quarter" idx="11"/>
          </p:nvPr>
        </p:nvSpPr>
        <p:spPr>
          <a:noFill/>
          <a:ln>
            <a:miter lim="800000"/>
            <a:headEnd/>
            <a:tailEnd/>
          </a:ln>
        </p:spPr>
        <p:txBody>
          <a:bodyPr/>
          <a:lstStyle/>
          <a:p>
            <a:r>
              <a:rPr lang="en-US">
                <a:cs typeface="Arial" charset="0"/>
              </a:rPr>
              <a:t>11-</a:t>
            </a:r>
            <a:fld id="{3D19DE7C-3005-4362-B435-F346E516C927}" type="slidenum">
              <a:rPr lang="en-US">
                <a:cs typeface="Arial" charset="0"/>
              </a:rPr>
              <a:pPr/>
              <a:t>33</a:t>
            </a:fld>
            <a:endParaRPr lang="en-US">
              <a:cs typeface="Arial" charset="0"/>
            </a:endParaRPr>
          </a:p>
        </p:txBody>
      </p:sp>
      <p:graphicFrame>
        <p:nvGraphicFramePr>
          <p:cNvPr id="518175" name="Object 31"/>
          <p:cNvGraphicFramePr>
            <a:graphicFrameLocks noChangeAspect="1"/>
          </p:cNvGraphicFramePr>
          <p:nvPr/>
        </p:nvGraphicFramePr>
        <p:xfrm>
          <a:off x="1524000" y="2057400"/>
          <a:ext cx="6400800" cy="4325938"/>
        </p:xfrm>
        <a:graphic>
          <a:graphicData uri="http://schemas.openxmlformats.org/presentationml/2006/ole">
            <p:oleObj spid="_x0000_s518175" name="Equation" r:id="rId3" imgW="4900680" imgH="3176640" progId="Equation.3">
              <p:embed/>
            </p:oleObj>
          </a:graphicData>
        </a:graphic>
      </p:graphicFrame>
      <p:sp>
        <p:nvSpPr>
          <p:cNvPr id="518179"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0194" name="Rectangle 2"/>
          <p:cNvSpPr>
            <a:spLocks noGrp="1" noChangeArrowheads="1"/>
          </p:cNvSpPr>
          <p:nvPr>
            <p:ph type="title"/>
          </p:nvPr>
        </p:nvSpPr>
        <p:spPr>
          <a:xfrm>
            <a:off x="533400" y="228600"/>
            <a:ext cx="8229600" cy="792163"/>
          </a:xfrm>
        </p:spPr>
        <p:txBody>
          <a:bodyPr/>
          <a:lstStyle/>
          <a:p>
            <a:pPr>
              <a:lnSpc>
                <a:spcPct val="90000"/>
              </a:lnSpc>
              <a:defRPr/>
            </a:pPr>
            <a:r>
              <a:rPr lang="en-US" b="1" dirty="0"/>
              <a:t>Present Value of </a:t>
            </a:r>
            <a:br>
              <a:rPr lang="en-US" b="1" dirty="0"/>
            </a:br>
            <a:r>
              <a:rPr lang="en-US" b="1" dirty="0"/>
              <a:t>Operating Free Cash Flows</a:t>
            </a:r>
          </a:p>
        </p:txBody>
      </p:sp>
      <p:sp>
        <p:nvSpPr>
          <p:cNvPr id="519170" name="Rectangle 3"/>
          <p:cNvSpPr>
            <a:spLocks noGrp="1" noChangeArrowheads="1"/>
          </p:cNvSpPr>
          <p:nvPr>
            <p:ph idx="1"/>
          </p:nvPr>
        </p:nvSpPr>
        <p:spPr>
          <a:xfrm>
            <a:off x="838200" y="1371600"/>
            <a:ext cx="7924800" cy="4514850"/>
          </a:xfrm>
        </p:spPr>
        <p:txBody>
          <a:bodyPr/>
          <a:lstStyle/>
          <a:p>
            <a:r>
              <a:rPr lang="en-US" smtClean="0"/>
              <a:t>Derive the value of the total firm by discounting the total operating cash flows prior to the payment of interest to the debt-holders</a:t>
            </a:r>
          </a:p>
          <a:p>
            <a:r>
              <a:rPr lang="en-US" smtClean="0"/>
              <a:t>Then subtract the value of debt to arrive at an estimate of the value of the equity</a:t>
            </a:r>
          </a:p>
          <a:p>
            <a:r>
              <a:rPr lang="en-US" smtClean="0"/>
              <a:t>Similar to the DDM, we can have</a:t>
            </a:r>
          </a:p>
          <a:p>
            <a:pPr lvl="1"/>
            <a:r>
              <a:rPr lang="en-US" smtClean="0"/>
              <a:t>We have use a constant rate forever</a:t>
            </a:r>
          </a:p>
          <a:p>
            <a:pPr lvl="1"/>
            <a:r>
              <a:rPr lang="en-US" smtClean="0"/>
              <a:t>We can assume several different rates of growth for OCF, like the supernormal dividend growth model</a:t>
            </a:r>
          </a:p>
          <a:p>
            <a:endParaRPr lang="en-US" smtClean="0"/>
          </a:p>
        </p:txBody>
      </p:sp>
      <p:sp>
        <p:nvSpPr>
          <p:cNvPr id="519171" name="Slide Number Placeholder 5"/>
          <p:cNvSpPr>
            <a:spLocks noGrp="1"/>
          </p:cNvSpPr>
          <p:nvPr>
            <p:ph type="sldNum" sz="quarter" idx="11"/>
          </p:nvPr>
        </p:nvSpPr>
        <p:spPr>
          <a:noFill/>
          <a:ln>
            <a:miter lim="800000"/>
            <a:headEnd/>
            <a:tailEnd/>
          </a:ln>
        </p:spPr>
        <p:txBody>
          <a:bodyPr/>
          <a:lstStyle/>
          <a:p>
            <a:r>
              <a:rPr lang="en-US">
                <a:cs typeface="Arial" charset="0"/>
              </a:rPr>
              <a:t>11-</a:t>
            </a:r>
            <a:fld id="{8E3E91A5-4F86-4EE6-9C8F-5CF1698273AB}" type="slidenum">
              <a:rPr lang="en-US">
                <a:cs typeface="Arial" charset="0"/>
              </a:rPr>
              <a:pPr/>
              <a:t>34</a:t>
            </a:fld>
            <a:endParaRPr lang="en-US">
              <a:cs typeface="Arial" charset="0"/>
            </a:endParaRPr>
          </a:p>
        </p:txBody>
      </p:sp>
      <p:sp>
        <p:nvSpPr>
          <p:cNvPr id="519172"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0194" name="Rectangle 2"/>
          <p:cNvSpPr>
            <a:spLocks noGrp="1" noChangeArrowheads="1"/>
          </p:cNvSpPr>
          <p:nvPr>
            <p:ph type="title"/>
          </p:nvPr>
        </p:nvSpPr>
        <p:spPr>
          <a:xfrm>
            <a:off x="533400" y="228600"/>
            <a:ext cx="8229600" cy="792163"/>
          </a:xfrm>
        </p:spPr>
        <p:txBody>
          <a:bodyPr/>
          <a:lstStyle/>
          <a:p>
            <a:pPr>
              <a:lnSpc>
                <a:spcPct val="90000"/>
              </a:lnSpc>
              <a:defRPr/>
            </a:pPr>
            <a:r>
              <a:rPr lang="en-US" b="1" dirty="0"/>
              <a:t>Present Value of </a:t>
            </a:r>
            <a:br>
              <a:rPr lang="en-US" b="1" dirty="0"/>
            </a:br>
            <a:r>
              <a:rPr lang="en-US" b="1" dirty="0"/>
              <a:t>Operating Free Cash Flows</a:t>
            </a:r>
          </a:p>
        </p:txBody>
      </p:sp>
      <p:sp>
        <p:nvSpPr>
          <p:cNvPr id="521218" name="Slide Number Placeholder 5"/>
          <p:cNvSpPr>
            <a:spLocks noGrp="1"/>
          </p:cNvSpPr>
          <p:nvPr>
            <p:ph type="sldNum" sz="quarter" idx="11"/>
          </p:nvPr>
        </p:nvSpPr>
        <p:spPr>
          <a:noFill/>
          <a:ln>
            <a:miter lim="800000"/>
            <a:headEnd/>
            <a:tailEnd/>
          </a:ln>
        </p:spPr>
        <p:txBody>
          <a:bodyPr/>
          <a:lstStyle/>
          <a:p>
            <a:r>
              <a:rPr lang="en-US">
                <a:cs typeface="Arial" charset="0"/>
              </a:rPr>
              <a:t>11-</a:t>
            </a:r>
            <a:fld id="{AA6166CC-CCEC-4344-AF7F-21A19F8323DF}" type="slidenum">
              <a:rPr lang="en-US">
                <a:cs typeface="Arial" charset="0"/>
              </a:rPr>
              <a:pPr/>
              <a:t>35</a:t>
            </a:fld>
            <a:endParaRPr lang="en-US">
              <a:cs typeface="Arial" charset="0"/>
            </a:endParaRPr>
          </a:p>
        </p:txBody>
      </p:sp>
      <p:sp>
        <p:nvSpPr>
          <p:cNvPr id="521219"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
        <p:nvSpPr>
          <p:cNvPr id="6" name="Rectangle 3"/>
          <p:cNvSpPr txBox="1">
            <a:spLocks noRot="1" noChangeAspect="1" noMove="1" noResize="1" noEditPoints="1" noAdjustHandles="1" noChangeArrowheads="1" noChangeShapeType="1" noTextEdit="1"/>
          </p:cNvSpPr>
          <p:nvPr/>
        </p:nvSpPr>
        <p:spPr bwMode="auto">
          <a:xfrm>
            <a:off x="914400" y="1295400"/>
            <a:ext cx="7924800" cy="4876800"/>
          </a:xfrm>
          <a:prstGeom prst="rect">
            <a:avLst/>
          </a:prstGeom>
          <a:blipFill rotWithShape="1">
            <a:blip r:embed="rId3" cstate="print"/>
            <a:stretch>
              <a:fillRect l="-1308" t="-1250"/>
            </a:stretch>
          </a:blipFill>
          <a:ln>
            <a:noFill/>
          </a:ln>
          <a:extLst>
            <a:ext uri="{909E8E84-426E-40DD-AFC4-6F175D3DCCD1}"/>
            <a:ext uri="{91240B29-F687-4F45-9708-019B960494DF}"/>
          </a:extLst>
        </p:spPr>
        <p:txBody>
          <a:bodyPr/>
          <a:lstStyle/>
          <a:p>
            <a:pPr eaLnBrk="0" hangingPunct="0">
              <a:defRPr/>
            </a:pPr>
            <a:r>
              <a:rPr lang="en-US">
                <a:noFill/>
                <a:cs typeface="+mn-cs"/>
              </a:rPr>
              <a:t> </a:t>
            </a:r>
          </a:p>
        </p:txBody>
      </p:sp>
    </p:spTree>
  </p:cSld>
  <p:clrMapOvr>
    <a:masterClrMapping/>
  </p:clrMapOv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5314" name="Rectangle 2"/>
          <p:cNvSpPr>
            <a:spLocks noGrp="1" noChangeArrowheads="1"/>
          </p:cNvSpPr>
          <p:nvPr>
            <p:ph type="title"/>
          </p:nvPr>
        </p:nvSpPr>
        <p:spPr>
          <a:xfrm>
            <a:off x="457200" y="152400"/>
            <a:ext cx="8229600" cy="944563"/>
          </a:xfrm>
        </p:spPr>
        <p:txBody>
          <a:bodyPr/>
          <a:lstStyle/>
          <a:p>
            <a:pPr>
              <a:lnSpc>
                <a:spcPct val="90000"/>
              </a:lnSpc>
              <a:defRPr/>
            </a:pPr>
            <a:r>
              <a:rPr lang="en-US" b="1"/>
              <a:t>Present Value of </a:t>
            </a:r>
            <a:br>
              <a:rPr lang="en-US" b="1"/>
            </a:br>
            <a:r>
              <a:rPr lang="en-US" b="1"/>
              <a:t>Free Cash Flows to Equity</a:t>
            </a:r>
          </a:p>
        </p:txBody>
      </p:sp>
      <p:sp>
        <p:nvSpPr>
          <p:cNvPr id="523266" name="Rectangle 3"/>
          <p:cNvSpPr>
            <a:spLocks noGrp="1" noChangeArrowheads="1"/>
          </p:cNvSpPr>
          <p:nvPr>
            <p:ph idx="1"/>
          </p:nvPr>
        </p:nvSpPr>
        <p:spPr>
          <a:xfrm>
            <a:off x="609600" y="1371600"/>
            <a:ext cx="8305800" cy="4648200"/>
          </a:xfrm>
        </p:spPr>
        <p:txBody>
          <a:bodyPr/>
          <a:lstStyle/>
          <a:p>
            <a:r>
              <a:rPr lang="en-US" smtClean="0"/>
              <a:t>“Free” cash flows to equity are derived after operating cash flows have been adjusted for debt payments (interest and principle)</a:t>
            </a:r>
          </a:p>
          <a:p>
            <a:r>
              <a:rPr lang="en-US" smtClean="0"/>
              <a:t>These cash flows precede dividend payments to the common stockholder</a:t>
            </a:r>
          </a:p>
          <a:p>
            <a:r>
              <a:rPr lang="en-US" smtClean="0"/>
              <a:t>The discount rate used is the firm’s cost of equity (k) rather than WACC</a:t>
            </a:r>
          </a:p>
        </p:txBody>
      </p:sp>
      <p:sp>
        <p:nvSpPr>
          <p:cNvPr id="523267" name="Slide Number Placeholder 5"/>
          <p:cNvSpPr>
            <a:spLocks noGrp="1"/>
          </p:cNvSpPr>
          <p:nvPr>
            <p:ph type="sldNum" sz="quarter" idx="11"/>
          </p:nvPr>
        </p:nvSpPr>
        <p:spPr>
          <a:noFill/>
          <a:ln>
            <a:miter lim="800000"/>
            <a:headEnd/>
            <a:tailEnd/>
          </a:ln>
        </p:spPr>
        <p:txBody>
          <a:bodyPr/>
          <a:lstStyle/>
          <a:p>
            <a:r>
              <a:rPr lang="en-US">
                <a:cs typeface="Arial" charset="0"/>
              </a:rPr>
              <a:t>11-</a:t>
            </a:r>
            <a:fld id="{4C10D0CC-48CE-45CE-83BD-BEE4F1CE7551}" type="slidenum">
              <a:rPr lang="en-US">
                <a:cs typeface="Arial" charset="0"/>
              </a:rPr>
              <a:pPr/>
              <a:t>36</a:t>
            </a:fld>
            <a:endParaRPr lang="en-US">
              <a:cs typeface="Arial" charset="0"/>
            </a:endParaRPr>
          </a:p>
        </p:txBody>
      </p:sp>
      <p:sp>
        <p:nvSpPr>
          <p:cNvPr id="523268"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6146" name="Rectangle 2"/>
          <p:cNvSpPr>
            <a:spLocks noGrp="1" noChangeArrowheads="1"/>
          </p:cNvSpPr>
          <p:nvPr>
            <p:ph type="title"/>
          </p:nvPr>
        </p:nvSpPr>
        <p:spPr>
          <a:xfrm>
            <a:off x="533400" y="228600"/>
            <a:ext cx="8229600" cy="792163"/>
          </a:xfrm>
        </p:spPr>
        <p:txBody>
          <a:bodyPr/>
          <a:lstStyle/>
          <a:p>
            <a:pPr>
              <a:lnSpc>
                <a:spcPct val="90000"/>
              </a:lnSpc>
              <a:defRPr/>
            </a:pPr>
            <a:r>
              <a:rPr lang="en-US" b="1" dirty="0"/>
              <a:t>Present Value of </a:t>
            </a:r>
            <a:br>
              <a:rPr lang="en-US" b="1" dirty="0"/>
            </a:br>
            <a:r>
              <a:rPr lang="en-US" b="1" dirty="0"/>
              <a:t>Free Cash Flows to Equity</a:t>
            </a:r>
          </a:p>
        </p:txBody>
      </p:sp>
      <p:sp>
        <p:nvSpPr>
          <p:cNvPr id="646176" name="Rectangle 3"/>
          <p:cNvSpPr>
            <a:spLocks noGrp="1" noChangeArrowheads="1"/>
          </p:cNvSpPr>
          <p:nvPr>
            <p:ph type="body" sz="half" idx="1"/>
          </p:nvPr>
        </p:nvSpPr>
        <p:spPr>
          <a:xfrm>
            <a:off x="914400" y="1295400"/>
            <a:ext cx="7924800" cy="4876800"/>
          </a:xfrm>
        </p:spPr>
        <p:txBody>
          <a:bodyPr/>
          <a:lstStyle/>
          <a:p>
            <a:r>
              <a:rPr lang="en-US" smtClean="0"/>
              <a:t>The Formula</a:t>
            </a:r>
          </a:p>
          <a:p>
            <a:endParaRPr lang="en-US" smtClean="0"/>
          </a:p>
          <a:p>
            <a:endParaRPr lang="en-US" sz="2400" smtClean="0"/>
          </a:p>
          <a:p>
            <a:pPr>
              <a:buFontTx/>
              <a:buNone/>
            </a:pPr>
            <a:endParaRPr lang="en-US" sz="2400" smtClean="0"/>
          </a:p>
          <a:p>
            <a:pPr lvl="1">
              <a:buFontTx/>
              <a:buNone/>
            </a:pPr>
            <a:endParaRPr lang="en-US" sz="2000" smtClean="0"/>
          </a:p>
          <a:p>
            <a:pPr lvl="1">
              <a:buFontTx/>
              <a:buNone/>
            </a:pPr>
            <a:r>
              <a:rPr lang="en-US" sz="2000" smtClean="0"/>
              <a:t>where:</a:t>
            </a:r>
          </a:p>
          <a:p>
            <a:pPr lvl="1">
              <a:lnSpc>
                <a:spcPct val="120000"/>
              </a:lnSpc>
              <a:buFontTx/>
              <a:buNone/>
            </a:pPr>
            <a:r>
              <a:rPr lang="en-US" sz="2000" i="1" smtClean="0"/>
              <a:t>	V</a:t>
            </a:r>
            <a:r>
              <a:rPr lang="en-US" sz="2000" i="1" baseline="-25000" smtClean="0"/>
              <a:t>j</a:t>
            </a:r>
            <a:r>
              <a:rPr lang="en-US" sz="2000" smtClean="0"/>
              <a:t> = Value of the stock of firm </a:t>
            </a:r>
            <a:r>
              <a:rPr lang="en-US" sz="2000" i="1" smtClean="0"/>
              <a:t>j</a:t>
            </a:r>
            <a:endParaRPr lang="en-US" sz="2000" smtClean="0"/>
          </a:p>
          <a:p>
            <a:pPr lvl="1">
              <a:lnSpc>
                <a:spcPct val="120000"/>
              </a:lnSpc>
              <a:buFontTx/>
              <a:buNone/>
            </a:pPr>
            <a:r>
              <a:rPr lang="en-US" sz="2000" i="1" smtClean="0"/>
              <a:t>	n</a:t>
            </a:r>
            <a:r>
              <a:rPr lang="en-US" sz="2000" smtClean="0"/>
              <a:t> = number of periods assumed to be infinite</a:t>
            </a:r>
          </a:p>
          <a:p>
            <a:pPr lvl="1">
              <a:lnSpc>
                <a:spcPct val="120000"/>
              </a:lnSpc>
              <a:buFontTx/>
              <a:buNone/>
            </a:pPr>
            <a:r>
              <a:rPr lang="en-US" sz="2000" i="1" smtClean="0"/>
              <a:t>	FCFE</a:t>
            </a:r>
            <a:r>
              <a:rPr lang="en-US" sz="2000" i="1" baseline="-25000" smtClean="0"/>
              <a:t>t</a:t>
            </a:r>
            <a:r>
              <a:rPr lang="en-US" sz="2000" smtClean="0"/>
              <a:t> = the firm’s free cash flow in period t</a:t>
            </a:r>
          </a:p>
          <a:p>
            <a:pPr lvl="1">
              <a:lnSpc>
                <a:spcPct val="120000"/>
              </a:lnSpc>
              <a:buFontTx/>
              <a:buNone/>
            </a:pPr>
            <a:r>
              <a:rPr lang="en-US" sz="2000" i="1" smtClean="0"/>
              <a:t>	K</a:t>
            </a:r>
            <a:r>
              <a:rPr lang="en-US" sz="2000" i="1" baseline="-16000" smtClean="0"/>
              <a:t> j </a:t>
            </a:r>
            <a:r>
              <a:rPr lang="en-US" sz="2000" smtClean="0"/>
              <a:t>=</a:t>
            </a:r>
            <a:r>
              <a:rPr lang="en-US" sz="2000" i="1" baseline="-16000" smtClean="0"/>
              <a:t> </a:t>
            </a:r>
            <a:r>
              <a:rPr lang="en-US" sz="2000" smtClean="0"/>
              <a:t>the cost of equity</a:t>
            </a:r>
            <a:endParaRPr lang="en-US" sz="2000" i="1" baseline="-16000" smtClean="0"/>
          </a:p>
          <a:p>
            <a:endParaRPr lang="en-US" sz="2400" smtClean="0"/>
          </a:p>
        </p:txBody>
      </p:sp>
      <p:graphicFrame>
        <p:nvGraphicFramePr>
          <p:cNvPr id="646174" name="Object 30"/>
          <p:cNvGraphicFramePr>
            <a:graphicFrameLocks noGrp="1" noChangeAspect="1"/>
          </p:cNvGraphicFramePr>
          <p:nvPr>
            <p:ph sz="half" idx="2"/>
          </p:nvPr>
        </p:nvGraphicFramePr>
        <p:xfrm>
          <a:off x="2514600" y="1905000"/>
          <a:ext cx="3122613" cy="1404938"/>
        </p:xfrm>
        <a:graphic>
          <a:graphicData uri="http://schemas.openxmlformats.org/presentationml/2006/ole">
            <p:oleObj spid="_x0000_s646174" name="Equation" r:id="rId3" imgW="1431000" imgH="594720" progId="Equation.3">
              <p:embed/>
            </p:oleObj>
          </a:graphicData>
        </a:graphic>
      </p:graphicFrame>
      <p:sp>
        <p:nvSpPr>
          <p:cNvPr id="646177" name="Slide Number Placeholder 6"/>
          <p:cNvSpPr>
            <a:spLocks noGrp="1"/>
          </p:cNvSpPr>
          <p:nvPr>
            <p:ph type="sldNum" sz="quarter" idx="11"/>
          </p:nvPr>
        </p:nvSpPr>
        <p:spPr>
          <a:noFill/>
          <a:ln>
            <a:miter lim="800000"/>
            <a:headEnd/>
            <a:tailEnd/>
          </a:ln>
        </p:spPr>
        <p:txBody>
          <a:bodyPr/>
          <a:lstStyle/>
          <a:p>
            <a:r>
              <a:rPr lang="en-US">
                <a:cs typeface="Arial" charset="0"/>
              </a:rPr>
              <a:t>11-</a:t>
            </a:r>
            <a:fld id="{A7777739-3264-419A-A245-F34B9E6834D0}" type="slidenum">
              <a:rPr lang="en-US">
                <a:cs typeface="Arial" charset="0"/>
              </a:rPr>
              <a:pPr/>
              <a:t>37</a:t>
            </a:fld>
            <a:endParaRPr lang="en-US">
              <a:cs typeface="Arial" charset="0"/>
            </a:endParaRPr>
          </a:p>
        </p:txBody>
      </p:sp>
      <p:sp>
        <p:nvSpPr>
          <p:cNvPr id="646178"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7362" name="Rectangle 2"/>
          <p:cNvSpPr>
            <a:spLocks noGrp="1" noChangeArrowheads="1"/>
          </p:cNvSpPr>
          <p:nvPr>
            <p:ph type="title"/>
          </p:nvPr>
        </p:nvSpPr>
        <p:spPr/>
        <p:txBody>
          <a:bodyPr/>
          <a:lstStyle/>
          <a:p>
            <a:pPr>
              <a:defRPr/>
            </a:pPr>
            <a:r>
              <a:rPr lang="en-US" b="1"/>
              <a:t>Relative Valuation Techniques</a:t>
            </a:r>
          </a:p>
        </p:txBody>
      </p:sp>
      <p:sp>
        <p:nvSpPr>
          <p:cNvPr id="647170" name="Rectangle 3"/>
          <p:cNvSpPr>
            <a:spLocks noGrp="1" noChangeArrowheads="1"/>
          </p:cNvSpPr>
          <p:nvPr>
            <p:ph idx="1"/>
          </p:nvPr>
        </p:nvSpPr>
        <p:spPr/>
        <p:txBody>
          <a:bodyPr/>
          <a:lstStyle/>
          <a:p>
            <a:r>
              <a:rPr lang="en-US" smtClean="0"/>
              <a:t>Value can be determined by comparing to similar stocks based on relative ratios</a:t>
            </a:r>
          </a:p>
          <a:p>
            <a:r>
              <a:rPr lang="en-US" smtClean="0"/>
              <a:t>Relevant variables include earnings, cash flow, book value, and sales</a:t>
            </a:r>
          </a:p>
          <a:p>
            <a:r>
              <a:rPr lang="en-US" smtClean="0"/>
              <a:t>Relative valuation ratios include price/earning; price/cash flow; price/book value and price/sales</a:t>
            </a:r>
          </a:p>
          <a:p>
            <a:r>
              <a:rPr lang="en-US" smtClean="0"/>
              <a:t>The most popular relative valuation technique is based on price to earnings</a:t>
            </a:r>
          </a:p>
        </p:txBody>
      </p:sp>
      <p:sp>
        <p:nvSpPr>
          <p:cNvPr id="647171" name="Slide Number Placeholder 5"/>
          <p:cNvSpPr>
            <a:spLocks noGrp="1"/>
          </p:cNvSpPr>
          <p:nvPr>
            <p:ph type="sldNum" sz="quarter" idx="11"/>
          </p:nvPr>
        </p:nvSpPr>
        <p:spPr>
          <a:noFill/>
          <a:ln>
            <a:miter lim="800000"/>
            <a:headEnd/>
            <a:tailEnd/>
          </a:ln>
        </p:spPr>
        <p:txBody>
          <a:bodyPr/>
          <a:lstStyle/>
          <a:p>
            <a:r>
              <a:rPr lang="en-US">
                <a:cs typeface="Arial" charset="0"/>
              </a:rPr>
              <a:t>11-</a:t>
            </a:r>
            <a:fld id="{F654421E-CECE-4291-83A4-2BC49EC87DB7}" type="slidenum">
              <a:rPr lang="en-US">
                <a:cs typeface="Arial" charset="0"/>
              </a:rPr>
              <a:pPr/>
              <a:t>38</a:t>
            </a:fld>
            <a:endParaRPr lang="en-US">
              <a:cs typeface="Arial" charset="0"/>
            </a:endParaRPr>
          </a:p>
        </p:txBody>
      </p:sp>
      <p:sp>
        <p:nvSpPr>
          <p:cNvPr id="647172"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8386" name="Rectangle 2"/>
          <p:cNvSpPr>
            <a:spLocks noGrp="1" noChangeArrowheads="1"/>
          </p:cNvSpPr>
          <p:nvPr>
            <p:ph type="title"/>
          </p:nvPr>
        </p:nvSpPr>
        <p:spPr/>
        <p:txBody>
          <a:bodyPr/>
          <a:lstStyle/>
          <a:p>
            <a:pPr>
              <a:defRPr/>
            </a:pPr>
            <a:r>
              <a:rPr lang="en-US" b="1"/>
              <a:t>Earnings Multiplier Model</a:t>
            </a:r>
          </a:p>
        </p:txBody>
      </p:sp>
      <p:sp>
        <p:nvSpPr>
          <p:cNvPr id="528415" name="Rectangle 3"/>
          <p:cNvSpPr>
            <a:spLocks noGrp="1" noChangeArrowheads="1"/>
          </p:cNvSpPr>
          <p:nvPr>
            <p:ph idx="1"/>
          </p:nvPr>
        </p:nvSpPr>
        <p:spPr/>
        <p:txBody>
          <a:bodyPr/>
          <a:lstStyle/>
          <a:p>
            <a:r>
              <a:rPr lang="en-US" smtClean="0"/>
              <a:t>P/E Ratio: This values the stock based on expected annual earnings</a:t>
            </a:r>
          </a:p>
          <a:p>
            <a:pPr>
              <a:lnSpc>
                <a:spcPct val="110000"/>
              </a:lnSpc>
              <a:buFontTx/>
              <a:buNone/>
            </a:pPr>
            <a:endParaRPr lang="en-US" smtClean="0"/>
          </a:p>
          <a:p>
            <a:pPr>
              <a:lnSpc>
                <a:spcPct val="110000"/>
              </a:lnSpc>
              <a:buFontTx/>
              <a:buNone/>
            </a:pPr>
            <a:r>
              <a:rPr lang="en-US" smtClean="0"/>
              <a:t>	Price/Earnings Ratio= Earnings Multiplier </a:t>
            </a:r>
          </a:p>
        </p:txBody>
      </p:sp>
      <p:sp>
        <p:nvSpPr>
          <p:cNvPr id="528416" name="Slide Number Placeholder 5"/>
          <p:cNvSpPr>
            <a:spLocks noGrp="1"/>
          </p:cNvSpPr>
          <p:nvPr>
            <p:ph type="sldNum" sz="quarter" idx="11"/>
          </p:nvPr>
        </p:nvSpPr>
        <p:spPr>
          <a:noFill/>
          <a:ln>
            <a:miter lim="800000"/>
            <a:headEnd/>
            <a:tailEnd/>
          </a:ln>
        </p:spPr>
        <p:txBody>
          <a:bodyPr/>
          <a:lstStyle/>
          <a:p>
            <a:r>
              <a:rPr lang="en-US">
                <a:cs typeface="Arial" charset="0"/>
              </a:rPr>
              <a:t>11-</a:t>
            </a:r>
            <a:fld id="{16FC1325-E8AC-4719-80AE-63B2590099D5}" type="slidenum">
              <a:rPr lang="en-US">
                <a:cs typeface="Arial" charset="0"/>
              </a:rPr>
              <a:pPr/>
              <a:t>39</a:t>
            </a:fld>
            <a:endParaRPr lang="en-US">
              <a:cs typeface="Arial" charset="0"/>
            </a:endParaRPr>
          </a:p>
        </p:txBody>
      </p:sp>
      <p:graphicFrame>
        <p:nvGraphicFramePr>
          <p:cNvPr id="528388" name="Object 29"/>
          <p:cNvGraphicFramePr>
            <a:graphicFrameLocks noChangeAspect="1"/>
          </p:cNvGraphicFramePr>
          <p:nvPr/>
        </p:nvGraphicFramePr>
        <p:xfrm>
          <a:off x="2819400" y="3581400"/>
          <a:ext cx="5233988" cy="1093788"/>
        </p:xfrm>
        <a:graphic>
          <a:graphicData uri="http://schemas.openxmlformats.org/presentationml/2006/ole">
            <p:oleObj spid="_x0000_s528413" name="Equation" r:id="rId3" imgW="2835000" imgH="544320" progId="Equation.3">
              <p:embed/>
            </p:oleObj>
          </a:graphicData>
        </a:graphic>
      </p:graphicFrame>
      <p:sp>
        <p:nvSpPr>
          <p:cNvPr id="528417"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afterEffect">
                                  <p:stCondLst>
                                    <p:cond delay="0"/>
                                  </p:stCondLst>
                                  <p:childTnLst>
                                    <p:set>
                                      <p:cBhvr>
                                        <p:cTn id="6" dur="1" fill="hold">
                                          <p:stCondLst>
                                            <p:cond delay="499"/>
                                          </p:stCondLst>
                                        </p:cTn>
                                        <p:tgtEl>
                                          <p:spTgt spid="52838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3506" name="Rectangle 2"/>
          <p:cNvSpPr>
            <a:spLocks noGrp="1" noChangeArrowheads="1"/>
          </p:cNvSpPr>
          <p:nvPr>
            <p:ph type="title"/>
          </p:nvPr>
        </p:nvSpPr>
        <p:spPr/>
        <p:txBody>
          <a:bodyPr/>
          <a:lstStyle/>
          <a:p>
            <a:pPr>
              <a:defRPr/>
            </a:pPr>
            <a:r>
              <a:rPr lang="en-US" b="1"/>
              <a:t>Earnings Multiplier Model</a:t>
            </a:r>
          </a:p>
        </p:txBody>
      </p:sp>
      <p:sp>
        <p:nvSpPr>
          <p:cNvPr id="533535" name="Rectangle 3"/>
          <p:cNvSpPr>
            <a:spLocks noGrp="1" noChangeArrowheads="1"/>
          </p:cNvSpPr>
          <p:nvPr>
            <p:ph idx="1"/>
          </p:nvPr>
        </p:nvSpPr>
        <p:spPr/>
        <p:txBody>
          <a:bodyPr/>
          <a:lstStyle/>
          <a:p>
            <a:r>
              <a:rPr lang="en-US" smtClean="0"/>
              <a:t>Combining the Constant DDM with the P/E ratio approach by dividing earnings on both sides of DDM formula to obtain </a:t>
            </a:r>
          </a:p>
          <a:p>
            <a:endParaRPr lang="en-US" smtClean="0"/>
          </a:p>
          <a:p>
            <a:endParaRPr lang="en-US" smtClean="0"/>
          </a:p>
          <a:p>
            <a:endParaRPr lang="en-US" smtClean="0"/>
          </a:p>
          <a:p>
            <a:r>
              <a:rPr lang="en-US" smtClean="0"/>
              <a:t>Thus, the P/E ratio is determined by</a:t>
            </a:r>
          </a:p>
          <a:p>
            <a:pPr lvl="1"/>
            <a:r>
              <a:rPr lang="en-US" smtClean="0"/>
              <a:t>Expected dividend payout ratio</a:t>
            </a:r>
          </a:p>
          <a:p>
            <a:pPr lvl="1"/>
            <a:r>
              <a:rPr lang="en-US" smtClean="0"/>
              <a:t>Required rate of return on the stock (</a:t>
            </a:r>
            <a:r>
              <a:rPr lang="en-US" i="1" smtClean="0"/>
              <a:t>k</a:t>
            </a:r>
            <a:r>
              <a:rPr lang="en-US" smtClean="0"/>
              <a:t>)</a:t>
            </a:r>
          </a:p>
          <a:p>
            <a:pPr lvl="1"/>
            <a:r>
              <a:rPr lang="en-US" smtClean="0"/>
              <a:t>Expected growth rate of dividends (</a:t>
            </a:r>
            <a:r>
              <a:rPr lang="en-US" i="1" smtClean="0"/>
              <a:t>g</a:t>
            </a:r>
            <a:r>
              <a:rPr lang="en-US" smtClean="0"/>
              <a:t>)</a:t>
            </a:r>
          </a:p>
        </p:txBody>
      </p:sp>
      <p:sp>
        <p:nvSpPr>
          <p:cNvPr id="533536" name="Slide Number Placeholder 5"/>
          <p:cNvSpPr>
            <a:spLocks noGrp="1"/>
          </p:cNvSpPr>
          <p:nvPr>
            <p:ph type="sldNum" sz="quarter" idx="11"/>
          </p:nvPr>
        </p:nvSpPr>
        <p:spPr>
          <a:noFill/>
          <a:ln>
            <a:miter lim="800000"/>
            <a:headEnd/>
            <a:tailEnd/>
          </a:ln>
        </p:spPr>
        <p:txBody>
          <a:bodyPr/>
          <a:lstStyle/>
          <a:p>
            <a:r>
              <a:rPr lang="en-US">
                <a:cs typeface="Arial" charset="0"/>
              </a:rPr>
              <a:t>11-</a:t>
            </a:r>
            <a:fld id="{85C8CD18-52FF-42A5-8284-C40EB368C130}" type="slidenum">
              <a:rPr lang="en-US">
                <a:cs typeface="Arial" charset="0"/>
              </a:rPr>
              <a:pPr/>
              <a:t>40</a:t>
            </a:fld>
            <a:endParaRPr lang="en-US">
              <a:cs typeface="Arial" charset="0"/>
            </a:endParaRPr>
          </a:p>
        </p:txBody>
      </p:sp>
      <p:graphicFrame>
        <p:nvGraphicFramePr>
          <p:cNvPr id="533533" name="Object 29"/>
          <p:cNvGraphicFramePr>
            <a:graphicFrameLocks noChangeAspect="1"/>
          </p:cNvGraphicFramePr>
          <p:nvPr/>
        </p:nvGraphicFramePr>
        <p:xfrm>
          <a:off x="3048000" y="2743200"/>
          <a:ext cx="2438400" cy="1271588"/>
        </p:xfrm>
        <a:graphic>
          <a:graphicData uri="http://schemas.openxmlformats.org/presentationml/2006/ole">
            <p:oleObj spid="_x0000_s533533" name="Equation" r:id="rId3" imgW="1269000" imgH="607680" progId="Equation.3">
              <p:embed/>
            </p:oleObj>
          </a:graphicData>
        </a:graphic>
      </p:graphicFrame>
      <p:sp>
        <p:nvSpPr>
          <p:cNvPr id="533537"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8194" name="Rectangle 2"/>
          <p:cNvSpPr>
            <a:spLocks noGrp="1" noChangeArrowheads="1"/>
          </p:cNvSpPr>
          <p:nvPr>
            <p:ph type="title"/>
          </p:nvPr>
        </p:nvSpPr>
        <p:spPr/>
        <p:txBody>
          <a:bodyPr/>
          <a:lstStyle/>
          <a:p>
            <a:pPr>
              <a:defRPr/>
            </a:pPr>
            <a:r>
              <a:rPr lang="en-US" b="1"/>
              <a:t>Earnings Multiplier Model</a:t>
            </a:r>
          </a:p>
        </p:txBody>
      </p:sp>
      <p:sp>
        <p:nvSpPr>
          <p:cNvPr id="648198" name="AutoShape 6"/>
          <p:cNvSpPr>
            <a:spLocks noGrp="1" noChangeArrowheads="1"/>
          </p:cNvSpPr>
          <p:nvPr>
            <p:ph type="body" sz="half" idx="1"/>
          </p:nvPr>
        </p:nvSpPr>
        <p:spPr>
          <a:xfrm>
            <a:off x="914400" y="1219200"/>
            <a:ext cx="8001000" cy="1752600"/>
          </a:xfrm>
          <a:prstGeom prst="roundRect">
            <a:avLst>
              <a:gd name="adj" fmla="val 16667"/>
            </a:avLst>
          </a:prstGeom>
          <a:ln w="12700">
            <a:solidFill>
              <a:srgbClr val="FF9900"/>
            </a:solidFill>
            <a:round/>
            <a:headEnd type="none" w="med" len="med"/>
            <a:tailEnd type="none" w="med" len="med"/>
          </a:ln>
        </p:spPr>
        <p:txBody>
          <a:bodyPr/>
          <a:lstStyle/>
          <a:p>
            <a:pPr marL="115888" indent="-115888">
              <a:buFontTx/>
              <a:buNone/>
            </a:pPr>
            <a:r>
              <a:rPr lang="en-US" sz="2400" smtClean="0"/>
              <a:t>	Assume the following information for AGE stock (1) Dividend payout = 50% (2) Required return = 12% (3) Expected growth = 8% (4) D/E = .50 and the growth rate, </a:t>
            </a:r>
            <a:r>
              <a:rPr lang="en-US" sz="2400" i="1" smtClean="0"/>
              <a:t>g</a:t>
            </a:r>
            <a:r>
              <a:rPr lang="en-US" sz="2400" smtClean="0"/>
              <a:t>=.08. What is the stock’s P/E ratio? </a:t>
            </a:r>
          </a:p>
        </p:txBody>
      </p:sp>
      <p:graphicFrame>
        <p:nvGraphicFramePr>
          <p:cNvPr id="648199" name="Object 83"/>
          <p:cNvGraphicFramePr>
            <a:graphicFrameLocks noGrp="1" noChangeAspect="1"/>
          </p:cNvGraphicFramePr>
          <p:nvPr>
            <p:ph sz="quarter" idx="2"/>
          </p:nvPr>
        </p:nvGraphicFramePr>
        <p:xfrm>
          <a:off x="2206625" y="5638800"/>
          <a:ext cx="3967163" cy="814388"/>
        </p:xfrm>
        <a:graphic>
          <a:graphicData uri="http://schemas.openxmlformats.org/presentationml/2006/ole">
            <p:oleObj spid="_x0000_s648275" name="Equation" r:id="rId3" imgW="2700000" imgH="506160" progId="Equation.3">
              <p:embed/>
            </p:oleObj>
          </a:graphicData>
        </a:graphic>
      </p:graphicFrame>
      <p:graphicFrame>
        <p:nvGraphicFramePr>
          <p:cNvPr id="648202" name="Object 84"/>
          <p:cNvGraphicFramePr>
            <a:graphicFrameLocks noGrp="1" noChangeAspect="1"/>
          </p:cNvGraphicFramePr>
          <p:nvPr>
            <p:ph sz="quarter" idx="3"/>
          </p:nvPr>
        </p:nvGraphicFramePr>
        <p:xfrm>
          <a:off x="2133600" y="4495800"/>
          <a:ext cx="3733800" cy="771525"/>
        </p:xfrm>
        <a:graphic>
          <a:graphicData uri="http://schemas.openxmlformats.org/presentationml/2006/ole">
            <p:oleObj spid="_x0000_s648276" name="Equation" r:id="rId4" imgW="2686680" imgH="506160" progId="Equation.3">
              <p:embed/>
            </p:oleObj>
          </a:graphicData>
        </a:graphic>
      </p:graphicFrame>
      <p:sp>
        <p:nvSpPr>
          <p:cNvPr id="648280" name="Slide Number Placeholder 7"/>
          <p:cNvSpPr>
            <a:spLocks noGrp="1"/>
          </p:cNvSpPr>
          <p:nvPr>
            <p:ph type="sldNum" sz="quarter" idx="11"/>
          </p:nvPr>
        </p:nvSpPr>
        <p:spPr>
          <a:noFill/>
          <a:ln>
            <a:miter lim="800000"/>
            <a:headEnd/>
            <a:tailEnd/>
          </a:ln>
        </p:spPr>
        <p:txBody>
          <a:bodyPr/>
          <a:lstStyle/>
          <a:p>
            <a:r>
              <a:rPr lang="en-US">
                <a:cs typeface="Arial" charset="0"/>
              </a:rPr>
              <a:t>11-</a:t>
            </a:r>
            <a:fld id="{30D82A5F-2E06-401B-AD1D-11B6BFFE6931}" type="slidenum">
              <a:rPr lang="en-US">
                <a:cs typeface="Arial" charset="0"/>
              </a:rPr>
              <a:pPr/>
              <a:t>41</a:t>
            </a:fld>
            <a:endParaRPr lang="en-US">
              <a:cs typeface="Arial" charset="0"/>
            </a:endParaRPr>
          </a:p>
        </p:txBody>
      </p:sp>
      <p:sp>
        <p:nvSpPr>
          <p:cNvPr id="648201" name="Text Box 9"/>
          <p:cNvSpPr txBox="1">
            <a:spLocks noChangeArrowheads="1"/>
          </p:cNvSpPr>
          <p:nvPr/>
        </p:nvSpPr>
        <p:spPr bwMode="auto">
          <a:xfrm>
            <a:off x="1219200" y="4038600"/>
            <a:ext cx="7391400" cy="457200"/>
          </a:xfrm>
          <a:prstGeom prst="rect">
            <a:avLst/>
          </a:prstGeom>
          <a:noFill/>
          <a:ln w="9525">
            <a:noFill/>
            <a:miter lim="800000"/>
            <a:headEnd/>
            <a:tailEnd/>
          </a:ln>
        </p:spPr>
        <p:txBody>
          <a:bodyPr>
            <a:spAutoFit/>
          </a:bodyPr>
          <a:lstStyle/>
          <a:p>
            <a:pPr eaLnBrk="0" hangingPunct="0">
              <a:buFontTx/>
              <a:buChar char="•"/>
            </a:pPr>
            <a:r>
              <a:rPr lang="en-US" sz="2400"/>
              <a:t>   What if the required rate of return is 13%</a:t>
            </a:r>
          </a:p>
        </p:txBody>
      </p:sp>
      <p:graphicFrame>
        <p:nvGraphicFramePr>
          <p:cNvPr id="648204" name="Object 85"/>
          <p:cNvGraphicFramePr>
            <a:graphicFrameLocks noChangeAspect="1"/>
          </p:cNvGraphicFramePr>
          <p:nvPr/>
        </p:nvGraphicFramePr>
        <p:xfrm>
          <a:off x="2057400" y="3200400"/>
          <a:ext cx="4343400" cy="831850"/>
        </p:xfrm>
        <a:graphic>
          <a:graphicData uri="http://schemas.openxmlformats.org/presentationml/2006/ole">
            <p:oleObj spid="_x0000_s648277" name="Equation" r:id="rId5" imgW="2686680" imgH="506160" progId="Equation.3">
              <p:embed/>
            </p:oleObj>
          </a:graphicData>
        </a:graphic>
      </p:graphicFrame>
      <p:sp>
        <p:nvSpPr>
          <p:cNvPr id="648205" name="Text Box 13"/>
          <p:cNvSpPr txBox="1">
            <a:spLocks noChangeArrowheads="1"/>
          </p:cNvSpPr>
          <p:nvPr/>
        </p:nvSpPr>
        <p:spPr bwMode="auto">
          <a:xfrm>
            <a:off x="1143000" y="5257800"/>
            <a:ext cx="7391400" cy="457200"/>
          </a:xfrm>
          <a:prstGeom prst="rect">
            <a:avLst/>
          </a:prstGeom>
          <a:noFill/>
          <a:ln w="9525">
            <a:noFill/>
            <a:miter lim="800000"/>
            <a:headEnd/>
            <a:tailEnd/>
          </a:ln>
        </p:spPr>
        <p:txBody>
          <a:bodyPr>
            <a:spAutoFit/>
          </a:bodyPr>
          <a:lstStyle/>
          <a:p>
            <a:pPr eaLnBrk="0" hangingPunct="0">
              <a:buFontTx/>
              <a:buChar char="•"/>
            </a:pPr>
            <a:r>
              <a:rPr lang="en-US" sz="2400"/>
              <a:t>   What if the growth rate is 9%</a:t>
            </a:r>
          </a:p>
        </p:txBody>
      </p:sp>
      <p:sp>
        <p:nvSpPr>
          <p:cNvPr id="648283"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64820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48201"/>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648202"/>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48205"/>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64819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8201" grpId="0"/>
      <p:bldP spid="648205"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0914" name="Rectangle 2"/>
          <p:cNvSpPr>
            <a:spLocks noGrp="1" noChangeArrowheads="1"/>
          </p:cNvSpPr>
          <p:nvPr>
            <p:ph type="title"/>
          </p:nvPr>
        </p:nvSpPr>
        <p:spPr/>
        <p:txBody>
          <a:bodyPr/>
          <a:lstStyle/>
          <a:p>
            <a:pPr>
              <a:defRPr/>
            </a:pPr>
            <a:r>
              <a:rPr lang="en-US" b="1"/>
              <a:t>Earnings Multiplier Model</a:t>
            </a:r>
          </a:p>
        </p:txBody>
      </p:sp>
      <p:sp>
        <p:nvSpPr>
          <p:cNvPr id="651266" name="Rectangle 3"/>
          <p:cNvSpPr>
            <a:spLocks noGrp="1" noChangeArrowheads="1"/>
          </p:cNvSpPr>
          <p:nvPr>
            <p:ph idx="1"/>
          </p:nvPr>
        </p:nvSpPr>
        <p:spPr/>
        <p:txBody>
          <a:bodyPr/>
          <a:lstStyle/>
          <a:p>
            <a:r>
              <a:rPr lang="en-US" smtClean="0"/>
              <a:t>In the previous example, suppose the current earnings of $2.00 and the growth rate of 9%. What would be the estimated stock price?</a:t>
            </a:r>
          </a:p>
          <a:p>
            <a:pPr>
              <a:lnSpc>
                <a:spcPct val="160000"/>
              </a:lnSpc>
            </a:pPr>
            <a:r>
              <a:rPr lang="en-US" smtClean="0"/>
              <a:t>Given D/E =0.50; </a:t>
            </a:r>
            <a:r>
              <a:rPr lang="en-US" i="1" smtClean="0"/>
              <a:t>k</a:t>
            </a:r>
            <a:r>
              <a:rPr lang="en-US" smtClean="0"/>
              <a:t>=0.12; </a:t>
            </a:r>
            <a:r>
              <a:rPr lang="en-US" i="1" smtClean="0"/>
              <a:t>g</a:t>
            </a:r>
            <a:r>
              <a:rPr lang="en-US" smtClean="0"/>
              <a:t>=0.09 </a:t>
            </a:r>
          </a:p>
          <a:p>
            <a:pPr>
              <a:buFontTx/>
              <a:buNone/>
            </a:pPr>
            <a:r>
              <a:rPr lang="en-US" smtClean="0"/>
              <a:t>		P/E = 16.7</a:t>
            </a:r>
          </a:p>
          <a:p>
            <a:r>
              <a:rPr lang="en-US" smtClean="0"/>
              <a:t>You would expect </a:t>
            </a:r>
            <a:r>
              <a:rPr lang="en-US" i="1" smtClean="0"/>
              <a:t>E</a:t>
            </a:r>
            <a:r>
              <a:rPr lang="en-US" i="1" baseline="-25000" smtClean="0"/>
              <a:t>1</a:t>
            </a:r>
            <a:r>
              <a:rPr lang="en-US" smtClean="0"/>
              <a:t> to be $2.18</a:t>
            </a:r>
          </a:p>
          <a:p>
            <a:pPr>
              <a:buFontTx/>
              <a:buNone/>
            </a:pPr>
            <a:r>
              <a:rPr lang="en-US" i="1" smtClean="0"/>
              <a:t>		V</a:t>
            </a:r>
            <a:r>
              <a:rPr lang="en-US" smtClean="0"/>
              <a:t> = 16.7 x $2.18  =  $36.41</a:t>
            </a:r>
          </a:p>
          <a:p>
            <a:pPr>
              <a:lnSpc>
                <a:spcPct val="110000"/>
              </a:lnSpc>
            </a:pPr>
            <a:r>
              <a:rPr lang="en-US" smtClean="0"/>
              <a:t>Compare this estimated value to market price to decide if you should invest in it</a:t>
            </a:r>
          </a:p>
        </p:txBody>
      </p:sp>
      <p:sp>
        <p:nvSpPr>
          <p:cNvPr id="651267" name="Slide Number Placeholder 5"/>
          <p:cNvSpPr>
            <a:spLocks noGrp="1"/>
          </p:cNvSpPr>
          <p:nvPr>
            <p:ph type="sldNum" sz="quarter" idx="11"/>
          </p:nvPr>
        </p:nvSpPr>
        <p:spPr>
          <a:noFill/>
          <a:ln>
            <a:miter lim="800000"/>
            <a:headEnd/>
            <a:tailEnd/>
          </a:ln>
        </p:spPr>
        <p:txBody>
          <a:bodyPr/>
          <a:lstStyle/>
          <a:p>
            <a:r>
              <a:rPr lang="en-US">
                <a:cs typeface="Arial" charset="0"/>
              </a:rPr>
              <a:t>11-</a:t>
            </a:r>
            <a:fld id="{733C79E7-4633-479A-9D6B-2BE01DAC3BB0}" type="slidenum">
              <a:rPr lang="en-US">
                <a:cs typeface="Arial" charset="0"/>
              </a:rPr>
              <a:pPr/>
              <a:t>42</a:t>
            </a:fld>
            <a:endParaRPr lang="en-US">
              <a:cs typeface="Arial" charset="0"/>
            </a:endParaRPr>
          </a:p>
        </p:txBody>
      </p:sp>
      <p:sp>
        <p:nvSpPr>
          <p:cNvPr id="651268"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3986" name="Rectangle 2"/>
          <p:cNvSpPr>
            <a:spLocks noGrp="1" noChangeArrowheads="1"/>
          </p:cNvSpPr>
          <p:nvPr>
            <p:ph type="title"/>
          </p:nvPr>
        </p:nvSpPr>
        <p:spPr/>
        <p:txBody>
          <a:bodyPr/>
          <a:lstStyle/>
          <a:p>
            <a:pPr>
              <a:defRPr/>
            </a:pPr>
            <a:r>
              <a:rPr lang="en-US" b="1"/>
              <a:t>The Price-Cash Flow Ratio</a:t>
            </a:r>
          </a:p>
        </p:txBody>
      </p:sp>
      <p:sp>
        <p:nvSpPr>
          <p:cNvPr id="554016" name="Rectangle 3"/>
          <p:cNvSpPr>
            <a:spLocks noGrp="1" noChangeArrowheads="1"/>
          </p:cNvSpPr>
          <p:nvPr>
            <p:ph idx="1"/>
          </p:nvPr>
        </p:nvSpPr>
        <p:spPr/>
        <p:txBody>
          <a:bodyPr/>
          <a:lstStyle/>
          <a:p>
            <a:r>
              <a:rPr lang="en-US" smtClean="0"/>
              <a:t>Why Price/CF Ratio</a:t>
            </a:r>
          </a:p>
          <a:p>
            <a:pPr lvl="1"/>
            <a:r>
              <a:rPr lang="en-US" smtClean="0"/>
              <a:t>Companies can manipulate earnings but Cash-flow is less prone to manipulation</a:t>
            </a:r>
          </a:p>
          <a:p>
            <a:pPr lvl="1"/>
            <a:r>
              <a:rPr lang="en-US" smtClean="0"/>
              <a:t>Cash-flow is important for fundamental valuation and in credit analysis</a:t>
            </a:r>
          </a:p>
          <a:p>
            <a:pPr>
              <a:lnSpc>
                <a:spcPct val="120000"/>
              </a:lnSpc>
            </a:pPr>
            <a:r>
              <a:rPr lang="en-US" smtClean="0"/>
              <a:t>The Formula</a:t>
            </a:r>
          </a:p>
        </p:txBody>
      </p:sp>
      <p:sp>
        <p:nvSpPr>
          <p:cNvPr id="554017" name="Slide Number Placeholder 5"/>
          <p:cNvSpPr>
            <a:spLocks noGrp="1"/>
          </p:cNvSpPr>
          <p:nvPr>
            <p:ph type="sldNum" sz="quarter" idx="11"/>
          </p:nvPr>
        </p:nvSpPr>
        <p:spPr>
          <a:noFill/>
          <a:ln>
            <a:miter lim="800000"/>
            <a:headEnd/>
            <a:tailEnd/>
          </a:ln>
        </p:spPr>
        <p:txBody>
          <a:bodyPr/>
          <a:lstStyle/>
          <a:p>
            <a:r>
              <a:rPr lang="en-US">
                <a:cs typeface="Arial" charset="0"/>
              </a:rPr>
              <a:t>11-</a:t>
            </a:r>
            <a:fld id="{8230A3BA-BFBD-45AA-9FD0-063A6E67CDCB}" type="slidenum">
              <a:rPr lang="en-US">
                <a:cs typeface="Arial" charset="0"/>
              </a:rPr>
              <a:pPr/>
              <a:t>43</a:t>
            </a:fld>
            <a:endParaRPr lang="en-US">
              <a:cs typeface="Arial" charset="0"/>
            </a:endParaRPr>
          </a:p>
        </p:txBody>
      </p:sp>
      <p:graphicFrame>
        <p:nvGraphicFramePr>
          <p:cNvPr id="553988" name="Object 30"/>
          <p:cNvGraphicFramePr>
            <a:graphicFrameLocks noChangeAspect="1"/>
          </p:cNvGraphicFramePr>
          <p:nvPr/>
        </p:nvGraphicFramePr>
        <p:xfrm>
          <a:off x="2667000" y="3962400"/>
          <a:ext cx="2590800" cy="1173163"/>
        </p:xfrm>
        <a:graphic>
          <a:graphicData uri="http://schemas.openxmlformats.org/presentationml/2006/ole">
            <p:oleObj spid="_x0000_s554014" name="Equation" r:id="rId3" imgW="1377000" imgH="582120" progId="Equation.3">
              <p:embed/>
            </p:oleObj>
          </a:graphicData>
        </a:graphic>
      </p:graphicFrame>
      <p:sp>
        <p:nvSpPr>
          <p:cNvPr id="553989" name="Text Box 5"/>
          <p:cNvSpPr txBox="1">
            <a:spLocks noChangeArrowheads="1"/>
          </p:cNvSpPr>
          <p:nvPr/>
        </p:nvSpPr>
        <p:spPr bwMode="auto">
          <a:xfrm>
            <a:off x="1295400" y="5029200"/>
            <a:ext cx="6781800" cy="1341438"/>
          </a:xfrm>
          <a:prstGeom prst="rect">
            <a:avLst/>
          </a:prstGeom>
          <a:noFill/>
          <a:ln w="9525">
            <a:noFill/>
            <a:miter lim="800000"/>
            <a:headEnd/>
            <a:tailEnd/>
          </a:ln>
        </p:spPr>
        <p:txBody>
          <a:bodyPr>
            <a:spAutoFit/>
          </a:bodyPr>
          <a:lstStyle/>
          <a:p>
            <a:pPr eaLnBrk="0" hangingPunct="0"/>
            <a:r>
              <a:rPr lang="en-US" sz="2000"/>
              <a:t>      where:</a:t>
            </a:r>
            <a:endParaRPr lang="en-US" sz="2000" i="1"/>
          </a:p>
          <a:p>
            <a:pPr eaLnBrk="0" hangingPunct="0">
              <a:lnSpc>
                <a:spcPct val="110000"/>
              </a:lnSpc>
            </a:pPr>
            <a:r>
              <a:rPr lang="en-US" sz="2000" i="1"/>
              <a:t>	P/CF</a:t>
            </a:r>
            <a:r>
              <a:rPr lang="en-US" sz="2000" i="1" baseline="-25000"/>
              <a:t>j</a:t>
            </a:r>
            <a:r>
              <a:rPr lang="en-US" sz="2000"/>
              <a:t> = the price/cash flow ratio for firm j</a:t>
            </a:r>
          </a:p>
          <a:p>
            <a:pPr eaLnBrk="0" hangingPunct="0"/>
            <a:r>
              <a:rPr lang="en-US" sz="2000" i="1"/>
              <a:t>	P</a:t>
            </a:r>
            <a:r>
              <a:rPr lang="en-US" sz="2000" i="1" baseline="-25000"/>
              <a:t>t</a:t>
            </a:r>
            <a:r>
              <a:rPr lang="en-US" sz="2000"/>
              <a:t> = the price of the stock in period t</a:t>
            </a:r>
          </a:p>
          <a:p>
            <a:pPr eaLnBrk="0" hangingPunct="0"/>
            <a:r>
              <a:rPr lang="en-US" sz="2000" i="1"/>
              <a:t>	CF</a:t>
            </a:r>
            <a:r>
              <a:rPr lang="en-US" sz="2000" baseline="-25000"/>
              <a:t>t+1</a:t>
            </a:r>
            <a:r>
              <a:rPr lang="en-US" sz="2000"/>
              <a:t> = expected cash low per share for firm j</a:t>
            </a:r>
          </a:p>
        </p:txBody>
      </p:sp>
      <p:sp>
        <p:nvSpPr>
          <p:cNvPr id="554019"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55398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5398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3989"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5010" name="Rectangle 2"/>
          <p:cNvSpPr>
            <a:spLocks noGrp="1" noChangeArrowheads="1"/>
          </p:cNvSpPr>
          <p:nvPr>
            <p:ph type="title"/>
          </p:nvPr>
        </p:nvSpPr>
        <p:spPr/>
        <p:txBody>
          <a:bodyPr/>
          <a:lstStyle/>
          <a:p>
            <a:pPr>
              <a:defRPr/>
            </a:pPr>
            <a:r>
              <a:rPr lang="en-US" b="1"/>
              <a:t>The Price-Book Value Ratio</a:t>
            </a:r>
          </a:p>
        </p:txBody>
      </p:sp>
      <p:sp>
        <p:nvSpPr>
          <p:cNvPr id="555041" name="Rectangle 3"/>
          <p:cNvSpPr>
            <a:spLocks noGrp="1" noChangeArrowheads="1"/>
          </p:cNvSpPr>
          <p:nvPr>
            <p:ph type="body" sz="half" idx="1"/>
          </p:nvPr>
        </p:nvSpPr>
        <p:spPr>
          <a:xfrm>
            <a:off x="914400" y="1295400"/>
            <a:ext cx="8229600" cy="2438400"/>
          </a:xfrm>
        </p:spPr>
        <p:txBody>
          <a:bodyPr/>
          <a:lstStyle/>
          <a:p>
            <a:r>
              <a:rPr lang="en-US" smtClean="0"/>
              <a:t>Widely used to measure bank values </a:t>
            </a:r>
          </a:p>
          <a:p>
            <a:r>
              <a:rPr lang="en-US" smtClean="0"/>
              <a:t>Fama and French (1992) study indicated inverse relationship between P/BV ratios and excess return for a cross section of stocks</a:t>
            </a:r>
          </a:p>
          <a:p>
            <a:pPr>
              <a:lnSpc>
                <a:spcPct val="110000"/>
              </a:lnSpc>
            </a:pPr>
            <a:r>
              <a:rPr lang="en-US" smtClean="0"/>
              <a:t>The Formula</a:t>
            </a:r>
          </a:p>
        </p:txBody>
      </p:sp>
      <p:graphicFrame>
        <p:nvGraphicFramePr>
          <p:cNvPr id="555039" name="Object 31"/>
          <p:cNvGraphicFramePr>
            <a:graphicFrameLocks noGrp="1" noChangeAspect="1"/>
          </p:cNvGraphicFramePr>
          <p:nvPr>
            <p:ph sz="half" idx="2"/>
          </p:nvPr>
        </p:nvGraphicFramePr>
        <p:xfrm>
          <a:off x="2506663" y="3581400"/>
          <a:ext cx="2530475" cy="1103313"/>
        </p:xfrm>
        <a:graphic>
          <a:graphicData uri="http://schemas.openxmlformats.org/presentationml/2006/ole">
            <p:oleObj spid="_x0000_s555039" name="Equation" r:id="rId4" imgW="1390680" imgH="556920" progId="Equation.3">
              <p:embed/>
            </p:oleObj>
          </a:graphicData>
        </a:graphic>
      </p:graphicFrame>
      <p:sp>
        <p:nvSpPr>
          <p:cNvPr id="555042" name="Slide Number Placeholder 6"/>
          <p:cNvSpPr>
            <a:spLocks noGrp="1"/>
          </p:cNvSpPr>
          <p:nvPr>
            <p:ph type="sldNum" sz="quarter" idx="11"/>
          </p:nvPr>
        </p:nvSpPr>
        <p:spPr>
          <a:noFill/>
          <a:ln>
            <a:miter lim="800000"/>
            <a:headEnd/>
            <a:tailEnd/>
          </a:ln>
        </p:spPr>
        <p:txBody>
          <a:bodyPr/>
          <a:lstStyle/>
          <a:p>
            <a:r>
              <a:rPr lang="en-US">
                <a:cs typeface="Arial" charset="0"/>
              </a:rPr>
              <a:t>11-</a:t>
            </a:r>
            <a:fld id="{FAEA32FC-9B6A-4D19-AB21-4FF8CADE803F}" type="slidenum">
              <a:rPr lang="en-US">
                <a:cs typeface="Arial" charset="0"/>
              </a:rPr>
              <a:pPr/>
              <a:t>44</a:t>
            </a:fld>
            <a:endParaRPr lang="en-US">
              <a:cs typeface="Arial" charset="0"/>
            </a:endParaRPr>
          </a:p>
        </p:txBody>
      </p:sp>
      <p:sp>
        <p:nvSpPr>
          <p:cNvPr id="555015" name="Rectangle 7"/>
          <p:cNvSpPr>
            <a:spLocks noChangeArrowheads="1"/>
          </p:cNvSpPr>
          <p:nvPr/>
        </p:nvSpPr>
        <p:spPr bwMode="auto">
          <a:xfrm>
            <a:off x="1219200" y="4724400"/>
            <a:ext cx="7772400" cy="1447800"/>
          </a:xfrm>
          <a:prstGeom prst="rect">
            <a:avLst/>
          </a:prstGeom>
          <a:noFill/>
          <a:ln w="9525">
            <a:noFill/>
            <a:miter lim="800000"/>
            <a:headEnd/>
            <a:tailEnd/>
          </a:ln>
        </p:spPr>
        <p:txBody>
          <a:bodyPr/>
          <a:lstStyle/>
          <a:p>
            <a:pPr marL="342900" indent="-342900">
              <a:spcBef>
                <a:spcPct val="20000"/>
              </a:spcBef>
            </a:pPr>
            <a:r>
              <a:rPr lang="en-US" sz="2000"/>
              <a:t>where:</a:t>
            </a:r>
          </a:p>
          <a:p>
            <a:pPr marL="342900" indent="-342900">
              <a:spcBef>
                <a:spcPct val="20000"/>
              </a:spcBef>
            </a:pPr>
            <a:r>
              <a:rPr lang="en-US" sz="2000" i="1"/>
              <a:t>	P/BV</a:t>
            </a:r>
            <a:r>
              <a:rPr lang="en-US" sz="2000" i="1" baseline="-25000"/>
              <a:t>j</a:t>
            </a:r>
            <a:r>
              <a:rPr lang="en-US" sz="2000"/>
              <a:t> = the price/book value for firm </a:t>
            </a:r>
            <a:r>
              <a:rPr lang="en-US" sz="2000" i="1"/>
              <a:t>j</a:t>
            </a:r>
            <a:endParaRPr lang="en-US" sz="2000"/>
          </a:p>
          <a:p>
            <a:pPr marL="342900" indent="-342900">
              <a:spcBef>
                <a:spcPct val="20000"/>
              </a:spcBef>
            </a:pPr>
            <a:r>
              <a:rPr lang="en-US" sz="2000" i="1"/>
              <a:t>	P</a:t>
            </a:r>
            <a:r>
              <a:rPr lang="en-US" sz="2000" i="1" baseline="-25000"/>
              <a:t>t</a:t>
            </a:r>
            <a:r>
              <a:rPr lang="en-US" sz="2000"/>
              <a:t> = the end of year stock price for firm </a:t>
            </a:r>
            <a:r>
              <a:rPr lang="en-US" sz="2000" i="1"/>
              <a:t>j</a:t>
            </a:r>
            <a:endParaRPr lang="en-US" sz="2000"/>
          </a:p>
          <a:p>
            <a:pPr marL="342900" indent="-342900">
              <a:spcBef>
                <a:spcPct val="20000"/>
              </a:spcBef>
            </a:pPr>
            <a:r>
              <a:rPr lang="en-US" sz="2000" i="1"/>
              <a:t>	BV</a:t>
            </a:r>
            <a:r>
              <a:rPr lang="en-US" sz="2000" i="1" baseline="-25000"/>
              <a:t>t+</a:t>
            </a:r>
            <a:r>
              <a:rPr lang="en-US" sz="2000" baseline="-25000"/>
              <a:t>1</a:t>
            </a:r>
            <a:r>
              <a:rPr lang="en-US" sz="2000"/>
              <a:t> = the estimated end of year book value per share for firm </a:t>
            </a:r>
            <a:r>
              <a:rPr lang="en-US" sz="2000" i="1"/>
              <a:t>j</a:t>
            </a:r>
          </a:p>
        </p:txBody>
      </p:sp>
      <p:sp>
        <p:nvSpPr>
          <p:cNvPr id="555044"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550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5015"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9106" name="Rectangle 2"/>
          <p:cNvSpPr>
            <a:spLocks noGrp="1" noChangeArrowheads="1"/>
          </p:cNvSpPr>
          <p:nvPr>
            <p:ph type="title"/>
          </p:nvPr>
        </p:nvSpPr>
        <p:spPr/>
        <p:txBody>
          <a:bodyPr/>
          <a:lstStyle/>
          <a:p>
            <a:pPr>
              <a:defRPr/>
            </a:pPr>
            <a:r>
              <a:rPr lang="en-US" b="1"/>
              <a:t>The Price-Sales Ratio</a:t>
            </a:r>
          </a:p>
        </p:txBody>
      </p:sp>
      <p:sp>
        <p:nvSpPr>
          <p:cNvPr id="559137" name="Rectangle 3"/>
          <p:cNvSpPr>
            <a:spLocks noGrp="1" noChangeArrowheads="1"/>
          </p:cNvSpPr>
          <p:nvPr>
            <p:ph type="body" sz="half" idx="1"/>
          </p:nvPr>
        </p:nvSpPr>
        <p:spPr>
          <a:xfrm>
            <a:off x="914400" y="1295400"/>
            <a:ext cx="7924800" cy="4876800"/>
          </a:xfrm>
        </p:spPr>
        <p:txBody>
          <a:bodyPr/>
          <a:lstStyle/>
          <a:p>
            <a:r>
              <a:rPr lang="en-US" smtClean="0"/>
              <a:t>Sales is subject to less manipulation than other financial data</a:t>
            </a:r>
          </a:p>
          <a:p>
            <a:r>
              <a:rPr lang="en-US" smtClean="0"/>
              <a:t>This ratio varies dramatically by industry</a:t>
            </a:r>
          </a:p>
          <a:p>
            <a:r>
              <a:rPr lang="en-US" smtClean="0"/>
              <a:t>Relative comparisons using P/S ratio should be between firms in similar industries</a:t>
            </a:r>
          </a:p>
          <a:p>
            <a:r>
              <a:rPr lang="en-US" smtClean="0"/>
              <a:t>The Formula</a:t>
            </a:r>
          </a:p>
          <a:p>
            <a:endParaRPr lang="en-US" smtClean="0"/>
          </a:p>
        </p:txBody>
      </p:sp>
      <p:graphicFrame>
        <p:nvGraphicFramePr>
          <p:cNvPr id="559135" name="Object 31"/>
          <p:cNvGraphicFramePr>
            <a:graphicFrameLocks noGrp="1" noChangeAspect="1"/>
          </p:cNvGraphicFramePr>
          <p:nvPr>
            <p:ph sz="half" idx="2"/>
          </p:nvPr>
        </p:nvGraphicFramePr>
        <p:xfrm>
          <a:off x="2590800" y="4003675"/>
          <a:ext cx="2286000" cy="1254125"/>
        </p:xfrm>
        <a:graphic>
          <a:graphicData uri="http://schemas.openxmlformats.org/presentationml/2006/ole">
            <p:oleObj spid="_x0000_s559135" name="Equation" r:id="rId3" imgW="1107000" imgH="556920" progId="Equation.3">
              <p:embed/>
            </p:oleObj>
          </a:graphicData>
        </a:graphic>
      </p:graphicFrame>
      <p:sp>
        <p:nvSpPr>
          <p:cNvPr id="559138" name="Slide Number Placeholder 6"/>
          <p:cNvSpPr>
            <a:spLocks noGrp="1"/>
          </p:cNvSpPr>
          <p:nvPr>
            <p:ph type="sldNum" sz="quarter" idx="11"/>
          </p:nvPr>
        </p:nvSpPr>
        <p:spPr>
          <a:noFill/>
          <a:ln>
            <a:miter lim="800000"/>
            <a:headEnd/>
            <a:tailEnd/>
          </a:ln>
        </p:spPr>
        <p:txBody>
          <a:bodyPr/>
          <a:lstStyle/>
          <a:p>
            <a:r>
              <a:rPr lang="en-US">
                <a:cs typeface="Arial" charset="0"/>
              </a:rPr>
              <a:t>11-</a:t>
            </a:r>
            <a:fld id="{B13335EF-E7E5-42BE-B5F0-DE28954BAE39}" type="slidenum">
              <a:rPr lang="en-US">
                <a:cs typeface="Arial" charset="0"/>
              </a:rPr>
              <a:pPr/>
              <a:t>45</a:t>
            </a:fld>
            <a:endParaRPr lang="en-US">
              <a:cs typeface="Arial" charset="0"/>
            </a:endParaRPr>
          </a:p>
        </p:txBody>
      </p:sp>
      <p:sp>
        <p:nvSpPr>
          <p:cNvPr id="559111" name="Text Box 7"/>
          <p:cNvSpPr txBox="1">
            <a:spLocks noChangeArrowheads="1"/>
          </p:cNvSpPr>
          <p:nvPr/>
        </p:nvSpPr>
        <p:spPr bwMode="auto">
          <a:xfrm>
            <a:off x="1447800" y="5257800"/>
            <a:ext cx="7315200" cy="1187450"/>
          </a:xfrm>
          <a:prstGeom prst="rect">
            <a:avLst/>
          </a:prstGeom>
          <a:noFill/>
          <a:ln w="9525">
            <a:noFill/>
            <a:miter lim="800000"/>
            <a:headEnd/>
            <a:tailEnd/>
          </a:ln>
        </p:spPr>
        <p:txBody>
          <a:bodyPr>
            <a:spAutoFit/>
          </a:bodyPr>
          <a:lstStyle/>
          <a:p>
            <a:pPr eaLnBrk="0" hangingPunct="0">
              <a:lnSpc>
                <a:spcPct val="120000"/>
              </a:lnSpc>
            </a:pPr>
            <a:r>
              <a:rPr lang="en-US" sz="2000"/>
              <a:t>where:  P/S</a:t>
            </a:r>
            <a:r>
              <a:rPr lang="en-US" sz="2000" baseline="-25000"/>
              <a:t>j </a:t>
            </a:r>
            <a:r>
              <a:rPr lang="en-US" sz="2000"/>
              <a:t>= the price to sales ratio for Firm </a:t>
            </a:r>
            <a:r>
              <a:rPr lang="en-US" sz="2000" i="1"/>
              <a:t>j</a:t>
            </a:r>
          </a:p>
          <a:p>
            <a:pPr eaLnBrk="0" hangingPunct="0">
              <a:lnSpc>
                <a:spcPct val="120000"/>
              </a:lnSpc>
            </a:pPr>
            <a:r>
              <a:rPr lang="en-US" sz="2000" i="1"/>
              <a:t>	P</a:t>
            </a:r>
            <a:r>
              <a:rPr lang="en-US" sz="2000" i="1" baseline="-25000"/>
              <a:t>t </a:t>
            </a:r>
            <a:r>
              <a:rPr lang="en-US" sz="2000"/>
              <a:t>= the price of the stock in Period </a:t>
            </a:r>
            <a:r>
              <a:rPr lang="en-US" sz="2000" i="1"/>
              <a:t>t</a:t>
            </a:r>
          </a:p>
          <a:p>
            <a:pPr eaLnBrk="0" hangingPunct="0">
              <a:lnSpc>
                <a:spcPct val="120000"/>
              </a:lnSpc>
            </a:pPr>
            <a:r>
              <a:rPr lang="en-US" sz="2000" i="1"/>
              <a:t>	S</a:t>
            </a:r>
            <a:r>
              <a:rPr lang="en-US" sz="2000" i="1" baseline="-25000"/>
              <a:t>t+1 </a:t>
            </a:r>
            <a:r>
              <a:rPr lang="en-US" sz="2000"/>
              <a:t>= the expected sales per share for Firm </a:t>
            </a:r>
            <a:r>
              <a:rPr lang="en-US" sz="2000" i="1"/>
              <a:t>j</a:t>
            </a:r>
          </a:p>
        </p:txBody>
      </p:sp>
      <p:sp>
        <p:nvSpPr>
          <p:cNvPr id="559140"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591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9111"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9522" name="Rectangle 2"/>
          <p:cNvSpPr>
            <a:spLocks noGrp="1" noChangeArrowheads="1"/>
          </p:cNvSpPr>
          <p:nvPr>
            <p:ph type="title"/>
          </p:nvPr>
        </p:nvSpPr>
        <p:spPr>
          <a:xfrm>
            <a:off x="457200" y="304800"/>
            <a:ext cx="8229600" cy="868363"/>
          </a:xfrm>
        </p:spPr>
        <p:txBody>
          <a:bodyPr/>
          <a:lstStyle/>
          <a:p>
            <a:pPr>
              <a:lnSpc>
                <a:spcPct val="90000"/>
              </a:lnSpc>
              <a:defRPr/>
            </a:pPr>
            <a:r>
              <a:rPr lang="en-US" sz="3200" b="1" dirty="0"/>
              <a:t>Implementing the Relative Valuation Technique</a:t>
            </a:r>
          </a:p>
        </p:txBody>
      </p:sp>
      <p:sp>
        <p:nvSpPr>
          <p:cNvPr id="656386" name="Rectangle 3"/>
          <p:cNvSpPr>
            <a:spLocks noGrp="1" noChangeArrowheads="1"/>
          </p:cNvSpPr>
          <p:nvPr>
            <p:ph idx="1"/>
          </p:nvPr>
        </p:nvSpPr>
        <p:spPr/>
        <p:txBody>
          <a:bodyPr/>
          <a:lstStyle/>
          <a:p>
            <a:r>
              <a:rPr lang="en-US" smtClean="0"/>
              <a:t>First Step: Compare the valuation ratio for a company to the comparable ratio for the market, for stock’s industry and to other stocks in the industry </a:t>
            </a:r>
          </a:p>
          <a:p>
            <a:pPr lvl="1"/>
            <a:r>
              <a:rPr lang="en-US" smtClean="0"/>
              <a:t>Is it similar to these other </a:t>
            </a:r>
            <a:r>
              <a:rPr lang="en-US" i="1" smtClean="0"/>
              <a:t>P</a:t>
            </a:r>
            <a:r>
              <a:rPr lang="en-US" smtClean="0"/>
              <a:t>/</a:t>
            </a:r>
            <a:r>
              <a:rPr lang="en-US" i="1" smtClean="0"/>
              <a:t>E</a:t>
            </a:r>
            <a:r>
              <a:rPr lang="en-US" smtClean="0"/>
              <a:t>s</a:t>
            </a:r>
          </a:p>
          <a:p>
            <a:pPr lvl="1"/>
            <a:r>
              <a:rPr lang="en-US" smtClean="0"/>
              <a:t>Is it consistently at a premium or discount</a:t>
            </a:r>
          </a:p>
          <a:p>
            <a:r>
              <a:rPr lang="en-US" smtClean="0"/>
              <a:t>Second Step: Explain the relationship</a:t>
            </a:r>
          </a:p>
          <a:p>
            <a:pPr lvl="1"/>
            <a:r>
              <a:rPr lang="en-US" smtClean="0"/>
              <a:t>Understand what factors determine the specific valuation ratio for the stock being valued </a:t>
            </a:r>
          </a:p>
          <a:p>
            <a:pPr lvl="1"/>
            <a:r>
              <a:rPr lang="en-US" smtClean="0"/>
              <a:t>Compare these factors versus the same factors for the market, industry, and other stocks</a:t>
            </a:r>
          </a:p>
        </p:txBody>
      </p:sp>
      <p:sp>
        <p:nvSpPr>
          <p:cNvPr id="656387" name="Slide Number Placeholder 5"/>
          <p:cNvSpPr>
            <a:spLocks noGrp="1"/>
          </p:cNvSpPr>
          <p:nvPr>
            <p:ph type="sldNum" sz="quarter" idx="11"/>
          </p:nvPr>
        </p:nvSpPr>
        <p:spPr>
          <a:noFill/>
          <a:ln>
            <a:miter lim="800000"/>
            <a:headEnd/>
            <a:tailEnd/>
          </a:ln>
        </p:spPr>
        <p:txBody>
          <a:bodyPr/>
          <a:lstStyle/>
          <a:p>
            <a:r>
              <a:rPr lang="en-US">
                <a:cs typeface="Arial" charset="0"/>
              </a:rPr>
              <a:t>11-</a:t>
            </a:r>
            <a:fld id="{948F00B6-2A75-4C95-84BC-E857974E01C8}" type="slidenum">
              <a:rPr lang="en-US">
                <a:cs typeface="Arial" charset="0"/>
              </a:rPr>
              <a:pPr/>
              <a:t>46</a:t>
            </a:fld>
            <a:endParaRPr lang="en-US">
              <a:cs typeface="Arial" charset="0"/>
            </a:endParaRPr>
          </a:p>
        </p:txBody>
      </p:sp>
      <p:sp>
        <p:nvSpPr>
          <p:cNvPr id="656388"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02" name="Rectangle 2"/>
          <p:cNvSpPr>
            <a:spLocks noGrp="1" noChangeArrowheads="1"/>
          </p:cNvSpPr>
          <p:nvPr>
            <p:ph type="title"/>
          </p:nvPr>
        </p:nvSpPr>
        <p:spPr>
          <a:xfrm>
            <a:off x="152400" y="228600"/>
            <a:ext cx="8839200" cy="838200"/>
          </a:xfrm>
        </p:spPr>
        <p:txBody>
          <a:bodyPr/>
          <a:lstStyle/>
          <a:p>
            <a:pPr>
              <a:defRPr/>
            </a:pPr>
            <a:r>
              <a:rPr lang="en-US" b="1"/>
              <a:t>Estimating the Inputs: k and g</a:t>
            </a:r>
          </a:p>
        </p:txBody>
      </p:sp>
      <p:sp>
        <p:nvSpPr>
          <p:cNvPr id="657410" name="Rectangle 3"/>
          <p:cNvSpPr>
            <a:spLocks noGrp="1" noChangeArrowheads="1"/>
          </p:cNvSpPr>
          <p:nvPr>
            <p:ph idx="1"/>
          </p:nvPr>
        </p:nvSpPr>
        <p:spPr>
          <a:xfrm>
            <a:off x="914400" y="1219200"/>
            <a:ext cx="7924800" cy="5029200"/>
          </a:xfrm>
        </p:spPr>
        <p:txBody>
          <a:bodyPr/>
          <a:lstStyle/>
          <a:p>
            <a:r>
              <a:rPr lang="en-US" smtClean="0"/>
              <a:t>Valuation procedure is the same for securities around the world</a:t>
            </a:r>
          </a:p>
          <a:p>
            <a:r>
              <a:rPr lang="en-US" smtClean="0"/>
              <a:t>The two most important input variables are :</a:t>
            </a:r>
          </a:p>
          <a:p>
            <a:pPr lvl="1"/>
            <a:r>
              <a:rPr lang="en-US" smtClean="0"/>
              <a:t>The required rate of return (</a:t>
            </a:r>
            <a:r>
              <a:rPr lang="en-US" i="1" smtClean="0"/>
              <a:t>k</a:t>
            </a:r>
            <a:r>
              <a:rPr lang="en-US" smtClean="0"/>
              <a:t>) </a:t>
            </a:r>
          </a:p>
          <a:p>
            <a:pPr lvl="1"/>
            <a:r>
              <a:rPr lang="en-US" smtClean="0"/>
              <a:t>The expected growth rate of earnings and other valuation variables (</a:t>
            </a:r>
            <a:r>
              <a:rPr lang="en-US" i="1" smtClean="0"/>
              <a:t>g</a:t>
            </a:r>
            <a:r>
              <a:rPr lang="en-US" smtClean="0"/>
              <a:t>) such as book value, cash flow, and dividends </a:t>
            </a:r>
          </a:p>
          <a:p>
            <a:r>
              <a:rPr lang="en-US" smtClean="0"/>
              <a:t>These two input variables differ among countries in the world</a:t>
            </a:r>
          </a:p>
          <a:p>
            <a:r>
              <a:rPr lang="en-US" smtClean="0"/>
              <a:t>The quality of these estimates are key</a:t>
            </a:r>
          </a:p>
        </p:txBody>
      </p:sp>
      <p:sp>
        <p:nvSpPr>
          <p:cNvPr id="657411" name="Slide Number Placeholder 5"/>
          <p:cNvSpPr>
            <a:spLocks noGrp="1"/>
          </p:cNvSpPr>
          <p:nvPr>
            <p:ph type="sldNum" sz="quarter" idx="11"/>
          </p:nvPr>
        </p:nvSpPr>
        <p:spPr>
          <a:noFill/>
          <a:ln>
            <a:miter lim="800000"/>
            <a:headEnd/>
            <a:tailEnd/>
          </a:ln>
        </p:spPr>
        <p:txBody>
          <a:bodyPr/>
          <a:lstStyle/>
          <a:p>
            <a:r>
              <a:rPr lang="en-US">
                <a:cs typeface="Arial" charset="0"/>
              </a:rPr>
              <a:t>11-</a:t>
            </a:r>
            <a:fld id="{93A01077-2A30-429D-9BD6-2C721DEB4043}" type="slidenum">
              <a:rPr lang="en-US">
                <a:cs typeface="Arial" charset="0"/>
              </a:rPr>
              <a:pPr/>
              <a:t>47</a:t>
            </a:fld>
            <a:endParaRPr lang="en-US">
              <a:cs typeface="Arial" charset="0"/>
            </a:endParaRPr>
          </a:p>
        </p:txBody>
      </p:sp>
      <p:sp>
        <p:nvSpPr>
          <p:cNvPr id="657412"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4226" name="Rectangle 2"/>
          <p:cNvSpPr>
            <a:spLocks noGrp="1" noChangeArrowheads="1"/>
          </p:cNvSpPr>
          <p:nvPr>
            <p:ph type="title"/>
          </p:nvPr>
        </p:nvSpPr>
        <p:spPr/>
        <p:txBody>
          <a:bodyPr/>
          <a:lstStyle/>
          <a:p>
            <a:pPr>
              <a:defRPr/>
            </a:pPr>
            <a:r>
              <a:rPr lang="en-US" b="1"/>
              <a:t>Required Rate of Return (</a:t>
            </a:r>
            <a:r>
              <a:rPr lang="en-US" b="1" i="1"/>
              <a:t>k</a:t>
            </a:r>
            <a:r>
              <a:rPr lang="en-US" b="1"/>
              <a:t>)</a:t>
            </a:r>
          </a:p>
        </p:txBody>
      </p:sp>
      <p:sp>
        <p:nvSpPr>
          <p:cNvPr id="658434" name="Rectangle 3"/>
          <p:cNvSpPr>
            <a:spLocks noGrp="1" noChangeArrowheads="1"/>
          </p:cNvSpPr>
          <p:nvPr>
            <p:ph idx="1"/>
          </p:nvPr>
        </p:nvSpPr>
        <p:spPr>
          <a:xfrm>
            <a:off x="990600" y="1219200"/>
            <a:ext cx="7924800" cy="5257800"/>
          </a:xfrm>
        </p:spPr>
        <p:txBody>
          <a:bodyPr/>
          <a:lstStyle/>
          <a:p>
            <a:r>
              <a:rPr lang="en-US" smtClean="0"/>
              <a:t>The investor’s required rate of return must be estimated regardless of the approach selected or technique applied</a:t>
            </a:r>
          </a:p>
          <a:p>
            <a:r>
              <a:rPr lang="en-US" smtClean="0"/>
              <a:t>This will be used as the discount rate and also affects relative-valuation</a:t>
            </a:r>
          </a:p>
          <a:p>
            <a:r>
              <a:rPr lang="en-US" smtClean="0"/>
              <a:t>Three factors influence an investor’s required rate of return:</a:t>
            </a:r>
          </a:p>
          <a:p>
            <a:pPr lvl="1"/>
            <a:r>
              <a:rPr lang="en-US" smtClean="0"/>
              <a:t>The economy’s real risk-free rate (RRFR)</a:t>
            </a:r>
          </a:p>
          <a:p>
            <a:pPr lvl="1"/>
            <a:r>
              <a:rPr lang="en-US" smtClean="0"/>
              <a:t>The expected rate of inflation (I)</a:t>
            </a:r>
          </a:p>
          <a:p>
            <a:pPr lvl="1"/>
            <a:r>
              <a:rPr lang="en-US" smtClean="0"/>
              <a:t>A risk premium (RP)</a:t>
            </a:r>
          </a:p>
        </p:txBody>
      </p:sp>
      <p:sp>
        <p:nvSpPr>
          <p:cNvPr id="658435" name="Slide Number Placeholder 5"/>
          <p:cNvSpPr>
            <a:spLocks noGrp="1"/>
          </p:cNvSpPr>
          <p:nvPr>
            <p:ph type="sldNum" sz="quarter" idx="11"/>
          </p:nvPr>
        </p:nvSpPr>
        <p:spPr>
          <a:noFill/>
          <a:ln>
            <a:miter lim="800000"/>
            <a:headEnd/>
            <a:tailEnd/>
          </a:ln>
        </p:spPr>
        <p:txBody>
          <a:bodyPr/>
          <a:lstStyle/>
          <a:p>
            <a:r>
              <a:rPr lang="en-US">
                <a:cs typeface="Arial" charset="0"/>
              </a:rPr>
              <a:t>11-</a:t>
            </a:r>
            <a:fld id="{0791282B-479C-4939-A213-3952C2A8243B}" type="slidenum">
              <a:rPr lang="en-US">
                <a:cs typeface="Arial" charset="0"/>
              </a:rPr>
              <a:pPr/>
              <a:t>48</a:t>
            </a:fld>
            <a:endParaRPr lang="en-US">
              <a:cs typeface="Arial" charset="0"/>
            </a:endParaRPr>
          </a:p>
        </p:txBody>
      </p:sp>
      <p:sp>
        <p:nvSpPr>
          <p:cNvPr id="658436"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3314" name="Rectangle 2"/>
          <p:cNvSpPr>
            <a:spLocks noGrp="1" noChangeArrowheads="1"/>
          </p:cNvSpPr>
          <p:nvPr>
            <p:ph type="title"/>
          </p:nvPr>
        </p:nvSpPr>
        <p:spPr/>
        <p:txBody>
          <a:bodyPr/>
          <a:lstStyle/>
          <a:p>
            <a:pPr>
              <a:defRPr/>
            </a:pPr>
            <a:r>
              <a:rPr lang="en-US" b="1"/>
              <a:t>Required Rate of Return (</a:t>
            </a:r>
            <a:r>
              <a:rPr lang="en-US" b="1" i="1"/>
              <a:t>k</a:t>
            </a:r>
            <a:r>
              <a:rPr lang="en-US" b="1"/>
              <a:t>)</a:t>
            </a:r>
          </a:p>
        </p:txBody>
      </p:sp>
      <p:sp>
        <p:nvSpPr>
          <p:cNvPr id="659458" name="Rectangle 3"/>
          <p:cNvSpPr>
            <a:spLocks noGrp="1" noChangeArrowheads="1"/>
          </p:cNvSpPr>
          <p:nvPr>
            <p:ph idx="1"/>
          </p:nvPr>
        </p:nvSpPr>
        <p:spPr>
          <a:xfrm>
            <a:off x="990600" y="1219200"/>
            <a:ext cx="7924800" cy="5257800"/>
          </a:xfrm>
        </p:spPr>
        <p:txBody>
          <a:bodyPr/>
          <a:lstStyle/>
          <a:p>
            <a:pPr>
              <a:lnSpc>
                <a:spcPct val="110000"/>
              </a:lnSpc>
            </a:pPr>
            <a:r>
              <a:rPr lang="en-US" smtClean="0"/>
              <a:t>The Economy’s Real Risk-Free Rate</a:t>
            </a:r>
          </a:p>
          <a:p>
            <a:pPr lvl="1">
              <a:lnSpc>
                <a:spcPct val="110000"/>
              </a:lnSpc>
            </a:pPr>
            <a:r>
              <a:rPr lang="en-US" smtClean="0"/>
              <a:t>Minimum rate an investor should require</a:t>
            </a:r>
          </a:p>
          <a:p>
            <a:pPr lvl="1">
              <a:lnSpc>
                <a:spcPct val="110000"/>
              </a:lnSpc>
            </a:pPr>
            <a:r>
              <a:rPr lang="en-US" smtClean="0"/>
              <a:t>Depends on the real growth rate of the economy</a:t>
            </a:r>
          </a:p>
          <a:p>
            <a:pPr lvl="2">
              <a:lnSpc>
                <a:spcPct val="110000"/>
              </a:lnSpc>
            </a:pPr>
            <a:r>
              <a:rPr lang="en-US" smtClean="0"/>
              <a:t>(Capital invested should grow as fast as the economy)</a:t>
            </a:r>
          </a:p>
          <a:p>
            <a:pPr lvl="1">
              <a:lnSpc>
                <a:spcPct val="110000"/>
              </a:lnSpc>
            </a:pPr>
            <a:r>
              <a:rPr lang="en-US" smtClean="0"/>
              <a:t>Rate is affected for short periods by tightness or ease of credit markets</a:t>
            </a:r>
          </a:p>
        </p:txBody>
      </p:sp>
      <p:sp>
        <p:nvSpPr>
          <p:cNvPr id="659459" name="Slide Number Placeholder 5"/>
          <p:cNvSpPr>
            <a:spLocks noGrp="1"/>
          </p:cNvSpPr>
          <p:nvPr>
            <p:ph type="sldNum" sz="quarter" idx="11"/>
          </p:nvPr>
        </p:nvSpPr>
        <p:spPr>
          <a:noFill/>
          <a:ln>
            <a:miter lim="800000"/>
            <a:headEnd/>
            <a:tailEnd/>
          </a:ln>
        </p:spPr>
        <p:txBody>
          <a:bodyPr/>
          <a:lstStyle/>
          <a:p>
            <a:r>
              <a:rPr lang="en-US">
                <a:cs typeface="Arial" charset="0"/>
              </a:rPr>
              <a:t>11-</a:t>
            </a:r>
            <a:fld id="{2813B40A-E878-4804-9F91-F0AF109849D3}" type="slidenum">
              <a:rPr lang="en-US">
                <a:cs typeface="Arial" charset="0"/>
              </a:rPr>
              <a:pPr/>
              <a:t>49</a:t>
            </a:fld>
            <a:endParaRPr lang="en-US">
              <a:cs typeface="Arial" charset="0"/>
            </a:endParaRPr>
          </a:p>
        </p:txBody>
      </p:sp>
      <p:sp>
        <p:nvSpPr>
          <p:cNvPr id="659460"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4338" name="Rectangle 2"/>
          <p:cNvSpPr>
            <a:spLocks noGrp="1" noChangeArrowheads="1"/>
          </p:cNvSpPr>
          <p:nvPr>
            <p:ph type="title"/>
          </p:nvPr>
        </p:nvSpPr>
        <p:spPr/>
        <p:txBody>
          <a:bodyPr/>
          <a:lstStyle/>
          <a:p>
            <a:pPr>
              <a:defRPr/>
            </a:pPr>
            <a:r>
              <a:rPr lang="en-US" b="1"/>
              <a:t>Required Rate of Return (</a:t>
            </a:r>
            <a:r>
              <a:rPr lang="en-US" b="1" i="1"/>
              <a:t>k</a:t>
            </a:r>
            <a:r>
              <a:rPr lang="en-US" b="1"/>
              <a:t>)</a:t>
            </a:r>
          </a:p>
        </p:txBody>
      </p:sp>
      <p:sp>
        <p:nvSpPr>
          <p:cNvPr id="654368" name="Rectangle 3"/>
          <p:cNvSpPr>
            <a:spLocks noGrp="1" noChangeArrowheads="1"/>
          </p:cNvSpPr>
          <p:nvPr>
            <p:ph type="body" sz="half" idx="1"/>
          </p:nvPr>
        </p:nvSpPr>
        <p:spPr>
          <a:xfrm>
            <a:off x="914400" y="1295400"/>
            <a:ext cx="7924800" cy="4876800"/>
          </a:xfrm>
        </p:spPr>
        <p:txBody>
          <a:bodyPr/>
          <a:lstStyle/>
          <a:p>
            <a:pPr eaLnBrk="0" hangingPunct="0"/>
            <a:r>
              <a:rPr lang="en-US" smtClean="0"/>
              <a:t>The Expected Rate of Inflation </a:t>
            </a:r>
          </a:p>
          <a:p>
            <a:pPr lvl="1">
              <a:lnSpc>
                <a:spcPct val="110000"/>
              </a:lnSpc>
            </a:pPr>
            <a:r>
              <a:rPr lang="en-US" smtClean="0"/>
              <a:t>Investors are interested in real rates of return that will allow them to increase their rate of consumption</a:t>
            </a:r>
          </a:p>
          <a:p>
            <a:pPr lvl="1">
              <a:lnSpc>
                <a:spcPct val="110000"/>
              </a:lnSpc>
            </a:pPr>
            <a:r>
              <a:rPr lang="en-US" smtClean="0"/>
              <a:t>The investor’s required nominal risk-free rate of return (NRFR) should be increased to reflect any expected inflation:</a:t>
            </a:r>
          </a:p>
        </p:txBody>
      </p:sp>
      <p:graphicFrame>
        <p:nvGraphicFramePr>
          <p:cNvPr id="654366" name="Object 30"/>
          <p:cNvGraphicFramePr>
            <a:graphicFrameLocks noGrp="1" noChangeAspect="1"/>
          </p:cNvGraphicFramePr>
          <p:nvPr>
            <p:ph sz="half" idx="2"/>
          </p:nvPr>
        </p:nvGraphicFramePr>
        <p:xfrm>
          <a:off x="2378075" y="4572000"/>
          <a:ext cx="5300663" cy="533400"/>
        </p:xfrm>
        <a:graphic>
          <a:graphicData uri="http://schemas.openxmlformats.org/presentationml/2006/ole">
            <p:oleObj spid="_x0000_s654366" name="Equation" r:id="rId3" imgW="2848680" imgH="253080" progId="Equation.3">
              <p:embed/>
            </p:oleObj>
          </a:graphicData>
        </a:graphic>
      </p:graphicFrame>
      <p:sp>
        <p:nvSpPr>
          <p:cNvPr id="654369" name="Slide Number Placeholder 6"/>
          <p:cNvSpPr>
            <a:spLocks noGrp="1"/>
          </p:cNvSpPr>
          <p:nvPr>
            <p:ph type="sldNum" sz="quarter" idx="11"/>
          </p:nvPr>
        </p:nvSpPr>
        <p:spPr>
          <a:noFill/>
          <a:ln>
            <a:miter lim="800000"/>
            <a:headEnd/>
            <a:tailEnd/>
          </a:ln>
        </p:spPr>
        <p:txBody>
          <a:bodyPr/>
          <a:lstStyle/>
          <a:p>
            <a:r>
              <a:rPr lang="en-US">
                <a:cs typeface="Arial" charset="0"/>
              </a:rPr>
              <a:t>11-</a:t>
            </a:r>
            <a:fld id="{CEF56F0F-4FF5-4DC5-810F-D8D6A40D1A3E}" type="slidenum">
              <a:rPr lang="en-US">
                <a:cs typeface="Arial" charset="0"/>
              </a:rPr>
              <a:pPr/>
              <a:t>50</a:t>
            </a:fld>
            <a:endParaRPr lang="en-US">
              <a:cs typeface="Arial" charset="0"/>
            </a:endParaRPr>
          </a:p>
        </p:txBody>
      </p:sp>
      <p:sp>
        <p:nvSpPr>
          <p:cNvPr id="654370" name="Text Box 6"/>
          <p:cNvSpPr txBox="1">
            <a:spLocks noChangeArrowheads="1"/>
          </p:cNvSpPr>
          <p:nvPr/>
        </p:nvSpPr>
        <p:spPr bwMode="auto">
          <a:xfrm>
            <a:off x="1371600" y="5105400"/>
            <a:ext cx="7391400" cy="1004888"/>
          </a:xfrm>
          <a:prstGeom prst="rect">
            <a:avLst/>
          </a:prstGeom>
          <a:noFill/>
          <a:ln w="9525">
            <a:noFill/>
            <a:miter lim="800000"/>
            <a:headEnd/>
            <a:tailEnd/>
          </a:ln>
        </p:spPr>
        <p:txBody>
          <a:bodyPr>
            <a:spAutoFit/>
          </a:bodyPr>
          <a:lstStyle/>
          <a:p>
            <a:pPr eaLnBrk="0" hangingPunct="0">
              <a:spcBef>
                <a:spcPct val="50000"/>
              </a:spcBef>
            </a:pPr>
            <a:r>
              <a:rPr lang="en-US" sz="2400"/>
              <a:t>  where:</a:t>
            </a:r>
          </a:p>
          <a:p>
            <a:pPr eaLnBrk="0" hangingPunct="0">
              <a:spcBef>
                <a:spcPct val="50000"/>
              </a:spcBef>
            </a:pPr>
            <a:r>
              <a:rPr lang="en-US" sz="2400" i="1">
                <a:latin typeface="Times New Roman" pitchFamily="18" charset="0"/>
              </a:rPr>
              <a:t>	E</a:t>
            </a:r>
            <a:r>
              <a:rPr lang="en-US" sz="2400"/>
              <a:t>(</a:t>
            </a:r>
            <a:r>
              <a:rPr lang="en-US" sz="2400">
                <a:latin typeface="Times New Roman" pitchFamily="18" charset="0"/>
              </a:rPr>
              <a:t>I</a:t>
            </a:r>
            <a:r>
              <a:rPr lang="en-US" sz="2400"/>
              <a:t>) = expected rate of inflation</a:t>
            </a:r>
          </a:p>
        </p:txBody>
      </p:sp>
      <p:sp>
        <p:nvSpPr>
          <p:cNvPr id="654371"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6386" name="Rectangle 2"/>
          <p:cNvSpPr>
            <a:spLocks noGrp="1" noChangeArrowheads="1"/>
          </p:cNvSpPr>
          <p:nvPr>
            <p:ph type="title"/>
          </p:nvPr>
        </p:nvSpPr>
        <p:spPr/>
        <p:txBody>
          <a:bodyPr/>
          <a:lstStyle/>
          <a:p>
            <a:pPr>
              <a:defRPr/>
            </a:pPr>
            <a:r>
              <a:rPr lang="en-US" b="1"/>
              <a:t>Required Rate of Return (</a:t>
            </a:r>
            <a:r>
              <a:rPr lang="en-US" b="1" i="1"/>
              <a:t>k</a:t>
            </a:r>
            <a:r>
              <a:rPr lang="en-US" b="1"/>
              <a:t>)</a:t>
            </a:r>
          </a:p>
        </p:txBody>
      </p:sp>
      <p:sp>
        <p:nvSpPr>
          <p:cNvPr id="662530" name="Rectangle 3"/>
          <p:cNvSpPr>
            <a:spLocks noGrp="1" noChangeArrowheads="1"/>
          </p:cNvSpPr>
          <p:nvPr>
            <p:ph type="body" sz="half" idx="1"/>
          </p:nvPr>
        </p:nvSpPr>
        <p:spPr>
          <a:xfrm>
            <a:off x="914400" y="1295400"/>
            <a:ext cx="7924800" cy="4876800"/>
          </a:xfrm>
        </p:spPr>
        <p:txBody>
          <a:bodyPr/>
          <a:lstStyle/>
          <a:p>
            <a:pPr eaLnBrk="0" hangingPunct="0">
              <a:lnSpc>
                <a:spcPct val="110000"/>
              </a:lnSpc>
            </a:pPr>
            <a:r>
              <a:rPr lang="en-US" smtClean="0"/>
              <a:t>The Risk Premium</a:t>
            </a:r>
          </a:p>
          <a:p>
            <a:pPr lvl="1">
              <a:lnSpc>
                <a:spcPct val="110000"/>
              </a:lnSpc>
            </a:pPr>
            <a:r>
              <a:rPr lang="en-US" smtClean="0"/>
              <a:t>Causes differences in required rates of return on alternative investments</a:t>
            </a:r>
          </a:p>
          <a:p>
            <a:pPr lvl="1">
              <a:lnSpc>
                <a:spcPct val="110000"/>
              </a:lnSpc>
            </a:pPr>
            <a:r>
              <a:rPr lang="en-US" smtClean="0"/>
              <a:t>Explains the difference in expected returns among securities</a:t>
            </a:r>
          </a:p>
          <a:p>
            <a:pPr lvl="1">
              <a:lnSpc>
                <a:spcPct val="110000"/>
              </a:lnSpc>
            </a:pPr>
            <a:r>
              <a:rPr lang="en-US" smtClean="0"/>
              <a:t>Changes over time, both in yield spread and ratios of yields</a:t>
            </a:r>
          </a:p>
        </p:txBody>
      </p:sp>
      <p:sp>
        <p:nvSpPr>
          <p:cNvPr id="662531" name="Slide Number Placeholder 6"/>
          <p:cNvSpPr>
            <a:spLocks noGrp="1"/>
          </p:cNvSpPr>
          <p:nvPr>
            <p:ph type="sldNum" sz="quarter" idx="11"/>
          </p:nvPr>
        </p:nvSpPr>
        <p:spPr>
          <a:noFill/>
          <a:ln>
            <a:miter lim="800000"/>
            <a:headEnd/>
            <a:tailEnd/>
          </a:ln>
        </p:spPr>
        <p:txBody>
          <a:bodyPr/>
          <a:lstStyle/>
          <a:p>
            <a:r>
              <a:rPr lang="en-US">
                <a:cs typeface="Arial" charset="0"/>
              </a:rPr>
              <a:t>11-</a:t>
            </a:r>
            <a:fld id="{DF17FE22-A68F-467C-B8B3-A55F8CB8C99C}" type="slidenum">
              <a:rPr lang="en-US">
                <a:cs typeface="Arial" charset="0"/>
              </a:rPr>
              <a:pPr/>
              <a:t>51</a:t>
            </a:fld>
            <a:endParaRPr lang="en-US">
              <a:cs typeface="Arial" charset="0"/>
            </a:endParaRPr>
          </a:p>
        </p:txBody>
      </p:sp>
      <p:sp>
        <p:nvSpPr>
          <p:cNvPr id="662532"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42" name="Rectangle 2"/>
          <p:cNvSpPr>
            <a:spLocks noGrp="1" noChangeArrowheads="1"/>
          </p:cNvSpPr>
          <p:nvPr>
            <p:ph type="title"/>
          </p:nvPr>
        </p:nvSpPr>
        <p:spPr>
          <a:xfrm>
            <a:off x="457200" y="76200"/>
            <a:ext cx="8458200" cy="1143000"/>
          </a:xfrm>
        </p:spPr>
        <p:txBody>
          <a:bodyPr/>
          <a:lstStyle/>
          <a:p>
            <a:pPr>
              <a:lnSpc>
                <a:spcPct val="90000"/>
              </a:lnSpc>
              <a:defRPr/>
            </a:pPr>
            <a:r>
              <a:rPr lang="en-US" sz="3200" b="1" dirty="0"/>
              <a:t>Estimating the Required Return </a:t>
            </a:r>
            <a:br>
              <a:rPr lang="en-US" sz="3200" b="1" dirty="0"/>
            </a:br>
            <a:r>
              <a:rPr lang="en-US" sz="3200" b="1" dirty="0"/>
              <a:t>for Foreign Securities</a:t>
            </a:r>
          </a:p>
        </p:txBody>
      </p:sp>
      <p:sp>
        <p:nvSpPr>
          <p:cNvPr id="663554" name="Rectangle 3"/>
          <p:cNvSpPr>
            <a:spLocks noGrp="1" noChangeArrowheads="1"/>
          </p:cNvSpPr>
          <p:nvPr>
            <p:ph idx="1"/>
          </p:nvPr>
        </p:nvSpPr>
        <p:spPr>
          <a:xfrm>
            <a:off x="990600" y="1295400"/>
            <a:ext cx="8153400" cy="5105400"/>
          </a:xfrm>
        </p:spPr>
        <p:txBody>
          <a:bodyPr/>
          <a:lstStyle/>
          <a:p>
            <a:pPr>
              <a:lnSpc>
                <a:spcPct val="110000"/>
              </a:lnSpc>
            </a:pPr>
            <a:r>
              <a:rPr lang="en-US" smtClean="0"/>
              <a:t>Foreign Real RFR</a:t>
            </a:r>
          </a:p>
          <a:p>
            <a:pPr lvl="1">
              <a:lnSpc>
                <a:spcPct val="110000"/>
              </a:lnSpc>
            </a:pPr>
            <a:r>
              <a:rPr lang="en-US" smtClean="0"/>
              <a:t>Should be determined by the real growth rate within the particular economy</a:t>
            </a:r>
          </a:p>
          <a:p>
            <a:pPr lvl="1">
              <a:lnSpc>
                <a:spcPct val="110000"/>
              </a:lnSpc>
            </a:pPr>
            <a:r>
              <a:rPr lang="en-US" smtClean="0"/>
              <a:t>Can vary substantially among countries</a:t>
            </a:r>
          </a:p>
          <a:p>
            <a:pPr>
              <a:lnSpc>
                <a:spcPct val="110000"/>
              </a:lnSpc>
            </a:pPr>
            <a:r>
              <a:rPr lang="en-US" smtClean="0"/>
              <a:t>Inflation Rate</a:t>
            </a:r>
          </a:p>
          <a:p>
            <a:pPr lvl="1">
              <a:lnSpc>
                <a:spcPct val="110000"/>
              </a:lnSpc>
            </a:pPr>
            <a:r>
              <a:rPr lang="en-US" smtClean="0"/>
              <a:t>Estimate the expected rate of inflation, and adjust the NRFR for this expectation</a:t>
            </a:r>
          </a:p>
          <a:p>
            <a:pPr>
              <a:lnSpc>
                <a:spcPct val="110000"/>
              </a:lnSpc>
              <a:buFontTx/>
              <a:buNone/>
            </a:pPr>
            <a:r>
              <a:rPr lang="en-US" sz="2400" smtClean="0"/>
              <a:t>	NRFR=(1+Real Growth)x(1+Expected Inflation)-1</a:t>
            </a:r>
          </a:p>
          <a:p>
            <a:pPr>
              <a:lnSpc>
                <a:spcPct val="110000"/>
              </a:lnSpc>
            </a:pPr>
            <a:r>
              <a:rPr lang="en-US" smtClean="0"/>
              <a:t>See Exhibit 11.6</a:t>
            </a:r>
          </a:p>
        </p:txBody>
      </p:sp>
      <p:sp>
        <p:nvSpPr>
          <p:cNvPr id="663555" name="Slide Number Placeholder 5"/>
          <p:cNvSpPr>
            <a:spLocks noGrp="1"/>
          </p:cNvSpPr>
          <p:nvPr>
            <p:ph type="sldNum" sz="quarter" idx="11"/>
          </p:nvPr>
        </p:nvSpPr>
        <p:spPr>
          <a:noFill/>
          <a:ln>
            <a:miter lim="800000"/>
            <a:headEnd/>
            <a:tailEnd/>
          </a:ln>
        </p:spPr>
        <p:txBody>
          <a:bodyPr/>
          <a:lstStyle/>
          <a:p>
            <a:r>
              <a:rPr lang="en-US">
                <a:cs typeface="Arial" charset="0"/>
              </a:rPr>
              <a:t>11-</a:t>
            </a:r>
            <a:fld id="{51F11331-8923-4605-BD08-9EABCD1789B6}" type="slidenum">
              <a:rPr lang="en-US">
                <a:cs typeface="Arial" charset="0"/>
              </a:rPr>
              <a:pPr/>
              <a:t>52</a:t>
            </a:fld>
            <a:endParaRPr lang="en-US">
              <a:cs typeface="Arial" charset="0"/>
            </a:endParaRPr>
          </a:p>
        </p:txBody>
      </p:sp>
      <p:sp>
        <p:nvSpPr>
          <p:cNvPr id="663556"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b="1" dirty="0"/>
              <a:t>Exhibit </a:t>
            </a:r>
            <a:r>
              <a:rPr lang="en-US" b="1" dirty="0" smtClean="0"/>
              <a:t>11.6</a:t>
            </a:r>
            <a:endParaRPr lang="en-US" dirty="0"/>
          </a:p>
        </p:txBody>
      </p:sp>
      <p:sp>
        <p:nvSpPr>
          <p:cNvPr id="664578" name="Footer Placeholder 2"/>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
        <p:nvSpPr>
          <p:cNvPr id="664579" name="Slide Number Placeholder 3"/>
          <p:cNvSpPr>
            <a:spLocks noGrp="1"/>
          </p:cNvSpPr>
          <p:nvPr>
            <p:ph type="sldNum" sz="quarter" idx="11"/>
          </p:nvPr>
        </p:nvSpPr>
        <p:spPr>
          <a:noFill/>
          <a:ln>
            <a:miter lim="800000"/>
            <a:headEnd/>
            <a:tailEnd/>
          </a:ln>
        </p:spPr>
        <p:txBody>
          <a:bodyPr/>
          <a:lstStyle/>
          <a:p>
            <a:r>
              <a:rPr lang="en-US">
                <a:cs typeface="Arial" charset="0"/>
              </a:rPr>
              <a:t>11-</a:t>
            </a:r>
            <a:fld id="{84C97158-65F0-4925-8905-C31443B6C298}" type="slidenum">
              <a:rPr lang="en-US">
                <a:cs typeface="Arial" charset="0"/>
              </a:rPr>
              <a:pPr/>
              <a:t>53</a:t>
            </a:fld>
            <a:endParaRPr lang="en-US">
              <a:cs typeface="Arial" charset="0"/>
            </a:endParaRPr>
          </a:p>
        </p:txBody>
      </p:sp>
      <p:pic>
        <p:nvPicPr>
          <p:cNvPr id="664580" name="Picture 2" descr="C:\LB-FIN650\LB-FIN650Edit\JPG files of exhibits\Ch 11\Reilly10e_Exhibit11-06.jpg"/>
          <p:cNvPicPr>
            <a:picLocks noChangeAspect="1" noChangeArrowheads="1"/>
          </p:cNvPicPr>
          <p:nvPr/>
        </p:nvPicPr>
        <p:blipFill>
          <a:blip r:embed="rId2"/>
          <a:srcRect/>
          <a:stretch>
            <a:fillRect/>
          </a:stretch>
        </p:blipFill>
        <p:spPr bwMode="auto">
          <a:xfrm>
            <a:off x="685800" y="1306513"/>
            <a:ext cx="7978775" cy="2743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7410" name="Rectangle 2"/>
          <p:cNvSpPr>
            <a:spLocks noGrp="1" noChangeArrowheads="1"/>
          </p:cNvSpPr>
          <p:nvPr>
            <p:ph type="title"/>
          </p:nvPr>
        </p:nvSpPr>
        <p:spPr>
          <a:xfrm>
            <a:off x="533400" y="228600"/>
            <a:ext cx="8458200" cy="914400"/>
          </a:xfrm>
        </p:spPr>
        <p:txBody>
          <a:bodyPr/>
          <a:lstStyle/>
          <a:p>
            <a:pPr>
              <a:lnSpc>
                <a:spcPct val="90000"/>
              </a:lnSpc>
              <a:defRPr/>
            </a:pPr>
            <a:r>
              <a:rPr lang="en-US" sz="3200" b="1" dirty="0"/>
              <a:t>Estimating the Required Return </a:t>
            </a:r>
            <a:br>
              <a:rPr lang="en-US" sz="3200" b="1" dirty="0"/>
            </a:br>
            <a:r>
              <a:rPr lang="en-US" sz="3200" b="1" dirty="0"/>
              <a:t>for Foreign Securities</a:t>
            </a:r>
          </a:p>
        </p:txBody>
      </p:sp>
      <p:sp>
        <p:nvSpPr>
          <p:cNvPr id="665602" name="Rectangle 3"/>
          <p:cNvSpPr>
            <a:spLocks noGrp="1" noChangeArrowheads="1"/>
          </p:cNvSpPr>
          <p:nvPr>
            <p:ph idx="1"/>
          </p:nvPr>
        </p:nvSpPr>
        <p:spPr>
          <a:xfrm>
            <a:off x="990600" y="1295400"/>
            <a:ext cx="7924800" cy="4114800"/>
          </a:xfrm>
        </p:spPr>
        <p:txBody>
          <a:bodyPr/>
          <a:lstStyle/>
          <a:p>
            <a:pPr eaLnBrk="0" hangingPunct="0">
              <a:lnSpc>
                <a:spcPct val="110000"/>
              </a:lnSpc>
            </a:pPr>
            <a:r>
              <a:rPr lang="en-US" smtClean="0"/>
              <a:t>Risk Premium </a:t>
            </a:r>
          </a:p>
          <a:p>
            <a:pPr lvl="1">
              <a:lnSpc>
                <a:spcPct val="110000"/>
              </a:lnSpc>
            </a:pPr>
            <a:r>
              <a:rPr lang="en-US" smtClean="0"/>
              <a:t>Must be derived for each investment in each country</a:t>
            </a:r>
          </a:p>
          <a:p>
            <a:pPr lvl="1">
              <a:lnSpc>
                <a:spcPct val="110000"/>
              </a:lnSpc>
            </a:pPr>
            <a:r>
              <a:rPr lang="en-US" smtClean="0"/>
              <a:t>The five risk components vary between countries</a:t>
            </a:r>
          </a:p>
          <a:p>
            <a:pPr lvl="2">
              <a:lnSpc>
                <a:spcPct val="110000"/>
              </a:lnSpc>
              <a:buFont typeface="Wingdings" pitchFamily="2" charset="2"/>
              <a:buChar char="§"/>
            </a:pPr>
            <a:r>
              <a:rPr lang="en-US" smtClean="0"/>
              <a:t>Business risk</a:t>
            </a:r>
          </a:p>
          <a:p>
            <a:pPr lvl="2">
              <a:lnSpc>
                <a:spcPct val="110000"/>
              </a:lnSpc>
              <a:buFont typeface="Wingdings" pitchFamily="2" charset="2"/>
              <a:buChar char="§"/>
            </a:pPr>
            <a:r>
              <a:rPr lang="en-US" smtClean="0"/>
              <a:t>Financial risk</a:t>
            </a:r>
          </a:p>
          <a:p>
            <a:pPr lvl="2">
              <a:lnSpc>
                <a:spcPct val="110000"/>
              </a:lnSpc>
              <a:buFont typeface="Wingdings" pitchFamily="2" charset="2"/>
              <a:buChar char="§"/>
            </a:pPr>
            <a:r>
              <a:rPr lang="en-US" smtClean="0"/>
              <a:t>Liquidity risk</a:t>
            </a:r>
          </a:p>
          <a:p>
            <a:pPr lvl="2">
              <a:lnSpc>
                <a:spcPct val="110000"/>
              </a:lnSpc>
              <a:buFont typeface="Wingdings" pitchFamily="2" charset="2"/>
              <a:buChar char="§"/>
            </a:pPr>
            <a:r>
              <a:rPr lang="en-US" smtClean="0"/>
              <a:t>Exchange rate risk</a:t>
            </a:r>
          </a:p>
          <a:p>
            <a:pPr lvl="2">
              <a:lnSpc>
                <a:spcPct val="110000"/>
              </a:lnSpc>
              <a:buFont typeface="Wingdings" pitchFamily="2" charset="2"/>
              <a:buChar char="§"/>
            </a:pPr>
            <a:r>
              <a:rPr lang="en-US" smtClean="0"/>
              <a:t>Country risk</a:t>
            </a:r>
          </a:p>
          <a:p>
            <a:pPr lvl="1">
              <a:lnSpc>
                <a:spcPct val="110000"/>
              </a:lnSpc>
            </a:pPr>
            <a:endParaRPr lang="en-US" smtClean="0"/>
          </a:p>
        </p:txBody>
      </p:sp>
      <p:sp>
        <p:nvSpPr>
          <p:cNvPr id="665603" name="Slide Number Placeholder 5"/>
          <p:cNvSpPr>
            <a:spLocks noGrp="1"/>
          </p:cNvSpPr>
          <p:nvPr>
            <p:ph type="sldNum" sz="quarter" idx="11"/>
          </p:nvPr>
        </p:nvSpPr>
        <p:spPr>
          <a:noFill/>
          <a:ln>
            <a:miter lim="800000"/>
            <a:headEnd/>
            <a:tailEnd/>
          </a:ln>
        </p:spPr>
        <p:txBody>
          <a:bodyPr/>
          <a:lstStyle/>
          <a:p>
            <a:r>
              <a:rPr lang="en-US">
                <a:cs typeface="Arial" charset="0"/>
              </a:rPr>
              <a:t>11-</a:t>
            </a:r>
            <a:fld id="{B69CB802-84CA-4C9D-9CDA-EDF736CCC873}" type="slidenum">
              <a:rPr lang="en-US">
                <a:cs typeface="Arial" charset="0"/>
              </a:rPr>
              <a:pPr/>
              <a:t>54</a:t>
            </a:fld>
            <a:endParaRPr lang="en-US">
              <a:cs typeface="Arial" charset="0"/>
            </a:endParaRPr>
          </a:p>
        </p:txBody>
      </p:sp>
      <p:sp>
        <p:nvSpPr>
          <p:cNvPr id="665604"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9586" name="Rectangle 2"/>
          <p:cNvSpPr>
            <a:spLocks noGrp="1" noChangeArrowheads="1"/>
          </p:cNvSpPr>
          <p:nvPr>
            <p:ph type="title"/>
          </p:nvPr>
        </p:nvSpPr>
        <p:spPr>
          <a:xfrm>
            <a:off x="0" y="228600"/>
            <a:ext cx="9144000" cy="762000"/>
          </a:xfrm>
        </p:spPr>
        <p:txBody>
          <a:bodyPr/>
          <a:lstStyle/>
          <a:p>
            <a:pPr>
              <a:defRPr/>
            </a:pPr>
            <a:r>
              <a:rPr lang="en-US" b="1"/>
              <a:t>Expected Growth Rate</a:t>
            </a:r>
          </a:p>
        </p:txBody>
      </p:sp>
      <p:sp>
        <p:nvSpPr>
          <p:cNvPr id="666626" name="Rectangle 3"/>
          <p:cNvSpPr>
            <a:spLocks noGrp="1" noChangeArrowheads="1"/>
          </p:cNvSpPr>
          <p:nvPr>
            <p:ph idx="1"/>
          </p:nvPr>
        </p:nvSpPr>
        <p:spPr>
          <a:xfrm>
            <a:off x="990600" y="1219200"/>
            <a:ext cx="7772400" cy="4876800"/>
          </a:xfrm>
        </p:spPr>
        <p:txBody>
          <a:bodyPr/>
          <a:lstStyle/>
          <a:p>
            <a:r>
              <a:rPr lang="en-US" smtClean="0"/>
              <a:t>Estimating Growth From Fundamentals</a:t>
            </a:r>
          </a:p>
          <a:p>
            <a:pPr lvl="1">
              <a:lnSpc>
                <a:spcPct val="120000"/>
              </a:lnSpc>
            </a:pPr>
            <a:r>
              <a:rPr lang="en-US" smtClean="0"/>
              <a:t>Determined by</a:t>
            </a:r>
          </a:p>
          <a:p>
            <a:pPr lvl="2">
              <a:buFont typeface="Wingdings" pitchFamily="2" charset="2"/>
              <a:buChar char="§"/>
            </a:pPr>
            <a:r>
              <a:rPr lang="en-US" smtClean="0"/>
              <a:t>the growth of earnings</a:t>
            </a:r>
          </a:p>
          <a:p>
            <a:pPr lvl="2">
              <a:lnSpc>
                <a:spcPct val="120000"/>
              </a:lnSpc>
              <a:buFont typeface="Wingdings" pitchFamily="2" charset="2"/>
              <a:buChar char="§"/>
            </a:pPr>
            <a:r>
              <a:rPr lang="en-US" smtClean="0"/>
              <a:t>the proportion of earnings paid in dividends</a:t>
            </a:r>
          </a:p>
          <a:p>
            <a:pPr lvl="1"/>
            <a:r>
              <a:rPr lang="en-US" smtClean="0"/>
              <a:t>In the short run, dividends can grow at a different rate than earnings if the firm changes its dividend payout ratio</a:t>
            </a:r>
          </a:p>
          <a:p>
            <a:pPr lvl="1">
              <a:lnSpc>
                <a:spcPct val="110000"/>
              </a:lnSpc>
            </a:pPr>
            <a:r>
              <a:rPr lang="en-US" smtClean="0"/>
              <a:t>Earnings growth is also affected by earnings retention and equity return</a:t>
            </a:r>
          </a:p>
          <a:p>
            <a:pPr lvl="1">
              <a:lnSpc>
                <a:spcPct val="120000"/>
              </a:lnSpc>
              <a:buFontTx/>
              <a:buNone/>
            </a:pPr>
            <a:r>
              <a:rPr lang="en-US" smtClean="0"/>
              <a:t>     g = (Retention Rate) x (Return on Equity)</a:t>
            </a:r>
          </a:p>
          <a:p>
            <a:pPr lvl="1">
              <a:lnSpc>
                <a:spcPct val="120000"/>
              </a:lnSpc>
              <a:buFontTx/>
              <a:buNone/>
            </a:pPr>
            <a:r>
              <a:rPr lang="en-US" smtClean="0"/>
              <a:t>        = RR x ROE</a:t>
            </a:r>
          </a:p>
        </p:txBody>
      </p:sp>
      <p:sp>
        <p:nvSpPr>
          <p:cNvPr id="666627" name="Slide Number Placeholder 5"/>
          <p:cNvSpPr>
            <a:spLocks noGrp="1"/>
          </p:cNvSpPr>
          <p:nvPr>
            <p:ph type="sldNum" sz="quarter" idx="11"/>
          </p:nvPr>
        </p:nvSpPr>
        <p:spPr>
          <a:noFill/>
          <a:ln>
            <a:miter lim="800000"/>
            <a:headEnd/>
            <a:tailEnd/>
          </a:ln>
        </p:spPr>
        <p:txBody>
          <a:bodyPr/>
          <a:lstStyle/>
          <a:p>
            <a:r>
              <a:rPr lang="en-US">
                <a:cs typeface="Arial" charset="0"/>
              </a:rPr>
              <a:t>11-</a:t>
            </a:r>
            <a:fld id="{34026601-01F9-40A9-9689-17A9383E2711}" type="slidenum">
              <a:rPr lang="en-US">
                <a:cs typeface="Arial" charset="0"/>
              </a:rPr>
              <a:pPr/>
              <a:t>55</a:t>
            </a:fld>
            <a:endParaRPr lang="en-US">
              <a:cs typeface="Arial" charset="0"/>
            </a:endParaRPr>
          </a:p>
        </p:txBody>
      </p:sp>
      <p:sp>
        <p:nvSpPr>
          <p:cNvPr id="666628"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8434" name="Rectangle 2"/>
          <p:cNvSpPr>
            <a:spLocks noGrp="1" noChangeArrowheads="1"/>
          </p:cNvSpPr>
          <p:nvPr>
            <p:ph type="title"/>
          </p:nvPr>
        </p:nvSpPr>
        <p:spPr>
          <a:xfrm>
            <a:off x="0" y="228600"/>
            <a:ext cx="9144000" cy="762000"/>
          </a:xfrm>
        </p:spPr>
        <p:txBody>
          <a:bodyPr/>
          <a:lstStyle/>
          <a:p>
            <a:pPr>
              <a:defRPr/>
            </a:pPr>
            <a:r>
              <a:rPr lang="en-US" b="1"/>
              <a:t>Expected Growth Rate</a:t>
            </a:r>
          </a:p>
        </p:txBody>
      </p:sp>
      <p:sp>
        <p:nvSpPr>
          <p:cNvPr id="667650" name="Rectangle 3"/>
          <p:cNvSpPr>
            <a:spLocks noGrp="1" noChangeArrowheads="1"/>
          </p:cNvSpPr>
          <p:nvPr>
            <p:ph idx="1"/>
          </p:nvPr>
        </p:nvSpPr>
        <p:spPr>
          <a:xfrm>
            <a:off x="990600" y="1219200"/>
            <a:ext cx="7772400" cy="4876800"/>
          </a:xfrm>
        </p:spPr>
        <p:txBody>
          <a:bodyPr/>
          <a:lstStyle/>
          <a:p>
            <a:r>
              <a:rPr lang="en-US" smtClean="0"/>
              <a:t>Breakdown of ROE</a:t>
            </a:r>
          </a:p>
        </p:txBody>
      </p:sp>
      <p:sp>
        <p:nvSpPr>
          <p:cNvPr id="667651" name="Slide Number Placeholder 5"/>
          <p:cNvSpPr>
            <a:spLocks noGrp="1"/>
          </p:cNvSpPr>
          <p:nvPr>
            <p:ph type="sldNum" sz="quarter" idx="11"/>
          </p:nvPr>
        </p:nvSpPr>
        <p:spPr>
          <a:noFill/>
          <a:ln>
            <a:miter lim="800000"/>
            <a:headEnd/>
            <a:tailEnd/>
          </a:ln>
        </p:spPr>
        <p:txBody>
          <a:bodyPr/>
          <a:lstStyle/>
          <a:p>
            <a:r>
              <a:rPr lang="en-US">
                <a:cs typeface="Arial" charset="0"/>
              </a:rPr>
              <a:t>11-</a:t>
            </a:r>
            <a:fld id="{CB950B52-1401-4ED8-B67F-898EDCC25582}" type="slidenum">
              <a:rPr lang="en-US">
                <a:cs typeface="Arial" charset="0"/>
              </a:rPr>
              <a:pPr/>
              <a:t>56</a:t>
            </a:fld>
            <a:endParaRPr lang="en-US">
              <a:cs typeface="Arial" charset="0"/>
            </a:endParaRPr>
          </a:p>
        </p:txBody>
      </p:sp>
      <p:sp>
        <p:nvSpPr>
          <p:cNvPr id="667652" name="AutoShape 10"/>
          <p:cNvSpPr>
            <a:spLocks noChangeAspect="1" noChangeArrowheads="1" noTextEdit="1"/>
          </p:cNvSpPr>
          <p:nvPr/>
        </p:nvSpPr>
        <p:spPr bwMode="auto">
          <a:xfrm>
            <a:off x="1143000" y="2057400"/>
            <a:ext cx="8001000" cy="1979613"/>
          </a:xfrm>
          <a:prstGeom prst="rect">
            <a:avLst/>
          </a:prstGeom>
          <a:noFill/>
          <a:ln w="9525">
            <a:noFill/>
            <a:miter lim="800000"/>
            <a:headEnd/>
            <a:tailEnd/>
          </a:ln>
        </p:spPr>
        <p:txBody>
          <a:bodyPr/>
          <a:lstStyle/>
          <a:p>
            <a:endParaRPr lang="en-US"/>
          </a:p>
        </p:txBody>
      </p:sp>
      <p:sp>
        <p:nvSpPr>
          <p:cNvPr id="667653" name="Rectangle 27"/>
          <p:cNvSpPr>
            <a:spLocks noChangeArrowheads="1"/>
          </p:cNvSpPr>
          <p:nvPr/>
        </p:nvSpPr>
        <p:spPr bwMode="auto">
          <a:xfrm>
            <a:off x="1371600" y="2209800"/>
            <a:ext cx="1143000" cy="411163"/>
          </a:xfrm>
          <a:prstGeom prst="rect">
            <a:avLst/>
          </a:prstGeom>
          <a:noFill/>
          <a:ln w="9525">
            <a:noFill/>
            <a:miter lim="800000"/>
            <a:headEnd/>
            <a:tailEnd/>
          </a:ln>
        </p:spPr>
        <p:txBody>
          <a:bodyPr lIns="0" tIns="0" rIns="0" bIns="0">
            <a:spAutoFit/>
          </a:bodyPr>
          <a:lstStyle/>
          <a:p>
            <a:pPr eaLnBrk="0" hangingPunct="0"/>
            <a:r>
              <a:rPr lang="en-US" sz="2700" b="1">
                <a:latin typeface="Times New Roman" pitchFamily="18" charset="0"/>
              </a:rPr>
              <a:t>ROE=</a:t>
            </a:r>
            <a:endParaRPr lang="en-US" b="1"/>
          </a:p>
        </p:txBody>
      </p:sp>
      <p:sp>
        <p:nvSpPr>
          <p:cNvPr id="667654" name="Rectangle 28"/>
          <p:cNvSpPr>
            <a:spLocks noChangeArrowheads="1"/>
          </p:cNvSpPr>
          <p:nvPr/>
        </p:nvSpPr>
        <p:spPr bwMode="auto">
          <a:xfrm>
            <a:off x="4289425" y="2143125"/>
            <a:ext cx="85725" cy="411163"/>
          </a:xfrm>
          <a:prstGeom prst="rect">
            <a:avLst/>
          </a:prstGeom>
          <a:noFill/>
          <a:ln w="9525">
            <a:noFill/>
            <a:miter lim="800000"/>
            <a:headEnd/>
            <a:tailEnd/>
          </a:ln>
        </p:spPr>
        <p:txBody>
          <a:bodyPr wrap="none" lIns="0" tIns="0" rIns="0" bIns="0">
            <a:spAutoFit/>
          </a:bodyPr>
          <a:lstStyle/>
          <a:p>
            <a:pPr eaLnBrk="0" hangingPunct="0"/>
            <a:r>
              <a:rPr lang="en-US" sz="2700">
                <a:latin typeface="Times New Roman" pitchFamily="18" charset="0"/>
              </a:rPr>
              <a:t> </a:t>
            </a:r>
            <a:endParaRPr lang="en-US"/>
          </a:p>
        </p:txBody>
      </p:sp>
      <p:sp>
        <p:nvSpPr>
          <p:cNvPr id="667655" name="Rectangle 30"/>
          <p:cNvSpPr>
            <a:spLocks noChangeArrowheads="1"/>
          </p:cNvSpPr>
          <p:nvPr/>
        </p:nvSpPr>
        <p:spPr bwMode="auto">
          <a:xfrm>
            <a:off x="2236788" y="2143125"/>
            <a:ext cx="857250" cy="411163"/>
          </a:xfrm>
          <a:prstGeom prst="rect">
            <a:avLst/>
          </a:prstGeom>
          <a:noFill/>
          <a:ln w="9525">
            <a:noFill/>
            <a:miter lim="800000"/>
            <a:headEnd/>
            <a:tailEnd/>
          </a:ln>
        </p:spPr>
        <p:txBody>
          <a:bodyPr wrap="none" lIns="0" tIns="0" rIns="0" bIns="0">
            <a:spAutoFit/>
          </a:bodyPr>
          <a:lstStyle/>
          <a:p>
            <a:pPr eaLnBrk="0" hangingPunct="0"/>
            <a:r>
              <a:rPr lang="en-US" sz="2700">
                <a:latin typeface="Times New Roman" pitchFamily="18" charset="0"/>
              </a:rPr>
              <a:t>          </a:t>
            </a:r>
            <a:endParaRPr lang="en-US"/>
          </a:p>
        </p:txBody>
      </p:sp>
      <p:grpSp>
        <p:nvGrpSpPr>
          <p:cNvPr id="667656" name="Group 36"/>
          <p:cNvGrpSpPr>
            <a:grpSpLocks/>
          </p:cNvGrpSpPr>
          <p:nvPr/>
        </p:nvGrpSpPr>
        <p:grpSpPr bwMode="auto">
          <a:xfrm>
            <a:off x="1457325" y="3124200"/>
            <a:ext cx="7686675" cy="2562225"/>
            <a:chOff x="720" y="2000"/>
            <a:chExt cx="4986" cy="1650"/>
          </a:xfrm>
        </p:grpSpPr>
        <p:grpSp>
          <p:nvGrpSpPr>
            <p:cNvPr id="667658" name="Group 5"/>
            <p:cNvGrpSpPr>
              <a:grpSpLocks/>
            </p:cNvGrpSpPr>
            <p:nvPr/>
          </p:nvGrpSpPr>
          <p:grpSpPr bwMode="auto">
            <a:xfrm>
              <a:off x="720" y="3067"/>
              <a:ext cx="3930" cy="583"/>
              <a:chOff x="1488" y="1824"/>
              <a:chExt cx="4080" cy="682"/>
            </a:xfrm>
          </p:grpSpPr>
          <p:sp>
            <p:nvSpPr>
              <p:cNvPr id="667677" name="Text Box 6"/>
              <p:cNvSpPr txBox="1">
                <a:spLocks noChangeArrowheads="1"/>
              </p:cNvSpPr>
              <p:nvPr/>
            </p:nvSpPr>
            <p:spPr bwMode="auto">
              <a:xfrm>
                <a:off x="1727" y="1824"/>
                <a:ext cx="3841" cy="682"/>
              </a:xfrm>
              <a:prstGeom prst="rect">
                <a:avLst/>
              </a:prstGeom>
              <a:noFill/>
              <a:ln w="9525">
                <a:noFill/>
                <a:miter lim="800000"/>
                <a:headEnd/>
                <a:tailEnd/>
              </a:ln>
            </p:spPr>
            <p:txBody>
              <a:bodyPr>
                <a:spAutoFit/>
              </a:bodyPr>
              <a:lstStyle/>
              <a:p>
                <a:pPr eaLnBrk="0" hangingPunct="0">
                  <a:lnSpc>
                    <a:spcPct val="70000"/>
                  </a:lnSpc>
                  <a:spcBef>
                    <a:spcPct val="50000"/>
                  </a:spcBef>
                </a:pPr>
                <a:r>
                  <a:rPr lang="en-US" sz="2400"/>
                  <a:t> </a:t>
                </a:r>
                <a:r>
                  <a:rPr lang="en-US" sz="2800" b="1">
                    <a:latin typeface="Times New Roman" pitchFamily="18" charset="0"/>
                  </a:rPr>
                  <a:t>  </a:t>
                </a:r>
                <a:r>
                  <a:rPr lang="en-US" sz="2800">
                    <a:latin typeface="Times New Roman" pitchFamily="18" charset="0"/>
                  </a:rPr>
                  <a:t> Profit       Total Asset       Financial</a:t>
                </a:r>
              </a:p>
              <a:p>
                <a:pPr eaLnBrk="0" hangingPunct="0">
                  <a:lnSpc>
                    <a:spcPct val="70000"/>
                  </a:lnSpc>
                  <a:spcBef>
                    <a:spcPct val="50000"/>
                  </a:spcBef>
                </a:pPr>
                <a:r>
                  <a:rPr lang="en-US" sz="2800">
                    <a:latin typeface="Times New Roman" pitchFamily="18" charset="0"/>
                  </a:rPr>
                  <a:t>   Margin      Turnover         Leverage</a:t>
                </a:r>
                <a:endParaRPr lang="en-US" sz="2400"/>
              </a:p>
            </p:txBody>
          </p:sp>
          <p:sp>
            <p:nvSpPr>
              <p:cNvPr id="667678" name="Text Box 7"/>
              <p:cNvSpPr txBox="1">
                <a:spLocks noChangeArrowheads="1"/>
              </p:cNvSpPr>
              <p:nvPr/>
            </p:nvSpPr>
            <p:spPr bwMode="auto">
              <a:xfrm>
                <a:off x="1488" y="1872"/>
                <a:ext cx="288" cy="529"/>
              </a:xfrm>
              <a:prstGeom prst="rect">
                <a:avLst/>
              </a:prstGeom>
              <a:noFill/>
              <a:ln w="9525">
                <a:noFill/>
                <a:miter lim="800000"/>
                <a:headEnd/>
                <a:tailEnd/>
              </a:ln>
            </p:spPr>
            <p:txBody>
              <a:bodyPr>
                <a:spAutoFit/>
              </a:bodyPr>
              <a:lstStyle/>
              <a:p>
                <a:pPr algn="ctr" eaLnBrk="0" hangingPunct="0">
                  <a:spcBef>
                    <a:spcPct val="50000"/>
                  </a:spcBef>
                </a:pPr>
                <a:r>
                  <a:rPr lang="en-US" sz="4000"/>
                  <a:t>=</a:t>
                </a:r>
              </a:p>
            </p:txBody>
          </p:sp>
          <p:sp>
            <p:nvSpPr>
              <p:cNvPr id="667679" name="Text Box 8"/>
              <p:cNvSpPr txBox="1">
                <a:spLocks noChangeArrowheads="1"/>
              </p:cNvSpPr>
              <p:nvPr/>
            </p:nvSpPr>
            <p:spPr bwMode="auto">
              <a:xfrm>
                <a:off x="4032" y="1824"/>
                <a:ext cx="288" cy="529"/>
              </a:xfrm>
              <a:prstGeom prst="rect">
                <a:avLst/>
              </a:prstGeom>
              <a:noFill/>
              <a:ln w="9525">
                <a:noFill/>
                <a:miter lim="800000"/>
                <a:headEnd/>
                <a:tailEnd/>
              </a:ln>
            </p:spPr>
            <p:txBody>
              <a:bodyPr>
                <a:spAutoFit/>
              </a:bodyPr>
              <a:lstStyle/>
              <a:p>
                <a:pPr algn="ctr" eaLnBrk="0" hangingPunct="0">
                  <a:spcBef>
                    <a:spcPct val="50000"/>
                  </a:spcBef>
                </a:pPr>
                <a:r>
                  <a:rPr lang="en-US" sz="4000"/>
                  <a:t>x</a:t>
                </a:r>
              </a:p>
            </p:txBody>
          </p:sp>
          <p:sp>
            <p:nvSpPr>
              <p:cNvPr id="667680" name="Text Box 9"/>
              <p:cNvSpPr txBox="1">
                <a:spLocks noChangeArrowheads="1"/>
              </p:cNvSpPr>
              <p:nvPr/>
            </p:nvSpPr>
            <p:spPr bwMode="auto">
              <a:xfrm>
                <a:off x="2640" y="1824"/>
                <a:ext cx="288" cy="529"/>
              </a:xfrm>
              <a:prstGeom prst="rect">
                <a:avLst/>
              </a:prstGeom>
              <a:noFill/>
              <a:ln w="9525">
                <a:noFill/>
                <a:miter lim="800000"/>
                <a:headEnd/>
                <a:tailEnd/>
              </a:ln>
            </p:spPr>
            <p:txBody>
              <a:bodyPr>
                <a:spAutoFit/>
              </a:bodyPr>
              <a:lstStyle/>
              <a:p>
                <a:pPr algn="ctr" eaLnBrk="0" hangingPunct="0">
                  <a:spcBef>
                    <a:spcPct val="50000"/>
                  </a:spcBef>
                </a:pPr>
                <a:r>
                  <a:rPr lang="en-US" sz="4000"/>
                  <a:t>x</a:t>
                </a:r>
              </a:p>
            </p:txBody>
          </p:sp>
        </p:grpSp>
        <p:sp>
          <p:nvSpPr>
            <p:cNvPr id="667659" name="Line 12"/>
            <p:cNvSpPr>
              <a:spLocks noChangeShapeType="1"/>
            </p:cNvSpPr>
            <p:nvPr/>
          </p:nvSpPr>
          <p:spPr bwMode="auto">
            <a:xfrm>
              <a:off x="973" y="2276"/>
              <a:ext cx="1235" cy="1"/>
            </a:xfrm>
            <a:prstGeom prst="line">
              <a:avLst/>
            </a:prstGeom>
            <a:noFill/>
            <a:ln w="17463">
              <a:solidFill>
                <a:schemeClr val="tx1"/>
              </a:solidFill>
              <a:round/>
              <a:headEnd/>
              <a:tailEnd/>
            </a:ln>
          </p:spPr>
          <p:txBody>
            <a:bodyPr/>
            <a:lstStyle/>
            <a:p>
              <a:endParaRPr lang="en-US"/>
            </a:p>
          </p:txBody>
        </p:sp>
        <p:sp>
          <p:nvSpPr>
            <p:cNvPr id="667660" name="Line 13"/>
            <p:cNvSpPr>
              <a:spLocks noChangeShapeType="1"/>
            </p:cNvSpPr>
            <p:nvPr/>
          </p:nvSpPr>
          <p:spPr bwMode="auto">
            <a:xfrm>
              <a:off x="2442" y="2276"/>
              <a:ext cx="1295" cy="1"/>
            </a:xfrm>
            <a:prstGeom prst="line">
              <a:avLst/>
            </a:prstGeom>
            <a:noFill/>
            <a:ln w="17463">
              <a:solidFill>
                <a:schemeClr val="tx1"/>
              </a:solidFill>
              <a:round/>
              <a:headEnd/>
              <a:tailEnd/>
            </a:ln>
          </p:spPr>
          <p:txBody>
            <a:bodyPr/>
            <a:lstStyle/>
            <a:p>
              <a:endParaRPr lang="en-US"/>
            </a:p>
          </p:txBody>
        </p:sp>
        <p:sp>
          <p:nvSpPr>
            <p:cNvPr id="667661" name="Line 14"/>
            <p:cNvSpPr>
              <a:spLocks noChangeShapeType="1"/>
            </p:cNvSpPr>
            <p:nvPr/>
          </p:nvSpPr>
          <p:spPr bwMode="auto">
            <a:xfrm>
              <a:off x="3971" y="2276"/>
              <a:ext cx="1735" cy="1"/>
            </a:xfrm>
            <a:prstGeom prst="line">
              <a:avLst/>
            </a:prstGeom>
            <a:noFill/>
            <a:ln w="17463">
              <a:solidFill>
                <a:schemeClr val="tx1"/>
              </a:solidFill>
              <a:round/>
              <a:headEnd/>
              <a:tailEnd/>
            </a:ln>
          </p:spPr>
          <p:txBody>
            <a:bodyPr/>
            <a:lstStyle/>
            <a:p>
              <a:endParaRPr lang="en-US"/>
            </a:p>
          </p:txBody>
        </p:sp>
        <p:sp>
          <p:nvSpPr>
            <p:cNvPr id="667662" name="Rectangle 15"/>
            <p:cNvSpPr>
              <a:spLocks noChangeArrowheads="1"/>
            </p:cNvSpPr>
            <p:nvPr/>
          </p:nvSpPr>
          <p:spPr bwMode="auto">
            <a:xfrm>
              <a:off x="5002" y="2307"/>
              <a:ext cx="593" cy="265"/>
            </a:xfrm>
            <a:prstGeom prst="rect">
              <a:avLst/>
            </a:prstGeom>
            <a:noFill/>
            <a:ln w="9525">
              <a:noFill/>
              <a:miter lim="800000"/>
              <a:headEnd/>
              <a:tailEnd/>
            </a:ln>
          </p:spPr>
          <p:txBody>
            <a:bodyPr wrap="none" lIns="0" tIns="0" rIns="0" bIns="0">
              <a:spAutoFit/>
            </a:bodyPr>
            <a:lstStyle/>
            <a:p>
              <a:pPr eaLnBrk="0" hangingPunct="0"/>
              <a:r>
                <a:rPr lang="en-US" sz="2700">
                  <a:latin typeface="Times New Roman" pitchFamily="18" charset="0"/>
                </a:rPr>
                <a:t>Equity</a:t>
              </a:r>
              <a:endParaRPr lang="en-US"/>
            </a:p>
          </p:txBody>
        </p:sp>
        <p:sp>
          <p:nvSpPr>
            <p:cNvPr id="667663" name="Rectangle 16"/>
            <p:cNvSpPr>
              <a:spLocks noChangeArrowheads="1"/>
            </p:cNvSpPr>
            <p:nvPr/>
          </p:nvSpPr>
          <p:spPr bwMode="auto">
            <a:xfrm>
              <a:off x="3984" y="2304"/>
              <a:ext cx="884" cy="265"/>
            </a:xfrm>
            <a:prstGeom prst="rect">
              <a:avLst/>
            </a:prstGeom>
            <a:noFill/>
            <a:ln w="9525">
              <a:noFill/>
              <a:miter lim="800000"/>
              <a:headEnd/>
              <a:tailEnd/>
            </a:ln>
          </p:spPr>
          <p:txBody>
            <a:bodyPr wrap="none" lIns="0" tIns="0" rIns="0" bIns="0">
              <a:spAutoFit/>
            </a:bodyPr>
            <a:lstStyle/>
            <a:p>
              <a:pPr eaLnBrk="0" hangingPunct="0"/>
              <a:r>
                <a:rPr lang="en-US" sz="2700">
                  <a:latin typeface="Times New Roman" pitchFamily="18" charset="0"/>
                </a:rPr>
                <a:t>Common </a:t>
              </a:r>
              <a:endParaRPr lang="en-US"/>
            </a:p>
          </p:txBody>
        </p:sp>
        <p:sp>
          <p:nvSpPr>
            <p:cNvPr id="667664" name="Rectangle 17"/>
            <p:cNvSpPr>
              <a:spLocks noChangeArrowheads="1"/>
            </p:cNvSpPr>
            <p:nvPr/>
          </p:nvSpPr>
          <p:spPr bwMode="auto">
            <a:xfrm>
              <a:off x="4802" y="2000"/>
              <a:ext cx="581" cy="265"/>
            </a:xfrm>
            <a:prstGeom prst="rect">
              <a:avLst/>
            </a:prstGeom>
            <a:noFill/>
            <a:ln w="9525">
              <a:noFill/>
              <a:miter lim="800000"/>
              <a:headEnd/>
              <a:tailEnd/>
            </a:ln>
          </p:spPr>
          <p:txBody>
            <a:bodyPr wrap="none" lIns="0" tIns="0" rIns="0" bIns="0">
              <a:spAutoFit/>
            </a:bodyPr>
            <a:lstStyle/>
            <a:p>
              <a:pPr eaLnBrk="0" hangingPunct="0"/>
              <a:r>
                <a:rPr lang="en-US" sz="2700">
                  <a:latin typeface="Times New Roman" pitchFamily="18" charset="0"/>
                </a:rPr>
                <a:t>Assets</a:t>
              </a:r>
              <a:endParaRPr lang="en-US"/>
            </a:p>
          </p:txBody>
        </p:sp>
        <p:sp>
          <p:nvSpPr>
            <p:cNvPr id="667665" name="Rectangle 18"/>
            <p:cNvSpPr>
              <a:spLocks noChangeArrowheads="1"/>
            </p:cNvSpPr>
            <p:nvPr/>
          </p:nvSpPr>
          <p:spPr bwMode="auto">
            <a:xfrm>
              <a:off x="4742" y="2000"/>
              <a:ext cx="56" cy="265"/>
            </a:xfrm>
            <a:prstGeom prst="rect">
              <a:avLst/>
            </a:prstGeom>
            <a:noFill/>
            <a:ln w="9525">
              <a:noFill/>
              <a:miter lim="800000"/>
              <a:headEnd/>
              <a:tailEnd/>
            </a:ln>
          </p:spPr>
          <p:txBody>
            <a:bodyPr wrap="none" lIns="0" tIns="0" rIns="0" bIns="0">
              <a:spAutoFit/>
            </a:bodyPr>
            <a:lstStyle/>
            <a:p>
              <a:pPr eaLnBrk="0" hangingPunct="0"/>
              <a:r>
                <a:rPr lang="en-US" sz="2700">
                  <a:latin typeface="Times New Roman" pitchFamily="18" charset="0"/>
                </a:rPr>
                <a:t> </a:t>
              </a:r>
              <a:endParaRPr lang="en-US"/>
            </a:p>
          </p:txBody>
        </p:sp>
        <p:sp>
          <p:nvSpPr>
            <p:cNvPr id="667666" name="Rectangle 19"/>
            <p:cNvSpPr>
              <a:spLocks noChangeArrowheads="1"/>
            </p:cNvSpPr>
            <p:nvPr/>
          </p:nvSpPr>
          <p:spPr bwMode="auto">
            <a:xfrm>
              <a:off x="4205" y="2000"/>
              <a:ext cx="469" cy="265"/>
            </a:xfrm>
            <a:prstGeom prst="rect">
              <a:avLst/>
            </a:prstGeom>
            <a:noFill/>
            <a:ln w="9525">
              <a:noFill/>
              <a:miter lim="800000"/>
              <a:headEnd/>
              <a:tailEnd/>
            </a:ln>
          </p:spPr>
          <p:txBody>
            <a:bodyPr wrap="none" lIns="0" tIns="0" rIns="0" bIns="0">
              <a:spAutoFit/>
            </a:bodyPr>
            <a:lstStyle/>
            <a:p>
              <a:pPr eaLnBrk="0" hangingPunct="0"/>
              <a:r>
                <a:rPr lang="en-US" sz="2700">
                  <a:latin typeface="Times New Roman" pitchFamily="18" charset="0"/>
                </a:rPr>
                <a:t>Total</a:t>
              </a:r>
              <a:endParaRPr lang="en-US"/>
            </a:p>
          </p:txBody>
        </p:sp>
        <p:sp>
          <p:nvSpPr>
            <p:cNvPr id="667667" name="Rectangle 20"/>
            <p:cNvSpPr>
              <a:spLocks noChangeArrowheads="1"/>
            </p:cNvSpPr>
            <p:nvPr/>
          </p:nvSpPr>
          <p:spPr bwMode="auto">
            <a:xfrm>
              <a:off x="3053" y="2307"/>
              <a:ext cx="581" cy="265"/>
            </a:xfrm>
            <a:prstGeom prst="rect">
              <a:avLst/>
            </a:prstGeom>
            <a:noFill/>
            <a:ln w="9525">
              <a:noFill/>
              <a:miter lim="800000"/>
              <a:headEnd/>
              <a:tailEnd/>
            </a:ln>
          </p:spPr>
          <p:txBody>
            <a:bodyPr wrap="none" lIns="0" tIns="0" rIns="0" bIns="0">
              <a:spAutoFit/>
            </a:bodyPr>
            <a:lstStyle/>
            <a:p>
              <a:pPr eaLnBrk="0" hangingPunct="0"/>
              <a:r>
                <a:rPr lang="en-US" sz="2700">
                  <a:latin typeface="Times New Roman" pitchFamily="18" charset="0"/>
                </a:rPr>
                <a:t>Assets</a:t>
              </a:r>
              <a:endParaRPr lang="en-US"/>
            </a:p>
          </p:txBody>
        </p:sp>
        <p:sp>
          <p:nvSpPr>
            <p:cNvPr id="667668" name="Rectangle 21"/>
            <p:cNvSpPr>
              <a:spLocks noChangeArrowheads="1"/>
            </p:cNvSpPr>
            <p:nvPr/>
          </p:nvSpPr>
          <p:spPr bwMode="auto">
            <a:xfrm>
              <a:off x="2992" y="2307"/>
              <a:ext cx="55" cy="265"/>
            </a:xfrm>
            <a:prstGeom prst="rect">
              <a:avLst/>
            </a:prstGeom>
            <a:noFill/>
            <a:ln w="9525">
              <a:noFill/>
              <a:miter lim="800000"/>
              <a:headEnd/>
              <a:tailEnd/>
            </a:ln>
          </p:spPr>
          <p:txBody>
            <a:bodyPr wrap="none" lIns="0" tIns="0" rIns="0" bIns="0">
              <a:spAutoFit/>
            </a:bodyPr>
            <a:lstStyle/>
            <a:p>
              <a:pPr eaLnBrk="0" hangingPunct="0"/>
              <a:r>
                <a:rPr lang="en-US" sz="2700">
                  <a:latin typeface="Times New Roman" pitchFamily="18" charset="0"/>
                </a:rPr>
                <a:t> </a:t>
              </a:r>
              <a:endParaRPr lang="en-US"/>
            </a:p>
          </p:txBody>
        </p:sp>
        <p:sp>
          <p:nvSpPr>
            <p:cNvPr id="667669" name="Rectangle 22"/>
            <p:cNvSpPr>
              <a:spLocks noChangeArrowheads="1"/>
            </p:cNvSpPr>
            <p:nvPr/>
          </p:nvSpPr>
          <p:spPr bwMode="auto">
            <a:xfrm>
              <a:off x="2455" y="2307"/>
              <a:ext cx="470" cy="265"/>
            </a:xfrm>
            <a:prstGeom prst="rect">
              <a:avLst/>
            </a:prstGeom>
            <a:noFill/>
            <a:ln w="9525">
              <a:noFill/>
              <a:miter lim="800000"/>
              <a:headEnd/>
              <a:tailEnd/>
            </a:ln>
          </p:spPr>
          <p:txBody>
            <a:bodyPr wrap="none" lIns="0" tIns="0" rIns="0" bIns="0">
              <a:spAutoFit/>
            </a:bodyPr>
            <a:lstStyle/>
            <a:p>
              <a:pPr eaLnBrk="0" hangingPunct="0"/>
              <a:r>
                <a:rPr lang="en-US" sz="2700">
                  <a:latin typeface="Times New Roman" pitchFamily="18" charset="0"/>
                </a:rPr>
                <a:t>Total</a:t>
              </a:r>
              <a:endParaRPr lang="en-US"/>
            </a:p>
          </p:txBody>
        </p:sp>
        <p:sp>
          <p:nvSpPr>
            <p:cNvPr id="667670" name="Rectangle 23"/>
            <p:cNvSpPr>
              <a:spLocks noChangeArrowheads="1"/>
            </p:cNvSpPr>
            <p:nvPr/>
          </p:nvSpPr>
          <p:spPr bwMode="auto">
            <a:xfrm>
              <a:off x="2814" y="2000"/>
              <a:ext cx="470" cy="265"/>
            </a:xfrm>
            <a:prstGeom prst="rect">
              <a:avLst/>
            </a:prstGeom>
            <a:noFill/>
            <a:ln w="9525">
              <a:noFill/>
              <a:miter lim="800000"/>
              <a:headEnd/>
              <a:tailEnd/>
            </a:ln>
          </p:spPr>
          <p:txBody>
            <a:bodyPr wrap="none" lIns="0" tIns="0" rIns="0" bIns="0">
              <a:spAutoFit/>
            </a:bodyPr>
            <a:lstStyle/>
            <a:p>
              <a:pPr eaLnBrk="0" hangingPunct="0"/>
              <a:r>
                <a:rPr lang="en-US" sz="2700">
                  <a:latin typeface="Times New Roman" pitchFamily="18" charset="0"/>
                </a:rPr>
                <a:t>Sales</a:t>
              </a:r>
              <a:endParaRPr lang="en-US"/>
            </a:p>
          </p:txBody>
        </p:sp>
        <p:sp>
          <p:nvSpPr>
            <p:cNvPr id="667671" name="Rectangle 24"/>
            <p:cNvSpPr>
              <a:spLocks noChangeArrowheads="1"/>
            </p:cNvSpPr>
            <p:nvPr/>
          </p:nvSpPr>
          <p:spPr bwMode="auto">
            <a:xfrm>
              <a:off x="1316" y="2307"/>
              <a:ext cx="470" cy="265"/>
            </a:xfrm>
            <a:prstGeom prst="rect">
              <a:avLst/>
            </a:prstGeom>
            <a:noFill/>
            <a:ln w="9525">
              <a:noFill/>
              <a:miter lim="800000"/>
              <a:headEnd/>
              <a:tailEnd/>
            </a:ln>
          </p:spPr>
          <p:txBody>
            <a:bodyPr wrap="none" lIns="0" tIns="0" rIns="0" bIns="0">
              <a:spAutoFit/>
            </a:bodyPr>
            <a:lstStyle/>
            <a:p>
              <a:pPr eaLnBrk="0" hangingPunct="0"/>
              <a:r>
                <a:rPr lang="en-US" sz="2700">
                  <a:latin typeface="Times New Roman" pitchFamily="18" charset="0"/>
                </a:rPr>
                <a:t>Sales</a:t>
              </a:r>
              <a:endParaRPr lang="en-US"/>
            </a:p>
          </p:txBody>
        </p:sp>
        <p:sp>
          <p:nvSpPr>
            <p:cNvPr id="667672" name="Rectangle 25"/>
            <p:cNvSpPr>
              <a:spLocks noChangeArrowheads="1"/>
            </p:cNvSpPr>
            <p:nvPr/>
          </p:nvSpPr>
          <p:spPr bwMode="auto">
            <a:xfrm>
              <a:off x="1431" y="2000"/>
              <a:ext cx="667" cy="265"/>
            </a:xfrm>
            <a:prstGeom prst="rect">
              <a:avLst/>
            </a:prstGeom>
            <a:noFill/>
            <a:ln w="9525">
              <a:noFill/>
              <a:miter lim="800000"/>
              <a:headEnd/>
              <a:tailEnd/>
            </a:ln>
          </p:spPr>
          <p:txBody>
            <a:bodyPr wrap="none" lIns="0" tIns="0" rIns="0" bIns="0">
              <a:spAutoFit/>
            </a:bodyPr>
            <a:lstStyle/>
            <a:p>
              <a:pPr eaLnBrk="0" hangingPunct="0"/>
              <a:r>
                <a:rPr lang="en-US" sz="2700">
                  <a:latin typeface="Times New Roman" pitchFamily="18" charset="0"/>
                </a:rPr>
                <a:t>Income</a:t>
              </a:r>
              <a:endParaRPr lang="en-US"/>
            </a:p>
          </p:txBody>
        </p:sp>
        <p:sp>
          <p:nvSpPr>
            <p:cNvPr id="667673" name="Rectangle 26"/>
            <p:cNvSpPr>
              <a:spLocks noChangeArrowheads="1"/>
            </p:cNvSpPr>
            <p:nvPr/>
          </p:nvSpPr>
          <p:spPr bwMode="auto">
            <a:xfrm>
              <a:off x="999" y="2000"/>
              <a:ext cx="377" cy="265"/>
            </a:xfrm>
            <a:prstGeom prst="rect">
              <a:avLst/>
            </a:prstGeom>
            <a:noFill/>
            <a:ln w="9525">
              <a:noFill/>
              <a:miter lim="800000"/>
              <a:headEnd/>
              <a:tailEnd/>
            </a:ln>
          </p:spPr>
          <p:txBody>
            <a:bodyPr wrap="none" lIns="0" tIns="0" rIns="0" bIns="0">
              <a:spAutoFit/>
            </a:bodyPr>
            <a:lstStyle/>
            <a:p>
              <a:pPr eaLnBrk="0" hangingPunct="0"/>
              <a:r>
                <a:rPr lang="en-US" sz="2700">
                  <a:latin typeface="Times New Roman" pitchFamily="18" charset="0"/>
                </a:rPr>
                <a:t>Net </a:t>
              </a:r>
              <a:endParaRPr lang="en-US"/>
            </a:p>
          </p:txBody>
        </p:sp>
        <p:sp>
          <p:nvSpPr>
            <p:cNvPr id="667674" name="Rectangle 32"/>
            <p:cNvSpPr>
              <a:spLocks noChangeArrowheads="1"/>
            </p:cNvSpPr>
            <p:nvPr/>
          </p:nvSpPr>
          <p:spPr bwMode="auto">
            <a:xfrm>
              <a:off x="3781" y="2112"/>
              <a:ext cx="123" cy="265"/>
            </a:xfrm>
            <a:prstGeom prst="rect">
              <a:avLst/>
            </a:prstGeom>
            <a:noFill/>
            <a:ln w="9525">
              <a:noFill/>
              <a:miter lim="800000"/>
              <a:headEnd/>
              <a:tailEnd/>
            </a:ln>
          </p:spPr>
          <p:txBody>
            <a:bodyPr wrap="none" lIns="0" tIns="0" rIns="0" bIns="0">
              <a:spAutoFit/>
            </a:bodyPr>
            <a:lstStyle/>
            <a:p>
              <a:pPr eaLnBrk="0" hangingPunct="0"/>
              <a:r>
                <a:rPr lang="en-US" sz="2700">
                  <a:latin typeface="Symbol" pitchFamily="18" charset="2"/>
                </a:rPr>
                <a:t>´</a:t>
              </a:r>
              <a:endParaRPr lang="en-US"/>
            </a:p>
          </p:txBody>
        </p:sp>
        <p:sp>
          <p:nvSpPr>
            <p:cNvPr id="667675" name="Rectangle 33"/>
            <p:cNvSpPr>
              <a:spLocks noChangeArrowheads="1"/>
            </p:cNvSpPr>
            <p:nvPr/>
          </p:nvSpPr>
          <p:spPr bwMode="auto">
            <a:xfrm>
              <a:off x="2252" y="2112"/>
              <a:ext cx="123" cy="265"/>
            </a:xfrm>
            <a:prstGeom prst="rect">
              <a:avLst/>
            </a:prstGeom>
            <a:noFill/>
            <a:ln w="9525">
              <a:noFill/>
              <a:miter lim="800000"/>
              <a:headEnd/>
              <a:tailEnd/>
            </a:ln>
          </p:spPr>
          <p:txBody>
            <a:bodyPr wrap="none" lIns="0" tIns="0" rIns="0" bIns="0">
              <a:spAutoFit/>
            </a:bodyPr>
            <a:lstStyle/>
            <a:p>
              <a:pPr eaLnBrk="0" hangingPunct="0"/>
              <a:r>
                <a:rPr lang="en-US" sz="2700">
                  <a:latin typeface="Symbol" pitchFamily="18" charset="2"/>
                </a:rPr>
                <a:t>´</a:t>
              </a:r>
              <a:endParaRPr lang="en-US"/>
            </a:p>
          </p:txBody>
        </p:sp>
        <p:sp>
          <p:nvSpPr>
            <p:cNvPr id="667676" name="Rectangle 34"/>
            <p:cNvSpPr>
              <a:spLocks noChangeArrowheads="1"/>
            </p:cNvSpPr>
            <p:nvPr/>
          </p:nvSpPr>
          <p:spPr bwMode="auto">
            <a:xfrm>
              <a:off x="759" y="2112"/>
              <a:ext cx="123" cy="265"/>
            </a:xfrm>
            <a:prstGeom prst="rect">
              <a:avLst/>
            </a:prstGeom>
            <a:noFill/>
            <a:ln w="9525">
              <a:noFill/>
              <a:miter lim="800000"/>
              <a:headEnd/>
              <a:tailEnd/>
            </a:ln>
          </p:spPr>
          <p:txBody>
            <a:bodyPr wrap="none" lIns="0" tIns="0" rIns="0" bIns="0">
              <a:spAutoFit/>
            </a:bodyPr>
            <a:lstStyle/>
            <a:p>
              <a:pPr eaLnBrk="0" hangingPunct="0"/>
              <a:r>
                <a:rPr lang="en-US" sz="2700">
                  <a:latin typeface="Symbol" pitchFamily="18" charset="2"/>
                </a:rPr>
                <a:t>=</a:t>
              </a:r>
              <a:endParaRPr lang="en-US"/>
            </a:p>
          </p:txBody>
        </p:sp>
      </p:grpSp>
      <p:sp>
        <p:nvSpPr>
          <p:cNvPr id="667657"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0482" name="Rectangle 2"/>
          <p:cNvSpPr>
            <a:spLocks noGrp="1" noChangeArrowheads="1"/>
          </p:cNvSpPr>
          <p:nvPr>
            <p:ph type="title"/>
          </p:nvPr>
        </p:nvSpPr>
        <p:spPr>
          <a:xfrm>
            <a:off x="0" y="228600"/>
            <a:ext cx="9144000" cy="762000"/>
          </a:xfrm>
        </p:spPr>
        <p:txBody>
          <a:bodyPr/>
          <a:lstStyle/>
          <a:p>
            <a:pPr>
              <a:defRPr/>
            </a:pPr>
            <a:r>
              <a:rPr lang="en-US" b="1"/>
              <a:t>Expected Growth Rate</a:t>
            </a:r>
          </a:p>
        </p:txBody>
      </p:sp>
      <p:sp>
        <p:nvSpPr>
          <p:cNvPr id="668674" name="Rectangle 33"/>
          <p:cNvSpPr>
            <a:spLocks noGrp="1" noChangeArrowheads="1"/>
          </p:cNvSpPr>
          <p:nvPr>
            <p:ph idx="1"/>
          </p:nvPr>
        </p:nvSpPr>
        <p:spPr/>
        <p:txBody>
          <a:bodyPr/>
          <a:lstStyle/>
          <a:p>
            <a:pPr>
              <a:lnSpc>
                <a:spcPct val="110000"/>
              </a:lnSpc>
            </a:pPr>
            <a:r>
              <a:rPr lang="en-US" smtClean="0"/>
              <a:t>The first operating ratio, net profit margin, indicates the firm’s profitability on sales</a:t>
            </a:r>
          </a:p>
          <a:p>
            <a:pPr>
              <a:lnSpc>
                <a:spcPct val="110000"/>
              </a:lnSpc>
            </a:pPr>
            <a:r>
              <a:rPr lang="en-US" smtClean="0"/>
              <a:t>The second component, total asset turnover is the indicator of operating efficiency and reflect the asset and capital requirements of business.</a:t>
            </a:r>
          </a:p>
          <a:p>
            <a:pPr>
              <a:lnSpc>
                <a:spcPct val="110000"/>
              </a:lnSpc>
            </a:pPr>
            <a:r>
              <a:rPr lang="en-US" smtClean="0"/>
              <a:t>The final component measure financial leverage. It indicates how management has decided to finance the firm</a:t>
            </a:r>
          </a:p>
        </p:txBody>
      </p:sp>
      <p:sp>
        <p:nvSpPr>
          <p:cNvPr id="668675" name="Slide Number Placeholder 5"/>
          <p:cNvSpPr>
            <a:spLocks noGrp="1"/>
          </p:cNvSpPr>
          <p:nvPr>
            <p:ph type="sldNum" sz="quarter" idx="11"/>
          </p:nvPr>
        </p:nvSpPr>
        <p:spPr>
          <a:noFill/>
          <a:ln>
            <a:miter lim="800000"/>
            <a:headEnd/>
            <a:tailEnd/>
          </a:ln>
        </p:spPr>
        <p:txBody>
          <a:bodyPr/>
          <a:lstStyle/>
          <a:p>
            <a:r>
              <a:rPr lang="en-US">
                <a:cs typeface="Arial" charset="0"/>
              </a:rPr>
              <a:t>11-</a:t>
            </a:r>
            <a:fld id="{0CC615F3-1BEB-4AE4-828E-811D26244A7E}" type="slidenum">
              <a:rPr lang="en-US">
                <a:cs typeface="Arial" charset="0"/>
              </a:rPr>
              <a:pPr/>
              <a:t>57</a:t>
            </a:fld>
            <a:endParaRPr lang="en-US">
              <a:cs typeface="Arial" charset="0"/>
            </a:endParaRPr>
          </a:p>
        </p:txBody>
      </p:sp>
      <p:sp>
        <p:nvSpPr>
          <p:cNvPr id="668676"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1506" name="Rectangle 2"/>
          <p:cNvSpPr>
            <a:spLocks noGrp="1" noChangeArrowheads="1"/>
          </p:cNvSpPr>
          <p:nvPr>
            <p:ph type="title"/>
          </p:nvPr>
        </p:nvSpPr>
        <p:spPr>
          <a:xfrm>
            <a:off x="0" y="228600"/>
            <a:ext cx="9144000" cy="762000"/>
          </a:xfrm>
        </p:spPr>
        <p:txBody>
          <a:bodyPr/>
          <a:lstStyle/>
          <a:p>
            <a:pPr>
              <a:defRPr/>
            </a:pPr>
            <a:r>
              <a:rPr lang="en-US" b="1"/>
              <a:t>Expected Growth Rate</a:t>
            </a:r>
          </a:p>
        </p:txBody>
      </p:sp>
      <p:sp>
        <p:nvSpPr>
          <p:cNvPr id="669698" name="Rectangle 3"/>
          <p:cNvSpPr>
            <a:spLocks noGrp="1" noChangeArrowheads="1"/>
          </p:cNvSpPr>
          <p:nvPr>
            <p:ph idx="1"/>
          </p:nvPr>
        </p:nvSpPr>
        <p:spPr/>
        <p:txBody>
          <a:bodyPr/>
          <a:lstStyle/>
          <a:p>
            <a:pPr eaLnBrk="0" hangingPunct="0">
              <a:lnSpc>
                <a:spcPct val="110000"/>
              </a:lnSpc>
            </a:pPr>
            <a:r>
              <a:rPr lang="en-US" smtClean="0"/>
              <a:t>Estimating Growth Based on History </a:t>
            </a:r>
          </a:p>
          <a:p>
            <a:pPr lvl="1">
              <a:lnSpc>
                <a:spcPct val="110000"/>
              </a:lnSpc>
            </a:pPr>
            <a:r>
              <a:rPr lang="en-US" smtClean="0"/>
              <a:t>Historical growth rates of sales, earnings, cash flow, and dividends</a:t>
            </a:r>
          </a:p>
          <a:p>
            <a:pPr lvl="1">
              <a:lnSpc>
                <a:spcPct val="110000"/>
              </a:lnSpc>
            </a:pPr>
            <a:r>
              <a:rPr lang="en-US" smtClean="0"/>
              <a:t>Three techniques</a:t>
            </a:r>
          </a:p>
          <a:p>
            <a:pPr lvl="2">
              <a:lnSpc>
                <a:spcPct val="110000"/>
              </a:lnSpc>
              <a:buFont typeface="Wingdings" pitchFamily="2" charset="2"/>
              <a:buChar char="§"/>
            </a:pPr>
            <a:r>
              <a:rPr lang="en-US" smtClean="0"/>
              <a:t>Arithmetic or geometric average of annual percentage changes</a:t>
            </a:r>
          </a:p>
          <a:p>
            <a:pPr lvl="2">
              <a:lnSpc>
                <a:spcPct val="110000"/>
              </a:lnSpc>
              <a:buFont typeface="Wingdings" pitchFamily="2" charset="2"/>
              <a:buChar char="§"/>
            </a:pPr>
            <a:r>
              <a:rPr lang="en-US" smtClean="0"/>
              <a:t>Linear regression models</a:t>
            </a:r>
          </a:p>
          <a:p>
            <a:pPr lvl="2">
              <a:lnSpc>
                <a:spcPct val="110000"/>
              </a:lnSpc>
              <a:buFont typeface="Wingdings" pitchFamily="2" charset="2"/>
              <a:buChar char="§"/>
            </a:pPr>
            <a:r>
              <a:rPr lang="en-US" smtClean="0"/>
              <a:t>Log-linear regression models</a:t>
            </a:r>
          </a:p>
          <a:p>
            <a:pPr lvl="1">
              <a:lnSpc>
                <a:spcPct val="110000"/>
              </a:lnSpc>
            </a:pPr>
            <a:r>
              <a:rPr lang="en-US" smtClean="0"/>
              <a:t>All three use time-series plot of data</a:t>
            </a:r>
          </a:p>
        </p:txBody>
      </p:sp>
      <p:sp>
        <p:nvSpPr>
          <p:cNvPr id="669699" name="Slide Number Placeholder 5"/>
          <p:cNvSpPr>
            <a:spLocks noGrp="1"/>
          </p:cNvSpPr>
          <p:nvPr>
            <p:ph type="sldNum" sz="quarter" idx="11"/>
          </p:nvPr>
        </p:nvSpPr>
        <p:spPr>
          <a:noFill/>
          <a:ln>
            <a:miter lim="800000"/>
            <a:headEnd/>
            <a:tailEnd/>
          </a:ln>
        </p:spPr>
        <p:txBody>
          <a:bodyPr/>
          <a:lstStyle/>
          <a:p>
            <a:r>
              <a:rPr lang="en-US">
                <a:cs typeface="Arial" charset="0"/>
              </a:rPr>
              <a:t>11-</a:t>
            </a:r>
            <a:fld id="{1E805202-A5F7-4CC2-8E8D-4A0614E9D12B}" type="slidenum">
              <a:rPr lang="en-US">
                <a:cs typeface="Arial" charset="0"/>
              </a:rPr>
              <a:pPr/>
              <a:t>58</a:t>
            </a:fld>
            <a:endParaRPr lang="en-US">
              <a:cs typeface="Arial" charset="0"/>
            </a:endParaRPr>
          </a:p>
        </p:txBody>
      </p:sp>
      <p:sp>
        <p:nvSpPr>
          <p:cNvPr id="669700"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1634" name="Rectangle 2"/>
          <p:cNvSpPr>
            <a:spLocks noGrp="1" noChangeArrowheads="1"/>
          </p:cNvSpPr>
          <p:nvPr>
            <p:ph type="title"/>
          </p:nvPr>
        </p:nvSpPr>
        <p:spPr>
          <a:xfrm>
            <a:off x="457200" y="152400"/>
            <a:ext cx="8229600" cy="944563"/>
          </a:xfrm>
        </p:spPr>
        <p:txBody>
          <a:bodyPr/>
          <a:lstStyle/>
          <a:p>
            <a:pPr>
              <a:defRPr/>
            </a:pPr>
            <a:r>
              <a:rPr lang="en-US" sz="3200" b="1"/>
              <a:t>Estimating Dividend Growth</a:t>
            </a:r>
            <a:br>
              <a:rPr lang="en-US" sz="3200" b="1"/>
            </a:br>
            <a:r>
              <a:rPr lang="en-US" sz="3200" b="1"/>
              <a:t>for Foreign Stocks</a:t>
            </a:r>
          </a:p>
        </p:txBody>
      </p:sp>
      <p:sp>
        <p:nvSpPr>
          <p:cNvPr id="670722" name="Rectangle 3"/>
          <p:cNvSpPr>
            <a:spLocks noGrp="1" noChangeArrowheads="1"/>
          </p:cNvSpPr>
          <p:nvPr>
            <p:ph idx="1"/>
          </p:nvPr>
        </p:nvSpPr>
        <p:spPr/>
        <p:txBody>
          <a:bodyPr lIns="92075" tIns="46038" rIns="92075" bIns="46038"/>
          <a:lstStyle/>
          <a:p>
            <a:r>
              <a:rPr lang="en-US" smtClean="0"/>
              <a:t>The underlying factors that determine the growth rates for foreign stocks are similar to those for U.S. stocks   </a:t>
            </a:r>
          </a:p>
          <a:p>
            <a:r>
              <a:rPr lang="en-US" smtClean="0"/>
              <a:t>The value of the equation’s components may differ substantially due to differences in accounting practices in different countries</a:t>
            </a:r>
          </a:p>
          <a:p>
            <a:pPr lvl="1"/>
            <a:r>
              <a:rPr lang="en-US" smtClean="0"/>
              <a:t>Retention Rate</a:t>
            </a:r>
          </a:p>
          <a:p>
            <a:pPr lvl="1"/>
            <a:r>
              <a:rPr lang="en-US" smtClean="0"/>
              <a:t>Net Profit Margin</a:t>
            </a:r>
          </a:p>
          <a:p>
            <a:pPr lvl="1"/>
            <a:r>
              <a:rPr lang="en-US" smtClean="0"/>
              <a:t>Total Asset Turnover</a:t>
            </a:r>
          </a:p>
          <a:p>
            <a:pPr lvl="1"/>
            <a:r>
              <a:rPr lang="en-US" smtClean="0"/>
              <a:t>Total Asset/Equity Ratio</a:t>
            </a:r>
          </a:p>
        </p:txBody>
      </p:sp>
      <p:sp>
        <p:nvSpPr>
          <p:cNvPr id="670723" name="Slide Number Placeholder 5"/>
          <p:cNvSpPr>
            <a:spLocks noGrp="1"/>
          </p:cNvSpPr>
          <p:nvPr>
            <p:ph type="sldNum" sz="quarter" idx="11"/>
          </p:nvPr>
        </p:nvSpPr>
        <p:spPr>
          <a:noFill/>
          <a:ln>
            <a:miter lim="800000"/>
            <a:headEnd/>
            <a:tailEnd/>
          </a:ln>
        </p:spPr>
        <p:txBody>
          <a:bodyPr/>
          <a:lstStyle/>
          <a:p>
            <a:r>
              <a:rPr lang="en-US">
                <a:cs typeface="Arial" charset="0"/>
              </a:rPr>
              <a:t>11-</a:t>
            </a:r>
            <a:fld id="{AE873A0F-7357-43B4-A00C-12904894B2EF}" type="slidenum">
              <a:rPr lang="en-US">
                <a:cs typeface="Arial" charset="0"/>
              </a:rPr>
              <a:pPr/>
              <a:t>59</a:t>
            </a:fld>
            <a:endParaRPr lang="en-US">
              <a:cs typeface="Arial" charset="0"/>
            </a:endParaRPr>
          </a:p>
        </p:txBody>
      </p:sp>
      <p:sp>
        <p:nvSpPr>
          <p:cNvPr id="670724"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5186" name="Rectangle 2"/>
          <p:cNvSpPr>
            <a:spLocks noGrp="1" noChangeArrowheads="1"/>
          </p:cNvSpPr>
          <p:nvPr>
            <p:ph type="title"/>
          </p:nvPr>
        </p:nvSpPr>
        <p:spPr/>
        <p:txBody>
          <a:bodyPr/>
          <a:lstStyle/>
          <a:p>
            <a:pPr>
              <a:lnSpc>
                <a:spcPct val="80000"/>
              </a:lnSpc>
              <a:defRPr/>
            </a:pPr>
            <a:r>
              <a:rPr lang="en-US" b="1" smtClean="0"/>
              <a:t>The </a:t>
            </a:r>
            <a:r>
              <a:rPr lang="en-US" b="1"/>
              <a:t>Internet Investments Online</a:t>
            </a:r>
          </a:p>
        </p:txBody>
      </p:sp>
      <p:sp>
        <p:nvSpPr>
          <p:cNvPr id="671746" name="Rectangle 3"/>
          <p:cNvSpPr>
            <a:spLocks noGrp="1" noChangeArrowheads="1"/>
          </p:cNvSpPr>
          <p:nvPr>
            <p:ph sz="half" idx="1"/>
          </p:nvPr>
        </p:nvSpPr>
        <p:spPr>
          <a:xfrm>
            <a:off x="990600" y="1447800"/>
            <a:ext cx="7848600" cy="4114800"/>
          </a:xfrm>
        </p:spPr>
        <p:txBody>
          <a:bodyPr/>
          <a:lstStyle/>
          <a:p>
            <a:pPr>
              <a:lnSpc>
                <a:spcPct val="110000"/>
              </a:lnSpc>
            </a:pPr>
            <a:r>
              <a:rPr lang="en-US" sz="2400" smtClean="0">
                <a:hlinkClick r:id="rId2"/>
              </a:rPr>
              <a:t>http://www.leadfusion.com</a:t>
            </a:r>
            <a:endParaRPr lang="en-US" sz="2400" smtClean="0"/>
          </a:p>
          <a:p>
            <a:pPr>
              <a:lnSpc>
                <a:spcPct val="110000"/>
              </a:lnSpc>
            </a:pPr>
            <a:r>
              <a:rPr lang="en-US" sz="2400" smtClean="0">
                <a:hlinkClick r:id="rId3"/>
              </a:rPr>
              <a:t>http://www.lamesko.com/FinCalc</a:t>
            </a:r>
            <a:endParaRPr lang="en-US" sz="2400" smtClean="0"/>
          </a:p>
          <a:p>
            <a:pPr>
              <a:lnSpc>
                <a:spcPct val="110000"/>
              </a:lnSpc>
            </a:pPr>
            <a:r>
              <a:rPr lang="en-US" sz="2400" smtClean="0">
                <a:hlinkClick r:id="rId4"/>
              </a:rPr>
              <a:t>http://www.numeraire.com</a:t>
            </a:r>
            <a:endParaRPr lang="en-US" sz="2400" smtClean="0"/>
          </a:p>
          <a:p>
            <a:pPr>
              <a:lnSpc>
                <a:spcPct val="110000"/>
              </a:lnSpc>
            </a:pPr>
            <a:r>
              <a:rPr lang="en-US" sz="2400" smtClean="0">
                <a:hlinkClick r:id="rId5"/>
              </a:rPr>
              <a:t>http://www.moneychimp.com</a:t>
            </a:r>
            <a:endParaRPr lang="en-US" sz="2400" smtClean="0"/>
          </a:p>
          <a:p>
            <a:pPr>
              <a:lnSpc>
                <a:spcPct val="110000"/>
              </a:lnSpc>
            </a:pPr>
            <a:endParaRPr lang="en-US" sz="2400" smtClean="0"/>
          </a:p>
          <a:p>
            <a:pPr>
              <a:lnSpc>
                <a:spcPct val="110000"/>
              </a:lnSpc>
            </a:pPr>
            <a:endParaRPr lang="en-US" sz="2400" smtClean="0"/>
          </a:p>
          <a:p>
            <a:pPr>
              <a:lnSpc>
                <a:spcPct val="110000"/>
              </a:lnSpc>
            </a:pPr>
            <a:endParaRPr lang="en-US" sz="2400" smtClean="0">
              <a:hlinkClick r:id="rId6"/>
            </a:endParaRPr>
          </a:p>
        </p:txBody>
      </p:sp>
      <p:sp>
        <p:nvSpPr>
          <p:cNvPr id="671747" name="Slide Number Placeholder 6"/>
          <p:cNvSpPr>
            <a:spLocks noGrp="1"/>
          </p:cNvSpPr>
          <p:nvPr>
            <p:ph type="sldNum" sz="quarter" idx="11"/>
          </p:nvPr>
        </p:nvSpPr>
        <p:spPr>
          <a:noFill/>
          <a:ln>
            <a:miter lim="800000"/>
            <a:headEnd/>
            <a:tailEnd/>
          </a:ln>
        </p:spPr>
        <p:txBody>
          <a:bodyPr/>
          <a:lstStyle/>
          <a:p>
            <a:r>
              <a:rPr lang="en-US">
                <a:cs typeface="Arial" charset="0"/>
              </a:rPr>
              <a:t>11-</a:t>
            </a:r>
            <a:fld id="{8F30A2D3-75F8-447A-8AFA-C9315EA0416D}" type="slidenum">
              <a:rPr lang="en-US">
                <a:cs typeface="Arial" charset="0"/>
              </a:rPr>
              <a:pPr/>
              <a:t>60</a:t>
            </a:fld>
            <a:endParaRPr lang="en-US">
              <a:cs typeface="Arial" charset="0"/>
            </a:endParaRPr>
          </a:p>
        </p:txBody>
      </p:sp>
      <p:sp>
        <p:nvSpPr>
          <p:cNvPr id="671748"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SampleChapter5.YulongMa">
  <a:themeElements>
    <a:clrScheme name="SampleChapter5.YulongMa 2">
      <a:dk1>
        <a:srgbClr val="0F3D6B"/>
      </a:dk1>
      <a:lt1>
        <a:srgbClr val="FFFFFF"/>
      </a:lt1>
      <a:dk2>
        <a:srgbClr val="026E94"/>
      </a:dk2>
      <a:lt2>
        <a:srgbClr val="CCFFFF"/>
      </a:lt2>
      <a:accent1>
        <a:srgbClr val="0066CC"/>
      </a:accent1>
      <a:accent2>
        <a:srgbClr val="71B517"/>
      </a:accent2>
      <a:accent3>
        <a:srgbClr val="AABAC8"/>
      </a:accent3>
      <a:accent4>
        <a:srgbClr val="DADADA"/>
      </a:accent4>
      <a:accent5>
        <a:srgbClr val="AAB8E2"/>
      </a:accent5>
      <a:accent6>
        <a:srgbClr val="66A414"/>
      </a:accent6>
      <a:hlink>
        <a:srgbClr val="4C9CE4"/>
      </a:hlink>
      <a:folHlink>
        <a:srgbClr val="5976D3"/>
      </a:folHlink>
    </a:clrScheme>
    <a:fontScheme name="SampleChapter5.YulongMa">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pitchFamily="34"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pitchFamily="34" charset="0"/>
          </a:defRPr>
        </a:defPPr>
      </a:lstStyle>
    </a:lnDef>
  </a:objectDefaults>
  <a:extraClrSchemeLst>
    <a:extraClrScheme>
      <a:clrScheme name="SampleChapter5.YulongMa 1">
        <a:dk1>
          <a:srgbClr val="0D6475"/>
        </a:dk1>
        <a:lt1>
          <a:srgbClr val="FFFFFF"/>
        </a:lt1>
        <a:dk2>
          <a:srgbClr val="007976"/>
        </a:dk2>
        <a:lt2>
          <a:srgbClr val="ECEEA2"/>
        </a:lt2>
        <a:accent1>
          <a:srgbClr val="BE9932"/>
        </a:accent1>
        <a:accent2>
          <a:srgbClr val="249258"/>
        </a:accent2>
        <a:accent3>
          <a:srgbClr val="AABEBD"/>
        </a:accent3>
        <a:accent4>
          <a:srgbClr val="DADADA"/>
        </a:accent4>
        <a:accent5>
          <a:srgbClr val="DBCAAD"/>
        </a:accent5>
        <a:accent6>
          <a:srgbClr val="20844F"/>
        </a:accent6>
        <a:hlink>
          <a:srgbClr val="2C5FC4"/>
        </a:hlink>
        <a:folHlink>
          <a:srgbClr val="905FDF"/>
        </a:folHlink>
      </a:clrScheme>
      <a:clrMap bg1="dk2" tx1="lt1" bg2="dk1" tx2="lt2" accent1="accent1" accent2="accent2" accent3="accent3" accent4="accent4" accent5="accent5" accent6="accent6" hlink="hlink" folHlink="folHlink"/>
    </a:extraClrScheme>
    <a:extraClrScheme>
      <a:clrScheme name="SampleChapter5.YulongMa 2">
        <a:dk1>
          <a:srgbClr val="0F3D6B"/>
        </a:dk1>
        <a:lt1>
          <a:srgbClr val="FFFFFF"/>
        </a:lt1>
        <a:dk2>
          <a:srgbClr val="026E94"/>
        </a:dk2>
        <a:lt2>
          <a:srgbClr val="CCFFFF"/>
        </a:lt2>
        <a:accent1>
          <a:srgbClr val="0066CC"/>
        </a:accent1>
        <a:accent2>
          <a:srgbClr val="71B517"/>
        </a:accent2>
        <a:accent3>
          <a:srgbClr val="AABAC8"/>
        </a:accent3>
        <a:accent4>
          <a:srgbClr val="DADADA"/>
        </a:accent4>
        <a:accent5>
          <a:srgbClr val="AAB8E2"/>
        </a:accent5>
        <a:accent6>
          <a:srgbClr val="66A414"/>
        </a:accent6>
        <a:hlink>
          <a:srgbClr val="4C9CE4"/>
        </a:hlink>
        <a:folHlink>
          <a:srgbClr val="5976D3"/>
        </a:folHlink>
      </a:clrScheme>
      <a:clrMap bg1="dk2" tx1="lt1" bg2="dk1" tx2="lt2" accent1="accent1" accent2="accent2" accent3="accent3" accent4="accent4" accent5="accent5" accent6="accent6" hlink="hlink" folHlink="folHlink"/>
    </a:extraClrScheme>
    <a:extraClrScheme>
      <a:clrScheme name="SampleChapter5.YulongMa 3">
        <a:dk1>
          <a:srgbClr val="204376"/>
        </a:dk1>
        <a:lt1>
          <a:srgbClr val="FFFFFF"/>
        </a:lt1>
        <a:dk2>
          <a:srgbClr val="2365BD"/>
        </a:dk2>
        <a:lt2>
          <a:srgbClr val="DDDDDD"/>
        </a:lt2>
        <a:accent1>
          <a:srgbClr val="4981E7"/>
        </a:accent1>
        <a:accent2>
          <a:srgbClr val="8DD9FF"/>
        </a:accent2>
        <a:accent3>
          <a:srgbClr val="ACB8DB"/>
        </a:accent3>
        <a:accent4>
          <a:srgbClr val="DADADA"/>
        </a:accent4>
        <a:accent5>
          <a:srgbClr val="B1C1F1"/>
        </a:accent5>
        <a:accent6>
          <a:srgbClr val="7FC4E7"/>
        </a:accent6>
        <a:hlink>
          <a:srgbClr val="9999FF"/>
        </a:hlink>
        <a:folHlink>
          <a:srgbClr val="336699"/>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Chapter 1-Test</Template>
  <TotalTime>3694</TotalTime>
  <Pages>8</Pages>
  <Words>4404</Words>
  <Application>Microsoft Office PowerPoint</Application>
  <PresentationFormat>On-screen Show (4:3)</PresentationFormat>
  <Paragraphs>513</Paragraphs>
  <Slides>60</Slides>
  <Notes>5</Notes>
  <HiddenSlides>0</HiddenSlides>
  <MMClips>0</MMClips>
  <ScaleCrop>false</ScaleCrop>
  <HeadingPairs>
    <vt:vector size="8" baseType="variant">
      <vt:variant>
        <vt:lpstr>Fonts Used</vt:lpstr>
      </vt:variant>
      <vt:variant>
        <vt:i4>6</vt:i4>
      </vt:variant>
      <vt:variant>
        <vt:lpstr>Design Template</vt:lpstr>
      </vt:variant>
      <vt:variant>
        <vt:i4>2</vt:i4>
      </vt:variant>
      <vt:variant>
        <vt:lpstr>Embedded OLE Servers</vt:lpstr>
      </vt:variant>
      <vt:variant>
        <vt:i4>1</vt:i4>
      </vt:variant>
      <vt:variant>
        <vt:lpstr>Slide Titles</vt:lpstr>
      </vt:variant>
      <vt:variant>
        <vt:i4>60</vt:i4>
      </vt:variant>
    </vt:vector>
  </HeadingPairs>
  <TitlesOfParts>
    <vt:vector size="69" baseType="lpstr">
      <vt:lpstr>Arial</vt:lpstr>
      <vt:lpstr>Times New Roman</vt:lpstr>
      <vt:lpstr>Bookman Old Style</vt:lpstr>
      <vt:lpstr>FrankRuehl</vt:lpstr>
      <vt:lpstr>Wingdings</vt:lpstr>
      <vt:lpstr>Symbol</vt:lpstr>
      <vt:lpstr>SampleChapter5.YulongMa</vt:lpstr>
      <vt:lpstr>SampleChapter5.YulongMa</vt:lpstr>
      <vt:lpstr>Equation</vt:lpstr>
      <vt:lpstr>Chapter 11:  Security Valuation Principles</vt:lpstr>
      <vt:lpstr>Overview of the Valuation Process</vt:lpstr>
      <vt:lpstr>Overview of the Valuation Process</vt:lpstr>
      <vt:lpstr>Exhibit 11.1</vt:lpstr>
      <vt:lpstr>Three-Step Valuation Approach</vt:lpstr>
      <vt:lpstr>Three-Step Valuation Approach</vt:lpstr>
      <vt:lpstr>Three-Step Valuation Approach</vt:lpstr>
      <vt:lpstr>Does the Three-Step Process Work?</vt:lpstr>
      <vt:lpstr>Does the Three-Step Process Work?</vt:lpstr>
      <vt:lpstr>Theory of Valuation</vt:lpstr>
      <vt:lpstr>Theory of Valuation</vt:lpstr>
      <vt:lpstr>Theory of Valuation</vt:lpstr>
      <vt:lpstr>Theory of Valuation</vt:lpstr>
      <vt:lpstr>Valuation of Alternative Investments</vt:lpstr>
      <vt:lpstr>Valuation of Bonds</vt:lpstr>
      <vt:lpstr>Valuation of Bonds</vt:lpstr>
      <vt:lpstr>Valuation of Bonds</vt:lpstr>
      <vt:lpstr>Valuation of Preferred Stock</vt:lpstr>
      <vt:lpstr>Valuation of Preferred Stock</vt:lpstr>
      <vt:lpstr>Valuation of Preferred Stock</vt:lpstr>
      <vt:lpstr>Valuation of Common Stock</vt:lpstr>
      <vt:lpstr>Exhibit 11.2</vt:lpstr>
      <vt:lpstr>Valuation of Common Stock</vt:lpstr>
      <vt:lpstr>Why Discounted Cash Flow Approach</vt:lpstr>
      <vt:lpstr>Why Relative Valuation Techniques</vt:lpstr>
      <vt:lpstr>Discounted Cash Flow  Valuation Techniques</vt:lpstr>
      <vt:lpstr>The Dividend Discount Model (DDM)</vt:lpstr>
      <vt:lpstr>The Dividend Discount Model (DDM)</vt:lpstr>
      <vt:lpstr>The Dividend Discount Model (DDM)</vt:lpstr>
      <vt:lpstr>The Dividend Discount Model (DDM)</vt:lpstr>
      <vt:lpstr>Infinite Period DDM  and Growth Companies</vt:lpstr>
      <vt:lpstr>Valuation with Temporary Supernormal Growth</vt:lpstr>
      <vt:lpstr>Valuation with Temporary Supernormal Growth</vt:lpstr>
      <vt:lpstr>Present Value of  Operating Free Cash Flows</vt:lpstr>
      <vt:lpstr>Present Value of  Operating Free Cash Flows</vt:lpstr>
      <vt:lpstr>Present Value of  Free Cash Flows to Equity</vt:lpstr>
      <vt:lpstr>Present Value of  Free Cash Flows to Equity</vt:lpstr>
      <vt:lpstr>Relative Valuation Techniques</vt:lpstr>
      <vt:lpstr>Earnings Multiplier Model</vt:lpstr>
      <vt:lpstr>Earnings Multiplier Model</vt:lpstr>
      <vt:lpstr>Earnings Multiplier Model</vt:lpstr>
      <vt:lpstr>Earnings Multiplier Model</vt:lpstr>
      <vt:lpstr>The Price-Cash Flow Ratio</vt:lpstr>
      <vt:lpstr>The Price-Book Value Ratio</vt:lpstr>
      <vt:lpstr>The Price-Sales Ratio</vt:lpstr>
      <vt:lpstr>Implementing the Relative Valuation Technique</vt:lpstr>
      <vt:lpstr>Estimating the Inputs: k and g</vt:lpstr>
      <vt:lpstr>Required Rate of Return (k)</vt:lpstr>
      <vt:lpstr>Required Rate of Return (k)</vt:lpstr>
      <vt:lpstr>Required Rate of Return (k)</vt:lpstr>
      <vt:lpstr>Required Rate of Return (k)</vt:lpstr>
      <vt:lpstr>Estimating the Required Return  for Foreign Securities</vt:lpstr>
      <vt:lpstr>Exhibit 11.6</vt:lpstr>
      <vt:lpstr>Estimating the Required Return  for Foreign Securities</vt:lpstr>
      <vt:lpstr>Expected Growth Rate</vt:lpstr>
      <vt:lpstr>Expected Growth Rate</vt:lpstr>
      <vt:lpstr>Expected Growth Rate</vt:lpstr>
      <vt:lpstr>Expected Growth Rate</vt:lpstr>
      <vt:lpstr>Estimating Dividend Growth for Foreign Stocks</vt:lpstr>
      <vt:lpstr>The Internet Investments Online</vt:lpstr>
    </vt:vector>
  </TitlesOfParts>
  <Company>Harcourt, Inc.</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Lecture Presentation to accompany Investment Analysis &amp; Portfolio Management, 6e</dc:title>
  <dc:subject>An Introduction to Security Valuation</dc:subject>
  <dc:creator>Frank K. Reilly &amp; Keith C. Brown</dc:creator>
  <cp:keywords>Lecture</cp:keywords>
  <cp:lastModifiedBy>1192541</cp:lastModifiedBy>
  <cp:revision>221</cp:revision>
  <cp:lastPrinted>1998-08-13T04:13:10Z</cp:lastPrinted>
  <dcterms:created xsi:type="dcterms:W3CDTF">1998-08-11T03:08:43Z</dcterms:created>
  <dcterms:modified xsi:type="dcterms:W3CDTF">2012-11-09T02:57:33Z</dcterms:modified>
  <cp:category>Finance</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Publisher">
    <vt:lpwstr>Harcourt, Inc.</vt:lpwstr>
  </property>
  <property fmtid="{D5CDD505-2E9C-101B-9397-08002B2CF9AE}" pid="3" name="Editor">
    <vt:lpwstr>Terri House</vt:lpwstr>
  </property>
  <property fmtid="{D5CDD505-2E9C-101B-9397-08002B2CF9AE}" pid="4" name="Project">
    <vt:lpwstr>Lecture Presentation Software</vt:lpwstr>
  </property>
  <property fmtid="{D5CDD505-2E9C-101B-9397-08002B2CF9AE}" pid="5" name="Language">
    <vt:lpwstr>English</vt:lpwstr>
  </property>
</Properties>
</file>