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53" r:id="rId2"/>
    <p:sldId id="259" r:id="rId3"/>
    <p:sldId id="260" r:id="rId4"/>
    <p:sldId id="262" r:id="rId5"/>
    <p:sldId id="385" r:id="rId6"/>
    <p:sldId id="380" r:id="rId7"/>
    <p:sldId id="386" r:id="rId8"/>
    <p:sldId id="373" r:id="rId9"/>
    <p:sldId id="387" r:id="rId10"/>
    <p:sldId id="376" r:id="rId11"/>
    <p:sldId id="377" r:id="rId12"/>
    <p:sldId id="388" r:id="rId13"/>
    <p:sldId id="389" r:id="rId14"/>
    <p:sldId id="390" r:id="rId15"/>
    <p:sldId id="391" r:id="rId16"/>
    <p:sldId id="392"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7F15872-934C-433F-868F-3715D0AD53A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3" name="Date Placeholder 2">
            <a:extLst>
              <a:ext uri="{FF2B5EF4-FFF2-40B4-BE49-F238E27FC236}">
                <a16:creationId xmlns:a16="http://schemas.microsoft.com/office/drawing/2014/main" id="{83CFDFD3-91BB-4C1B-BF5E-44F3266BE2B7}"/>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A7EC22AB-425D-4E10-B22A-22A54FF4C502}" type="datetimeFigureOut">
              <a:rPr lang="en-US"/>
              <a:pPr>
                <a:defRPr/>
              </a:pPr>
              <a:t>11/1/2019</a:t>
            </a:fld>
            <a:endParaRPr lang="en-US" dirty="0"/>
          </a:p>
        </p:txBody>
      </p:sp>
      <p:sp>
        <p:nvSpPr>
          <p:cNvPr id="4" name="Slide Image Placeholder 3">
            <a:extLst>
              <a:ext uri="{FF2B5EF4-FFF2-40B4-BE49-F238E27FC236}">
                <a16:creationId xmlns:a16="http://schemas.microsoft.com/office/drawing/2014/main" id="{36F3E7E5-B185-4FD8-A499-BE9DA531486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8441D580-3B1B-488C-880E-8BF1E53C098E}"/>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73CC126D-1ADE-4F56-9127-186FF3066B51}"/>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837A48C0-7D94-4402-956A-A8E70F88F095}"/>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E97E2A2D-E216-4FEE-BFE8-5151C4FB3488}" type="slidenum">
              <a:rPr lang="en-US" altLang="th-TH"/>
              <a:pPr/>
              <a:t>‹#›</a:t>
            </a:fld>
            <a:endParaRPr lang="en-US" alt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28AF0DD7-1330-43D1-9AAC-55BD941C033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2D46B4A-7FF0-4488-AA85-91125137B2E5}" type="slidenum">
              <a:rPr lang="en-US" altLang="en-US"/>
              <a:pPr>
                <a:spcBef>
                  <a:spcPct val="0"/>
                </a:spcBef>
              </a:pPr>
              <a:t>1</a:t>
            </a:fld>
            <a:endParaRPr lang="en-US" altLang="en-US"/>
          </a:p>
        </p:txBody>
      </p:sp>
      <p:sp>
        <p:nvSpPr>
          <p:cNvPr id="4099" name="Rectangle 2">
            <a:extLst>
              <a:ext uri="{FF2B5EF4-FFF2-40B4-BE49-F238E27FC236}">
                <a16:creationId xmlns:a16="http://schemas.microsoft.com/office/drawing/2014/main" id="{63D2EB64-D43A-4E09-9EA4-D310ABB1ACC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0" name="Rectangle 3">
            <a:extLst>
              <a:ext uri="{FF2B5EF4-FFF2-40B4-BE49-F238E27FC236}">
                <a16:creationId xmlns:a16="http://schemas.microsoft.com/office/drawing/2014/main" id="{6847C64F-678D-4140-A314-08EFC7DED391}"/>
              </a:ext>
            </a:extLst>
          </p:cNvPr>
          <p:cNvSpPr>
            <a:spLocks noGrp="1" noChangeArrowheads="1"/>
          </p:cNvSpPr>
          <p:nvPr>
            <p:ph type="body" idx="1"/>
          </p:nvPr>
        </p:nvSpPr>
        <p:spPr bwMode="auto">
          <a:xfrm>
            <a:off x="1323764" y="3228896"/>
            <a:ext cx="7280698" cy="305895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9B377904-1749-4C3C-A22E-585A63BC18C0}"/>
              </a:ext>
            </a:extLst>
          </p:cNvPr>
          <p:cNvSpPr>
            <a:spLocks noGrp="1"/>
          </p:cNvSpPr>
          <p:nvPr>
            <p:ph type="dt" sz="half" idx="10"/>
          </p:nvPr>
        </p:nvSpPr>
        <p:spPr/>
        <p:txBody>
          <a:bodyPr/>
          <a:lstStyle>
            <a:lvl1pPr>
              <a:defRPr/>
            </a:lvl1pPr>
          </a:lstStyle>
          <a:p>
            <a:pPr>
              <a:defRPr/>
            </a:pPr>
            <a:fld id="{FF22A9B2-67D4-4D22-8A61-47EC2CD63B6C}" type="datetimeFigureOut">
              <a:rPr lang="en-US"/>
              <a:pPr>
                <a:defRPr/>
              </a:pPr>
              <a:t>11/1/2019</a:t>
            </a:fld>
            <a:endParaRPr lang="en-US" dirty="0"/>
          </a:p>
        </p:txBody>
      </p:sp>
      <p:sp>
        <p:nvSpPr>
          <p:cNvPr id="5" name="Footer Placeholder 4">
            <a:extLst>
              <a:ext uri="{FF2B5EF4-FFF2-40B4-BE49-F238E27FC236}">
                <a16:creationId xmlns:a16="http://schemas.microsoft.com/office/drawing/2014/main" id="{AE62E07D-7004-428A-ABE2-9B3245F7060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2D50C2E-FD55-42C9-8370-3EB574F76A4B}"/>
              </a:ext>
            </a:extLst>
          </p:cNvPr>
          <p:cNvSpPr>
            <a:spLocks noGrp="1"/>
          </p:cNvSpPr>
          <p:nvPr>
            <p:ph type="sldNum" sz="quarter" idx="12"/>
          </p:nvPr>
        </p:nvSpPr>
        <p:spPr/>
        <p:txBody>
          <a:bodyPr/>
          <a:lstStyle>
            <a:lvl1pPr>
              <a:defRPr/>
            </a:lvl1pPr>
          </a:lstStyle>
          <a:p>
            <a:fld id="{F22841A4-8FF6-4F78-846F-0B0E7BF985F9}" type="slidenum">
              <a:rPr lang="en-US" altLang="th-TH"/>
              <a:pPr/>
              <a:t>‹#›</a:t>
            </a:fld>
            <a:endParaRPr lang="en-US" altLang="th-TH"/>
          </a:p>
        </p:txBody>
      </p:sp>
    </p:spTree>
    <p:extLst>
      <p:ext uri="{BB962C8B-B14F-4D97-AF65-F5344CB8AC3E}">
        <p14:creationId xmlns:p14="http://schemas.microsoft.com/office/powerpoint/2010/main" val="2879648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DC6DDD3-5DFA-4665-B39D-94033C1E1A94}"/>
              </a:ext>
            </a:extLst>
          </p:cNvPr>
          <p:cNvSpPr>
            <a:spLocks noGrp="1"/>
          </p:cNvSpPr>
          <p:nvPr>
            <p:ph type="dt" sz="half" idx="10"/>
          </p:nvPr>
        </p:nvSpPr>
        <p:spPr/>
        <p:txBody>
          <a:bodyPr/>
          <a:lstStyle>
            <a:lvl1pPr>
              <a:defRPr/>
            </a:lvl1pPr>
          </a:lstStyle>
          <a:p>
            <a:pPr>
              <a:defRPr/>
            </a:pPr>
            <a:fld id="{F00D9FA7-CD91-4940-A0DF-2D229BB4753E}" type="datetimeFigureOut">
              <a:rPr lang="en-US"/>
              <a:pPr>
                <a:defRPr/>
              </a:pPr>
              <a:t>11/1/2019</a:t>
            </a:fld>
            <a:endParaRPr lang="en-US" dirty="0"/>
          </a:p>
        </p:txBody>
      </p:sp>
      <p:sp>
        <p:nvSpPr>
          <p:cNvPr id="5" name="Footer Placeholder 4">
            <a:extLst>
              <a:ext uri="{FF2B5EF4-FFF2-40B4-BE49-F238E27FC236}">
                <a16:creationId xmlns:a16="http://schemas.microsoft.com/office/drawing/2014/main" id="{376BDD43-07B2-4A55-A5B4-4F4B5466406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4896985-E86A-41A7-B5B6-08BA39BD7826}"/>
              </a:ext>
            </a:extLst>
          </p:cNvPr>
          <p:cNvSpPr>
            <a:spLocks noGrp="1"/>
          </p:cNvSpPr>
          <p:nvPr>
            <p:ph type="sldNum" sz="quarter" idx="12"/>
          </p:nvPr>
        </p:nvSpPr>
        <p:spPr/>
        <p:txBody>
          <a:bodyPr/>
          <a:lstStyle>
            <a:lvl1pPr>
              <a:defRPr/>
            </a:lvl1pPr>
          </a:lstStyle>
          <a:p>
            <a:fld id="{4562936F-16F4-4C4F-BF56-41A2A62709DC}" type="slidenum">
              <a:rPr lang="en-US" altLang="th-TH"/>
              <a:pPr/>
              <a:t>‹#›</a:t>
            </a:fld>
            <a:endParaRPr lang="en-US" altLang="th-TH"/>
          </a:p>
        </p:txBody>
      </p:sp>
    </p:spTree>
    <p:extLst>
      <p:ext uri="{BB962C8B-B14F-4D97-AF65-F5344CB8AC3E}">
        <p14:creationId xmlns:p14="http://schemas.microsoft.com/office/powerpoint/2010/main" val="3405073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27336D0-824B-4ECF-BDEC-7A17960F24F4}"/>
              </a:ext>
            </a:extLst>
          </p:cNvPr>
          <p:cNvSpPr>
            <a:spLocks noGrp="1"/>
          </p:cNvSpPr>
          <p:nvPr>
            <p:ph type="dt" sz="half" idx="10"/>
          </p:nvPr>
        </p:nvSpPr>
        <p:spPr/>
        <p:txBody>
          <a:bodyPr/>
          <a:lstStyle>
            <a:lvl1pPr>
              <a:defRPr/>
            </a:lvl1pPr>
          </a:lstStyle>
          <a:p>
            <a:pPr>
              <a:defRPr/>
            </a:pPr>
            <a:fld id="{048F897A-9F7D-447F-BFC9-504082B58CBC}" type="datetimeFigureOut">
              <a:rPr lang="en-US"/>
              <a:pPr>
                <a:defRPr/>
              </a:pPr>
              <a:t>11/1/2019</a:t>
            </a:fld>
            <a:endParaRPr lang="en-US" dirty="0"/>
          </a:p>
        </p:txBody>
      </p:sp>
      <p:sp>
        <p:nvSpPr>
          <p:cNvPr id="5" name="Footer Placeholder 4">
            <a:extLst>
              <a:ext uri="{FF2B5EF4-FFF2-40B4-BE49-F238E27FC236}">
                <a16:creationId xmlns:a16="http://schemas.microsoft.com/office/drawing/2014/main" id="{A8DD9F83-B93A-4068-8E58-5A2E84AB98B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5980FAD-09D0-4A99-B6B5-A8543B91B461}"/>
              </a:ext>
            </a:extLst>
          </p:cNvPr>
          <p:cNvSpPr>
            <a:spLocks noGrp="1"/>
          </p:cNvSpPr>
          <p:nvPr>
            <p:ph type="sldNum" sz="quarter" idx="12"/>
          </p:nvPr>
        </p:nvSpPr>
        <p:spPr/>
        <p:txBody>
          <a:bodyPr/>
          <a:lstStyle>
            <a:lvl1pPr>
              <a:defRPr/>
            </a:lvl1pPr>
          </a:lstStyle>
          <a:p>
            <a:fld id="{AE48346C-56C8-41B4-B0B8-A7149D9D8967}" type="slidenum">
              <a:rPr lang="en-US" altLang="th-TH"/>
              <a:pPr/>
              <a:t>‹#›</a:t>
            </a:fld>
            <a:endParaRPr lang="en-US" altLang="th-TH"/>
          </a:p>
        </p:txBody>
      </p:sp>
    </p:spTree>
    <p:extLst>
      <p:ext uri="{BB962C8B-B14F-4D97-AF65-F5344CB8AC3E}">
        <p14:creationId xmlns:p14="http://schemas.microsoft.com/office/powerpoint/2010/main" val="2195395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AB4C2B82-740A-4907-B725-16B79AC1F5A5}"/>
              </a:ext>
            </a:extLst>
          </p:cNvPr>
          <p:cNvSpPr>
            <a:spLocks noGrp="1"/>
          </p:cNvSpPr>
          <p:nvPr>
            <p:ph type="dt" sz="half" idx="10"/>
          </p:nvPr>
        </p:nvSpPr>
        <p:spPr/>
        <p:txBody>
          <a:bodyPr/>
          <a:lstStyle>
            <a:lvl1pPr>
              <a:defRPr/>
            </a:lvl1pPr>
          </a:lstStyle>
          <a:p>
            <a:pPr>
              <a:defRPr/>
            </a:pPr>
            <a:fld id="{F4A5A5EA-E9C0-4F45-88EF-61BE77C550CF}" type="datetimeFigureOut">
              <a:rPr lang="en-US"/>
              <a:pPr>
                <a:defRPr/>
              </a:pPr>
              <a:t>11/1/2019</a:t>
            </a:fld>
            <a:endParaRPr lang="en-US" dirty="0"/>
          </a:p>
        </p:txBody>
      </p:sp>
      <p:sp>
        <p:nvSpPr>
          <p:cNvPr id="6" name="Footer Placeholder 4">
            <a:extLst>
              <a:ext uri="{FF2B5EF4-FFF2-40B4-BE49-F238E27FC236}">
                <a16:creationId xmlns:a16="http://schemas.microsoft.com/office/drawing/2014/main" id="{5A245BB0-6157-4CE4-B998-C129C4403B8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0BB1E77-8016-4180-96B7-47DF5B4C41E3}"/>
              </a:ext>
            </a:extLst>
          </p:cNvPr>
          <p:cNvSpPr>
            <a:spLocks noGrp="1"/>
          </p:cNvSpPr>
          <p:nvPr>
            <p:ph type="sldNum" sz="quarter" idx="12"/>
          </p:nvPr>
        </p:nvSpPr>
        <p:spPr/>
        <p:txBody>
          <a:bodyPr/>
          <a:lstStyle>
            <a:lvl1pPr>
              <a:defRPr/>
            </a:lvl1pPr>
          </a:lstStyle>
          <a:p>
            <a:fld id="{07D6F740-E861-4BF2-BBEB-FEF915AC9C03}" type="slidenum">
              <a:rPr lang="en-US" altLang="th-TH"/>
              <a:pPr/>
              <a:t>‹#›</a:t>
            </a:fld>
            <a:endParaRPr lang="en-US" altLang="th-TH"/>
          </a:p>
        </p:txBody>
      </p:sp>
    </p:spTree>
    <p:extLst>
      <p:ext uri="{BB962C8B-B14F-4D97-AF65-F5344CB8AC3E}">
        <p14:creationId xmlns:p14="http://schemas.microsoft.com/office/powerpoint/2010/main" val="654066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92A4FAB0-4775-49DF-9B82-CBB0A5F122E0}"/>
              </a:ext>
            </a:extLst>
          </p:cNvPr>
          <p:cNvSpPr>
            <a:spLocks noGrp="1"/>
          </p:cNvSpPr>
          <p:nvPr>
            <p:ph type="dt" sz="half" idx="10"/>
          </p:nvPr>
        </p:nvSpPr>
        <p:spPr/>
        <p:txBody>
          <a:bodyPr/>
          <a:lstStyle>
            <a:lvl1pPr>
              <a:defRPr/>
            </a:lvl1pPr>
          </a:lstStyle>
          <a:p>
            <a:pPr>
              <a:defRPr/>
            </a:pPr>
            <a:fld id="{1EE3CB13-E021-4537-91C5-F4BC8BB46F05}" type="datetimeFigureOut">
              <a:rPr lang="en-US"/>
              <a:pPr>
                <a:defRPr/>
              </a:pPr>
              <a:t>11/1/2019</a:t>
            </a:fld>
            <a:endParaRPr lang="en-US" dirty="0"/>
          </a:p>
        </p:txBody>
      </p:sp>
      <p:sp>
        <p:nvSpPr>
          <p:cNvPr id="8" name="Footer Placeholder 4">
            <a:extLst>
              <a:ext uri="{FF2B5EF4-FFF2-40B4-BE49-F238E27FC236}">
                <a16:creationId xmlns:a16="http://schemas.microsoft.com/office/drawing/2014/main" id="{68430CA9-E484-4BAE-BEBB-4A0E13B14DCB}"/>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45A2620B-86C0-49CE-9D96-873D0C797DFC}"/>
              </a:ext>
            </a:extLst>
          </p:cNvPr>
          <p:cNvSpPr>
            <a:spLocks noGrp="1"/>
          </p:cNvSpPr>
          <p:nvPr>
            <p:ph type="sldNum" sz="quarter" idx="12"/>
          </p:nvPr>
        </p:nvSpPr>
        <p:spPr/>
        <p:txBody>
          <a:bodyPr/>
          <a:lstStyle>
            <a:lvl1pPr>
              <a:defRPr/>
            </a:lvl1pPr>
          </a:lstStyle>
          <a:p>
            <a:fld id="{416FBADA-FB60-43BB-B67D-261A3BFFA726}" type="slidenum">
              <a:rPr lang="en-US" altLang="th-TH"/>
              <a:pPr/>
              <a:t>‹#›</a:t>
            </a:fld>
            <a:endParaRPr lang="en-US" altLang="th-TH"/>
          </a:p>
        </p:txBody>
      </p:sp>
    </p:spTree>
    <p:extLst>
      <p:ext uri="{BB962C8B-B14F-4D97-AF65-F5344CB8AC3E}">
        <p14:creationId xmlns:p14="http://schemas.microsoft.com/office/powerpoint/2010/main" val="751727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17D1D659-8D9E-4D15-AA75-829FCF397E9B}"/>
              </a:ext>
            </a:extLst>
          </p:cNvPr>
          <p:cNvSpPr>
            <a:spLocks noGrp="1"/>
          </p:cNvSpPr>
          <p:nvPr>
            <p:ph type="dt" sz="half" idx="10"/>
          </p:nvPr>
        </p:nvSpPr>
        <p:spPr/>
        <p:txBody>
          <a:bodyPr/>
          <a:lstStyle>
            <a:lvl1pPr>
              <a:defRPr/>
            </a:lvl1pPr>
          </a:lstStyle>
          <a:p>
            <a:pPr>
              <a:defRPr/>
            </a:pPr>
            <a:fld id="{419558EF-4876-48BF-A2CF-F036222BD63E}" type="datetimeFigureOut">
              <a:rPr lang="en-US"/>
              <a:pPr>
                <a:defRPr/>
              </a:pPr>
              <a:t>11/1/2019</a:t>
            </a:fld>
            <a:endParaRPr lang="en-US" dirty="0"/>
          </a:p>
        </p:txBody>
      </p:sp>
      <p:sp>
        <p:nvSpPr>
          <p:cNvPr id="4" name="Footer Placeholder 4">
            <a:extLst>
              <a:ext uri="{FF2B5EF4-FFF2-40B4-BE49-F238E27FC236}">
                <a16:creationId xmlns:a16="http://schemas.microsoft.com/office/drawing/2014/main" id="{2EE281DA-7FC2-4E83-9290-EB4E385FA8CF}"/>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9C661E5-171F-40E0-8FB1-30E9BB7F66C8}"/>
              </a:ext>
            </a:extLst>
          </p:cNvPr>
          <p:cNvSpPr>
            <a:spLocks noGrp="1"/>
          </p:cNvSpPr>
          <p:nvPr>
            <p:ph type="sldNum" sz="quarter" idx="12"/>
          </p:nvPr>
        </p:nvSpPr>
        <p:spPr/>
        <p:txBody>
          <a:bodyPr/>
          <a:lstStyle>
            <a:lvl1pPr>
              <a:defRPr/>
            </a:lvl1pPr>
          </a:lstStyle>
          <a:p>
            <a:fld id="{16E08465-571A-4730-B6D6-4E2C092F546F}" type="slidenum">
              <a:rPr lang="en-US" altLang="th-TH"/>
              <a:pPr/>
              <a:t>‹#›</a:t>
            </a:fld>
            <a:endParaRPr lang="en-US" altLang="th-TH"/>
          </a:p>
        </p:txBody>
      </p:sp>
    </p:spTree>
    <p:extLst>
      <p:ext uri="{BB962C8B-B14F-4D97-AF65-F5344CB8AC3E}">
        <p14:creationId xmlns:p14="http://schemas.microsoft.com/office/powerpoint/2010/main" val="19382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56BA1DB-A0B8-4383-92DC-A410D4ED580E}"/>
              </a:ext>
            </a:extLst>
          </p:cNvPr>
          <p:cNvSpPr>
            <a:spLocks noGrp="1"/>
          </p:cNvSpPr>
          <p:nvPr>
            <p:ph type="dt" sz="half" idx="10"/>
          </p:nvPr>
        </p:nvSpPr>
        <p:spPr/>
        <p:txBody>
          <a:bodyPr/>
          <a:lstStyle>
            <a:lvl1pPr>
              <a:defRPr/>
            </a:lvl1pPr>
          </a:lstStyle>
          <a:p>
            <a:pPr>
              <a:defRPr/>
            </a:pPr>
            <a:fld id="{2717FA2F-CD6D-4603-8E00-35600D233F42}" type="datetimeFigureOut">
              <a:rPr lang="en-US"/>
              <a:pPr>
                <a:defRPr/>
              </a:pPr>
              <a:t>11/1/2019</a:t>
            </a:fld>
            <a:endParaRPr lang="en-US" dirty="0"/>
          </a:p>
        </p:txBody>
      </p:sp>
      <p:sp>
        <p:nvSpPr>
          <p:cNvPr id="3" name="Footer Placeholder 4">
            <a:extLst>
              <a:ext uri="{FF2B5EF4-FFF2-40B4-BE49-F238E27FC236}">
                <a16:creationId xmlns:a16="http://schemas.microsoft.com/office/drawing/2014/main" id="{71A11A28-4415-451A-B032-BAECF52AF6D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00073F4E-E9E5-4FD1-B7FE-BCAB8C3D89AB}"/>
              </a:ext>
            </a:extLst>
          </p:cNvPr>
          <p:cNvSpPr>
            <a:spLocks noGrp="1"/>
          </p:cNvSpPr>
          <p:nvPr>
            <p:ph type="sldNum" sz="quarter" idx="12"/>
          </p:nvPr>
        </p:nvSpPr>
        <p:spPr/>
        <p:txBody>
          <a:bodyPr/>
          <a:lstStyle>
            <a:lvl1pPr>
              <a:defRPr/>
            </a:lvl1pPr>
          </a:lstStyle>
          <a:p>
            <a:fld id="{2F4D3CCA-244A-40A9-80FC-0C04A503EED5}" type="slidenum">
              <a:rPr lang="en-US" altLang="th-TH"/>
              <a:pPr/>
              <a:t>‹#›</a:t>
            </a:fld>
            <a:endParaRPr lang="en-US" altLang="th-TH"/>
          </a:p>
        </p:txBody>
      </p:sp>
    </p:spTree>
    <p:extLst>
      <p:ext uri="{BB962C8B-B14F-4D97-AF65-F5344CB8AC3E}">
        <p14:creationId xmlns:p14="http://schemas.microsoft.com/office/powerpoint/2010/main" val="2319574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1D3AC33-FE52-4424-948F-7A34862B62EE}"/>
              </a:ext>
            </a:extLst>
          </p:cNvPr>
          <p:cNvSpPr>
            <a:spLocks noGrp="1"/>
          </p:cNvSpPr>
          <p:nvPr>
            <p:ph type="dt" sz="half" idx="10"/>
          </p:nvPr>
        </p:nvSpPr>
        <p:spPr/>
        <p:txBody>
          <a:bodyPr/>
          <a:lstStyle>
            <a:lvl1pPr>
              <a:defRPr/>
            </a:lvl1pPr>
          </a:lstStyle>
          <a:p>
            <a:pPr>
              <a:defRPr/>
            </a:pPr>
            <a:fld id="{2BF002C6-DEC0-4FBE-A08C-C2C3228F7C76}" type="datetimeFigureOut">
              <a:rPr lang="en-US"/>
              <a:pPr>
                <a:defRPr/>
              </a:pPr>
              <a:t>11/1/2019</a:t>
            </a:fld>
            <a:endParaRPr lang="en-US" dirty="0"/>
          </a:p>
        </p:txBody>
      </p:sp>
      <p:sp>
        <p:nvSpPr>
          <p:cNvPr id="6" name="Footer Placeholder 4">
            <a:extLst>
              <a:ext uri="{FF2B5EF4-FFF2-40B4-BE49-F238E27FC236}">
                <a16:creationId xmlns:a16="http://schemas.microsoft.com/office/drawing/2014/main" id="{B6BB3D90-2757-4797-B09E-217C2AAF1ED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D69BB8B-2B5E-492F-AB63-5B80FAC58B49}"/>
              </a:ext>
            </a:extLst>
          </p:cNvPr>
          <p:cNvSpPr>
            <a:spLocks noGrp="1"/>
          </p:cNvSpPr>
          <p:nvPr>
            <p:ph type="sldNum" sz="quarter" idx="12"/>
          </p:nvPr>
        </p:nvSpPr>
        <p:spPr/>
        <p:txBody>
          <a:bodyPr/>
          <a:lstStyle>
            <a:lvl1pPr>
              <a:defRPr/>
            </a:lvl1pPr>
          </a:lstStyle>
          <a:p>
            <a:fld id="{10E46AD4-91DA-415C-A4A8-2227F63A956E}" type="slidenum">
              <a:rPr lang="en-US" altLang="th-TH"/>
              <a:pPr/>
              <a:t>‹#›</a:t>
            </a:fld>
            <a:endParaRPr lang="en-US" altLang="th-TH"/>
          </a:p>
        </p:txBody>
      </p:sp>
    </p:spTree>
    <p:extLst>
      <p:ext uri="{BB962C8B-B14F-4D97-AF65-F5344CB8AC3E}">
        <p14:creationId xmlns:p14="http://schemas.microsoft.com/office/powerpoint/2010/main" val="1875080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85EA494-3A24-462D-A47E-18BAC65A3325}"/>
              </a:ext>
            </a:extLst>
          </p:cNvPr>
          <p:cNvSpPr>
            <a:spLocks noGrp="1"/>
          </p:cNvSpPr>
          <p:nvPr>
            <p:ph type="dt" sz="half" idx="10"/>
          </p:nvPr>
        </p:nvSpPr>
        <p:spPr/>
        <p:txBody>
          <a:bodyPr/>
          <a:lstStyle>
            <a:lvl1pPr>
              <a:defRPr/>
            </a:lvl1pPr>
          </a:lstStyle>
          <a:p>
            <a:pPr>
              <a:defRPr/>
            </a:pPr>
            <a:fld id="{44604842-9F64-41C4-A4F5-ABBBA9C38C91}" type="datetimeFigureOut">
              <a:rPr lang="en-US"/>
              <a:pPr>
                <a:defRPr/>
              </a:pPr>
              <a:t>11/1/2019</a:t>
            </a:fld>
            <a:endParaRPr lang="en-US" dirty="0"/>
          </a:p>
        </p:txBody>
      </p:sp>
      <p:sp>
        <p:nvSpPr>
          <p:cNvPr id="6" name="Footer Placeholder 4">
            <a:extLst>
              <a:ext uri="{FF2B5EF4-FFF2-40B4-BE49-F238E27FC236}">
                <a16:creationId xmlns:a16="http://schemas.microsoft.com/office/drawing/2014/main" id="{6943D67D-4647-4CE1-93EA-2CF2CA60A36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E25217C1-EFEB-4537-8713-C3B6ADDE493B}"/>
              </a:ext>
            </a:extLst>
          </p:cNvPr>
          <p:cNvSpPr>
            <a:spLocks noGrp="1"/>
          </p:cNvSpPr>
          <p:nvPr>
            <p:ph type="sldNum" sz="quarter" idx="12"/>
          </p:nvPr>
        </p:nvSpPr>
        <p:spPr/>
        <p:txBody>
          <a:bodyPr/>
          <a:lstStyle>
            <a:lvl1pPr>
              <a:defRPr/>
            </a:lvl1pPr>
          </a:lstStyle>
          <a:p>
            <a:fld id="{3D204B53-4725-4E70-96B8-38D7B9638DA4}" type="slidenum">
              <a:rPr lang="en-US" altLang="th-TH"/>
              <a:pPr/>
              <a:t>‹#›</a:t>
            </a:fld>
            <a:endParaRPr lang="en-US" altLang="th-TH"/>
          </a:p>
        </p:txBody>
      </p:sp>
    </p:spTree>
    <p:extLst>
      <p:ext uri="{BB962C8B-B14F-4D97-AF65-F5344CB8AC3E}">
        <p14:creationId xmlns:p14="http://schemas.microsoft.com/office/powerpoint/2010/main" val="2728043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003417-E6D0-46C6-9439-9BABD2DBE31F}"/>
              </a:ext>
            </a:extLst>
          </p:cNvPr>
          <p:cNvSpPr>
            <a:spLocks noGrp="1"/>
          </p:cNvSpPr>
          <p:nvPr>
            <p:ph type="dt" sz="half" idx="10"/>
          </p:nvPr>
        </p:nvSpPr>
        <p:spPr/>
        <p:txBody>
          <a:bodyPr/>
          <a:lstStyle>
            <a:lvl1pPr>
              <a:defRPr/>
            </a:lvl1pPr>
          </a:lstStyle>
          <a:p>
            <a:pPr>
              <a:defRPr/>
            </a:pPr>
            <a:fld id="{81D31AA6-4177-4A19-A18E-33B08162A9DA}" type="datetimeFigureOut">
              <a:rPr lang="en-US"/>
              <a:pPr>
                <a:defRPr/>
              </a:pPr>
              <a:t>11/1/2019</a:t>
            </a:fld>
            <a:endParaRPr lang="en-US" dirty="0"/>
          </a:p>
        </p:txBody>
      </p:sp>
      <p:sp>
        <p:nvSpPr>
          <p:cNvPr id="5" name="Footer Placeholder 4">
            <a:extLst>
              <a:ext uri="{FF2B5EF4-FFF2-40B4-BE49-F238E27FC236}">
                <a16:creationId xmlns:a16="http://schemas.microsoft.com/office/drawing/2014/main" id="{4489922D-FA45-4735-99E2-0518C7BB801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46E4220-C460-40B8-A718-04632801F9F3}"/>
              </a:ext>
            </a:extLst>
          </p:cNvPr>
          <p:cNvSpPr>
            <a:spLocks noGrp="1"/>
          </p:cNvSpPr>
          <p:nvPr>
            <p:ph type="sldNum" sz="quarter" idx="12"/>
          </p:nvPr>
        </p:nvSpPr>
        <p:spPr/>
        <p:txBody>
          <a:bodyPr/>
          <a:lstStyle>
            <a:lvl1pPr>
              <a:defRPr/>
            </a:lvl1pPr>
          </a:lstStyle>
          <a:p>
            <a:fld id="{F40F9C5F-85B2-4ABA-AE5C-AFA853D65781}" type="slidenum">
              <a:rPr lang="en-US" altLang="th-TH"/>
              <a:pPr/>
              <a:t>‹#›</a:t>
            </a:fld>
            <a:endParaRPr lang="en-US" altLang="th-TH"/>
          </a:p>
        </p:txBody>
      </p:sp>
    </p:spTree>
    <p:extLst>
      <p:ext uri="{BB962C8B-B14F-4D97-AF65-F5344CB8AC3E}">
        <p14:creationId xmlns:p14="http://schemas.microsoft.com/office/powerpoint/2010/main" val="397707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622A44-4321-4030-BB14-676ECDE6139D}"/>
              </a:ext>
            </a:extLst>
          </p:cNvPr>
          <p:cNvSpPr>
            <a:spLocks noGrp="1"/>
          </p:cNvSpPr>
          <p:nvPr>
            <p:ph type="dt" sz="half" idx="10"/>
          </p:nvPr>
        </p:nvSpPr>
        <p:spPr/>
        <p:txBody>
          <a:bodyPr/>
          <a:lstStyle>
            <a:lvl1pPr>
              <a:defRPr/>
            </a:lvl1pPr>
          </a:lstStyle>
          <a:p>
            <a:pPr>
              <a:defRPr/>
            </a:pPr>
            <a:fld id="{8646DC13-8713-4EA2-89CD-B059D391E49F}" type="datetimeFigureOut">
              <a:rPr lang="en-US"/>
              <a:pPr>
                <a:defRPr/>
              </a:pPr>
              <a:t>11/1/2019</a:t>
            </a:fld>
            <a:endParaRPr lang="en-US" dirty="0"/>
          </a:p>
        </p:txBody>
      </p:sp>
      <p:sp>
        <p:nvSpPr>
          <p:cNvPr id="5" name="Footer Placeholder 4">
            <a:extLst>
              <a:ext uri="{FF2B5EF4-FFF2-40B4-BE49-F238E27FC236}">
                <a16:creationId xmlns:a16="http://schemas.microsoft.com/office/drawing/2014/main" id="{A5832CDA-F300-4040-BA2F-6BA7EB515C2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4EE884C-A1D3-41C0-A127-D5F42AD62B53}"/>
              </a:ext>
            </a:extLst>
          </p:cNvPr>
          <p:cNvSpPr>
            <a:spLocks noGrp="1"/>
          </p:cNvSpPr>
          <p:nvPr>
            <p:ph type="sldNum" sz="quarter" idx="12"/>
          </p:nvPr>
        </p:nvSpPr>
        <p:spPr/>
        <p:txBody>
          <a:bodyPr/>
          <a:lstStyle>
            <a:lvl1pPr>
              <a:defRPr/>
            </a:lvl1pPr>
          </a:lstStyle>
          <a:p>
            <a:fld id="{9479E6E7-2A59-4442-B161-E973614EACEE}" type="slidenum">
              <a:rPr lang="en-US" altLang="th-TH"/>
              <a:pPr/>
              <a:t>‹#›</a:t>
            </a:fld>
            <a:endParaRPr lang="en-US" altLang="th-TH"/>
          </a:p>
        </p:txBody>
      </p:sp>
    </p:spTree>
    <p:extLst>
      <p:ext uri="{BB962C8B-B14F-4D97-AF65-F5344CB8AC3E}">
        <p14:creationId xmlns:p14="http://schemas.microsoft.com/office/powerpoint/2010/main" val="3773925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6562" name="Title Placeholder 1">
            <a:extLst>
              <a:ext uri="{FF2B5EF4-FFF2-40B4-BE49-F238E27FC236}">
                <a16:creationId xmlns:a16="http://schemas.microsoft.com/office/drawing/2014/main" id="{4B2F32B2-BE71-4000-B1EC-BB87DFE8AC6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66563" name="Text Placeholder 2">
            <a:extLst>
              <a:ext uri="{FF2B5EF4-FFF2-40B4-BE49-F238E27FC236}">
                <a16:creationId xmlns:a16="http://schemas.microsoft.com/office/drawing/2014/main" id="{742A20BA-FC32-4BC4-BFB2-DD61A44169F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a:extLst>
              <a:ext uri="{FF2B5EF4-FFF2-40B4-BE49-F238E27FC236}">
                <a16:creationId xmlns:a16="http://schemas.microsoft.com/office/drawing/2014/main" id="{0F4ADE55-0BB1-47B7-B0BD-60453A4B8F15}"/>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defRPr>
            </a:lvl1pPr>
          </a:lstStyle>
          <a:p>
            <a:pPr>
              <a:defRPr/>
            </a:pPr>
            <a:fld id="{585DCC36-64B7-4BF6-8C9D-B15D26A07D25}" type="datetimeFigureOut">
              <a:rPr lang="en-US"/>
              <a:pPr>
                <a:defRPr/>
              </a:pPr>
              <a:t>11/1/2019</a:t>
            </a:fld>
            <a:endParaRPr lang="en-US" dirty="0"/>
          </a:p>
        </p:txBody>
      </p:sp>
      <p:sp>
        <p:nvSpPr>
          <p:cNvPr id="5" name="Footer Placeholder 4">
            <a:extLst>
              <a:ext uri="{FF2B5EF4-FFF2-40B4-BE49-F238E27FC236}">
                <a16:creationId xmlns:a16="http://schemas.microsoft.com/office/drawing/2014/main" id="{C5F1D2EC-9419-4A19-BBC8-0FAF8AE61181}"/>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dirty="0" smtClean="0">
                <a:solidFill>
                  <a:srgbClr val="898989"/>
                </a:solidFill>
                <a:latin typeface="Calibri" pitchFamily="34" charset="0"/>
              </a:defRPr>
            </a:lvl1pPr>
          </a:lstStyle>
          <a:p>
            <a:pPr>
              <a:defRPr/>
            </a:pPr>
            <a:endParaRPr lang="en-US"/>
          </a:p>
        </p:txBody>
      </p:sp>
      <p:sp>
        <p:nvSpPr>
          <p:cNvPr id="6" name="Slide Number Placeholder 5">
            <a:extLst>
              <a:ext uri="{FF2B5EF4-FFF2-40B4-BE49-F238E27FC236}">
                <a16:creationId xmlns:a16="http://schemas.microsoft.com/office/drawing/2014/main" id="{999FAC8A-6DBC-4200-9CF4-8862B32CFD95}"/>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E9A198FD-0912-492A-9EDE-331544F4BB22}" type="slidenum">
              <a:rPr lang="en-US" altLang="th-TH"/>
              <a:pPr/>
              <a:t>‹#›</a:t>
            </a:fld>
            <a:endParaRPr lang="en-US" alt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a:extLst>
              <a:ext uri="{FF2B5EF4-FFF2-40B4-BE49-F238E27FC236}">
                <a16:creationId xmlns:a16="http://schemas.microsoft.com/office/drawing/2014/main" id="{99FB2063-4C54-4D86-A521-B838C66360A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6443BD7-68B9-4D8A-81EE-3B33EB301255}" type="slidenum">
              <a:rPr lang="en-US" altLang="en-US" sz="1200">
                <a:solidFill>
                  <a:srgbClr val="898989"/>
                </a:solidFill>
              </a:rPr>
              <a:pPr>
                <a:spcBef>
                  <a:spcPct val="0"/>
                </a:spcBef>
                <a:buFontTx/>
                <a:buNone/>
              </a:pPr>
              <a:t>1</a:t>
            </a:fld>
            <a:endParaRPr lang="en-US" altLang="en-US" sz="1200">
              <a:solidFill>
                <a:srgbClr val="898989"/>
              </a:solidFill>
            </a:endParaRPr>
          </a:p>
        </p:txBody>
      </p:sp>
      <p:sp>
        <p:nvSpPr>
          <p:cNvPr id="3075" name="Rectangle 2" descr="Recycled paper">
            <a:extLst>
              <a:ext uri="{FF2B5EF4-FFF2-40B4-BE49-F238E27FC236}">
                <a16:creationId xmlns:a16="http://schemas.microsoft.com/office/drawing/2014/main" id="{5B3C2436-C3E2-4735-8CA3-60D1345167CF}"/>
              </a:ext>
            </a:extLst>
          </p:cNvPr>
          <p:cNvSpPr>
            <a:spLocks noChangeArrowheads="1"/>
          </p:cNvSpPr>
          <p:nvPr/>
        </p:nvSpPr>
        <p:spPr bwMode="auto">
          <a:xfrm>
            <a:off x="1331913" y="3206750"/>
            <a:ext cx="647700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4400" b="1" dirty="0"/>
              <a:t>Oligopoly</a:t>
            </a:r>
          </a:p>
          <a:p>
            <a:pPr algn="ctr" eaLnBrk="1" hangingPunct="1">
              <a:spcBef>
                <a:spcPct val="0"/>
              </a:spcBef>
              <a:buFontTx/>
              <a:buNone/>
            </a:pPr>
            <a:r>
              <a:rPr lang="en-US" altLang="en-US" sz="4400" b="1" dirty="0"/>
              <a:t>(Chapter 13)</a:t>
            </a:r>
          </a:p>
        </p:txBody>
      </p:sp>
      <p:sp>
        <p:nvSpPr>
          <p:cNvPr id="15" name="Title 14">
            <a:extLst>
              <a:ext uri="{FF2B5EF4-FFF2-40B4-BE49-F238E27FC236}">
                <a16:creationId xmlns:a16="http://schemas.microsoft.com/office/drawing/2014/main" id="{12760996-B193-43E8-8525-78B61574361E}"/>
              </a:ext>
            </a:extLst>
          </p:cNvPr>
          <p:cNvSpPr txBox="1">
            <a:spLocks/>
          </p:cNvSpPr>
          <p:nvPr/>
        </p:nvSpPr>
        <p:spPr>
          <a:xfrm>
            <a:off x="2627313" y="1752600"/>
            <a:ext cx="3886200" cy="914400"/>
          </a:xfrm>
          <a:prstGeom prst="rect">
            <a:avLst/>
          </a:prstGeom>
          <a:solidFill>
            <a:srgbClr val="C00000"/>
          </a:solidFill>
        </p:spPr>
        <p:txBody>
          <a:bodyPr/>
          <a:lstStyle/>
          <a:p>
            <a:pPr algn="ctr" eaLnBrk="1" hangingPunct="1">
              <a:defRPr/>
            </a:pPr>
            <a:r>
              <a:rPr lang="en-US" sz="4400" b="1" dirty="0">
                <a:solidFill>
                  <a:schemeClr val="bg1"/>
                </a:solidFill>
                <a:latin typeface="+mj-lt"/>
                <a:ea typeface="+mj-ea"/>
                <a:cs typeface="+mj-cs"/>
              </a:rPr>
              <a:t>Topic 11 Part 1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Slide Number Placeholder 3">
            <a:extLst>
              <a:ext uri="{FF2B5EF4-FFF2-40B4-BE49-F238E27FC236}">
                <a16:creationId xmlns:a16="http://schemas.microsoft.com/office/drawing/2014/main" id="{99D719D0-D8C8-4D47-8172-6CDCAD31E42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8CC5380-6EA4-445C-A2CC-4EC7FBE3B8B4}" type="slidenum">
              <a:rPr lang="en-US" altLang="th-TH">
                <a:solidFill>
                  <a:srgbClr val="898989"/>
                </a:solidFill>
                <a:latin typeface="Calibri" panose="020F0502020204030204" pitchFamily="34" charset="0"/>
              </a:rPr>
              <a:pPr eaLnBrk="1" hangingPunct="1"/>
              <a:t>2</a:t>
            </a:fld>
            <a:endParaRPr lang="en-US" altLang="th-TH">
              <a:solidFill>
                <a:srgbClr val="898989"/>
              </a:solidFill>
              <a:latin typeface="Calibri" panose="020F0502020204030204" pitchFamily="34" charset="0"/>
            </a:endParaRPr>
          </a:p>
        </p:txBody>
      </p:sp>
      <p:sp>
        <p:nvSpPr>
          <p:cNvPr id="674829" name="AutoShape 13">
            <a:extLst>
              <a:ext uri="{FF2B5EF4-FFF2-40B4-BE49-F238E27FC236}">
                <a16:creationId xmlns:a16="http://schemas.microsoft.com/office/drawing/2014/main" id="{81F3DDD8-9EA9-4430-A2ED-EE189BD6026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Market Structures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674830" name="Rectangle 14">
            <a:extLst>
              <a:ext uri="{FF2B5EF4-FFF2-40B4-BE49-F238E27FC236}">
                <a16:creationId xmlns:a16="http://schemas.microsoft.com/office/drawing/2014/main" id="{228C5FD7-C8DF-42AA-B895-07D3DD6767B6}"/>
              </a:ext>
            </a:extLst>
          </p:cNvPr>
          <p:cNvSpPr>
            <a:spLocks noChangeArrowheads="1"/>
          </p:cNvSpPr>
          <p:nvPr/>
        </p:nvSpPr>
        <p:spPr bwMode="auto">
          <a:xfrm>
            <a:off x="1562100" y="1726416"/>
            <a:ext cx="6019800" cy="3970318"/>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p>
            <a:pPr>
              <a:defRPr/>
            </a:pPr>
            <a:r>
              <a:rPr lang="en-US" sz="2800" u="sng" dirty="0">
                <a:latin typeface="Calibri" pitchFamily="34" charset="0"/>
              </a:rPr>
              <a:t>Criteria for classifying Market Structures</a:t>
            </a:r>
          </a:p>
          <a:p>
            <a:pPr>
              <a:defRPr/>
            </a:pPr>
            <a:endParaRPr lang="en-US" sz="2800" dirty="0">
              <a:latin typeface="Calibri" pitchFamily="34" charset="0"/>
            </a:endParaRPr>
          </a:p>
          <a:p>
            <a:pPr marL="457200" indent="-457200">
              <a:buFont typeface="Arial" panose="020B0604020202020204" pitchFamily="34" charset="0"/>
              <a:buChar char="•"/>
              <a:defRPr/>
            </a:pPr>
            <a:r>
              <a:rPr lang="en-US" sz="2800" dirty="0">
                <a:latin typeface="Calibri" pitchFamily="34" charset="0"/>
              </a:rPr>
              <a:t>The number of sellers</a:t>
            </a:r>
          </a:p>
          <a:p>
            <a:pPr marL="457200" indent="-457200">
              <a:buFont typeface="Arial" panose="020B0604020202020204" pitchFamily="34" charset="0"/>
              <a:buChar char="•"/>
              <a:defRPr/>
            </a:pPr>
            <a:endParaRPr lang="en-US" sz="2800" dirty="0">
              <a:latin typeface="Calibri" pitchFamily="34" charset="0"/>
            </a:endParaRPr>
          </a:p>
          <a:p>
            <a:pPr marL="457200" indent="-457200">
              <a:buFont typeface="Arial" panose="020B0604020202020204" pitchFamily="34" charset="0"/>
              <a:buChar char="•"/>
              <a:defRPr/>
            </a:pPr>
            <a:r>
              <a:rPr lang="en-US" sz="2800" dirty="0">
                <a:latin typeface="Calibri" pitchFamily="34" charset="0"/>
              </a:rPr>
              <a:t>The number of buyers</a:t>
            </a:r>
          </a:p>
          <a:p>
            <a:pPr marL="457200" indent="-457200">
              <a:buFont typeface="Arial" panose="020B0604020202020204" pitchFamily="34" charset="0"/>
              <a:buChar char="•"/>
              <a:defRPr/>
            </a:pPr>
            <a:endParaRPr lang="en-US" sz="2800" dirty="0">
              <a:latin typeface="Calibri" pitchFamily="34" charset="0"/>
            </a:endParaRPr>
          </a:p>
          <a:p>
            <a:pPr marL="457200" indent="-457200">
              <a:buFont typeface="Arial" panose="020B0604020202020204" pitchFamily="34" charset="0"/>
              <a:buChar char="•"/>
              <a:defRPr/>
            </a:pPr>
            <a:r>
              <a:rPr lang="en-US" sz="2800" dirty="0">
                <a:latin typeface="Calibri" pitchFamily="34" charset="0"/>
              </a:rPr>
              <a:t>Entry conditions</a:t>
            </a:r>
          </a:p>
          <a:p>
            <a:pPr marL="457200" indent="-457200">
              <a:buFont typeface="Arial" panose="020B0604020202020204" pitchFamily="34" charset="0"/>
              <a:buChar char="•"/>
              <a:defRPr/>
            </a:pPr>
            <a:endParaRPr lang="en-US" sz="2800" dirty="0">
              <a:latin typeface="Calibri" pitchFamily="34" charset="0"/>
            </a:endParaRPr>
          </a:p>
          <a:p>
            <a:pPr marL="457200" indent="-457200">
              <a:buFont typeface="Arial" panose="020B0604020202020204" pitchFamily="34" charset="0"/>
              <a:buChar char="•"/>
              <a:defRPr/>
            </a:pPr>
            <a:r>
              <a:rPr lang="en-US" sz="2800" dirty="0">
                <a:latin typeface="Calibri" pitchFamily="34" charset="0"/>
              </a:rPr>
              <a:t>The degree of product differentiation</a:t>
            </a:r>
            <a:endParaRPr lang="en-US" sz="2800" u="sng" dirty="0">
              <a:latin typeface="Calibri"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Slide Number Placeholder 3">
            <a:extLst>
              <a:ext uri="{FF2B5EF4-FFF2-40B4-BE49-F238E27FC236}">
                <a16:creationId xmlns:a16="http://schemas.microsoft.com/office/drawing/2014/main" id="{84985BB8-48AA-4026-ADFF-A609C8A51CF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DB4A8E1-5779-4A95-9C0D-88772A435105}" type="slidenum">
              <a:rPr lang="en-US" altLang="th-TH">
                <a:solidFill>
                  <a:srgbClr val="898989"/>
                </a:solidFill>
                <a:latin typeface="Calibri" panose="020F0502020204030204" pitchFamily="34" charset="0"/>
              </a:rPr>
              <a:pPr eaLnBrk="1" hangingPunct="1"/>
              <a:t>3</a:t>
            </a:fld>
            <a:endParaRPr lang="en-US" altLang="th-TH">
              <a:solidFill>
                <a:srgbClr val="898989"/>
              </a:solidFill>
              <a:latin typeface="Calibri" panose="020F0502020204030204" pitchFamily="34" charset="0"/>
            </a:endParaRPr>
          </a:p>
        </p:txBody>
      </p:sp>
      <p:sp>
        <p:nvSpPr>
          <p:cNvPr id="1172490" name="AutoShape 10">
            <a:extLst>
              <a:ext uri="{FF2B5EF4-FFF2-40B4-BE49-F238E27FC236}">
                <a16:creationId xmlns:a16="http://schemas.microsoft.com/office/drawing/2014/main" id="{D67B4BCF-FCAD-4333-A9B0-332E17B2E44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Product Differentiation</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3084" name="Rectangle 11">
            <a:extLst>
              <a:ext uri="{FF2B5EF4-FFF2-40B4-BE49-F238E27FC236}">
                <a16:creationId xmlns:a16="http://schemas.microsoft.com/office/drawing/2014/main" id="{AC9EA248-B95B-4875-9C7D-F911298730B5}"/>
              </a:ext>
            </a:extLst>
          </p:cNvPr>
          <p:cNvSpPr>
            <a:spLocks noChangeArrowheads="1"/>
          </p:cNvSpPr>
          <p:nvPr/>
        </p:nvSpPr>
        <p:spPr bwMode="auto">
          <a:xfrm>
            <a:off x="609600" y="1462703"/>
            <a:ext cx="7924800" cy="4893647"/>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u="sng" dirty="0">
                <a:solidFill>
                  <a:srgbClr val="000066"/>
                </a:solidFill>
                <a:latin typeface="Calibri" panose="020F0502020204030204" pitchFamily="34" charset="0"/>
              </a:rPr>
              <a:t>Definition:</a:t>
            </a:r>
            <a:r>
              <a:rPr lang="en-US" altLang="th-TH" sz="2400" dirty="0">
                <a:latin typeface="Calibri" panose="020F0502020204030204" pitchFamily="34" charset="0"/>
              </a:rPr>
              <a:t>  </a:t>
            </a:r>
            <a:r>
              <a:rPr lang="en-US" altLang="th-TH" sz="2400" b="1" dirty="0">
                <a:latin typeface="Calibri" panose="020F0502020204030204" pitchFamily="34" charset="0"/>
              </a:rPr>
              <a:t>Product Differentiation</a:t>
            </a:r>
            <a:r>
              <a:rPr lang="en-US" altLang="th-TH" sz="2400" dirty="0">
                <a:latin typeface="Calibri" panose="020F0502020204030204" pitchFamily="34" charset="0"/>
              </a:rPr>
              <a:t> between two or more products exists when the products possess attributes that, in the minds of consumers, set the products apart from one another and make them less than perfect substitutes.</a:t>
            </a:r>
          </a:p>
          <a:p>
            <a:pPr eaLnBrk="1" hangingPunct="1"/>
            <a:endParaRPr lang="en-US" altLang="th-TH" sz="2400" dirty="0">
              <a:latin typeface="Calibri" panose="020F0502020204030204" pitchFamily="34" charset="0"/>
            </a:endParaRPr>
          </a:p>
          <a:p>
            <a:pPr eaLnBrk="1" hangingPunct="1"/>
            <a:r>
              <a:rPr lang="en-US" altLang="th-TH" sz="2400" dirty="0">
                <a:solidFill>
                  <a:srgbClr val="000066"/>
                </a:solidFill>
                <a:latin typeface="Calibri" panose="020F0502020204030204" pitchFamily="34" charset="0"/>
              </a:rPr>
              <a:t>"Superiority"</a:t>
            </a:r>
            <a:r>
              <a:rPr lang="en-US" altLang="th-TH" sz="2400" dirty="0">
                <a:latin typeface="Calibri" panose="020F0502020204030204" pitchFamily="34" charset="0"/>
              </a:rPr>
              <a:t> (Vertical Product Differentiation) i.e. one product is viewed as unambiguously better than another so that, at the same price, all consumers would buy the better product</a:t>
            </a:r>
          </a:p>
          <a:p>
            <a:pPr algn="just" eaLnBrk="1" hangingPunct="1"/>
            <a:endParaRPr lang="en-US" altLang="th-TH" sz="2400" dirty="0">
              <a:latin typeface="Calibri" panose="020F0502020204030204" pitchFamily="34" charset="0"/>
            </a:endParaRPr>
          </a:p>
          <a:p>
            <a:pPr eaLnBrk="1" hangingPunct="1"/>
            <a:r>
              <a:rPr lang="en-US" altLang="th-TH" sz="2400" dirty="0">
                <a:solidFill>
                  <a:srgbClr val="000066"/>
                </a:solidFill>
                <a:latin typeface="Calibri" panose="020F0502020204030204" pitchFamily="34" charset="0"/>
              </a:rPr>
              <a:t>"Substitutability"</a:t>
            </a:r>
            <a:r>
              <a:rPr lang="en-US" altLang="th-TH" sz="2400" dirty="0">
                <a:latin typeface="Calibri" panose="020F0502020204030204" pitchFamily="34" charset="0"/>
              </a:rPr>
              <a:t> (Horizontal Product Differentiation) i.e. at the same price, some consumers would prefer the characteristics of product A while other consumers would prefer the characteristics of product B.</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Slide Number Placeholder 3">
            <a:extLst>
              <a:ext uri="{FF2B5EF4-FFF2-40B4-BE49-F238E27FC236}">
                <a16:creationId xmlns:a16="http://schemas.microsoft.com/office/drawing/2014/main" id="{F83296D7-BB05-4875-82EE-F67CCA26E27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6B989D8-A8F5-482E-A25D-EF5178C9AEE3}" type="slidenum">
              <a:rPr lang="en-US" altLang="th-TH">
                <a:solidFill>
                  <a:srgbClr val="898989"/>
                </a:solidFill>
                <a:latin typeface="Calibri" panose="020F0502020204030204" pitchFamily="34" charset="0"/>
              </a:rPr>
              <a:pPr eaLnBrk="1" hangingPunct="1"/>
              <a:t>4</a:t>
            </a:fld>
            <a:endParaRPr lang="en-US" altLang="th-TH">
              <a:solidFill>
                <a:srgbClr val="898989"/>
              </a:solidFill>
              <a:latin typeface="Calibri" panose="020F0502020204030204" pitchFamily="34" charset="0"/>
            </a:endParaRPr>
          </a:p>
        </p:txBody>
      </p:sp>
      <p:sp>
        <p:nvSpPr>
          <p:cNvPr id="676877" name="AutoShape 13">
            <a:extLst>
              <a:ext uri="{FF2B5EF4-FFF2-40B4-BE49-F238E27FC236}">
                <a16:creationId xmlns:a16="http://schemas.microsoft.com/office/drawing/2014/main" id="{DD7325B0-E0CE-4E1B-964F-941E7B84A02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Types of Market Structures</a:t>
            </a:r>
            <a:endParaRPr lang="en-US" sz="2400" dirty="0">
              <a:solidFill>
                <a:srgbClr val="000066"/>
              </a:solidFill>
              <a:effectLst>
                <a:outerShdw blurRad="38100" dist="38100" dir="2700000" algn="tl">
                  <a:srgbClr val="000000"/>
                </a:outerShdw>
              </a:effectLst>
              <a:latin typeface="Calibri" pitchFamily="34" charset="0"/>
            </a:endParaRPr>
          </a:p>
        </p:txBody>
      </p:sp>
      <p:graphicFrame>
        <p:nvGraphicFramePr>
          <p:cNvPr id="2" name="Table 1">
            <a:extLst>
              <a:ext uri="{FF2B5EF4-FFF2-40B4-BE49-F238E27FC236}">
                <a16:creationId xmlns:a16="http://schemas.microsoft.com/office/drawing/2014/main" id="{EF918E6D-1941-4ECD-840D-549FDC1E924A}"/>
              </a:ext>
            </a:extLst>
          </p:cNvPr>
          <p:cNvGraphicFramePr>
            <a:graphicFrameLocks noGrp="1"/>
          </p:cNvGraphicFramePr>
          <p:nvPr>
            <p:extLst>
              <p:ext uri="{D42A27DB-BD31-4B8C-83A1-F6EECF244321}">
                <p14:modId xmlns:p14="http://schemas.microsoft.com/office/powerpoint/2010/main" val="2981296466"/>
              </p:ext>
            </p:extLst>
          </p:nvPr>
        </p:nvGraphicFramePr>
        <p:xfrm>
          <a:off x="533400" y="1447800"/>
          <a:ext cx="8077200" cy="4724400"/>
        </p:xfrm>
        <a:graphic>
          <a:graphicData uri="http://schemas.openxmlformats.org/drawingml/2006/table">
            <a:tbl>
              <a:tblPr>
                <a:tableStyleId>{073A0DAA-6AF3-43AB-8588-CEC1D06C72B9}</a:tableStyleId>
              </a:tblPr>
              <a:tblGrid>
                <a:gridCol w="1615440">
                  <a:extLst>
                    <a:ext uri="{9D8B030D-6E8A-4147-A177-3AD203B41FA5}">
                      <a16:colId xmlns:a16="http://schemas.microsoft.com/office/drawing/2014/main" val="991216731"/>
                    </a:ext>
                  </a:extLst>
                </a:gridCol>
                <a:gridCol w="1615440">
                  <a:extLst>
                    <a:ext uri="{9D8B030D-6E8A-4147-A177-3AD203B41FA5}">
                      <a16:colId xmlns:a16="http://schemas.microsoft.com/office/drawing/2014/main" val="82819893"/>
                    </a:ext>
                  </a:extLst>
                </a:gridCol>
                <a:gridCol w="1615440">
                  <a:extLst>
                    <a:ext uri="{9D8B030D-6E8A-4147-A177-3AD203B41FA5}">
                      <a16:colId xmlns:a16="http://schemas.microsoft.com/office/drawing/2014/main" val="3107298476"/>
                    </a:ext>
                  </a:extLst>
                </a:gridCol>
                <a:gridCol w="1615440">
                  <a:extLst>
                    <a:ext uri="{9D8B030D-6E8A-4147-A177-3AD203B41FA5}">
                      <a16:colId xmlns:a16="http://schemas.microsoft.com/office/drawing/2014/main" val="2917201412"/>
                    </a:ext>
                  </a:extLst>
                </a:gridCol>
                <a:gridCol w="1615440">
                  <a:extLst>
                    <a:ext uri="{9D8B030D-6E8A-4147-A177-3AD203B41FA5}">
                      <a16:colId xmlns:a16="http://schemas.microsoft.com/office/drawing/2014/main" val="1788897798"/>
                    </a:ext>
                  </a:extLst>
                </a:gridCol>
              </a:tblGrid>
              <a:tr h="593238">
                <a:tc>
                  <a:txBody>
                    <a:bodyPr/>
                    <a:lstStyle/>
                    <a:p>
                      <a:pPr algn="ctr">
                        <a:spcAft>
                          <a:spcPts val="0"/>
                        </a:spcAft>
                      </a:pPr>
                      <a:endParaRPr lang="en-US" sz="1600"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effectLst/>
                          <a:latin typeface="+mj-lt"/>
                        </a:rPr>
                        <a:t>Number of Firms</a:t>
                      </a:r>
                      <a:endParaRPr lang="en-US" sz="1800" b="1"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h-TH"/>
                    </a:p>
                  </a:txBody>
                  <a:tcPr/>
                </a:tc>
                <a:tc hMerge="1">
                  <a:txBody>
                    <a:bodyPr/>
                    <a:lstStyle/>
                    <a:p>
                      <a:endParaRPr lang="th-TH"/>
                    </a:p>
                  </a:txBody>
                  <a:tcPr>
                    <a:lnL w="12700" cap="flat" cmpd="sng" algn="ctr">
                      <a:solidFill>
                        <a:schemeClr val="tx1"/>
                      </a:solidFill>
                      <a:prstDash val="solid"/>
                      <a:round/>
                      <a:headEnd type="none" w="med" len="med"/>
                      <a:tailEnd type="none" w="med" len="med"/>
                    </a:lnL>
                  </a:tcPr>
                </a:tc>
                <a:tc hMerge="1">
                  <a:txBody>
                    <a:bodyPr/>
                    <a:lstStyle/>
                    <a:p>
                      <a:endParaRPr lang="th-TH"/>
                    </a:p>
                  </a:txBody>
                  <a:tcPr/>
                </a:tc>
                <a:extLst>
                  <a:ext uri="{0D108BD9-81ED-4DB2-BD59-A6C34878D82A}">
                    <a16:rowId xmlns:a16="http://schemas.microsoft.com/office/drawing/2014/main" val="461112571"/>
                  </a:ext>
                </a:extLst>
              </a:tr>
              <a:tr h="137705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effectLst/>
                          <a:latin typeface="+mj-lt"/>
                        </a:rPr>
                        <a:t>Degree of Product Differentiation</a:t>
                      </a:r>
                      <a:endParaRPr lang="en-US" sz="1800" b="1"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800" b="1" dirty="0">
                          <a:effectLst/>
                          <a:latin typeface="+mj-lt"/>
                        </a:rPr>
                        <a:t>Many</a:t>
                      </a:r>
                      <a:endParaRPr lang="en-US" sz="1800" b="1"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800" b="1" dirty="0">
                          <a:effectLst/>
                          <a:latin typeface="+mj-lt"/>
                        </a:rPr>
                        <a:t>Few</a:t>
                      </a:r>
                      <a:endParaRPr lang="en-US" sz="1800" b="1"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800" b="1" dirty="0">
                          <a:effectLst/>
                          <a:latin typeface="+mj-lt"/>
                        </a:rPr>
                        <a:t>One Dominant</a:t>
                      </a:r>
                    </a:p>
                    <a:p>
                      <a:pPr algn="ctr">
                        <a:spcAft>
                          <a:spcPts val="0"/>
                        </a:spcAft>
                      </a:pPr>
                      <a:r>
                        <a:rPr lang="en-US" sz="1800" b="1" dirty="0">
                          <a:effectLst/>
                          <a:latin typeface="+mj-lt"/>
                          <a:ea typeface="Times New Roman" panose="02020603050405020304" pitchFamily="18" charset="0"/>
                        </a:rPr>
                        <a:t>(one firm possess a large market share)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800" b="1" dirty="0">
                          <a:effectLst/>
                          <a:latin typeface="+mj-lt"/>
                        </a:rPr>
                        <a:t>One</a:t>
                      </a:r>
                      <a:endParaRPr lang="en-US" sz="1800" b="1"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06391966"/>
                  </a:ext>
                </a:extLst>
              </a:tr>
              <a:tr h="1377054">
                <a:tc>
                  <a:txBody>
                    <a:bodyPr/>
                    <a:lstStyle/>
                    <a:p>
                      <a:pPr algn="ctr">
                        <a:spcAft>
                          <a:spcPts val="0"/>
                        </a:spcAft>
                      </a:pPr>
                      <a:r>
                        <a:rPr lang="en-US" sz="1800" b="1" dirty="0">
                          <a:effectLst/>
                          <a:latin typeface="+mj-lt"/>
                        </a:rPr>
                        <a:t>Identical Products</a:t>
                      </a:r>
                      <a:endParaRPr lang="en-US" sz="1800" b="1"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US" sz="1600" dirty="0">
                          <a:effectLst/>
                          <a:latin typeface="+mj-lt"/>
                        </a:rPr>
                        <a:t>Perfect Competition</a:t>
                      </a:r>
                    </a:p>
                    <a:p>
                      <a:pPr>
                        <a:spcAft>
                          <a:spcPts val="0"/>
                        </a:spcAft>
                      </a:pPr>
                      <a:r>
                        <a:rPr lang="en-US" sz="1600" dirty="0">
                          <a:effectLst/>
                          <a:latin typeface="+mj-lt"/>
                          <a:ea typeface="Times New Roman" panose="02020603050405020304" pitchFamily="18" charset="0"/>
                        </a:rPr>
                        <a:t>e.g. fresh-cut rose market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US" sz="1600" dirty="0">
                          <a:effectLst/>
                          <a:latin typeface="+mj-lt"/>
                        </a:rPr>
                        <a:t>Oligopoly with homogeneous products</a:t>
                      </a:r>
                    </a:p>
                    <a:p>
                      <a:pPr>
                        <a:spcAft>
                          <a:spcPts val="0"/>
                        </a:spcAft>
                      </a:pPr>
                      <a:r>
                        <a:rPr lang="en-US" sz="1600" dirty="0">
                          <a:effectLst/>
                          <a:latin typeface="+mj-lt"/>
                          <a:ea typeface="Times New Roman" panose="02020603050405020304" pitchFamily="18" charset="0"/>
                        </a:rPr>
                        <a:t>e.g. electricity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US" sz="1600" dirty="0">
                          <a:effectLst/>
                          <a:latin typeface="+mj-lt"/>
                        </a:rPr>
                        <a:t>Dominant firm</a:t>
                      </a:r>
                    </a:p>
                    <a:p>
                      <a:pPr>
                        <a:spcAft>
                          <a:spcPts val="0"/>
                        </a:spcAft>
                      </a:pPr>
                      <a:r>
                        <a:rPr lang="en-US" sz="1600" dirty="0">
                          <a:effectLst/>
                          <a:latin typeface="+mj-lt"/>
                          <a:ea typeface="Times New Roman" panose="02020603050405020304" pitchFamily="18" charset="0"/>
                        </a:rPr>
                        <a:t>e.g. internet book sales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US" sz="1600" dirty="0">
                          <a:effectLst/>
                          <a:latin typeface="+mj-lt"/>
                        </a:rPr>
                        <a:t>Monopoly</a:t>
                      </a:r>
                    </a:p>
                    <a:p>
                      <a:pPr>
                        <a:spcAft>
                          <a:spcPts val="0"/>
                        </a:spcAft>
                      </a:pPr>
                      <a:r>
                        <a:rPr lang="en-US" sz="1600" dirty="0">
                          <a:effectLst/>
                          <a:latin typeface="+mj-lt"/>
                          <a:ea typeface="Times New Roman" panose="02020603050405020304" pitchFamily="18" charset="0"/>
                        </a:rPr>
                        <a:t>e.g. electricity in some countries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44493527"/>
                  </a:ext>
                </a:extLst>
              </a:tr>
              <a:tr h="1377054">
                <a:tc>
                  <a:txBody>
                    <a:bodyPr/>
                    <a:lstStyle/>
                    <a:p>
                      <a:pPr algn="ctr">
                        <a:spcAft>
                          <a:spcPts val="0"/>
                        </a:spcAft>
                      </a:pPr>
                      <a:r>
                        <a:rPr lang="en-US" sz="1800" b="1" dirty="0">
                          <a:effectLst/>
                          <a:latin typeface="+mj-lt"/>
                        </a:rPr>
                        <a:t>Differentiated Products</a:t>
                      </a:r>
                      <a:endParaRPr lang="en-US" sz="1800" b="1"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US" sz="1600" dirty="0">
                          <a:effectLst/>
                          <a:latin typeface="+mj-lt"/>
                        </a:rPr>
                        <a:t>Monopolistic Competition</a:t>
                      </a:r>
                    </a:p>
                    <a:p>
                      <a:pPr>
                        <a:spcAft>
                          <a:spcPts val="0"/>
                        </a:spcAft>
                      </a:pPr>
                      <a:r>
                        <a:rPr lang="en-US" sz="1600" dirty="0">
                          <a:effectLst/>
                          <a:latin typeface="+mj-lt"/>
                          <a:ea typeface="Times New Roman" panose="02020603050405020304" pitchFamily="18" charset="0"/>
                        </a:rPr>
                        <a:t>e.g. local dry cleaning market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US" sz="1600" dirty="0">
                          <a:effectLst/>
                          <a:latin typeface="+mj-lt"/>
                        </a:rPr>
                        <a:t>Oligopoly with </a:t>
                      </a:r>
                    </a:p>
                    <a:p>
                      <a:pPr>
                        <a:spcAft>
                          <a:spcPts val="0"/>
                        </a:spcAft>
                      </a:pPr>
                      <a:r>
                        <a:rPr lang="en-US" sz="1600" dirty="0">
                          <a:effectLst/>
                          <a:latin typeface="+mj-lt"/>
                        </a:rPr>
                        <a:t>differentiated products</a:t>
                      </a:r>
                    </a:p>
                    <a:p>
                      <a:pPr>
                        <a:spcAft>
                          <a:spcPts val="0"/>
                        </a:spcAft>
                      </a:pPr>
                      <a:r>
                        <a:rPr lang="en-US" sz="1600" dirty="0">
                          <a:effectLst/>
                          <a:latin typeface="+mj-lt"/>
                        </a:rPr>
                        <a:t>e.g. breakfast cereal market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US" sz="1600" dirty="0">
                          <a:effectLst/>
                          <a:latin typeface="+mj-lt"/>
                        </a:rPr>
                        <a:t>   </a:t>
                      </a:r>
                    </a:p>
                    <a:p>
                      <a:pPr>
                        <a:spcAft>
                          <a:spcPts val="0"/>
                        </a:spcAft>
                      </a:pPr>
                      <a:r>
                        <a:rPr lang="en-US" sz="1600" dirty="0">
                          <a:effectLst/>
                          <a:latin typeface="+mj-lt"/>
                        </a:rPr>
                        <a:t>  ------------</a:t>
                      </a:r>
                      <a:endParaRPr lang="en-US" sz="1600"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en-US" sz="1600" dirty="0">
                          <a:effectLst/>
                          <a:latin typeface="+mj-lt"/>
                        </a:rPr>
                        <a:t> </a:t>
                      </a:r>
                    </a:p>
                    <a:p>
                      <a:pPr>
                        <a:spcAft>
                          <a:spcPts val="0"/>
                        </a:spcAft>
                      </a:pPr>
                      <a:r>
                        <a:rPr lang="en-US" sz="1600" dirty="0">
                          <a:effectLst/>
                          <a:latin typeface="+mj-lt"/>
                        </a:rPr>
                        <a:t>  ------------</a:t>
                      </a:r>
                      <a:endParaRPr lang="en-US" sz="1600" dirty="0">
                        <a:effectLst/>
                        <a:latin typeface="+mj-lt"/>
                        <a:ea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97236543"/>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Slide Number Placeholder 3">
            <a:extLst>
              <a:ext uri="{FF2B5EF4-FFF2-40B4-BE49-F238E27FC236}">
                <a16:creationId xmlns:a16="http://schemas.microsoft.com/office/drawing/2014/main" id="{6D2F4495-B049-4CAF-ABBE-C91EE2F087C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293D26A-B7E0-4DA6-91E8-8A5C5BA5543D}" type="slidenum">
              <a:rPr lang="en-US" altLang="th-TH">
                <a:solidFill>
                  <a:srgbClr val="898989"/>
                </a:solidFill>
                <a:latin typeface="Calibri" panose="020F0502020204030204" pitchFamily="34" charset="0"/>
              </a:rPr>
              <a:pPr eaLnBrk="1" hangingPunct="1"/>
              <a:t>5</a:t>
            </a:fld>
            <a:endParaRPr lang="en-US" altLang="th-TH">
              <a:solidFill>
                <a:srgbClr val="898989"/>
              </a:solidFill>
              <a:latin typeface="Calibri" panose="020F0502020204030204" pitchFamily="34" charset="0"/>
            </a:endParaRPr>
          </a:p>
        </p:txBody>
      </p:sp>
      <p:sp>
        <p:nvSpPr>
          <p:cNvPr id="694284" name="AutoShape 12">
            <a:extLst>
              <a:ext uri="{FF2B5EF4-FFF2-40B4-BE49-F238E27FC236}">
                <a16:creationId xmlns:a16="http://schemas.microsoft.com/office/drawing/2014/main" id="{EED4449F-E6AC-4147-B7B1-2C5B0FB49790}"/>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Oligopoly</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694285" name="Rectangle 13">
            <a:extLst>
              <a:ext uri="{FF2B5EF4-FFF2-40B4-BE49-F238E27FC236}">
                <a16:creationId xmlns:a16="http://schemas.microsoft.com/office/drawing/2014/main" id="{84D156C2-3CEB-4946-8425-A4129D96ECAF}"/>
              </a:ext>
            </a:extLst>
          </p:cNvPr>
          <p:cNvSpPr>
            <a:spLocks noChangeArrowheads="1"/>
          </p:cNvSpPr>
          <p:nvPr/>
        </p:nvSpPr>
        <p:spPr bwMode="auto">
          <a:xfrm>
            <a:off x="1565672" y="1818749"/>
            <a:ext cx="6012656" cy="3785652"/>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400" b="1" dirty="0">
                <a:solidFill>
                  <a:srgbClr val="000066"/>
                </a:solidFill>
                <a:latin typeface="Calibri" pitchFamily="34" charset="0"/>
              </a:rPr>
              <a:t>Assumptions</a:t>
            </a:r>
          </a:p>
          <a:p>
            <a:pPr>
              <a:defRPr/>
            </a:pPr>
            <a:endParaRPr lang="en-US" sz="2400" b="1" dirty="0">
              <a:solidFill>
                <a:srgbClr val="000066"/>
              </a:solidFill>
              <a:latin typeface="Calibri" pitchFamily="34" charset="0"/>
            </a:endParaRPr>
          </a:p>
          <a:p>
            <a:pPr marL="342900" indent="-342900">
              <a:buFont typeface="Arial" panose="020B0604020202020204" pitchFamily="34" charset="0"/>
              <a:buChar char="•"/>
              <a:defRPr/>
            </a:pPr>
            <a:r>
              <a:rPr lang="en-US" sz="2400" dirty="0">
                <a:latin typeface="Calibri" pitchFamily="34" charset="0"/>
              </a:rPr>
              <a:t>Many Buyers and Few Sellers</a:t>
            </a:r>
          </a:p>
          <a:p>
            <a:pPr>
              <a:defRPr/>
            </a:pPr>
            <a:endParaRPr lang="en-US" sz="2400" dirty="0">
              <a:latin typeface="Calibri" pitchFamily="34" charset="0"/>
            </a:endParaRPr>
          </a:p>
          <a:p>
            <a:pPr marL="342900" indent="-342900">
              <a:buFont typeface="Arial" panose="020B0604020202020204" pitchFamily="34" charset="0"/>
              <a:buChar char="•"/>
              <a:defRPr/>
            </a:pPr>
            <a:r>
              <a:rPr lang="en-US" sz="2400" b="1" dirty="0">
                <a:latin typeface="Calibri" pitchFamily="34" charset="0"/>
              </a:rPr>
              <a:t>Each firm faces downward-sloping demand </a:t>
            </a:r>
            <a:r>
              <a:rPr lang="en-US" sz="2400" dirty="0">
                <a:latin typeface="Calibri" pitchFamily="34" charset="0"/>
              </a:rPr>
              <a:t>because each is a large producer compared to the total market size.</a:t>
            </a:r>
          </a:p>
          <a:p>
            <a:pPr>
              <a:defRPr/>
            </a:pPr>
            <a:endParaRPr lang="en-US" sz="2400" dirty="0">
              <a:latin typeface="Calibri" pitchFamily="34" charset="0"/>
            </a:endParaRPr>
          </a:p>
          <a:p>
            <a:pPr marL="342900" indent="-342900">
              <a:buFont typeface="Arial" panose="020B0604020202020204" pitchFamily="34" charset="0"/>
              <a:buChar char="•"/>
              <a:defRPr/>
            </a:pPr>
            <a:r>
              <a:rPr lang="en-US" sz="2400" dirty="0">
                <a:latin typeface="Calibri" pitchFamily="34" charset="0"/>
              </a:rPr>
              <a:t>There is no one dominant model of oligopoly.  We will review several.</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Slide Number Placeholder 3">
            <a:extLst>
              <a:ext uri="{FF2B5EF4-FFF2-40B4-BE49-F238E27FC236}">
                <a16:creationId xmlns:a16="http://schemas.microsoft.com/office/drawing/2014/main" id="{497BB0B3-135A-44D2-BC75-87DC1A5498C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5FFBFA3-461A-4882-B5F1-69C1D7FA646C}" type="slidenum">
              <a:rPr lang="en-US" altLang="th-TH">
                <a:solidFill>
                  <a:srgbClr val="898989"/>
                </a:solidFill>
                <a:latin typeface="Calibri" panose="020F0502020204030204" pitchFamily="34" charset="0"/>
              </a:rPr>
              <a:pPr eaLnBrk="1" hangingPunct="1"/>
              <a:t>6</a:t>
            </a:fld>
            <a:endParaRPr lang="en-US" altLang="th-TH">
              <a:solidFill>
                <a:srgbClr val="898989"/>
              </a:solidFill>
              <a:latin typeface="Calibri" panose="020F0502020204030204" pitchFamily="34" charset="0"/>
            </a:endParaRPr>
          </a:p>
        </p:txBody>
      </p:sp>
      <p:sp>
        <p:nvSpPr>
          <p:cNvPr id="696331" name="AutoShape 11">
            <a:extLst>
              <a:ext uri="{FF2B5EF4-FFF2-40B4-BE49-F238E27FC236}">
                <a16:creationId xmlns:a16="http://schemas.microsoft.com/office/drawing/2014/main" id="{0E598629-F2EB-46DD-9551-741AF59CE5F4}"/>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Cournot Oligopoly –</a:t>
            </a:r>
            <a:r>
              <a:rPr lang="en-US" sz="4000" b="1" i="1" dirty="0">
                <a:solidFill>
                  <a:srgbClr val="000066"/>
                </a:solidFill>
                <a:effectLst>
                  <a:outerShdw blurRad="38100" dist="38100" dir="2700000" algn="tl">
                    <a:srgbClr val="000000"/>
                  </a:outerShdw>
                </a:effectLst>
                <a:latin typeface="Calibri" pitchFamily="34" charset="0"/>
              </a:rPr>
              <a:t> </a:t>
            </a:r>
            <a:r>
              <a:rPr lang="en-US" altLang="th-TH" sz="4000" b="1" dirty="0">
                <a:solidFill>
                  <a:srgbClr val="000066"/>
                </a:solidFill>
                <a:latin typeface="Calibri" panose="020F0502020204030204" pitchFamily="34" charset="0"/>
              </a:rPr>
              <a:t>Assumptions</a:t>
            </a:r>
          </a:p>
        </p:txBody>
      </p:sp>
      <p:sp>
        <p:nvSpPr>
          <p:cNvPr id="8204" name="Rectangle 12">
            <a:extLst>
              <a:ext uri="{FF2B5EF4-FFF2-40B4-BE49-F238E27FC236}">
                <a16:creationId xmlns:a16="http://schemas.microsoft.com/office/drawing/2014/main" id="{397A7749-DC07-4286-B08B-0D0F10E4FB65}"/>
              </a:ext>
            </a:extLst>
          </p:cNvPr>
          <p:cNvSpPr>
            <a:spLocks noChangeArrowheads="1"/>
          </p:cNvSpPr>
          <p:nvPr/>
        </p:nvSpPr>
        <p:spPr bwMode="auto">
          <a:xfrm>
            <a:off x="471626" y="1449417"/>
            <a:ext cx="8200748"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u="sng" dirty="0">
                <a:latin typeface="Calibri" panose="020F0502020204030204" pitchFamily="34" charset="0"/>
              </a:rPr>
              <a:t>Assumptions</a:t>
            </a:r>
          </a:p>
          <a:p>
            <a:pPr marL="457200" indent="-457200" eaLnBrk="1" hangingPunct="1">
              <a:buAutoNum type="arabicParenR"/>
            </a:pPr>
            <a:r>
              <a:rPr lang="en-US" altLang="th-TH" sz="2400" b="1" dirty="0">
                <a:latin typeface="Calibri" panose="020F0502020204030204" pitchFamily="34" charset="0"/>
              </a:rPr>
              <a:t>Firms set outputs (quantities)</a:t>
            </a:r>
          </a:p>
          <a:p>
            <a:pPr marL="457200" indent="-457200" eaLnBrk="1" hangingPunct="1">
              <a:buAutoNum type="arabicParenR"/>
            </a:pPr>
            <a:r>
              <a:rPr lang="en-US" altLang="th-TH" sz="2400" dirty="0">
                <a:latin typeface="Calibri" panose="020F0502020204030204" pitchFamily="34" charset="0"/>
              </a:rPr>
              <a:t>Homogeneous Products</a:t>
            </a:r>
          </a:p>
          <a:p>
            <a:pPr marL="457200" indent="-457200" eaLnBrk="1" hangingPunct="1">
              <a:buAutoNum type="arabicParenR"/>
            </a:pPr>
            <a:r>
              <a:rPr lang="en-US" altLang="th-TH" sz="2400" dirty="0">
                <a:latin typeface="Calibri" panose="020F0502020204030204" pitchFamily="34" charset="0"/>
              </a:rPr>
              <a:t>Simultaneous-move</a:t>
            </a:r>
          </a:p>
          <a:p>
            <a:pPr marL="457200" indent="-457200" eaLnBrk="1" hangingPunct="1">
              <a:buAutoNum type="arabicParenR"/>
            </a:pPr>
            <a:r>
              <a:rPr lang="en-US" altLang="th-TH" sz="2400" dirty="0">
                <a:latin typeface="Calibri" panose="020F0502020204030204" pitchFamily="34" charset="0"/>
              </a:rPr>
              <a:t>Non-cooperative</a:t>
            </a:r>
          </a:p>
          <a:p>
            <a:pPr eaLnBrk="1" hangingPunct="1"/>
            <a:endParaRPr lang="en-US" altLang="th-TH" sz="2400" i="1" u="sng" dirty="0">
              <a:solidFill>
                <a:srgbClr val="000066"/>
              </a:solidFill>
              <a:latin typeface="Calibri" panose="020F0502020204030204" pitchFamily="34" charset="0"/>
            </a:endParaRPr>
          </a:p>
          <a:p>
            <a:pPr eaLnBrk="1" hangingPunct="1"/>
            <a:r>
              <a:rPr lang="en-US" altLang="th-TH" sz="2400" i="1" u="sng" dirty="0">
                <a:solidFill>
                  <a:srgbClr val="000066"/>
                </a:solidFill>
                <a:latin typeface="Calibri" panose="020F0502020204030204" pitchFamily="34" charset="0"/>
              </a:rPr>
              <a:t>Definition</a:t>
            </a:r>
            <a:r>
              <a:rPr lang="en-US" altLang="th-TH" sz="2400" i="1" u="sng" dirty="0">
                <a:latin typeface="Calibri" panose="020F0502020204030204" pitchFamily="34" charset="0"/>
              </a:rPr>
              <a:t>:</a:t>
            </a:r>
            <a:r>
              <a:rPr lang="en-US" altLang="th-TH" sz="2400" dirty="0">
                <a:latin typeface="Calibri" panose="020F0502020204030204" pitchFamily="34" charset="0"/>
              </a:rPr>
              <a:t>  Firms act </a:t>
            </a:r>
            <a:r>
              <a:rPr lang="en-US" altLang="th-TH" sz="2400" b="1" dirty="0">
                <a:latin typeface="Calibri" panose="020F0502020204030204" pitchFamily="34" charset="0"/>
              </a:rPr>
              <a:t>simultaneously</a:t>
            </a:r>
            <a:r>
              <a:rPr lang="en-US" altLang="th-TH" sz="2400" dirty="0">
                <a:latin typeface="Calibri" panose="020F0502020204030204" pitchFamily="34" charset="0"/>
              </a:rPr>
              <a:t> if each firm makes its strategic decision at the same time, without prior observation of the other firm's decision.</a:t>
            </a:r>
            <a:endParaRPr lang="en-US" altLang="th-TH" sz="2400" u="sng" dirty="0">
              <a:latin typeface="Calibri" panose="020F0502020204030204" pitchFamily="34" charset="0"/>
            </a:endParaRPr>
          </a:p>
          <a:p>
            <a:pPr eaLnBrk="1" hangingPunct="1"/>
            <a:endParaRPr lang="en-US" altLang="th-TH" sz="2400" i="1" u="sng" dirty="0">
              <a:latin typeface="Calibri" panose="020F0502020204030204" pitchFamily="34" charset="0"/>
            </a:endParaRPr>
          </a:p>
          <a:p>
            <a:pPr eaLnBrk="1" hangingPunct="1"/>
            <a:r>
              <a:rPr lang="en-US" altLang="th-TH" sz="2400" i="1" u="sng" dirty="0">
                <a:solidFill>
                  <a:srgbClr val="000066"/>
                </a:solidFill>
                <a:latin typeface="Calibri" panose="020F0502020204030204" pitchFamily="34" charset="0"/>
              </a:rPr>
              <a:t>Definition:</a:t>
            </a:r>
            <a:r>
              <a:rPr lang="en-US" altLang="th-TH" sz="2400" dirty="0">
                <a:latin typeface="Calibri" panose="020F0502020204030204" pitchFamily="34" charset="0"/>
              </a:rPr>
              <a:t>  Firms act </a:t>
            </a:r>
            <a:r>
              <a:rPr lang="en-US" altLang="th-TH" sz="2400" b="1" dirty="0">
                <a:latin typeface="Calibri" panose="020F0502020204030204" pitchFamily="34" charset="0"/>
              </a:rPr>
              <a:t>non-cooperatively</a:t>
            </a:r>
            <a:r>
              <a:rPr lang="en-US" altLang="th-TH" sz="2400" dirty="0">
                <a:latin typeface="Calibri" panose="020F0502020204030204" pitchFamily="34" charset="0"/>
              </a:rPr>
              <a:t> if they set strategy independently, without colluding with the other firm in any way.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Slide Number Placeholder 3">
            <a:extLst>
              <a:ext uri="{FF2B5EF4-FFF2-40B4-BE49-F238E27FC236}">
                <a16:creationId xmlns:a16="http://schemas.microsoft.com/office/drawing/2014/main" id="{497BB0B3-135A-44D2-BC75-87DC1A5498C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5FFBFA3-461A-4882-B5F1-69C1D7FA646C}" type="slidenum">
              <a:rPr lang="en-US" altLang="th-TH">
                <a:solidFill>
                  <a:srgbClr val="898989"/>
                </a:solidFill>
                <a:latin typeface="Calibri" panose="020F0502020204030204" pitchFamily="34" charset="0"/>
              </a:rPr>
              <a:pPr eaLnBrk="1" hangingPunct="1"/>
              <a:t>7</a:t>
            </a:fld>
            <a:endParaRPr lang="en-US" altLang="th-TH">
              <a:solidFill>
                <a:srgbClr val="898989"/>
              </a:solidFill>
              <a:latin typeface="Calibri" panose="020F0502020204030204" pitchFamily="34" charset="0"/>
            </a:endParaRPr>
          </a:p>
        </p:txBody>
      </p:sp>
      <p:sp>
        <p:nvSpPr>
          <p:cNvPr id="696331" name="AutoShape 11">
            <a:extLst>
              <a:ext uri="{FF2B5EF4-FFF2-40B4-BE49-F238E27FC236}">
                <a16:creationId xmlns:a16="http://schemas.microsoft.com/office/drawing/2014/main" id="{0E598629-F2EB-46DD-9551-741AF59CE5F4}"/>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Cournot Oligopoly – The Model</a:t>
            </a:r>
          </a:p>
        </p:txBody>
      </p:sp>
      <p:sp>
        <p:nvSpPr>
          <p:cNvPr id="2" name="Rectangle 1">
            <a:extLst>
              <a:ext uri="{FF2B5EF4-FFF2-40B4-BE49-F238E27FC236}">
                <a16:creationId xmlns:a16="http://schemas.microsoft.com/office/drawing/2014/main" id="{89B4DC97-CB79-4024-85FB-C3FF00FE0887}"/>
              </a:ext>
            </a:extLst>
          </p:cNvPr>
          <p:cNvSpPr/>
          <p:nvPr/>
        </p:nvSpPr>
        <p:spPr>
          <a:xfrm>
            <a:off x="304800" y="1462703"/>
            <a:ext cx="8534400" cy="4893647"/>
          </a:xfrm>
          <a:prstGeom prst="rect">
            <a:avLst/>
          </a:prstGeom>
        </p:spPr>
        <p:txBody>
          <a:bodyPr wrap="square">
            <a:spAutoFit/>
          </a:bodyPr>
          <a:lstStyle/>
          <a:p>
            <a:pPr eaLnBrk="1" hangingPunct="1"/>
            <a:r>
              <a:rPr lang="en-US" altLang="th-TH" sz="2400" dirty="0">
                <a:latin typeface="+mj-lt"/>
              </a:rPr>
              <a:t>In a Cournot duopoly model (i.e. two firms in the market),</a:t>
            </a:r>
          </a:p>
          <a:p>
            <a:pPr eaLnBrk="1" hangingPunct="1"/>
            <a:endParaRPr lang="en-US" altLang="th-TH" sz="2400" dirty="0">
              <a:latin typeface="+mj-lt"/>
            </a:endParaRPr>
          </a:p>
          <a:p>
            <a:pPr marL="457200" indent="-457200" eaLnBrk="1" hangingPunct="1">
              <a:buFont typeface="+mj-lt"/>
              <a:buAutoNum type="arabicPeriod"/>
            </a:pPr>
            <a:r>
              <a:rPr lang="en-US" altLang="th-TH" sz="2400" dirty="0">
                <a:latin typeface="+mj-lt"/>
              </a:rPr>
              <a:t>Each firm “conjectures” the output produced by the other firm. i.e. Firm 1 conjectures that Firm 2 will produce Q2.</a:t>
            </a:r>
          </a:p>
          <a:p>
            <a:pPr marL="457200" indent="-457200" eaLnBrk="1" hangingPunct="1">
              <a:buFont typeface="+mj-lt"/>
              <a:buAutoNum type="arabicPeriod"/>
            </a:pPr>
            <a:endParaRPr lang="en-US" altLang="th-TH" sz="2400" dirty="0">
              <a:latin typeface="+mj-lt"/>
            </a:endParaRPr>
          </a:p>
          <a:p>
            <a:pPr marL="457200" indent="-457200" eaLnBrk="1" hangingPunct="1">
              <a:buFont typeface="+mj-lt"/>
              <a:buAutoNum type="arabicPeriod"/>
            </a:pPr>
            <a:r>
              <a:rPr lang="en-US" altLang="th-TH" sz="2400" dirty="0">
                <a:latin typeface="+mj-lt"/>
              </a:rPr>
              <a:t>Based on its conjecture, each firm sets its quantity to maximize profit subject to the “residual demand”.</a:t>
            </a:r>
          </a:p>
          <a:p>
            <a:pPr eaLnBrk="1" hangingPunct="1"/>
            <a:endParaRPr lang="en-US" altLang="th-TH" sz="2400" dirty="0">
              <a:latin typeface="+mj-lt"/>
            </a:endParaRPr>
          </a:p>
          <a:p>
            <a:pPr eaLnBrk="1" hangingPunct="1"/>
            <a:r>
              <a:rPr lang="en-US" altLang="th-TH" sz="2400" i="1" u="sng" dirty="0">
                <a:solidFill>
                  <a:srgbClr val="000066"/>
                </a:solidFill>
                <a:latin typeface="+mj-lt"/>
              </a:rPr>
              <a:t>Definition:</a:t>
            </a:r>
            <a:r>
              <a:rPr lang="en-US" altLang="th-TH" sz="2400" dirty="0">
                <a:latin typeface="+mj-lt"/>
              </a:rPr>
              <a:t>  The </a:t>
            </a:r>
            <a:r>
              <a:rPr lang="en-US" altLang="th-TH" sz="2400" b="1" dirty="0">
                <a:latin typeface="+mj-lt"/>
              </a:rPr>
              <a:t>residual demand </a:t>
            </a:r>
            <a:r>
              <a:rPr lang="en-US" altLang="th-TH" sz="2400" dirty="0">
                <a:latin typeface="+mj-lt"/>
              </a:rPr>
              <a:t>of Firm A is the market demand minus the amount of demand fulfilled by other firms in the market:  Q</a:t>
            </a:r>
            <a:r>
              <a:rPr lang="en-US" altLang="th-TH" sz="2400" baseline="-25000" dirty="0">
                <a:latin typeface="+mj-lt"/>
              </a:rPr>
              <a:t>A</a:t>
            </a:r>
            <a:r>
              <a:rPr lang="en-US" altLang="th-TH" sz="2400" dirty="0">
                <a:latin typeface="+mj-lt"/>
              </a:rPr>
              <a:t> = Q</a:t>
            </a:r>
            <a:r>
              <a:rPr lang="en-US" altLang="th-TH" sz="2400" baseline="-25000" dirty="0">
                <a:latin typeface="+mj-lt"/>
              </a:rPr>
              <a:t>MKT</a:t>
            </a:r>
            <a:r>
              <a:rPr lang="en-US" altLang="th-TH" sz="2400" dirty="0">
                <a:latin typeface="+mj-lt"/>
              </a:rPr>
              <a:t> – ∑</a:t>
            </a:r>
            <a:r>
              <a:rPr lang="en-US" altLang="th-TH" sz="2400" dirty="0" err="1">
                <a:latin typeface="+mj-lt"/>
              </a:rPr>
              <a:t>Q</a:t>
            </a:r>
            <a:r>
              <a:rPr lang="en-US" altLang="th-TH" sz="2400" baseline="-25000" dirty="0" err="1">
                <a:latin typeface="+mj-lt"/>
              </a:rPr>
              <a:t>non</a:t>
            </a:r>
            <a:r>
              <a:rPr lang="en-US" altLang="th-TH" sz="2400" baseline="-25000" dirty="0">
                <a:latin typeface="+mj-lt"/>
              </a:rPr>
              <a:t>-A</a:t>
            </a:r>
            <a:r>
              <a:rPr lang="en-US" altLang="th-TH" sz="2400" dirty="0">
                <a:latin typeface="+mj-lt"/>
              </a:rPr>
              <a:t> where ∑</a:t>
            </a:r>
            <a:r>
              <a:rPr lang="en-US" altLang="th-TH" sz="2400" dirty="0" err="1">
                <a:latin typeface="+mj-lt"/>
              </a:rPr>
              <a:t>Q</a:t>
            </a:r>
            <a:r>
              <a:rPr lang="en-US" altLang="th-TH" sz="2400" baseline="-25000" dirty="0" err="1">
                <a:latin typeface="+mj-lt"/>
              </a:rPr>
              <a:t>non</a:t>
            </a:r>
            <a:r>
              <a:rPr lang="en-US" altLang="th-TH" sz="2400" baseline="-25000" dirty="0">
                <a:latin typeface="+mj-lt"/>
              </a:rPr>
              <a:t>-A</a:t>
            </a:r>
            <a:r>
              <a:rPr lang="en-US" altLang="th-TH" sz="2400" dirty="0">
                <a:latin typeface="+mj-lt"/>
              </a:rPr>
              <a:t> is the Q supplied by other firms.</a:t>
            </a:r>
          </a:p>
          <a:p>
            <a:pPr eaLnBrk="1" hangingPunct="1"/>
            <a:endParaRPr lang="en-US" altLang="th-TH" sz="2400" dirty="0">
              <a:latin typeface="+mj-lt"/>
            </a:endParaRPr>
          </a:p>
          <a:p>
            <a:pPr eaLnBrk="1" hangingPunct="1"/>
            <a:r>
              <a:rPr lang="en-US" altLang="th-TH" sz="2400" dirty="0">
                <a:latin typeface="+mj-lt"/>
              </a:rPr>
              <a:t>For a duopoly, the residual demand of Firm 1 is Q</a:t>
            </a:r>
            <a:r>
              <a:rPr lang="en-US" altLang="th-TH" sz="2400" baseline="-25000" dirty="0">
                <a:latin typeface="+mj-lt"/>
              </a:rPr>
              <a:t>1</a:t>
            </a:r>
            <a:r>
              <a:rPr lang="en-US" altLang="th-TH" sz="2400" dirty="0">
                <a:latin typeface="+mj-lt"/>
              </a:rPr>
              <a:t> = Q – Q</a:t>
            </a:r>
            <a:r>
              <a:rPr lang="en-US" altLang="th-TH" sz="2400" baseline="-25000" dirty="0">
                <a:latin typeface="+mj-lt"/>
              </a:rPr>
              <a:t>2</a:t>
            </a:r>
            <a:r>
              <a:rPr lang="en-US" altLang="th-TH" sz="2400" dirty="0">
                <a:latin typeface="+mj-lt"/>
              </a:rPr>
              <a:t>.</a:t>
            </a:r>
          </a:p>
        </p:txBody>
      </p:sp>
    </p:spTree>
    <p:extLst>
      <p:ext uri="{BB962C8B-B14F-4D97-AF65-F5344CB8AC3E}">
        <p14:creationId xmlns:p14="http://schemas.microsoft.com/office/powerpoint/2010/main" val="712217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Slide Number Placeholder 3">
            <a:extLst>
              <a:ext uri="{FF2B5EF4-FFF2-40B4-BE49-F238E27FC236}">
                <a16:creationId xmlns:a16="http://schemas.microsoft.com/office/drawing/2014/main" id="{6DD43B0A-A98C-4970-B719-AEAA62F5C3B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3C3DD1F-B646-466A-8AA4-C7F47E050E4C}" type="slidenum">
              <a:rPr lang="en-US" altLang="th-TH">
                <a:solidFill>
                  <a:srgbClr val="898989"/>
                </a:solidFill>
                <a:latin typeface="Calibri" panose="020F0502020204030204" pitchFamily="34" charset="0"/>
              </a:rPr>
              <a:pPr eaLnBrk="1" hangingPunct="1"/>
              <a:t>8</a:t>
            </a:fld>
            <a:endParaRPr lang="en-US" altLang="th-TH">
              <a:solidFill>
                <a:srgbClr val="898989"/>
              </a:solidFill>
              <a:latin typeface="Calibri" panose="020F0502020204030204" pitchFamily="34" charset="0"/>
            </a:endParaRPr>
          </a:p>
        </p:txBody>
      </p:sp>
      <p:sp>
        <p:nvSpPr>
          <p:cNvPr id="725024" name="AutoShape 32">
            <a:extLst>
              <a:ext uri="{FF2B5EF4-FFF2-40B4-BE49-F238E27FC236}">
                <a16:creationId xmlns:a16="http://schemas.microsoft.com/office/drawing/2014/main" id="{2FDBC472-E0BA-4FD7-92A6-013882602DA2}"/>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Residual Demand</a:t>
            </a:r>
            <a:endParaRPr lang="en-US" sz="4000" i="1"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14EE70EC-429C-4760-AE4C-E86038E7EB18}"/>
              </a:ext>
            </a:extLst>
          </p:cNvPr>
          <p:cNvPicPr>
            <a:picLocks noChangeAspect="1"/>
          </p:cNvPicPr>
          <p:nvPr/>
        </p:nvPicPr>
        <p:blipFill>
          <a:blip r:embed="rId2"/>
          <a:stretch>
            <a:fillRect/>
          </a:stretch>
        </p:blipFill>
        <p:spPr>
          <a:xfrm>
            <a:off x="306000" y="1066800"/>
            <a:ext cx="8532000" cy="5400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Slide Number Placeholder 3">
            <a:extLst>
              <a:ext uri="{FF2B5EF4-FFF2-40B4-BE49-F238E27FC236}">
                <a16:creationId xmlns:a16="http://schemas.microsoft.com/office/drawing/2014/main" id="{497BB0B3-135A-44D2-BC75-87DC1A5498C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5FFBFA3-461A-4882-B5F1-69C1D7FA646C}" type="slidenum">
              <a:rPr lang="en-US" altLang="th-TH">
                <a:solidFill>
                  <a:srgbClr val="898989"/>
                </a:solidFill>
                <a:latin typeface="Calibri" panose="020F0502020204030204" pitchFamily="34" charset="0"/>
              </a:rPr>
              <a:pPr eaLnBrk="1" hangingPunct="1"/>
              <a:t>9</a:t>
            </a:fld>
            <a:endParaRPr lang="en-US" altLang="th-TH">
              <a:solidFill>
                <a:srgbClr val="898989"/>
              </a:solidFill>
              <a:latin typeface="Calibri" panose="020F0502020204030204" pitchFamily="34" charset="0"/>
            </a:endParaRPr>
          </a:p>
        </p:txBody>
      </p:sp>
      <p:sp>
        <p:nvSpPr>
          <p:cNvPr id="696331" name="AutoShape 11">
            <a:extLst>
              <a:ext uri="{FF2B5EF4-FFF2-40B4-BE49-F238E27FC236}">
                <a16:creationId xmlns:a16="http://schemas.microsoft.com/office/drawing/2014/main" id="{0E598629-F2EB-46DD-9551-741AF59CE5F4}"/>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Cournot Oligopoly – The Model</a:t>
            </a:r>
          </a:p>
        </p:txBody>
      </p:sp>
      <p:sp>
        <p:nvSpPr>
          <p:cNvPr id="2" name="Rectangle 1">
            <a:extLst>
              <a:ext uri="{FF2B5EF4-FFF2-40B4-BE49-F238E27FC236}">
                <a16:creationId xmlns:a16="http://schemas.microsoft.com/office/drawing/2014/main" id="{89B4DC97-CB79-4024-85FB-C3FF00FE0887}"/>
              </a:ext>
            </a:extLst>
          </p:cNvPr>
          <p:cNvSpPr/>
          <p:nvPr/>
        </p:nvSpPr>
        <p:spPr>
          <a:xfrm>
            <a:off x="304800" y="1449417"/>
            <a:ext cx="8534400" cy="4524315"/>
          </a:xfrm>
          <a:prstGeom prst="rect">
            <a:avLst/>
          </a:prstGeom>
        </p:spPr>
        <p:txBody>
          <a:bodyPr wrap="square">
            <a:spAutoFit/>
          </a:bodyPr>
          <a:lstStyle/>
          <a:p>
            <a:pPr marL="457200" indent="-457200" eaLnBrk="1" hangingPunct="1">
              <a:buFont typeface="+mj-lt"/>
              <a:buAutoNum type="arabicPeriod" startAt="3"/>
            </a:pPr>
            <a:r>
              <a:rPr lang="en-US" altLang="th-TH" sz="2400" dirty="0">
                <a:latin typeface="+mj-lt"/>
              </a:rPr>
              <a:t>However, each firm does not know the output that the other firm will set, so the only thing both Firms 1 and 2 can do is to form their </a:t>
            </a:r>
            <a:r>
              <a:rPr lang="en-US" altLang="th-TH" sz="2400" b="1" dirty="0">
                <a:latin typeface="+mj-lt"/>
              </a:rPr>
              <a:t>best response functions (BR).</a:t>
            </a:r>
          </a:p>
          <a:p>
            <a:pPr marL="457200" indent="-457200" eaLnBrk="1" hangingPunct="1">
              <a:buFont typeface="+mj-lt"/>
              <a:buAutoNum type="arabicPeriod" startAt="3"/>
            </a:pPr>
            <a:endParaRPr lang="en-US" altLang="th-TH" sz="2400" b="1" dirty="0">
              <a:latin typeface="+mj-lt"/>
            </a:endParaRPr>
          </a:p>
          <a:p>
            <a:pPr eaLnBrk="1" hangingPunct="1"/>
            <a:r>
              <a:rPr lang="en-US" altLang="th-TH" sz="2400" b="1" dirty="0">
                <a:latin typeface="+mj-lt"/>
              </a:rPr>
              <a:t>The BR of Firm 1 tells how much Firm 1 should produce at all possible levels of output of Firm 2, e.g. Q</a:t>
            </a:r>
            <a:r>
              <a:rPr lang="en-US" altLang="th-TH" sz="2400" b="1" baseline="-25000" dirty="0">
                <a:latin typeface="+mj-lt"/>
              </a:rPr>
              <a:t>1</a:t>
            </a:r>
            <a:r>
              <a:rPr lang="en-US" altLang="th-TH" sz="2400" b="1" dirty="0">
                <a:latin typeface="+mj-lt"/>
              </a:rPr>
              <a:t>* = BR</a:t>
            </a:r>
            <a:r>
              <a:rPr lang="en-US" altLang="th-TH" sz="2400" b="1" baseline="-25000" dirty="0">
                <a:latin typeface="+mj-lt"/>
              </a:rPr>
              <a:t>1</a:t>
            </a:r>
            <a:r>
              <a:rPr lang="en-US" altLang="th-TH" sz="2400" b="1" dirty="0">
                <a:latin typeface="+mj-lt"/>
              </a:rPr>
              <a:t>(Q</a:t>
            </a:r>
            <a:r>
              <a:rPr lang="en-US" altLang="th-TH" sz="2400" b="1" baseline="-25000" dirty="0">
                <a:latin typeface="+mj-lt"/>
              </a:rPr>
              <a:t>2</a:t>
            </a:r>
            <a:r>
              <a:rPr lang="en-US" altLang="th-TH" sz="2400" b="1" dirty="0">
                <a:latin typeface="+mj-lt"/>
              </a:rPr>
              <a:t>).</a:t>
            </a:r>
          </a:p>
          <a:p>
            <a:pPr eaLnBrk="1" hangingPunct="1"/>
            <a:endParaRPr lang="en-US" altLang="th-TH" sz="2400" b="1" dirty="0">
              <a:latin typeface="+mj-lt"/>
            </a:endParaRPr>
          </a:p>
          <a:p>
            <a:pPr marL="457200" indent="-457200" eaLnBrk="1" hangingPunct="1">
              <a:buFont typeface="+mj-lt"/>
              <a:buAutoNum type="arabicPeriod" startAt="4"/>
            </a:pPr>
            <a:r>
              <a:rPr lang="en-US" altLang="th-TH" sz="2400" dirty="0">
                <a:latin typeface="+mj-lt"/>
              </a:rPr>
              <a:t>The Cournot “NASH” Equilibrium is determined where</a:t>
            </a:r>
          </a:p>
          <a:p>
            <a:pPr algn="ctr" eaLnBrk="1" hangingPunct="1"/>
            <a:r>
              <a:rPr lang="en-US" altLang="th-TH" sz="2400" b="1" dirty="0">
                <a:latin typeface="+mj-lt"/>
              </a:rPr>
              <a:t>Q</a:t>
            </a:r>
            <a:r>
              <a:rPr lang="en-US" altLang="th-TH" sz="2400" b="1" baseline="-25000" dirty="0">
                <a:latin typeface="+mj-lt"/>
              </a:rPr>
              <a:t>1</a:t>
            </a:r>
            <a:r>
              <a:rPr lang="en-US" altLang="th-TH" sz="2400" b="1" dirty="0">
                <a:latin typeface="+mj-lt"/>
              </a:rPr>
              <a:t>* = BR</a:t>
            </a:r>
            <a:r>
              <a:rPr lang="en-US" altLang="th-TH" sz="2400" b="1" baseline="-25000" dirty="0">
                <a:latin typeface="+mj-lt"/>
              </a:rPr>
              <a:t>1</a:t>
            </a:r>
            <a:r>
              <a:rPr lang="en-US" altLang="th-TH" sz="2400" b="1" dirty="0">
                <a:latin typeface="+mj-lt"/>
              </a:rPr>
              <a:t>(Q</a:t>
            </a:r>
            <a:r>
              <a:rPr lang="en-US" altLang="th-TH" sz="2400" b="1" baseline="-25000" dirty="0">
                <a:latin typeface="+mj-lt"/>
              </a:rPr>
              <a:t>2</a:t>
            </a:r>
            <a:r>
              <a:rPr lang="en-US" altLang="th-TH" sz="2400" b="1" dirty="0">
                <a:latin typeface="+mj-lt"/>
              </a:rPr>
              <a:t>*)   AND   Q</a:t>
            </a:r>
            <a:r>
              <a:rPr lang="en-US" altLang="th-TH" sz="2400" b="1" baseline="-25000" dirty="0">
                <a:latin typeface="+mj-lt"/>
              </a:rPr>
              <a:t>2</a:t>
            </a:r>
            <a:r>
              <a:rPr lang="en-US" altLang="th-TH" sz="2400" b="1" dirty="0">
                <a:latin typeface="+mj-lt"/>
              </a:rPr>
              <a:t>* = BR</a:t>
            </a:r>
            <a:r>
              <a:rPr lang="en-US" altLang="th-TH" sz="2400" b="1" baseline="-25000" dirty="0">
                <a:latin typeface="+mj-lt"/>
              </a:rPr>
              <a:t>2</a:t>
            </a:r>
            <a:r>
              <a:rPr lang="en-US" altLang="th-TH" sz="2400" b="1" dirty="0">
                <a:latin typeface="+mj-lt"/>
              </a:rPr>
              <a:t>(Q</a:t>
            </a:r>
            <a:r>
              <a:rPr lang="en-US" altLang="th-TH" sz="2400" b="1" baseline="-25000" dirty="0">
                <a:latin typeface="+mj-lt"/>
              </a:rPr>
              <a:t>1</a:t>
            </a:r>
            <a:r>
              <a:rPr lang="en-US" altLang="th-TH" sz="2400" b="1" dirty="0">
                <a:latin typeface="+mj-lt"/>
              </a:rPr>
              <a:t>*)</a:t>
            </a:r>
          </a:p>
          <a:p>
            <a:pPr eaLnBrk="1" hangingPunct="1"/>
            <a:endParaRPr lang="en-US" altLang="th-TH" sz="2400" b="1" dirty="0">
              <a:latin typeface="+mj-lt"/>
            </a:endParaRPr>
          </a:p>
          <a:p>
            <a:pPr eaLnBrk="1" hangingPunct="1"/>
            <a:r>
              <a:rPr lang="en-US" altLang="th-TH" sz="2400" b="1" dirty="0">
                <a:latin typeface="+mj-lt"/>
              </a:rPr>
              <a:t>i.e. Firm 1 is doing its BEST given what Firm 2 is doing, </a:t>
            </a:r>
          </a:p>
          <a:p>
            <a:pPr eaLnBrk="1" hangingPunct="1"/>
            <a:r>
              <a:rPr lang="en-US" altLang="th-TH" sz="2400" b="1" dirty="0">
                <a:latin typeface="+mj-lt"/>
              </a:rPr>
              <a:t>AND Firm 2 is doing its BEST given what Firm 1 is doing.</a:t>
            </a:r>
          </a:p>
        </p:txBody>
      </p:sp>
    </p:spTree>
    <p:extLst>
      <p:ext uri="{BB962C8B-B14F-4D97-AF65-F5344CB8AC3E}">
        <p14:creationId xmlns:p14="http://schemas.microsoft.com/office/powerpoint/2010/main" val="28797565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Slide Number Placeholder 3">
            <a:extLst>
              <a:ext uri="{FF2B5EF4-FFF2-40B4-BE49-F238E27FC236}">
                <a16:creationId xmlns:a16="http://schemas.microsoft.com/office/drawing/2014/main" id="{C93D7D59-9525-4669-BFC3-B542BD11AA5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ACACA48-D908-415E-AC40-34594CE1227C}" type="slidenum">
              <a:rPr lang="en-US" altLang="th-TH">
                <a:solidFill>
                  <a:srgbClr val="898989"/>
                </a:solidFill>
                <a:latin typeface="Calibri" panose="020F0502020204030204" pitchFamily="34" charset="0"/>
              </a:rPr>
              <a:pPr eaLnBrk="1" hangingPunct="1"/>
              <a:t>10</a:t>
            </a:fld>
            <a:endParaRPr lang="en-US" altLang="th-TH">
              <a:solidFill>
                <a:srgbClr val="898989"/>
              </a:solidFill>
              <a:latin typeface="Calibri" panose="020F0502020204030204" pitchFamily="34" charset="0"/>
            </a:endParaRPr>
          </a:p>
        </p:txBody>
      </p:sp>
      <p:grpSp>
        <p:nvGrpSpPr>
          <p:cNvPr id="2" name="Group 1">
            <a:extLst>
              <a:ext uri="{FF2B5EF4-FFF2-40B4-BE49-F238E27FC236}">
                <a16:creationId xmlns:a16="http://schemas.microsoft.com/office/drawing/2014/main" id="{10A09015-D2C2-450A-A27E-10E81463AF44}"/>
              </a:ext>
            </a:extLst>
          </p:cNvPr>
          <p:cNvGrpSpPr/>
          <p:nvPr/>
        </p:nvGrpSpPr>
        <p:grpSpPr>
          <a:xfrm>
            <a:off x="304800" y="1309333"/>
            <a:ext cx="7964806" cy="5412142"/>
            <a:chOff x="163352" y="1217259"/>
            <a:chExt cx="7964806" cy="5412142"/>
          </a:xfrm>
        </p:grpSpPr>
        <p:sp>
          <p:nvSpPr>
            <p:cNvPr id="12293" name="Line 3">
              <a:extLst>
                <a:ext uri="{FF2B5EF4-FFF2-40B4-BE49-F238E27FC236}">
                  <a16:creationId xmlns:a16="http://schemas.microsoft.com/office/drawing/2014/main" id="{908E89DF-81B3-477A-9F57-8C74D3EDFC68}"/>
                </a:ext>
              </a:extLst>
            </p:cNvPr>
            <p:cNvSpPr>
              <a:spLocks noChangeShapeType="1"/>
            </p:cNvSpPr>
            <p:nvPr/>
          </p:nvSpPr>
          <p:spPr bwMode="auto">
            <a:xfrm>
              <a:off x="762000" y="6096000"/>
              <a:ext cx="58674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12294" name="Text Box 5">
              <a:extLst>
                <a:ext uri="{FF2B5EF4-FFF2-40B4-BE49-F238E27FC236}">
                  <a16:creationId xmlns:a16="http://schemas.microsoft.com/office/drawing/2014/main" id="{02F35E4A-A0D0-4198-A52F-95595912A8D1}"/>
                </a:ext>
              </a:extLst>
            </p:cNvPr>
            <p:cNvSpPr txBox="1">
              <a:spLocks noChangeArrowheads="1"/>
            </p:cNvSpPr>
            <p:nvPr/>
          </p:nvSpPr>
          <p:spPr bwMode="auto">
            <a:xfrm>
              <a:off x="6537325" y="6061075"/>
              <a:ext cx="455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th-TH" sz="2400" b="1">
                  <a:latin typeface="Calibri" panose="020F0502020204030204" pitchFamily="34" charset="0"/>
                </a:rPr>
                <a:t>q</a:t>
              </a:r>
              <a:r>
                <a:rPr lang="en-GB" altLang="th-TH" sz="2400" b="1" baseline="-25000">
                  <a:latin typeface="Calibri" panose="020F0502020204030204" pitchFamily="34" charset="0"/>
                </a:rPr>
                <a:t>1</a:t>
              </a:r>
              <a:endParaRPr lang="en-GB" altLang="th-TH" sz="2400" b="1">
                <a:latin typeface="Calibri" panose="020F0502020204030204" pitchFamily="34" charset="0"/>
              </a:endParaRPr>
            </a:p>
          </p:txBody>
        </p:sp>
        <p:sp>
          <p:nvSpPr>
            <p:cNvPr id="12295" name="Line 7">
              <a:extLst>
                <a:ext uri="{FF2B5EF4-FFF2-40B4-BE49-F238E27FC236}">
                  <a16:creationId xmlns:a16="http://schemas.microsoft.com/office/drawing/2014/main" id="{6C9FB74A-1AF7-464F-BA69-9EC03200EF3E}"/>
                </a:ext>
              </a:extLst>
            </p:cNvPr>
            <p:cNvSpPr>
              <a:spLocks noChangeShapeType="1"/>
            </p:cNvSpPr>
            <p:nvPr/>
          </p:nvSpPr>
          <p:spPr bwMode="auto">
            <a:xfrm>
              <a:off x="800098" y="1537430"/>
              <a:ext cx="2324101" cy="4558569"/>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2296" name="Line 8">
              <a:extLst>
                <a:ext uri="{FF2B5EF4-FFF2-40B4-BE49-F238E27FC236}">
                  <a16:creationId xmlns:a16="http://schemas.microsoft.com/office/drawing/2014/main" id="{6FD3E5D3-CCA2-4F2A-9263-1D19BC2271FD}"/>
                </a:ext>
              </a:extLst>
            </p:cNvPr>
            <p:cNvSpPr>
              <a:spLocks noChangeShapeType="1"/>
            </p:cNvSpPr>
            <p:nvPr/>
          </p:nvSpPr>
          <p:spPr bwMode="auto">
            <a:xfrm flipH="1">
              <a:off x="1932370" y="3254375"/>
              <a:ext cx="3810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12297" name="Text Box 9">
              <a:extLst>
                <a:ext uri="{FF2B5EF4-FFF2-40B4-BE49-F238E27FC236}">
                  <a16:creationId xmlns:a16="http://schemas.microsoft.com/office/drawing/2014/main" id="{57A15715-9946-4DEF-A115-DBAB54925610}"/>
                </a:ext>
              </a:extLst>
            </p:cNvPr>
            <p:cNvSpPr txBox="1">
              <a:spLocks noChangeArrowheads="1"/>
            </p:cNvSpPr>
            <p:nvPr/>
          </p:nvSpPr>
          <p:spPr bwMode="auto">
            <a:xfrm>
              <a:off x="2057400" y="2819400"/>
              <a:ext cx="5594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th-TH" sz="2400" b="1" dirty="0">
                  <a:latin typeface="Calibri" panose="020F0502020204030204" pitchFamily="34" charset="0"/>
                </a:rPr>
                <a:t>BR</a:t>
              </a:r>
              <a:r>
                <a:rPr lang="en-GB" altLang="th-TH" sz="2400" b="1" baseline="-25000" dirty="0">
                  <a:latin typeface="Calibri" panose="020F0502020204030204" pitchFamily="34" charset="0"/>
                </a:rPr>
                <a:t>1</a:t>
              </a:r>
              <a:r>
                <a:rPr lang="en-GB" altLang="th-TH" sz="2400" b="1" dirty="0">
                  <a:latin typeface="Calibri" panose="020F0502020204030204" pitchFamily="34" charset="0"/>
                </a:rPr>
                <a:t> or Reaction Function of Firm 1</a:t>
              </a:r>
            </a:p>
          </p:txBody>
        </p:sp>
        <p:sp>
          <p:nvSpPr>
            <p:cNvPr id="12298" name="Text Box 10">
              <a:extLst>
                <a:ext uri="{FF2B5EF4-FFF2-40B4-BE49-F238E27FC236}">
                  <a16:creationId xmlns:a16="http://schemas.microsoft.com/office/drawing/2014/main" id="{E9E6ADEB-4ADF-4BBD-B812-5DF102F83E19}"/>
                </a:ext>
              </a:extLst>
            </p:cNvPr>
            <p:cNvSpPr txBox="1">
              <a:spLocks noChangeArrowheads="1"/>
            </p:cNvSpPr>
            <p:nvPr/>
          </p:nvSpPr>
          <p:spPr bwMode="auto">
            <a:xfrm>
              <a:off x="441325" y="5984875"/>
              <a:ext cx="336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th-TH" sz="2400" b="1">
                  <a:latin typeface="Calibri" panose="020F0502020204030204" pitchFamily="34" charset="0"/>
                </a:rPr>
                <a:t>0</a:t>
              </a:r>
            </a:p>
          </p:txBody>
        </p:sp>
        <p:sp>
          <p:nvSpPr>
            <p:cNvPr id="12299" name="Line 11">
              <a:extLst>
                <a:ext uri="{FF2B5EF4-FFF2-40B4-BE49-F238E27FC236}">
                  <a16:creationId xmlns:a16="http://schemas.microsoft.com/office/drawing/2014/main" id="{84D66028-57C3-4885-8D8B-0851CAFE608E}"/>
                </a:ext>
              </a:extLst>
            </p:cNvPr>
            <p:cNvSpPr>
              <a:spLocks noChangeShapeType="1"/>
            </p:cNvSpPr>
            <p:nvPr/>
          </p:nvSpPr>
          <p:spPr bwMode="auto">
            <a:xfrm flipH="1" flipV="1">
              <a:off x="777874" y="3810002"/>
              <a:ext cx="4937125" cy="2285997"/>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2300" name="Line 12">
              <a:extLst>
                <a:ext uri="{FF2B5EF4-FFF2-40B4-BE49-F238E27FC236}">
                  <a16:creationId xmlns:a16="http://schemas.microsoft.com/office/drawing/2014/main" id="{4F5AB554-14E0-4283-A7E7-05C0F448FF66}"/>
                </a:ext>
              </a:extLst>
            </p:cNvPr>
            <p:cNvSpPr>
              <a:spLocks noChangeShapeType="1"/>
            </p:cNvSpPr>
            <p:nvPr/>
          </p:nvSpPr>
          <p:spPr bwMode="auto">
            <a:xfrm flipH="1">
              <a:off x="762000" y="4527610"/>
              <a:ext cx="16002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2301" name="Line 13">
              <a:extLst>
                <a:ext uri="{FF2B5EF4-FFF2-40B4-BE49-F238E27FC236}">
                  <a16:creationId xmlns:a16="http://schemas.microsoft.com/office/drawing/2014/main" id="{859DBD24-B431-4B56-9382-2DB8875FF8E1}"/>
                </a:ext>
              </a:extLst>
            </p:cNvPr>
            <p:cNvSpPr>
              <a:spLocks noChangeShapeType="1"/>
            </p:cNvSpPr>
            <p:nvPr/>
          </p:nvSpPr>
          <p:spPr bwMode="auto">
            <a:xfrm>
              <a:off x="2335566" y="4572000"/>
              <a:ext cx="0" cy="1524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2302" name="Line 14">
              <a:extLst>
                <a:ext uri="{FF2B5EF4-FFF2-40B4-BE49-F238E27FC236}">
                  <a16:creationId xmlns:a16="http://schemas.microsoft.com/office/drawing/2014/main" id="{2161B0D5-4454-4060-8A3A-DF9B38A9844D}"/>
                </a:ext>
              </a:extLst>
            </p:cNvPr>
            <p:cNvSpPr>
              <a:spLocks noChangeShapeType="1"/>
            </p:cNvSpPr>
            <p:nvPr/>
          </p:nvSpPr>
          <p:spPr bwMode="auto">
            <a:xfrm flipH="1">
              <a:off x="4267419" y="4881265"/>
              <a:ext cx="304581" cy="46166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12303" name="Text Box 15">
              <a:extLst>
                <a:ext uri="{FF2B5EF4-FFF2-40B4-BE49-F238E27FC236}">
                  <a16:creationId xmlns:a16="http://schemas.microsoft.com/office/drawing/2014/main" id="{98415344-D129-46BD-B8A3-D0B35C50A6E2}"/>
                </a:ext>
              </a:extLst>
            </p:cNvPr>
            <p:cNvSpPr txBox="1">
              <a:spLocks noChangeArrowheads="1"/>
            </p:cNvSpPr>
            <p:nvPr/>
          </p:nvSpPr>
          <p:spPr bwMode="auto">
            <a:xfrm>
              <a:off x="3581400" y="4419600"/>
              <a:ext cx="45467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th-TH" sz="2400" b="1" dirty="0">
                  <a:latin typeface="Calibri" panose="020F0502020204030204" pitchFamily="34" charset="0"/>
                </a:rPr>
                <a:t>BR</a:t>
              </a:r>
              <a:r>
                <a:rPr lang="en-GB" altLang="th-TH" sz="2400" b="1" baseline="-25000" dirty="0">
                  <a:latin typeface="Calibri" panose="020F0502020204030204" pitchFamily="34" charset="0"/>
                </a:rPr>
                <a:t>2</a:t>
              </a:r>
              <a:r>
                <a:rPr lang="en-GB" altLang="th-TH" sz="2400" b="1" dirty="0">
                  <a:latin typeface="Calibri" panose="020F0502020204030204" pitchFamily="34" charset="0"/>
                </a:rPr>
                <a:t> or Reaction Function of Firm 2</a:t>
              </a:r>
            </a:p>
          </p:txBody>
        </p:sp>
        <p:sp>
          <p:nvSpPr>
            <p:cNvPr id="12304" name="Text Box 16">
              <a:extLst>
                <a:ext uri="{FF2B5EF4-FFF2-40B4-BE49-F238E27FC236}">
                  <a16:creationId xmlns:a16="http://schemas.microsoft.com/office/drawing/2014/main" id="{B3CF1958-E21E-46CB-B689-940CC8FA5BB2}"/>
                </a:ext>
              </a:extLst>
            </p:cNvPr>
            <p:cNvSpPr txBox="1">
              <a:spLocks noChangeArrowheads="1"/>
            </p:cNvSpPr>
            <p:nvPr/>
          </p:nvSpPr>
          <p:spPr bwMode="auto">
            <a:xfrm>
              <a:off x="2034466" y="6172201"/>
              <a:ext cx="608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th-TH" sz="2400" b="1" dirty="0">
                  <a:latin typeface="Calibri" panose="020F0502020204030204" pitchFamily="34" charset="0"/>
                </a:rPr>
                <a:t>q</a:t>
              </a:r>
              <a:r>
                <a:rPr lang="en-GB" altLang="th-TH" sz="2400" b="1" baseline="-25000" dirty="0">
                  <a:latin typeface="Calibri" panose="020F0502020204030204" pitchFamily="34" charset="0"/>
                </a:rPr>
                <a:t>1</a:t>
              </a:r>
              <a:r>
                <a:rPr lang="en-GB" altLang="th-TH" sz="2400" b="1" dirty="0">
                  <a:latin typeface="Calibri" panose="020F0502020204030204" pitchFamily="34" charset="0"/>
                </a:rPr>
                <a:t>*</a:t>
              </a:r>
            </a:p>
          </p:txBody>
        </p:sp>
        <p:sp>
          <p:nvSpPr>
            <p:cNvPr id="12305" name="Text Box 17">
              <a:extLst>
                <a:ext uri="{FF2B5EF4-FFF2-40B4-BE49-F238E27FC236}">
                  <a16:creationId xmlns:a16="http://schemas.microsoft.com/office/drawing/2014/main" id="{0326DA93-9418-424A-82C3-406839277BDE}"/>
                </a:ext>
              </a:extLst>
            </p:cNvPr>
            <p:cNvSpPr txBox="1">
              <a:spLocks noChangeArrowheads="1"/>
            </p:cNvSpPr>
            <p:nvPr/>
          </p:nvSpPr>
          <p:spPr bwMode="auto">
            <a:xfrm>
              <a:off x="163352" y="4280633"/>
              <a:ext cx="744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th-TH" sz="2400" b="1" dirty="0">
                  <a:latin typeface="Calibri" panose="020F0502020204030204" pitchFamily="34" charset="0"/>
                </a:rPr>
                <a:t>q</a:t>
              </a:r>
              <a:r>
                <a:rPr lang="en-GB" altLang="th-TH" sz="2400" b="1" baseline="-25000" dirty="0">
                  <a:latin typeface="Calibri" panose="020F0502020204030204" pitchFamily="34" charset="0"/>
                </a:rPr>
                <a:t>2</a:t>
              </a:r>
              <a:r>
                <a:rPr lang="en-GB" altLang="th-TH" sz="2400" b="1" dirty="0">
                  <a:latin typeface="Calibri" panose="020F0502020204030204" pitchFamily="34" charset="0"/>
                </a:rPr>
                <a:t>*</a:t>
              </a:r>
            </a:p>
          </p:txBody>
        </p:sp>
        <p:sp>
          <p:nvSpPr>
            <p:cNvPr id="12306" name="Text Box 18">
              <a:extLst>
                <a:ext uri="{FF2B5EF4-FFF2-40B4-BE49-F238E27FC236}">
                  <a16:creationId xmlns:a16="http://schemas.microsoft.com/office/drawing/2014/main" id="{1023C770-8807-4E37-AF0F-73FDBD4632BB}"/>
                </a:ext>
              </a:extLst>
            </p:cNvPr>
            <p:cNvSpPr txBox="1">
              <a:spLocks noChangeArrowheads="1"/>
            </p:cNvSpPr>
            <p:nvPr/>
          </p:nvSpPr>
          <p:spPr bwMode="auto">
            <a:xfrm>
              <a:off x="2089210" y="4115033"/>
              <a:ext cx="3048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th-TH" sz="4800" dirty="0">
                  <a:latin typeface="Calibri" panose="020F0502020204030204" pitchFamily="34" charset="0"/>
                </a:rPr>
                <a:t>•</a:t>
              </a:r>
              <a:endParaRPr lang="en-GB" altLang="th-TH" sz="3600" dirty="0">
                <a:latin typeface="Calibri" panose="020F0502020204030204" pitchFamily="34" charset="0"/>
              </a:endParaRPr>
            </a:p>
          </p:txBody>
        </p:sp>
        <p:sp>
          <p:nvSpPr>
            <p:cNvPr id="12313" name="Line 27">
              <a:extLst>
                <a:ext uri="{FF2B5EF4-FFF2-40B4-BE49-F238E27FC236}">
                  <a16:creationId xmlns:a16="http://schemas.microsoft.com/office/drawing/2014/main" id="{D611EC4F-71E2-47ED-AED6-142583465890}"/>
                </a:ext>
              </a:extLst>
            </p:cNvPr>
            <p:cNvSpPr>
              <a:spLocks noChangeShapeType="1"/>
            </p:cNvSpPr>
            <p:nvPr/>
          </p:nvSpPr>
          <p:spPr bwMode="auto">
            <a:xfrm flipV="1">
              <a:off x="770878" y="1217259"/>
              <a:ext cx="22225" cy="4905375"/>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12314" name="Text Box 28">
              <a:extLst>
                <a:ext uri="{FF2B5EF4-FFF2-40B4-BE49-F238E27FC236}">
                  <a16:creationId xmlns:a16="http://schemas.microsoft.com/office/drawing/2014/main" id="{9EA42EF4-33A2-419E-8801-19F4BD9ACDC1}"/>
                </a:ext>
              </a:extLst>
            </p:cNvPr>
            <p:cNvSpPr txBox="1">
              <a:spLocks noChangeArrowheads="1"/>
            </p:cNvSpPr>
            <p:nvPr/>
          </p:nvSpPr>
          <p:spPr bwMode="auto">
            <a:xfrm>
              <a:off x="213518" y="1219200"/>
              <a:ext cx="455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th-TH" sz="2400" b="1" dirty="0">
                  <a:latin typeface="Calibri" panose="020F0502020204030204" pitchFamily="34" charset="0"/>
                </a:rPr>
                <a:t>q</a:t>
              </a:r>
              <a:r>
                <a:rPr lang="en-GB" altLang="th-TH" sz="2400" b="1" baseline="-25000" dirty="0">
                  <a:latin typeface="Calibri" panose="020F0502020204030204" pitchFamily="34" charset="0"/>
                </a:rPr>
                <a:t>2</a:t>
              </a:r>
              <a:endParaRPr lang="en-GB" altLang="th-TH" sz="2400" b="1" dirty="0">
                <a:latin typeface="Calibri" panose="020F0502020204030204" pitchFamily="34" charset="0"/>
              </a:endParaRPr>
            </a:p>
          </p:txBody>
        </p:sp>
      </p:grpSp>
      <p:sp>
        <p:nvSpPr>
          <p:cNvPr id="728093" name="AutoShape 29">
            <a:extLst>
              <a:ext uri="{FF2B5EF4-FFF2-40B4-BE49-F238E27FC236}">
                <a16:creationId xmlns:a16="http://schemas.microsoft.com/office/drawing/2014/main" id="{C0AE9948-1380-42C5-AD23-09B4D8525DE2}"/>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Profit Maximization</a:t>
            </a:r>
            <a:endParaRPr lang="en-US" sz="4000" i="1" dirty="0">
              <a:solidFill>
                <a:srgbClr val="000066"/>
              </a:solidFill>
              <a:effectLst>
                <a:outerShdw blurRad="38100" dist="38100" dir="2700000" algn="tl">
                  <a:srgbClr val="000000"/>
                </a:outerShdw>
              </a:effectLst>
              <a:latin typeface="Calibri" pitchFamily="34" charset="0"/>
            </a:endParaRPr>
          </a:p>
        </p:txBody>
      </p:sp>
      <p:sp>
        <p:nvSpPr>
          <p:cNvPr id="5" name="TextBox 4">
            <a:extLst>
              <a:ext uri="{FF2B5EF4-FFF2-40B4-BE49-F238E27FC236}">
                <a16:creationId xmlns:a16="http://schemas.microsoft.com/office/drawing/2014/main" id="{4E7B642E-5632-4425-AF2E-91E67C8F8ECF}"/>
              </a:ext>
            </a:extLst>
          </p:cNvPr>
          <p:cNvSpPr txBox="1"/>
          <p:nvPr/>
        </p:nvSpPr>
        <p:spPr>
          <a:xfrm>
            <a:off x="2531076" y="1596503"/>
            <a:ext cx="5671378" cy="461665"/>
          </a:xfrm>
          <a:prstGeom prst="rect">
            <a:avLst/>
          </a:prstGeom>
          <a:noFill/>
        </p:spPr>
        <p:txBody>
          <a:bodyPr wrap="square" rtlCol="0">
            <a:spAutoFit/>
          </a:bodyPr>
          <a:lstStyle/>
          <a:p>
            <a:r>
              <a:rPr lang="en-US" sz="2400" b="1" dirty="0">
                <a:latin typeface="+mj-lt"/>
              </a:rPr>
              <a:t>(q</a:t>
            </a:r>
            <a:r>
              <a:rPr lang="en-US" sz="2400" b="1" baseline="-25000" dirty="0">
                <a:latin typeface="+mj-lt"/>
              </a:rPr>
              <a:t>1</a:t>
            </a:r>
            <a:r>
              <a:rPr lang="en-US" sz="2400" b="1" dirty="0">
                <a:latin typeface="+mj-lt"/>
              </a:rPr>
              <a:t>*, q</a:t>
            </a:r>
            <a:r>
              <a:rPr lang="en-US" sz="2400" b="1" baseline="-25000" dirty="0">
                <a:latin typeface="+mj-lt"/>
              </a:rPr>
              <a:t>2</a:t>
            </a:r>
            <a:r>
              <a:rPr lang="en-US" sz="2400" b="1" dirty="0">
                <a:latin typeface="+mj-lt"/>
              </a:rPr>
              <a:t>*) is the Cournot NASH equilibrium.</a:t>
            </a:r>
            <a:endParaRPr lang="th-TH" sz="2400" b="1" dirty="0">
              <a:latin typeface="+mj-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Slide Number Placeholder 3">
            <a:extLst>
              <a:ext uri="{FF2B5EF4-FFF2-40B4-BE49-F238E27FC236}">
                <a16:creationId xmlns:a16="http://schemas.microsoft.com/office/drawing/2014/main" id="{8454E8F1-75CA-40C1-A354-016F83F0865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0273B3F-9FAF-4339-8CFC-8F6E8258A13B}" type="slidenum">
              <a:rPr lang="en-US" altLang="th-TH">
                <a:solidFill>
                  <a:srgbClr val="898989"/>
                </a:solidFill>
                <a:latin typeface="Calibri" panose="020F0502020204030204" pitchFamily="34" charset="0"/>
              </a:rPr>
              <a:pPr eaLnBrk="1" hangingPunct="1"/>
              <a:t>11</a:t>
            </a:fld>
            <a:endParaRPr lang="en-US" altLang="th-TH">
              <a:solidFill>
                <a:srgbClr val="898989"/>
              </a:solidFill>
              <a:latin typeface="Calibri" panose="020F0502020204030204" pitchFamily="34" charset="0"/>
            </a:endParaRPr>
          </a:p>
        </p:txBody>
      </p:sp>
      <p:sp>
        <p:nvSpPr>
          <p:cNvPr id="729100" name="AutoShape 12">
            <a:extLst>
              <a:ext uri="{FF2B5EF4-FFF2-40B4-BE49-F238E27FC236}">
                <a16:creationId xmlns:a16="http://schemas.microsoft.com/office/drawing/2014/main" id="{4F6869BC-FCDB-4355-A7B1-71F5719ADB4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Exercise</a:t>
            </a:r>
            <a:endParaRPr lang="en-US" sz="4000" i="1"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DAFFA7C5-0DE9-4CAC-A4FE-1D3A9E01183D}"/>
              </a:ext>
            </a:extLst>
          </p:cNvPr>
          <p:cNvPicPr>
            <a:picLocks noChangeAspect="1"/>
          </p:cNvPicPr>
          <p:nvPr/>
        </p:nvPicPr>
        <p:blipFill>
          <a:blip r:embed="rId2"/>
          <a:stretch>
            <a:fillRect/>
          </a:stretch>
        </p:blipFill>
        <p:spPr>
          <a:xfrm>
            <a:off x="1350000" y="1461575"/>
            <a:ext cx="6444000" cy="4500000"/>
          </a:xfrm>
          <a:prstGeom prst="rect">
            <a:avLst/>
          </a:prstGeom>
        </p:spPr>
      </p:pic>
      <p:sp>
        <p:nvSpPr>
          <p:cNvPr id="3" name="Rectangle 2">
            <a:extLst>
              <a:ext uri="{FF2B5EF4-FFF2-40B4-BE49-F238E27FC236}">
                <a16:creationId xmlns:a16="http://schemas.microsoft.com/office/drawing/2014/main" id="{70C34BF5-B970-450D-AE6B-B8867CE18D20}"/>
              </a:ext>
            </a:extLst>
          </p:cNvPr>
          <p:cNvSpPr/>
          <p:nvPr/>
        </p:nvSpPr>
        <p:spPr>
          <a:xfrm>
            <a:off x="6324600" y="2438400"/>
            <a:ext cx="1469400" cy="3523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Slide Number Placeholder 3">
            <a:extLst>
              <a:ext uri="{FF2B5EF4-FFF2-40B4-BE49-F238E27FC236}">
                <a16:creationId xmlns:a16="http://schemas.microsoft.com/office/drawing/2014/main" id="{8454E8F1-75CA-40C1-A354-016F83F0865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0273B3F-9FAF-4339-8CFC-8F6E8258A13B}" type="slidenum">
              <a:rPr lang="en-US" altLang="th-TH">
                <a:solidFill>
                  <a:srgbClr val="898989"/>
                </a:solidFill>
                <a:latin typeface="Calibri" panose="020F0502020204030204" pitchFamily="34" charset="0"/>
              </a:rPr>
              <a:pPr eaLnBrk="1" hangingPunct="1"/>
              <a:t>12</a:t>
            </a:fld>
            <a:endParaRPr lang="en-US" altLang="th-TH">
              <a:solidFill>
                <a:srgbClr val="898989"/>
              </a:solidFill>
              <a:latin typeface="Calibri" panose="020F0502020204030204" pitchFamily="34" charset="0"/>
            </a:endParaRPr>
          </a:p>
        </p:txBody>
      </p:sp>
      <p:sp>
        <p:nvSpPr>
          <p:cNvPr id="729100" name="AutoShape 12">
            <a:extLst>
              <a:ext uri="{FF2B5EF4-FFF2-40B4-BE49-F238E27FC236}">
                <a16:creationId xmlns:a16="http://schemas.microsoft.com/office/drawing/2014/main" id="{4F6869BC-FCDB-4355-A7B1-71F5719ADB4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Exercise</a:t>
            </a:r>
            <a:endParaRPr lang="en-US" sz="4000" i="1" dirty="0">
              <a:solidFill>
                <a:srgbClr val="000066"/>
              </a:solidFill>
              <a:effectLst>
                <a:outerShdw blurRad="38100" dist="38100" dir="2700000" algn="tl">
                  <a:srgbClr val="000000"/>
                </a:outerShdw>
              </a:effectLst>
              <a:latin typeface="Calibri" pitchFamily="34" charset="0"/>
            </a:endParaRPr>
          </a:p>
        </p:txBody>
      </p:sp>
      <p:sp>
        <p:nvSpPr>
          <p:cNvPr id="4" name="TextBox 3">
            <a:extLst>
              <a:ext uri="{FF2B5EF4-FFF2-40B4-BE49-F238E27FC236}">
                <a16:creationId xmlns:a16="http://schemas.microsoft.com/office/drawing/2014/main" id="{981F05A8-9A8F-45B3-9B7D-E81C238AB660}"/>
              </a:ext>
            </a:extLst>
          </p:cNvPr>
          <p:cNvSpPr txBox="1"/>
          <p:nvPr/>
        </p:nvSpPr>
        <p:spPr>
          <a:xfrm>
            <a:off x="1485900" y="2372747"/>
            <a:ext cx="6172200" cy="2677656"/>
          </a:xfrm>
          <a:prstGeom prst="rect">
            <a:avLst/>
          </a:prstGeom>
          <a:noFill/>
        </p:spPr>
        <p:txBody>
          <a:bodyPr wrap="square" rtlCol="0">
            <a:spAutoFit/>
          </a:bodyPr>
          <a:lstStyle/>
          <a:p>
            <a:r>
              <a:rPr lang="en-US" sz="2400" dirty="0">
                <a:latin typeface="+mj-lt"/>
              </a:rPr>
              <a:t>Suppose that the market has 2 identical firms.</a:t>
            </a:r>
          </a:p>
          <a:p>
            <a:endParaRPr lang="en-US" sz="2400" dirty="0">
              <a:latin typeface="+mj-lt"/>
            </a:endParaRPr>
          </a:p>
          <a:p>
            <a:r>
              <a:rPr lang="en-US" sz="2400" dirty="0">
                <a:latin typeface="+mj-lt"/>
              </a:rPr>
              <a:t>The market demand is given by P = a – </a:t>
            </a:r>
            <a:r>
              <a:rPr lang="en-US" sz="2400" dirty="0" err="1">
                <a:latin typeface="+mj-lt"/>
              </a:rPr>
              <a:t>bQ</a:t>
            </a:r>
            <a:r>
              <a:rPr lang="en-US" sz="2400" dirty="0">
                <a:latin typeface="+mj-lt"/>
              </a:rPr>
              <a:t>.</a:t>
            </a:r>
          </a:p>
          <a:p>
            <a:endParaRPr lang="en-US" sz="2400" dirty="0">
              <a:latin typeface="+mj-lt"/>
            </a:endParaRPr>
          </a:p>
          <a:p>
            <a:r>
              <a:rPr lang="en-US" sz="2400" dirty="0">
                <a:latin typeface="+mj-lt"/>
              </a:rPr>
              <a:t>The MC of each firm is given by MC = c.</a:t>
            </a:r>
          </a:p>
          <a:p>
            <a:endParaRPr lang="en-US" sz="2400" dirty="0">
              <a:latin typeface="+mj-lt"/>
            </a:endParaRPr>
          </a:p>
          <a:p>
            <a:r>
              <a:rPr lang="en-US" sz="2400" dirty="0">
                <a:latin typeface="+mj-lt"/>
              </a:rPr>
              <a:t>Find	Q* and P* of each firm.</a:t>
            </a:r>
          </a:p>
        </p:txBody>
      </p:sp>
      <p:pic>
        <p:nvPicPr>
          <p:cNvPr id="5" name="Picture 4">
            <a:extLst>
              <a:ext uri="{FF2B5EF4-FFF2-40B4-BE49-F238E27FC236}">
                <a16:creationId xmlns:a16="http://schemas.microsoft.com/office/drawing/2014/main" id="{17DAD594-65B9-472A-BAE1-71706DCA7506}"/>
              </a:ext>
            </a:extLst>
          </p:cNvPr>
          <p:cNvPicPr>
            <a:picLocks noChangeAspect="1"/>
          </p:cNvPicPr>
          <p:nvPr/>
        </p:nvPicPr>
        <p:blipFill>
          <a:blip r:embed="rId2"/>
          <a:stretch>
            <a:fillRect/>
          </a:stretch>
        </p:blipFill>
        <p:spPr>
          <a:xfrm>
            <a:off x="3096000" y="5618350"/>
            <a:ext cx="2952000" cy="738000"/>
          </a:xfrm>
          <a:prstGeom prst="rect">
            <a:avLst/>
          </a:prstGeom>
        </p:spPr>
      </p:pic>
    </p:spTree>
    <p:extLst>
      <p:ext uri="{BB962C8B-B14F-4D97-AF65-F5344CB8AC3E}">
        <p14:creationId xmlns:p14="http://schemas.microsoft.com/office/powerpoint/2010/main" val="36665312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Slide Number Placeholder 3">
            <a:extLst>
              <a:ext uri="{FF2B5EF4-FFF2-40B4-BE49-F238E27FC236}">
                <a16:creationId xmlns:a16="http://schemas.microsoft.com/office/drawing/2014/main" id="{8454E8F1-75CA-40C1-A354-016F83F0865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0273B3F-9FAF-4339-8CFC-8F6E8258A13B}" type="slidenum">
              <a:rPr lang="en-US" altLang="th-TH">
                <a:solidFill>
                  <a:srgbClr val="898989"/>
                </a:solidFill>
                <a:latin typeface="Calibri" panose="020F0502020204030204" pitchFamily="34" charset="0"/>
              </a:rPr>
              <a:pPr eaLnBrk="1" hangingPunct="1"/>
              <a:t>13</a:t>
            </a:fld>
            <a:endParaRPr lang="en-US" altLang="th-TH">
              <a:solidFill>
                <a:srgbClr val="898989"/>
              </a:solidFill>
              <a:latin typeface="Calibri" panose="020F0502020204030204" pitchFamily="34" charset="0"/>
            </a:endParaRPr>
          </a:p>
        </p:txBody>
      </p:sp>
      <p:sp>
        <p:nvSpPr>
          <p:cNvPr id="729100" name="AutoShape 12">
            <a:extLst>
              <a:ext uri="{FF2B5EF4-FFF2-40B4-BE49-F238E27FC236}">
                <a16:creationId xmlns:a16="http://schemas.microsoft.com/office/drawing/2014/main" id="{4F6869BC-FCDB-4355-A7B1-71F5719ADB4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Exercise</a:t>
            </a:r>
            <a:endParaRPr lang="en-US" sz="4000" i="1"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6EB5A5B5-C475-40D2-B111-05A20C9B93D3}"/>
              </a:ext>
            </a:extLst>
          </p:cNvPr>
          <p:cNvPicPr>
            <a:picLocks noChangeAspect="1"/>
          </p:cNvPicPr>
          <p:nvPr/>
        </p:nvPicPr>
        <p:blipFill>
          <a:blip r:embed="rId2"/>
          <a:stretch>
            <a:fillRect/>
          </a:stretch>
        </p:blipFill>
        <p:spPr>
          <a:xfrm>
            <a:off x="522000" y="1822500"/>
            <a:ext cx="8100000" cy="3213000"/>
          </a:xfrm>
          <a:prstGeom prst="rect">
            <a:avLst/>
          </a:prstGeom>
        </p:spPr>
      </p:pic>
      <p:sp>
        <p:nvSpPr>
          <p:cNvPr id="3" name="Rectangle 2">
            <a:extLst>
              <a:ext uri="{FF2B5EF4-FFF2-40B4-BE49-F238E27FC236}">
                <a16:creationId xmlns:a16="http://schemas.microsoft.com/office/drawing/2014/main" id="{A0A6BCDC-57EB-4C99-92FD-88272638BC89}"/>
              </a:ext>
            </a:extLst>
          </p:cNvPr>
          <p:cNvSpPr/>
          <p:nvPr/>
        </p:nvSpPr>
        <p:spPr>
          <a:xfrm>
            <a:off x="5562600" y="2895600"/>
            <a:ext cx="3059400" cy="2139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4608834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Slide Number Placeholder 3">
            <a:extLst>
              <a:ext uri="{FF2B5EF4-FFF2-40B4-BE49-F238E27FC236}">
                <a16:creationId xmlns:a16="http://schemas.microsoft.com/office/drawing/2014/main" id="{8454E8F1-75CA-40C1-A354-016F83F0865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0273B3F-9FAF-4339-8CFC-8F6E8258A13B}" type="slidenum">
              <a:rPr lang="en-US" altLang="th-TH">
                <a:solidFill>
                  <a:srgbClr val="898989"/>
                </a:solidFill>
                <a:latin typeface="Calibri" panose="020F0502020204030204" pitchFamily="34" charset="0"/>
              </a:rPr>
              <a:pPr eaLnBrk="1" hangingPunct="1"/>
              <a:t>14</a:t>
            </a:fld>
            <a:endParaRPr lang="en-US" altLang="th-TH">
              <a:solidFill>
                <a:srgbClr val="898989"/>
              </a:solidFill>
              <a:latin typeface="Calibri" panose="020F0502020204030204" pitchFamily="34" charset="0"/>
            </a:endParaRPr>
          </a:p>
        </p:txBody>
      </p:sp>
      <p:sp>
        <p:nvSpPr>
          <p:cNvPr id="729100" name="AutoShape 12">
            <a:extLst>
              <a:ext uri="{FF2B5EF4-FFF2-40B4-BE49-F238E27FC236}">
                <a16:creationId xmlns:a16="http://schemas.microsoft.com/office/drawing/2014/main" id="{4F6869BC-FCDB-4355-A7B1-71F5719ADB4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Exercise</a:t>
            </a:r>
            <a:endParaRPr lang="en-US" sz="4000" i="1" dirty="0">
              <a:solidFill>
                <a:srgbClr val="000066"/>
              </a:solidFill>
              <a:effectLst>
                <a:outerShdw blurRad="38100" dist="38100" dir="2700000" algn="tl">
                  <a:srgbClr val="000000"/>
                </a:outerShdw>
              </a:effectLst>
              <a:latin typeface="Calibri" pitchFamily="34" charset="0"/>
            </a:endParaRPr>
          </a:p>
        </p:txBody>
      </p:sp>
      <p:sp>
        <p:nvSpPr>
          <p:cNvPr id="4" name="TextBox 3">
            <a:extLst>
              <a:ext uri="{FF2B5EF4-FFF2-40B4-BE49-F238E27FC236}">
                <a16:creationId xmlns:a16="http://schemas.microsoft.com/office/drawing/2014/main" id="{981F05A8-9A8F-45B3-9B7D-E81C238AB660}"/>
              </a:ext>
            </a:extLst>
          </p:cNvPr>
          <p:cNvSpPr txBox="1"/>
          <p:nvPr/>
        </p:nvSpPr>
        <p:spPr>
          <a:xfrm>
            <a:off x="1428750" y="2003415"/>
            <a:ext cx="6286500" cy="3416320"/>
          </a:xfrm>
          <a:prstGeom prst="rect">
            <a:avLst/>
          </a:prstGeom>
          <a:noFill/>
        </p:spPr>
        <p:txBody>
          <a:bodyPr wrap="square" rtlCol="0">
            <a:spAutoFit/>
          </a:bodyPr>
          <a:lstStyle/>
          <a:p>
            <a:r>
              <a:rPr lang="en-US" sz="2400" dirty="0">
                <a:latin typeface="+mj-lt"/>
              </a:rPr>
              <a:t>Suppose that the market has 2 asymmetric firms.</a:t>
            </a:r>
          </a:p>
          <a:p>
            <a:endParaRPr lang="en-US" sz="2400" dirty="0">
              <a:latin typeface="+mj-lt"/>
            </a:endParaRPr>
          </a:p>
          <a:p>
            <a:r>
              <a:rPr lang="en-US" sz="2400" dirty="0">
                <a:latin typeface="+mj-lt"/>
              </a:rPr>
              <a:t>The market demand is given by P = a – </a:t>
            </a:r>
            <a:r>
              <a:rPr lang="en-US" sz="2400" dirty="0" err="1">
                <a:latin typeface="+mj-lt"/>
              </a:rPr>
              <a:t>bQ</a:t>
            </a:r>
            <a:r>
              <a:rPr lang="en-US" sz="2400" dirty="0">
                <a:latin typeface="+mj-lt"/>
              </a:rPr>
              <a:t>.</a:t>
            </a:r>
          </a:p>
          <a:p>
            <a:endParaRPr lang="en-US" sz="2400" dirty="0">
              <a:latin typeface="+mj-lt"/>
            </a:endParaRPr>
          </a:p>
          <a:p>
            <a:r>
              <a:rPr lang="en-US" sz="2400" dirty="0">
                <a:latin typeface="+mj-lt"/>
              </a:rPr>
              <a:t>The MC of Firm 1 is MC</a:t>
            </a:r>
            <a:r>
              <a:rPr lang="en-US" sz="2400" baseline="-25000" dirty="0">
                <a:latin typeface="+mj-lt"/>
              </a:rPr>
              <a:t>1</a:t>
            </a:r>
            <a:r>
              <a:rPr lang="en-US" sz="2400" dirty="0">
                <a:latin typeface="+mj-lt"/>
              </a:rPr>
              <a:t> = c</a:t>
            </a:r>
            <a:r>
              <a:rPr lang="en-US" sz="2400" baseline="-25000" dirty="0">
                <a:latin typeface="+mj-lt"/>
              </a:rPr>
              <a:t>1</a:t>
            </a:r>
            <a:endParaRPr lang="en-US" sz="2400" dirty="0">
              <a:latin typeface="+mj-lt"/>
            </a:endParaRPr>
          </a:p>
          <a:p>
            <a:endParaRPr lang="en-US" sz="2400" dirty="0">
              <a:latin typeface="+mj-lt"/>
            </a:endParaRPr>
          </a:p>
          <a:p>
            <a:r>
              <a:rPr lang="en-US" sz="2400" dirty="0">
                <a:latin typeface="+mj-lt"/>
              </a:rPr>
              <a:t>The MC of Firm 2 is MC</a:t>
            </a:r>
            <a:r>
              <a:rPr lang="en-US" sz="2400" baseline="-25000" dirty="0">
                <a:latin typeface="+mj-lt"/>
              </a:rPr>
              <a:t>2</a:t>
            </a:r>
            <a:r>
              <a:rPr lang="en-US" sz="2400" dirty="0">
                <a:latin typeface="+mj-lt"/>
              </a:rPr>
              <a:t> = c</a:t>
            </a:r>
            <a:r>
              <a:rPr lang="en-US" sz="2400" baseline="-25000" dirty="0">
                <a:latin typeface="+mj-lt"/>
              </a:rPr>
              <a:t>2</a:t>
            </a:r>
            <a:r>
              <a:rPr lang="en-US" sz="2400" dirty="0">
                <a:latin typeface="+mj-lt"/>
              </a:rPr>
              <a:t> &gt; c</a:t>
            </a:r>
            <a:r>
              <a:rPr lang="en-US" sz="2400" baseline="-25000" dirty="0">
                <a:latin typeface="+mj-lt"/>
              </a:rPr>
              <a:t>1</a:t>
            </a:r>
            <a:endParaRPr lang="en-US" sz="2400" dirty="0">
              <a:latin typeface="+mj-lt"/>
            </a:endParaRPr>
          </a:p>
          <a:p>
            <a:endParaRPr lang="en-US" sz="2400" dirty="0">
              <a:latin typeface="+mj-lt"/>
            </a:endParaRPr>
          </a:p>
          <a:p>
            <a:r>
              <a:rPr lang="en-US" sz="2400" dirty="0">
                <a:latin typeface="+mj-lt"/>
              </a:rPr>
              <a:t>Find	Q* and P* of each firm.</a:t>
            </a:r>
          </a:p>
        </p:txBody>
      </p:sp>
      <p:pic>
        <p:nvPicPr>
          <p:cNvPr id="2" name="Picture 1">
            <a:extLst>
              <a:ext uri="{FF2B5EF4-FFF2-40B4-BE49-F238E27FC236}">
                <a16:creationId xmlns:a16="http://schemas.microsoft.com/office/drawing/2014/main" id="{E2CD242B-108A-434C-8121-3A2CDDC22EEA}"/>
              </a:ext>
            </a:extLst>
          </p:cNvPr>
          <p:cNvPicPr>
            <a:picLocks noChangeAspect="1"/>
          </p:cNvPicPr>
          <p:nvPr/>
        </p:nvPicPr>
        <p:blipFill>
          <a:blip r:embed="rId2"/>
          <a:stretch>
            <a:fillRect/>
          </a:stretch>
        </p:blipFill>
        <p:spPr>
          <a:xfrm>
            <a:off x="2052000" y="5548912"/>
            <a:ext cx="5040000" cy="990000"/>
          </a:xfrm>
          <a:prstGeom prst="rect">
            <a:avLst/>
          </a:prstGeom>
        </p:spPr>
      </p:pic>
    </p:spTree>
    <p:extLst>
      <p:ext uri="{BB962C8B-B14F-4D97-AF65-F5344CB8AC3E}">
        <p14:creationId xmlns:p14="http://schemas.microsoft.com/office/powerpoint/2010/main" val="30565770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1">
            <a:extLst>
              <a:ext uri="{FF2B5EF4-FFF2-40B4-BE49-F238E27FC236}">
                <a16:creationId xmlns:a16="http://schemas.microsoft.com/office/drawing/2014/main" id="{258FA3FA-57DD-4FCB-9635-EE73CA8EEDB3}"/>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Cournot Oligopoly – Comparison</a:t>
            </a:r>
            <a:endParaRPr lang="en-US" altLang="th-TH" sz="4000" b="1" dirty="0">
              <a:solidFill>
                <a:srgbClr val="000066"/>
              </a:solidFill>
              <a:latin typeface="Calibri" panose="020F0502020204030204" pitchFamily="34" charset="0"/>
            </a:endParaRPr>
          </a:p>
        </p:txBody>
      </p:sp>
      <p:pic>
        <p:nvPicPr>
          <p:cNvPr id="3" name="Picture 2">
            <a:extLst>
              <a:ext uri="{FF2B5EF4-FFF2-40B4-BE49-F238E27FC236}">
                <a16:creationId xmlns:a16="http://schemas.microsoft.com/office/drawing/2014/main" id="{F76AB985-0A3F-44C8-B03F-E87DAED0B431}"/>
              </a:ext>
            </a:extLst>
          </p:cNvPr>
          <p:cNvPicPr>
            <a:picLocks noChangeAspect="1"/>
          </p:cNvPicPr>
          <p:nvPr/>
        </p:nvPicPr>
        <p:blipFill>
          <a:blip r:embed="rId2"/>
          <a:stretch>
            <a:fillRect/>
          </a:stretch>
        </p:blipFill>
        <p:spPr>
          <a:xfrm>
            <a:off x="0" y="1279281"/>
            <a:ext cx="9144000" cy="4299438"/>
          </a:xfrm>
          <a:prstGeom prst="rect">
            <a:avLst/>
          </a:prstGeom>
        </p:spPr>
      </p:pic>
    </p:spTree>
    <p:extLst>
      <p:ext uri="{BB962C8B-B14F-4D97-AF65-F5344CB8AC3E}">
        <p14:creationId xmlns:p14="http://schemas.microsoft.com/office/powerpoint/2010/main" val="459026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1">
            <a:extLst>
              <a:ext uri="{FF2B5EF4-FFF2-40B4-BE49-F238E27FC236}">
                <a16:creationId xmlns:a16="http://schemas.microsoft.com/office/drawing/2014/main" id="{258FA3FA-57DD-4FCB-9635-EE73CA8EEDB3}"/>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Cournot Oligopoly – Comparison</a:t>
            </a:r>
            <a:endParaRPr lang="en-US" altLang="th-TH" sz="4000" b="1" dirty="0">
              <a:solidFill>
                <a:srgbClr val="000066"/>
              </a:solidFill>
              <a:latin typeface="Calibri" panose="020F0502020204030204" pitchFamily="34" charset="0"/>
            </a:endParaRPr>
          </a:p>
        </p:txBody>
      </p:sp>
      <p:pic>
        <p:nvPicPr>
          <p:cNvPr id="5" name="Picture 4">
            <a:extLst>
              <a:ext uri="{FF2B5EF4-FFF2-40B4-BE49-F238E27FC236}">
                <a16:creationId xmlns:a16="http://schemas.microsoft.com/office/drawing/2014/main" id="{583A230F-7344-4E67-AD9C-0DDD54FC3406}"/>
              </a:ext>
            </a:extLst>
          </p:cNvPr>
          <p:cNvPicPr>
            <a:picLocks noChangeAspect="1"/>
          </p:cNvPicPr>
          <p:nvPr/>
        </p:nvPicPr>
        <p:blipFill>
          <a:blip r:embed="rId2"/>
          <a:stretch>
            <a:fillRect/>
          </a:stretch>
        </p:blipFill>
        <p:spPr>
          <a:xfrm>
            <a:off x="828000" y="1123447"/>
            <a:ext cx="7488000" cy="2583000"/>
          </a:xfrm>
          <a:prstGeom prst="rect">
            <a:avLst/>
          </a:prstGeom>
        </p:spPr>
      </p:pic>
      <p:pic>
        <p:nvPicPr>
          <p:cNvPr id="6" name="Picture 5">
            <a:extLst>
              <a:ext uri="{FF2B5EF4-FFF2-40B4-BE49-F238E27FC236}">
                <a16:creationId xmlns:a16="http://schemas.microsoft.com/office/drawing/2014/main" id="{5D6E3D89-649F-49B8-8E10-1036F6B86ED1}"/>
              </a:ext>
            </a:extLst>
          </p:cNvPr>
          <p:cNvPicPr>
            <a:picLocks noChangeAspect="1"/>
          </p:cNvPicPr>
          <p:nvPr/>
        </p:nvPicPr>
        <p:blipFill>
          <a:blip r:embed="rId3"/>
          <a:stretch>
            <a:fillRect/>
          </a:stretch>
        </p:blipFill>
        <p:spPr>
          <a:xfrm>
            <a:off x="792000" y="3706447"/>
            <a:ext cx="7560000" cy="2961000"/>
          </a:xfrm>
          <a:prstGeom prst="rect">
            <a:avLst/>
          </a:prstGeom>
        </p:spPr>
      </p:pic>
      <p:sp>
        <p:nvSpPr>
          <p:cNvPr id="7" name="TextBox 6">
            <a:extLst>
              <a:ext uri="{FF2B5EF4-FFF2-40B4-BE49-F238E27FC236}">
                <a16:creationId xmlns:a16="http://schemas.microsoft.com/office/drawing/2014/main" id="{7D058099-D757-409D-9F32-68A2EE64EE6D}"/>
              </a:ext>
            </a:extLst>
          </p:cNvPr>
          <p:cNvSpPr txBox="1"/>
          <p:nvPr/>
        </p:nvSpPr>
        <p:spPr>
          <a:xfrm>
            <a:off x="4724400" y="3581400"/>
            <a:ext cx="3352800" cy="461665"/>
          </a:xfrm>
          <a:prstGeom prst="rect">
            <a:avLst/>
          </a:prstGeom>
          <a:noFill/>
        </p:spPr>
        <p:txBody>
          <a:bodyPr wrap="square" rtlCol="0">
            <a:spAutoFit/>
          </a:bodyPr>
          <a:lstStyle/>
          <a:p>
            <a:r>
              <a:rPr lang="en-US" sz="2400" b="1" dirty="0">
                <a:solidFill>
                  <a:srgbClr val="FF0000"/>
                </a:solidFill>
                <a:latin typeface="+mj-lt"/>
              </a:rPr>
              <a:t>with P = a – </a:t>
            </a:r>
            <a:r>
              <a:rPr lang="en-US" sz="2400" b="1" dirty="0" err="1">
                <a:solidFill>
                  <a:srgbClr val="FF0000"/>
                </a:solidFill>
                <a:latin typeface="+mj-lt"/>
              </a:rPr>
              <a:t>bQ</a:t>
            </a:r>
            <a:r>
              <a:rPr lang="en-US" sz="2400" b="1" dirty="0">
                <a:solidFill>
                  <a:srgbClr val="FF0000"/>
                </a:solidFill>
                <a:latin typeface="+mj-lt"/>
              </a:rPr>
              <a:t> &amp; MC = c</a:t>
            </a:r>
          </a:p>
        </p:txBody>
      </p:sp>
    </p:spTree>
    <p:extLst>
      <p:ext uri="{BB962C8B-B14F-4D97-AF65-F5344CB8AC3E}">
        <p14:creationId xmlns:p14="http://schemas.microsoft.com/office/powerpoint/2010/main" val="31228843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420</TotalTime>
  <Words>741</Words>
  <Application>Microsoft Office PowerPoint</Application>
  <PresentationFormat>On-screen Show (4:3)</PresentationFormat>
  <Paragraphs>133</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Symbol</vt:lpstr>
      <vt:lpstr>Wingdings</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LENOVO</cp:lastModifiedBy>
  <cp:revision>31</cp:revision>
  <dcterms:created xsi:type="dcterms:W3CDTF">2010-03-18T15:25:01Z</dcterms:created>
  <dcterms:modified xsi:type="dcterms:W3CDTF">2019-10-31T23:05:57Z</dcterms:modified>
</cp:coreProperties>
</file>