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3" r:id="rId7"/>
    <p:sldId id="261" r:id="rId8"/>
    <p:sldId id="262" r:id="rId9"/>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206" y="2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9601887-A63A-4533-901C-32717AF21EAB}" type="datetimeFigureOut">
              <a:rPr lang="th-TH" smtClean="0"/>
              <a:t>17/01/57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1529401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601887-A63A-4533-901C-32717AF21EAB}" type="datetimeFigureOut">
              <a:rPr lang="th-TH" smtClean="0"/>
              <a:t>17/01/57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586857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9601887-A63A-4533-901C-32717AF21EAB}" type="datetimeFigureOut">
              <a:rPr lang="th-TH" smtClean="0"/>
              <a:t>17/01/57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1769813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9601887-A63A-4533-901C-32717AF21EAB}" type="datetimeFigureOut">
              <a:rPr lang="th-TH" smtClean="0"/>
              <a:t>17/01/57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15384224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9601887-A63A-4533-901C-32717AF21EAB}" type="datetimeFigureOut">
              <a:rPr lang="th-TH" smtClean="0"/>
              <a:t>17/01/57</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9869634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9601887-A63A-4533-901C-32717AF21EAB}" type="datetimeFigureOut">
              <a:rPr lang="th-TH" smtClean="0"/>
              <a:t>17/01/57</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3172691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601887-A63A-4533-901C-32717AF21EAB}" type="datetimeFigureOut">
              <a:rPr lang="th-TH" smtClean="0"/>
              <a:t>17/01/57</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969116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601887-A63A-4533-901C-32717AF21EAB}" type="datetimeFigureOut">
              <a:rPr lang="th-TH" smtClean="0"/>
              <a:t>17/01/57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470383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601887-A63A-4533-901C-32717AF21EAB}" type="datetimeFigureOut">
              <a:rPr lang="th-TH" smtClean="0"/>
              <a:t>17/01/57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13320498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601887-A63A-4533-901C-32717AF21EAB}" type="datetimeFigureOut">
              <a:rPr lang="th-TH" smtClean="0"/>
              <a:t>17/01/57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404226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601887-A63A-4533-901C-32717AF21EAB}" type="datetimeFigureOut">
              <a:rPr lang="th-TH" smtClean="0"/>
              <a:t>17/01/57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4247124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601887-A63A-4533-901C-32717AF21EAB}" type="datetimeFigureOut">
              <a:rPr lang="th-TH" smtClean="0"/>
              <a:t>17/01/57</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176A7B-12C1-48AA-9FCF-0C396DBD04FB}" type="slidenum">
              <a:rPr lang="th-TH" smtClean="0"/>
              <a:t>‹#›</a:t>
            </a:fld>
            <a:endParaRPr lang="th-TH"/>
          </a:p>
        </p:txBody>
      </p:sp>
    </p:spTree>
    <p:extLst>
      <p:ext uri="{BB962C8B-B14F-4D97-AF65-F5344CB8AC3E}">
        <p14:creationId xmlns:p14="http://schemas.microsoft.com/office/powerpoint/2010/main" val="206322166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3600" b="1" dirty="0" smtClean="0"/>
              <a:t>Public Policy and Industrialization</a:t>
            </a:r>
            <a:r>
              <a:rPr lang="en-US" b="1" dirty="0" smtClean="0"/>
              <a:t/>
            </a:r>
            <a:br>
              <a:rPr lang="en-US" b="1" dirty="0" smtClean="0"/>
            </a:br>
            <a:r>
              <a:rPr lang="en-US" b="1" dirty="0" smtClean="0"/>
              <a:t> EE 482 </a:t>
            </a:r>
            <a:endParaRPr lang="th-TH" dirty="0"/>
          </a:p>
        </p:txBody>
      </p:sp>
      <p:sp>
        <p:nvSpPr>
          <p:cNvPr id="3" name="Subtitle 2"/>
          <p:cNvSpPr>
            <a:spLocks noGrp="1"/>
          </p:cNvSpPr>
          <p:nvPr>
            <p:ph type="subTitle" idx="1"/>
          </p:nvPr>
        </p:nvSpPr>
        <p:spPr/>
        <p:txBody>
          <a:bodyPr/>
          <a:lstStyle/>
          <a:p>
            <a:r>
              <a:rPr lang="en-US" dirty="0" err="1" smtClean="0"/>
              <a:t>Monthien</a:t>
            </a:r>
            <a:r>
              <a:rPr lang="en-US" dirty="0" smtClean="0"/>
              <a:t> </a:t>
            </a:r>
            <a:r>
              <a:rPr lang="en-US" dirty="0" err="1" smtClean="0"/>
              <a:t>Satimanon</a:t>
            </a:r>
            <a:r>
              <a:rPr lang="en-US" dirty="0" smtClean="0"/>
              <a:t>	</a:t>
            </a:r>
            <a:endParaRPr lang="en-US" dirty="0" smtClean="0"/>
          </a:p>
          <a:p>
            <a:endParaRPr lang="en-US" dirty="0" smtClean="0"/>
          </a:p>
          <a:p>
            <a:r>
              <a:rPr lang="en-US" dirty="0" smtClean="0"/>
              <a:t>monthien@econ.tu.ac.th</a:t>
            </a:r>
            <a:endParaRPr lang="th-TH"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Course description</a:t>
            </a:r>
            <a:endParaRPr lang="th-TH" dirty="0"/>
          </a:p>
        </p:txBody>
      </p:sp>
      <p:sp>
        <p:nvSpPr>
          <p:cNvPr id="3" name="Content Placeholder 2"/>
          <p:cNvSpPr>
            <a:spLocks noGrp="1"/>
          </p:cNvSpPr>
          <p:nvPr>
            <p:ph idx="1"/>
          </p:nvPr>
        </p:nvSpPr>
        <p:spPr/>
        <p:txBody>
          <a:bodyPr/>
          <a:lstStyle/>
          <a:p>
            <a:pPr algn="just"/>
            <a:r>
              <a:rPr lang="en-US" dirty="0" smtClean="0"/>
              <a:t>Prerequisites: EE312</a:t>
            </a:r>
          </a:p>
          <a:p>
            <a:pPr algn="just"/>
            <a:r>
              <a:rPr lang="en-US" dirty="0" smtClean="0"/>
              <a:t>Industrial development strategy theories, the importance of industrial sector and industrial development on Thailand economic system, the evolution of industrial policy in Thailand, the role of government in industrial sector, laws related to industrial sector.</a:t>
            </a:r>
          </a:p>
          <a:p>
            <a:pPr algn="just"/>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Evaluation</a:t>
            </a:r>
            <a:endParaRPr lang="th-TH" dirty="0"/>
          </a:p>
        </p:txBody>
      </p:sp>
      <p:sp>
        <p:nvSpPr>
          <p:cNvPr id="3" name="Content Placeholder 2"/>
          <p:cNvSpPr>
            <a:spLocks noGrp="1"/>
          </p:cNvSpPr>
          <p:nvPr>
            <p:ph idx="1"/>
          </p:nvPr>
        </p:nvSpPr>
        <p:spPr/>
        <p:txBody>
          <a:bodyPr/>
          <a:lstStyle/>
          <a:p>
            <a:pPr lvl="0"/>
            <a:r>
              <a:rPr lang="en-US" dirty="0"/>
              <a:t> Seminar presentation and papers 		</a:t>
            </a:r>
            <a:r>
              <a:rPr lang="en-US" dirty="0" smtClean="0"/>
              <a:t>50</a:t>
            </a:r>
            <a:r>
              <a:rPr lang="en-US" dirty="0"/>
              <a:t>% </a:t>
            </a:r>
          </a:p>
          <a:p>
            <a:pPr lvl="0"/>
            <a:r>
              <a:rPr lang="en-US" dirty="0"/>
              <a:t>Class Participation					</a:t>
            </a:r>
            <a:r>
              <a:rPr lang="en-US" dirty="0" smtClean="0"/>
              <a:t>10</a:t>
            </a:r>
            <a:r>
              <a:rPr lang="en-US" dirty="0"/>
              <a:t>%</a:t>
            </a:r>
          </a:p>
          <a:p>
            <a:pPr lvl="0"/>
            <a:r>
              <a:rPr lang="en-US" dirty="0"/>
              <a:t>Midterm Examination		</a:t>
            </a:r>
            <a:r>
              <a:rPr lang="en-US" dirty="0" smtClean="0"/>
              <a:t>		20%</a:t>
            </a:r>
          </a:p>
          <a:p>
            <a:pPr lvl="0"/>
            <a:r>
              <a:rPr lang="en-US" dirty="0" smtClean="0"/>
              <a:t>(</a:t>
            </a:r>
            <a:r>
              <a:rPr lang="en-US" dirty="0"/>
              <a:t>March 5</a:t>
            </a:r>
            <a:r>
              <a:rPr lang="en-US" baseline="30000" dirty="0"/>
              <a:t>th</a:t>
            </a:r>
            <a:r>
              <a:rPr lang="en-US" dirty="0"/>
              <a:t>, 2014 14.00-15.30.)</a:t>
            </a:r>
          </a:p>
          <a:p>
            <a:pPr lvl="0"/>
            <a:r>
              <a:rPr lang="en-US" dirty="0"/>
              <a:t>Final Examination					20%  (May 20</a:t>
            </a:r>
            <a:r>
              <a:rPr lang="en-US" baseline="30000" dirty="0"/>
              <a:t>th</a:t>
            </a:r>
            <a:r>
              <a:rPr lang="en-US" dirty="0"/>
              <a:t>, 2014 ; 9.00 – 12.00.)</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u="sng" dirty="0"/>
              <a:t>Industry seminar presentation and papers</a:t>
            </a:r>
            <a:r>
              <a:rPr lang="en-US" b="1" dirty="0"/>
              <a:t> </a:t>
            </a:r>
            <a:endParaRPr lang="th-TH" dirty="0"/>
          </a:p>
        </p:txBody>
      </p:sp>
      <p:sp>
        <p:nvSpPr>
          <p:cNvPr id="3" name="Content Placeholder 2"/>
          <p:cNvSpPr>
            <a:spLocks noGrp="1"/>
          </p:cNvSpPr>
          <p:nvPr>
            <p:ph idx="1"/>
          </p:nvPr>
        </p:nvSpPr>
        <p:spPr/>
        <p:txBody>
          <a:bodyPr>
            <a:normAutofit fontScale="70000" lnSpcReduction="20000"/>
          </a:bodyPr>
          <a:lstStyle/>
          <a:p>
            <a:r>
              <a:rPr lang="en-US" dirty="0"/>
              <a:t>Seminar and group project on comparative industrial policies: Thai and International Experiences (USA; China; India; Malaysia; NIEs)</a:t>
            </a:r>
          </a:p>
          <a:p>
            <a:r>
              <a:rPr lang="en-US" dirty="0" smtClean="0">
                <a:sym typeface="Wingdings"/>
              </a:rPr>
              <a:t></a:t>
            </a:r>
            <a:r>
              <a:rPr lang="en-US" dirty="0"/>
              <a:t>Show how these countries promote their industrial development? From, Thai Industrial Policies: (300 Baht minimum wage; AEC; corporate tax revision etc.)</a:t>
            </a:r>
          </a:p>
          <a:p>
            <a:r>
              <a:rPr lang="en-US" dirty="0"/>
              <a:t> </a:t>
            </a:r>
          </a:p>
          <a:p>
            <a:r>
              <a:rPr lang="en-US" dirty="0"/>
              <a:t>Seminar and group project on Thai Industrial Development and Policies: (Automotive; Electronics; Food processing; Energy etc.)</a:t>
            </a:r>
          </a:p>
          <a:p>
            <a:r>
              <a:rPr lang="en-US" dirty="0" smtClean="0">
                <a:sym typeface="Wingdings"/>
              </a:rPr>
              <a:t></a:t>
            </a:r>
            <a:r>
              <a:rPr lang="en-US" dirty="0"/>
              <a:t>Show the nature of each industry and how public policies affect their development	</a:t>
            </a:r>
          </a:p>
          <a:p>
            <a:r>
              <a:rPr lang="en-US" dirty="0">
                <a:sym typeface="Wingdings"/>
              </a:rPr>
              <a:t></a:t>
            </a:r>
            <a:r>
              <a:rPr lang="en-US" dirty="0"/>
              <a:t>Show how Thai government’s current policies affect industrial sector?</a:t>
            </a:r>
          </a:p>
          <a:p>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Class Discussion</a:t>
            </a:r>
            <a:endParaRPr lang="th-TH" dirty="0"/>
          </a:p>
        </p:txBody>
      </p:sp>
      <p:sp>
        <p:nvSpPr>
          <p:cNvPr id="3" name="Content Placeholder 2"/>
          <p:cNvSpPr>
            <a:spLocks noGrp="1"/>
          </p:cNvSpPr>
          <p:nvPr>
            <p:ph idx="1"/>
          </p:nvPr>
        </p:nvSpPr>
        <p:spPr/>
        <p:txBody>
          <a:bodyPr/>
          <a:lstStyle/>
          <a:p>
            <a:r>
              <a:rPr lang="en-US" dirty="0"/>
              <a:t>To encourage discussions in the class, 3-4 students will be called upon to ask questions or to discuss any course material in every class. </a:t>
            </a:r>
          </a:p>
          <a:p>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61116712"/>
              </p:ext>
            </p:extLst>
          </p:nvPr>
        </p:nvGraphicFramePr>
        <p:xfrm>
          <a:off x="107504" y="188646"/>
          <a:ext cx="8856984" cy="6336701"/>
        </p:xfrm>
        <a:graphic>
          <a:graphicData uri="http://schemas.openxmlformats.org/drawingml/2006/table">
            <a:tbl>
              <a:tblPr firstRow="1" firstCol="1" bandRow="1">
                <a:tableStyleId>{5C22544A-7EE6-4342-B048-85BDC9FD1C3A}</a:tableStyleId>
              </a:tblPr>
              <a:tblGrid>
                <a:gridCol w="1023716"/>
                <a:gridCol w="7833268"/>
              </a:tblGrid>
              <a:tr h="745495">
                <a:tc>
                  <a:txBody>
                    <a:bodyPr/>
                    <a:lstStyle/>
                    <a:p>
                      <a:pPr marL="0" marR="0" algn="ctr">
                        <a:spcBef>
                          <a:spcPts val="0"/>
                        </a:spcBef>
                        <a:spcAft>
                          <a:spcPts val="0"/>
                        </a:spcAft>
                        <a:tabLst>
                          <a:tab pos="1724025" algn="l"/>
                        </a:tabLst>
                      </a:pPr>
                      <a:r>
                        <a:rPr lang="en-US" sz="1600" b="1" dirty="0">
                          <a:effectLst/>
                        </a:rPr>
                        <a:t>Date</a:t>
                      </a:r>
                      <a:endParaRPr lang="en-US" sz="1800" b="1" dirty="0">
                        <a:effectLst/>
                        <a:latin typeface="Cordia New"/>
                        <a:ea typeface="Cordia New"/>
                        <a:cs typeface="Angsana New"/>
                      </a:endParaRPr>
                    </a:p>
                  </a:txBody>
                  <a:tcPr marL="68580" marR="68580" marT="0" marB="0"/>
                </a:tc>
                <a:tc>
                  <a:txBody>
                    <a:bodyPr/>
                    <a:lstStyle/>
                    <a:p>
                      <a:pPr marL="0" marR="0" algn="ctr">
                        <a:spcBef>
                          <a:spcPts val="0"/>
                        </a:spcBef>
                        <a:spcAft>
                          <a:spcPts val="0"/>
                        </a:spcAft>
                        <a:tabLst>
                          <a:tab pos="1724025" algn="l"/>
                        </a:tabLst>
                      </a:pPr>
                      <a:r>
                        <a:rPr lang="en-US" sz="1600" b="1">
                          <a:effectLst/>
                        </a:rPr>
                        <a:t>Topics</a:t>
                      </a:r>
                      <a:endParaRPr lang="en-US" sz="1800" b="1">
                        <a:effectLst/>
                      </a:endParaRPr>
                    </a:p>
                    <a:p>
                      <a:pPr marL="0" marR="0" algn="ctr">
                        <a:spcBef>
                          <a:spcPts val="0"/>
                        </a:spcBef>
                        <a:spcAft>
                          <a:spcPts val="0"/>
                        </a:spcAft>
                        <a:tabLst>
                          <a:tab pos="1724025" algn="l"/>
                        </a:tabLst>
                      </a:pPr>
                      <a:r>
                        <a:rPr lang="en-US" sz="1600" b="1">
                          <a:effectLst/>
                        </a:rPr>
                        <a:t> </a:t>
                      </a:r>
                      <a:endParaRPr lang="en-US" sz="1800" b="1">
                        <a:effectLst/>
                        <a:latin typeface="Cordia New"/>
                        <a:ea typeface="Cordia New"/>
                        <a:cs typeface="Angsana New"/>
                      </a:endParaRPr>
                    </a:p>
                  </a:txBody>
                  <a:tcPr marL="68580" marR="68580" marT="0" marB="0"/>
                </a:tc>
              </a:tr>
              <a:tr h="372747">
                <a:tc>
                  <a:txBody>
                    <a:bodyPr/>
                    <a:lstStyle/>
                    <a:p>
                      <a:pPr marL="0" marR="0" algn="just">
                        <a:spcBef>
                          <a:spcPts val="0"/>
                        </a:spcBef>
                        <a:spcAft>
                          <a:spcPts val="0"/>
                        </a:spcAft>
                        <a:tabLst>
                          <a:tab pos="1724025" algn="l"/>
                        </a:tabLst>
                      </a:pPr>
                      <a:r>
                        <a:rPr lang="en-US" sz="1600" b="1">
                          <a:effectLst/>
                        </a:rPr>
                        <a:t>17 Jan.</a:t>
                      </a:r>
                      <a:endParaRPr lang="en-US" sz="1800" b="1">
                        <a:effectLst/>
                        <a:latin typeface="Cordia New"/>
                        <a:ea typeface="Cordia New"/>
                        <a:cs typeface="Angsana New"/>
                      </a:endParaRPr>
                    </a:p>
                  </a:txBody>
                  <a:tcPr marL="68580" marR="68580" marT="0" marB="0"/>
                </a:tc>
                <a:tc>
                  <a:txBody>
                    <a:bodyPr/>
                    <a:lstStyle/>
                    <a:p>
                      <a:pPr marL="0" marR="0" algn="l">
                        <a:spcBef>
                          <a:spcPts val="0"/>
                        </a:spcBef>
                        <a:spcAft>
                          <a:spcPts val="0"/>
                        </a:spcAft>
                        <a:tabLst>
                          <a:tab pos="1724025" algn="l"/>
                        </a:tabLst>
                      </a:pPr>
                      <a:r>
                        <a:rPr lang="en-US" sz="1600" b="1" dirty="0">
                          <a:effectLst/>
                        </a:rPr>
                        <a:t>Introduction: John Weiss (Ch1) Industry and Development</a:t>
                      </a:r>
                      <a:endParaRPr lang="en-US" sz="1800" b="1" dirty="0">
                        <a:effectLst/>
                        <a:latin typeface="Cordia New"/>
                        <a:ea typeface="Cordia New"/>
                        <a:cs typeface="Angsana New"/>
                      </a:endParaRPr>
                    </a:p>
                  </a:txBody>
                  <a:tcPr marL="68580" marR="68580" marT="0" marB="0"/>
                </a:tc>
              </a:tr>
              <a:tr h="372747">
                <a:tc>
                  <a:txBody>
                    <a:bodyPr/>
                    <a:lstStyle/>
                    <a:p>
                      <a:pPr marL="0" marR="0" algn="just">
                        <a:spcBef>
                          <a:spcPts val="0"/>
                        </a:spcBef>
                        <a:spcAft>
                          <a:spcPts val="0"/>
                        </a:spcAft>
                        <a:tabLst>
                          <a:tab pos="1724025" algn="l"/>
                        </a:tabLst>
                      </a:pPr>
                      <a:r>
                        <a:rPr lang="en-US" sz="1600" b="1">
                          <a:effectLst/>
                        </a:rPr>
                        <a:t>22 Jan.</a:t>
                      </a:r>
                      <a:endParaRPr lang="en-US" sz="1800" b="1">
                        <a:effectLst/>
                        <a:latin typeface="Cordia New"/>
                        <a:ea typeface="Cordia New"/>
                        <a:cs typeface="Angsana New"/>
                      </a:endParaRPr>
                    </a:p>
                  </a:txBody>
                  <a:tcPr marL="68580" marR="68580" marT="0" marB="0"/>
                </a:tc>
                <a:tc>
                  <a:txBody>
                    <a:bodyPr/>
                    <a:lstStyle/>
                    <a:p>
                      <a:pPr marL="0" marR="0" algn="l">
                        <a:spcBef>
                          <a:spcPts val="0"/>
                        </a:spcBef>
                        <a:spcAft>
                          <a:spcPts val="0"/>
                        </a:spcAft>
                        <a:tabLst>
                          <a:tab pos="1724025" algn="l"/>
                        </a:tabLst>
                      </a:pPr>
                      <a:r>
                        <a:rPr lang="en-US" sz="1600" b="1" dirty="0">
                          <a:effectLst/>
                        </a:rPr>
                        <a:t>Ha-</a:t>
                      </a:r>
                      <a:r>
                        <a:rPr lang="en-US" sz="1600" b="1" dirty="0" err="1">
                          <a:effectLst/>
                        </a:rPr>
                        <a:t>joon</a:t>
                      </a:r>
                      <a:r>
                        <a:rPr lang="en-US" sz="1600" b="1" dirty="0">
                          <a:effectLst/>
                        </a:rPr>
                        <a:t> Chang: (Ch4) The Political Economy of Industrial Policy</a:t>
                      </a:r>
                      <a:endParaRPr lang="en-US" sz="1800" b="1" dirty="0">
                        <a:effectLst/>
                        <a:latin typeface="Cordia New"/>
                        <a:ea typeface="Cordia New"/>
                        <a:cs typeface="Angsana New"/>
                      </a:endParaRPr>
                    </a:p>
                  </a:txBody>
                  <a:tcPr marL="68580" marR="68580" marT="0" marB="0"/>
                </a:tc>
              </a:tr>
              <a:tr h="372747">
                <a:tc>
                  <a:txBody>
                    <a:bodyPr/>
                    <a:lstStyle/>
                    <a:p>
                      <a:pPr marL="0" marR="0" algn="just">
                        <a:spcBef>
                          <a:spcPts val="0"/>
                        </a:spcBef>
                        <a:spcAft>
                          <a:spcPts val="0"/>
                        </a:spcAft>
                        <a:tabLst>
                          <a:tab pos="1724025" algn="l"/>
                        </a:tabLst>
                      </a:pPr>
                      <a:r>
                        <a:rPr lang="en-US" sz="1600" b="1">
                          <a:effectLst/>
                        </a:rPr>
                        <a:t>24 Jan.</a:t>
                      </a:r>
                      <a:endParaRPr lang="en-US" sz="1800" b="1">
                        <a:effectLst/>
                        <a:latin typeface="Cordia New"/>
                        <a:ea typeface="Cordia New"/>
                        <a:cs typeface="Angsana New"/>
                      </a:endParaRPr>
                    </a:p>
                  </a:txBody>
                  <a:tcPr marL="68580" marR="68580" marT="0" marB="0"/>
                </a:tc>
                <a:tc>
                  <a:txBody>
                    <a:bodyPr/>
                    <a:lstStyle/>
                    <a:p>
                      <a:pPr marL="0" marR="0" algn="l">
                        <a:spcBef>
                          <a:spcPts val="0"/>
                        </a:spcBef>
                        <a:spcAft>
                          <a:spcPts val="0"/>
                        </a:spcAft>
                        <a:tabLst>
                          <a:tab pos="1724025" algn="l"/>
                        </a:tabLst>
                      </a:pPr>
                      <a:r>
                        <a:rPr lang="en-US" sz="1600" b="1" dirty="0">
                          <a:effectLst/>
                        </a:rPr>
                        <a:t>(G1) </a:t>
                      </a:r>
                      <a:r>
                        <a:rPr lang="en-US" sz="1600" b="1" dirty="0" err="1">
                          <a:effectLst/>
                        </a:rPr>
                        <a:t>Laurids</a:t>
                      </a:r>
                      <a:r>
                        <a:rPr lang="en-US" sz="1600" b="1" dirty="0">
                          <a:effectLst/>
                        </a:rPr>
                        <a:t> S. </a:t>
                      </a:r>
                      <a:r>
                        <a:rPr lang="en-US" sz="1600" b="1" dirty="0" err="1">
                          <a:effectLst/>
                        </a:rPr>
                        <a:t>Lauridsen</a:t>
                      </a:r>
                      <a:r>
                        <a:rPr lang="en-US" sz="1600" b="1" dirty="0">
                          <a:effectLst/>
                        </a:rPr>
                        <a:t> Strategic Industrial Policy and Latecomer Development</a:t>
                      </a:r>
                      <a:endParaRPr lang="en-US" sz="1800" b="1" dirty="0">
                        <a:effectLst/>
                        <a:latin typeface="Cordia New"/>
                        <a:ea typeface="Cordia New"/>
                        <a:cs typeface="Angsana New"/>
                      </a:endParaRPr>
                    </a:p>
                  </a:txBody>
                  <a:tcPr marL="68580" marR="68580" marT="0" marB="0"/>
                </a:tc>
              </a:tr>
              <a:tr h="372747">
                <a:tc>
                  <a:txBody>
                    <a:bodyPr/>
                    <a:lstStyle/>
                    <a:p>
                      <a:pPr marL="0" marR="0" algn="just">
                        <a:spcBef>
                          <a:spcPts val="0"/>
                        </a:spcBef>
                        <a:spcAft>
                          <a:spcPts val="0"/>
                        </a:spcAft>
                        <a:tabLst>
                          <a:tab pos="1724025" algn="l"/>
                        </a:tabLst>
                      </a:pPr>
                      <a:r>
                        <a:rPr lang="en-US" sz="1600" b="1">
                          <a:effectLst/>
                        </a:rPr>
                        <a:t>29 Jan.</a:t>
                      </a:r>
                      <a:endParaRPr lang="en-US" sz="1800" b="1">
                        <a:effectLst/>
                        <a:latin typeface="Cordia New"/>
                        <a:ea typeface="Cordia New"/>
                        <a:cs typeface="Angsana New"/>
                      </a:endParaRPr>
                    </a:p>
                  </a:txBody>
                  <a:tcPr marL="68580" marR="68580" marT="0" marB="0"/>
                </a:tc>
                <a:tc>
                  <a:txBody>
                    <a:bodyPr/>
                    <a:lstStyle/>
                    <a:p>
                      <a:pPr marL="0" marR="0" algn="l">
                        <a:spcBef>
                          <a:spcPts val="0"/>
                        </a:spcBef>
                        <a:spcAft>
                          <a:spcPts val="0"/>
                        </a:spcAft>
                        <a:tabLst>
                          <a:tab pos="1724025" algn="l"/>
                        </a:tabLst>
                      </a:pPr>
                      <a:r>
                        <a:rPr lang="en-US" sz="1600" b="1" dirty="0">
                          <a:effectLst/>
                        </a:rPr>
                        <a:t>(G2) Akira </a:t>
                      </a:r>
                      <a:r>
                        <a:rPr lang="en-US" sz="1600" b="1" dirty="0" err="1">
                          <a:effectLst/>
                        </a:rPr>
                        <a:t>Suehiro</a:t>
                      </a:r>
                      <a:r>
                        <a:rPr lang="en-US" sz="1600" b="1" dirty="0">
                          <a:effectLst/>
                        </a:rPr>
                        <a:t>: (Ch2) Latecomer, Flying Geese, and Competitive Advantages</a:t>
                      </a:r>
                      <a:endParaRPr lang="en-US" sz="1800" b="1" dirty="0">
                        <a:effectLst/>
                        <a:latin typeface="Cordia New"/>
                        <a:ea typeface="Cordia New"/>
                        <a:cs typeface="Angsana New"/>
                      </a:endParaRPr>
                    </a:p>
                  </a:txBody>
                  <a:tcPr marL="68580" marR="68580" marT="0" marB="0"/>
                </a:tc>
              </a:tr>
              <a:tr h="372747">
                <a:tc>
                  <a:txBody>
                    <a:bodyPr/>
                    <a:lstStyle/>
                    <a:p>
                      <a:pPr marL="0" marR="0" algn="just">
                        <a:spcBef>
                          <a:spcPts val="0"/>
                        </a:spcBef>
                        <a:spcAft>
                          <a:spcPts val="0"/>
                        </a:spcAft>
                        <a:tabLst>
                          <a:tab pos="1724025" algn="l"/>
                        </a:tabLst>
                      </a:pPr>
                      <a:r>
                        <a:rPr lang="en-US" sz="1600" b="1">
                          <a:effectLst/>
                        </a:rPr>
                        <a:t>31 Jan.</a:t>
                      </a:r>
                      <a:endParaRPr lang="en-US" sz="1800" b="1">
                        <a:effectLst/>
                        <a:latin typeface="Cordia New"/>
                        <a:ea typeface="Cordia New"/>
                        <a:cs typeface="Angsana New"/>
                      </a:endParaRPr>
                    </a:p>
                  </a:txBody>
                  <a:tcPr marL="68580" marR="68580" marT="0" marB="0"/>
                </a:tc>
                <a:tc>
                  <a:txBody>
                    <a:bodyPr/>
                    <a:lstStyle/>
                    <a:p>
                      <a:pPr marL="0" marR="0" algn="l">
                        <a:spcBef>
                          <a:spcPts val="0"/>
                        </a:spcBef>
                        <a:spcAft>
                          <a:spcPts val="0"/>
                        </a:spcAft>
                        <a:tabLst>
                          <a:tab pos="1724025" algn="l"/>
                        </a:tabLst>
                      </a:pPr>
                      <a:r>
                        <a:rPr lang="en-US" sz="1600" b="1" dirty="0">
                          <a:effectLst/>
                        </a:rPr>
                        <a:t>(G3) Akira </a:t>
                      </a:r>
                      <a:r>
                        <a:rPr lang="en-US" sz="1600" b="1" dirty="0" err="1">
                          <a:effectLst/>
                        </a:rPr>
                        <a:t>Suehiro</a:t>
                      </a:r>
                      <a:r>
                        <a:rPr lang="en-US" sz="1600" b="1" dirty="0">
                          <a:effectLst/>
                        </a:rPr>
                        <a:t>: (Ch6) Import Substitution, Export Promotion, and Industrial Policy</a:t>
                      </a:r>
                      <a:endParaRPr lang="en-US" sz="1800" b="1" dirty="0">
                        <a:effectLst/>
                        <a:latin typeface="Cordia New"/>
                        <a:ea typeface="Cordia New"/>
                        <a:cs typeface="Angsana New"/>
                      </a:endParaRPr>
                    </a:p>
                  </a:txBody>
                  <a:tcPr marL="68580" marR="68580" marT="0" marB="0"/>
                </a:tc>
              </a:tr>
              <a:tr h="372747">
                <a:tc>
                  <a:txBody>
                    <a:bodyPr/>
                    <a:lstStyle/>
                    <a:p>
                      <a:pPr marL="0" marR="0" algn="just">
                        <a:spcBef>
                          <a:spcPts val="0"/>
                        </a:spcBef>
                        <a:spcAft>
                          <a:spcPts val="0"/>
                        </a:spcAft>
                        <a:tabLst>
                          <a:tab pos="1724025" algn="l"/>
                        </a:tabLst>
                      </a:pPr>
                      <a:r>
                        <a:rPr lang="en-US" sz="1600" b="1">
                          <a:effectLst/>
                        </a:rPr>
                        <a:t>5 Feb.</a:t>
                      </a:r>
                      <a:endParaRPr lang="en-US" sz="1800" b="1">
                        <a:effectLst/>
                        <a:latin typeface="Cordia New"/>
                        <a:ea typeface="Cordia New"/>
                        <a:cs typeface="Angsana New"/>
                      </a:endParaRPr>
                    </a:p>
                  </a:txBody>
                  <a:tcPr marL="68580" marR="68580" marT="0" marB="0"/>
                </a:tc>
                <a:tc>
                  <a:txBody>
                    <a:bodyPr/>
                    <a:lstStyle/>
                    <a:p>
                      <a:pPr marL="0" marR="0" algn="l">
                        <a:spcBef>
                          <a:spcPts val="0"/>
                        </a:spcBef>
                        <a:spcAft>
                          <a:spcPts val="0"/>
                        </a:spcAft>
                        <a:tabLst>
                          <a:tab pos="1724025" algn="l"/>
                        </a:tabLst>
                      </a:pPr>
                      <a:r>
                        <a:rPr lang="en-US" sz="1600" b="1" dirty="0">
                          <a:effectLst/>
                        </a:rPr>
                        <a:t>(G4) </a:t>
                      </a:r>
                      <a:r>
                        <a:rPr lang="en-US" sz="1600" b="1" dirty="0" err="1">
                          <a:effectLst/>
                        </a:rPr>
                        <a:t>Sanjaya</a:t>
                      </a:r>
                      <a:r>
                        <a:rPr lang="en-US" sz="1600" b="1" dirty="0">
                          <a:effectLst/>
                        </a:rPr>
                        <a:t> </a:t>
                      </a:r>
                      <a:r>
                        <a:rPr lang="en-US" sz="1600" b="1" dirty="0" err="1">
                          <a:effectLst/>
                        </a:rPr>
                        <a:t>Lall</a:t>
                      </a:r>
                      <a:r>
                        <a:rPr lang="en-US" sz="1600" b="1" dirty="0">
                          <a:effectLst/>
                        </a:rPr>
                        <a:t>: Understanding Technology Development</a:t>
                      </a:r>
                      <a:endParaRPr lang="en-US" sz="1800" b="1" dirty="0">
                        <a:effectLst/>
                        <a:latin typeface="Cordia New"/>
                        <a:ea typeface="Cordia New"/>
                        <a:cs typeface="Angsana New"/>
                      </a:endParaRPr>
                    </a:p>
                  </a:txBody>
                  <a:tcPr marL="68580" marR="68580" marT="0" marB="0"/>
                </a:tc>
              </a:tr>
              <a:tr h="372747">
                <a:tc>
                  <a:txBody>
                    <a:bodyPr/>
                    <a:lstStyle/>
                    <a:p>
                      <a:pPr marL="0" marR="0" algn="just">
                        <a:spcBef>
                          <a:spcPts val="0"/>
                        </a:spcBef>
                        <a:spcAft>
                          <a:spcPts val="0"/>
                        </a:spcAft>
                        <a:tabLst>
                          <a:tab pos="1724025" algn="l"/>
                        </a:tabLst>
                      </a:pPr>
                      <a:r>
                        <a:rPr lang="en-US" sz="1600" b="1">
                          <a:effectLst/>
                        </a:rPr>
                        <a:t>7 Feb.</a:t>
                      </a:r>
                      <a:endParaRPr lang="en-US" sz="1800" b="1">
                        <a:effectLst/>
                        <a:latin typeface="Cordia New"/>
                        <a:ea typeface="Cordia New"/>
                        <a:cs typeface="Angsana New"/>
                      </a:endParaRPr>
                    </a:p>
                  </a:txBody>
                  <a:tcPr marL="68580" marR="68580" marT="0" marB="0"/>
                </a:tc>
                <a:tc>
                  <a:txBody>
                    <a:bodyPr/>
                    <a:lstStyle/>
                    <a:p>
                      <a:pPr marL="0" marR="0" algn="l">
                        <a:spcBef>
                          <a:spcPts val="0"/>
                        </a:spcBef>
                        <a:spcAft>
                          <a:spcPts val="0"/>
                        </a:spcAft>
                        <a:tabLst>
                          <a:tab pos="1724025" algn="l"/>
                        </a:tabLst>
                      </a:pPr>
                      <a:r>
                        <a:rPr lang="en-US" sz="1600" b="1" dirty="0">
                          <a:effectLst/>
                        </a:rPr>
                        <a:t>(G5) </a:t>
                      </a:r>
                      <a:r>
                        <a:rPr lang="en-US" sz="1600" b="1" dirty="0" err="1">
                          <a:effectLst/>
                        </a:rPr>
                        <a:t>Stiglitz</a:t>
                      </a:r>
                      <a:r>
                        <a:rPr lang="en-US" sz="1600" b="1" dirty="0">
                          <a:effectLst/>
                        </a:rPr>
                        <a:t> Joseph: Some Lesson from the East Asian Miracle</a:t>
                      </a:r>
                      <a:endParaRPr lang="en-US" sz="1800" b="1" dirty="0">
                        <a:effectLst/>
                        <a:latin typeface="Cordia New"/>
                        <a:ea typeface="Cordia New"/>
                        <a:cs typeface="Angsana New"/>
                      </a:endParaRPr>
                    </a:p>
                  </a:txBody>
                  <a:tcPr marL="68580" marR="68580" marT="0" marB="0"/>
                </a:tc>
              </a:tr>
              <a:tr h="745495">
                <a:tc>
                  <a:txBody>
                    <a:bodyPr/>
                    <a:lstStyle/>
                    <a:p>
                      <a:pPr marL="0" marR="0" algn="just">
                        <a:spcBef>
                          <a:spcPts val="0"/>
                        </a:spcBef>
                        <a:spcAft>
                          <a:spcPts val="0"/>
                        </a:spcAft>
                        <a:tabLst>
                          <a:tab pos="1724025" algn="l"/>
                        </a:tabLst>
                      </a:pPr>
                      <a:r>
                        <a:rPr lang="en-US" sz="1600" b="1">
                          <a:effectLst/>
                        </a:rPr>
                        <a:t>12 Feb.</a:t>
                      </a:r>
                      <a:endParaRPr lang="en-US" sz="1800" b="1">
                        <a:effectLst/>
                        <a:latin typeface="Cordia New"/>
                        <a:ea typeface="Cordia New"/>
                        <a:cs typeface="Angsana New"/>
                      </a:endParaRPr>
                    </a:p>
                  </a:txBody>
                  <a:tcPr marL="68580" marR="68580" marT="0" marB="0"/>
                </a:tc>
                <a:tc>
                  <a:txBody>
                    <a:bodyPr/>
                    <a:lstStyle/>
                    <a:p>
                      <a:pPr marL="0" marR="0" algn="l">
                        <a:spcBef>
                          <a:spcPts val="0"/>
                        </a:spcBef>
                        <a:spcAft>
                          <a:spcPts val="0"/>
                        </a:spcAft>
                        <a:tabLst>
                          <a:tab pos="1724025" algn="l"/>
                        </a:tabLst>
                      </a:pPr>
                      <a:r>
                        <a:rPr lang="en-US" sz="1600" b="1" dirty="0">
                          <a:effectLst/>
                        </a:rPr>
                        <a:t>(G6) </a:t>
                      </a:r>
                      <a:r>
                        <a:rPr lang="en-US" sz="1600" b="1" dirty="0" err="1">
                          <a:effectLst/>
                        </a:rPr>
                        <a:t>Sanjaya</a:t>
                      </a:r>
                      <a:r>
                        <a:rPr lang="en-US" sz="1600" b="1" dirty="0">
                          <a:effectLst/>
                        </a:rPr>
                        <a:t> </a:t>
                      </a:r>
                      <a:r>
                        <a:rPr lang="en-US" sz="1600" b="1" dirty="0" err="1">
                          <a:effectLst/>
                        </a:rPr>
                        <a:t>Lall</a:t>
                      </a:r>
                      <a:r>
                        <a:rPr lang="en-US" sz="1600" b="1" dirty="0">
                          <a:effectLst/>
                        </a:rPr>
                        <a:t>: Market-Stimulating” Technology Policies in Developing Countries: A Framework with Examples from East Asia</a:t>
                      </a:r>
                      <a:endParaRPr lang="en-US" sz="1800" b="1" dirty="0">
                        <a:effectLst/>
                        <a:latin typeface="Cordia New"/>
                        <a:ea typeface="Cordia New"/>
                        <a:cs typeface="Angsana New"/>
                      </a:endParaRPr>
                    </a:p>
                  </a:txBody>
                  <a:tcPr marL="68580" marR="68580" marT="0" marB="0"/>
                </a:tc>
              </a:tr>
              <a:tr h="372747">
                <a:tc>
                  <a:txBody>
                    <a:bodyPr/>
                    <a:lstStyle/>
                    <a:p>
                      <a:pPr marL="0" marR="0" algn="just">
                        <a:spcBef>
                          <a:spcPts val="0"/>
                        </a:spcBef>
                        <a:spcAft>
                          <a:spcPts val="0"/>
                        </a:spcAft>
                        <a:tabLst>
                          <a:tab pos="1724025" algn="l"/>
                        </a:tabLst>
                      </a:pPr>
                      <a:r>
                        <a:rPr lang="en-US" sz="1600" b="1">
                          <a:effectLst/>
                        </a:rPr>
                        <a:t>14 Feb.</a:t>
                      </a:r>
                      <a:endParaRPr lang="en-US" sz="1800" b="1">
                        <a:effectLst/>
                        <a:latin typeface="Cordia New"/>
                        <a:ea typeface="Cordia New"/>
                        <a:cs typeface="Angsana New"/>
                      </a:endParaRPr>
                    </a:p>
                  </a:txBody>
                  <a:tcPr marL="68580" marR="68580" marT="0" marB="0"/>
                </a:tc>
                <a:tc>
                  <a:txBody>
                    <a:bodyPr/>
                    <a:lstStyle/>
                    <a:p>
                      <a:pPr marL="0" marR="0" algn="l">
                        <a:spcBef>
                          <a:spcPts val="0"/>
                        </a:spcBef>
                        <a:spcAft>
                          <a:spcPts val="0"/>
                        </a:spcAft>
                        <a:tabLst>
                          <a:tab pos="1724025" algn="l"/>
                        </a:tabLst>
                      </a:pPr>
                      <a:r>
                        <a:rPr lang="en-US" sz="1600" b="1" dirty="0">
                          <a:effectLst/>
                        </a:rPr>
                        <a:t>Seminar on Comparative Industrial Policies: International Experiences I (group 1 &amp; 2)</a:t>
                      </a:r>
                      <a:endParaRPr lang="en-US" sz="1800" b="1" dirty="0">
                        <a:effectLst/>
                        <a:latin typeface="Cordia New"/>
                        <a:ea typeface="Cordia New"/>
                        <a:cs typeface="Angsana New"/>
                      </a:endParaRPr>
                    </a:p>
                  </a:txBody>
                  <a:tcPr marL="68580" marR="68580" marT="0" marB="0"/>
                </a:tc>
              </a:tr>
              <a:tr h="372747">
                <a:tc>
                  <a:txBody>
                    <a:bodyPr/>
                    <a:lstStyle/>
                    <a:p>
                      <a:pPr marL="0" marR="0" algn="just">
                        <a:spcBef>
                          <a:spcPts val="0"/>
                        </a:spcBef>
                        <a:spcAft>
                          <a:spcPts val="0"/>
                        </a:spcAft>
                        <a:tabLst>
                          <a:tab pos="1724025" algn="l"/>
                        </a:tabLst>
                      </a:pPr>
                      <a:r>
                        <a:rPr lang="en-US" sz="1600" b="1">
                          <a:effectLst/>
                        </a:rPr>
                        <a:t>19 Feb.</a:t>
                      </a:r>
                      <a:endParaRPr lang="en-US" sz="1800" b="1">
                        <a:effectLst/>
                        <a:latin typeface="Cordia New"/>
                        <a:ea typeface="Cordia New"/>
                        <a:cs typeface="Angsana New"/>
                      </a:endParaRPr>
                    </a:p>
                  </a:txBody>
                  <a:tcPr marL="68580" marR="68580" marT="0" marB="0"/>
                </a:tc>
                <a:tc>
                  <a:txBody>
                    <a:bodyPr/>
                    <a:lstStyle/>
                    <a:p>
                      <a:pPr marL="0" marR="0" algn="l">
                        <a:spcBef>
                          <a:spcPts val="0"/>
                        </a:spcBef>
                        <a:spcAft>
                          <a:spcPts val="0"/>
                        </a:spcAft>
                        <a:tabLst>
                          <a:tab pos="1724025" algn="l"/>
                        </a:tabLst>
                      </a:pPr>
                      <a:r>
                        <a:rPr lang="en-US" sz="1600" b="1" dirty="0">
                          <a:effectLst/>
                        </a:rPr>
                        <a:t>Seminar on Comparative Industrial Policies: International Experiences II (group 3 &amp; 4)</a:t>
                      </a:r>
                      <a:endParaRPr lang="en-US" sz="1800" b="1" dirty="0">
                        <a:effectLst/>
                        <a:latin typeface="Cordia New"/>
                        <a:ea typeface="Cordia New"/>
                        <a:cs typeface="Angsana New"/>
                      </a:endParaRPr>
                    </a:p>
                  </a:txBody>
                  <a:tcPr marL="68580" marR="68580" marT="0" marB="0"/>
                </a:tc>
              </a:tr>
              <a:tr h="372747">
                <a:tc>
                  <a:txBody>
                    <a:bodyPr/>
                    <a:lstStyle/>
                    <a:p>
                      <a:pPr marL="0" marR="0" algn="just">
                        <a:spcBef>
                          <a:spcPts val="0"/>
                        </a:spcBef>
                        <a:spcAft>
                          <a:spcPts val="0"/>
                        </a:spcAft>
                        <a:tabLst>
                          <a:tab pos="1724025" algn="l"/>
                        </a:tabLst>
                      </a:pPr>
                      <a:r>
                        <a:rPr lang="en-US" sz="1600" b="1">
                          <a:effectLst/>
                        </a:rPr>
                        <a:t>21 Feb.</a:t>
                      </a:r>
                      <a:endParaRPr lang="en-US" sz="1800" b="1">
                        <a:effectLst/>
                        <a:latin typeface="Cordia New"/>
                        <a:ea typeface="Cordia New"/>
                        <a:cs typeface="Angsana New"/>
                      </a:endParaRPr>
                    </a:p>
                  </a:txBody>
                  <a:tcPr marL="68580" marR="68580" marT="0" marB="0"/>
                </a:tc>
                <a:tc>
                  <a:txBody>
                    <a:bodyPr/>
                    <a:lstStyle/>
                    <a:p>
                      <a:pPr marL="0" marR="0" algn="l">
                        <a:spcBef>
                          <a:spcPts val="0"/>
                        </a:spcBef>
                        <a:spcAft>
                          <a:spcPts val="0"/>
                        </a:spcAft>
                        <a:tabLst>
                          <a:tab pos="1724025" algn="l"/>
                        </a:tabLst>
                      </a:pPr>
                      <a:r>
                        <a:rPr lang="en-US" sz="1600" b="1" dirty="0">
                          <a:effectLst/>
                        </a:rPr>
                        <a:t>Seminar on Comparative Industrial Policies: International Experiences III (group 5 &amp; 6)</a:t>
                      </a:r>
                      <a:endParaRPr lang="en-US" sz="1800" b="1" dirty="0">
                        <a:effectLst/>
                        <a:latin typeface="Cordia New"/>
                        <a:ea typeface="Cordia New"/>
                        <a:cs typeface="Angsana New"/>
                      </a:endParaRPr>
                    </a:p>
                  </a:txBody>
                  <a:tcPr marL="68580" marR="68580" marT="0" marB="0"/>
                </a:tc>
              </a:tr>
              <a:tr h="372747">
                <a:tc>
                  <a:txBody>
                    <a:bodyPr/>
                    <a:lstStyle/>
                    <a:p>
                      <a:pPr marL="0" marR="0" algn="just">
                        <a:spcBef>
                          <a:spcPts val="0"/>
                        </a:spcBef>
                        <a:spcAft>
                          <a:spcPts val="0"/>
                        </a:spcAft>
                        <a:tabLst>
                          <a:tab pos="1724025" algn="l"/>
                        </a:tabLst>
                      </a:pPr>
                      <a:r>
                        <a:rPr lang="en-US" sz="1600" b="1">
                          <a:effectLst/>
                        </a:rPr>
                        <a:t>26 Feb.</a:t>
                      </a:r>
                      <a:endParaRPr lang="en-US" sz="1800" b="1">
                        <a:effectLst/>
                        <a:latin typeface="Cordia New"/>
                        <a:ea typeface="Cordia New"/>
                        <a:cs typeface="Angsana New"/>
                      </a:endParaRPr>
                    </a:p>
                  </a:txBody>
                  <a:tcPr marL="68580" marR="68580" marT="0" marB="0"/>
                </a:tc>
                <a:tc>
                  <a:txBody>
                    <a:bodyPr/>
                    <a:lstStyle/>
                    <a:p>
                      <a:pPr marL="0" marR="0" algn="l">
                        <a:spcBef>
                          <a:spcPts val="0"/>
                        </a:spcBef>
                        <a:spcAft>
                          <a:spcPts val="0"/>
                        </a:spcAft>
                        <a:tabLst>
                          <a:tab pos="1724025" algn="l"/>
                        </a:tabLst>
                      </a:pPr>
                      <a:r>
                        <a:rPr lang="en-US" sz="1600" b="1" dirty="0">
                          <a:effectLst/>
                        </a:rPr>
                        <a:t>Seminar on Thai Industrial Development and Policies: Sector I (group 1 &amp; 2)</a:t>
                      </a:r>
                      <a:endParaRPr lang="en-US" sz="1800" b="1" dirty="0">
                        <a:effectLst/>
                        <a:latin typeface="Cordia New"/>
                        <a:ea typeface="Cordia New"/>
                        <a:cs typeface="Angsana New"/>
                      </a:endParaRPr>
                    </a:p>
                  </a:txBody>
                  <a:tcPr marL="68580" marR="68580" marT="0" marB="0"/>
                </a:tc>
              </a:tr>
              <a:tr h="372747">
                <a:tc>
                  <a:txBody>
                    <a:bodyPr/>
                    <a:lstStyle/>
                    <a:p>
                      <a:pPr marL="0" marR="0" algn="just">
                        <a:spcBef>
                          <a:spcPts val="0"/>
                        </a:spcBef>
                        <a:spcAft>
                          <a:spcPts val="0"/>
                        </a:spcAft>
                        <a:tabLst>
                          <a:tab pos="1724025" algn="l"/>
                        </a:tabLst>
                      </a:pPr>
                      <a:r>
                        <a:rPr lang="en-US" sz="1600" b="1">
                          <a:effectLst/>
                        </a:rPr>
                        <a:t>28 Feb.</a:t>
                      </a:r>
                      <a:endParaRPr lang="en-US" sz="1800" b="1">
                        <a:effectLst/>
                        <a:latin typeface="Cordia New"/>
                        <a:ea typeface="Cordia New"/>
                        <a:cs typeface="Angsana New"/>
                      </a:endParaRPr>
                    </a:p>
                  </a:txBody>
                  <a:tcPr marL="68580" marR="68580" marT="0" marB="0"/>
                </a:tc>
                <a:tc>
                  <a:txBody>
                    <a:bodyPr/>
                    <a:lstStyle/>
                    <a:p>
                      <a:pPr marL="0" marR="0" algn="l">
                        <a:spcBef>
                          <a:spcPts val="0"/>
                        </a:spcBef>
                        <a:spcAft>
                          <a:spcPts val="0"/>
                        </a:spcAft>
                        <a:tabLst>
                          <a:tab pos="1724025" algn="l"/>
                        </a:tabLst>
                      </a:pPr>
                      <a:r>
                        <a:rPr lang="en-US" sz="1600" b="1" dirty="0">
                          <a:effectLst/>
                        </a:rPr>
                        <a:t>Seminar on Thai Industrial Development and Policies: Sector II (group 3 &amp; 4)</a:t>
                      </a:r>
                      <a:endParaRPr lang="en-US" sz="1800" b="1" dirty="0">
                        <a:effectLst/>
                        <a:latin typeface="Cordia New"/>
                        <a:ea typeface="Cordia New"/>
                        <a:cs typeface="Angsana New"/>
                      </a:endParaRPr>
                    </a:p>
                  </a:txBody>
                  <a:tcPr marL="68580" marR="68580" marT="0" marB="0"/>
                </a:tc>
              </a:tr>
              <a:tr h="372747">
                <a:tc>
                  <a:txBody>
                    <a:bodyPr/>
                    <a:lstStyle/>
                    <a:p>
                      <a:pPr marL="0" marR="0" algn="just">
                        <a:spcBef>
                          <a:spcPts val="0"/>
                        </a:spcBef>
                        <a:spcAft>
                          <a:spcPts val="0"/>
                        </a:spcAft>
                        <a:tabLst>
                          <a:tab pos="1724025" algn="l"/>
                        </a:tabLst>
                      </a:pPr>
                      <a:r>
                        <a:rPr lang="en-US" sz="1200">
                          <a:effectLst/>
                        </a:rPr>
                        <a:t> </a:t>
                      </a:r>
                      <a:endParaRPr lang="en-US" sz="1400">
                        <a:effectLst/>
                        <a:latin typeface="Cordia New"/>
                        <a:ea typeface="Cordia New"/>
                        <a:cs typeface="Angsana New"/>
                      </a:endParaRPr>
                    </a:p>
                  </a:txBody>
                  <a:tcPr marL="68580" marR="68580" marT="0" marB="0"/>
                </a:tc>
                <a:tc>
                  <a:txBody>
                    <a:bodyPr/>
                    <a:lstStyle/>
                    <a:p>
                      <a:pPr marL="0" marR="0" algn="ctr">
                        <a:spcBef>
                          <a:spcPts val="0"/>
                        </a:spcBef>
                        <a:spcAft>
                          <a:spcPts val="0"/>
                        </a:spcAft>
                        <a:tabLst>
                          <a:tab pos="1724025" algn="l"/>
                        </a:tabLst>
                      </a:pPr>
                      <a:r>
                        <a:rPr lang="en-US" sz="1200" dirty="0">
                          <a:effectLst/>
                        </a:rPr>
                        <a:t> </a:t>
                      </a:r>
                      <a:endParaRPr lang="en-US" sz="1400" dirty="0">
                        <a:effectLst/>
                        <a:latin typeface="Cordia New"/>
                        <a:ea typeface="Cordia New"/>
                        <a:cs typeface="Angsana New"/>
                      </a:endParaRPr>
                    </a:p>
                  </a:txBody>
                  <a:tcPr marL="68580" marR="68580" marT="0" marB="0"/>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718540416"/>
              </p:ext>
            </p:extLst>
          </p:nvPr>
        </p:nvGraphicFramePr>
        <p:xfrm>
          <a:off x="251520" y="188640"/>
          <a:ext cx="8496944" cy="5904657"/>
        </p:xfrm>
        <a:graphic>
          <a:graphicData uri="http://schemas.openxmlformats.org/drawingml/2006/table">
            <a:tbl>
              <a:tblPr firstRow="1" firstCol="1" bandRow="1">
                <a:tableStyleId>{5C22544A-7EE6-4342-B048-85BDC9FD1C3A}</a:tableStyleId>
              </a:tblPr>
              <a:tblGrid>
                <a:gridCol w="982102"/>
                <a:gridCol w="7514842"/>
              </a:tblGrid>
              <a:tr h="536787">
                <a:tc>
                  <a:txBody>
                    <a:bodyPr/>
                    <a:lstStyle/>
                    <a:p>
                      <a:pPr marL="0" marR="0" algn="just">
                        <a:spcBef>
                          <a:spcPts val="0"/>
                        </a:spcBef>
                        <a:spcAft>
                          <a:spcPts val="0"/>
                        </a:spcAft>
                        <a:tabLst>
                          <a:tab pos="1724025" algn="l"/>
                        </a:tabLst>
                      </a:pPr>
                      <a:r>
                        <a:rPr lang="en-US" sz="1600" b="1" dirty="0">
                          <a:effectLst/>
                        </a:rPr>
                        <a:t>12 Mar.</a:t>
                      </a:r>
                      <a:endParaRPr lang="en-US" sz="1800" b="1" dirty="0">
                        <a:effectLst/>
                        <a:latin typeface="Cordia New"/>
                        <a:ea typeface="Cordia New"/>
                        <a:cs typeface="Angsana New"/>
                      </a:endParaRPr>
                    </a:p>
                  </a:txBody>
                  <a:tcPr marL="68580" marR="68580" marT="0" marB="0"/>
                </a:tc>
                <a:tc>
                  <a:txBody>
                    <a:bodyPr/>
                    <a:lstStyle/>
                    <a:p>
                      <a:pPr marL="0" marR="0" algn="ctr">
                        <a:spcBef>
                          <a:spcPts val="0"/>
                        </a:spcBef>
                        <a:spcAft>
                          <a:spcPts val="0"/>
                        </a:spcAft>
                        <a:tabLst>
                          <a:tab pos="1724025" algn="l"/>
                        </a:tabLst>
                      </a:pPr>
                      <a:r>
                        <a:rPr lang="en-US" sz="1600" b="1">
                          <a:effectLst/>
                        </a:rPr>
                        <a:t>Seminar on Thai Industrial Development and Policies: Sector III (group 5 &amp; 6)</a:t>
                      </a:r>
                      <a:endParaRPr lang="en-US" sz="1800" b="1">
                        <a:effectLst/>
                        <a:latin typeface="Cordia New"/>
                        <a:ea typeface="Cordia New"/>
                        <a:cs typeface="Angsana New"/>
                      </a:endParaRPr>
                    </a:p>
                  </a:txBody>
                  <a:tcPr marL="68580" marR="68580" marT="0" marB="0"/>
                </a:tc>
              </a:tr>
              <a:tr h="1073574">
                <a:tc>
                  <a:txBody>
                    <a:bodyPr/>
                    <a:lstStyle/>
                    <a:p>
                      <a:pPr marL="0" marR="0" algn="just">
                        <a:spcBef>
                          <a:spcPts val="0"/>
                        </a:spcBef>
                        <a:spcAft>
                          <a:spcPts val="0"/>
                        </a:spcAft>
                        <a:tabLst>
                          <a:tab pos="1724025" algn="l"/>
                        </a:tabLst>
                      </a:pPr>
                      <a:r>
                        <a:rPr lang="en-US" sz="1600" b="1">
                          <a:effectLst/>
                        </a:rPr>
                        <a:t>14 Mar.</a:t>
                      </a:r>
                      <a:endParaRPr lang="en-US" sz="18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600" b="1" dirty="0">
                          <a:effectLst/>
                        </a:rPr>
                        <a:t>(G1) </a:t>
                      </a:r>
                      <a:r>
                        <a:rPr lang="en-US" sz="1600" b="1" dirty="0" err="1">
                          <a:effectLst/>
                        </a:rPr>
                        <a:t>Hajoon</a:t>
                      </a:r>
                      <a:r>
                        <a:rPr lang="en-US" sz="1600" b="1" dirty="0">
                          <a:effectLst/>
                        </a:rPr>
                        <a:t> Chang: Industrial Policy: Can We Go Beyond an Unproductive Confrontation? </a:t>
                      </a:r>
                      <a:endParaRPr lang="en-US" sz="1800" b="1" dirty="0">
                        <a:effectLst/>
                        <a:latin typeface="Cordia New"/>
                        <a:ea typeface="Cordia New"/>
                        <a:cs typeface="Angsana New"/>
                      </a:endParaRPr>
                    </a:p>
                  </a:txBody>
                  <a:tcPr marL="68580" marR="68580" marT="0" marB="0"/>
                </a:tc>
              </a:tr>
              <a:tr h="536787">
                <a:tc>
                  <a:txBody>
                    <a:bodyPr/>
                    <a:lstStyle/>
                    <a:p>
                      <a:pPr marL="0" marR="0" algn="just">
                        <a:spcBef>
                          <a:spcPts val="0"/>
                        </a:spcBef>
                        <a:spcAft>
                          <a:spcPts val="0"/>
                        </a:spcAft>
                        <a:tabLst>
                          <a:tab pos="1724025" algn="l"/>
                        </a:tabLst>
                      </a:pPr>
                      <a:r>
                        <a:rPr lang="en-US" sz="1600" b="1">
                          <a:effectLst/>
                        </a:rPr>
                        <a:t>19 Mar.</a:t>
                      </a:r>
                      <a:endParaRPr lang="en-US" sz="18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600" b="1">
                          <a:effectLst/>
                        </a:rPr>
                        <a:t>(G2) Justin Lin:New Structural Economics: A Framework for Rethinking Development</a:t>
                      </a:r>
                      <a:endParaRPr lang="en-US" sz="1800" b="1">
                        <a:effectLst/>
                        <a:latin typeface="Cordia New"/>
                        <a:ea typeface="Cordia New"/>
                        <a:cs typeface="Angsana New"/>
                      </a:endParaRPr>
                    </a:p>
                  </a:txBody>
                  <a:tcPr marL="68580" marR="68580" marT="0" marB="0"/>
                </a:tc>
              </a:tr>
              <a:tr h="536787">
                <a:tc>
                  <a:txBody>
                    <a:bodyPr/>
                    <a:lstStyle/>
                    <a:p>
                      <a:pPr marL="0" marR="0" algn="just">
                        <a:spcBef>
                          <a:spcPts val="0"/>
                        </a:spcBef>
                        <a:spcAft>
                          <a:spcPts val="0"/>
                        </a:spcAft>
                        <a:tabLst>
                          <a:tab pos="1724025" algn="l"/>
                        </a:tabLst>
                      </a:pPr>
                      <a:r>
                        <a:rPr lang="en-US" sz="1600" b="1">
                          <a:effectLst/>
                        </a:rPr>
                        <a:t>21 Mar.</a:t>
                      </a:r>
                      <a:endParaRPr lang="en-US" sz="1800" b="1">
                        <a:effectLst/>
                        <a:latin typeface="Cordia New"/>
                        <a:ea typeface="Cordia New"/>
                        <a:cs typeface="Angsana New"/>
                      </a:endParaRPr>
                    </a:p>
                  </a:txBody>
                  <a:tcPr marL="68580" marR="68580" marT="0" marB="0"/>
                </a:tc>
                <a:tc>
                  <a:txBody>
                    <a:bodyPr/>
                    <a:lstStyle/>
                    <a:p>
                      <a:pPr marL="0" marR="0">
                        <a:spcBef>
                          <a:spcPts val="0"/>
                        </a:spcBef>
                        <a:spcAft>
                          <a:spcPts val="0"/>
                        </a:spcAft>
                        <a:tabLst>
                          <a:tab pos="1724025" algn="l"/>
                        </a:tabLst>
                      </a:pPr>
                      <a:r>
                        <a:rPr lang="en-US" sz="1600" b="1">
                          <a:effectLst/>
                        </a:rPr>
                        <a:t>(G3) Dani Rodrik: Industrial Policy for the 21</a:t>
                      </a:r>
                      <a:r>
                        <a:rPr lang="en-US" sz="1600" b="1" baseline="30000">
                          <a:effectLst/>
                        </a:rPr>
                        <a:t>st</a:t>
                      </a:r>
                      <a:r>
                        <a:rPr lang="en-US" sz="1600" b="1">
                          <a:effectLst/>
                        </a:rPr>
                        <a:t> Century</a:t>
                      </a:r>
                      <a:endParaRPr lang="en-US" sz="1800" b="1">
                        <a:effectLst/>
                        <a:latin typeface="Cordia New"/>
                        <a:ea typeface="Cordia New"/>
                        <a:cs typeface="Angsana New"/>
                      </a:endParaRPr>
                    </a:p>
                  </a:txBody>
                  <a:tcPr marL="68580" marR="68580" marT="0" marB="0"/>
                </a:tc>
              </a:tr>
              <a:tr h="1073574">
                <a:tc>
                  <a:txBody>
                    <a:bodyPr/>
                    <a:lstStyle/>
                    <a:p>
                      <a:pPr marL="0" marR="0" algn="just">
                        <a:spcBef>
                          <a:spcPts val="0"/>
                        </a:spcBef>
                        <a:spcAft>
                          <a:spcPts val="0"/>
                        </a:spcAft>
                        <a:tabLst>
                          <a:tab pos="1724025" algn="l"/>
                        </a:tabLst>
                      </a:pPr>
                      <a:r>
                        <a:rPr lang="en-US" sz="1600" b="1">
                          <a:effectLst/>
                        </a:rPr>
                        <a:t>26 Mar.</a:t>
                      </a:r>
                      <a:endParaRPr lang="en-US" sz="18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600" b="1">
                          <a:effectLst/>
                        </a:rPr>
                        <a:t>(G4) Sanjaya Lall: The Technological Structure and Performance of Developing CountryManufactured Exports,1985‐98</a:t>
                      </a:r>
                      <a:endParaRPr lang="en-US" sz="1800" b="1">
                        <a:effectLst/>
                        <a:latin typeface="Cordia New"/>
                        <a:ea typeface="Cordia New"/>
                        <a:cs typeface="Angsana New"/>
                      </a:endParaRPr>
                    </a:p>
                  </a:txBody>
                  <a:tcPr marL="68580" marR="68580" marT="0" marB="0"/>
                </a:tc>
              </a:tr>
              <a:tr h="536787">
                <a:tc>
                  <a:txBody>
                    <a:bodyPr/>
                    <a:lstStyle/>
                    <a:p>
                      <a:pPr marL="0" marR="0" algn="just">
                        <a:spcBef>
                          <a:spcPts val="0"/>
                        </a:spcBef>
                        <a:spcAft>
                          <a:spcPts val="0"/>
                        </a:spcAft>
                        <a:tabLst>
                          <a:tab pos="1724025" algn="l"/>
                        </a:tabLst>
                      </a:pPr>
                      <a:r>
                        <a:rPr lang="en-US" sz="1600" b="1">
                          <a:effectLst/>
                        </a:rPr>
                        <a:t>28 Mar.</a:t>
                      </a:r>
                      <a:endParaRPr lang="en-US" sz="18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600" b="1">
                          <a:effectLst/>
                        </a:rPr>
                        <a:t>(G5) Prema Chandra: Product Fragmentation and Trade Patterns in East Asia</a:t>
                      </a:r>
                      <a:endParaRPr lang="en-US" sz="1800" b="1">
                        <a:effectLst/>
                        <a:latin typeface="Cordia New"/>
                        <a:ea typeface="Cordia New"/>
                        <a:cs typeface="Angsana New"/>
                      </a:endParaRPr>
                    </a:p>
                  </a:txBody>
                  <a:tcPr marL="68580" marR="68580" marT="0" marB="0"/>
                </a:tc>
              </a:tr>
              <a:tr h="1073574">
                <a:tc>
                  <a:txBody>
                    <a:bodyPr/>
                    <a:lstStyle/>
                    <a:p>
                      <a:pPr marL="0" marR="0" algn="just">
                        <a:spcBef>
                          <a:spcPts val="0"/>
                        </a:spcBef>
                        <a:spcAft>
                          <a:spcPts val="0"/>
                        </a:spcAft>
                        <a:tabLst>
                          <a:tab pos="1724025" algn="l"/>
                        </a:tabLst>
                      </a:pPr>
                      <a:r>
                        <a:rPr lang="en-US" sz="1600" b="1">
                          <a:effectLst/>
                        </a:rPr>
                        <a:t>2 Apr.</a:t>
                      </a:r>
                      <a:endParaRPr lang="en-US" sz="1800" b="1">
                        <a:effectLst/>
                        <a:latin typeface="Cordia New"/>
                        <a:ea typeface="Cordia New"/>
                        <a:cs typeface="Angsana New"/>
                      </a:endParaRPr>
                    </a:p>
                  </a:txBody>
                  <a:tcPr marL="68580" marR="68580" marT="0" marB="0"/>
                </a:tc>
                <a:tc>
                  <a:txBody>
                    <a:bodyPr/>
                    <a:lstStyle/>
                    <a:p>
                      <a:pPr marL="0" marR="0">
                        <a:spcBef>
                          <a:spcPts val="0"/>
                        </a:spcBef>
                        <a:spcAft>
                          <a:spcPts val="0"/>
                        </a:spcAft>
                        <a:tabLst>
                          <a:tab pos="1724025" algn="l"/>
                        </a:tabLst>
                      </a:pPr>
                      <a:r>
                        <a:rPr lang="en-US" sz="1600" b="1">
                          <a:effectLst/>
                        </a:rPr>
                        <a:t>(G6) McKinsey: Trading myths: Addressing misconceptions about trade, jobs, and competitiveness</a:t>
                      </a:r>
                      <a:endParaRPr lang="en-US" sz="1800" b="1">
                        <a:effectLst/>
                        <a:latin typeface="Cordia New"/>
                        <a:ea typeface="Cordia New"/>
                        <a:cs typeface="Angsana New"/>
                      </a:endParaRPr>
                    </a:p>
                  </a:txBody>
                  <a:tcPr marL="68580" marR="68580" marT="0" marB="0"/>
                </a:tc>
              </a:tr>
              <a:tr h="536787">
                <a:tc>
                  <a:txBody>
                    <a:bodyPr/>
                    <a:lstStyle/>
                    <a:p>
                      <a:pPr marL="0" marR="0" algn="just">
                        <a:spcBef>
                          <a:spcPts val="0"/>
                        </a:spcBef>
                        <a:spcAft>
                          <a:spcPts val="0"/>
                        </a:spcAft>
                        <a:tabLst>
                          <a:tab pos="1724025" algn="l"/>
                        </a:tabLst>
                      </a:pPr>
                      <a:r>
                        <a:rPr lang="en-US" sz="1600" b="1">
                          <a:effectLst/>
                        </a:rPr>
                        <a:t>4 Apr.</a:t>
                      </a:r>
                      <a:endParaRPr lang="en-US" sz="18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600" b="1" dirty="0">
                          <a:effectLst/>
                        </a:rPr>
                        <a:t>(G1) </a:t>
                      </a:r>
                      <a:r>
                        <a:rPr lang="en-US" sz="1600" b="1" dirty="0" err="1">
                          <a:effectLst/>
                        </a:rPr>
                        <a:t>Somboon</a:t>
                      </a:r>
                      <a:r>
                        <a:rPr lang="en-US" sz="1600" b="1" dirty="0">
                          <a:effectLst/>
                        </a:rPr>
                        <a:t> </a:t>
                      </a:r>
                      <a:r>
                        <a:rPr lang="en-US" sz="1600" b="1" dirty="0" err="1">
                          <a:effectLst/>
                        </a:rPr>
                        <a:t>Siriprachai</a:t>
                      </a:r>
                      <a:r>
                        <a:rPr lang="en-US" sz="1600" b="1" dirty="0">
                          <a:effectLst/>
                        </a:rPr>
                        <a:t>: </a:t>
                      </a:r>
                      <a:r>
                        <a:rPr lang="en-US" sz="1600" b="1" dirty="0" err="1">
                          <a:effectLst/>
                        </a:rPr>
                        <a:t>Industrialisation</a:t>
                      </a:r>
                      <a:r>
                        <a:rPr lang="en-US" sz="1600" b="1" dirty="0">
                          <a:effectLst/>
                        </a:rPr>
                        <a:t> and Inequality in Thailand</a:t>
                      </a:r>
                      <a:endParaRPr lang="en-US" sz="1800" b="1" dirty="0">
                        <a:effectLst/>
                        <a:latin typeface="Cordia New"/>
                        <a:ea typeface="Cordia New"/>
                        <a:cs typeface="Angsana New"/>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125032080"/>
              </p:ext>
            </p:extLst>
          </p:nvPr>
        </p:nvGraphicFramePr>
        <p:xfrm>
          <a:off x="251520" y="188640"/>
          <a:ext cx="8424936" cy="6048675"/>
        </p:xfrm>
        <a:graphic>
          <a:graphicData uri="http://schemas.openxmlformats.org/drawingml/2006/table">
            <a:tbl>
              <a:tblPr firstRow="1" firstCol="1" bandRow="1">
                <a:tableStyleId>{5C22544A-7EE6-4342-B048-85BDC9FD1C3A}</a:tableStyleId>
              </a:tblPr>
              <a:tblGrid>
                <a:gridCol w="973779"/>
                <a:gridCol w="7451157"/>
              </a:tblGrid>
              <a:tr h="465283">
                <a:tc>
                  <a:txBody>
                    <a:bodyPr/>
                    <a:lstStyle/>
                    <a:p>
                      <a:pPr marL="0" marR="0" algn="just">
                        <a:spcBef>
                          <a:spcPts val="0"/>
                        </a:spcBef>
                        <a:spcAft>
                          <a:spcPts val="0"/>
                        </a:spcAft>
                        <a:tabLst>
                          <a:tab pos="1724025" algn="l"/>
                        </a:tabLst>
                      </a:pPr>
                      <a:r>
                        <a:rPr lang="en-US" sz="1600" b="1" dirty="0">
                          <a:effectLst/>
                        </a:rPr>
                        <a:t>9 Apr.</a:t>
                      </a:r>
                      <a:endParaRPr lang="en-US" sz="1600" b="1" dirty="0">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600" b="1">
                          <a:effectLst/>
                        </a:rPr>
                        <a:t>(G2) Nipon Puapongsakorn: Industrial Restructuring in Thailand </a:t>
                      </a:r>
                      <a:endParaRPr lang="en-US" sz="1600" b="1">
                        <a:effectLst/>
                        <a:latin typeface="Cordia New"/>
                        <a:ea typeface="Cordia New"/>
                        <a:cs typeface="Angsana New"/>
                      </a:endParaRPr>
                    </a:p>
                  </a:txBody>
                  <a:tcPr marL="68580" marR="68580" marT="0" marB="0"/>
                </a:tc>
              </a:tr>
              <a:tr h="930565">
                <a:tc>
                  <a:txBody>
                    <a:bodyPr/>
                    <a:lstStyle/>
                    <a:p>
                      <a:pPr marL="0" marR="0" algn="just">
                        <a:spcBef>
                          <a:spcPts val="0"/>
                        </a:spcBef>
                        <a:spcAft>
                          <a:spcPts val="0"/>
                        </a:spcAft>
                        <a:tabLst>
                          <a:tab pos="1724025" algn="l"/>
                        </a:tabLst>
                      </a:pPr>
                      <a:r>
                        <a:rPr lang="en-US" sz="1600" b="1">
                          <a:effectLst/>
                        </a:rPr>
                        <a:t>11 Apr.</a:t>
                      </a:r>
                      <a:endParaRPr lang="en-US" sz="1600" b="1">
                        <a:effectLst/>
                        <a:latin typeface="Cordia New"/>
                        <a:ea typeface="Cordia New"/>
                        <a:cs typeface="Angsana New"/>
                      </a:endParaRPr>
                    </a:p>
                  </a:txBody>
                  <a:tcPr marL="68580" marR="68580" marT="0" marB="0"/>
                </a:tc>
                <a:tc>
                  <a:txBody>
                    <a:bodyPr/>
                    <a:lstStyle/>
                    <a:p>
                      <a:pPr marL="0" marR="0">
                        <a:spcBef>
                          <a:spcPts val="0"/>
                        </a:spcBef>
                        <a:spcAft>
                          <a:spcPts val="0"/>
                        </a:spcAft>
                        <a:tabLst>
                          <a:tab pos="1724025" algn="l"/>
                        </a:tabLst>
                      </a:pPr>
                      <a:r>
                        <a:rPr lang="en-US" sz="1600" b="1" dirty="0">
                          <a:effectLst/>
                        </a:rPr>
                        <a:t>(G3) </a:t>
                      </a:r>
                      <a:r>
                        <a:rPr lang="en-US" sz="1600" b="1" dirty="0" err="1">
                          <a:effectLst/>
                        </a:rPr>
                        <a:t>Laurids</a:t>
                      </a:r>
                      <a:r>
                        <a:rPr lang="en-US" sz="1600" b="1" dirty="0">
                          <a:effectLst/>
                        </a:rPr>
                        <a:t> S. </a:t>
                      </a:r>
                      <a:r>
                        <a:rPr lang="en-US" sz="1600" b="1" dirty="0" err="1">
                          <a:effectLst/>
                        </a:rPr>
                        <a:t>Lauridsen</a:t>
                      </a:r>
                      <a:r>
                        <a:rPr lang="en-US" sz="1600" b="1" dirty="0">
                          <a:effectLst/>
                        </a:rPr>
                        <a:t>: The Policies and Politics of Industrial Upgrading in Thailand during the Thaksin Era</a:t>
                      </a:r>
                      <a:endParaRPr lang="en-US" sz="1600" b="1" dirty="0">
                        <a:effectLst/>
                        <a:latin typeface="Cordia New"/>
                        <a:ea typeface="Cordia New"/>
                        <a:cs typeface="Angsana New"/>
                      </a:endParaRPr>
                    </a:p>
                  </a:txBody>
                  <a:tcPr marL="68580" marR="68580" marT="0" marB="0"/>
                </a:tc>
              </a:tr>
              <a:tr h="930565">
                <a:tc>
                  <a:txBody>
                    <a:bodyPr/>
                    <a:lstStyle/>
                    <a:p>
                      <a:pPr marL="0" marR="0" algn="just">
                        <a:spcBef>
                          <a:spcPts val="0"/>
                        </a:spcBef>
                        <a:spcAft>
                          <a:spcPts val="0"/>
                        </a:spcAft>
                        <a:tabLst>
                          <a:tab pos="1724025" algn="l"/>
                        </a:tabLst>
                      </a:pPr>
                      <a:r>
                        <a:rPr lang="en-US" sz="1600" b="1" dirty="0">
                          <a:effectLst/>
                        </a:rPr>
                        <a:t>16 Apr.</a:t>
                      </a:r>
                      <a:endParaRPr lang="en-US" sz="1600" b="1" dirty="0">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600" b="1">
                          <a:effectLst/>
                        </a:rPr>
                        <a:t>(G4) Patarapong Intarakumnerd: National innovation system in less successful developing countries: the case of Thailand</a:t>
                      </a:r>
                      <a:endParaRPr lang="en-US" sz="1600" b="1">
                        <a:effectLst/>
                        <a:latin typeface="Cordia New"/>
                        <a:ea typeface="Cordia New"/>
                        <a:cs typeface="Angsana New"/>
                      </a:endParaRPr>
                    </a:p>
                  </a:txBody>
                  <a:tcPr marL="68580" marR="68580" marT="0" marB="0"/>
                </a:tc>
              </a:tr>
              <a:tr h="930565">
                <a:tc>
                  <a:txBody>
                    <a:bodyPr/>
                    <a:lstStyle/>
                    <a:p>
                      <a:pPr marL="0" marR="0" algn="just">
                        <a:spcBef>
                          <a:spcPts val="0"/>
                        </a:spcBef>
                        <a:spcAft>
                          <a:spcPts val="0"/>
                        </a:spcAft>
                        <a:tabLst>
                          <a:tab pos="1724025" algn="l"/>
                        </a:tabLst>
                      </a:pPr>
                      <a:r>
                        <a:rPr lang="en-US" sz="1600" b="1">
                          <a:effectLst/>
                        </a:rPr>
                        <a:t>18 Apr.</a:t>
                      </a:r>
                      <a:endParaRPr lang="en-US" sz="16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600" b="1" dirty="0">
                          <a:effectLst/>
                        </a:rPr>
                        <a:t>(G5) Akira </a:t>
                      </a:r>
                      <a:r>
                        <a:rPr lang="en-US" sz="1600" b="1" dirty="0" err="1">
                          <a:effectLst/>
                        </a:rPr>
                        <a:t>Suehiro</a:t>
                      </a:r>
                      <a:r>
                        <a:rPr lang="en-US" sz="1600" b="1" dirty="0">
                          <a:effectLst/>
                        </a:rPr>
                        <a:t>: “Industrial Restructuring Policies in Thailand: Japanese or American Approach”</a:t>
                      </a:r>
                      <a:endParaRPr lang="en-US" sz="1600" b="1" dirty="0">
                        <a:effectLst/>
                        <a:latin typeface="Cordia New"/>
                        <a:ea typeface="Cordia New"/>
                        <a:cs typeface="Angsana New"/>
                      </a:endParaRPr>
                    </a:p>
                  </a:txBody>
                  <a:tcPr marL="68580" marR="68580" marT="0" marB="0"/>
                </a:tc>
              </a:tr>
              <a:tr h="465283">
                <a:tc>
                  <a:txBody>
                    <a:bodyPr/>
                    <a:lstStyle/>
                    <a:p>
                      <a:pPr marL="0" marR="0" algn="just">
                        <a:spcBef>
                          <a:spcPts val="0"/>
                        </a:spcBef>
                        <a:spcAft>
                          <a:spcPts val="0"/>
                        </a:spcAft>
                        <a:tabLst>
                          <a:tab pos="1724025" algn="l"/>
                        </a:tabLst>
                      </a:pPr>
                      <a:r>
                        <a:rPr lang="en-US" sz="1600" b="1">
                          <a:effectLst/>
                        </a:rPr>
                        <a:t>23 Apr.</a:t>
                      </a:r>
                      <a:endParaRPr lang="en-US" sz="1600" b="1">
                        <a:effectLst/>
                        <a:latin typeface="Cordia New"/>
                        <a:ea typeface="Cordia New"/>
                        <a:cs typeface="Angsana New"/>
                      </a:endParaRPr>
                    </a:p>
                  </a:txBody>
                  <a:tcPr marL="68580" marR="68580" marT="0" marB="0"/>
                </a:tc>
                <a:tc>
                  <a:txBody>
                    <a:bodyPr/>
                    <a:lstStyle/>
                    <a:p>
                      <a:pPr marL="0" marR="0">
                        <a:spcBef>
                          <a:spcPts val="0"/>
                        </a:spcBef>
                        <a:spcAft>
                          <a:spcPts val="0"/>
                        </a:spcAft>
                        <a:tabLst>
                          <a:tab pos="1724025" algn="l"/>
                        </a:tabLst>
                      </a:pPr>
                      <a:r>
                        <a:rPr lang="en-US" sz="1600" b="1">
                          <a:effectLst/>
                        </a:rPr>
                        <a:t>(G6) Richard Doner: Political Challenges of Innovation in the Developing World</a:t>
                      </a:r>
                      <a:endParaRPr lang="en-US" sz="1600" b="1">
                        <a:effectLst/>
                        <a:latin typeface="Cordia New"/>
                        <a:ea typeface="Cordia New"/>
                        <a:cs typeface="Angsana New"/>
                      </a:endParaRPr>
                    </a:p>
                  </a:txBody>
                  <a:tcPr marL="68580" marR="68580" marT="0" marB="0"/>
                </a:tc>
              </a:tr>
              <a:tr h="465283">
                <a:tc>
                  <a:txBody>
                    <a:bodyPr/>
                    <a:lstStyle/>
                    <a:p>
                      <a:pPr marL="0" marR="0" algn="just">
                        <a:spcBef>
                          <a:spcPts val="0"/>
                        </a:spcBef>
                        <a:spcAft>
                          <a:spcPts val="0"/>
                        </a:spcAft>
                        <a:tabLst>
                          <a:tab pos="1724025" algn="l"/>
                        </a:tabLst>
                      </a:pPr>
                      <a:r>
                        <a:rPr lang="en-US" sz="1600" b="1">
                          <a:effectLst/>
                        </a:rPr>
                        <a:t>25 Apr.</a:t>
                      </a:r>
                      <a:endParaRPr lang="en-US" sz="1600" b="1">
                        <a:effectLst/>
                        <a:latin typeface="Cordia New"/>
                        <a:ea typeface="Cordia New"/>
                        <a:cs typeface="Angsana New"/>
                      </a:endParaRPr>
                    </a:p>
                  </a:txBody>
                  <a:tcPr marL="68580" marR="68580" marT="0" marB="0"/>
                </a:tc>
                <a:tc>
                  <a:txBody>
                    <a:bodyPr/>
                    <a:lstStyle/>
                    <a:p>
                      <a:pPr marL="0" marR="0" algn="ctr">
                        <a:spcBef>
                          <a:spcPts val="0"/>
                        </a:spcBef>
                        <a:spcAft>
                          <a:spcPts val="0"/>
                        </a:spcAft>
                        <a:tabLst>
                          <a:tab pos="1724025" algn="l"/>
                        </a:tabLst>
                      </a:pPr>
                      <a:r>
                        <a:rPr lang="en-US" sz="1600" b="1">
                          <a:effectLst/>
                        </a:rPr>
                        <a:t>Seminar on Thai Industrial Development and Policies II : Sector I (group 1 &amp; 2)</a:t>
                      </a:r>
                      <a:endParaRPr lang="en-US" sz="1600" b="1">
                        <a:effectLst/>
                        <a:latin typeface="Cordia New"/>
                        <a:ea typeface="Cordia New"/>
                        <a:cs typeface="Angsana New"/>
                      </a:endParaRPr>
                    </a:p>
                  </a:txBody>
                  <a:tcPr marL="68580" marR="68580" marT="0" marB="0"/>
                </a:tc>
              </a:tr>
              <a:tr h="465283">
                <a:tc>
                  <a:txBody>
                    <a:bodyPr/>
                    <a:lstStyle/>
                    <a:p>
                      <a:pPr marL="0" marR="0" algn="just">
                        <a:spcBef>
                          <a:spcPts val="0"/>
                        </a:spcBef>
                        <a:spcAft>
                          <a:spcPts val="0"/>
                        </a:spcAft>
                        <a:tabLst>
                          <a:tab pos="1724025" algn="l"/>
                        </a:tabLst>
                      </a:pPr>
                      <a:r>
                        <a:rPr lang="en-US" sz="1600" b="1">
                          <a:effectLst/>
                        </a:rPr>
                        <a:t>30 Apr.</a:t>
                      </a:r>
                      <a:endParaRPr lang="en-US" sz="1600" b="1">
                        <a:effectLst/>
                        <a:latin typeface="Cordia New"/>
                        <a:ea typeface="Cordia New"/>
                        <a:cs typeface="Angsana New"/>
                      </a:endParaRPr>
                    </a:p>
                  </a:txBody>
                  <a:tcPr marL="68580" marR="68580" marT="0" marB="0"/>
                </a:tc>
                <a:tc>
                  <a:txBody>
                    <a:bodyPr/>
                    <a:lstStyle/>
                    <a:p>
                      <a:pPr marL="0" marR="0" algn="ctr">
                        <a:spcBef>
                          <a:spcPts val="0"/>
                        </a:spcBef>
                        <a:spcAft>
                          <a:spcPts val="0"/>
                        </a:spcAft>
                        <a:tabLst>
                          <a:tab pos="1724025" algn="l"/>
                        </a:tabLst>
                      </a:pPr>
                      <a:r>
                        <a:rPr lang="en-US" sz="1600" b="1">
                          <a:effectLst/>
                        </a:rPr>
                        <a:t>Seminar on Thai Industrial Development and Policies II: Sector II (group 3 &amp; 4)</a:t>
                      </a:r>
                      <a:endParaRPr lang="en-US" sz="1600" b="1">
                        <a:effectLst/>
                        <a:latin typeface="Cordia New"/>
                        <a:ea typeface="Cordia New"/>
                        <a:cs typeface="Angsana New"/>
                      </a:endParaRPr>
                    </a:p>
                  </a:txBody>
                  <a:tcPr marL="68580" marR="68580" marT="0" marB="0"/>
                </a:tc>
              </a:tr>
              <a:tr h="465283">
                <a:tc>
                  <a:txBody>
                    <a:bodyPr/>
                    <a:lstStyle/>
                    <a:p>
                      <a:pPr marL="0" marR="0" algn="just">
                        <a:spcBef>
                          <a:spcPts val="0"/>
                        </a:spcBef>
                        <a:spcAft>
                          <a:spcPts val="0"/>
                        </a:spcAft>
                        <a:tabLst>
                          <a:tab pos="1724025" algn="l"/>
                        </a:tabLst>
                      </a:pPr>
                      <a:r>
                        <a:rPr lang="en-US" sz="1600" b="1">
                          <a:effectLst/>
                        </a:rPr>
                        <a:t>2 May.</a:t>
                      </a:r>
                      <a:endParaRPr lang="en-US" sz="1600" b="1">
                        <a:effectLst/>
                        <a:latin typeface="Cordia New"/>
                        <a:ea typeface="Cordia New"/>
                        <a:cs typeface="Angsana New"/>
                      </a:endParaRPr>
                    </a:p>
                  </a:txBody>
                  <a:tcPr marL="68580" marR="68580" marT="0" marB="0"/>
                </a:tc>
                <a:tc>
                  <a:txBody>
                    <a:bodyPr/>
                    <a:lstStyle/>
                    <a:p>
                      <a:pPr marL="0" marR="0" algn="ctr">
                        <a:spcBef>
                          <a:spcPts val="0"/>
                        </a:spcBef>
                        <a:spcAft>
                          <a:spcPts val="0"/>
                        </a:spcAft>
                        <a:tabLst>
                          <a:tab pos="1724025" algn="l"/>
                        </a:tabLst>
                      </a:pPr>
                      <a:r>
                        <a:rPr lang="en-US" sz="1600" b="1">
                          <a:effectLst/>
                        </a:rPr>
                        <a:t>Seminar on Thai Industrial Development and Policies II: Sector III (group 5 &amp; 6)</a:t>
                      </a:r>
                      <a:endParaRPr lang="en-US" sz="1600" b="1">
                        <a:effectLst/>
                        <a:latin typeface="Cordia New"/>
                        <a:ea typeface="Cordia New"/>
                        <a:cs typeface="Angsana New"/>
                      </a:endParaRPr>
                    </a:p>
                  </a:txBody>
                  <a:tcPr marL="68580" marR="68580" marT="0" marB="0"/>
                </a:tc>
              </a:tr>
              <a:tr h="930565">
                <a:tc>
                  <a:txBody>
                    <a:bodyPr/>
                    <a:lstStyle/>
                    <a:p>
                      <a:pPr marL="0" marR="0" algn="just">
                        <a:spcBef>
                          <a:spcPts val="0"/>
                        </a:spcBef>
                        <a:spcAft>
                          <a:spcPts val="0"/>
                        </a:spcAft>
                        <a:tabLst>
                          <a:tab pos="1724025" algn="l"/>
                        </a:tabLst>
                      </a:pPr>
                      <a:r>
                        <a:rPr lang="en-US" sz="1600" b="1">
                          <a:effectLst/>
                        </a:rPr>
                        <a:t>7 May.</a:t>
                      </a:r>
                      <a:endParaRPr lang="en-US" sz="16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600" b="1" dirty="0">
                          <a:effectLst/>
                        </a:rPr>
                        <a:t>(Class) McKinsey: Manufacturing the future: The next era of global growth and innovation</a:t>
                      </a:r>
                      <a:endParaRPr lang="en-US" sz="1600" b="1" dirty="0">
                        <a:effectLst/>
                        <a:latin typeface="Cordia New"/>
                        <a:ea typeface="Cordia New"/>
                        <a:cs typeface="Angsana New"/>
                      </a:endParaRPr>
                    </a:p>
                  </a:txBody>
                  <a:tcPr marL="68580" marR="68580" marT="0" marB="0"/>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62</TotalTime>
  <Words>690</Words>
  <Application>Microsoft Office PowerPoint</Application>
  <PresentationFormat>On-screen Show (4:3)</PresentationFormat>
  <Paragraphs>87</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Public Policy and Industrialization  EE 482 </vt:lpstr>
      <vt:lpstr>Course description</vt:lpstr>
      <vt:lpstr>Evaluation</vt:lpstr>
      <vt:lpstr>Industry seminar presentation and papers </vt:lpstr>
      <vt:lpstr>Class Discussion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Public Policy and Industrialization  EE 482 </dc:title>
  <dc:creator>kook</dc:creator>
  <cp:lastModifiedBy>Monthien</cp:lastModifiedBy>
  <cp:revision>7</cp:revision>
  <dcterms:created xsi:type="dcterms:W3CDTF">2012-12-23T11:51:48Z</dcterms:created>
  <dcterms:modified xsi:type="dcterms:W3CDTF">2014-01-17T02:27:19Z</dcterms:modified>
</cp:coreProperties>
</file>