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69" r:id="rId3"/>
    <p:sldId id="268" r:id="rId4"/>
    <p:sldId id="272" r:id="rId5"/>
    <p:sldId id="270" r:id="rId6"/>
    <p:sldId id="271" r:id="rId7"/>
    <p:sldId id="273" r:id="rId8"/>
  </p:sldIdLst>
  <p:sldSz cx="9144000" cy="6858000" type="screen4x3"/>
  <p:notesSz cx="7102475" cy="102330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124" autoAdjust="0"/>
    <p:restoredTop sz="94660"/>
  </p:normalViewPr>
  <p:slideViewPr>
    <p:cSldViewPr>
      <p:cViewPr varScale="1">
        <p:scale>
          <a:sx n="68" d="100"/>
          <a:sy n="68" d="100"/>
        </p:scale>
        <p:origin x="-17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739" cy="51165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3" y="0"/>
            <a:ext cx="3077739" cy="51165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300"/>
            </a:lvl1pPr>
          </a:lstStyle>
          <a:p>
            <a:fld id="{6E3D3905-D81C-4E6F-895B-337112B587BC}" type="datetimeFigureOut">
              <a:rPr lang="th-TH" smtClean="0"/>
              <a:pPr/>
              <a:t>31/08/55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719598"/>
            <a:ext cx="3077739" cy="51165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3" y="9719598"/>
            <a:ext cx="3077739" cy="51165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300"/>
            </a:lvl1pPr>
          </a:lstStyle>
          <a:p>
            <a:fld id="{F5DCBEF3-2B36-4931-83BF-B891448E2101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739" cy="51165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504" y="0"/>
            <a:ext cx="3077739" cy="51165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300"/>
            </a:lvl1pPr>
          </a:lstStyle>
          <a:p>
            <a:fld id="{D1B79A26-326B-49D3-9314-416A6776F86F}" type="datetimeFigureOut">
              <a:rPr lang="th-TH" smtClean="0"/>
              <a:pPr/>
              <a:t>31/08/55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40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57" tIns="49528" rIns="99057" bIns="49528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860687"/>
            <a:ext cx="5681980" cy="4604862"/>
          </a:xfrm>
          <a:prstGeom prst="rect">
            <a:avLst/>
          </a:prstGeom>
        </p:spPr>
        <p:txBody>
          <a:bodyPr vert="horz" lIns="99057" tIns="49528" rIns="99057" bIns="49528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719006"/>
            <a:ext cx="3077739" cy="51165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504" y="9719006"/>
            <a:ext cx="3077739" cy="51165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300"/>
            </a:lvl1pPr>
          </a:lstStyle>
          <a:p>
            <a:fld id="{6EC3BD06-B8FB-496D-B4F2-D762B4D607BF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3BD06-B8FB-496D-B4F2-D762B4D607BF}" type="slidenum">
              <a:rPr lang="th-TH" smtClean="0"/>
              <a:pPr/>
              <a:t>1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125B6-BFD6-4C11-8C92-E62D877F545C}" type="datetime1">
              <a:rPr lang="th-TH" smtClean="0"/>
              <a:pPr/>
              <a:t>31/08/55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EE481 Semester 1, 2010.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B33D6-8E5B-4CCA-ACF4-F514A98F4DE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7DDC5-67EC-4921-B118-D42D87E388CE}" type="datetime1">
              <a:rPr lang="th-TH" smtClean="0"/>
              <a:pPr/>
              <a:t>31/08/55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EE481 Semester 1, 2010.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B33D6-8E5B-4CCA-ACF4-F514A98F4DE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40ADE-942B-425C-AF1F-EC181A0A8541}" type="datetime1">
              <a:rPr lang="th-TH" smtClean="0"/>
              <a:pPr/>
              <a:t>31/08/55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EE481 Semester 1, 2010.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B33D6-8E5B-4CCA-ACF4-F514A98F4DE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D975D-D32A-4E25-9903-B9B39E0D1CC0}" type="datetime1">
              <a:rPr lang="th-TH" smtClean="0"/>
              <a:pPr/>
              <a:t>31/08/55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EE481 Semester 1, 2010.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B33D6-8E5B-4CCA-ACF4-F514A98F4DE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183F0-86D0-4F75-A995-77E02262BBDE}" type="datetime1">
              <a:rPr lang="th-TH" smtClean="0"/>
              <a:pPr/>
              <a:t>31/08/55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EE481 Semester 1, 2010.</a:t>
            </a: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B33D6-8E5B-4CCA-ACF4-F514A98F4DE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50279-1527-49D3-B1FE-F4B79F8819B0}" type="datetime1">
              <a:rPr lang="th-TH" smtClean="0"/>
              <a:pPr/>
              <a:t>31/08/55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EE481 Semester 1, 2010.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B33D6-8E5B-4CCA-ACF4-F514A98F4DE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5530E-8BDB-471F-89C6-C76FEBAF423A}" type="datetime1">
              <a:rPr lang="th-TH" smtClean="0"/>
              <a:pPr/>
              <a:t>31/08/55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EE481 Semester 1, 2010.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B33D6-8E5B-4CCA-ACF4-F514A98F4DE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4A7FA-9D3D-4242-B4A4-8F50568CB884}" type="datetime1">
              <a:rPr lang="th-TH" smtClean="0"/>
              <a:pPr/>
              <a:t>31/08/55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EE481 Semester 1, 2010.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B33D6-8E5B-4CCA-ACF4-F514A98F4DE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DA6A1-D86B-4087-BB55-D6E77D226954}" type="datetime1">
              <a:rPr lang="th-TH" smtClean="0"/>
              <a:pPr/>
              <a:t>31/08/55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EE481 Semester 1, 2010.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B33D6-8E5B-4CCA-ACF4-F514A98F4DE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6CA25-FC09-48ED-90DB-78241D7C0675}" type="datetime1">
              <a:rPr lang="th-TH" smtClean="0"/>
              <a:pPr/>
              <a:t>31/08/55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EE481 Semester 1, 2010.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B33D6-8E5B-4CCA-ACF4-F514A98F4DE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2305C-B541-404D-9EA4-82A51902DDA8}" type="datetime1">
              <a:rPr lang="th-TH" smtClean="0"/>
              <a:pPr/>
              <a:t>31/08/55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EE481 Semester 1, 2010.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B33D6-8E5B-4CCA-ACF4-F514A98F4DE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E496FB-A53B-479A-B4C1-845ACA834124}" type="datetime1">
              <a:rPr lang="th-TH" smtClean="0"/>
              <a:pPr/>
              <a:t>31/08/55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EE481 Semester 1, 2010.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CB33D6-8E5B-4CCA-ACF4-F514A98F4DE2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EE481: </a:t>
            </a:r>
            <a:r>
              <a:rPr lang="en-US" dirty="0" smtClean="0"/>
              <a:t>In-class Exercise</a:t>
            </a:r>
            <a:br>
              <a:rPr lang="en-US" dirty="0" smtClean="0"/>
            </a:br>
            <a:r>
              <a:rPr lang="en-US" sz="3600" dirty="0" smtClean="0"/>
              <a:t>(notes for problem no.2)</a:t>
            </a:r>
            <a:endParaRPr lang="th-T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EE481 Semester 1, </a:t>
            </a:r>
            <a:r>
              <a:rPr lang="en-GB" dirty="0" smtClean="0"/>
              <a:t>2012.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B33D6-8E5B-4CCA-ACF4-F514A98F4DE2}" type="slidenum">
              <a:rPr lang="th-TH" smtClean="0"/>
              <a:pPr/>
              <a:t>1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580864" y="3741760"/>
            <a:ext cx="4572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1600200" y="3733800"/>
            <a:ext cx="36740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th-TH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1910688" y="2743200"/>
            <a:ext cx="1061112" cy="9962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rot="16200000" flipH="1">
            <a:off x="1823710" y="4262110"/>
            <a:ext cx="1153180" cy="9905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2977488" y="2515744"/>
            <a:ext cx="4572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TextBox 11"/>
          <p:cNvSpPr txBox="1"/>
          <p:nvPr/>
        </p:nvSpPr>
        <p:spPr>
          <a:xfrm>
            <a:off x="2996824" y="2507784"/>
            <a:ext cx="36740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  <a:endParaRPr lang="th-TH" dirty="0"/>
          </a:p>
        </p:txBody>
      </p:sp>
      <p:sp>
        <p:nvSpPr>
          <p:cNvPr id="13" name="Oval 12"/>
          <p:cNvSpPr/>
          <p:nvPr/>
        </p:nvSpPr>
        <p:spPr>
          <a:xfrm>
            <a:off x="2887640" y="5120124"/>
            <a:ext cx="4572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TextBox 13"/>
          <p:cNvSpPr txBox="1"/>
          <p:nvPr/>
        </p:nvSpPr>
        <p:spPr>
          <a:xfrm>
            <a:off x="2906976" y="5112164"/>
            <a:ext cx="36740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  <a:endParaRPr lang="th-TH" dirty="0"/>
          </a:p>
        </p:txBody>
      </p:sp>
      <p:cxnSp>
        <p:nvCxnSpPr>
          <p:cNvPr id="15" name="Straight Connector 14"/>
          <p:cNvCxnSpPr/>
          <p:nvPr/>
        </p:nvCxnSpPr>
        <p:spPr>
          <a:xfrm flipV="1">
            <a:off x="3380096" y="2069920"/>
            <a:ext cx="1273792" cy="4844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352800" y="2908120"/>
            <a:ext cx="1301088" cy="304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3336880" y="4723256"/>
            <a:ext cx="1273792" cy="4844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309584" y="5561456"/>
            <a:ext cx="1301088" cy="304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4708480" y="1895912"/>
            <a:ext cx="4572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TextBox 23"/>
          <p:cNvSpPr txBox="1"/>
          <p:nvPr/>
        </p:nvSpPr>
        <p:spPr>
          <a:xfrm>
            <a:off x="4727816" y="1887952"/>
            <a:ext cx="36740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th-TH" dirty="0"/>
          </a:p>
        </p:txBody>
      </p:sp>
      <p:sp>
        <p:nvSpPr>
          <p:cNvPr id="25" name="Oval 24"/>
          <p:cNvSpPr/>
          <p:nvPr/>
        </p:nvSpPr>
        <p:spPr>
          <a:xfrm>
            <a:off x="4640240" y="4500292"/>
            <a:ext cx="4572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TextBox 25"/>
          <p:cNvSpPr txBox="1"/>
          <p:nvPr/>
        </p:nvSpPr>
        <p:spPr>
          <a:xfrm>
            <a:off x="4659576" y="4492332"/>
            <a:ext cx="36740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th-TH" dirty="0"/>
          </a:p>
        </p:txBody>
      </p:sp>
      <p:sp>
        <p:nvSpPr>
          <p:cNvPr id="27" name="Oval 26"/>
          <p:cNvSpPr/>
          <p:nvPr/>
        </p:nvSpPr>
        <p:spPr>
          <a:xfrm>
            <a:off x="4708480" y="3000240"/>
            <a:ext cx="4572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TextBox 27"/>
          <p:cNvSpPr txBox="1"/>
          <p:nvPr/>
        </p:nvSpPr>
        <p:spPr>
          <a:xfrm>
            <a:off x="4727816" y="2992280"/>
            <a:ext cx="36740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th-TH" dirty="0"/>
          </a:p>
        </p:txBody>
      </p:sp>
      <p:sp>
        <p:nvSpPr>
          <p:cNvPr id="29" name="Oval 28"/>
          <p:cNvSpPr/>
          <p:nvPr/>
        </p:nvSpPr>
        <p:spPr>
          <a:xfrm>
            <a:off x="4618632" y="5604620"/>
            <a:ext cx="4572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0" name="TextBox 29"/>
          <p:cNvSpPr txBox="1"/>
          <p:nvPr/>
        </p:nvSpPr>
        <p:spPr>
          <a:xfrm>
            <a:off x="4637968" y="5596660"/>
            <a:ext cx="36740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th-TH" dirty="0"/>
          </a:p>
        </p:txBody>
      </p:sp>
      <p:cxnSp>
        <p:nvCxnSpPr>
          <p:cNvPr id="32" name="Straight Connector 31"/>
          <p:cNvCxnSpPr>
            <a:stCxn id="24" idx="2"/>
            <a:endCxn id="28" idx="0"/>
          </p:cNvCxnSpPr>
          <p:nvPr/>
        </p:nvCxnSpPr>
        <p:spPr>
          <a:xfrm rot="5400000">
            <a:off x="4620966" y="2701726"/>
            <a:ext cx="581108" cy="1588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26" idx="2"/>
            <a:endCxn id="30" idx="0"/>
          </p:cNvCxnSpPr>
          <p:nvPr/>
        </p:nvCxnSpPr>
        <p:spPr>
          <a:xfrm rot="5400000">
            <a:off x="4541922" y="5295302"/>
            <a:ext cx="581108" cy="21608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5105400" y="1600200"/>
            <a:ext cx="1371600" cy="4082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>
            <a:stCxn id="23" idx="6"/>
          </p:cNvCxnSpPr>
          <p:nvPr/>
        </p:nvCxnSpPr>
        <p:spPr>
          <a:xfrm>
            <a:off x="5165680" y="2124512"/>
            <a:ext cx="1311320" cy="1614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5181600" y="2743200"/>
            <a:ext cx="1371600" cy="4082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stCxn id="27" idx="6"/>
          </p:cNvCxnSpPr>
          <p:nvPr/>
        </p:nvCxnSpPr>
        <p:spPr>
          <a:xfrm>
            <a:off x="5165680" y="3228840"/>
            <a:ext cx="1387520" cy="2001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5105400" y="4267200"/>
            <a:ext cx="1371600" cy="4082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stCxn id="25" idx="6"/>
          </p:cNvCxnSpPr>
          <p:nvPr/>
        </p:nvCxnSpPr>
        <p:spPr>
          <a:xfrm>
            <a:off x="5097440" y="4728892"/>
            <a:ext cx="1379560" cy="2241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5105400" y="5410200"/>
            <a:ext cx="1371600" cy="4082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>
            <a:stCxn id="29" idx="6"/>
          </p:cNvCxnSpPr>
          <p:nvPr/>
        </p:nvCxnSpPr>
        <p:spPr>
          <a:xfrm>
            <a:off x="5075832" y="5833220"/>
            <a:ext cx="1401168" cy="2627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6477000" y="1371600"/>
            <a:ext cx="857927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(3,3)</a:t>
            </a:r>
            <a:endParaRPr lang="th-TH" dirty="0"/>
          </a:p>
        </p:txBody>
      </p:sp>
      <p:sp>
        <p:nvSpPr>
          <p:cNvPr id="59" name="TextBox 58"/>
          <p:cNvSpPr txBox="1"/>
          <p:nvPr/>
        </p:nvSpPr>
        <p:spPr>
          <a:xfrm>
            <a:off x="6400800" y="1991380"/>
            <a:ext cx="857927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(5,0)</a:t>
            </a:r>
            <a:endParaRPr lang="th-TH" dirty="0"/>
          </a:p>
        </p:txBody>
      </p:sp>
      <p:sp>
        <p:nvSpPr>
          <p:cNvPr id="60" name="TextBox 59"/>
          <p:cNvSpPr txBox="1"/>
          <p:nvPr/>
        </p:nvSpPr>
        <p:spPr>
          <a:xfrm>
            <a:off x="6533473" y="2524780"/>
            <a:ext cx="857927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(0,5)</a:t>
            </a:r>
            <a:endParaRPr lang="th-TH" dirty="0"/>
          </a:p>
        </p:txBody>
      </p:sp>
      <p:sp>
        <p:nvSpPr>
          <p:cNvPr id="61" name="TextBox 60"/>
          <p:cNvSpPr txBox="1"/>
          <p:nvPr/>
        </p:nvSpPr>
        <p:spPr>
          <a:xfrm>
            <a:off x="6477000" y="3134380"/>
            <a:ext cx="857927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(1,1)</a:t>
            </a:r>
            <a:endParaRPr lang="th-TH" dirty="0"/>
          </a:p>
        </p:txBody>
      </p:sp>
      <p:sp>
        <p:nvSpPr>
          <p:cNvPr id="62" name="TextBox 61"/>
          <p:cNvSpPr txBox="1"/>
          <p:nvPr/>
        </p:nvSpPr>
        <p:spPr>
          <a:xfrm>
            <a:off x="6400800" y="3972580"/>
            <a:ext cx="857927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(3,3)</a:t>
            </a:r>
            <a:endParaRPr lang="th-TH" dirty="0"/>
          </a:p>
        </p:txBody>
      </p:sp>
      <p:sp>
        <p:nvSpPr>
          <p:cNvPr id="63" name="TextBox 62"/>
          <p:cNvSpPr txBox="1"/>
          <p:nvPr/>
        </p:nvSpPr>
        <p:spPr>
          <a:xfrm>
            <a:off x="6400800" y="4658380"/>
            <a:ext cx="857927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(2,2)</a:t>
            </a:r>
            <a:endParaRPr lang="th-TH" dirty="0"/>
          </a:p>
        </p:txBody>
      </p:sp>
      <p:sp>
        <p:nvSpPr>
          <p:cNvPr id="64" name="TextBox 63"/>
          <p:cNvSpPr txBox="1"/>
          <p:nvPr/>
        </p:nvSpPr>
        <p:spPr>
          <a:xfrm>
            <a:off x="6400800" y="5115580"/>
            <a:ext cx="857927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(2,2)</a:t>
            </a:r>
            <a:endParaRPr lang="th-TH" dirty="0"/>
          </a:p>
        </p:txBody>
      </p:sp>
      <p:sp>
        <p:nvSpPr>
          <p:cNvPr id="65" name="TextBox 64"/>
          <p:cNvSpPr txBox="1"/>
          <p:nvPr/>
        </p:nvSpPr>
        <p:spPr>
          <a:xfrm>
            <a:off x="6400800" y="5801380"/>
            <a:ext cx="857927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(1,1)</a:t>
            </a:r>
            <a:endParaRPr lang="th-TH" dirty="0"/>
          </a:p>
        </p:txBody>
      </p:sp>
      <p:sp>
        <p:nvSpPr>
          <p:cNvPr id="66" name="TextBox 65"/>
          <p:cNvSpPr txBox="1"/>
          <p:nvPr/>
        </p:nvSpPr>
        <p:spPr>
          <a:xfrm>
            <a:off x="1994792" y="2971800"/>
            <a:ext cx="478016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u</a:t>
            </a:r>
            <a:r>
              <a:rPr lang="en-US" sz="1600" dirty="0" smtClean="0"/>
              <a:t>1</a:t>
            </a:r>
            <a:endParaRPr lang="th-TH" sz="1600" dirty="0"/>
          </a:p>
        </p:txBody>
      </p:sp>
      <p:sp>
        <p:nvSpPr>
          <p:cNvPr id="67" name="TextBox 66"/>
          <p:cNvSpPr txBox="1"/>
          <p:nvPr/>
        </p:nvSpPr>
        <p:spPr>
          <a:xfrm>
            <a:off x="1981200" y="4648200"/>
            <a:ext cx="490840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r>
              <a:rPr lang="en-US" sz="1800" dirty="0" smtClean="0"/>
              <a:t>1</a:t>
            </a:r>
            <a:endParaRPr lang="th-TH" sz="1800" dirty="0"/>
          </a:p>
        </p:txBody>
      </p:sp>
      <p:sp>
        <p:nvSpPr>
          <p:cNvPr id="68" name="TextBox 67"/>
          <p:cNvSpPr txBox="1"/>
          <p:nvPr/>
        </p:nvSpPr>
        <p:spPr>
          <a:xfrm>
            <a:off x="3482037" y="5725180"/>
            <a:ext cx="405880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endParaRPr lang="th-TH" dirty="0"/>
          </a:p>
        </p:txBody>
      </p:sp>
      <p:sp>
        <p:nvSpPr>
          <p:cNvPr id="69" name="TextBox 68"/>
          <p:cNvSpPr txBox="1"/>
          <p:nvPr/>
        </p:nvSpPr>
        <p:spPr>
          <a:xfrm>
            <a:off x="3505200" y="2971800"/>
            <a:ext cx="405880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endParaRPr lang="th-TH" dirty="0"/>
          </a:p>
        </p:txBody>
      </p:sp>
      <p:sp>
        <p:nvSpPr>
          <p:cNvPr id="70" name="TextBox 69"/>
          <p:cNvSpPr txBox="1"/>
          <p:nvPr/>
        </p:nvSpPr>
        <p:spPr>
          <a:xfrm>
            <a:off x="3556520" y="1905000"/>
            <a:ext cx="41549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U</a:t>
            </a:r>
            <a:endParaRPr lang="th-TH" dirty="0"/>
          </a:p>
        </p:txBody>
      </p:sp>
      <p:sp>
        <p:nvSpPr>
          <p:cNvPr id="71" name="TextBox 70"/>
          <p:cNvSpPr txBox="1"/>
          <p:nvPr/>
        </p:nvSpPr>
        <p:spPr>
          <a:xfrm>
            <a:off x="3523536" y="4505980"/>
            <a:ext cx="41549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U</a:t>
            </a:r>
            <a:endParaRPr lang="th-TH" dirty="0"/>
          </a:p>
        </p:txBody>
      </p:sp>
      <p:sp>
        <p:nvSpPr>
          <p:cNvPr id="72" name="TextBox 71"/>
          <p:cNvSpPr txBox="1"/>
          <p:nvPr/>
        </p:nvSpPr>
        <p:spPr>
          <a:xfrm>
            <a:off x="5486400" y="1371600"/>
            <a:ext cx="490840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u</a:t>
            </a:r>
            <a:r>
              <a:rPr lang="en-US" sz="1800" dirty="0" smtClean="0"/>
              <a:t>2</a:t>
            </a:r>
            <a:endParaRPr lang="th-TH" sz="1800" dirty="0"/>
          </a:p>
        </p:txBody>
      </p:sp>
      <p:sp>
        <p:nvSpPr>
          <p:cNvPr id="73" name="TextBox 72"/>
          <p:cNvSpPr txBox="1"/>
          <p:nvPr/>
        </p:nvSpPr>
        <p:spPr>
          <a:xfrm>
            <a:off x="5486400" y="2067580"/>
            <a:ext cx="503664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r>
              <a:rPr lang="en-US" sz="2000" dirty="0" smtClean="0"/>
              <a:t>2</a:t>
            </a:r>
            <a:endParaRPr lang="th-TH" sz="2000" dirty="0"/>
          </a:p>
        </p:txBody>
      </p:sp>
      <p:sp>
        <p:nvSpPr>
          <p:cNvPr id="74" name="TextBox 73"/>
          <p:cNvSpPr txBox="1"/>
          <p:nvPr/>
        </p:nvSpPr>
        <p:spPr>
          <a:xfrm>
            <a:off x="5524096" y="3276600"/>
            <a:ext cx="503664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r>
              <a:rPr lang="en-US" sz="2000" dirty="0" smtClean="0"/>
              <a:t>2</a:t>
            </a:r>
            <a:endParaRPr lang="th-TH" sz="2000" dirty="0"/>
          </a:p>
        </p:txBody>
      </p:sp>
      <p:sp>
        <p:nvSpPr>
          <p:cNvPr id="75" name="TextBox 74"/>
          <p:cNvSpPr txBox="1"/>
          <p:nvPr/>
        </p:nvSpPr>
        <p:spPr>
          <a:xfrm>
            <a:off x="5486400" y="2514600"/>
            <a:ext cx="503664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u</a:t>
            </a:r>
            <a:r>
              <a:rPr lang="en-US" sz="2000" dirty="0" smtClean="0"/>
              <a:t>2</a:t>
            </a:r>
            <a:endParaRPr lang="th-TH" sz="2000" dirty="0"/>
          </a:p>
        </p:txBody>
      </p:sp>
      <p:sp>
        <p:nvSpPr>
          <p:cNvPr id="77" name="TextBox 76"/>
          <p:cNvSpPr txBox="1"/>
          <p:nvPr/>
        </p:nvSpPr>
        <p:spPr>
          <a:xfrm>
            <a:off x="5472752" y="4005616"/>
            <a:ext cx="490840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u</a:t>
            </a:r>
            <a:r>
              <a:rPr lang="en-US" sz="1800" dirty="0" smtClean="0"/>
              <a:t>2</a:t>
            </a:r>
            <a:endParaRPr lang="th-TH" sz="1800" dirty="0"/>
          </a:p>
        </p:txBody>
      </p:sp>
      <p:sp>
        <p:nvSpPr>
          <p:cNvPr id="78" name="TextBox 77"/>
          <p:cNvSpPr txBox="1"/>
          <p:nvPr/>
        </p:nvSpPr>
        <p:spPr>
          <a:xfrm>
            <a:off x="5472752" y="4701596"/>
            <a:ext cx="503664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r>
              <a:rPr lang="en-US" sz="2000" dirty="0" smtClean="0"/>
              <a:t>2</a:t>
            </a:r>
            <a:endParaRPr lang="th-TH" sz="2000" dirty="0"/>
          </a:p>
        </p:txBody>
      </p:sp>
      <p:sp>
        <p:nvSpPr>
          <p:cNvPr id="79" name="TextBox 78"/>
          <p:cNvSpPr txBox="1"/>
          <p:nvPr/>
        </p:nvSpPr>
        <p:spPr>
          <a:xfrm>
            <a:off x="5510448" y="5877580"/>
            <a:ext cx="503664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r>
              <a:rPr lang="en-US" sz="2000" dirty="0" smtClean="0"/>
              <a:t>2</a:t>
            </a:r>
            <a:endParaRPr lang="th-TH" sz="2000" dirty="0"/>
          </a:p>
        </p:txBody>
      </p:sp>
      <p:sp>
        <p:nvSpPr>
          <p:cNvPr id="80" name="TextBox 79"/>
          <p:cNvSpPr txBox="1"/>
          <p:nvPr/>
        </p:nvSpPr>
        <p:spPr>
          <a:xfrm>
            <a:off x="5472752" y="5148616"/>
            <a:ext cx="503664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u</a:t>
            </a:r>
            <a:r>
              <a:rPr lang="en-US" sz="2000" dirty="0" smtClean="0"/>
              <a:t>2</a:t>
            </a:r>
            <a:endParaRPr lang="th-TH" sz="2000" dirty="0"/>
          </a:p>
        </p:txBody>
      </p:sp>
      <p:sp>
        <p:nvSpPr>
          <p:cNvPr id="81" name="Footer Placeholder 8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EE481 Semester 1, </a:t>
            </a:r>
            <a:r>
              <a:rPr lang="en-GB" dirty="0" smtClean="0"/>
              <a:t>2012.</a:t>
            </a:r>
            <a:endParaRPr lang="th-TH" dirty="0"/>
          </a:p>
        </p:txBody>
      </p:sp>
      <p:sp>
        <p:nvSpPr>
          <p:cNvPr id="82" name="Slide Number Placeholder 8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B33D6-8E5B-4CCA-ACF4-F514A98F4DE2}" type="slidenum">
              <a:rPr lang="th-TH" smtClean="0"/>
              <a:pPr/>
              <a:t>2</a:t>
            </a:fld>
            <a:endParaRPr lang="th-TH"/>
          </a:p>
        </p:txBody>
      </p:sp>
      <p:sp>
        <p:nvSpPr>
          <p:cNvPr id="56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1143000"/>
          </a:xfrm>
        </p:spPr>
        <p:txBody>
          <a:bodyPr/>
          <a:lstStyle/>
          <a:p>
            <a:pPr algn="l"/>
            <a:r>
              <a:rPr lang="en-US" u="sng" dirty="0" smtClean="0"/>
              <a:t>Consider an extensive form </a:t>
            </a:r>
            <a:r>
              <a:rPr lang="en-US" u="sng" dirty="0" smtClean="0"/>
              <a:t>g</a:t>
            </a:r>
            <a:r>
              <a:rPr lang="en-US" u="sng" dirty="0" smtClean="0"/>
              <a:t>ame</a:t>
            </a:r>
            <a:endParaRPr lang="th-TH" u="sng" dirty="0"/>
          </a:p>
        </p:txBody>
      </p:sp>
      <p:sp>
        <p:nvSpPr>
          <p:cNvPr id="57" name="Rectangle 56"/>
          <p:cNvSpPr/>
          <p:nvPr/>
        </p:nvSpPr>
        <p:spPr>
          <a:xfrm>
            <a:off x="533400" y="6091535"/>
            <a:ext cx="32952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payoff (player1, player 2)</a:t>
            </a:r>
            <a:endParaRPr lang="th-TH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3200" u="sng" dirty="0" smtClean="0"/>
              <a:t>This Game can be used to explain 2 situations</a:t>
            </a:r>
            <a:endParaRPr lang="th-TH" sz="32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First situation (2-stage game)</a:t>
            </a:r>
          </a:p>
          <a:p>
            <a:r>
              <a:rPr lang="en-US" dirty="0" smtClean="0"/>
              <a:t>In </a:t>
            </a:r>
            <a:r>
              <a:rPr lang="en-US" dirty="0" smtClean="0"/>
              <a:t>the first stage, player 1 alone gets to move.</a:t>
            </a:r>
          </a:p>
          <a:p>
            <a:r>
              <a:rPr lang="en-US" dirty="0" smtClean="0"/>
              <a:t>In the second stage, player 1 and 2 move at the same time.</a:t>
            </a:r>
          </a:p>
          <a:p>
            <a:pPr>
              <a:buNone/>
            </a:pPr>
            <a:r>
              <a:rPr lang="en-US" dirty="0" smtClean="0"/>
              <a:t>Second situation (3-stage game)</a:t>
            </a:r>
            <a:endParaRPr lang="en-US" dirty="0" smtClean="0"/>
          </a:p>
          <a:p>
            <a:r>
              <a:rPr lang="en-US" dirty="0" smtClean="0"/>
              <a:t>In the first stage, player 1 alone gets to move.</a:t>
            </a:r>
          </a:p>
          <a:p>
            <a:r>
              <a:rPr lang="en-US" dirty="0" smtClean="0"/>
              <a:t>In the second stage, player </a:t>
            </a:r>
            <a:r>
              <a:rPr lang="en-US" dirty="0" smtClean="0"/>
              <a:t>2 alone gets to move. However, her move is not observed by player 1</a:t>
            </a:r>
          </a:p>
          <a:p>
            <a:r>
              <a:rPr lang="en-US" dirty="0" smtClean="0"/>
              <a:t>In the third stage, player 1 gets to move again. But he does not know what player 2 chose in the second stage,</a:t>
            </a:r>
            <a:endParaRPr lang="en-US" dirty="0" smtClean="0"/>
          </a:p>
          <a:p>
            <a:endParaRPr lang="th-T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EE481 Semester 1, </a:t>
            </a:r>
            <a:r>
              <a:rPr lang="en-GB" dirty="0" smtClean="0"/>
              <a:t>2012.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B33D6-8E5B-4CCA-ACF4-F514A98F4DE2}" type="slidenum">
              <a:rPr lang="th-TH" smtClean="0"/>
              <a:pPr/>
              <a:t>3</a:t>
            </a:fld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580864" y="3132160"/>
            <a:ext cx="4572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1600200" y="3124200"/>
            <a:ext cx="36740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th-TH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1910688" y="2133600"/>
            <a:ext cx="1061112" cy="9962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rot="16200000" flipH="1">
            <a:off x="1823710" y="3652510"/>
            <a:ext cx="1153180" cy="9905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2977488" y="1906144"/>
            <a:ext cx="4572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TextBox 11"/>
          <p:cNvSpPr txBox="1"/>
          <p:nvPr/>
        </p:nvSpPr>
        <p:spPr>
          <a:xfrm>
            <a:off x="2996824" y="1898184"/>
            <a:ext cx="36740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  <a:endParaRPr lang="th-TH" dirty="0"/>
          </a:p>
        </p:txBody>
      </p:sp>
      <p:sp>
        <p:nvSpPr>
          <p:cNvPr id="13" name="Oval 12"/>
          <p:cNvSpPr/>
          <p:nvPr/>
        </p:nvSpPr>
        <p:spPr>
          <a:xfrm>
            <a:off x="2887640" y="4510524"/>
            <a:ext cx="4572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TextBox 13"/>
          <p:cNvSpPr txBox="1"/>
          <p:nvPr/>
        </p:nvSpPr>
        <p:spPr>
          <a:xfrm>
            <a:off x="2906976" y="4502564"/>
            <a:ext cx="36740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  <a:endParaRPr lang="th-TH" dirty="0"/>
          </a:p>
        </p:txBody>
      </p:sp>
      <p:cxnSp>
        <p:nvCxnSpPr>
          <p:cNvPr id="15" name="Straight Connector 14"/>
          <p:cNvCxnSpPr/>
          <p:nvPr/>
        </p:nvCxnSpPr>
        <p:spPr>
          <a:xfrm flipV="1">
            <a:off x="3380096" y="1460320"/>
            <a:ext cx="1273792" cy="4844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352800" y="2298520"/>
            <a:ext cx="1301088" cy="304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3336880" y="4113656"/>
            <a:ext cx="1273792" cy="4844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309584" y="4951856"/>
            <a:ext cx="1301088" cy="304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4708480" y="1286312"/>
            <a:ext cx="4572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TextBox 23"/>
          <p:cNvSpPr txBox="1"/>
          <p:nvPr/>
        </p:nvSpPr>
        <p:spPr>
          <a:xfrm>
            <a:off x="4727816" y="1278352"/>
            <a:ext cx="36740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th-TH" dirty="0"/>
          </a:p>
        </p:txBody>
      </p:sp>
      <p:sp>
        <p:nvSpPr>
          <p:cNvPr id="25" name="Oval 24"/>
          <p:cNvSpPr/>
          <p:nvPr/>
        </p:nvSpPr>
        <p:spPr>
          <a:xfrm>
            <a:off x="4640240" y="3890692"/>
            <a:ext cx="4572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TextBox 25"/>
          <p:cNvSpPr txBox="1"/>
          <p:nvPr/>
        </p:nvSpPr>
        <p:spPr>
          <a:xfrm>
            <a:off x="4659576" y="3882732"/>
            <a:ext cx="36740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th-TH" dirty="0"/>
          </a:p>
        </p:txBody>
      </p:sp>
      <p:sp>
        <p:nvSpPr>
          <p:cNvPr id="27" name="Oval 26"/>
          <p:cNvSpPr/>
          <p:nvPr/>
        </p:nvSpPr>
        <p:spPr>
          <a:xfrm>
            <a:off x="4708480" y="2390640"/>
            <a:ext cx="4572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TextBox 27"/>
          <p:cNvSpPr txBox="1"/>
          <p:nvPr/>
        </p:nvSpPr>
        <p:spPr>
          <a:xfrm>
            <a:off x="4727816" y="2382680"/>
            <a:ext cx="36740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th-TH" dirty="0"/>
          </a:p>
        </p:txBody>
      </p:sp>
      <p:sp>
        <p:nvSpPr>
          <p:cNvPr id="29" name="Oval 28"/>
          <p:cNvSpPr/>
          <p:nvPr/>
        </p:nvSpPr>
        <p:spPr>
          <a:xfrm>
            <a:off x="4618632" y="4995020"/>
            <a:ext cx="4572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0" name="TextBox 29"/>
          <p:cNvSpPr txBox="1"/>
          <p:nvPr/>
        </p:nvSpPr>
        <p:spPr>
          <a:xfrm>
            <a:off x="4637968" y="4987060"/>
            <a:ext cx="36740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th-TH" dirty="0"/>
          </a:p>
        </p:txBody>
      </p:sp>
      <p:cxnSp>
        <p:nvCxnSpPr>
          <p:cNvPr id="32" name="Straight Connector 31"/>
          <p:cNvCxnSpPr>
            <a:stCxn id="24" idx="2"/>
            <a:endCxn id="28" idx="0"/>
          </p:cNvCxnSpPr>
          <p:nvPr/>
        </p:nvCxnSpPr>
        <p:spPr>
          <a:xfrm rot="5400000">
            <a:off x="4620966" y="2092126"/>
            <a:ext cx="581108" cy="1588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26" idx="2"/>
            <a:endCxn id="30" idx="0"/>
          </p:cNvCxnSpPr>
          <p:nvPr/>
        </p:nvCxnSpPr>
        <p:spPr>
          <a:xfrm rot="5400000">
            <a:off x="4541922" y="4685702"/>
            <a:ext cx="581108" cy="21608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5105400" y="990600"/>
            <a:ext cx="1371600" cy="4082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>
            <a:stCxn id="23" idx="6"/>
          </p:cNvCxnSpPr>
          <p:nvPr/>
        </p:nvCxnSpPr>
        <p:spPr>
          <a:xfrm>
            <a:off x="5165680" y="1514912"/>
            <a:ext cx="1311320" cy="1614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5181600" y="2133600"/>
            <a:ext cx="1371600" cy="4082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stCxn id="27" idx="6"/>
          </p:cNvCxnSpPr>
          <p:nvPr/>
        </p:nvCxnSpPr>
        <p:spPr>
          <a:xfrm>
            <a:off x="5165680" y="2619240"/>
            <a:ext cx="1387520" cy="2001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5105400" y="3657600"/>
            <a:ext cx="1371600" cy="4082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stCxn id="25" idx="6"/>
          </p:cNvCxnSpPr>
          <p:nvPr/>
        </p:nvCxnSpPr>
        <p:spPr>
          <a:xfrm>
            <a:off x="5097440" y="4119292"/>
            <a:ext cx="1379560" cy="2241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5105400" y="4800600"/>
            <a:ext cx="1371600" cy="4082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>
            <a:stCxn id="29" idx="6"/>
          </p:cNvCxnSpPr>
          <p:nvPr/>
        </p:nvCxnSpPr>
        <p:spPr>
          <a:xfrm>
            <a:off x="5075832" y="5223620"/>
            <a:ext cx="1401168" cy="2627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6477000" y="762000"/>
            <a:ext cx="857927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(3,3)</a:t>
            </a:r>
            <a:endParaRPr lang="th-TH" dirty="0"/>
          </a:p>
        </p:txBody>
      </p:sp>
      <p:sp>
        <p:nvSpPr>
          <p:cNvPr id="59" name="TextBox 58"/>
          <p:cNvSpPr txBox="1"/>
          <p:nvPr/>
        </p:nvSpPr>
        <p:spPr>
          <a:xfrm>
            <a:off x="6400800" y="1381780"/>
            <a:ext cx="857927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(5,0)</a:t>
            </a:r>
            <a:endParaRPr lang="th-TH" dirty="0"/>
          </a:p>
        </p:txBody>
      </p:sp>
      <p:sp>
        <p:nvSpPr>
          <p:cNvPr id="60" name="TextBox 59"/>
          <p:cNvSpPr txBox="1"/>
          <p:nvPr/>
        </p:nvSpPr>
        <p:spPr>
          <a:xfrm>
            <a:off x="6533473" y="1915180"/>
            <a:ext cx="857927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(0,5)</a:t>
            </a:r>
            <a:endParaRPr lang="th-TH" dirty="0"/>
          </a:p>
        </p:txBody>
      </p:sp>
      <p:sp>
        <p:nvSpPr>
          <p:cNvPr id="61" name="TextBox 60"/>
          <p:cNvSpPr txBox="1"/>
          <p:nvPr/>
        </p:nvSpPr>
        <p:spPr>
          <a:xfrm>
            <a:off x="6477000" y="2524780"/>
            <a:ext cx="857927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(1,1)</a:t>
            </a:r>
            <a:endParaRPr lang="th-TH" dirty="0"/>
          </a:p>
        </p:txBody>
      </p:sp>
      <p:sp>
        <p:nvSpPr>
          <p:cNvPr id="62" name="TextBox 61"/>
          <p:cNvSpPr txBox="1"/>
          <p:nvPr/>
        </p:nvSpPr>
        <p:spPr>
          <a:xfrm>
            <a:off x="6400800" y="3362980"/>
            <a:ext cx="857927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(3,3)</a:t>
            </a:r>
            <a:endParaRPr lang="th-TH" dirty="0"/>
          </a:p>
        </p:txBody>
      </p:sp>
      <p:sp>
        <p:nvSpPr>
          <p:cNvPr id="63" name="TextBox 62"/>
          <p:cNvSpPr txBox="1"/>
          <p:nvPr/>
        </p:nvSpPr>
        <p:spPr>
          <a:xfrm>
            <a:off x="6400800" y="4048780"/>
            <a:ext cx="857927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(2,2)</a:t>
            </a:r>
            <a:endParaRPr lang="th-TH" dirty="0"/>
          </a:p>
        </p:txBody>
      </p:sp>
      <p:sp>
        <p:nvSpPr>
          <p:cNvPr id="64" name="TextBox 63"/>
          <p:cNvSpPr txBox="1"/>
          <p:nvPr/>
        </p:nvSpPr>
        <p:spPr>
          <a:xfrm>
            <a:off x="6400800" y="4505980"/>
            <a:ext cx="857927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(2,2)</a:t>
            </a:r>
            <a:endParaRPr lang="th-TH" dirty="0"/>
          </a:p>
        </p:txBody>
      </p:sp>
      <p:sp>
        <p:nvSpPr>
          <p:cNvPr id="65" name="TextBox 64"/>
          <p:cNvSpPr txBox="1"/>
          <p:nvPr/>
        </p:nvSpPr>
        <p:spPr>
          <a:xfrm>
            <a:off x="6400800" y="5191780"/>
            <a:ext cx="857927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(1,1)</a:t>
            </a:r>
            <a:endParaRPr lang="th-TH" dirty="0"/>
          </a:p>
        </p:txBody>
      </p:sp>
      <p:sp>
        <p:nvSpPr>
          <p:cNvPr id="66" name="TextBox 65"/>
          <p:cNvSpPr txBox="1"/>
          <p:nvPr/>
        </p:nvSpPr>
        <p:spPr>
          <a:xfrm>
            <a:off x="1994792" y="2362200"/>
            <a:ext cx="478016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u</a:t>
            </a:r>
            <a:r>
              <a:rPr lang="en-US" sz="1600" dirty="0" smtClean="0"/>
              <a:t>1</a:t>
            </a:r>
            <a:endParaRPr lang="th-TH" sz="1600" dirty="0"/>
          </a:p>
        </p:txBody>
      </p:sp>
      <p:sp>
        <p:nvSpPr>
          <p:cNvPr id="67" name="TextBox 66"/>
          <p:cNvSpPr txBox="1"/>
          <p:nvPr/>
        </p:nvSpPr>
        <p:spPr>
          <a:xfrm>
            <a:off x="1981200" y="4038600"/>
            <a:ext cx="490840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r>
              <a:rPr lang="en-US" sz="1800" dirty="0" smtClean="0"/>
              <a:t>1</a:t>
            </a:r>
            <a:endParaRPr lang="th-TH" sz="1800" dirty="0"/>
          </a:p>
        </p:txBody>
      </p:sp>
      <p:sp>
        <p:nvSpPr>
          <p:cNvPr id="68" name="TextBox 67"/>
          <p:cNvSpPr txBox="1"/>
          <p:nvPr/>
        </p:nvSpPr>
        <p:spPr>
          <a:xfrm>
            <a:off x="3482037" y="5115580"/>
            <a:ext cx="405880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endParaRPr lang="th-TH" dirty="0"/>
          </a:p>
        </p:txBody>
      </p:sp>
      <p:sp>
        <p:nvSpPr>
          <p:cNvPr id="69" name="TextBox 68"/>
          <p:cNvSpPr txBox="1"/>
          <p:nvPr/>
        </p:nvSpPr>
        <p:spPr>
          <a:xfrm>
            <a:off x="3505200" y="2362200"/>
            <a:ext cx="405880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endParaRPr lang="th-TH" dirty="0"/>
          </a:p>
        </p:txBody>
      </p:sp>
      <p:sp>
        <p:nvSpPr>
          <p:cNvPr id="70" name="TextBox 69"/>
          <p:cNvSpPr txBox="1"/>
          <p:nvPr/>
        </p:nvSpPr>
        <p:spPr>
          <a:xfrm>
            <a:off x="3556520" y="1295400"/>
            <a:ext cx="41549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U</a:t>
            </a:r>
            <a:endParaRPr lang="th-TH" dirty="0"/>
          </a:p>
        </p:txBody>
      </p:sp>
      <p:sp>
        <p:nvSpPr>
          <p:cNvPr id="71" name="TextBox 70"/>
          <p:cNvSpPr txBox="1"/>
          <p:nvPr/>
        </p:nvSpPr>
        <p:spPr>
          <a:xfrm>
            <a:off x="3523536" y="3896380"/>
            <a:ext cx="41549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U</a:t>
            </a:r>
            <a:endParaRPr lang="th-TH" dirty="0"/>
          </a:p>
        </p:txBody>
      </p:sp>
      <p:sp>
        <p:nvSpPr>
          <p:cNvPr id="72" name="TextBox 71"/>
          <p:cNvSpPr txBox="1"/>
          <p:nvPr/>
        </p:nvSpPr>
        <p:spPr>
          <a:xfrm>
            <a:off x="5486400" y="762000"/>
            <a:ext cx="490840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u</a:t>
            </a:r>
            <a:r>
              <a:rPr lang="en-US" sz="1800" dirty="0" smtClean="0"/>
              <a:t>2</a:t>
            </a:r>
            <a:endParaRPr lang="th-TH" sz="1800" dirty="0"/>
          </a:p>
        </p:txBody>
      </p:sp>
      <p:sp>
        <p:nvSpPr>
          <p:cNvPr id="73" name="TextBox 72"/>
          <p:cNvSpPr txBox="1"/>
          <p:nvPr/>
        </p:nvSpPr>
        <p:spPr>
          <a:xfrm>
            <a:off x="5486400" y="1457980"/>
            <a:ext cx="503664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r>
              <a:rPr lang="en-US" sz="2000" dirty="0" smtClean="0"/>
              <a:t>2</a:t>
            </a:r>
            <a:endParaRPr lang="th-TH" sz="2000" dirty="0"/>
          </a:p>
        </p:txBody>
      </p:sp>
      <p:sp>
        <p:nvSpPr>
          <p:cNvPr id="74" name="TextBox 73"/>
          <p:cNvSpPr txBox="1"/>
          <p:nvPr/>
        </p:nvSpPr>
        <p:spPr>
          <a:xfrm>
            <a:off x="5524096" y="2667000"/>
            <a:ext cx="503664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r>
              <a:rPr lang="en-US" sz="2000" dirty="0" smtClean="0"/>
              <a:t>2</a:t>
            </a:r>
            <a:endParaRPr lang="th-TH" sz="2000" dirty="0"/>
          </a:p>
        </p:txBody>
      </p:sp>
      <p:sp>
        <p:nvSpPr>
          <p:cNvPr id="75" name="TextBox 74"/>
          <p:cNvSpPr txBox="1"/>
          <p:nvPr/>
        </p:nvSpPr>
        <p:spPr>
          <a:xfrm>
            <a:off x="5486400" y="1905000"/>
            <a:ext cx="503664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u</a:t>
            </a:r>
            <a:r>
              <a:rPr lang="en-US" sz="2000" dirty="0" smtClean="0"/>
              <a:t>2</a:t>
            </a:r>
            <a:endParaRPr lang="th-TH" sz="2000" dirty="0"/>
          </a:p>
        </p:txBody>
      </p:sp>
      <p:sp>
        <p:nvSpPr>
          <p:cNvPr id="77" name="TextBox 76"/>
          <p:cNvSpPr txBox="1"/>
          <p:nvPr/>
        </p:nvSpPr>
        <p:spPr>
          <a:xfrm>
            <a:off x="5472752" y="3396016"/>
            <a:ext cx="490840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u</a:t>
            </a:r>
            <a:r>
              <a:rPr lang="en-US" sz="1800" dirty="0" smtClean="0"/>
              <a:t>2</a:t>
            </a:r>
            <a:endParaRPr lang="th-TH" sz="1800" dirty="0"/>
          </a:p>
        </p:txBody>
      </p:sp>
      <p:sp>
        <p:nvSpPr>
          <p:cNvPr id="78" name="TextBox 77"/>
          <p:cNvSpPr txBox="1"/>
          <p:nvPr/>
        </p:nvSpPr>
        <p:spPr>
          <a:xfrm>
            <a:off x="5472752" y="4091996"/>
            <a:ext cx="503664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r>
              <a:rPr lang="en-US" sz="2000" dirty="0" smtClean="0"/>
              <a:t>2</a:t>
            </a:r>
            <a:endParaRPr lang="th-TH" sz="2000" dirty="0"/>
          </a:p>
        </p:txBody>
      </p:sp>
      <p:sp>
        <p:nvSpPr>
          <p:cNvPr id="79" name="TextBox 78"/>
          <p:cNvSpPr txBox="1"/>
          <p:nvPr/>
        </p:nvSpPr>
        <p:spPr>
          <a:xfrm>
            <a:off x="5510448" y="5267980"/>
            <a:ext cx="503664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r>
              <a:rPr lang="en-US" sz="2000" dirty="0" smtClean="0"/>
              <a:t>2</a:t>
            </a:r>
            <a:endParaRPr lang="th-TH" sz="2000" dirty="0"/>
          </a:p>
        </p:txBody>
      </p:sp>
      <p:sp>
        <p:nvSpPr>
          <p:cNvPr id="80" name="TextBox 79"/>
          <p:cNvSpPr txBox="1"/>
          <p:nvPr/>
        </p:nvSpPr>
        <p:spPr>
          <a:xfrm>
            <a:off x="5472752" y="4539016"/>
            <a:ext cx="503664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u</a:t>
            </a:r>
            <a:r>
              <a:rPr lang="en-US" sz="2000" dirty="0" smtClean="0"/>
              <a:t>2</a:t>
            </a:r>
            <a:endParaRPr lang="th-TH" sz="2000" dirty="0"/>
          </a:p>
        </p:txBody>
      </p:sp>
      <p:sp>
        <p:nvSpPr>
          <p:cNvPr id="81" name="Footer Placeholder 8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EE481 Semester 1, </a:t>
            </a:r>
            <a:r>
              <a:rPr lang="en-GB" dirty="0" smtClean="0"/>
              <a:t>2012.</a:t>
            </a:r>
            <a:endParaRPr lang="th-TH" dirty="0"/>
          </a:p>
        </p:txBody>
      </p:sp>
      <p:sp>
        <p:nvSpPr>
          <p:cNvPr id="82" name="Slide Number Placeholder 8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B33D6-8E5B-4CCA-ACF4-F514A98F4DE2}" type="slidenum">
              <a:rPr lang="th-TH" smtClean="0"/>
              <a:pPr/>
              <a:t>4</a:t>
            </a:fld>
            <a:endParaRPr lang="th-TH"/>
          </a:p>
        </p:txBody>
      </p:sp>
      <p:sp>
        <p:nvSpPr>
          <p:cNvPr id="76" name="Oval 75"/>
          <p:cNvSpPr/>
          <p:nvPr/>
        </p:nvSpPr>
        <p:spPr>
          <a:xfrm>
            <a:off x="2819400" y="609600"/>
            <a:ext cx="5486400" cy="2743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3" name="Oval 82"/>
          <p:cNvSpPr/>
          <p:nvPr/>
        </p:nvSpPr>
        <p:spPr>
          <a:xfrm>
            <a:off x="2819400" y="3200400"/>
            <a:ext cx="5486400" cy="2895600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4" name="Oval 83"/>
          <p:cNvSpPr/>
          <p:nvPr/>
        </p:nvSpPr>
        <p:spPr>
          <a:xfrm>
            <a:off x="762000" y="457200"/>
            <a:ext cx="8153400" cy="5791200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5" name="Title 1"/>
          <p:cNvSpPr>
            <a:spLocks noGrp="1"/>
          </p:cNvSpPr>
          <p:nvPr>
            <p:ph type="title"/>
          </p:nvPr>
        </p:nvSpPr>
        <p:spPr>
          <a:xfrm>
            <a:off x="228600" y="198438"/>
            <a:ext cx="2895600" cy="1249362"/>
          </a:xfrm>
        </p:spPr>
        <p:txBody>
          <a:bodyPr>
            <a:noAutofit/>
          </a:bodyPr>
          <a:lstStyle/>
          <a:p>
            <a:pPr algn="l"/>
            <a:r>
              <a:rPr lang="en-US" sz="3200" dirty="0" smtClean="0"/>
              <a:t>This game has 3 </a:t>
            </a:r>
            <a:r>
              <a:rPr lang="en-US" sz="3200" dirty="0" err="1" smtClean="0"/>
              <a:t>subgames</a:t>
            </a:r>
            <a:endParaRPr lang="th-TH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6096000"/>
          </a:xfrm>
        </p:spPr>
        <p:txBody>
          <a:bodyPr/>
          <a:lstStyle/>
          <a:p>
            <a:pPr>
              <a:buNone/>
            </a:pPr>
            <a:r>
              <a:rPr lang="en-US" sz="2400" dirty="0" smtClean="0"/>
              <a:t>Use Backward induction to find the solution for each </a:t>
            </a:r>
            <a:r>
              <a:rPr lang="en-US" sz="2400" dirty="0" err="1" smtClean="0"/>
              <a:t>subgame</a:t>
            </a:r>
            <a:r>
              <a:rPr lang="en-US" sz="2400" dirty="0" smtClean="0"/>
              <a:t> </a:t>
            </a:r>
            <a:r>
              <a:rPr lang="en-US" sz="2400" dirty="0" smtClean="0"/>
              <a:t>(work from the last period backward)</a:t>
            </a:r>
            <a:endParaRPr lang="en-US" sz="2400" dirty="0" smtClean="0"/>
          </a:p>
          <a:p>
            <a:r>
              <a:rPr lang="en-US" sz="2800" dirty="0" smtClean="0"/>
              <a:t>Find NE for the </a:t>
            </a:r>
            <a:r>
              <a:rPr lang="en-US" sz="2800" dirty="0" err="1" smtClean="0"/>
              <a:t>Subgame</a:t>
            </a:r>
            <a:r>
              <a:rPr lang="en-US" sz="2800" dirty="0" smtClean="0"/>
              <a:t> </a:t>
            </a:r>
            <a:r>
              <a:rPr lang="en-US" sz="2800" dirty="0" smtClean="0"/>
              <a:t>if Player 1 plays </a:t>
            </a:r>
            <a:r>
              <a:rPr lang="en-US" sz="2800" dirty="0" smtClean="0"/>
              <a:t>u1</a:t>
            </a:r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		</a:t>
            </a:r>
            <a:r>
              <a:rPr lang="en-US" sz="2000" dirty="0" smtClean="0"/>
              <a:t>	payoff (player1, player 2)</a:t>
            </a:r>
            <a:endParaRPr lang="en-US" dirty="0" smtClean="0"/>
          </a:p>
          <a:p>
            <a:r>
              <a:rPr lang="en-US" sz="2800" dirty="0" smtClean="0"/>
              <a:t>Find NE </a:t>
            </a:r>
            <a:r>
              <a:rPr lang="en-US" sz="2800" dirty="0" err="1" smtClean="0"/>
              <a:t>Subgame</a:t>
            </a:r>
            <a:r>
              <a:rPr lang="en-US" sz="2800" dirty="0" smtClean="0"/>
              <a:t> </a:t>
            </a:r>
            <a:r>
              <a:rPr lang="en-US" sz="2800" dirty="0" smtClean="0"/>
              <a:t>if Player 1 plays </a:t>
            </a:r>
            <a:r>
              <a:rPr lang="en-US" sz="2800" dirty="0" smtClean="0"/>
              <a:t>d1</a:t>
            </a:r>
          </a:p>
          <a:p>
            <a:endParaRPr lang="th-T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EE481 Semester 1, </a:t>
            </a:r>
            <a:r>
              <a:rPr lang="en-GB" dirty="0" smtClean="0"/>
              <a:t>2012.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B33D6-8E5B-4CCA-ACF4-F514A98F4DE2}" type="slidenum">
              <a:rPr lang="th-TH" smtClean="0"/>
              <a:pPr/>
              <a:t>5</a:t>
            </a:fld>
            <a:endParaRPr lang="th-TH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066800" y="1981200"/>
          <a:ext cx="6400800" cy="1664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2133600"/>
                <a:gridCol w="2133600"/>
              </a:tblGrid>
              <a:tr h="304800"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>
                    <a:lnR w="12700" cmpd="sng">
                      <a:noFill/>
                    </a:ln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</a:rPr>
                        <a:t>Player</a:t>
                      </a:r>
                      <a:r>
                        <a:rPr lang="en-US" sz="2000" b="0" baseline="0" dirty="0" smtClean="0">
                          <a:solidFill>
                            <a:schemeClr val="tx1"/>
                          </a:solidFill>
                        </a:rPr>
                        <a:t> 2</a:t>
                      </a:r>
                      <a:endParaRPr lang="th-TH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9560"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    </a:t>
                      </a:r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endParaRPr lang="th-TH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 </a:t>
                      </a:r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th-TH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052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Player 1     u2</a:t>
                      </a:r>
                      <a:endParaRPr lang="th-TH" sz="2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(3,3)</a:t>
                      </a:r>
                      <a:endParaRPr lang="th-TH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(0,</a:t>
                      </a:r>
                      <a:r>
                        <a:rPr lang="en-US" sz="2000" b="1" u="sng" dirty="0" smtClean="0"/>
                        <a:t>5</a:t>
                      </a:r>
                      <a:r>
                        <a:rPr lang="en-US" sz="2000" dirty="0" smtClean="0"/>
                        <a:t>)</a:t>
                      </a:r>
                      <a:endParaRPr lang="th-TH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              d2</a:t>
                      </a:r>
                      <a:endParaRPr lang="th-TH" sz="2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(</a:t>
                      </a:r>
                      <a:r>
                        <a:rPr lang="en-US" sz="2000" b="1" u="sng" dirty="0" smtClean="0"/>
                        <a:t>5</a:t>
                      </a:r>
                      <a:r>
                        <a:rPr lang="en-US" sz="2000" dirty="0" smtClean="0"/>
                        <a:t>,0)</a:t>
                      </a:r>
                      <a:endParaRPr lang="th-TH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(</a:t>
                      </a:r>
                      <a:r>
                        <a:rPr lang="en-US" sz="2000" b="1" u="sng" dirty="0" smtClean="0"/>
                        <a:t>1</a:t>
                      </a:r>
                      <a:r>
                        <a:rPr lang="en-US" sz="2000" b="1" dirty="0" smtClean="0"/>
                        <a:t>,</a:t>
                      </a:r>
                      <a:r>
                        <a:rPr lang="en-US" sz="2000" b="1" u="sng" dirty="0" smtClean="0"/>
                        <a:t>1</a:t>
                      </a:r>
                      <a:r>
                        <a:rPr lang="en-US" sz="2000" dirty="0" smtClean="0"/>
                        <a:t>)</a:t>
                      </a:r>
                      <a:endParaRPr lang="th-TH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143000" y="4659630"/>
          <a:ext cx="6400800" cy="1664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2133600"/>
                <a:gridCol w="2133600"/>
              </a:tblGrid>
              <a:tr h="304800"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>
                    <a:lnR w="12700" cmpd="sng">
                      <a:noFill/>
                    </a:ln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</a:rPr>
                        <a:t>Player</a:t>
                      </a:r>
                      <a:r>
                        <a:rPr lang="en-US" sz="2000" b="0" baseline="0" dirty="0" smtClean="0">
                          <a:solidFill>
                            <a:schemeClr val="tx1"/>
                          </a:solidFill>
                        </a:rPr>
                        <a:t> 2</a:t>
                      </a:r>
                      <a:endParaRPr lang="th-TH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3360"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    </a:t>
                      </a:r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endParaRPr lang="th-TH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 </a:t>
                      </a:r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th-TH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Player 1     u2</a:t>
                      </a:r>
                      <a:endParaRPr lang="th-TH" sz="2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u="none" dirty="0" smtClean="0"/>
                        <a:t>(</a:t>
                      </a:r>
                      <a:r>
                        <a:rPr lang="en-US" sz="2000" b="1" u="sng" dirty="0" smtClean="0"/>
                        <a:t>3</a:t>
                      </a:r>
                      <a:r>
                        <a:rPr lang="en-US" sz="2000" b="0" u="none" dirty="0" smtClean="0"/>
                        <a:t>,</a:t>
                      </a:r>
                      <a:r>
                        <a:rPr lang="en-US" sz="2000" b="1" u="sng" dirty="0" smtClean="0"/>
                        <a:t>3</a:t>
                      </a:r>
                      <a:r>
                        <a:rPr lang="en-US" sz="2000" b="0" u="none" dirty="0" smtClean="0"/>
                        <a:t>)</a:t>
                      </a:r>
                      <a:endParaRPr lang="th-TH" sz="2000" b="0" u="non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u="none" dirty="0" smtClean="0"/>
                        <a:t>(</a:t>
                      </a:r>
                      <a:r>
                        <a:rPr lang="en-US" sz="2000" b="1" u="sng" dirty="0" smtClean="0"/>
                        <a:t>2</a:t>
                      </a:r>
                      <a:r>
                        <a:rPr lang="en-US" sz="2000" b="0" u="none" dirty="0" smtClean="0"/>
                        <a:t>,2)</a:t>
                      </a:r>
                      <a:endParaRPr lang="th-TH" sz="2000" b="0" u="non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              d2</a:t>
                      </a:r>
                      <a:endParaRPr lang="th-TH" sz="2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u="none" dirty="0" smtClean="0"/>
                        <a:t>(2,</a:t>
                      </a:r>
                      <a:r>
                        <a:rPr lang="en-US" sz="2000" b="1" u="sng" dirty="0" smtClean="0"/>
                        <a:t>2</a:t>
                      </a:r>
                      <a:r>
                        <a:rPr lang="en-US" sz="2000" b="0" u="none" dirty="0" smtClean="0"/>
                        <a:t>)</a:t>
                      </a:r>
                      <a:endParaRPr lang="th-TH" sz="2000" b="0" u="non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u="none" dirty="0" smtClean="0"/>
                        <a:t>(1,1)</a:t>
                      </a:r>
                      <a:endParaRPr lang="th-TH" sz="2000" b="0" u="non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 fontScale="85000" lnSpcReduction="20000"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Now, we can replace each </a:t>
            </a:r>
            <a:r>
              <a:rPr lang="en-US" dirty="0" err="1" smtClean="0"/>
              <a:t>subgame</a:t>
            </a:r>
            <a:r>
              <a:rPr lang="en-US" dirty="0" smtClean="0"/>
              <a:t> with its Nash Equilibrium solution.</a:t>
            </a:r>
          </a:p>
          <a:p>
            <a:r>
              <a:rPr lang="en-US" dirty="0" smtClean="0"/>
              <a:t>In game theory, we assume that player 1 is rational and would be able to find the </a:t>
            </a:r>
            <a:r>
              <a:rPr lang="en-US" dirty="0" smtClean="0"/>
              <a:t>N</a:t>
            </a:r>
            <a:r>
              <a:rPr lang="en-US" dirty="0" smtClean="0"/>
              <a:t>ash equilibrium from each </a:t>
            </a:r>
            <a:r>
              <a:rPr lang="en-US" dirty="0" err="1" smtClean="0"/>
              <a:t>subgame</a:t>
            </a:r>
            <a:r>
              <a:rPr lang="en-US" dirty="0" smtClean="0"/>
              <a:t> </a:t>
            </a:r>
            <a:r>
              <a:rPr lang="en-US" dirty="0" smtClean="0"/>
              <a:t>(</a:t>
            </a:r>
            <a:r>
              <a:rPr lang="en-US" dirty="0" smtClean="0"/>
              <a:t>like us). So, he knows that the solution to the upper </a:t>
            </a:r>
            <a:r>
              <a:rPr lang="en-US" dirty="0" err="1" smtClean="0"/>
              <a:t>subgame</a:t>
            </a:r>
            <a:r>
              <a:rPr lang="en-US" dirty="0" smtClean="0"/>
              <a:t> is {d1, D} with payoff = (1,1); and the solution to the lower </a:t>
            </a:r>
            <a:r>
              <a:rPr lang="en-US" dirty="0" err="1" smtClean="0"/>
              <a:t>subgame</a:t>
            </a:r>
            <a:r>
              <a:rPr lang="en-US" dirty="0" smtClean="0"/>
              <a:t> is {u2, U} with payoff = (3,3). Player 1 then, make his decision accordingly.</a:t>
            </a:r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EE481 Semester 1, </a:t>
            </a:r>
            <a:r>
              <a:rPr lang="en-GB" dirty="0" smtClean="0"/>
              <a:t>2012.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B33D6-8E5B-4CCA-ACF4-F514A98F4DE2}" type="slidenum">
              <a:rPr lang="th-TH" smtClean="0"/>
              <a:pPr/>
              <a:t>6</a:t>
            </a:fld>
            <a:endParaRPr lang="th-TH"/>
          </a:p>
        </p:txBody>
      </p:sp>
      <p:sp>
        <p:nvSpPr>
          <p:cNvPr id="115" name="Oval 114"/>
          <p:cNvSpPr/>
          <p:nvPr/>
        </p:nvSpPr>
        <p:spPr>
          <a:xfrm>
            <a:off x="1580864" y="1614976"/>
            <a:ext cx="4572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6" name="TextBox 115"/>
          <p:cNvSpPr txBox="1"/>
          <p:nvPr/>
        </p:nvSpPr>
        <p:spPr>
          <a:xfrm>
            <a:off x="1600200" y="1607016"/>
            <a:ext cx="36740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endParaRPr lang="th-TH" dirty="0"/>
          </a:p>
        </p:txBody>
      </p:sp>
      <p:cxnSp>
        <p:nvCxnSpPr>
          <p:cNvPr id="117" name="Straight Connector 116"/>
          <p:cNvCxnSpPr>
            <a:endCxn id="119" idx="2"/>
          </p:cNvCxnSpPr>
          <p:nvPr/>
        </p:nvCxnSpPr>
        <p:spPr>
          <a:xfrm flipV="1">
            <a:off x="1910688" y="1062820"/>
            <a:ext cx="1289712" cy="54988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>
            <a:endCxn id="130" idx="1"/>
          </p:cNvCxnSpPr>
          <p:nvPr/>
        </p:nvCxnSpPr>
        <p:spPr>
          <a:xfrm>
            <a:off x="1905000" y="1901636"/>
            <a:ext cx="1263004" cy="8088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Oval 118"/>
          <p:cNvSpPr/>
          <p:nvPr/>
        </p:nvSpPr>
        <p:spPr>
          <a:xfrm>
            <a:off x="3200400" y="914400"/>
            <a:ext cx="299112" cy="29684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5" name="TextBox 124"/>
          <p:cNvSpPr txBox="1"/>
          <p:nvPr/>
        </p:nvSpPr>
        <p:spPr>
          <a:xfrm>
            <a:off x="2265184" y="762000"/>
            <a:ext cx="478016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u</a:t>
            </a:r>
            <a:r>
              <a:rPr lang="en-US" sz="1600" dirty="0" smtClean="0"/>
              <a:t>1</a:t>
            </a:r>
            <a:endParaRPr lang="th-TH" sz="1600" dirty="0"/>
          </a:p>
        </p:txBody>
      </p:sp>
      <p:sp>
        <p:nvSpPr>
          <p:cNvPr id="126" name="TextBox 125"/>
          <p:cNvSpPr txBox="1"/>
          <p:nvPr/>
        </p:nvSpPr>
        <p:spPr>
          <a:xfrm>
            <a:off x="2252360" y="2286000"/>
            <a:ext cx="490840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r>
              <a:rPr lang="en-US" sz="1800" dirty="0" smtClean="0"/>
              <a:t>1</a:t>
            </a:r>
            <a:endParaRPr lang="th-TH" sz="1800" dirty="0"/>
          </a:p>
        </p:txBody>
      </p:sp>
      <p:sp>
        <p:nvSpPr>
          <p:cNvPr id="130" name="Oval 129"/>
          <p:cNvSpPr/>
          <p:nvPr/>
        </p:nvSpPr>
        <p:spPr>
          <a:xfrm>
            <a:off x="3124200" y="2667000"/>
            <a:ext cx="299112" cy="29684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3" name="TextBox 132"/>
          <p:cNvSpPr txBox="1"/>
          <p:nvPr/>
        </p:nvSpPr>
        <p:spPr>
          <a:xfrm>
            <a:off x="3429000" y="2590800"/>
            <a:ext cx="857927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(</a:t>
            </a:r>
            <a:r>
              <a:rPr lang="en-US" b="1" u="sng" dirty="0" smtClean="0"/>
              <a:t>3</a:t>
            </a:r>
            <a:r>
              <a:rPr lang="en-US" dirty="0" smtClean="0"/>
              <a:t>,3)</a:t>
            </a:r>
            <a:endParaRPr lang="th-TH" dirty="0"/>
          </a:p>
        </p:txBody>
      </p:sp>
      <p:sp>
        <p:nvSpPr>
          <p:cNvPr id="134" name="TextBox 133"/>
          <p:cNvSpPr txBox="1"/>
          <p:nvPr/>
        </p:nvSpPr>
        <p:spPr>
          <a:xfrm>
            <a:off x="3581400" y="762000"/>
            <a:ext cx="85792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(1,1)</a:t>
            </a:r>
            <a:endParaRPr lang="th-TH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SPNE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US" sz="2800" dirty="0" smtClean="0"/>
              <a:t>The </a:t>
            </a:r>
            <a:r>
              <a:rPr lang="en-US" sz="2800" dirty="0" err="1" smtClean="0"/>
              <a:t>Subgame</a:t>
            </a:r>
            <a:r>
              <a:rPr lang="en-US" sz="2800" dirty="0" smtClean="0"/>
              <a:t> Perfect Nash Equilibrium </a:t>
            </a:r>
            <a:r>
              <a:rPr lang="en-US" sz="2800" u="sng" dirty="0" smtClean="0">
                <a:solidFill>
                  <a:srgbClr val="C00000"/>
                </a:solidFill>
              </a:rPr>
              <a:t>has to be the entire description of each player’s strategy. (as below)</a:t>
            </a:r>
            <a:endParaRPr lang="en-US" sz="2800" dirty="0" smtClean="0"/>
          </a:p>
          <a:p>
            <a:pPr>
              <a:buFontTx/>
              <a:buChar char="-"/>
            </a:pPr>
            <a:r>
              <a:rPr lang="en-US" dirty="0" smtClean="0"/>
              <a:t>For </a:t>
            </a:r>
            <a:r>
              <a:rPr lang="en-US" dirty="0" smtClean="0"/>
              <a:t>player 1: </a:t>
            </a:r>
            <a:endParaRPr lang="en-US" dirty="0" smtClean="0"/>
          </a:p>
          <a:p>
            <a:pPr marL="1028700" lvl="1" indent="-571500">
              <a:buAutoNum type="romanLcParenBoth"/>
            </a:pPr>
            <a:r>
              <a:rPr lang="en-US" dirty="0" smtClean="0"/>
              <a:t>d</a:t>
            </a:r>
            <a:r>
              <a:rPr lang="en-US" dirty="0" smtClean="0"/>
              <a:t>1</a:t>
            </a:r>
            <a:endParaRPr lang="en-US" dirty="0" smtClean="0"/>
          </a:p>
          <a:p>
            <a:pPr marL="1028700" lvl="1" indent="-571500">
              <a:buAutoNum type="romanLcParenBoth"/>
            </a:pPr>
            <a:r>
              <a:rPr lang="en-US" dirty="0" smtClean="0"/>
              <a:t>if </a:t>
            </a:r>
            <a:r>
              <a:rPr lang="en-US" dirty="0" smtClean="0"/>
              <a:t>d1, then u2; and (iii) if u1, then d2.</a:t>
            </a:r>
          </a:p>
          <a:p>
            <a:pPr>
              <a:buFontTx/>
              <a:buChar char="-"/>
            </a:pPr>
            <a:r>
              <a:rPr lang="en-US" dirty="0" smtClean="0"/>
              <a:t>For </a:t>
            </a:r>
            <a:r>
              <a:rPr lang="en-US" dirty="0" smtClean="0"/>
              <a:t>player 2: </a:t>
            </a:r>
            <a:endParaRPr lang="en-US" dirty="0" smtClean="0"/>
          </a:p>
          <a:p>
            <a:pPr marL="1028700" lvl="1" indent="-571500">
              <a:buAutoNum type="romanLcParenBoth"/>
            </a:pPr>
            <a:r>
              <a:rPr lang="en-US" dirty="0" smtClean="0"/>
              <a:t>if </a:t>
            </a:r>
            <a:r>
              <a:rPr lang="en-US" dirty="0" smtClean="0"/>
              <a:t>d1, then </a:t>
            </a:r>
            <a:r>
              <a:rPr lang="en-US" dirty="0" smtClean="0"/>
              <a:t>U</a:t>
            </a:r>
            <a:endParaRPr lang="en-US" dirty="0" smtClean="0"/>
          </a:p>
          <a:p>
            <a:pPr marL="1028700" lvl="1" indent="-571500">
              <a:buAutoNum type="romanLcParenBoth"/>
            </a:pPr>
            <a:r>
              <a:rPr lang="en-US" dirty="0" smtClean="0"/>
              <a:t>if </a:t>
            </a:r>
            <a:r>
              <a:rPr lang="en-US" dirty="0" smtClean="0"/>
              <a:t>u1, then D. </a:t>
            </a:r>
            <a:endParaRPr lang="en-US" dirty="0" smtClean="0"/>
          </a:p>
          <a:p>
            <a:pPr marL="1028700" lvl="1" indent="-571500">
              <a:buNone/>
            </a:pPr>
            <a:r>
              <a:rPr lang="en-US" dirty="0" smtClean="0"/>
              <a:t>** Payoff from this game is (3,3).</a:t>
            </a:r>
            <a:endParaRPr lang="en-US" dirty="0" smtClean="0"/>
          </a:p>
          <a:p>
            <a:pPr marL="1028700" lvl="1" indent="-571500">
              <a:buNone/>
            </a:pPr>
            <a:endParaRPr lang="th-TH" dirty="0" smtClean="0"/>
          </a:p>
          <a:p>
            <a:endParaRPr lang="th-T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EE481 Semester 1, 2012.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B33D6-8E5B-4CCA-ACF4-F514A98F4DE2}" type="slidenum">
              <a:rPr lang="th-TH" smtClean="0"/>
              <a:pPr/>
              <a:t>7</a:t>
            </a:fld>
            <a:endParaRPr lang="th-TH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253</TotalTime>
  <Words>509</Words>
  <Application>Microsoft Office PowerPoint</Application>
  <PresentationFormat>On-screen Show (4:3)</PresentationFormat>
  <Paragraphs>133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EE481: In-class Exercise (notes for problem no.2)</vt:lpstr>
      <vt:lpstr>Consider an extensive form game</vt:lpstr>
      <vt:lpstr>This Game can be used to explain 2 situations</vt:lpstr>
      <vt:lpstr>This game has 3 subgames</vt:lpstr>
      <vt:lpstr>Slide 5</vt:lpstr>
      <vt:lpstr>Slide 6</vt:lpstr>
      <vt:lpstr>SPNE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Game Theory II</dc:title>
  <dc:creator>Customer</dc:creator>
  <cp:lastModifiedBy>Yuwi</cp:lastModifiedBy>
  <cp:revision>39</cp:revision>
  <dcterms:created xsi:type="dcterms:W3CDTF">2010-10-07T15:28:14Z</dcterms:created>
  <dcterms:modified xsi:type="dcterms:W3CDTF">2012-08-31T07:48:47Z</dcterms:modified>
</cp:coreProperties>
</file>