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handoutMasterIdLst>
    <p:handoutMasterId r:id="rId42"/>
  </p:handoutMasterIdLst>
  <p:sldIdLst>
    <p:sldId id="257" r:id="rId2"/>
    <p:sldId id="258" r:id="rId3"/>
    <p:sldId id="260" r:id="rId4"/>
    <p:sldId id="348" r:id="rId5"/>
    <p:sldId id="349" r:id="rId6"/>
    <p:sldId id="326" r:id="rId7"/>
    <p:sldId id="265" r:id="rId8"/>
    <p:sldId id="266" r:id="rId9"/>
    <p:sldId id="267" r:id="rId10"/>
    <p:sldId id="330" r:id="rId11"/>
    <p:sldId id="329" r:id="rId12"/>
    <p:sldId id="323" r:id="rId13"/>
    <p:sldId id="327" r:id="rId14"/>
    <p:sldId id="295" r:id="rId15"/>
    <p:sldId id="268" r:id="rId16"/>
    <p:sldId id="286" r:id="rId17"/>
    <p:sldId id="301" r:id="rId18"/>
    <p:sldId id="302" r:id="rId19"/>
    <p:sldId id="284" r:id="rId20"/>
    <p:sldId id="328" r:id="rId21"/>
    <p:sldId id="332" r:id="rId22"/>
    <p:sldId id="285" r:id="rId23"/>
    <p:sldId id="270" r:id="rId24"/>
    <p:sldId id="336" r:id="rId25"/>
    <p:sldId id="269" r:id="rId26"/>
    <p:sldId id="299" r:id="rId27"/>
    <p:sldId id="298" r:id="rId28"/>
    <p:sldId id="331" r:id="rId29"/>
    <p:sldId id="283" r:id="rId30"/>
    <p:sldId id="346" r:id="rId31"/>
    <p:sldId id="271" r:id="rId32"/>
    <p:sldId id="273" r:id="rId33"/>
    <p:sldId id="274" r:id="rId34"/>
    <p:sldId id="275" r:id="rId35"/>
    <p:sldId id="337" r:id="rId36"/>
    <p:sldId id="338" r:id="rId37"/>
    <p:sldId id="344" r:id="rId38"/>
    <p:sldId id="347" r:id="rId39"/>
    <p:sldId id="314" r:id="rId40"/>
  </p:sldIdLst>
  <p:sldSz cx="9144000" cy="6858000" type="screen4x3"/>
  <p:notesSz cx="6858000" cy="9947275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326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5123B3-D168-41F9-A61C-4B39B120A693}" type="datetimeFigureOut">
              <a:rPr lang="th-TH" smtClean="0"/>
              <a:pPr/>
              <a:t>05/02/61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880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944880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5B6D88-E89C-4DB5-A9D6-8681F18300D8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365903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1B1BC7-5456-4EE1-9B57-0619898F62ED}" type="datetimeFigureOut">
              <a:rPr lang="th-TH" smtClean="0"/>
              <a:pPr/>
              <a:t>05/02/61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68D042-59AE-4041-9DDB-C7E666345EF4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763867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8D042-59AE-4041-9DDB-C7E666345EF4}" type="slidenum">
              <a:rPr lang="th-TH" smtClean="0"/>
              <a:pPr/>
              <a:t>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164996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05/02/61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05/02/61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05/02/61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05/02/61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05/02/61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05/02/61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05/02/61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05/02/61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05/02/61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05/02/61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1435-8B6F-4D3D-80F2-BB6DFCD7BDE1}" type="datetimeFigureOut">
              <a:rPr lang="th-TH" smtClean="0"/>
              <a:pPr/>
              <a:t>05/02/61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DB1435-8B6F-4D3D-80F2-BB6DFCD7BDE1}" type="datetimeFigureOut">
              <a:rPr lang="th-TH" smtClean="0"/>
              <a:pPr/>
              <a:t>05/02/61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0E63D1-1384-4536-B8A5-EEB6CB11BEFA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7544" y="1600200"/>
            <a:ext cx="7990656" cy="147002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Macroeconomics:</a:t>
            </a:r>
            <a:br>
              <a:rPr lang="en-US" dirty="0" smtClean="0"/>
            </a:br>
            <a:r>
              <a:rPr lang="en-US" sz="4000" dirty="0" smtClean="0"/>
              <a:t> </a:t>
            </a:r>
            <a:r>
              <a:rPr lang="en-US" sz="3600" dirty="0" smtClean="0"/>
              <a:t>The Measurement of Economic Indicators (1): Measuring GDP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3886200"/>
            <a:ext cx="7772400" cy="2362200"/>
          </a:xfrm>
        </p:spPr>
        <p:txBody>
          <a:bodyPr/>
          <a:lstStyle/>
          <a:p>
            <a:r>
              <a:rPr lang="en-US" dirty="0" smtClean="0"/>
              <a:t>Thorn </a:t>
            </a:r>
            <a:r>
              <a:rPr lang="en-US" dirty="0" err="1" smtClean="0"/>
              <a:t>Pitidol</a:t>
            </a:r>
            <a:endParaRPr lang="en-US" dirty="0" smtClean="0"/>
          </a:p>
          <a:p>
            <a:r>
              <a:rPr lang="en-US" sz="2800" dirty="0" smtClean="0"/>
              <a:t>Faculty of Economics, </a:t>
            </a:r>
            <a:r>
              <a:rPr lang="en-US" sz="2800" dirty="0" err="1" smtClean="0"/>
              <a:t>Thammasat</a:t>
            </a:r>
            <a:r>
              <a:rPr lang="en-US" sz="2800" dirty="0" smtClean="0"/>
              <a:t> University</a:t>
            </a:r>
          </a:p>
          <a:p>
            <a:endParaRPr lang="en-US" sz="2800" dirty="0"/>
          </a:p>
          <a:p>
            <a:r>
              <a:rPr lang="en-US" sz="2800" dirty="0" smtClean="0"/>
              <a:t>EE212, Semester </a:t>
            </a:r>
            <a:r>
              <a:rPr lang="en-US" sz="2800" dirty="0" smtClean="0"/>
              <a:t>2/2017</a:t>
            </a:r>
            <a:endParaRPr lang="en-US" sz="2800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Agendas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Measurement of </a:t>
            </a:r>
            <a:r>
              <a:rPr lang="en-US" dirty="0"/>
              <a:t>m</a:t>
            </a:r>
            <a:r>
              <a:rPr lang="en-US" dirty="0" smtClean="0"/>
              <a:t>acroeconomic </a:t>
            </a:r>
            <a:r>
              <a:rPr lang="en-US" dirty="0"/>
              <a:t>i</a:t>
            </a:r>
            <a:r>
              <a:rPr lang="en-US" dirty="0" smtClean="0"/>
              <a:t>ndicators </a:t>
            </a:r>
          </a:p>
          <a:p>
            <a:r>
              <a:rPr lang="en-US" dirty="0" smtClean="0"/>
              <a:t>GDP and its measurement</a:t>
            </a:r>
          </a:p>
          <a:p>
            <a:pPr lvl="1"/>
            <a:r>
              <a:rPr lang="en-US" dirty="0" smtClean="0"/>
              <a:t>Production Side</a:t>
            </a:r>
          </a:p>
          <a:p>
            <a:pPr lvl="1"/>
            <a:r>
              <a:rPr lang="en-US" dirty="0" smtClean="0"/>
              <a:t>Expenditure Side</a:t>
            </a:r>
          </a:p>
          <a:p>
            <a:pPr lvl="1"/>
            <a:r>
              <a:rPr lang="en-US" dirty="0" smtClean="0"/>
              <a:t>Income Side</a:t>
            </a:r>
          </a:p>
          <a:p>
            <a:r>
              <a:rPr lang="en-US" dirty="0" smtClean="0"/>
              <a:t>Nominal/real GDP, GDP growth, and GDP per capita</a:t>
            </a:r>
          </a:p>
          <a:p>
            <a:pPr>
              <a:buNone/>
            </a:pPr>
            <a:endParaRPr lang="en-US" dirty="0" smtClean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If you are the government, what information do you need to make decisions on macro-economic policies?</a:t>
            </a:r>
          </a:p>
          <a:p>
            <a:pPr lvl="1"/>
            <a:r>
              <a:rPr lang="en-US" dirty="0"/>
              <a:t>W</a:t>
            </a:r>
            <a:r>
              <a:rPr lang="en-US" dirty="0" smtClean="0"/>
              <a:t>hat indicators?</a:t>
            </a:r>
          </a:p>
          <a:p>
            <a:pPr lvl="1"/>
            <a:r>
              <a:rPr lang="en-US" dirty="0" smtClean="0"/>
              <a:t>What do the indicators reflect?</a:t>
            </a:r>
          </a:p>
          <a:p>
            <a:pPr lvl="1"/>
            <a:r>
              <a:rPr lang="en-US" dirty="0" smtClean="0"/>
              <a:t>How useful are the indicators?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Measurement of Macroeconomic Indicators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The measurement of macroeconomic indicators is geared toward measuring the “aggregate </a:t>
            </a:r>
            <a:r>
              <a:rPr lang="en-US" dirty="0" err="1" smtClean="0"/>
              <a:t>behaviours</a:t>
            </a:r>
            <a:r>
              <a:rPr lang="en-US" dirty="0" smtClean="0"/>
              <a:t>” of economic agents</a:t>
            </a:r>
          </a:p>
          <a:p>
            <a:pPr lvl="1"/>
            <a:r>
              <a:rPr lang="en-US" dirty="0" smtClean="0"/>
              <a:t>For example; households, firms, government</a:t>
            </a:r>
          </a:p>
          <a:p>
            <a:r>
              <a:rPr lang="en-US" dirty="0" smtClean="0"/>
              <a:t>In the Thai context, measurements are carried out by different government units</a:t>
            </a:r>
          </a:p>
          <a:p>
            <a:pPr lvl="1"/>
            <a:r>
              <a:rPr lang="en-US" dirty="0" smtClean="0"/>
              <a:t>For example: BOT, NESDB, NSO, and MOF</a:t>
            </a:r>
          </a:p>
          <a:p>
            <a:pPr lvl="1"/>
            <a:r>
              <a:rPr lang="en-US" dirty="0" smtClean="0"/>
              <a:t>Note that the detailed calculation techniques constantly evolves.</a:t>
            </a:r>
          </a:p>
          <a:p>
            <a:r>
              <a:rPr lang="en-US" dirty="0"/>
              <a:t>In macroeconomics, the big 3 </a:t>
            </a:r>
            <a:r>
              <a:rPr lang="en-US" dirty="0" smtClean="0"/>
              <a:t>indicators are </a:t>
            </a:r>
            <a:r>
              <a:rPr lang="en-US" dirty="0"/>
              <a:t>“GDP, inflation, and unemployment”</a:t>
            </a:r>
          </a:p>
          <a:p>
            <a:pPr lvl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723620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circular flow of macro-economy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900106"/>
          </a:xfrm>
        </p:spPr>
        <p:txBody>
          <a:bodyPr>
            <a:normAutofit fontScale="85000" lnSpcReduction="10000"/>
          </a:bodyPr>
          <a:lstStyle/>
          <a:p>
            <a:r>
              <a:rPr lang="en-US" dirty="0"/>
              <a:t>T</a:t>
            </a:r>
            <a:r>
              <a:rPr lang="en-US" dirty="0" smtClean="0"/>
              <a:t>he “circular flow” model captures the important aspects of “aggregate </a:t>
            </a:r>
            <a:r>
              <a:rPr lang="en-US" dirty="0" err="1" smtClean="0"/>
              <a:t>behaviours</a:t>
            </a:r>
            <a:r>
              <a:rPr lang="en-US" dirty="0" smtClean="0"/>
              <a:t>” in the economy</a:t>
            </a:r>
          </a:p>
          <a:p>
            <a:endParaRPr lang="en-US" dirty="0"/>
          </a:p>
          <a:p>
            <a:pPr>
              <a:buNone/>
            </a:pPr>
            <a:endParaRPr lang="en-US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500034" y="3000372"/>
            <a:ext cx="350046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Basic circular flow diagram (without the government, </a:t>
            </a:r>
          </a:p>
          <a:p>
            <a:r>
              <a:rPr lang="en-US" sz="2400" dirty="0" smtClean="0"/>
              <a:t>financial institutions, and the foreign sector)</a:t>
            </a:r>
            <a:endParaRPr lang="th-TH" sz="2400" dirty="0"/>
          </a:p>
        </p:txBody>
      </p:sp>
      <p:pic>
        <p:nvPicPr>
          <p:cNvPr id="4812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3" y="2852936"/>
            <a:ext cx="4108072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84536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34"/>
          </a:xfrm>
        </p:spPr>
        <p:txBody>
          <a:bodyPr>
            <a:normAutofit/>
          </a:bodyPr>
          <a:lstStyle/>
          <a:p>
            <a:r>
              <a:rPr lang="en-US" dirty="0" smtClean="0"/>
              <a:t>GDP = </a:t>
            </a:r>
            <a:r>
              <a:rPr lang="en-US" dirty="0"/>
              <a:t> </a:t>
            </a:r>
            <a:r>
              <a:rPr lang="en-US" dirty="0" smtClean="0"/>
              <a:t>a measure </a:t>
            </a:r>
            <a:r>
              <a:rPr lang="en-US" dirty="0"/>
              <a:t>of the total value of final goods and services newly produced in a country over a period of time (usually one year)</a:t>
            </a:r>
          </a:p>
          <a:p>
            <a:pPr lvl="1"/>
            <a:r>
              <a:rPr lang="en-US" dirty="0" smtClean="0"/>
              <a:t>Final goods and services = </a:t>
            </a:r>
          </a:p>
          <a:p>
            <a:pPr lvl="1"/>
            <a:endParaRPr lang="en-US" dirty="0"/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Question</a:t>
            </a:r>
          </a:p>
          <a:p>
            <a:pPr lvl="1"/>
            <a:endParaRPr lang="en-US" dirty="0"/>
          </a:p>
          <a:p>
            <a:pPr lvl="1"/>
            <a:endParaRPr lang="en-US" dirty="0" smtClean="0"/>
          </a:p>
          <a:p>
            <a:pPr lvl="1"/>
            <a:endParaRPr lang="en-US" dirty="0"/>
          </a:p>
          <a:p>
            <a:pPr lvl="1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34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GDP = </a:t>
            </a:r>
            <a:r>
              <a:rPr lang="en-US" dirty="0"/>
              <a:t> </a:t>
            </a:r>
            <a:r>
              <a:rPr lang="en-US" dirty="0" smtClean="0"/>
              <a:t>a measure </a:t>
            </a:r>
            <a:r>
              <a:rPr lang="en-US" dirty="0"/>
              <a:t>of the total value of </a:t>
            </a:r>
            <a:r>
              <a:rPr lang="en-US" b="1" dirty="0" smtClean="0"/>
              <a:t>“final </a:t>
            </a:r>
            <a:r>
              <a:rPr lang="en-US" b="1" dirty="0"/>
              <a:t>goods and services newly </a:t>
            </a:r>
            <a:r>
              <a:rPr lang="en-US" b="1" dirty="0" smtClean="0"/>
              <a:t>produced” </a:t>
            </a:r>
            <a:r>
              <a:rPr lang="en-US" dirty="0"/>
              <a:t>in a country over a period of time </a:t>
            </a:r>
            <a:endParaRPr lang="en-US" dirty="0" smtClean="0"/>
          </a:p>
          <a:p>
            <a:r>
              <a:rPr lang="en-US" dirty="0" smtClean="0"/>
              <a:t>What are not included in the GDP!</a:t>
            </a:r>
          </a:p>
          <a:p>
            <a:pPr lvl="1"/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Measuring the GDP, how? </a:t>
            </a:r>
          </a:p>
          <a:p>
            <a:pPr lvl="1"/>
            <a:r>
              <a:rPr lang="en-US" dirty="0" smtClean="0"/>
              <a:t>The circular-flow shows the way!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20" y="1600200"/>
            <a:ext cx="8572560" cy="4709120"/>
          </a:xfrm>
        </p:spPr>
        <p:txBody>
          <a:bodyPr>
            <a:normAutofit/>
          </a:bodyPr>
          <a:lstStyle/>
          <a:p>
            <a:r>
              <a:rPr lang="en-US" dirty="0" smtClean="0"/>
              <a:t>Three approaches to GDP measurement</a:t>
            </a:r>
          </a:p>
          <a:p>
            <a:pPr lvl="1"/>
            <a:r>
              <a:rPr lang="en-US" dirty="0" smtClean="0"/>
              <a:t>What did you learn from the circular flow diagram?</a:t>
            </a:r>
          </a:p>
          <a:p>
            <a:pPr lvl="2"/>
            <a:r>
              <a:rPr lang="en-US" dirty="0" smtClean="0"/>
              <a:t>The relationship between aggregate production, aggregate expenditure, and aggregate income within an economic system</a:t>
            </a:r>
          </a:p>
          <a:p>
            <a:pPr lvl="1"/>
            <a:r>
              <a:rPr lang="en-US" dirty="0" smtClean="0"/>
              <a:t>In a simple economy (as reflected by the circular flow diagram)</a:t>
            </a:r>
          </a:p>
          <a:p>
            <a:pPr lvl="2"/>
            <a:endParaRPr lang="en-US" dirty="0" smtClean="0"/>
          </a:p>
          <a:p>
            <a:pPr lvl="1"/>
            <a:endParaRPr lang="en-US" dirty="0"/>
          </a:p>
          <a:p>
            <a:pPr lvl="1"/>
            <a:r>
              <a:rPr lang="en-US" dirty="0" smtClean="0"/>
              <a:t>GDP, therefore, can be measured from three sides: </a:t>
            </a:r>
            <a:endParaRPr lang="en-US" b="1" dirty="0" smtClean="0"/>
          </a:p>
          <a:p>
            <a:pPr lvl="2"/>
            <a:endParaRPr lang="en-US" b="1" dirty="0"/>
          </a:p>
          <a:p>
            <a:pPr lvl="2"/>
            <a:endParaRPr lang="en-US" dirty="0" smtClean="0"/>
          </a:p>
          <a:p>
            <a:pPr lvl="2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01080" cy="4900634"/>
          </a:xfrm>
        </p:spPr>
        <p:txBody>
          <a:bodyPr>
            <a:normAutofit/>
          </a:bodyPr>
          <a:lstStyle/>
          <a:p>
            <a:r>
              <a:rPr lang="en-US" dirty="0" smtClean="0"/>
              <a:t>GDP measurement: production side</a:t>
            </a:r>
          </a:p>
          <a:p>
            <a:pPr lvl="1"/>
            <a:r>
              <a:rPr lang="en-US" dirty="0" smtClean="0"/>
              <a:t>This is the most direct method</a:t>
            </a:r>
          </a:p>
          <a:p>
            <a:pPr lvl="2"/>
            <a:r>
              <a:rPr lang="en-US" dirty="0" smtClean="0"/>
              <a:t>Summing up the value of all “final” goods and services produced in each sector </a:t>
            </a:r>
          </a:p>
          <a:p>
            <a:pPr lvl="3"/>
            <a:r>
              <a:rPr lang="en-US" sz="2400" dirty="0" smtClean="0"/>
              <a:t>Sector = each type of product. </a:t>
            </a:r>
          </a:p>
          <a:p>
            <a:pPr lvl="4"/>
            <a:r>
              <a:rPr lang="en-US" sz="2400" dirty="0" smtClean="0"/>
              <a:t>For example, farming, mining, manufacturing etc</a:t>
            </a:r>
            <a:r>
              <a:rPr lang="en-US" dirty="0" smtClean="0"/>
              <a:t>. </a:t>
            </a:r>
          </a:p>
          <a:p>
            <a:pPr lvl="1"/>
            <a:r>
              <a:rPr lang="en-US" dirty="0" smtClean="0"/>
              <a:t>GDP =  </a:t>
            </a:r>
          </a:p>
          <a:p>
            <a:pPr lvl="2">
              <a:buNone/>
            </a:pPr>
            <a:endParaRPr lang="en-US" dirty="0" smtClean="0"/>
          </a:p>
          <a:p>
            <a:pPr lvl="2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142852"/>
            <a:ext cx="8229600" cy="1143000"/>
          </a:xfrm>
        </p:spPr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14488"/>
            <a:ext cx="8401080" cy="4857784"/>
          </a:xfrm>
        </p:spPr>
        <p:txBody>
          <a:bodyPr>
            <a:normAutofit/>
          </a:bodyPr>
          <a:lstStyle/>
          <a:p>
            <a:r>
              <a:rPr lang="en-US" dirty="0" smtClean="0"/>
              <a:t>GDP measurement: production side</a:t>
            </a:r>
          </a:p>
          <a:p>
            <a:pPr lvl="1"/>
            <a:r>
              <a:rPr lang="en-US" dirty="0" smtClean="0"/>
              <a:t>The presence of ____________________represent a major problem for calculating GDP from the production side.</a:t>
            </a:r>
          </a:p>
          <a:p>
            <a:pPr lvl="2"/>
            <a:r>
              <a:rPr lang="en-US" dirty="0" smtClean="0"/>
              <a:t>If we count the value of an intermediate goods, its value will be counted more than once, as the value is also included in the final product. </a:t>
            </a:r>
          </a:p>
          <a:p>
            <a:pPr lvl="2"/>
            <a:r>
              <a:rPr lang="en-US" sz="2800" dirty="0" smtClean="0"/>
              <a:t>We can avoid this problem by using </a:t>
            </a:r>
            <a:r>
              <a:rPr lang="en-US" sz="2800" b="1" dirty="0" smtClean="0"/>
              <a:t>___________________</a:t>
            </a:r>
            <a:r>
              <a:rPr lang="en-US" sz="2800" dirty="0" smtClean="0"/>
              <a:t>in finding the value of production for each final goods. </a:t>
            </a:r>
          </a:p>
          <a:p>
            <a:pPr lvl="2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142852"/>
            <a:ext cx="8229600" cy="1143000"/>
          </a:xfrm>
        </p:spPr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71612"/>
            <a:ext cx="8401080" cy="4857784"/>
          </a:xfrm>
        </p:spPr>
        <p:txBody>
          <a:bodyPr>
            <a:normAutofit/>
          </a:bodyPr>
          <a:lstStyle/>
          <a:p>
            <a:r>
              <a:rPr lang="en-US" dirty="0" smtClean="0"/>
              <a:t>GDP measurement: production side</a:t>
            </a:r>
          </a:p>
          <a:p>
            <a:pPr lvl="1"/>
            <a:r>
              <a:rPr lang="en-US" dirty="0" smtClean="0"/>
              <a:t>Value added method:</a:t>
            </a:r>
          </a:p>
          <a:p>
            <a:pPr lvl="2"/>
            <a:r>
              <a:rPr lang="en-US" dirty="0" smtClean="0"/>
              <a:t>Value for each of the good can be calculated through summing up </a:t>
            </a:r>
          </a:p>
          <a:p>
            <a:pPr lvl="1"/>
            <a:endParaRPr lang="en-US" dirty="0"/>
          </a:p>
          <a:p>
            <a:pPr lvl="1"/>
            <a:r>
              <a:rPr lang="en-US" dirty="0" smtClean="0"/>
              <a:t>For example: </a:t>
            </a:r>
          </a:p>
          <a:p>
            <a:pPr>
              <a:buNone/>
            </a:pPr>
            <a:r>
              <a:rPr lang="en-US" sz="2600" dirty="0" smtClean="0"/>
              <a:t>The value of production for grilled meatballs  = </a:t>
            </a:r>
          </a:p>
          <a:p>
            <a:pPr>
              <a:buNone/>
            </a:pPr>
            <a:r>
              <a:rPr lang="en-US" sz="2600" dirty="0" smtClean="0"/>
              <a:t>		   </a:t>
            </a:r>
          </a:p>
          <a:p>
            <a:pPr lvl="2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Calculating GDP Production Side</a:t>
            </a:r>
            <a:br>
              <a:rPr lang="en-US" dirty="0" smtClean="0"/>
            </a:br>
            <a:r>
              <a:rPr lang="en-US" dirty="0" smtClean="0"/>
              <a:t>Value-added method</a:t>
            </a:r>
            <a:endParaRPr lang="th-TH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000100" y="2857496"/>
          <a:ext cx="7072362" cy="2774074"/>
        </p:xfrm>
        <a:graphic>
          <a:graphicData uri="http://schemas.openxmlformats.org/drawingml/2006/table">
            <a:tbl>
              <a:tblPr/>
              <a:tblGrid>
                <a:gridCol w="1432467"/>
                <a:gridCol w="1301882"/>
                <a:gridCol w="1241366"/>
                <a:gridCol w="1467503"/>
                <a:gridCol w="1629144"/>
              </a:tblGrid>
              <a:tr h="10715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800" dirty="0">
                        <a:latin typeface="Calibri"/>
                        <a:ea typeface="Calibri"/>
                        <a:cs typeface="Cordia New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Cordia New"/>
                        </a:rPr>
                        <a:t>Pork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Cordia New"/>
                        </a:rPr>
                        <a:t>Noodle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Calibri"/>
                          <a:ea typeface="Calibri"/>
                          <a:cs typeface="Cordia New"/>
                        </a:rPr>
                        <a:t>Pork-meatballs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Cordia New"/>
                        </a:rPr>
                        <a:t>Pork-meatball Noodle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715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Cordia New"/>
                        </a:rPr>
                        <a:t>Input Costs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Cordia New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Cordia New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Cordia New"/>
                        </a:rPr>
                        <a:t>Pork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Cordia New"/>
                        </a:rPr>
                        <a:t>Noodle &amp; Pork-meatballs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57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Calibri"/>
                          <a:ea typeface="Calibri"/>
                          <a:cs typeface="Cordia New"/>
                        </a:rPr>
                        <a:t>Value of output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Calibri"/>
                          <a:ea typeface="Calibri"/>
                          <a:cs typeface="Cordia New"/>
                        </a:rPr>
                        <a:t>20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Cordia New"/>
                        </a:rPr>
                        <a:t>30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latin typeface="Calibri"/>
                          <a:ea typeface="Calibri"/>
                          <a:cs typeface="Cordia New"/>
                        </a:rPr>
                        <a:t>40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Calibri"/>
                          <a:ea typeface="Calibri"/>
                          <a:cs typeface="Cordia New"/>
                        </a:rPr>
                        <a:t>200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000100" y="1643050"/>
            <a:ext cx="68580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Example: Finding the value of pork-meatball noodle using the value added method  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0"/>
            <a:ext cx="62488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GDP of Thailand (Production Side) </a:t>
            </a:r>
            <a:r>
              <a:rPr lang="th-TH" b="1" dirty="0" smtClean="0">
                <a:latin typeface="Browallia New" pitchFamily="34" charset="-34"/>
                <a:cs typeface="Browallia New" pitchFamily="34" charset="-34"/>
              </a:rPr>
              <a:t>(</a:t>
            </a:r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Unit: Million Baht) 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13</a:t>
            </a:fld>
            <a:endParaRPr lang="th-TH" sz="1600" dirty="0">
              <a:solidFill>
                <a:schemeClr val="tx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3648" y="376886"/>
            <a:ext cx="6552728" cy="631232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mtClean="0"/>
              <a:pPr/>
              <a:t>14</a:t>
            </a:fld>
            <a:endParaRPr lang="th-TH"/>
          </a:p>
        </p:txBody>
      </p:sp>
      <p:pic>
        <p:nvPicPr>
          <p:cNvPr id="141314" name="Picture 2" descr="\\psf\Home\Desktop\Screen Shot 2556-10-31 at 2.38.00 PM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05037" y="152400"/>
            <a:ext cx="4733925" cy="6553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01080" cy="4900634"/>
          </a:xfrm>
        </p:spPr>
        <p:txBody>
          <a:bodyPr>
            <a:normAutofit/>
          </a:bodyPr>
          <a:lstStyle/>
          <a:p>
            <a:r>
              <a:rPr lang="en-US" dirty="0" smtClean="0"/>
              <a:t>GDP measurement: expenditure side</a:t>
            </a:r>
          </a:p>
          <a:p>
            <a:pPr lvl="1"/>
            <a:r>
              <a:rPr lang="en-US" dirty="0" smtClean="0"/>
              <a:t>Total value of all categories of expenditure on </a:t>
            </a:r>
            <a:r>
              <a:rPr lang="en-US" b="1" dirty="0" smtClean="0"/>
              <a:t>“final” </a:t>
            </a:r>
            <a:r>
              <a:rPr lang="en-US" dirty="0" smtClean="0"/>
              <a:t>goods and services</a:t>
            </a:r>
          </a:p>
          <a:p>
            <a:pPr lvl="2"/>
            <a:r>
              <a:rPr lang="en-US" dirty="0" smtClean="0"/>
              <a:t>Categories are divided according to types of spender</a:t>
            </a:r>
          </a:p>
          <a:p>
            <a:pPr lvl="3"/>
            <a:r>
              <a:rPr lang="en-US" sz="2400" dirty="0" smtClean="0"/>
              <a:t>Each type of spender designates “who” spends</a:t>
            </a:r>
          </a:p>
          <a:p>
            <a:pPr lvl="2"/>
            <a:r>
              <a:rPr lang="en-US" dirty="0" smtClean="0"/>
              <a:t>GDP = household consumption spending + business spending + government spending + net foreign sector spending </a:t>
            </a:r>
          </a:p>
          <a:p>
            <a:pPr lvl="3"/>
            <a:r>
              <a:rPr lang="en-US" dirty="0" smtClean="0"/>
              <a:t>Or simply  </a:t>
            </a:r>
            <a:r>
              <a:rPr lang="en-US" sz="2800" dirty="0" smtClean="0"/>
              <a:t>GDP =  </a:t>
            </a:r>
            <a:endParaRPr lang="en-US" dirty="0" smtClean="0"/>
          </a:p>
          <a:p>
            <a:pPr lvl="2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01080" cy="4900634"/>
          </a:xfrm>
        </p:spPr>
        <p:txBody>
          <a:bodyPr>
            <a:normAutofit/>
          </a:bodyPr>
          <a:lstStyle/>
          <a:p>
            <a:r>
              <a:rPr lang="en-US" dirty="0" smtClean="0"/>
              <a:t>GDP measurement: expenditure side</a:t>
            </a:r>
          </a:p>
          <a:p>
            <a:pPr lvl="1"/>
            <a:r>
              <a:rPr lang="en-US" dirty="0" smtClean="0"/>
              <a:t>More details on C + I + G + (X-M)</a:t>
            </a:r>
          </a:p>
          <a:p>
            <a:pPr lvl="2">
              <a:buNone/>
            </a:pPr>
            <a:endParaRPr lang="en-US" dirty="0" smtClean="0"/>
          </a:p>
        </p:txBody>
      </p:sp>
      <p:graphicFrame>
        <p:nvGraphicFramePr>
          <p:cNvPr id="4" name="ตัวยึดเนื้อหา 4"/>
          <p:cNvGraphicFramePr>
            <a:graphicFrameLocks/>
          </p:cNvGraphicFramePr>
          <p:nvPr/>
        </p:nvGraphicFramePr>
        <p:xfrm>
          <a:off x="500034" y="3071810"/>
          <a:ext cx="8229600" cy="232528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71660"/>
                <a:gridCol w="6257940"/>
              </a:tblGrid>
              <a:tr h="340373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Component</a:t>
                      </a:r>
                      <a:endParaRPr lang="th-TH" sz="20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Meaning</a:t>
                      </a:r>
                      <a:endParaRPr lang="th-TH" sz="20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</a:tr>
              <a:tr h="923203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Private Consumption Expenditure</a:t>
                      </a:r>
                      <a:r>
                        <a:rPr kumimoji="0" lang="en-US" sz="2000" b="1" kern="12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(</a:t>
                      </a:r>
                      <a:r>
                        <a:rPr kumimoji="0" lang="en-US" sz="2000" b="1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C)</a:t>
                      </a:r>
                      <a:endParaRPr lang="th-TH" sz="20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kern="1200" dirty="0" smtClean="0">
                          <a:solidFill>
                            <a:schemeClr val="dk1"/>
                          </a:solidFill>
                          <a:latin typeface="Browallia New" pitchFamily="34" charset="-34"/>
                          <a:ea typeface="+mn-ea"/>
                          <a:cs typeface="Browallia New" pitchFamily="34" charset="-34"/>
                        </a:rPr>
                        <a:t>Total</a:t>
                      </a:r>
                      <a:r>
                        <a:rPr kumimoji="0" lang="en-US" sz="2000" kern="1200" baseline="0" dirty="0" smtClean="0">
                          <a:solidFill>
                            <a:schemeClr val="dk1"/>
                          </a:solidFill>
                          <a:latin typeface="Browallia New" pitchFamily="34" charset="-34"/>
                          <a:ea typeface="+mn-ea"/>
                          <a:cs typeface="Browallia New" pitchFamily="34" charset="-34"/>
                        </a:rPr>
                        <a:t> value of spending on final consumption of goods and services, as spent by households or non-profit seeking </a:t>
                      </a:r>
                      <a:r>
                        <a:rPr kumimoji="0" lang="en-US" sz="2000" kern="1200" baseline="0" dirty="0" err="1" smtClean="0">
                          <a:solidFill>
                            <a:schemeClr val="dk1"/>
                          </a:solidFill>
                          <a:latin typeface="Browallia New" pitchFamily="34" charset="-34"/>
                          <a:ea typeface="+mn-ea"/>
                          <a:cs typeface="Browallia New" pitchFamily="34" charset="-34"/>
                        </a:rPr>
                        <a:t>organisations</a:t>
                      </a:r>
                      <a:r>
                        <a:rPr kumimoji="0" lang="en-US" sz="2000" kern="1200" baseline="0" dirty="0" smtClean="0">
                          <a:solidFill>
                            <a:schemeClr val="dk1"/>
                          </a:solidFill>
                          <a:latin typeface="Browallia New" pitchFamily="34" charset="-34"/>
                          <a:ea typeface="+mn-ea"/>
                          <a:cs typeface="Browallia New" pitchFamily="34" charset="-34"/>
                        </a:rPr>
                        <a:t>.  </a:t>
                      </a:r>
                      <a:endParaRPr kumimoji="0" lang="en-US" sz="2000" kern="1200" dirty="0" smtClean="0">
                        <a:solidFill>
                          <a:schemeClr val="dk1"/>
                        </a:solidFill>
                        <a:latin typeface="Browallia New" pitchFamily="34" charset="-34"/>
                        <a:ea typeface="+mn-ea"/>
                        <a:cs typeface="Browallia New" pitchFamily="34" charset="-34"/>
                      </a:endParaRPr>
                    </a:p>
                  </a:txBody>
                  <a:tcPr/>
                </a:tc>
              </a:tr>
              <a:tr h="587493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Government Consumption Expenditure (G)</a:t>
                      </a:r>
                      <a:endParaRPr kumimoji="0" lang="en-US" sz="2000" b="1" kern="1200" dirty="0" smtClean="0">
                        <a:solidFill>
                          <a:schemeClr val="dk1"/>
                        </a:solidFill>
                        <a:latin typeface="Browallia New" pitchFamily="34" charset="-34"/>
                        <a:ea typeface="+mn-ea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Total</a:t>
                      </a:r>
                      <a:r>
                        <a:rPr kumimoji="0" lang="en-US" sz="2000" kern="12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government spending on final goods and services</a:t>
                      </a:r>
                      <a:endParaRPr kumimoji="0" lang="en-US" sz="2000" kern="120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  <a:p>
                      <a:endParaRPr lang="th-TH" sz="2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Browallia New" pitchFamily="34" charset="-34"/>
                <a:cs typeface="Browallia New" pitchFamily="34" charset="-34"/>
              </a:rPr>
              <a:t>2.3.3 Expenditure Approach</a:t>
            </a:r>
            <a:endParaRPr lang="th-TH" dirty="0">
              <a:latin typeface="Browallia New" pitchFamily="34" charset="-34"/>
              <a:cs typeface="Browallia New" pitchFamily="34" charset="-34"/>
            </a:endParaRPr>
          </a:p>
        </p:txBody>
      </p:sp>
      <p:graphicFrame>
        <p:nvGraphicFramePr>
          <p:cNvPr id="5" name="ตัวยึดเนื้อหา 4"/>
          <p:cNvGraphicFramePr>
            <a:graphicFrameLocks noGrp="1"/>
          </p:cNvGraphicFramePr>
          <p:nvPr>
            <p:ph idx="1"/>
          </p:nvPr>
        </p:nvGraphicFramePr>
        <p:xfrm>
          <a:off x="457200" y="1214422"/>
          <a:ext cx="8229600" cy="33002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71660"/>
                <a:gridCol w="6257940"/>
              </a:tblGrid>
              <a:tr h="340373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Component</a:t>
                      </a:r>
                      <a:r>
                        <a:rPr lang="en-US" sz="20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of GDP</a:t>
                      </a:r>
                      <a:endParaRPr lang="th-TH" sz="20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Meaning</a:t>
                      </a:r>
                      <a:endParaRPr lang="th-TH" sz="20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</a:tr>
              <a:tr h="587493">
                <a:tc gridSpan="2">
                  <a:txBody>
                    <a:bodyPr/>
                    <a:lstStyle/>
                    <a:p>
                      <a:pPr marL="0" marR="0" lvl="1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kern="1200" dirty="0" smtClean="0">
                          <a:solidFill>
                            <a:schemeClr val="dk1"/>
                          </a:solidFill>
                          <a:latin typeface="Browallia New" pitchFamily="34" charset="-34"/>
                          <a:ea typeface="+mn-ea"/>
                          <a:cs typeface="Browallia New" pitchFamily="34" charset="-34"/>
                        </a:rPr>
                        <a:t>Gross</a:t>
                      </a:r>
                      <a:r>
                        <a:rPr kumimoji="0" lang="en-US" sz="2000" b="1" kern="1200" baseline="0" dirty="0" smtClean="0">
                          <a:solidFill>
                            <a:schemeClr val="dk1"/>
                          </a:solidFill>
                          <a:latin typeface="Browallia New" pitchFamily="34" charset="-34"/>
                          <a:ea typeface="+mn-ea"/>
                          <a:cs typeface="Browallia New" pitchFamily="34" charset="-34"/>
                        </a:rPr>
                        <a:t> Capital Formation (I)</a:t>
                      </a:r>
                      <a:endParaRPr kumimoji="0" lang="en-US" sz="2000" b="1" kern="1200" dirty="0" smtClean="0">
                        <a:solidFill>
                          <a:schemeClr val="dk1"/>
                        </a:solidFill>
                        <a:latin typeface="Browallia New" pitchFamily="34" charset="-34"/>
                        <a:ea typeface="+mn-ea"/>
                        <a:cs typeface="Browallia New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kern="1200" dirty="0" smtClean="0">
                        <a:solidFill>
                          <a:schemeClr val="dk1"/>
                        </a:solidFill>
                        <a:latin typeface="Browallia New" pitchFamily="34" charset="-34"/>
                        <a:ea typeface="+mn-ea"/>
                        <a:cs typeface="Browallia New" pitchFamily="34" charset="-34"/>
                      </a:endParaRPr>
                    </a:p>
                  </a:txBody>
                  <a:tcPr/>
                </a:tc>
              </a:tr>
              <a:tr h="587493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Gross Fixed Capital Formation</a:t>
                      </a:r>
                      <a:endParaRPr kumimoji="0" lang="en-US" sz="2000" kern="1200" dirty="0" smtClean="0">
                        <a:solidFill>
                          <a:schemeClr val="dk1"/>
                        </a:solidFill>
                        <a:latin typeface="Browallia New" pitchFamily="34" charset="-34"/>
                        <a:ea typeface="+mn-ea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kern="1200" dirty="0" smtClean="0">
                          <a:solidFill>
                            <a:schemeClr val="dk1"/>
                          </a:solidFill>
                          <a:latin typeface="Browallia New" pitchFamily="34" charset="-34"/>
                          <a:ea typeface="+mn-ea"/>
                          <a:cs typeface="Browallia New" pitchFamily="34" charset="-34"/>
                        </a:rPr>
                        <a:t>Investments</a:t>
                      </a:r>
                      <a:r>
                        <a:rPr kumimoji="0" lang="en-US" sz="2000" kern="1200" baseline="0" dirty="0" smtClean="0">
                          <a:solidFill>
                            <a:schemeClr val="dk1"/>
                          </a:solidFill>
                          <a:latin typeface="Browallia New" pitchFamily="34" charset="-34"/>
                          <a:ea typeface="+mn-ea"/>
                          <a:cs typeface="Browallia New" pitchFamily="34" charset="-34"/>
                        </a:rPr>
                        <a:t> in constructions and equipments that are used in the production process and last longer than 1 year. </a:t>
                      </a:r>
                      <a:endParaRPr kumimoji="0" lang="en-US" sz="2000" kern="1200" dirty="0" smtClean="0">
                        <a:solidFill>
                          <a:schemeClr val="dk1"/>
                        </a:solidFill>
                        <a:latin typeface="Browallia New" pitchFamily="34" charset="-34"/>
                        <a:ea typeface="+mn-ea"/>
                        <a:cs typeface="Browallia New" pitchFamily="34" charset="-34"/>
                      </a:endParaRPr>
                    </a:p>
                  </a:txBody>
                  <a:tcPr/>
                </a:tc>
              </a:tr>
              <a:tr h="419638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Change in Inventories</a:t>
                      </a:r>
                      <a:endParaRPr kumimoji="0" lang="en-US" sz="2000" kern="1200" dirty="0" smtClean="0">
                        <a:solidFill>
                          <a:schemeClr val="dk1"/>
                        </a:solidFill>
                        <a:latin typeface="Browallia New" pitchFamily="34" charset="-34"/>
                        <a:ea typeface="+mn-ea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kern="1200" dirty="0" smtClean="0">
                          <a:solidFill>
                            <a:schemeClr val="dk1"/>
                          </a:solidFill>
                          <a:latin typeface="Browallia New" pitchFamily="34" charset="-34"/>
                          <a:ea typeface="+mn-ea"/>
                          <a:cs typeface="Browallia New" pitchFamily="34" charset="-34"/>
                        </a:rPr>
                        <a:t>Difference</a:t>
                      </a:r>
                      <a:r>
                        <a:rPr kumimoji="0" lang="en-US" sz="2000" kern="1200" baseline="0" dirty="0" smtClean="0">
                          <a:solidFill>
                            <a:schemeClr val="dk1"/>
                          </a:solidFill>
                          <a:latin typeface="Browallia New" pitchFamily="34" charset="-34"/>
                          <a:ea typeface="+mn-ea"/>
                          <a:cs typeface="Browallia New" pitchFamily="34" charset="-34"/>
                        </a:rPr>
                        <a:t> between demand and supply of goods within one accounting year. </a:t>
                      </a:r>
                    </a:p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kern="1200" baseline="0" dirty="0" smtClean="0">
                        <a:solidFill>
                          <a:schemeClr val="dk1"/>
                        </a:solidFill>
                        <a:latin typeface="Browallia New" pitchFamily="34" charset="-34"/>
                        <a:ea typeface="+mn-ea"/>
                        <a:cs typeface="Browallia New" pitchFamily="34" charset="-34"/>
                      </a:endParaRPr>
                    </a:p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kern="1200" dirty="0" smtClean="0">
                          <a:solidFill>
                            <a:schemeClr val="dk1"/>
                          </a:solidFill>
                          <a:latin typeface="Browallia New" pitchFamily="34" charset="-34"/>
                          <a:ea typeface="+mn-ea"/>
                          <a:cs typeface="Browallia New" pitchFamily="34" charset="-34"/>
                        </a:rPr>
                        <a:t>***A</a:t>
                      </a:r>
                      <a:r>
                        <a:rPr kumimoji="0" lang="en-US" sz="2000" kern="1200" baseline="0" dirty="0" smtClean="0">
                          <a:solidFill>
                            <a:schemeClr val="dk1"/>
                          </a:solidFill>
                          <a:latin typeface="Browallia New" pitchFamily="34" charset="-34"/>
                          <a:ea typeface="+mn-ea"/>
                          <a:cs typeface="Browallia New" pitchFamily="34" charset="-34"/>
                        </a:rPr>
                        <a:t> convenient way to think of this is to think of goods that have been produced but have not yet been sold. </a:t>
                      </a:r>
                      <a:endParaRPr kumimoji="0" lang="en-US" sz="2000" kern="1200" dirty="0" smtClean="0">
                        <a:solidFill>
                          <a:schemeClr val="dk1"/>
                        </a:solidFill>
                        <a:latin typeface="Browallia New" pitchFamily="34" charset="-34"/>
                        <a:ea typeface="+mn-ea"/>
                        <a:cs typeface="Browallia New" pitchFamily="34" charset="-34"/>
                      </a:endParaRPr>
                    </a:p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000" kern="1200" dirty="0" smtClean="0">
                        <a:solidFill>
                          <a:schemeClr val="dk1"/>
                        </a:solidFill>
                        <a:latin typeface="Browallia New" pitchFamily="34" charset="-34"/>
                        <a:ea typeface="+mn-ea"/>
                        <a:cs typeface="Browallia New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17</a:t>
            </a:fld>
            <a:endParaRPr lang="th-TH" sz="160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Browallia New" pitchFamily="34" charset="-34"/>
                <a:cs typeface="Browallia New" pitchFamily="34" charset="-34"/>
              </a:rPr>
              <a:t>2.3.3 Expenditure Approach</a:t>
            </a:r>
            <a:endParaRPr lang="th-TH" dirty="0">
              <a:latin typeface="Browallia New" pitchFamily="34" charset="-34"/>
              <a:cs typeface="Browallia New" pitchFamily="34" charset="-34"/>
            </a:endParaRPr>
          </a:p>
        </p:txBody>
      </p:sp>
      <p:graphicFrame>
        <p:nvGraphicFramePr>
          <p:cNvPr id="5" name="ตัวยึดเนื้อหา 4"/>
          <p:cNvGraphicFramePr>
            <a:graphicFrameLocks noGrp="1"/>
          </p:cNvGraphicFramePr>
          <p:nvPr>
            <p:ph idx="1"/>
          </p:nvPr>
        </p:nvGraphicFramePr>
        <p:xfrm>
          <a:off x="457200" y="1071546"/>
          <a:ext cx="8229600" cy="232657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71660"/>
                <a:gridCol w="6257940"/>
              </a:tblGrid>
              <a:tr h="340373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Component</a:t>
                      </a:r>
                      <a:r>
                        <a:rPr lang="en-US" sz="20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of GDP</a:t>
                      </a:r>
                      <a:endParaRPr lang="th-TH" sz="20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Browallia New" pitchFamily="34" charset="-34"/>
                          <a:cs typeface="Browallia New" pitchFamily="34" charset="-34"/>
                        </a:rPr>
                        <a:t>Meaning</a:t>
                      </a:r>
                      <a:endParaRPr lang="th-TH" sz="20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</a:tr>
              <a:tr h="1930333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Exports and Imports of Goods and Services (X-M)</a:t>
                      </a:r>
                      <a:endParaRPr kumimoji="0" lang="en-US" sz="2000" b="1" kern="1200" dirty="0" smtClean="0">
                        <a:solidFill>
                          <a:schemeClr val="dk1"/>
                        </a:solidFill>
                        <a:latin typeface="Browallia New" pitchFamily="34" charset="-34"/>
                        <a:ea typeface="+mn-ea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Export</a:t>
                      </a:r>
                      <a:r>
                        <a:rPr kumimoji="0" lang="en-US" sz="2000" b="1" kern="12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of goods</a:t>
                      </a:r>
                      <a:r>
                        <a:rPr kumimoji="0" lang="en-US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:</a:t>
                      </a:r>
                      <a:r>
                        <a:rPr kumimoji="0" lang="th-TH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kumimoji="0" lang="en-US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values</a:t>
                      </a:r>
                      <a:r>
                        <a:rPr kumimoji="0" lang="en-US" sz="2000" kern="12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of final goods</a:t>
                      </a:r>
                      <a:r>
                        <a:rPr kumimoji="0" lang="th-TH" sz="2000" kern="12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kumimoji="0" lang="en-US" sz="2000" kern="12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exported to foreign countries. </a:t>
                      </a:r>
                      <a:endParaRPr kumimoji="0" lang="th-TH" sz="2000" kern="120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Export</a:t>
                      </a:r>
                      <a:r>
                        <a:rPr kumimoji="0" lang="en-US" sz="2000" b="1" kern="12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of services</a:t>
                      </a:r>
                      <a:r>
                        <a:rPr kumimoji="0" lang="en-US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:</a:t>
                      </a:r>
                      <a:r>
                        <a:rPr kumimoji="0" lang="th-TH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kumimoji="0" lang="en-US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value</a:t>
                      </a:r>
                      <a:r>
                        <a:rPr kumimoji="0" lang="en-US" sz="2000" kern="12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of services in transportation and tourism, and other services such as communication services, insurance services, sold to foreign countries. </a:t>
                      </a:r>
                      <a:endParaRPr kumimoji="0" lang="th-TH" sz="2000" kern="120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Import</a:t>
                      </a:r>
                      <a:r>
                        <a:rPr kumimoji="0" lang="en-US" sz="2000" b="1" kern="12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of goods</a:t>
                      </a:r>
                      <a:r>
                        <a:rPr kumimoji="0" lang="en-US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:</a:t>
                      </a:r>
                      <a:r>
                        <a:rPr kumimoji="0" lang="th-TH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kumimoji="0" lang="en-US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values</a:t>
                      </a:r>
                      <a:r>
                        <a:rPr kumimoji="0" lang="en-US" sz="2000" kern="12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of final goods imported from foreign countries</a:t>
                      </a:r>
                      <a:endParaRPr kumimoji="0" lang="th-TH" sz="2000" kern="120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  <a:p>
                      <a:pPr marL="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Impor</a:t>
                      </a:r>
                      <a:r>
                        <a:rPr kumimoji="0" lang="en-US" sz="2000" b="1" kern="12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t of services</a:t>
                      </a:r>
                      <a:r>
                        <a:rPr kumimoji="0" lang="en-US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:</a:t>
                      </a:r>
                      <a:r>
                        <a:rPr kumimoji="0" lang="th-TH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kumimoji="0" lang="en-US" sz="2000" kern="1200" dirty="0" smtClean="0">
                          <a:latin typeface="Browallia New" pitchFamily="34" charset="-34"/>
                          <a:cs typeface="Browallia New" pitchFamily="34" charset="-34"/>
                        </a:rPr>
                        <a:t>values</a:t>
                      </a:r>
                      <a:r>
                        <a:rPr kumimoji="0" lang="en-US" sz="2000" kern="12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of services bought from foreign countries.</a:t>
                      </a:r>
                      <a:endParaRPr lang="th-TH" sz="2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18</a:t>
            </a:fld>
            <a:endParaRPr lang="th-TH" sz="1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19</a:t>
            </a:fld>
            <a:endParaRPr lang="th-TH" sz="1600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8596" y="285728"/>
            <a:ext cx="61586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GDP of Thailand (Expenditure Side)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736" y="1052736"/>
            <a:ext cx="8881760" cy="47779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20</a:t>
            </a:fld>
            <a:endParaRPr lang="th-TH" sz="1600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85536" y="582195"/>
            <a:ext cx="69509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GDP of Thailand (Expenditure Side) 2014</a:t>
            </a:r>
            <a:r>
              <a:rPr lang="th-TH" b="1" dirty="0" smtClean="0">
                <a:latin typeface="Browallia New" pitchFamily="34" charset="-34"/>
                <a:cs typeface="Browallia New" pitchFamily="34" charset="-34"/>
              </a:rPr>
              <a:t> (</a:t>
            </a:r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Unit: Million Baht) 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5720" y="6143644"/>
            <a:ext cx="30396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Source: NESDB, Thailand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616" y="1340768"/>
            <a:ext cx="6820862" cy="43321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Exercise: Calculating GDP Expenditure Side</a:t>
            </a:r>
            <a:endParaRPr lang="th-TH" sz="36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928794" y="1643050"/>
          <a:ext cx="5429288" cy="5087440"/>
        </p:xfrm>
        <a:graphic>
          <a:graphicData uri="http://schemas.openxmlformats.org/drawingml/2006/table">
            <a:tbl>
              <a:tblPr/>
              <a:tblGrid>
                <a:gridCol w="3968193"/>
                <a:gridCol w="1461095"/>
              </a:tblGrid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 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2009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Private Consumption Expenditure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5,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000,000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5692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General Government Consumption Expenditure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1,5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00,000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Gross Fixed Capital Formation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2,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200,000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8954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Change in Inventories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-2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150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Plus : Exports of Goods and Services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6,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0,0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                  Exports of Goods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5,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000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                  Exports of Services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1,0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Less : Imports of Goods and Services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5,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000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                  Imports of Goods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4,0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                  Imports of Services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000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,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000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Expenditure on Gross Domestic Product 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Plus : Statistical Discrepancy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Browallia New"/>
                        </a:rPr>
                        <a:t>0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Gross Domestic Product,  (GDP)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928662" y="1142984"/>
            <a:ext cx="40719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Example: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01080" cy="4900634"/>
          </a:xfrm>
        </p:spPr>
        <p:txBody>
          <a:bodyPr>
            <a:normAutofit/>
          </a:bodyPr>
          <a:lstStyle/>
          <a:p>
            <a:r>
              <a:rPr lang="en-US" dirty="0" smtClean="0"/>
              <a:t>GDP measurement: income side</a:t>
            </a:r>
          </a:p>
          <a:p>
            <a:pPr lvl="1"/>
            <a:r>
              <a:rPr lang="en-US" dirty="0" smtClean="0"/>
              <a:t>Summing up the production related income earned by all people and </a:t>
            </a:r>
            <a:r>
              <a:rPr lang="en-US" dirty="0" err="1" smtClean="0"/>
              <a:t>organisations</a:t>
            </a:r>
            <a:endParaRPr lang="en-US" dirty="0" smtClean="0"/>
          </a:p>
          <a:p>
            <a:pPr lvl="1"/>
            <a:r>
              <a:rPr lang="en-US" dirty="0" smtClean="0"/>
              <a:t>But in order to get to the number of GDP, the calculation needs further steps</a:t>
            </a:r>
          </a:p>
          <a:p>
            <a:pPr lvl="2"/>
            <a:r>
              <a:rPr lang="en-US" dirty="0" smtClean="0"/>
              <a:t>Within GDP, there are components of income not earned by people within a country.</a:t>
            </a:r>
          </a:p>
          <a:p>
            <a:pPr lvl="2"/>
            <a:endParaRPr lang="en-US" b="1" dirty="0" smtClean="0"/>
          </a:p>
          <a:p>
            <a:pPr lvl="2"/>
            <a:r>
              <a:rPr lang="en-US" dirty="0" smtClean="0"/>
              <a:t>And even from GNP, there are income not earned by factors of production, due to depreciation.</a:t>
            </a:r>
          </a:p>
          <a:p>
            <a:pPr lvl="1">
              <a:buNone/>
            </a:pPr>
            <a:endParaRPr lang="en-US" dirty="0" smtClean="0"/>
          </a:p>
          <a:p>
            <a:pPr lvl="2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34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GDP </a:t>
            </a:r>
            <a:r>
              <a:rPr lang="en-US" dirty="0" err="1" smtClean="0"/>
              <a:t>vs</a:t>
            </a:r>
            <a:r>
              <a:rPr lang="en-US" dirty="0" smtClean="0"/>
              <a:t> GNP</a:t>
            </a:r>
          </a:p>
          <a:p>
            <a:pPr lvl="1"/>
            <a:r>
              <a:rPr lang="en-US" dirty="0" smtClean="0"/>
              <a:t>GDP measures the total value of goods and services newly produced within the “___________________” of a nation</a:t>
            </a:r>
          </a:p>
          <a:p>
            <a:pPr lvl="1"/>
            <a:r>
              <a:rPr lang="en-US" dirty="0" smtClean="0"/>
              <a:t>GNP measures the same thing, but within the boundary of a nationality of economic agents.  </a:t>
            </a:r>
          </a:p>
          <a:p>
            <a:pPr lvl="2"/>
            <a:r>
              <a:rPr lang="en-US" dirty="0" smtClean="0"/>
              <a:t>Can you imagine the case in which the two measurements for the same nation can be largely different?</a:t>
            </a:r>
          </a:p>
          <a:p>
            <a:pPr lvl="1"/>
            <a:r>
              <a:rPr lang="en-US" sz="3000" dirty="0" smtClean="0"/>
              <a:t>GNP = GDP +  </a:t>
            </a:r>
          </a:p>
          <a:p>
            <a:pPr lvl="2"/>
            <a:r>
              <a:rPr lang="en-US" sz="2600" dirty="0" smtClean="0"/>
              <a:t>Net Income Payment from Abroad = Receipts of Income from Abroad – Payments of Income to Abroad</a:t>
            </a:r>
          </a:p>
          <a:p>
            <a:pPr lvl="1"/>
            <a:endParaRPr lang="en-US" dirty="0" smtClean="0"/>
          </a:p>
          <a:p>
            <a:pPr lvl="2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663570"/>
              </p:ext>
            </p:extLst>
          </p:nvPr>
        </p:nvGraphicFramePr>
        <p:xfrm>
          <a:off x="428596" y="857232"/>
          <a:ext cx="8358246" cy="4491576"/>
        </p:xfrm>
        <a:graphic>
          <a:graphicData uri="http://schemas.openxmlformats.org/drawingml/2006/table">
            <a:tbl>
              <a:tblPr/>
              <a:tblGrid>
                <a:gridCol w="5164843"/>
                <a:gridCol w="1010159"/>
                <a:gridCol w="1091622"/>
                <a:gridCol w="1091622"/>
              </a:tblGrid>
              <a:tr h="308430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Japan GDP and GNP (Unit: Billion Yen)</a:t>
                      </a: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2400" b="0" i="0" u="none" strike="noStrike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2400" b="0" i="0" u="none" strike="noStrike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2400" b="0" i="0" u="none" strike="noStrike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430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 </a:t>
                      </a:r>
                    </a:p>
                  </a:txBody>
                  <a:tcPr marL="8538" marR="8538" marT="8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 smtClean="0">
                          <a:solidFill>
                            <a:srgbClr val="000000"/>
                          </a:solidFill>
                          <a:latin typeface="Browallia New" panose="020B0604020202020204" pitchFamily="34" charset="-34"/>
                          <a:cs typeface="Browallia New" panose="020B0604020202020204" pitchFamily="34" charset="-34"/>
                        </a:rPr>
                        <a:t>20</a:t>
                      </a:r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latin typeface="Browallia New" panose="020B0604020202020204" pitchFamily="34" charset="-34"/>
                          <a:cs typeface="Browallia New" panose="020B0604020202020204" pitchFamily="34" charset="-34"/>
                        </a:rPr>
                        <a:t>12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latin typeface="Browallia New" panose="020B0604020202020204" pitchFamily="34" charset="-34"/>
                        <a:cs typeface="Browallia New" panose="020B0604020202020204" pitchFamily="34" charset="-34"/>
                      </a:endParaRPr>
                    </a:p>
                  </a:txBody>
                  <a:tcPr marL="8538" marR="8538" marT="8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 smtClean="0">
                          <a:solidFill>
                            <a:srgbClr val="000000"/>
                          </a:solidFill>
                          <a:latin typeface="Browallia New" panose="020B0604020202020204" pitchFamily="34" charset="-34"/>
                          <a:cs typeface="Browallia New" panose="020B0604020202020204" pitchFamily="34" charset="-34"/>
                        </a:rPr>
                        <a:t>20</a:t>
                      </a:r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latin typeface="Browallia New" panose="020B0604020202020204" pitchFamily="34" charset="-34"/>
                          <a:cs typeface="Browallia New" panose="020B0604020202020204" pitchFamily="34" charset="-34"/>
                        </a:rPr>
                        <a:t>13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latin typeface="Browallia New" panose="020B0604020202020204" pitchFamily="34" charset="-34"/>
                        <a:cs typeface="Browallia New" panose="020B0604020202020204" pitchFamily="34" charset="-34"/>
                      </a:endParaRPr>
                    </a:p>
                  </a:txBody>
                  <a:tcPr marL="8538" marR="8538" marT="8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 smtClean="0">
                          <a:solidFill>
                            <a:srgbClr val="000000"/>
                          </a:solidFill>
                          <a:latin typeface="Browallia New" panose="020B0604020202020204" pitchFamily="34" charset="-34"/>
                          <a:cs typeface="Browallia New" panose="020B0604020202020204" pitchFamily="34" charset="-34"/>
                        </a:rPr>
                        <a:t>201</a:t>
                      </a:r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latin typeface="Browallia New" panose="020B0604020202020204" pitchFamily="34" charset="-34"/>
                          <a:cs typeface="Browallia New" panose="020B0604020202020204" pitchFamily="34" charset="-34"/>
                        </a:rPr>
                        <a:t>4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latin typeface="Browallia New" panose="020B0604020202020204" pitchFamily="34" charset="-34"/>
                        <a:cs typeface="Browallia New" panose="020B0604020202020204" pitchFamily="34" charset="-34"/>
                      </a:endParaRPr>
                    </a:p>
                  </a:txBody>
                  <a:tcPr marL="8538" marR="8538" marT="8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430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Gross domestic </a:t>
                      </a:r>
                      <a:r>
                        <a:rPr lang="en-US" sz="2400" b="1" i="0" u="none" strike="noStrike" dirty="0" smtClean="0">
                          <a:solidFill>
                            <a:srgbClr val="000000"/>
                          </a:solidFill>
                          <a:latin typeface="Browallia New"/>
                        </a:rPr>
                        <a:t>product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000" b="0" i="0" u="none" strike="noStrike" dirty="0">
                          <a:effectLst/>
                          <a:latin typeface="Browallia New" panose="020B0604020202020204" pitchFamily="34" charset="-34"/>
                          <a:ea typeface="ＭＳ 明朝" panose="02020609040205080304" pitchFamily="49" charset="-128"/>
                          <a:cs typeface="Browallia New" panose="020B0604020202020204" pitchFamily="34" charset="-34"/>
                        </a:rPr>
                        <a:t>474,403.7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000" b="0" i="0" u="none" strike="noStrike">
                          <a:effectLst/>
                          <a:latin typeface="Browallia New" panose="020B0604020202020204" pitchFamily="34" charset="-34"/>
                          <a:ea typeface="ＭＳ 明朝" panose="02020609040205080304" pitchFamily="49" charset="-128"/>
                          <a:cs typeface="Browallia New" panose="020B0604020202020204" pitchFamily="34" charset="-34"/>
                        </a:rPr>
                        <a:t>482,430.4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000" b="0" i="0" u="none" strike="noStrike" dirty="0">
                          <a:effectLst/>
                          <a:latin typeface="Browallia New" panose="020B0604020202020204" pitchFamily="34" charset="-34"/>
                          <a:ea typeface="ＭＳ 明朝" panose="02020609040205080304" pitchFamily="49" charset="-128"/>
                          <a:cs typeface="Browallia New" panose="020B0604020202020204" pitchFamily="34" charset="-34"/>
                        </a:rPr>
                        <a:t>489,623.4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430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Net primary income from the rest of the world </a:t>
                      </a:r>
                    </a:p>
                  </a:txBody>
                  <a:tcPr marL="8538" marR="8538" marT="8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Browallia New" panose="020B0604020202020204" pitchFamily="34" charset="-34"/>
                          <a:cs typeface="Browallia New" panose="020B0604020202020204" pitchFamily="34" charset="-34"/>
                        </a:rPr>
                        <a:t>15,396.2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Browallia New" panose="020B0604020202020204" pitchFamily="34" charset="-34"/>
                          <a:cs typeface="Browallia New" panose="020B0604020202020204" pitchFamily="34" charset="-34"/>
                        </a:rPr>
                        <a:t>17,937.5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Browallia New" panose="020B0604020202020204" pitchFamily="34" charset="-34"/>
                          <a:cs typeface="Browallia New" panose="020B0604020202020204" pitchFamily="34" charset="-34"/>
                        </a:rPr>
                        <a:t>21,047.0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430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Gross national </a:t>
                      </a:r>
                      <a:r>
                        <a:rPr lang="en-US" sz="2400" b="1" i="0" u="none" strike="noStrike" dirty="0" smtClean="0">
                          <a:solidFill>
                            <a:srgbClr val="000000"/>
                          </a:solidFill>
                          <a:latin typeface="Browallia New"/>
                        </a:rPr>
                        <a:t>product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000" b="0" i="0" u="none" strike="noStrike">
                          <a:effectLst/>
                          <a:latin typeface="Browallia New" panose="020B0604020202020204" pitchFamily="34" charset="-34"/>
                          <a:ea typeface="ＭＳ 明朝" panose="02020609040205080304" pitchFamily="49" charset="-128"/>
                          <a:cs typeface="Browallia New" panose="020B0604020202020204" pitchFamily="34" charset="-34"/>
                        </a:rPr>
                        <a:t>489,799.8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000" b="0" i="0" u="none" strike="noStrike">
                          <a:effectLst/>
                          <a:latin typeface="Browallia New" panose="020B0604020202020204" pitchFamily="34" charset="-34"/>
                          <a:ea typeface="ＭＳ 明朝" panose="02020609040205080304" pitchFamily="49" charset="-128"/>
                          <a:cs typeface="Browallia New" panose="020B0604020202020204" pitchFamily="34" charset="-34"/>
                        </a:rPr>
                        <a:t>500,367.8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000" b="0" i="0" u="none" strike="noStrike" dirty="0">
                          <a:effectLst/>
                          <a:latin typeface="Browallia New" panose="020B0604020202020204" pitchFamily="34" charset="-34"/>
                          <a:ea typeface="ＭＳ 明朝" panose="02020609040205080304" pitchFamily="49" charset="-128"/>
                          <a:cs typeface="Browallia New" panose="020B0604020202020204" pitchFamily="34" charset="-34"/>
                        </a:rPr>
                        <a:t>510,670.4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430">
                <a:tc>
                  <a:txBody>
                    <a:bodyPr/>
                    <a:lstStyle/>
                    <a:p>
                      <a:pPr algn="l" fontAlgn="b"/>
                      <a:endParaRPr lang="th-TH" sz="2400" b="0" i="0" u="none" strike="noStrike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2400" b="0" i="0" u="none" strike="noStrike" dirty="0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2400" b="0" i="0" u="none" strike="noStrike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2400" b="0" i="0" u="none" strike="noStrike" dirty="0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08430">
                <a:tc>
                  <a:txBody>
                    <a:bodyPr/>
                    <a:lstStyle/>
                    <a:p>
                      <a:pPr algn="l" fontAlgn="b"/>
                      <a:endParaRPr lang="th-TH" sz="2400" b="0" i="0" u="none" strike="noStrike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2400" b="0" i="0" u="none" strike="noStrike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2400" b="0" i="0" u="none" strike="noStrike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2400" b="0" i="0" u="none" strike="noStrike" dirty="0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8430">
                <a:tc>
                  <a:txBody>
                    <a:bodyPr/>
                    <a:lstStyle/>
                    <a:p>
                      <a:pPr algn="l" fontAlgn="b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Thailand's GDP and GNP (Unit: Million Baht)</a:t>
                      </a: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2400" b="0" i="0" u="none" strike="noStrike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2400" b="0" i="0" u="none" strike="noStrike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h-TH" sz="2400" b="0" i="0" u="none" strike="noStrike" dirty="0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430">
                <a:tc>
                  <a:txBody>
                    <a:bodyPr/>
                    <a:lstStyle/>
                    <a:p>
                      <a:pPr algn="l" fontAlgn="b"/>
                      <a:r>
                        <a:rPr lang="th-TH" sz="2400" b="1" i="0" u="none" strike="noStrike">
                          <a:solidFill>
                            <a:srgbClr val="000000"/>
                          </a:solidFill>
                          <a:latin typeface="Browallia New"/>
                        </a:rPr>
                        <a:t> </a:t>
                      </a:r>
                    </a:p>
                  </a:txBody>
                  <a:tcPr marL="8538" marR="8538" marT="8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 smtClean="0">
                          <a:solidFill>
                            <a:srgbClr val="000000"/>
                          </a:solidFill>
                          <a:latin typeface="Browallia New" panose="020B0604020202020204" pitchFamily="34" charset="-34"/>
                          <a:cs typeface="Browallia New" panose="020B0604020202020204" pitchFamily="34" charset="-34"/>
                        </a:rPr>
                        <a:t>20</a:t>
                      </a:r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latin typeface="Browallia New" panose="020B0604020202020204" pitchFamily="34" charset="-34"/>
                          <a:cs typeface="Browallia New" panose="020B0604020202020204" pitchFamily="34" charset="-34"/>
                        </a:rPr>
                        <a:t>12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latin typeface="Browallia New" panose="020B0604020202020204" pitchFamily="34" charset="-34"/>
                        <a:cs typeface="Browallia New" panose="020B0604020202020204" pitchFamily="34" charset="-34"/>
                      </a:endParaRPr>
                    </a:p>
                  </a:txBody>
                  <a:tcPr marL="8538" marR="8538" marT="8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 smtClean="0">
                          <a:solidFill>
                            <a:srgbClr val="000000"/>
                          </a:solidFill>
                          <a:latin typeface="Browallia New" panose="020B0604020202020204" pitchFamily="34" charset="-34"/>
                          <a:cs typeface="Browallia New" panose="020B0604020202020204" pitchFamily="34" charset="-34"/>
                        </a:rPr>
                        <a:t>201</a:t>
                      </a:r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latin typeface="Browallia New" panose="020B0604020202020204" pitchFamily="34" charset="-34"/>
                          <a:cs typeface="Browallia New" panose="020B0604020202020204" pitchFamily="34" charset="-34"/>
                        </a:rPr>
                        <a:t>3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latin typeface="Browallia New" panose="020B0604020202020204" pitchFamily="34" charset="-34"/>
                        <a:cs typeface="Browallia New" panose="020B0604020202020204" pitchFamily="34" charset="-34"/>
                      </a:endParaRPr>
                    </a:p>
                  </a:txBody>
                  <a:tcPr marL="8538" marR="8538" marT="8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400" b="0" i="0" u="none" strike="noStrike" dirty="0" smtClean="0">
                          <a:solidFill>
                            <a:srgbClr val="000000"/>
                          </a:solidFill>
                          <a:latin typeface="Browallia New" panose="020B0604020202020204" pitchFamily="34" charset="-34"/>
                          <a:cs typeface="Browallia New" panose="020B0604020202020204" pitchFamily="34" charset="-34"/>
                        </a:rPr>
                        <a:t>201</a:t>
                      </a:r>
                      <a:r>
                        <a:rPr lang="en-US" sz="2400" b="0" i="0" u="none" strike="noStrike" dirty="0" smtClean="0">
                          <a:solidFill>
                            <a:srgbClr val="000000"/>
                          </a:solidFill>
                          <a:latin typeface="Browallia New" panose="020B0604020202020204" pitchFamily="34" charset="-34"/>
                          <a:cs typeface="Browallia New" panose="020B0604020202020204" pitchFamily="34" charset="-34"/>
                        </a:rPr>
                        <a:t>4</a:t>
                      </a:r>
                      <a:endParaRPr lang="th-TH" sz="2400" b="0" i="0" u="none" strike="noStrike" dirty="0">
                        <a:solidFill>
                          <a:srgbClr val="000000"/>
                        </a:solidFill>
                        <a:latin typeface="Browallia New" panose="020B0604020202020204" pitchFamily="34" charset="-34"/>
                        <a:cs typeface="Browallia New" panose="020B0604020202020204" pitchFamily="34" charset="-34"/>
                      </a:endParaRPr>
                    </a:p>
                  </a:txBody>
                  <a:tcPr marL="8538" marR="8538" marT="8538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430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Gross domestic </a:t>
                      </a:r>
                      <a:r>
                        <a:rPr lang="en-US" sz="2400" b="1" i="0" u="none" strike="noStrike" dirty="0" smtClean="0">
                          <a:solidFill>
                            <a:srgbClr val="000000"/>
                          </a:solidFill>
                          <a:latin typeface="Browallia New"/>
                        </a:rPr>
                        <a:t>product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Browallia New" panose="020B0604020202020204" pitchFamily="34" charset="-34"/>
                          <a:cs typeface="Browallia New" panose="020B0604020202020204" pitchFamily="34" charset="-34"/>
                        </a:rPr>
                        <a:t>12,349,021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Browallia New" panose="020B0604020202020204" pitchFamily="34" charset="-34"/>
                          <a:cs typeface="Browallia New" panose="020B0604020202020204" pitchFamily="34" charset="-34"/>
                        </a:rPr>
                        <a:t>12,901,490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000" b="0" i="0" u="none" strike="noStrike">
                          <a:solidFill>
                            <a:schemeClr val="tx1"/>
                          </a:solidFill>
                          <a:effectLst/>
                          <a:latin typeface="Browallia New" panose="020B0604020202020204" pitchFamily="34" charset="-34"/>
                          <a:cs typeface="Browallia New" panose="020B0604020202020204" pitchFamily="34" charset="-34"/>
                        </a:rPr>
                        <a:t>13,132,241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430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2400" b="1" i="0" u="none" strike="noStrike" dirty="0" smtClean="0">
                          <a:solidFill>
                            <a:srgbClr val="000000"/>
                          </a:solidFill>
                          <a:latin typeface="Browallia New"/>
                        </a:rPr>
                        <a:t>Net </a:t>
                      </a:r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primary income from the rest of the world</a:t>
                      </a:r>
                      <a:r>
                        <a:rPr lang="en-US" sz="2400" b="1" i="0" u="none" strike="noStrike" dirty="0">
                          <a:solidFill>
                            <a:srgbClr val="002060"/>
                          </a:solidFill>
                          <a:latin typeface="Browallia New"/>
                        </a:rPr>
                        <a:t> 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000" b="0" i="0" u="none" strike="noStrike">
                          <a:solidFill>
                            <a:schemeClr val="tx1"/>
                          </a:solidFill>
                          <a:effectLst/>
                          <a:latin typeface="Browallia New" panose="020B0604020202020204" pitchFamily="34" charset="-34"/>
                          <a:cs typeface="Browallia New" panose="020B0604020202020204" pitchFamily="34" charset="-34"/>
                        </a:rPr>
                        <a:t>-529,547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Browallia New" panose="020B0604020202020204" pitchFamily="34" charset="-34"/>
                          <a:cs typeface="Browallia New" panose="020B0604020202020204" pitchFamily="34" charset="-34"/>
                        </a:rPr>
                        <a:t>-799,242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Browallia New" panose="020B0604020202020204" pitchFamily="34" charset="-34"/>
                          <a:cs typeface="Browallia New" panose="020B0604020202020204" pitchFamily="34" charset="-34"/>
                        </a:rPr>
                        <a:t>-651,195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430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latin typeface="Browallia New"/>
                        </a:rPr>
                        <a:t>Gross national </a:t>
                      </a:r>
                      <a:r>
                        <a:rPr lang="en-US" sz="2400" b="1" i="0" u="none" strike="noStrike" dirty="0" smtClean="0">
                          <a:solidFill>
                            <a:srgbClr val="000000"/>
                          </a:solidFill>
                          <a:latin typeface="Browallia New"/>
                        </a:rPr>
                        <a:t>product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latin typeface="Browallia New"/>
                      </a:endParaRPr>
                    </a:p>
                  </a:txBody>
                  <a:tcPr marL="8538" marR="8538" marT="853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000" b="0" i="0" u="none" strike="noStrike">
                          <a:solidFill>
                            <a:schemeClr val="tx1"/>
                          </a:solidFill>
                          <a:effectLst/>
                          <a:latin typeface="Browallia New" panose="020B0604020202020204" pitchFamily="34" charset="-34"/>
                          <a:cs typeface="Browallia New" panose="020B0604020202020204" pitchFamily="34" charset="-34"/>
                        </a:rPr>
                        <a:t>11,819,474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000" b="0" i="0" u="none" strike="noStrike">
                          <a:solidFill>
                            <a:schemeClr val="tx1"/>
                          </a:solidFill>
                          <a:effectLst/>
                          <a:latin typeface="Browallia New" panose="020B0604020202020204" pitchFamily="34" charset="-34"/>
                          <a:cs typeface="Browallia New" panose="020B0604020202020204" pitchFamily="34" charset="-34"/>
                        </a:rPr>
                        <a:t>12,102,248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Browallia New" panose="020B0604020202020204" pitchFamily="34" charset="-34"/>
                          <a:cs typeface="Browallia New" panose="020B0604020202020204" pitchFamily="34" charset="-34"/>
                        </a:rPr>
                        <a:t>12,481,046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571472" y="5715016"/>
            <a:ext cx="68804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Sources: Statistics Bureau of Japan and NESDB of Thailand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57298"/>
            <a:ext cx="8401080" cy="5143536"/>
          </a:xfrm>
        </p:spPr>
        <p:txBody>
          <a:bodyPr>
            <a:normAutofit/>
          </a:bodyPr>
          <a:lstStyle/>
          <a:p>
            <a:r>
              <a:rPr lang="en-US" dirty="0"/>
              <a:t>A</a:t>
            </a:r>
            <a:r>
              <a:rPr lang="en-US" dirty="0" smtClean="0"/>
              <a:t>dditional measures (in relation to GDP &amp; GNP)</a:t>
            </a:r>
          </a:p>
          <a:p>
            <a:pPr lvl="1"/>
            <a:r>
              <a:rPr lang="en-US" dirty="0" smtClean="0"/>
              <a:t>Net National Product (NNP): GNP less depreciation</a:t>
            </a:r>
          </a:p>
          <a:p>
            <a:pPr lvl="1"/>
            <a:r>
              <a:rPr lang="en-US" dirty="0" smtClean="0"/>
              <a:t>National Income (NI): Total income earned by factors of production</a:t>
            </a:r>
          </a:p>
          <a:p>
            <a:pPr lvl="2"/>
            <a:r>
              <a:rPr lang="en-US" dirty="0" smtClean="0"/>
              <a:t>**In case statistical discrepancy is zero, </a:t>
            </a:r>
            <a:r>
              <a:rPr lang="en-US" b="1" dirty="0" smtClean="0"/>
              <a:t>NNP equals NI</a:t>
            </a:r>
          </a:p>
          <a:p>
            <a:pPr lvl="1"/>
            <a:r>
              <a:rPr lang="en-US" dirty="0" smtClean="0"/>
              <a:t>Personal Income (PI): Total income accrued to households </a:t>
            </a:r>
          </a:p>
          <a:p>
            <a:pPr lvl="1"/>
            <a:r>
              <a:rPr lang="en-US" dirty="0" smtClean="0"/>
              <a:t>Disposable Personal Income: Total income available for household to spend</a:t>
            </a:r>
          </a:p>
          <a:p>
            <a:pPr lvl="1">
              <a:buNone/>
            </a:pPr>
            <a:r>
              <a:rPr lang="en-US" b="1" dirty="0" smtClean="0"/>
              <a:t>How to get from GDP to other measurements?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57298"/>
            <a:ext cx="8401080" cy="5143536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GDP measurement: additional measures (in relation to GDP)</a:t>
            </a:r>
          </a:p>
          <a:p>
            <a:pPr lvl="2">
              <a:buNone/>
            </a:pPr>
            <a:r>
              <a:rPr lang="en-US" sz="2800" dirty="0" smtClean="0"/>
              <a:t>GDP </a:t>
            </a:r>
          </a:p>
          <a:p>
            <a:pPr lvl="3">
              <a:buNone/>
            </a:pPr>
            <a:r>
              <a:rPr lang="en-US" sz="2400" dirty="0" smtClean="0"/>
              <a:t>Plus: Receipts of factor income from the rest of the world</a:t>
            </a:r>
          </a:p>
          <a:p>
            <a:pPr lvl="3">
              <a:buNone/>
            </a:pPr>
            <a:r>
              <a:rPr lang="en-US" sz="2400" dirty="0" smtClean="0"/>
              <a:t>Less: Payments of factor income from the rest of the world</a:t>
            </a:r>
          </a:p>
          <a:p>
            <a:pPr lvl="2">
              <a:buNone/>
            </a:pPr>
            <a:r>
              <a:rPr lang="en-US" sz="2800" dirty="0" smtClean="0"/>
              <a:t>Equals: </a:t>
            </a:r>
          </a:p>
          <a:p>
            <a:pPr lvl="3">
              <a:buNone/>
            </a:pPr>
            <a:r>
              <a:rPr lang="en-US" sz="2400" dirty="0" smtClean="0"/>
              <a:t>Less: Depreciation</a:t>
            </a:r>
          </a:p>
          <a:p>
            <a:pPr lvl="2">
              <a:buNone/>
            </a:pPr>
            <a:r>
              <a:rPr lang="en-US" sz="2800" dirty="0" smtClean="0"/>
              <a:t>Equals: </a:t>
            </a:r>
          </a:p>
          <a:p>
            <a:pPr lvl="3">
              <a:buNone/>
            </a:pPr>
            <a:r>
              <a:rPr lang="en-US" sz="2400" dirty="0" smtClean="0"/>
              <a:t>Less: Statistical </a:t>
            </a:r>
            <a:r>
              <a:rPr lang="en-US" sz="2400" dirty="0" err="1" smtClean="0"/>
              <a:t>Discrepency</a:t>
            </a:r>
            <a:endParaRPr lang="en-US" sz="2400" dirty="0" smtClean="0"/>
          </a:p>
          <a:p>
            <a:pPr lvl="2">
              <a:buNone/>
            </a:pPr>
            <a:r>
              <a:rPr lang="en-US" sz="2800" dirty="0" smtClean="0"/>
              <a:t>Equals: </a:t>
            </a:r>
          </a:p>
          <a:p>
            <a:pPr lvl="2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2984"/>
            <a:ext cx="8401080" cy="5429288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GDP measurement: additional measures (in relation to GDP)</a:t>
            </a:r>
          </a:p>
          <a:p>
            <a:pPr lvl="2">
              <a:buNone/>
            </a:pPr>
            <a:r>
              <a:rPr lang="en-US" sz="2800" dirty="0" smtClean="0"/>
              <a:t>National income</a:t>
            </a:r>
          </a:p>
          <a:p>
            <a:pPr lvl="3">
              <a:buNone/>
            </a:pPr>
            <a:r>
              <a:rPr lang="en-US" sz="2400" dirty="0" smtClean="0"/>
              <a:t>Less: Amount of national income not going to households</a:t>
            </a:r>
          </a:p>
          <a:p>
            <a:pPr lvl="2">
              <a:buNone/>
            </a:pPr>
            <a:r>
              <a:rPr lang="en-US" sz="2800" dirty="0" smtClean="0"/>
              <a:t>Equals: </a:t>
            </a:r>
          </a:p>
          <a:p>
            <a:pPr lvl="3">
              <a:buNone/>
            </a:pPr>
            <a:r>
              <a:rPr lang="en-US" sz="2400" dirty="0" smtClean="0"/>
              <a:t>Less: Personal Income Taxes</a:t>
            </a:r>
          </a:p>
          <a:p>
            <a:pPr lvl="2">
              <a:buNone/>
            </a:pPr>
            <a:r>
              <a:rPr lang="en-US" sz="2800" dirty="0" smtClean="0"/>
              <a:t>Equals: Disposable personal income</a:t>
            </a:r>
          </a:p>
          <a:p>
            <a:pPr lvl="3">
              <a:buNone/>
            </a:pPr>
            <a:r>
              <a:rPr lang="en-US" sz="2400" dirty="0" smtClean="0"/>
              <a:t>Less: Personal consumption expenditures, personal interest payments, and transfer payments made by households</a:t>
            </a:r>
          </a:p>
          <a:p>
            <a:pPr lvl="2">
              <a:buNone/>
            </a:pPr>
            <a:r>
              <a:rPr lang="en-US" sz="2800" dirty="0" smtClean="0"/>
              <a:t>Equals: Personal saving</a:t>
            </a:r>
          </a:p>
          <a:p>
            <a:pPr lvl="2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r>
              <a:rPr lang="en-US" dirty="0" smtClean="0"/>
              <a:t>Calculating GDP Income Side</a:t>
            </a:r>
            <a:endParaRPr lang="th-TH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4857752" y="857232"/>
          <a:ext cx="3714776" cy="3216393"/>
        </p:xfrm>
        <a:graphic>
          <a:graphicData uri="http://schemas.openxmlformats.org/drawingml/2006/table">
            <a:tbl>
              <a:tblPr/>
              <a:tblGrid>
                <a:gridCol w="2715079"/>
                <a:gridCol w="999697"/>
              </a:tblGrid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 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2009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Gross Domestic Product,  (GDP) 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9,000,000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Net Income Payment from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Abroad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-500,000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Gross National Product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(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GNP)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Depreciation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1,500,000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NNP (Net National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Product)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Statistical Discrepancy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NI (National Income)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785786" y="1285860"/>
          <a:ext cx="3714776" cy="5398789"/>
        </p:xfrm>
        <a:graphic>
          <a:graphicData uri="http://schemas.openxmlformats.org/drawingml/2006/table">
            <a:tbl>
              <a:tblPr/>
              <a:tblGrid>
                <a:gridCol w="2715079"/>
                <a:gridCol w="999697"/>
              </a:tblGrid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 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2009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Compensation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to employees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3,000,000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Household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mixed income/operating surplus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2,500,000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Household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property income (rent + interest)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500,000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Government property income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(rent + interest)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-10,000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Corporate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profit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1,010,000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NI (Net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Income)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Statistical Discrepancy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NNP (Net National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Product)</a:t>
                      </a:r>
                      <a:endParaRPr lang="en-US" sz="1600" b="0" i="0" u="none" strike="noStrike" dirty="0" smtClean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Depreciation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1,500,000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Gross National Product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(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GNP)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Net Income Payment from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Abroad</a:t>
                      </a:r>
                      <a:endParaRPr lang="en-US" sz="1600" b="0" i="0" u="none" strike="noStrike" dirty="0" smtClean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-500,000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Gross Domestic Product,  (GDP) 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4857752" y="4143380"/>
          <a:ext cx="3714776" cy="2370117"/>
        </p:xfrm>
        <a:graphic>
          <a:graphicData uri="http://schemas.openxmlformats.org/drawingml/2006/table">
            <a:tbl>
              <a:tblPr/>
              <a:tblGrid>
                <a:gridCol w="2715079"/>
                <a:gridCol w="999697"/>
              </a:tblGrid>
              <a:tr h="254427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  </a:t>
                      </a: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2009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NI (National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Income)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7,000,000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Income not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going to household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2,000,000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PI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(Personal Income)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Personal income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taxes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1,000,000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138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Disposable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Browallia New" pitchFamily="34" charset="-34"/>
                          <a:cs typeface="Browallia New" pitchFamily="34" charset="-34"/>
                        </a:rPr>
                        <a:t> personal income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endParaRPr lang="th-TH" sz="1600" b="0" i="0" u="none" strike="noStrike" dirty="0">
                        <a:solidFill>
                          <a:srgbClr val="000000"/>
                        </a:solidFill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 marL="2164" marR="2164" marT="216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714348" y="895633"/>
            <a:ext cx="242889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Example:</a:t>
            </a:r>
            <a:endParaRPr lang="th-TH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mtClean="0"/>
              <a:pPr/>
              <a:t>29</a:t>
            </a:fld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539552" y="86826"/>
            <a:ext cx="32073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GDP of Thailand (Income Side) 2009-2011</a:t>
            </a:r>
            <a:r>
              <a:rPr lang="th-TH" b="1" dirty="0" smtClean="0">
                <a:latin typeface="Browallia New" pitchFamily="34" charset="-34"/>
                <a:cs typeface="Browallia New" pitchFamily="34" charset="-34"/>
              </a:rPr>
              <a:t> (</a:t>
            </a:r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Unit: Million Baht) 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9952" y="82210"/>
            <a:ext cx="4032448" cy="66735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/>
          <a:lstStyle/>
          <a:p>
            <a:r>
              <a:rPr lang="en-US" dirty="0" smtClean="0"/>
              <a:t>GDP and its measurement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85860"/>
            <a:ext cx="8401080" cy="5286412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Calculate GDP expenditure side and income side from the following information</a:t>
            </a:r>
          </a:p>
          <a:p>
            <a:pPr lvl="1"/>
            <a:r>
              <a:rPr lang="en-US" dirty="0" smtClean="0"/>
              <a:t>Consumption Expenditure = 10</a:t>
            </a:r>
          </a:p>
          <a:p>
            <a:pPr lvl="1"/>
            <a:r>
              <a:rPr lang="en-US" dirty="0" smtClean="0"/>
              <a:t>Government Expenditure = 15</a:t>
            </a:r>
          </a:p>
          <a:p>
            <a:pPr lvl="1"/>
            <a:r>
              <a:rPr lang="en-US" dirty="0" smtClean="0"/>
              <a:t>Savings = 5</a:t>
            </a:r>
          </a:p>
          <a:p>
            <a:pPr lvl="1"/>
            <a:r>
              <a:rPr lang="en-US" dirty="0" smtClean="0"/>
              <a:t>Depreciation = 2 </a:t>
            </a:r>
          </a:p>
          <a:p>
            <a:pPr lvl="1"/>
            <a:r>
              <a:rPr lang="en-US" dirty="0" smtClean="0"/>
              <a:t>Fixed Capital Formation = 3</a:t>
            </a:r>
          </a:p>
          <a:p>
            <a:pPr lvl="1"/>
            <a:r>
              <a:rPr lang="en-US" dirty="0" smtClean="0"/>
              <a:t>Change in Inventory = 2</a:t>
            </a:r>
          </a:p>
          <a:p>
            <a:pPr lvl="1"/>
            <a:r>
              <a:rPr lang="en-US" dirty="0" smtClean="0"/>
              <a:t>Import = 2</a:t>
            </a:r>
          </a:p>
          <a:p>
            <a:pPr lvl="1"/>
            <a:r>
              <a:rPr lang="en-US" dirty="0" smtClean="0"/>
              <a:t>Export = 4</a:t>
            </a:r>
          </a:p>
          <a:p>
            <a:pPr lvl="1"/>
            <a:r>
              <a:rPr lang="en-US" dirty="0" smtClean="0"/>
              <a:t>Net income payment from abroad = -2</a:t>
            </a:r>
          </a:p>
          <a:p>
            <a:pPr lvl="1"/>
            <a:r>
              <a:rPr lang="en-US" dirty="0" smtClean="0"/>
              <a:t>Statistical Discrepancy = 0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2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GDP growth, Nominal/Real GDP, and GDP per capita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01080" cy="4900634"/>
          </a:xfrm>
        </p:spPr>
        <p:txBody>
          <a:bodyPr>
            <a:normAutofit/>
          </a:bodyPr>
          <a:lstStyle/>
          <a:p>
            <a:r>
              <a:rPr lang="en-US" dirty="0" smtClean="0"/>
              <a:t>Measuring the GDP growth</a:t>
            </a:r>
          </a:p>
          <a:p>
            <a:pPr lvl="1"/>
            <a:r>
              <a:rPr lang="en-US" dirty="0" smtClean="0"/>
              <a:t>Can we simply compare the value of GDP from each year?</a:t>
            </a:r>
          </a:p>
          <a:p>
            <a:pPr lvl="2"/>
            <a:r>
              <a:rPr lang="en-US" dirty="0" smtClean="0"/>
              <a:t>Complications arise as prices keep on changing every year. </a:t>
            </a:r>
          </a:p>
          <a:p>
            <a:pPr lvl="2"/>
            <a:endParaRPr lang="en-US" dirty="0"/>
          </a:p>
          <a:p>
            <a:pPr lvl="2"/>
            <a:r>
              <a:rPr lang="en-US" dirty="0" smtClean="0"/>
              <a:t>Thus, the distinction has to made between nominal VS real GDP before the reliable measurement of growth in GDP can be obtained</a:t>
            </a:r>
          </a:p>
          <a:p>
            <a:pPr lvl="3"/>
            <a:r>
              <a:rPr lang="en-US" dirty="0" smtClean="0"/>
              <a:t>Nominal GDP = </a:t>
            </a:r>
          </a:p>
          <a:p>
            <a:pPr lvl="3"/>
            <a:r>
              <a:rPr lang="en-US" dirty="0" smtClean="0"/>
              <a:t>Real GDP =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01080" cy="685792"/>
          </a:xfrm>
        </p:spPr>
        <p:txBody>
          <a:bodyPr>
            <a:normAutofit/>
          </a:bodyPr>
          <a:lstStyle/>
          <a:p>
            <a:r>
              <a:rPr lang="en-US" dirty="0" smtClean="0"/>
              <a:t>Nominal GDP = GDP at current price</a:t>
            </a:r>
          </a:p>
          <a:p>
            <a:pPr>
              <a:buNone/>
            </a:pPr>
            <a:endParaRPr lang="en-US" dirty="0" smtClean="0"/>
          </a:p>
          <a:p>
            <a:pPr lvl="2">
              <a:buNone/>
            </a:pPr>
            <a:endParaRPr lang="en-US" dirty="0" smtClean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GDP growth, Nominal/Real GDP, and GDP per capita</a:t>
            </a:r>
            <a:endParaRPr lang="th-TH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2500306"/>
            <a:ext cx="7375095" cy="3205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01080" cy="685792"/>
          </a:xfrm>
        </p:spPr>
        <p:txBody>
          <a:bodyPr>
            <a:normAutofit/>
          </a:bodyPr>
          <a:lstStyle/>
          <a:p>
            <a:r>
              <a:rPr lang="en-US" dirty="0" smtClean="0"/>
              <a:t>Real GDP = GDP at base year price</a:t>
            </a:r>
          </a:p>
          <a:p>
            <a:pPr lvl="2">
              <a:buNone/>
            </a:pPr>
            <a:endParaRPr lang="en-US" dirty="0" smtClean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GDP growth, Nominal/Real GDP, and GDP per capita</a:t>
            </a:r>
            <a:endParaRPr lang="th-TH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2357430"/>
            <a:ext cx="7429552" cy="3080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01080" cy="4525963"/>
          </a:xfrm>
        </p:spPr>
        <p:txBody>
          <a:bodyPr/>
          <a:lstStyle/>
          <a:p>
            <a:r>
              <a:rPr lang="en-US" dirty="0" smtClean="0"/>
              <a:t>GDP Deflator </a:t>
            </a:r>
          </a:p>
          <a:p>
            <a:endParaRPr lang="en-US" dirty="0" smtClean="0"/>
          </a:p>
          <a:p>
            <a:r>
              <a:rPr lang="en-US" dirty="0" smtClean="0"/>
              <a:t>GDP Growth </a:t>
            </a:r>
          </a:p>
          <a:p>
            <a:endParaRPr lang="en-US" dirty="0" smtClean="0"/>
          </a:p>
          <a:p>
            <a:pPr>
              <a:buNone/>
            </a:pPr>
            <a:endParaRPr lang="en-US" dirty="0" smtClean="0"/>
          </a:p>
          <a:p>
            <a:r>
              <a:rPr lang="en-US" dirty="0" smtClean="0"/>
              <a:t>GDP per capita </a:t>
            </a:r>
            <a:endParaRPr lang="th-TH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GDP growth, Nominal/Real GDP, and GDP per capita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Nominal/Real GDP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72"/>
          </a:xfrm>
        </p:spPr>
        <p:txBody>
          <a:bodyPr>
            <a:normAutofit/>
          </a:bodyPr>
          <a:lstStyle/>
          <a:p>
            <a:r>
              <a:rPr lang="en-US" dirty="0" smtClean="0"/>
              <a:t>GDP Deflator</a:t>
            </a:r>
          </a:p>
          <a:p>
            <a:pPr lvl="1"/>
            <a:r>
              <a:rPr lang="en-US" dirty="0" smtClean="0"/>
              <a:t>Indicator of the level of prices of all new, domestically produced, final goods and services in an economy. </a:t>
            </a:r>
          </a:p>
          <a:p>
            <a:pPr lvl="1"/>
            <a:r>
              <a:rPr lang="en-US" dirty="0" smtClean="0"/>
              <a:t>GDP deflator is calculated to indicate how the overall price level has changed through a period of time (i.e. from the base year until the current year).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Nominal/Real GDP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4348" y="1600200"/>
            <a:ext cx="7715304" cy="4972072"/>
          </a:xfrm>
        </p:spPr>
        <p:txBody>
          <a:bodyPr>
            <a:normAutofit/>
          </a:bodyPr>
          <a:lstStyle/>
          <a:p>
            <a:r>
              <a:rPr lang="en-US" dirty="0" smtClean="0"/>
              <a:t>GDP Deflator</a:t>
            </a:r>
          </a:p>
          <a:p>
            <a:pPr marL="342900" lvl="1" indent="-342900">
              <a:buFont typeface="Arial" pitchFamily="34" charset="0"/>
              <a:buChar char="•"/>
            </a:pPr>
            <a:r>
              <a:rPr lang="en-US" dirty="0" smtClean="0"/>
              <a:t>Example</a:t>
            </a:r>
          </a:p>
          <a:p>
            <a:pPr marL="742950" lvl="2" indent="-342900"/>
            <a:r>
              <a:rPr lang="en-US" sz="2800" dirty="0" smtClean="0"/>
              <a:t>In 2014, Thailand’s Nominal GDP is 5 billions, the GDP deflator (base year 2013) is 125. In 2013, Thailand’s Nominal GDP is 4 billions, with the GDP deflator of 100. Calculate the growth in real GDP.</a:t>
            </a:r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00174"/>
            <a:ext cx="9144000" cy="828668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Exercise: calculate real GDP growth and GDP Deflator </a:t>
            </a:r>
            <a:endParaRPr lang="th-TH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GDP growth, Nominal/Real GDP, and GDP per capita</a:t>
            </a:r>
            <a:endParaRPr lang="th-TH" dirty="0"/>
          </a:p>
        </p:txBody>
      </p:sp>
      <p:graphicFrame>
        <p:nvGraphicFramePr>
          <p:cNvPr id="5" name="ตัวยึดเนื้อหา 6"/>
          <p:cNvGraphicFramePr>
            <a:graphicFrameLocks/>
          </p:cNvGraphicFramePr>
          <p:nvPr/>
        </p:nvGraphicFramePr>
        <p:xfrm>
          <a:off x="785786" y="2000240"/>
          <a:ext cx="7500996" cy="430890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33444"/>
                <a:gridCol w="833444"/>
                <a:gridCol w="833444"/>
                <a:gridCol w="833444"/>
                <a:gridCol w="833444"/>
                <a:gridCol w="833444"/>
                <a:gridCol w="833444"/>
                <a:gridCol w="833444"/>
                <a:gridCol w="833444"/>
              </a:tblGrid>
              <a:tr h="966406">
                <a:tc>
                  <a:txBody>
                    <a:bodyPr/>
                    <a:lstStyle/>
                    <a:p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Quantity</a:t>
                      </a:r>
                      <a:endParaRPr lang="th-TH" sz="18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Price</a:t>
                      </a:r>
                      <a:endParaRPr lang="th-TH" sz="18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Nominal GDP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endParaRPr lang="th-TH" sz="1800" b="1" baseline="-25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Nominal</a:t>
                      </a:r>
                      <a:r>
                        <a:rPr lang="en-US" sz="18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GDP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2</a:t>
                      </a:r>
                      <a:endParaRPr lang="th-TH" sz="1800" b="1" baseline="-25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Real GDP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endParaRPr lang="en-US" sz="1800" b="1" baseline="-25000" dirty="0">
                        <a:latin typeface="Browallia New" pitchFamily="34" charset="-34"/>
                        <a:cs typeface="Browallia New" pitchFamily="34" charset="-34"/>
                      </a:endParaRPr>
                    </a:p>
                    <a:p>
                      <a:pPr algn="ctr"/>
                      <a:r>
                        <a:rPr lang="en-US" sz="16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(Base Year = Y1)</a:t>
                      </a:r>
                      <a:endParaRPr lang="en-US" sz="1600" b="1" baseline="-2500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Real GDP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2</a:t>
                      </a:r>
                    </a:p>
                    <a:p>
                      <a:pPr algn="ctr"/>
                      <a:r>
                        <a:rPr lang="en-US" sz="16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(Base Year = Y1</a:t>
                      </a:r>
                      <a:endParaRPr lang="en-US" sz="1600" b="1" baseline="-2500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665746">
                <a:tc>
                  <a:txBody>
                    <a:bodyPr/>
                    <a:lstStyle/>
                    <a:p>
                      <a:endParaRPr lang="th-TH" sz="180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Year</a:t>
                      </a:r>
                      <a:r>
                        <a:rPr lang="en-US" sz="18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1 (Q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)</a:t>
                      </a:r>
                      <a:endParaRPr lang="th-TH" sz="18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Year </a:t>
                      </a:r>
                      <a:r>
                        <a:rPr lang="en-US" sz="18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2 (Q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2</a:t>
                      </a:r>
                      <a:r>
                        <a:rPr lang="en-US" sz="18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)</a:t>
                      </a:r>
                      <a:endParaRPr lang="th-TH" sz="18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Year </a:t>
                      </a:r>
                      <a:r>
                        <a:rPr lang="th-TH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1 (P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)</a:t>
                      </a:r>
                      <a:endParaRPr lang="th-TH" sz="18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Year </a:t>
                      </a:r>
                      <a:r>
                        <a:rPr lang="th-TH" sz="18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18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2 (P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2</a:t>
                      </a:r>
                      <a:r>
                        <a:rPr lang="en-US" sz="1800" b="1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)</a:t>
                      </a:r>
                      <a:endParaRPr lang="th-TH" sz="1800" b="1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Q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 x P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endParaRPr lang="th-TH" sz="1800" b="1" baseline="-25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Q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2</a:t>
                      </a:r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 x P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2</a:t>
                      </a:r>
                      <a:endParaRPr lang="th-TH" sz="1800" b="1" baseline="-25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Q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 x P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endParaRPr lang="th-TH" sz="1800" b="1" baseline="-25000" dirty="0" smtClean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Q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2</a:t>
                      </a:r>
                      <a:r>
                        <a:rPr lang="en-US" sz="1800" b="1" dirty="0" smtClean="0">
                          <a:latin typeface="Browallia New" pitchFamily="34" charset="-34"/>
                          <a:cs typeface="Browallia New" pitchFamily="34" charset="-34"/>
                        </a:rPr>
                        <a:t> x P</a:t>
                      </a:r>
                      <a:r>
                        <a:rPr lang="en-US" sz="1800" b="1" baseline="-25000" dirty="0" smtClean="0">
                          <a:latin typeface="Browallia New" pitchFamily="34" charset="-34"/>
                          <a:cs typeface="Browallia New" pitchFamily="34" charset="-34"/>
                        </a:rPr>
                        <a:t>1</a:t>
                      </a:r>
                      <a:endParaRPr lang="th-TH" sz="1800" b="1" baseline="-250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</a:tr>
              <a:tr h="665746">
                <a:tc>
                  <a:txBody>
                    <a:bodyPr/>
                    <a:lstStyle/>
                    <a:p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Goods </a:t>
                      </a:r>
                      <a:r>
                        <a:rPr lang="en-US" sz="18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A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6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6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5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6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665746">
                <a:tc>
                  <a:txBody>
                    <a:bodyPr/>
                    <a:lstStyle/>
                    <a:p>
                      <a:r>
                        <a:rPr lang="en-US" sz="18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Goods</a:t>
                      </a:r>
                      <a:r>
                        <a:rPr lang="th-TH" sz="18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 </a:t>
                      </a:r>
                      <a:r>
                        <a:rPr lang="en-US" sz="18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B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7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7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3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5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665746">
                <a:tc>
                  <a:txBody>
                    <a:bodyPr/>
                    <a:lstStyle/>
                    <a:p>
                      <a:r>
                        <a:rPr lang="en-US" sz="1800" baseline="0" dirty="0" smtClean="0">
                          <a:latin typeface="Browallia New" pitchFamily="34" charset="-34"/>
                          <a:cs typeface="Browallia New" pitchFamily="34" charset="-34"/>
                        </a:rPr>
                        <a:t>Goods C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10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12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7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Browallia New" pitchFamily="34" charset="-34"/>
                          <a:cs typeface="Browallia New" pitchFamily="34" charset="-34"/>
                        </a:rPr>
                        <a:t>9</a:t>
                      </a:r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365087">
                <a:tc>
                  <a:txBody>
                    <a:bodyPr/>
                    <a:lstStyle/>
                    <a:p>
                      <a:endParaRPr lang="th-TH" sz="180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80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80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80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800" dirty="0">
                        <a:latin typeface="Browallia New" pitchFamily="34" charset="-34"/>
                        <a:cs typeface="Browall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1628800"/>
            <a:ext cx="8049625" cy="406005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285852" y="357166"/>
            <a:ext cx="64796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Thailand Real and Nominal GDP (US Dollars), 1990-2014 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565199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A8511-8A42-4B03-87AA-E4398D6709DB}" type="slidenum">
              <a:rPr lang="th-TH" sz="1600" smtClean="0">
                <a:solidFill>
                  <a:schemeClr val="tx1"/>
                </a:solidFill>
              </a:rPr>
              <a:pPr/>
              <a:t>39</a:t>
            </a:fld>
            <a:endParaRPr lang="th-TH" sz="1600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14414" y="285728"/>
            <a:ext cx="38170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Browallia New" pitchFamily="34" charset="-34"/>
                <a:cs typeface="Browallia New" pitchFamily="34" charset="-34"/>
              </a:rPr>
              <a:t>Thailand GDP growth 1960-2014 </a:t>
            </a:r>
            <a:endParaRPr lang="en-US" b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8596" y="6396335"/>
            <a:ext cx="21114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Browallia New" pitchFamily="34" charset="-34"/>
                <a:cs typeface="Browallia New" pitchFamily="34" charset="-34"/>
              </a:rPr>
              <a:t>Source: World Bank</a:t>
            </a:r>
            <a:endParaRPr lang="en-US" sz="2400" b="1" dirty="0">
              <a:latin typeface="Browallia New" pitchFamily="34" charset="-34"/>
              <a:cs typeface="Browallia New" pitchFamily="34" charset="-34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2601" y="1124743"/>
            <a:ext cx="6671767" cy="50468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3074</TotalTime>
  <Words>1940</Words>
  <Application>Microsoft Office PowerPoint</Application>
  <PresentationFormat>On-screen Show (4:3)</PresentationFormat>
  <Paragraphs>364</Paragraphs>
  <Slides>39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6" baseType="lpstr">
      <vt:lpstr>ＭＳ 明朝</vt:lpstr>
      <vt:lpstr>Angsana New</vt:lpstr>
      <vt:lpstr>Arial</vt:lpstr>
      <vt:lpstr>Browallia New</vt:lpstr>
      <vt:lpstr>Calibri</vt:lpstr>
      <vt:lpstr>Cordia New</vt:lpstr>
      <vt:lpstr>Office Theme</vt:lpstr>
      <vt:lpstr>Macroeconomics:  The Measurement of Economic Indicators (1): Measuring GDP</vt:lpstr>
      <vt:lpstr>Agendas</vt:lpstr>
      <vt:lpstr>Questions</vt:lpstr>
      <vt:lpstr>Measurement of Macroeconomic Indicators</vt:lpstr>
      <vt:lpstr>The circular flow of macro-economy</vt:lpstr>
      <vt:lpstr>GDP and its measurement</vt:lpstr>
      <vt:lpstr>GDP and its measurement</vt:lpstr>
      <vt:lpstr>GDP and its measurement</vt:lpstr>
      <vt:lpstr>GDP and its measurement</vt:lpstr>
      <vt:lpstr>GDP and its measurement</vt:lpstr>
      <vt:lpstr>GDP and its measurement</vt:lpstr>
      <vt:lpstr>Calculating GDP Production Side Value-added method</vt:lpstr>
      <vt:lpstr>PowerPoint Presentation</vt:lpstr>
      <vt:lpstr>PowerPoint Presentation</vt:lpstr>
      <vt:lpstr>GDP and its measurement</vt:lpstr>
      <vt:lpstr>GDP and its measurement</vt:lpstr>
      <vt:lpstr>2.3.3 Expenditure Approach</vt:lpstr>
      <vt:lpstr>2.3.3 Expenditure Approach</vt:lpstr>
      <vt:lpstr>PowerPoint Presentation</vt:lpstr>
      <vt:lpstr>PowerPoint Presentation</vt:lpstr>
      <vt:lpstr>Exercise: Calculating GDP Expenditure Side</vt:lpstr>
      <vt:lpstr>GDP and its measurement</vt:lpstr>
      <vt:lpstr>GDP and its measurement</vt:lpstr>
      <vt:lpstr>PowerPoint Presentation</vt:lpstr>
      <vt:lpstr>GDP and its measurement</vt:lpstr>
      <vt:lpstr>GDP and its measurement</vt:lpstr>
      <vt:lpstr>GDP and its measurement</vt:lpstr>
      <vt:lpstr>Calculating GDP Income Side</vt:lpstr>
      <vt:lpstr>PowerPoint Presentation</vt:lpstr>
      <vt:lpstr>GDP and its measurement</vt:lpstr>
      <vt:lpstr>GDP growth, Nominal/Real GDP, and GDP per capita</vt:lpstr>
      <vt:lpstr>GDP growth, Nominal/Real GDP, and GDP per capita</vt:lpstr>
      <vt:lpstr>GDP growth, Nominal/Real GDP, and GDP per capita</vt:lpstr>
      <vt:lpstr>GDP growth, Nominal/Real GDP, and GDP per capita</vt:lpstr>
      <vt:lpstr>Nominal/Real GDP</vt:lpstr>
      <vt:lpstr>Nominal/Real GDP</vt:lpstr>
      <vt:lpstr>GDP growth, Nominal/Real GDP, and GDP per capita</vt:lpstr>
      <vt:lpstr>PowerPoint Presentation</vt:lpstr>
      <vt:lpstr>PowerPoint Presentation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Macroeconomics: The Basics (week 3)</dc:title>
  <dc:creator>Thorn</dc:creator>
  <cp:lastModifiedBy>Thorn Pitidol</cp:lastModifiedBy>
  <cp:revision>193</cp:revision>
  <dcterms:created xsi:type="dcterms:W3CDTF">2013-11-17T09:27:20Z</dcterms:created>
  <dcterms:modified xsi:type="dcterms:W3CDTF">2018-02-05T15:24:39Z</dcterms:modified>
</cp:coreProperties>
</file>