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9" r:id="rId9"/>
    <p:sldId id="263" r:id="rId10"/>
    <p:sldId id="264" r:id="rId11"/>
    <p:sldId id="265" r:id="rId12"/>
    <p:sldId id="266" r:id="rId13"/>
    <p:sldId id="267"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8CD79160-7549-4E80-AEEC-3F5B5ED5E96F}" type="datetimeFigureOut">
              <a:rPr lang="th-TH" smtClean="0"/>
              <a:pPr/>
              <a:t>24/11/54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8CD79160-7549-4E80-AEEC-3F5B5ED5E96F}" type="datetimeFigureOut">
              <a:rPr lang="th-TH" smtClean="0"/>
              <a:pPr/>
              <a:t>24/11/54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8CD79160-7549-4E80-AEEC-3F5B5ED5E96F}" type="datetimeFigureOut">
              <a:rPr lang="th-TH" smtClean="0"/>
              <a:pPr/>
              <a:t>24/11/54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8CD79160-7549-4E80-AEEC-3F5B5ED5E96F}" type="datetimeFigureOut">
              <a:rPr lang="th-TH" smtClean="0"/>
              <a:pPr/>
              <a:t>24/11/54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8CD79160-7549-4E80-AEEC-3F5B5ED5E96F}" type="datetimeFigureOut">
              <a:rPr lang="th-TH" smtClean="0"/>
              <a:pPr/>
              <a:t>24/11/54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8CD79160-7549-4E80-AEEC-3F5B5ED5E96F}" type="datetimeFigureOut">
              <a:rPr lang="th-TH" smtClean="0"/>
              <a:pPr/>
              <a:t>24/11/54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8CD79160-7549-4E80-AEEC-3F5B5ED5E96F}" type="datetimeFigureOut">
              <a:rPr lang="th-TH" smtClean="0"/>
              <a:pPr/>
              <a:t>24/11/54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CD79160-7549-4E80-AEEC-3F5B5ED5E96F}" type="datetimeFigureOut">
              <a:rPr lang="th-TH" smtClean="0"/>
              <a:pPr/>
              <a:t>24/11/54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CD79160-7549-4E80-AEEC-3F5B5ED5E96F}" type="datetimeFigureOut">
              <a:rPr lang="th-TH" smtClean="0"/>
              <a:pPr/>
              <a:t>24/11/54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8CD79160-7549-4E80-AEEC-3F5B5ED5E96F}" type="datetimeFigureOut">
              <a:rPr lang="th-TH" smtClean="0"/>
              <a:pPr/>
              <a:t>24/11/54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8CD79160-7549-4E80-AEEC-3F5B5ED5E96F}" type="datetimeFigureOut">
              <a:rPr lang="th-TH" smtClean="0"/>
              <a:pPr/>
              <a:t>24/11/54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4C53C6E-211A-41BC-9680-D3D019B5C04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D79160-7549-4E80-AEEC-3F5B5ED5E96F}" type="datetimeFigureOut">
              <a:rPr lang="th-TH" smtClean="0"/>
              <a:pPr/>
              <a:t>24/11/54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C53C6E-211A-41BC-9680-D3D019B5C04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500175"/>
            <a:ext cx="7772400" cy="1571635"/>
          </a:xfrm>
        </p:spPr>
        <p:txBody>
          <a:bodyPr>
            <a:normAutofit/>
          </a:bodyPr>
          <a:lstStyle/>
          <a:p>
            <a:r>
              <a:rPr lang="en-US" sz="6000" dirty="0" smtClean="0"/>
              <a:t>Sale</a:t>
            </a:r>
            <a:endParaRPr lang="th-TH" sz="6000" dirty="0"/>
          </a:p>
        </p:txBody>
      </p:sp>
      <p:sp>
        <p:nvSpPr>
          <p:cNvPr id="3" name="ชื่อเรื่องรอง 2"/>
          <p:cNvSpPr>
            <a:spLocks noGrp="1"/>
          </p:cNvSpPr>
          <p:nvPr>
            <p:ph type="subTitle" idx="1"/>
          </p:nvPr>
        </p:nvSpPr>
        <p:spPr/>
        <p:txBody>
          <a:bodyPr>
            <a:normAutofit fontScale="92500" lnSpcReduction="20000"/>
          </a:bodyPr>
          <a:lstStyle/>
          <a:p>
            <a:r>
              <a:rPr lang="en-US" sz="2800" dirty="0" err="1" smtClean="0">
                <a:solidFill>
                  <a:schemeClr val="tx1"/>
                </a:solidFill>
              </a:rPr>
              <a:t>Panumas</a:t>
            </a:r>
            <a:r>
              <a:rPr lang="en-US" sz="2800" dirty="0" smtClean="0">
                <a:solidFill>
                  <a:schemeClr val="tx1"/>
                </a:solidFill>
              </a:rPr>
              <a:t> </a:t>
            </a:r>
            <a:r>
              <a:rPr lang="en-US" sz="2800" dirty="0" err="1" smtClean="0">
                <a:solidFill>
                  <a:schemeClr val="tx1"/>
                </a:solidFill>
              </a:rPr>
              <a:t>Achalaboon</a:t>
            </a:r>
            <a:endParaRPr lang="en-US" sz="2800" dirty="0" smtClean="0">
              <a:solidFill>
                <a:schemeClr val="tx1"/>
              </a:solidFill>
            </a:endParaRPr>
          </a:p>
          <a:p>
            <a:r>
              <a:rPr lang="en-US" sz="2800" dirty="0" smtClean="0">
                <a:solidFill>
                  <a:schemeClr val="tx1"/>
                </a:solidFill>
              </a:rPr>
              <a:t>Public Prosecutor</a:t>
            </a:r>
          </a:p>
          <a:p>
            <a:r>
              <a:rPr lang="en-US" sz="2800" dirty="0" smtClean="0">
                <a:solidFill>
                  <a:schemeClr val="tx1"/>
                </a:solidFill>
              </a:rPr>
              <a:t>International Affairs Department</a:t>
            </a:r>
          </a:p>
          <a:p>
            <a:r>
              <a:rPr lang="en-US" sz="2800" dirty="0" smtClean="0">
                <a:solidFill>
                  <a:schemeClr val="tx1"/>
                </a:solidFill>
              </a:rPr>
              <a:t>Office of the Attorney General</a:t>
            </a:r>
            <a:endParaRPr lang="th-TH" sz="28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fontScale="92500" lnSpcReduction="20000"/>
          </a:bodyPr>
          <a:lstStyle/>
          <a:p>
            <a:pPr>
              <a:buNone/>
            </a:pPr>
            <a:r>
              <a:rPr lang="en-US" dirty="0" smtClean="0"/>
              <a:t>                                         </a:t>
            </a:r>
            <a:r>
              <a:rPr lang="en-US" sz="3500" dirty="0" smtClean="0"/>
              <a:t>Scope</a:t>
            </a:r>
          </a:p>
          <a:p>
            <a:pPr>
              <a:buNone/>
            </a:pPr>
            <a:endParaRPr lang="en-US" dirty="0" smtClean="0"/>
          </a:p>
          <a:p>
            <a:pPr>
              <a:buNone/>
            </a:pPr>
            <a:r>
              <a:rPr lang="en-US" dirty="0" smtClean="0"/>
              <a:t>General concept of sale contract</a:t>
            </a:r>
          </a:p>
          <a:p>
            <a:pPr>
              <a:buNone/>
            </a:pPr>
            <a:r>
              <a:rPr lang="en-US" dirty="0"/>
              <a:t> </a:t>
            </a:r>
            <a:r>
              <a:rPr lang="en-US" dirty="0" smtClean="0"/>
              <a:t>     -Definition</a:t>
            </a:r>
          </a:p>
          <a:p>
            <a:pPr>
              <a:buNone/>
            </a:pPr>
            <a:r>
              <a:rPr lang="en-US" dirty="0"/>
              <a:t> </a:t>
            </a:r>
            <a:r>
              <a:rPr lang="en-US" dirty="0" smtClean="0"/>
              <a:t>     - Classification</a:t>
            </a:r>
          </a:p>
          <a:p>
            <a:pPr>
              <a:buNone/>
            </a:pPr>
            <a:r>
              <a:rPr lang="en-US" dirty="0"/>
              <a:t> </a:t>
            </a:r>
            <a:r>
              <a:rPr lang="en-US" dirty="0" smtClean="0"/>
              <a:t>     - Form</a:t>
            </a:r>
          </a:p>
          <a:p>
            <a:pPr>
              <a:buNone/>
            </a:pPr>
            <a:r>
              <a:rPr lang="en-US" dirty="0"/>
              <a:t> </a:t>
            </a:r>
            <a:r>
              <a:rPr lang="en-US" dirty="0" smtClean="0"/>
              <a:t>     -Transfer of ownership</a:t>
            </a:r>
          </a:p>
          <a:p>
            <a:pPr>
              <a:buNone/>
            </a:pPr>
            <a:endParaRPr lang="en-US" dirty="0" smtClean="0"/>
          </a:p>
          <a:p>
            <a:pPr>
              <a:buNone/>
            </a:pPr>
            <a:r>
              <a:rPr lang="en-US" dirty="0" smtClean="0"/>
              <a:t>Duty and liability of the seller</a:t>
            </a:r>
          </a:p>
          <a:p>
            <a:pPr>
              <a:buNone/>
            </a:pPr>
            <a:r>
              <a:rPr lang="en-US" dirty="0"/>
              <a:t>	</a:t>
            </a:r>
            <a:r>
              <a:rPr lang="en-US" dirty="0" smtClean="0"/>
              <a:t>  - Delivery the property sold</a:t>
            </a:r>
          </a:p>
          <a:p>
            <a:pPr>
              <a:buNone/>
            </a:pPr>
            <a:r>
              <a:rPr lang="en-US" dirty="0"/>
              <a:t>	</a:t>
            </a:r>
            <a:r>
              <a:rPr lang="en-US" dirty="0" smtClean="0"/>
              <a:t>  -Liabilities for the defect</a:t>
            </a:r>
          </a:p>
          <a:p>
            <a:pPr>
              <a:buNone/>
            </a:pPr>
            <a:r>
              <a:rPr lang="en-US" dirty="0"/>
              <a:t>	</a:t>
            </a:r>
            <a:r>
              <a:rPr lang="en-US" dirty="0" smtClean="0"/>
              <a:t>  -Liabilities for eviction</a:t>
            </a:r>
          </a:p>
          <a:p>
            <a:pPr>
              <a:buNone/>
            </a:pPr>
            <a:r>
              <a:rPr lang="en-US" dirty="0"/>
              <a:t>	</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Duty and liabilities of the buyer</a:t>
            </a:r>
          </a:p>
          <a:p>
            <a:pPr>
              <a:buNone/>
            </a:pPr>
            <a:r>
              <a:rPr lang="en-US" dirty="0"/>
              <a:t>	</a:t>
            </a:r>
            <a:r>
              <a:rPr lang="en-US" dirty="0" smtClean="0"/>
              <a:t>    -Paying the price</a:t>
            </a:r>
          </a:p>
          <a:p>
            <a:pPr>
              <a:buNone/>
            </a:pPr>
            <a:r>
              <a:rPr lang="en-US" dirty="0"/>
              <a:t>	</a:t>
            </a:r>
            <a:r>
              <a:rPr lang="en-US" dirty="0" smtClean="0"/>
              <a:t>    -Taking the delivery</a:t>
            </a:r>
          </a:p>
          <a:p>
            <a:pPr>
              <a:buNone/>
            </a:pPr>
            <a:endParaRPr lang="en-US" dirty="0"/>
          </a:p>
          <a:p>
            <a:pPr>
              <a:buNone/>
            </a:pPr>
            <a:r>
              <a:rPr lang="en-US" dirty="0" smtClean="0"/>
              <a:t>Particular kind of sale</a:t>
            </a:r>
          </a:p>
          <a:p>
            <a:pPr>
              <a:buNone/>
            </a:pPr>
            <a:r>
              <a:rPr lang="en-US" dirty="0"/>
              <a:t>	</a:t>
            </a:r>
            <a:r>
              <a:rPr lang="en-US" dirty="0" smtClean="0"/>
              <a:t>    - Sale with right of redemption</a:t>
            </a:r>
          </a:p>
          <a:p>
            <a:pPr>
              <a:buNone/>
            </a:pPr>
            <a:r>
              <a:rPr lang="en-US" dirty="0"/>
              <a:t>	</a:t>
            </a:r>
            <a:r>
              <a:rPr lang="en-US" dirty="0" smtClean="0"/>
              <a:t>    - Sale by sample</a:t>
            </a:r>
          </a:p>
          <a:p>
            <a:pPr>
              <a:buNone/>
            </a:pPr>
            <a:r>
              <a:rPr lang="en-US" dirty="0"/>
              <a:t> </a:t>
            </a:r>
            <a:r>
              <a:rPr lang="en-US" dirty="0" smtClean="0"/>
              <a:t>       - Sale by description</a:t>
            </a:r>
          </a:p>
          <a:p>
            <a:pPr>
              <a:buNone/>
            </a:pPr>
            <a:r>
              <a:rPr lang="en-US" dirty="0"/>
              <a:t> </a:t>
            </a:r>
            <a:r>
              <a:rPr lang="en-US" dirty="0" smtClean="0"/>
              <a:t>       - Sale by auction </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Preliminary knowledge</a:t>
            </a:r>
          </a:p>
          <a:p>
            <a:pPr>
              <a:buNone/>
            </a:pPr>
            <a:r>
              <a:rPr lang="en-US" dirty="0"/>
              <a:t>	</a:t>
            </a:r>
            <a:r>
              <a:rPr lang="en-US" dirty="0" smtClean="0"/>
              <a:t>       Sale contract, a specific contract under the </a:t>
            </a:r>
          </a:p>
          <a:p>
            <a:pPr>
              <a:buNone/>
            </a:pPr>
            <a:r>
              <a:rPr lang="en-US" dirty="0" smtClean="0"/>
              <a:t>Civil and Commercial Code, is subject to the </a:t>
            </a:r>
          </a:p>
          <a:p>
            <a:pPr>
              <a:buNone/>
            </a:pPr>
            <a:r>
              <a:rPr lang="en-US" dirty="0" smtClean="0"/>
              <a:t>principle of</a:t>
            </a:r>
          </a:p>
          <a:p>
            <a:pPr>
              <a:buNone/>
            </a:pPr>
            <a:endParaRPr lang="en-US" dirty="0" smtClean="0"/>
          </a:p>
          <a:p>
            <a:pPr marL="514350" indent="-514350">
              <a:buAutoNum type="arabicPeriod"/>
            </a:pPr>
            <a:r>
              <a:rPr lang="en-US" dirty="0" smtClean="0"/>
              <a:t>Law of Person          </a:t>
            </a:r>
            <a:r>
              <a:rPr lang="en-US" sz="2400" dirty="0" smtClean="0"/>
              <a:t>capacity of person</a:t>
            </a:r>
          </a:p>
          <a:p>
            <a:pPr marL="514350" indent="-514350">
              <a:buAutoNum type="arabicPeriod"/>
            </a:pPr>
            <a:r>
              <a:rPr lang="en-US" dirty="0" smtClean="0"/>
              <a:t>Law of Property      </a:t>
            </a:r>
            <a:r>
              <a:rPr lang="en-US" sz="2400" dirty="0" smtClean="0"/>
              <a:t>What kind of property can be sold?</a:t>
            </a:r>
          </a:p>
          <a:p>
            <a:pPr marL="514350" indent="-514350">
              <a:buAutoNum type="arabicPeriod"/>
            </a:pPr>
            <a:r>
              <a:rPr lang="en-US" dirty="0" smtClean="0"/>
              <a:t>Juristic Act                </a:t>
            </a:r>
            <a:r>
              <a:rPr lang="en-US" sz="2400" dirty="0" smtClean="0"/>
              <a:t>declaration of intention and form</a:t>
            </a:r>
          </a:p>
          <a:p>
            <a:pPr marL="514350" indent="-514350">
              <a:buAutoNum type="arabicPeriod"/>
            </a:pPr>
            <a:r>
              <a:rPr lang="en-US" dirty="0" smtClean="0"/>
              <a:t>Contract                    </a:t>
            </a:r>
            <a:r>
              <a:rPr lang="en-US" sz="2400" dirty="0" smtClean="0"/>
              <a:t>offer and acceptance </a:t>
            </a:r>
            <a:endParaRPr lang="th-TH"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429420"/>
          </a:xfrm>
        </p:spPr>
        <p:txBody>
          <a:bodyPr>
            <a:normAutofit lnSpcReduction="10000"/>
          </a:bodyPr>
          <a:lstStyle/>
          <a:p>
            <a:pPr>
              <a:buNone/>
            </a:pPr>
            <a:r>
              <a:rPr lang="en-US" dirty="0" smtClean="0"/>
              <a:t>               </a:t>
            </a:r>
            <a:r>
              <a:rPr lang="en-US" sz="3500" dirty="0" smtClean="0"/>
              <a:t>General concept of sale contract</a:t>
            </a:r>
          </a:p>
          <a:p>
            <a:pPr>
              <a:buNone/>
            </a:pPr>
            <a:r>
              <a:rPr lang="en-US" dirty="0" smtClean="0"/>
              <a:t>                       </a:t>
            </a:r>
          </a:p>
          <a:p>
            <a:pPr>
              <a:buNone/>
            </a:pPr>
            <a:r>
              <a:rPr lang="en-US" dirty="0" smtClean="0"/>
              <a:t>1. Definition of Sale</a:t>
            </a:r>
          </a:p>
          <a:p>
            <a:pPr>
              <a:buNone/>
            </a:pPr>
            <a:endParaRPr lang="en-US" dirty="0" smtClean="0"/>
          </a:p>
          <a:p>
            <a:pPr>
              <a:buNone/>
            </a:pPr>
            <a:r>
              <a:rPr lang="en-US" dirty="0" smtClean="0"/>
              <a:t>                              Section 453</a:t>
            </a:r>
          </a:p>
          <a:p>
            <a:pPr>
              <a:buNone/>
            </a:pPr>
            <a:endParaRPr lang="en-US" dirty="0" smtClean="0"/>
          </a:p>
          <a:p>
            <a:pPr>
              <a:buNone/>
            </a:pPr>
            <a:r>
              <a:rPr lang="en-US" dirty="0" smtClean="0"/>
              <a:t>          Sale is a contract whereby a person, </a:t>
            </a:r>
          </a:p>
          <a:p>
            <a:pPr>
              <a:buNone/>
            </a:pPr>
            <a:r>
              <a:rPr lang="en-US" dirty="0" smtClean="0"/>
              <a:t>called “the seller”, transfers to another person, </a:t>
            </a:r>
          </a:p>
          <a:p>
            <a:pPr>
              <a:buNone/>
            </a:pPr>
            <a:r>
              <a:rPr lang="en-US" dirty="0" smtClean="0"/>
              <a:t>called “the buyer”, the ownership of property, </a:t>
            </a:r>
          </a:p>
          <a:p>
            <a:pPr>
              <a:buNone/>
            </a:pPr>
            <a:r>
              <a:rPr lang="en-US" dirty="0"/>
              <a:t>a</a:t>
            </a:r>
            <a:r>
              <a:rPr lang="en-US" dirty="0" smtClean="0"/>
              <a:t>nd the buyer agrees to pay to the seller a price </a:t>
            </a:r>
          </a:p>
          <a:p>
            <a:pPr>
              <a:buNone/>
            </a:pPr>
            <a:r>
              <a:rPr lang="en-US" dirty="0" smtClean="0"/>
              <a:t>for it.</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a:bodyPr>
          <a:lstStyle/>
          <a:p>
            <a:pPr>
              <a:buNone/>
            </a:pPr>
            <a:r>
              <a:rPr lang="en-US" dirty="0" smtClean="0"/>
              <a:t>2. Characteristic of Sale Contract</a:t>
            </a:r>
          </a:p>
          <a:p>
            <a:pPr>
              <a:buNone/>
            </a:pPr>
            <a:endParaRPr lang="en-US" dirty="0" smtClean="0"/>
          </a:p>
          <a:p>
            <a:pPr marL="514350" indent="-514350">
              <a:buNone/>
            </a:pPr>
            <a:r>
              <a:rPr lang="en-US" dirty="0" smtClean="0"/>
              <a:t>2.1  Sale is a contract between the buyer and </a:t>
            </a:r>
          </a:p>
          <a:p>
            <a:pPr marL="514350" indent="-514350">
              <a:buNone/>
            </a:pPr>
            <a:r>
              <a:rPr lang="en-US" dirty="0"/>
              <a:t> </a:t>
            </a:r>
            <a:r>
              <a:rPr lang="en-US" dirty="0" smtClean="0"/>
              <a:t>       the seller.</a:t>
            </a:r>
          </a:p>
          <a:p>
            <a:pPr marL="514350" indent="-514350">
              <a:buAutoNum type="arabicPeriod"/>
            </a:pPr>
            <a:endParaRPr lang="en-US" dirty="0" smtClean="0"/>
          </a:p>
          <a:p>
            <a:pPr marL="514350" indent="-514350">
              <a:buNone/>
            </a:pPr>
            <a:r>
              <a:rPr lang="en-US" dirty="0" smtClean="0"/>
              <a:t>2.2  Sale is a reciprocal contract.</a:t>
            </a:r>
          </a:p>
          <a:p>
            <a:pPr marL="514350" indent="-514350">
              <a:buAutoNum type="arabicPeriod"/>
            </a:pPr>
            <a:endParaRPr lang="en-US" dirty="0" smtClean="0"/>
          </a:p>
          <a:p>
            <a:pPr marL="514350" indent="-514350">
              <a:buNone/>
            </a:pPr>
            <a:r>
              <a:rPr lang="en-US" dirty="0" smtClean="0"/>
              <a:t>2.3  The obligation of each party is</a:t>
            </a:r>
          </a:p>
          <a:p>
            <a:pPr marL="514350" indent="-514350">
              <a:buNone/>
            </a:pPr>
            <a:r>
              <a:rPr lang="en-US" dirty="0"/>
              <a:t> </a:t>
            </a:r>
            <a:r>
              <a:rPr lang="en-US" dirty="0" smtClean="0"/>
              <a:t>       seller : transfer the ownership of property</a:t>
            </a:r>
          </a:p>
          <a:p>
            <a:pPr marL="514350" indent="-514350">
              <a:buNone/>
            </a:pPr>
            <a:r>
              <a:rPr lang="en-US" dirty="0"/>
              <a:t> </a:t>
            </a:r>
            <a:r>
              <a:rPr lang="en-US" dirty="0" smtClean="0"/>
              <a:t>       buyer : pay the price</a:t>
            </a:r>
          </a:p>
          <a:p>
            <a:pPr marL="514350" indent="-514350">
              <a:buNone/>
            </a:pPr>
            <a:r>
              <a:rPr lang="en-US" dirty="0" smtClean="0"/>
              <a:t>                          property </a:t>
            </a:r>
            <a:r>
              <a:rPr lang="th-TH" dirty="0" smtClean="0"/>
              <a:t>+ </a:t>
            </a:r>
            <a:r>
              <a:rPr lang="en-US" dirty="0" smtClean="0"/>
              <a:t>money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a:bodyPr>
          <a:lstStyle/>
          <a:p>
            <a:pPr marL="514350" indent="-514350">
              <a:buNone/>
            </a:pPr>
            <a:r>
              <a:rPr lang="en-US" sz="2800" dirty="0" smtClean="0"/>
              <a:t>Notice : the seller must be the owner of the property  </a:t>
            </a:r>
          </a:p>
          <a:p>
            <a:pPr marL="514350" indent="-514350">
              <a:buNone/>
            </a:pPr>
            <a:r>
              <a:rPr lang="en-US" sz="2800" dirty="0"/>
              <a:t> </a:t>
            </a:r>
            <a:r>
              <a:rPr lang="en-US" sz="2800" dirty="0" smtClean="0"/>
              <a:t>              sold. If the seller is not the owner, the sale  </a:t>
            </a:r>
          </a:p>
          <a:p>
            <a:pPr marL="514350" indent="-514350">
              <a:buNone/>
            </a:pPr>
            <a:r>
              <a:rPr lang="en-US" sz="2800" dirty="0"/>
              <a:t> </a:t>
            </a:r>
            <a:r>
              <a:rPr lang="en-US" sz="2800" dirty="0" smtClean="0"/>
              <a:t>              contract is not binding the real owner.</a:t>
            </a:r>
          </a:p>
          <a:p>
            <a:pPr marL="514350" indent="-514350">
              <a:buNone/>
            </a:pPr>
            <a:endParaRPr lang="en-US" sz="2800" dirty="0" smtClean="0"/>
          </a:p>
          <a:p>
            <a:pPr marL="514350" indent="-514350">
              <a:buNone/>
            </a:pPr>
            <a:r>
              <a:rPr lang="en-US" dirty="0" smtClean="0"/>
              <a:t>2.4  Form</a:t>
            </a:r>
          </a:p>
          <a:p>
            <a:pPr marL="514350" indent="-514350">
              <a:buNone/>
            </a:pPr>
            <a:r>
              <a:rPr lang="en-US" dirty="0"/>
              <a:t> </a:t>
            </a:r>
            <a:r>
              <a:rPr lang="en-US" dirty="0" smtClean="0"/>
              <a:t>        4.1 Movable property</a:t>
            </a:r>
          </a:p>
          <a:p>
            <a:pPr marL="514350" indent="-514350">
              <a:buNone/>
            </a:pPr>
            <a:r>
              <a:rPr lang="en-US" dirty="0"/>
              <a:t> </a:t>
            </a:r>
            <a:r>
              <a:rPr lang="en-US" dirty="0" smtClean="0"/>
              <a:t>        4.2 Immovable property and special  </a:t>
            </a:r>
          </a:p>
          <a:p>
            <a:pPr marL="514350" indent="-514350">
              <a:buNone/>
            </a:pPr>
            <a:r>
              <a:rPr lang="en-US" dirty="0"/>
              <a:t> </a:t>
            </a:r>
            <a:r>
              <a:rPr lang="en-US" dirty="0" smtClean="0"/>
              <a:t>               movable property</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r>
              <a:rPr lang="en-US" dirty="0" smtClean="0"/>
              <a:t>   </a:t>
            </a:r>
            <a:endParaRPr lang="th-TH" dirty="0"/>
          </a:p>
        </p:txBody>
      </p:sp>
      <p:sp>
        <p:nvSpPr>
          <p:cNvPr id="3" name="ตัวยึดเนื้อหา 2"/>
          <p:cNvSpPr>
            <a:spLocks noGrp="1"/>
          </p:cNvSpPr>
          <p:nvPr>
            <p:ph idx="1"/>
          </p:nvPr>
        </p:nvSpPr>
        <p:spPr>
          <a:xfrm>
            <a:off x="457200" y="285728"/>
            <a:ext cx="8229600" cy="5840435"/>
          </a:xfrm>
        </p:spPr>
        <p:txBody>
          <a:bodyPr>
            <a:normAutofit lnSpcReduction="10000"/>
          </a:bodyPr>
          <a:lstStyle/>
          <a:p>
            <a:pPr>
              <a:buNone/>
            </a:pPr>
            <a:r>
              <a:rPr lang="en-US" dirty="0" smtClean="0"/>
              <a:t>                 Property in the sale contract</a:t>
            </a:r>
          </a:p>
          <a:p>
            <a:pPr marL="514350" indent="-514350">
              <a:buAutoNum type="arabicPeriod"/>
            </a:pPr>
            <a:r>
              <a:rPr lang="en-US" dirty="0" smtClean="0"/>
              <a:t>Movable property</a:t>
            </a:r>
          </a:p>
          <a:p>
            <a:pPr marL="514350" indent="-514350">
              <a:buAutoNum type="arabicPeriod"/>
            </a:pPr>
            <a:r>
              <a:rPr lang="en-US" dirty="0" smtClean="0"/>
              <a:t>Immovable property</a:t>
            </a:r>
          </a:p>
          <a:p>
            <a:pPr marL="514350" indent="-514350">
              <a:buAutoNum type="arabicPeriod"/>
            </a:pPr>
            <a:r>
              <a:rPr lang="en-US" dirty="0" smtClean="0"/>
              <a:t>Special movable property</a:t>
            </a:r>
          </a:p>
          <a:p>
            <a:pPr marL="514350" indent="-514350">
              <a:buNone/>
            </a:pPr>
            <a:r>
              <a:rPr lang="en-US" dirty="0" smtClean="0"/>
              <a:t>      3.1 ships or vessels of six tons and over</a:t>
            </a:r>
          </a:p>
          <a:p>
            <a:pPr marL="514350" indent="-514350">
              <a:buNone/>
            </a:pPr>
            <a:r>
              <a:rPr lang="en-US" dirty="0" smtClean="0"/>
              <a:t>      3.2 stream launches or motor boats of five </a:t>
            </a:r>
          </a:p>
          <a:p>
            <a:pPr marL="514350" indent="-514350">
              <a:buNone/>
            </a:pPr>
            <a:r>
              <a:rPr lang="en-US" dirty="0" smtClean="0"/>
              <a:t>             tons and over</a:t>
            </a:r>
          </a:p>
          <a:p>
            <a:pPr marL="514350" indent="-514350">
              <a:buNone/>
            </a:pPr>
            <a:r>
              <a:rPr lang="en-US" dirty="0" smtClean="0"/>
              <a:t>      3.3 floating house</a:t>
            </a:r>
          </a:p>
          <a:p>
            <a:pPr marL="514350" indent="-514350">
              <a:buNone/>
            </a:pPr>
            <a:r>
              <a:rPr lang="en-US" dirty="0" smtClean="0"/>
              <a:t>      3.4 beasts of burden (</a:t>
            </a:r>
            <a:r>
              <a:rPr lang="en-US" dirty="0" err="1" smtClean="0"/>
              <a:t>e.x</a:t>
            </a:r>
            <a:r>
              <a:rPr lang="en-US" dirty="0" smtClean="0"/>
              <a:t>. elephant, horse,  </a:t>
            </a:r>
          </a:p>
          <a:p>
            <a:pPr marL="514350" indent="-514350">
              <a:buNone/>
            </a:pPr>
            <a:r>
              <a:rPr lang="en-US" dirty="0" smtClean="0"/>
              <a:t>             cow, buffalo) </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142844" y="0"/>
            <a:ext cx="8086756" cy="6286544"/>
          </a:xfrm>
        </p:spPr>
        <p:txBody>
          <a:bodyPr>
            <a:normAutofit fontScale="92500" lnSpcReduction="10000"/>
          </a:bodyPr>
          <a:lstStyle/>
          <a:p>
            <a:pPr>
              <a:buNone/>
            </a:pPr>
            <a:r>
              <a:rPr lang="en-US" dirty="0" smtClean="0"/>
              <a:t>3. Classification of sale contract</a:t>
            </a:r>
          </a:p>
          <a:p>
            <a:pPr>
              <a:buNone/>
            </a:pPr>
            <a:r>
              <a:rPr lang="en-US" dirty="0" smtClean="0"/>
              <a:t>             Sale contract can be classified into two </a:t>
            </a:r>
          </a:p>
          <a:p>
            <a:pPr>
              <a:buNone/>
            </a:pPr>
            <a:r>
              <a:rPr lang="en-US" dirty="0" smtClean="0"/>
              <a:t>main groups</a:t>
            </a:r>
          </a:p>
          <a:p>
            <a:pPr>
              <a:buNone/>
            </a:pPr>
            <a:r>
              <a:rPr lang="en-US" dirty="0" smtClean="0"/>
              <a:t>      3.1 Ordinary sale contract</a:t>
            </a:r>
          </a:p>
          <a:p>
            <a:pPr>
              <a:buNone/>
            </a:pPr>
            <a:r>
              <a:rPr lang="en-US" dirty="0"/>
              <a:t> </a:t>
            </a:r>
            <a:r>
              <a:rPr lang="en-US" dirty="0" smtClean="0"/>
              <a:t>            3.1.1  Absolute present sale contract</a:t>
            </a:r>
          </a:p>
          <a:p>
            <a:pPr>
              <a:buNone/>
            </a:pPr>
            <a:r>
              <a:rPr lang="en-US" dirty="0"/>
              <a:t> </a:t>
            </a:r>
            <a:r>
              <a:rPr lang="en-US" dirty="0" smtClean="0"/>
              <a:t>            3.1.2  Contract to buy or to sell</a:t>
            </a:r>
          </a:p>
          <a:p>
            <a:pPr>
              <a:buNone/>
            </a:pPr>
            <a:r>
              <a:rPr lang="en-US" dirty="0"/>
              <a:t> </a:t>
            </a:r>
            <a:r>
              <a:rPr lang="en-US" dirty="0" smtClean="0"/>
              <a:t>            3.1.3  Promise to buy or to sell </a:t>
            </a:r>
          </a:p>
          <a:p>
            <a:pPr>
              <a:buNone/>
            </a:pPr>
            <a:r>
              <a:rPr lang="en-US" dirty="0" smtClean="0"/>
              <a:t>      3.2 Particular kinds of sale contract</a:t>
            </a:r>
          </a:p>
          <a:p>
            <a:pPr>
              <a:buNone/>
            </a:pPr>
            <a:r>
              <a:rPr lang="en-US" dirty="0"/>
              <a:t> </a:t>
            </a:r>
            <a:r>
              <a:rPr lang="en-US" dirty="0" smtClean="0"/>
              <a:t>            3.2.2  Sale with right of redemption</a:t>
            </a:r>
          </a:p>
          <a:p>
            <a:pPr>
              <a:buNone/>
            </a:pPr>
            <a:r>
              <a:rPr lang="en-US" dirty="0" smtClean="0"/>
              <a:t>	         3.2.3  Sale by sample</a:t>
            </a:r>
          </a:p>
          <a:p>
            <a:pPr>
              <a:buNone/>
            </a:pPr>
            <a:r>
              <a:rPr lang="en-US" dirty="0" smtClean="0"/>
              <a:t>             3.2.4  Sale by description</a:t>
            </a:r>
          </a:p>
          <a:p>
            <a:pPr>
              <a:buNone/>
            </a:pPr>
            <a:r>
              <a:rPr lang="en-US" dirty="0" smtClean="0"/>
              <a:t>             3.2.5  Sale by auction</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a:bodyPr>
          <a:lstStyle/>
          <a:p>
            <a:pPr>
              <a:buNone/>
            </a:pPr>
            <a:r>
              <a:rPr lang="en-US" dirty="0" smtClean="0"/>
              <a:t>3.1 Ordinary sale contract</a:t>
            </a:r>
          </a:p>
          <a:p>
            <a:pPr>
              <a:buNone/>
            </a:pPr>
            <a:endParaRPr lang="en-US" dirty="0" smtClean="0"/>
          </a:p>
          <a:p>
            <a:pPr>
              <a:buNone/>
            </a:pPr>
            <a:r>
              <a:rPr lang="en-US" dirty="0" smtClean="0"/>
              <a:t>3.1.1  Absolute present sale contract</a:t>
            </a:r>
          </a:p>
          <a:p>
            <a:pPr>
              <a:buNone/>
            </a:pPr>
            <a:r>
              <a:rPr lang="en-US" dirty="0"/>
              <a:t> </a:t>
            </a:r>
            <a:r>
              <a:rPr lang="en-US" dirty="0" smtClean="0"/>
              <a:t>          An absolute present sale contract is a </a:t>
            </a:r>
          </a:p>
          <a:p>
            <a:pPr>
              <a:buNone/>
            </a:pPr>
            <a:r>
              <a:rPr lang="en-US" dirty="0" smtClean="0"/>
              <a:t>contract in which the buyer and the seller have </a:t>
            </a:r>
          </a:p>
          <a:p>
            <a:pPr>
              <a:buNone/>
            </a:pPr>
            <a:r>
              <a:rPr lang="en-US" dirty="0" smtClean="0"/>
              <a:t>intention to buy and sell the property absolutely </a:t>
            </a:r>
          </a:p>
          <a:p>
            <a:pPr>
              <a:buNone/>
            </a:pPr>
            <a:r>
              <a:rPr lang="en-US" dirty="0" smtClean="0"/>
              <a:t>and immediately, and in that moment the </a:t>
            </a:r>
          </a:p>
          <a:p>
            <a:pPr>
              <a:buNone/>
            </a:pPr>
            <a:r>
              <a:rPr lang="en-US" dirty="0" smtClean="0"/>
              <a:t>ownership of the property sold is transferred to </a:t>
            </a:r>
          </a:p>
          <a:p>
            <a:pPr>
              <a:buNone/>
            </a:pPr>
            <a:r>
              <a:rPr lang="en-US" dirty="0" smtClean="0"/>
              <a:t>the buyer completely. There is nothing required </a:t>
            </a:r>
          </a:p>
          <a:p>
            <a:pPr>
              <a:buNone/>
            </a:pPr>
            <a:r>
              <a:rPr lang="en-US" dirty="0" smtClean="0"/>
              <a:t>for the completion of sale contract.  </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lnSpcReduction="10000"/>
          </a:bodyPr>
          <a:lstStyle/>
          <a:p>
            <a:pPr>
              <a:buNone/>
            </a:pPr>
            <a:r>
              <a:rPr lang="en-US" dirty="0" smtClean="0"/>
              <a:t>    Elements of absolute present sale contract </a:t>
            </a:r>
          </a:p>
          <a:p>
            <a:pPr>
              <a:buNone/>
            </a:pPr>
            <a:endParaRPr lang="en-US" dirty="0" smtClean="0"/>
          </a:p>
          <a:p>
            <a:pPr marL="514350" indent="-514350">
              <a:buAutoNum type="arabicPeriod"/>
            </a:pPr>
            <a:r>
              <a:rPr lang="en-US" dirty="0" smtClean="0"/>
              <a:t>The property sold must be existed and specific.</a:t>
            </a:r>
          </a:p>
          <a:p>
            <a:pPr marL="514350" indent="-514350">
              <a:buAutoNum type="arabicPeriod"/>
            </a:pPr>
            <a:endParaRPr lang="en-US" dirty="0" smtClean="0"/>
          </a:p>
          <a:p>
            <a:pPr marL="514350" indent="-514350">
              <a:buAutoNum type="arabicPeriod"/>
            </a:pPr>
            <a:r>
              <a:rPr lang="en-US" dirty="0" smtClean="0"/>
              <a:t>The seller must have the ownership of the property.</a:t>
            </a:r>
          </a:p>
          <a:p>
            <a:pPr marL="514350" indent="-514350">
              <a:buAutoNum type="arabicPeriod"/>
            </a:pPr>
            <a:endParaRPr lang="en-US" dirty="0" smtClean="0"/>
          </a:p>
          <a:p>
            <a:pPr marL="514350" indent="-514350">
              <a:buAutoNum type="arabicPeriod"/>
            </a:pPr>
            <a:r>
              <a:rPr lang="en-US" dirty="0" smtClean="0"/>
              <a:t>The price must be certain.</a:t>
            </a:r>
          </a:p>
          <a:p>
            <a:pPr marL="514350" indent="-514350">
              <a:buAutoNum type="arabicPeriod"/>
            </a:pPr>
            <a:endParaRPr lang="en-US" dirty="0" smtClean="0"/>
          </a:p>
          <a:p>
            <a:pPr marL="514350" indent="-514350">
              <a:buAutoNum type="arabicPeriod"/>
            </a:pPr>
            <a:r>
              <a:rPr lang="en-US" dirty="0" smtClean="0"/>
              <a:t>The sale contract is completed. No further process is required. </a:t>
            </a:r>
          </a:p>
          <a:p>
            <a:pPr marL="514350" indent="-514350">
              <a:buAutoNum type="arabicPeriod"/>
            </a:pP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normAutofit/>
          </a:bodyPr>
          <a:lstStyle/>
          <a:p>
            <a:pPr>
              <a:buNone/>
            </a:pPr>
            <a:r>
              <a:rPr lang="en-US" dirty="0" smtClean="0"/>
              <a:t>              The completion of sale contract</a:t>
            </a:r>
          </a:p>
          <a:p>
            <a:pPr>
              <a:buNone/>
            </a:pPr>
            <a:r>
              <a:rPr lang="en-US" dirty="0" smtClean="0"/>
              <a:t>Movable property - Offer and acceptance are settled. The ownership of the property is transferred to the buyer. Paying the price is the process after the sale contract is completed.</a:t>
            </a:r>
          </a:p>
          <a:p>
            <a:pPr>
              <a:buNone/>
            </a:pPr>
            <a:endParaRPr lang="en-US" dirty="0" smtClean="0"/>
          </a:p>
          <a:p>
            <a:pPr>
              <a:buNone/>
            </a:pPr>
            <a:r>
              <a:rPr lang="en-US" dirty="0" smtClean="0"/>
              <a:t>Immovable property – a sale contract is made in writing and registered by the competent official. </a:t>
            </a:r>
          </a:p>
          <a:p>
            <a:pPr>
              <a:buNone/>
            </a:pPr>
            <a:r>
              <a:rPr lang="en-US" dirty="0" smtClean="0"/>
              <a:t>                          Result : void </a:t>
            </a:r>
          </a:p>
          <a:p>
            <a:pPr>
              <a:buNone/>
            </a:pP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solidFill>
                  <a:schemeClr val="accent5"/>
                </a:solidFill>
              </a:rPr>
              <a:t>     </a:t>
            </a:r>
            <a:r>
              <a:rPr lang="en-US" dirty="0" smtClean="0"/>
              <a:t>Example of absolute present sale contract</a:t>
            </a:r>
          </a:p>
          <a:p>
            <a:pPr>
              <a:buNone/>
            </a:pPr>
            <a:endParaRPr lang="en-US" dirty="0" smtClean="0">
              <a:solidFill>
                <a:schemeClr val="accent5"/>
              </a:solidFill>
            </a:endParaRPr>
          </a:p>
          <a:p>
            <a:pPr>
              <a:buNone/>
            </a:pPr>
            <a:r>
              <a:rPr lang="en-US" dirty="0" smtClean="0"/>
              <a:t>    </a:t>
            </a:r>
            <a:r>
              <a:rPr lang="en-US" dirty="0" err="1" smtClean="0"/>
              <a:t>Suthep</a:t>
            </a:r>
            <a:r>
              <a:rPr lang="en-US" dirty="0" smtClean="0"/>
              <a:t> goes to a </a:t>
            </a:r>
            <a:r>
              <a:rPr lang="en-US" dirty="0" err="1" smtClean="0"/>
              <a:t>powerbuy</a:t>
            </a:r>
            <a:r>
              <a:rPr lang="en-US" dirty="0" smtClean="0"/>
              <a:t> shop and signs an order to buy a certain full-HD TV, agreeing to pay the price on delivery. In this case the ownership of the TV is already transfer to </a:t>
            </a:r>
            <a:r>
              <a:rPr lang="en-US" dirty="0" err="1" smtClean="0"/>
              <a:t>Suthep</a:t>
            </a:r>
            <a:r>
              <a:rPr lang="en-US" dirty="0" smtClean="0"/>
              <a:t> when the sale contract is formed.   </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3.1.2 Contract to buy or to sell</a:t>
            </a:r>
          </a:p>
          <a:p>
            <a:pPr>
              <a:buNone/>
            </a:pPr>
            <a:r>
              <a:rPr lang="en-US" dirty="0" smtClean="0"/>
              <a:t>           </a:t>
            </a:r>
            <a:r>
              <a:rPr lang="en-US" sz="2800" dirty="0" smtClean="0"/>
              <a:t>This contract is an agreement that the party agrees to do the sale contract in the form prescribed by law in the future.</a:t>
            </a:r>
          </a:p>
          <a:p>
            <a:pPr>
              <a:buNone/>
            </a:pPr>
            <a:r>
              <a:rPr lang="en-US" sz="2800" dirty="0" smtClean="0"/>
              <a:t>       Characteristic of contract to buy or to sell</a:t>
            </a:r>
          </a:p>
          <a:p>
            <a:pPr marL="514350" indent="-514350">
              <a:buAutoNum type="arabicPeriod"/>
            </a:pPr>
            <a:r>
              <a:rPr lang="en-US" sz="2800" dirty="0" smtClean="0"/>
              <a:t>In the agreement, the party must show their clear intention that they will do the sale contract in the form prescribed by law in the future.</a:t>
            </a:r>
          </a:p>
          <a:p>
            <a:pPr marL="514350" indent="-514350">
              <a:buAutoNum type="arabicPeriod"/>
            </a:pPr>
            <a:r>
              <a:rPr lang="en-US" sz="2800" dirty="0" smtClean="0"/>
              <a:t>Only immovable property and special movable property.</a:t>
            </a:r>
          </a:p>
          <a:p>
            <a:pPr marL="514350" indent="-514350">
              <a:buAutoNum type="arabicPeriod"/>
            </a:pPr>
            <a:r>
              <a:rPr lang="en-US" sz="2800" dirty="0" smtClean="0"/>
              <a:t>The ownership of the property is not transferred until the form is done. </a:t>
            </a:r>
            <a:endParaRPr lang="th-TH"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                                Example</a:t>
            </a:r>
          </a:p>
          <a:p>
            <a:pPr>
              <a:buNone/>
            </a:pPr>
            <a:endParaRPr lang="en-US" dirty="0" smtClean="0"/>
          </a:p>
          <a:p>
            <a:pPr>
              <a:buNone/>
            </a:pPr>
            <a:r>
              <a:rPr lang="en-US" dirty="0" smtClean="0"/>
              <a:t>Jim agrees to sell his house to George for 5 </a:t>
            </a:r>
          </a:p>
          <a:p>
            <a:pPr>
              <a:buNone/>
            </a:pPr>
            <a:r>
              <a:rPr lang="en-US" dirty="0" smtClean="0"/>
              <a:t>million baht. </a:t>
            </a:r>
          </a:p>
          <a:p>
            <a:pPr>
              <a:buNone/>
            </a:pPr>
            <a:endParaRPr lang="en-US" dirty="0" smtClean="0"/>
          </a:p>
          <a:p>
            <a:pPr>
              <a:buNone/>
            </a:pPr>
            <a:r>
              <a:rPr lang="en-US" dirty="0" smtClean="0"/>
              <a:t>On the contract date, George moves to live in </a:t>
            </a:r>
          </a:p>
          <a:p>
            <a:pPr>
              <a:buNone/>
            </a:pPr>
            <a:r>
              <a:rPr lang="en-US" dirty="0" smtClean="0"/>
              <a:t>that house and they agree to register the sale </a:t>
            </a:r>
          </a:p>
          <a:p>
            <a:pPr>
              <a:buNone/>
            </a:pPr>
            <a:r>
              <a:rPr lang="en-US" dirty="0" smtClean="0"/>
              <a:t>contract with the department of land next week.  </a:t>
            </a:r>
          </a:p>
          <a:p>
            <a:pPr>
              <a:buNone/>
            </a:pPr>
            <a:endParaRPr lang="en-US" dirty="0" smtClean="0"/>
          </a:p>
          <a:p>
            <a:pPr>
              <a:buNone/>
            </a:pP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3.1.3 Promise to buy or promise to sell</a:t>
            </a:r>
          </a:p>
          <a:p>
            <a:pPr>
              <a:buNone/>
            </a:pPr>
            <a:r>
              <a:rPr lang="en-US" dirty="0" smtClean="0"/>
              <a:t>           This is unilateral act binding a person who give the promise to do what he promise.</a:t>
            </a:r>
          </a:p>
          <a:p>
            <a:pPr>
              <a:buNone/>
            </a:pPr>
            <a:endParaRPr lang="en-US" dirty="0" smtClean="0"/>
          </a:p>
          <a:p>
            <a:pPr>
              <a:buNone/>
            </a:pPr>
            <a:r>
              <a:rPr lang="en-US" dirty="0" smtClean="0"/>
              <a:t>   Section 454</a:t>
            </a:r>
          </a:p>
          <a:p>
            <a:pPr>
              <a:buNone/>
            </a:pPr>
            <a:r>
              <a:rPr lang="en-US" dirty="0" smtClean="0"/>
              <a:t>   “A previous promise of sale made by one party has the effect of a sale only when the other party has give notice of his intention to complete the sale and such notice has reached the person who made the promise.”</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solidFill>
                  <a:schemeClr val="accent6"/>
                </a:solidFill>
              </a:rPr>
              <a:t>                                 </a:t>
            </a:r>
            <a:r>
              <a:rPr lang="en-US" dirty="0" smtClean="0"/>
              <a:t>Example</a:t>
            </a:r>
          </a:p>
          <a:p>
            <a:pPr>
              <a:buNone/>
            </a:pPr>
            <a:r>
              <a:rPr lang="en-US" dirty="0" err="1" smtClean="0"/>
              <a:t>Wanchai</a:t>
            </a:r>
            <a:r>
              <a:rPr lang="en-US" dirty="0" smtClean="0"/>
              <a:t> tells </a:t>
            </a:r>
            <a:r>
              <a:rPr lang="en-US" dirty="0" err="1" smtClean="0"/>
              <a:t>Manee</a:t>
            </a:r>
            <a:r>
              <a:rPr lang="en-US" dirty="0" smtClean="0"/>
              <a:t> that if </a:t>
            </a:r>
            <a:r>
              <a:rPr lang="en-US" dirty="0" err="1" smtClean="0"/>
              <a:t>Manee</a:t>
            </a:r>
            <a:r>
              <a:rPr lang="en-US" dirty="0" smtClean="0"/>
              <a:t> wants his car, he will sell for 1 million baht. </a:t>
            </a:r>
          </a:p>
          <a:p>
            <a:pPr>
              <a:buNone/>
            </a:pPr>
            <a:r>
              <a:rPr lang="en-US" dirty="0" smtClean="0"/>
              <a:t>Or</a:t>
            </a:r>
          </a:p>
          <a:p>
            <a:pPr>
              <a:buNone/>
            </a:pPr>
            <a:r>
              <a:rPr lang="en-US" dirty="0" err="1" smtClean="0"/>
              <a:t>Manee</a:t>
            </a:r>
            <a:r>
              <a:rPr lang="en-US" dirty="0" smtClean="0"/>
              <a:t> tells </a:t>
            </a:r>
            <a:r>
              <a:rPr lang="en-US" dirty="0" err="1" smtClean="0"/>
              <a:t>Wanchai</a:t>
            </a:r>
            <a:r>
              <a:rPr lang="en-US" dirty="0" smtClean="0"/>
              <a:t> that if </a:t>
            </a:r>
            <a:r>
              <a:rPr lang="en-US" dirty="0" err="1" smtClean="0"/>
              <a:t>Wanchai</a:t>
            </a:r>
            <a:r>
              <a:rPr lang="en-US" dirty="0" smtClean="0"/>
              <a:t> wants to sell his car, she will buy for 1 million baht</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endParaRPr lang="en-US" dirty="0" smtClean="0">
              <a:solidFill>
                <a:srgbClr val="FF0000"/>
              </a:solidFill>
            </a:endParaRPr>
          </a:p>
          <a:p>
            <a:pPr>
              <a:buNone/>
            </a:pPr>
            <a:r>
              <a:rPr lang="en-US" dirty="0" smtClean="0">
                <a:solidFill>
                  <a:srgbClr val="FF0000"/>
                </a:solidFill>
              </a:rPr>
              <a:t>                             </a:t>
            </a:r>
            <a:r>
              <a:rPr lang="en-US" dirty="0" smtClean="0"/>
              <a:t>Section 459</a:t>
            </a:r>
          </a:p>
          <a:p>
            <a:pPr>
              <a:buNone/>
            </a:pPr>
            <a:endParaRPr lang="en-US" dirty="0" smtClean="0"/>
          </a:p>
          <a:p>
            <a:pPr>
              <a:buNone/>
            </a:pPr>
            <a:r>
              <a:rPr lang="en-US" dirty="0" smtClean="0"/>
              <a:t>  “If a contract of sale is subject to a </a:t>
            </a:r>
            <a:r>
              <a:rPr lang="en-US" i="1" dirty="0" smtClean="0"/>
              <a:t>condition</a:t>
            </a:r>
            <a:r>
              <a:rPr lang="en-US" dirty="0" smtClean="0"/>
              <a:t> or to </a:t>
            </a:r>
            <a:r>
              <a:rPr lang="en-US" i="1" dirty="0" smtClean="0"/>
              <a:t>a time clause</a:t>
            </a:r>
            <a:r>
              <a:rPr lang="en-US" dirty="0" smtClean="0"/>
              <a:t>, the ownership of the property is not transferred until the condition is fulfilled, or the time has arrived.” </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3.1.4 A sale contract with condition</a:t>
            </a:r>
          </a:p>
          <a:p>
            <a:pPr>
              <a:buNone/>
            </a:pPr>
            <a:endParaRPr lang="en-US" dirty="0" smtClean="0"/>
          </a:p>
          <a:p>
            <a:pPr>
              <a:buNone/>
            </a:pPr>
            <a:r>
              <a:rPr lang="en-US" dirty="0" smtClean="0"/>
              <a:t>                If a contract of sale is subject to a </a:t>
            </a:r>
            <a:r>
              <a:rPr lang="en-US" u="sng" dirty="0" smtClean="0"/>
              <a:t>condition</a:t>
            </a:r>
            <a:r>
              <a:rPr lang="en-US" dirty="0" smtClean="0"/>
              <a:t>, the ownership of the property is not transferred until the condition is fulfilled. The parties concerned may have made offer and acceptance already, but the ownership is not transferred until the condition is fulfilled.</a:t>
            </a:r>
          </a:p>
          <a:p>
            <a:pPr>
              <a:buNone/>
            </a:pPr>
            <a:endParaRPr lang="en-US" dirty="0" smtClean="0"/>
          </a:p>
          <a:p>
            <a:pPr>
              <a:buNone/>
            </a:pPr>
            <a:r>
              <a:rPr lang="en-US" dirty="0" smtClean="0"/>
              <a:t>Notice : only movable property  </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Example 1</a:t>
            </a:r>
          </a:p>
          <a:p>
            <a:pPr>
              <a:buNone/>
            </a:pPr>
            <a:endParaRPr lang="en-US" dirty="0" smtClean="0"/>
          </a:p>
          <a:p>
            <a:pPr>
              <a:buNone/>
            </a:pPr>
            <a:r>
              <a:rPr lang="en-US" dirty="0" smtClean="0"/>
              <a:t> I make an agreement with </a:t>
            </a:r>
            <a:r>
              <a:rPr lang="en-US" dirty="0" err="1" smtClean="0"/>
              <a:t>Chayanee</a:t>
            </a:r>
            <a:r>
              <a:rPr lang="en-US" dirty="0" smtClean="0"/>
              <a:t> to sell my car to her, if she gets “A” in this course. (offer and acceptance)</a:t>
            </a:r>
          </a:p>
          <a:p>
            <a:pPr>
              <a:buNone/>
            </a:pPr>
            <a:endParaRPr lang="en-US" dirty="0" smtClean="0"/>
          </a:p>
          <a:p>
            <a:pPr>
              <a:buNone/>
            </a:pPr>
            <a:r>
              <a:rPr lang="en-US" dirty="0" smtClean="0"/>
              <a:t> If </a:t>
            </a:r>
            <a:r>
              <a:rPr lang="en-US" dirty="0" err="1" smtClean="0"/>
              <a:t>Chayanee</a:t>
            </a:r>
            <a:r>
              <a:rPr lang="en-US" dirty="0" smtClean="0"/>
              <a:t> finally gets “A”, the condition is fulfilled.</a:t>
            </a:r>
          </a:p>
          <a:p>
            <a:pPr>
              <a:buNone/>
            </a:pPr>
            <a:endParaRPr lang="en-US" dirty="0" smtClean="0"/>
          </a:p>
          <a:p>
            <a:pPr>
              <a:buNone/>
            </a:pPr>
            <a:r>
              <a:rPr lang="en-US" dirty="0" smtClean="0"/>
              <a:t>The ownership of the car is transferred at the time the condition is fulfilled.</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solidFill>
                  <a:srgbClr val="FFFF00"/>
                </a:solidFill>
              </a:rPr>
              <a:t>                               </a:t>
            </a:r>
            <a:r>
              <a:rPr lang="en-US" dirty="0" smtClean="0"/>
              <a:t>Example 2 </a:t>
            </a:r>
          </a:p>
          <a:p>
            <a:pPr>
              <a:buNone/>
            </a:pPr>
            <a:endParaRPr lang="en-US" dirty="0" smtClean="0"/>
          </a:p>
          <a:p>
            <a:pPr>
              <a:buNone/>
            </a:pPr>
            <a:r>
              <a:rPr lang="en-US" dirty="0" smtClean="0"/>
              <a:t>I agree to sell my car to </a:t>
            </a:r>
            <a:r>
              <a:rPr lang="en-US" dirty="0" err="1" smtClean="0"/>
              <a:t>Chayanee</a:t>
            </a:r>
            <a:r>
              <a:rPr lang="en-US" dirty="0" smtClean="0"/>
              <a:t>. </a:t>
            </a:r>
          </a:p>
          <a:p>
            <a:pPr>
              <a:buNone/>
            </a:pPr>
            <a:r>
              <a:rPr lang="en-US" dirty="0" smtClean="0"/>
              <a:t>   (offer and acceptance)</a:t>
            </a:r>
          </a:p>
          <a:p>
            <a:pPr>
              <a:buNone/>
            </a:pPr>
            <a:endParaRPr lang="en-US" dirty="0" smtClean="0"/>
          </a:p>
          <a:p>
            <a:pPr>
              <a:buNone/>
            </a:pPr>
            <a:r>
              <a:rPr lang="en-US" dirty="0" smtClean="0"/>
              <a:t>I reserve that the ownership will transfer only when we register with the department of transportation.</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3.1.5 A sale contract with a time clause</a:t>
            </a:r>
          </a:p>
          <a:p>
            <a:pPr>
              <a:buNone/>
            </a:pPr>
            <a:endParaRPr lang="en-US" dirty="0" smtClean="0"/>
          </a:p>
          <a:p>
            <a:pPr>
              <a:buNone/>
            </a:pPr>
            <a:r>
              <a:rPr lang="en-US" dirty="0" smtClean="0"/>
              <a:t>            If a contract of sale is subject to </a:t>
            </a:r>
            <a:r>
              <a:rPr lang="en-US" u="sng" dirty="0" smtClean="0"/>
              <a:t>a time clause</a:t>
            </a:r>
            <a:r>
              <a:rPr lang="en-US" dirty="0" smtClean="0"/>
              <a:t>, the ownership of the property is not transferred until the time clause is fulfilled.</a:t>
            </a:r>
          </a:p>
          <a:p>
            <a:pPr>
              <a:buNone/>
            </a:pPr>
            <a:endParaRPr lang="en-US" dirty="0" smtClean="0"/>
          </a:p>
          <a:p>
            <a:pPr>
              <a:buNone/>
            </a:pPr>
            <a:r>
              <a:rPr lang="en-US" dirty="0" smtClean="0"/>
              <a:t>Example I make an agreement with </a:t>
            </a:r>
            <a:r>
              <a:rPr lang="en-US" dirty="0" err="1" smtClean="0"/>
              <a:t>Aom</a:t>
            </a:r>
            <a:r>
              <a:rPr lang="en-US" dirty="0" smtClean="0"/>
              <a:t> to sell my car on 15 January 2012. That day is the time clause. When that day arrives, the ownership of the car is transferred to </a:t>
            </a:r>
            <a:r>
              <a:rPr lang="en-US" dirty="0" err="1" smtClean="0"/>
              <a:t>Aom</a:t>
            </a:r>
            <a:r>
              <a:rPr lang="en-US" dirty="0" smtClean="0"/>
              <a:t>.</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a:bodyPr>
          <a:lstStyle/>
          <a:p>
            <a:pPr>
              <a:buNone/>
            </a:pPr>
            <a:r>
              <a:rPr lang="en-US" dirty="0" smtClean="0">
                <a:solidFill>
                  <a:srgbClr val="FFFF00"/>
                </a:solidFill>
              </a:rPr>
              <a:t>                       </a:t>
            </a:r>
            <a:r>
              <a:rPr lang="en-US" dirty="0" smtClean="0"/>
              <a:t>Form of Sale Contract</a:t>
            </a:r>
          </a:p>
          <a:p>
            <a:pPr>
              <a:buNone/>
            </a:pPr>
            <a:endParaRPr lang="en-US" dirty="0" smtClean="0"/>
          </a:p>
          <a:p>
            <a:pPr>
              <a:buNone/>
            </a:pPr>
            <a:r>
              <a:rPr lang="en-US" dirty="0" smtClean="0"/>
              <a:t>                               Section 456 </a:t>
            </a:r>
          </a:p>
          <a:p>
            <a:pPr>
              <a:buNone/>
            </a:pPr>
            <a:r>
              <a:rPr lang="en-US" dirty="0" smtClean="0"/>
              <a:t>Paragraph 1</a:t>
            </a:r>
          </a:p>
          <a:p>
            <a:pPr>
              <a:buNone/>
            </a:pPr>
            <a:r>
              <a:rPr lang="en-US" dirty="0" smtClean="0"/>
              <a:t>   “A sale of immovable property is void unless it is made in writing and registered by the competent official. The same rule applies to ships or vessels five tons and over, to floating houses and to beasts of burden.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Paragraph 2</a:t>
            </a:r>
          </a:p>
          <a:p>
            <a:pPr>
              <a:buNone/>
            </a:pPr>
            <a:r>
              <a:rPr lang="en-US" dirty="0" smtClean="0"/>
              <a:t>    An agreement to sell or to buy any of the aforesaid property, or a promise of sale of such property is not enforceable by action unless there be some written evidence signed by the party liable or unless deposit is given, or there is part performance.</a:t>
            </a:r>
          </a:p>
          <a:p>
            <a:pPr>
              <a:buNone/>
            </a:pPr>
            <a:r>
              <a:rPr lang="en-US" dirty="0" smtClean="0"/>
              <a:t>Paragraph 3</a:t>
            </a:r>
          </a:p>
          <a:p>
            <a:pPr>
              <a:buNone/>
            </a:pPr>
            <a:r>
              <a:rPr lang="en-US" dirty="0" smtClean="0"/>
              <a:t>    The provisions of the foregoing paragraph shall apply to a contract of sale of movable property where the agreed price is 20,000  baht or upwards.</a:t>
            </a:r>
            <a:endParaRPr lang="th-TH" dirty="0" smtClean="0"/>
          </a:p>
          <a:p>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marL="514350" indent="-514350">
              <a:buAutoNum type="arabicPeriod"/>
            </a:pPr>
            <a:r>
              <a:rPr lang="en-US" dirty="0" smtClean="0"/>
              <a:t>Writing and registered with competent official</a:t>
            </a:r>
          </a:p>
          <a:p>
            <a:pPr marL="514350" indent="-514350">
              <a:buNone/>
            </a:pPr>
            <a:r>
              <a:rPr lang="en-US" dirty="0" smtClean="0"/>
              <a:t>1.1 Immovable property</a:t>
            </a:r>
          </a:p>
          <a:p>
            <a:pPr marL="514350" indent="-514350">
              <a:buNone/>
            </a:pPr>
            <a:r>
              <a:rPr lang="en-US" dirty="0" smtClean="0"/>
              <a:t>       i.e. land, things fixed permanently to land or forming a body with land</a:t>
            </a:r>
          </a:p>
          <a:p>
            <a:pPr marL="514350" indent="-514350">
              <a:buNone/>
            </a:pPr>
            <a:endParaRPr lang="en-US" dirty="0" smtClean="0"/>
          </a:p>
          <a:p>
            <a:pPr marL="514350" indent="-514350">
              <a:buNone/>
            </a:pPr>
            <a:r>
              <a:rPr lang="en-US" dirty="0" smtClean="0"/>
              <a:t>1.2 Special movable property</a:t>
            </a:r>
          </a:p>
          <a:p>
            <a:pPr marL="514350" indent="-514350">
              <a:buNone/>
            </a:pPr>
            <a:r>
              <a:rPr lang="en-US" dirty="0" smtClean="0"/>
              <a:t>       - ships or vessels of five tons and over</a:t>
            </a:r>
          </a:p>
          <a:p>
            <a:pPr marL="514350" indent="-514350">
              <a:buNone/>
            </a:pPr>
            <a:r>
              <a:rPr lang="en-US" dirty="0" smtClean="0"/>
              <a:t>       - floating house</a:t>
            </a:r>
          </a:p>
          <a:p>
            <a:pPr marL="514350" indent="-514350">
              <a:buNone/>
            </a:pPr>
            <a:r>
              <a:rPr lang="en-US" dirty="0" smtClean="0"/>
              <a:t>       - beasts of burden (elephant, horse, cow, buffalo, …….. and donkey)</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2. Written evidence</a:t>
            </a:r>
          </a:p>
          <a:p>
            <a:pPr>
              <a:buNone/>
            </a:pPr>
            <a:endParaRPr lang="en-US" dirty="0" smtClean="0"/>
          </a:p>
          <a:p>
            <a:pPr>
              <a:buNone/>
            </a:pPr>
            <a:r>
              <a:rPr lang="en-US" dirty="0" smtClean="0"/>
              <a:t>2.1 Contract to buy or to sell immovable or    </a:t>
            </a:r>
          </a:p>
          <a:p>
            <a:pPr>
              <a:buNone/>
            </a:pPr>
            <a:r>
              <a:rPr lang="en-US" dirty="0" smtClean="0"/>
              <a:t>       special movable property</a:t>
            </a:r>
          </a:p>
          <a:p>
            <a:pPr>
              <a:buNone/>
            </a:pPr>
            <a:endParaRPr lang="en-US" dirty="0" smtClean="0"/>
          </a:p>
          <a:p>
            <a:pPr>
              <a:buNone/>
            </a:pPr>
            <a:r>
              <a:rPr lang="en-US" dirty="0" smtClean="0"/>
              <a:t>2.2 Promise to buy or to sell immovable or </a:t>
            </a:r>
          </a:p>
          <a:p>
            <a:pPr>
              <a:buNone/>
            </a:pPr>
            <a:r>
              <a:rPr lang="en-US" dirty="0" smtClean="0"/>
              <a:t>       special movable property</a:t>
            </a:r>
          </a:p>
          <a:p>
            <a:pPr>
              <a:buNone/>
            </a:pPr>
            <a:endParaRPr lang="en-US" dirty="0" smtClean="0"/>
          </a:p>
          <a:p>
            <a:pPr>
              <a:buNone/>
            </a:pPr>
            <a:r>
              <a:rPr lang="en-US" dirty="0" smtClean="0"/>
              <a:t>2.3 Sale of movable property that price is 20,000 </a:t>
            </a:r>
          </a:p>
          <a:p>
            <a:pPr>
              <a:buNone/>
            </a:pPr>
            <a:r>
              <a:rPr lang="en-US" dirty="0" smtClean="0"/>
              <a:t>       baht or upwards.</a:t>
            </a:r>
          </a:p>
          <a:p>
            <a:pPr>
              <a:buNone/>
            </a:pP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82528"/>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143668"/>
          </a:xfrm>
        </p:spPr>
        <p:txBody>
          <a:bodyPr/>
          <a:lstStyle/>
          <a:p>
            <a:pPr>
              <a:buNone/>
            </a:pPr>
            <a:r>
              <a:rPr lang="en-US" dirty="0" smtClean="0"/>
              <a:t> A sale agreement in 2.1, 2.2 and 2.3 cannot enforceable by action unless:</a:t>
            </a:r>
          </a:p>
          <a:p>
            <a:pPr>
              <a:buNone/>
            </a:pPr>
            <a:endParaRPr lang="en-US" dirty="0" smtClean="0"/>
          </a:p>
          <a:p>
            <a:pPr marL="514350" indent="-514350">
              <a:buAutoNum type="arabicPeriod"/>
            </a:pPr>
            <a:r>
              <a:rPr lang="en-US" dirty="0" smtClean="0"/>
              <a:t>Having a written evidence signed by the party liable</a:t>
            </a:r>
          </a:p>
          <a:p>
            <a:pPr marL="514350" indent="-514350">
              <a:buAutoNum type="arabicPeriod"/>
            </a:pPr>
            <a:endParaRPr lang="en-US" dirty="0" smtClean="0"/>
          </a:p>
          <a:p>
            <a:pPr marL="514350" indent="-514350">
              <a:buAutoNum type="arabicPeriod"/>
            </a:pPr>
            <a:r>
              <a:rPr lang="en-US" dirty="0" smtClean="0"/>
              <a:t>Deposit is given</a:t>
            </a:r>
          </a:p>
          <a:p>
            <a:pPr marL="514350" indent="-514350">
              <a:buAutoNum type="arabicPeriod"/>
            </a:pPr>
            <a:endParaRPr lang="en-US" dirty="0" smtClean="0"/>
          </a:p>
          <a:p>
            <a:pPr marL="514350" indent="-514350">
              <a:buAutoNum type="arabicPeriod"/>
            </a:pPr>
            <a:r>
              <a:rPr lang="en-US" dirty="0" smtClean="0"/>
              <a:t>There is part performance. </a:t>
            </a:r>
          </a:p>
          <a:p>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500034" y="285728"/>
            <a:ext cx="8229600" cy="6572272"/>
          </a:xfrm>
        </p:spPr>
        <p:txBody>
          <a:bodyPr>
            <a:normAutofit/>
          </a:bodyPr>
          <a:lstStyle/>
          <a:p>
            <a:pPr>
              <a:buNone/>
            </a:pPr>
            <a:r>
              <a:rPr lang="en-US" dirty="0" smtClean="0"/>
              <a:t>                     Transfer of ownership</a:t>
            </a:r>
          </a:p>
          <a:p>
            <a:pPr marL="514350" indent="-514350">
              <a:buAutoNum type="arabicPeriod"/>
            </a:pPr>
            <a:r>
              <a:rPr lang="en-US" dirty="0" smtClean="0"/>
              <a:t>The ownership of the property sold is transferred to the buyer from the moment when the contract of sale is entered into. </a:t>
            </a:r>
          </a:p>
          <a:p>
            <a:pPr marL="514350" indent="-514350">
              <a:buNone/>
            </a:pPr>
            <a:r>
              <a:rPr lang="en-US" dirty="0" smtClean="0"/>
              <a:t>      (movable property)</a:t>
            </a:r>
          </a:p>
          <a:p>
            <a:pPr marL="514350" indent="-514350">
              <a:buNone/>
            </a:pPr>
            <a:r>
              <a:rPr lang="en-US" dirty="0" smtClean="0"/>
              <a:t>      (absolute sale contract) (Section 458)</a:t>
            </a:r>
          </a:p>
          <a:p>
            <a:pPr marL="514350" indent="-514350">
              <a:buNone/>
            </a:pPr>
            <a:endParaRPr lang="en-US" dirty="0" smtClean="0"/>
          </a:p>
          <a:p>
            <a:pPr marL="514350" indent="-514350">
              <a:buNone/>
            </a:pPr>
            <a:r>
              <a:rPr lang="en-US" dirty="0" smtClean="0"/>
              <a:t>2. If the property is immovable, the ownership is transferred only when the contract is made in writing and registered with the competent authority.</a:t>
            </a:r>
          </a:p>
          <a:p>
            <a:pPr marL="514350" indent="-514350">
              <a:buNone/>
            </a:pPr>
            <a:endParaRPr lang="en-US"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a:bodyPr>
          <a:lstStyle/>
          <a:p>
            <a:pPr>
              <a:buNone/>
            </a:pPr>
            <a:r>
              <a:rPr lang="en-US" dirty="0" smtClean="0"/>
              <a:t>3. If a contract of sale is subject to a condition or to a time clause, the ownership of the property is not transferred until the condition is fulfilled, or the time has arrived. </a:t>
            </a:r>
          </a:p>
          <a:p>
            <a:pPr>
              <a:buNone/>
            </a:pPr>
            <a:r>
              <a:rPr lang="en-US" dirty="0" smtClean="0"/>
              <a:t>     (Section 459)</a:t>
            </a:r>
            <a:endParaRPr lang="th-TH" dirty="0" smtClean="0"/>
          </a:p>
          <a:p>
            <a:pPr>
              <a:buNone/>
            </a:pPr>
            <a:endParaRPr lang="en-US" dirty="0" smtClean="0"/>
          </a:p>
          <a:p>
            <a:pPr>
              <a:buNone/>
            </a:pPr>
            <a:r>
              <a:rPr lang="en-US" dirty="0" smtClean="0"/>
              <a:t>4. In case of sale of unascertained property, the ownership is not transferred until the property has been numbered, counted, weighed, measured or selected, or its identify has been otherwise rendered certain. (Section 460)</a:t>
            </a:r>
          </a:p>
          <a:p>
            <a:pPr>
              <a:buNone/>
            </a:pPr>
            <a:endParaRPr lang="en-US"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endParaRPr lang="en-US" dirty="0" smtClean="0"/>
          </a:p>
          <a:p>
            <a:pPr>
              <a:buNone/>
            </a:pPr>
            <a:r>
              <a:rPr lang="en-US" dirty="0" smtClean="0"/>
              <a:t>5. In case of sale specific property, if the seller is bound to count, weigh, measure or do some other act or thing with reference to the property for the purpose of ascertaining the price, the ownership is not transferred to the buyer until such act or thing be done. </a:t>
            </a:r>
          </a:p>
          <a:p>
            <a:pPr>
              <a:buNone/>
            </a:pPr>
            <a:r>
              <a:rPr lang="en-US" dirty="0" smtClean="0"/>
              <a:t>     (Section 460) </a:t>
            </a:r>
            <a:endParaRPr lang="th-TH" dirty="0" smtClean="0"/>
          </a:p>
          <a:p>
            <a:endParaRPr lang="th-TH"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endParaRPr lang="en-US" dirty="0" smtClean="0"/>
          </a:p>
          <a:p>
            <a:pPr>
              <a:buNone/>
            </a:pPr>
            <a:r>
              <a:rPr lang="en-US" dirty="0" smtClean="0"/>
              <a:t>Duty and liabilities of the seller</a:t>
            </a:r>
          </a:p>
          <a:p>
            <a:pPr>
              <a:buNone/>
            </a:pPr>
            <a:endParaRPr lang="en-US" dirty="0" smtClean="0"/>
          </a:p>
          <a:p>
            <a:pPr>
              <a:buFontTx/>
              <a:buChar char="-"/>
            </a:pPr>
            <a:r>
              <a:rPr lang="en-US" dirty="0" smtClean="0"/>
              <a:t>Delivery</a:t>
            </a:r>
          </a:p>
          <a:p>
            <a:pPr>
              <a:buFontTx/>
              <a:buChar char="-"/>
            </a:pPr>
            <a:endParaRPr lang="en-US" dirty="0" smtClean="0"/>
          </a:p>
          <a:p>
            <a:pPr>
              <a:buFontTx/>
              <a:buChar char="-"/>
            </a:pPr>
            <a:r>
              <a:rPr lang="en-US" dirty="0" smtClean="0"/>
              <a:t>Liabilities for defect</a:t>
            </a:r>
          </a:p>
          <a:p>
            <a:pPr>
              <a:buFontTx/>
              <a:buChar char="-"/>
            </a:pPr>
            <a:endParaRPr lang="en-US" dirty="0" smtClean="0"/>
          </a:p>
          <a:p>
            <a:pPr>
              <a:buFontTx/>
              <a:buChar char="-"/>
            </a:pPr>
            <a:r>
              <a:rPr lang="en-US" dirty="0" smtClean="0"/>
              <a:t>Liabilities for eviction</a:t>
            </a:r>
          </a:p>
          <a:p>
            <a:pPr>
              <a:buFontTx/>
              <a:buChar char="-"/>
            </a:pPr>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                                  Delivery</a:t>
            </a:r>
          </a:p>
          <a:p>
            <a:pPr>
              <a:buNone/>
            </a:pPr>
            <a:endParaRPr lang="en-US" dirty="0" smtClean="0"/>
          </a:p>
          <a:p>
            <a:pPr marL="514350" indent="-514350">
              <a:buAutoNum type="arabicPeriod"/>
            </a:pPr>
            <a:r>
              <a:rPr lang="en-US" dirty="0" smtClean="0"/>
              <a:t>The seller is bound to deliver to the buyer the property sold. (Section 461)</a:t>
            </a:r>
          </a:p>
          <a:p>
            <a:pPr marL="514350" indent="-514350">
              <a:buAutoNum type="arabicPeriod"/>
            </a:pPr>
            <a:endParaRPr lang="en-US" dirty="0" smtClean="0"/>
          </a:p>
          <a:p>
            <a:pPr marL="514350" indent="-514350">
              <a:buAutoNum type="arabicPeriod"/>
            </a:pPr>
            <a:r>
              <a:rPr lang="en-US" dirty="0" smtClean="0"/>
              <a:t>Delivery may be made by doing anything which has the effect of putting the property at the disposal of the buyer. (Section 462)</a:t>
            </a:r>
            <a:endParaRPr lang="th-TH"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solidFill>
                  <a:srgbClr val="FFFF00"/>
                </a:solidFill>
              </a:rPr>
              <a:t>         </a:t>
            </a:r>
            <a:r>
              <a:rPr lang="en-US" dirty="0" smtClean="0"/>
              <a:t>Deficiency or excess of the delivery</a:t>
            </a:r>
          </a:p>
          <a:p>
            <a:pPr>
              <a:buNone/>
            </a:pPr>
            <a:endParaRPr lang="en-US" dirty="0" smtClean="0"/>
          </a:p>
          <a:p>
            <a:pPr marL="514350" indent="-514350">
              <a:buAutoNum type="arabicPeriod"/>
            </a:pPr>
            <a:r>
              <a:rPr lang="en-US" dirty="0" smtClean="0"/>
              <a:t>In a sale of movable property (Section 465)</a:t>
            </a:r>
          </a:p>
          <a:p>
            <a:pPr marL="514350" indent="-514350">
              <a:buAutoNum type="arabicPeriod"/>
            </a:pPr>
            <a:endParaRPr lang="en-US" dirty="0" smtClean="0"/>
          </a:p>
          <a:p>
            <a:pPr marL="514350" indent="-514350">
              <a:buNone/>
            </a:pPr>
            <a:r>
              <a:rPr lang="en-US" dirty="0" smtClean="0"/>
              <a:t>      a. Where the seller delivers the property </a:t>
            </a:r>
            <a:r>
              <a:rPr lang="en-US" u="sng" dirty="0" smtClean="0"/>
              <a:t>less than </a:t>
            </a:r>
            <a:r>
              <a:rPr lang="en-US" dirty="0" smtClean="0"/>
              <a:t>he contracted for, </a:t>
            </a:r>
          </a:p>
          <a:p>
            <a:pPr marL="514350" indent="-514350">
              <a:buNone/>
            </a:pPr>
            <a:r>
              <a:rPr lang="en-US" dirty="0" smtClean="0"/>
              <a:t>           </a:t>
            </a:r>
            <a:r>
              <a:rPr lang="en-US" dirty="0" err="1" smtClean="0"/>
              <a:t>i</a:t>
            </a:r>
            <a:r>
              <a:rPr lang="en-US" dirty="0" smtClean="0"/>
              <a:t>. The buyer may reject it.</a:t>
            </a:r>
          </a:p>
          <a:p>
            <a:pPr marL="514350" indent="-514350">
              <a:buNone/>
            </a:pPr>
            <a:r>
              <a:rPr lang="en-US" dirty="0" smtClean="0"/>
              <a:t>           ii. If the buyer accepts it, he must  pay the proportionate price.</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         </a:t>
            </a:r>
          </a:p>
          <a:p>
            <a:pPr>
              <a:buNone/>
            </a:pPr>
            <a:r>
              <a:rPr lang="en-US" dirty="0" smtClean="0"/>
              <a:t>        b. Where the seller delivers the property   </a:t>
            </a:r>
          </a:p>
          <a:p>
            <a:pPr>
              <a:buNone/>
            </a:pPr>
            <a:r>
              <a:rPr lang="en-US" dirty="0" smtClean="0"/>
              <a:t>              </a:t>
            </a:r>
            <a:r>
              <a:rPr lang="en-US" u="sng" dirty="0" smtClean="0"/>
              <a:t>more than </a:t>
            </a:r>
            <a:r>
              <a:rPr lang="en-US" dirty="0" smtClean="0"/>
              <a:t>he contracted for</a:t>
            </a:r>
          </a:p>
          <a:p>
            <a:pPr>
              <a:buNone/>
            </a:pPr>
            <a:r>
              <a:rPr lang="en-US" dirty="0" smtClean="0"/>
              <a:t>             </a:t>
            </a:r>
            <a:r>
              <a:rPr lang="en-US" dirty="0" err="1" smtClean="0"/>
              <a:t>i</a:t>
            </a:r>
            <a:r>
              <a:rPr lang="en-US" dirty="0" smtClean="0"/>
              <a:t>. The buyer may accept the property according to the contract and reject the rest.</a:t>
            </a:r>
          </a:p>
          <a:p>
            <a:pPr>
              <a:buNone/>
            </a:pPr>
            <a:r>
              <a:rPr lang="en-US" dirty="0" smtClean="0"/>
              <a:t>              ii. The buyer may reject the whole.</a:t>
            </a:r>
          </a:p>
          <a:p>
            <a:pPr>
              <a:buNone/>
            </a:pPr>
            <a:r>
              <a:rPr lang="en-US" dirty="0" smtClean="0"/>
              <a:t>              iii. The buyer may accept the whole of the property so delivered, but he must pay the proportionate price.</a:t>
            </a:r>
            <a:endParaRPr lang="th-TH"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215106"/>
          </a:xfrm>
        </p:spPr>
        <p:txBody>
          <a:bodyPr/>
          <a:lstStyle/>
          <a:p>
            <a:pPr>
              <a:buNone/>
            </a:pPr>
            <a:r>
              <a:rPr lang="en-US" dirty="0" smtClean="0"/>
              <a:t>          </a:t>
            </a:r>
          </a:p>
          <a:p>
            <a:pPr>
              <a:buNone/>
            </a:pPr>
            <a:r>
              <a:rPr lang="en-US" dirty="0" smtClean="0"/>
              <a:t>         C. Where the seller delivers the property he contracted for mixed with the property of different description not included in the contract</a:t>
            </a:r>
          </a:p>
          <a:p>
            <a:pPr>
              <a:buNone/>
            </a:pPr>
            <a:r>
              <a:rPr lang="en-US" dirty="0" smtClean="0"/>
              <a:t>           </a:t>
            </a:r>
            <a:r>
              <a:rPr lang="en-US" dirty="0" err="1" smtClean="0"/>
              <a:t>i</a:t>
            </a:r>
            <a:r>
              <a:rPr lang="en-US" dirty="0" smtClean="0"/>
              <a:t>. The buyer may accept the property according to the contract and reject the rest or,</a:t>
            </a:r>
          </a:p>
          <a:p>
            <a:pPr>
              <a:buNone/>
            </a:pPr>
            <a:r>
              <a:rPr lang="en-US" dirty="0" smtClean="0"/>
              <a:t>           ii. The buyer may reject the whole.</a:t>
            </a:r>
            <a:endParaRPr lang="th-TH"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286544"/>
          </a:xfrm>
        </p:spPr>
        <p:txBody>
          <a:bodyPr>
            <a:normAutofit lnSpcReduction="10000"/>
          </a:bodyPr>
          <a:lstStyle/>
          <a:p>
            <a:pPr>
              <a:buNone/>
            </a:pPr>
            <a:r>
              <a:rPr lang="en-US" dirty="0" smtClean="0"/>
              <a:t>2. In a sale of immovable property (Section 466)</a:t>
            </a:r>
          </a:p>
          <a:p>
            <a:pPr marL="514350" indent="-514350">
              <a:buAutoNum type="alphaLcPeriod"/>
            </a:pPr>
            <a:r>
              <a:rPr lang="en-US" dirty="0" smtClean="0"/>
              <a:t>Where the total area is specified and the seller delivers the property less or more than he contracted for, the buyer has the option either to reject or accept it and pay the proportionate price.</a:t>
            </a:r>
          </a:p>
          <a:p>
            <a:pPr marL="514350" indent="-514350">
              <a:buAutoNum type="alphaLcPeriod"/>
            </a:pPr>
            <a:r>
              <a:rPr lang="en-US" dirty="0" smtClean="0"/>
              <a:t>If the deficiency or excess does not exceed five percent of the total area so specified, the buyer is bound to accept it and pay the proportionate price. The buyer can rescind the contract if the deficiency or excess is such that had he known of it he would not have entered into the contract.  </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500858"/>
          </a:xfrm>
        </p:spPr>
        <p:txBody>
          <a:bodyPr/>
          <a:lstStyle/>
          <a:p>
            <a:pPr>
              <a:buNone/>
            </a:pPr>
            <a:r>
              <a:rPr lang="en-US" dirty="0" smtClean="0">
                <a:solidFill>
                  <a:srgbClr val="FFFF00"/>
                </a:solidFill>
              </a:rPr>
              <a:t>                 </a:t>
            </a:r>
            <a:r>
              <a:rPr lang="en-US" dirty="0" smtClean="0"/>
              <a:t>Liability for defect (Section 472)</a:t>
            </a:r>
          </a:p>
          <a:p>
            <a:pPr>
              <a:buNone/>
            </a:pPr>
            <a:r>
              <a:rPr lang="en-US" dirty="0" smtClean="0"/>
              <a:t>            It is assumed that when a sale is made, the buyer has the rights to get the property in good order. So if there is any defect, the buyer may demand the seller to be liable. The defect must be to the extent that:</a:t>
            </a:r>
          </a:p>
          <a:p>
            <a:pPr>
              <a:buNone/>
            </a:pPr>
            <a:r>
              <a:rPr lang="en-US" dirty="0" smtClean="0"/>
              <a:t>   1. It impairs the value of the property.</a:t>
            </a:r>
          </a:p>
          <a:p>
            <a:pPr>
              <a:buNone/>
            </a:pPr>
            <a:r>
              <a:rPr lang="en-US" dirty="0" smtClean="0"/>
              <a:t>        Ex. Susan sells a picture to George. Upon delivery, George finds that the picture has some stains on it. This is the defect for which the seller must be liable</a:t>
            </a:r>
            <a:endParaRPr lang="th-TH"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28596" y="214290"/>
            <a:ext cx="8229600" cy="6357982"/>
          </a:xfrm>
        </p:spPr>
        <p:txBody>
          <a:bodyPr/>
          <a:lstStyle/>
          <a:p>
            <a:pPr>
              <a:buNone/>
            </a:pPr>
            <a:r>
              <a:rPr lang="en-US" dirty="0" smtClean="0"/>
              <a:t>            2. It impairs the fitness for ordinary </a:t>
            </a:r>
          </a:p>
          <a:p>
            <a:pPr>
              <a:buNone/>
            </a:pPr>
            <a:r>
              <a:rPr lang="en-US" dirty="0" smtClean="0"/>
              <a:t>                 purposes.</a:t>
            </a:r>
          </a:p>
          <a:p>
            <a:pPr>
              <a:buNone/>
            </a:pPr>
            <a:endParaRPr lang="en-US" dirty="0" smtClean="0"/>
          </a:p>
          <a:p>
            <a:pPr>
              <a:buNone/>
            </a:pPr>
            <a:r>
              <a:rPr lang="en-US" dirty="0" smtClean="0"/>
              <a:t>      Ex. Susan buys a horse from George for the purpose of making a movie. Upon delivery, Susan finds that the hair of the horse is burnt and it becomes an ugly horse.</a:t>
            </a:r>
            <a:endParaRPr lang="th-TH"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When there are defect, what are the rights of         </a:t>
            </a:r>
          </a:p>
          <a:p>
            <a:pPr>
              <a:buNone/>
            </a:pPr>
            <a:r>
              <a:rPr lang="en-US" dirty="0" smtClean="0"/>
              <a:t>                               buyer?</a:t>
            </a:r>
          </a:p>
          <a:p>
            <a:pPr>
              <a:buNone/>
            </a:pPr>
            <a:r>
              <a:rPr lang="en-US" dirty="0" smtClean="0"/>
              <a:t>The buyer has the following rights:</a:t>
            </a:r>
          </a:p>
          <a:p>
            <a:pPr marL="514350" indent="-514350">
              <a:buAutoNum type="arabicPeriod"/>
            </a:pPr>
            <a:r>
              <a:rPr lang="en-US" dirty="0" smtClean="0"/>
              <a:t>The buyer has the right to ask repayment from the seller, if the buyer choose to return that defective property.</a:t>
            </a:r>
          </a:p>
          <a:p>
            <a:pPr marL="514350" indent="-514350">
              <a:buAutoNum type="arabicPeriod"/>
            </a:pPr>
            <a:r>
              <a:rPr lang="en-US" dirty="0" smtClean="0"/>
              <a:t>If the buyer retains that defective property, he has the right to claim compensation for the defect.</a:t>
            </a:r>
          </a:p>
          <a:p>
            <a:pPr marL="514350" indent="-514350">
              <a:buAutoNum type="arabicPeriod"/>
            </a:pPr>
            <a:r>
              <a:rPr lang="en-US" dirty="0" smtClean="0"/>
              <a:t>In some cases, the buyer can return the defective property and also claim compensation.</a:t>
            </a:r>
          </a:p>
          <a:p>
            <a:pPr marL="514350" indent="-514350">
              <a:buAutoNum type="arabicPeriod"/>
            </a:pPr>
            <a:endParaRPr lang="th-TH"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286544"/>
          </a:xfrm>
        </p:spPr>
        <p:txBody>
          <a:bodyPr/>
          <a:lstStyle/>
          <a:p>
            <a:pPr>
              <a:buNone/>
            </a:pPr>
            <a:r>
              <a:rPr lang="en-US" dirty="0" smtClean="0"/>
              <a:t>				   Example</a:t>
            </a:r>
          </a:p>
          <a:p>
            <a:pPr>
              <a:buNone/>
            </a:pPr>
            <a:endParaRPr lang="en-US" dirty="0" smtClean="0"/>
          </a:p>
          <a:p>
            <a:pPr>
              <a:buNone/>
            </a:pPr>
            <a:r>
              <a:rPr lang="en-US" dirty="0" smtClean="0"/>
              <a:t> </a:t>
            </a:r>
            <a:r>
              <a:rPr lang="en-US" dirty="0" smtClean="0"/>
              <a:t>-</a:t>
            </a:r>
            <a:r>
              <a:rPr lang="en-US" dirty="0" smtClean="0"/>
              <a:t>   </a:t>
            </a:r>
            <a:r>
              <a:rPr lang="en-US" dirty="0" err="1" smtClean="0"/>
              <a:t>Pracha</a:t>
            </a:r>
            <a:r>
              <a:rPr lang="en-US" dirty="0" smtClean="0"/>
              <a:t> </a:t>
            </a:r>
            <a:r>
              <a:rPr lang="en-US" dirty="0" smtClean="0"/>
              <a:t>buys some raw materials from </a:t>
            </a:r>
            <a:r>
              <a:rPr lang="en-US" dirty="0" smtClean="0"/>
              <a:t>  </a:t>
            </a:r>
          </a:p>
          <a:p>
            <a:pPr>
              <a:buNone/>
            </a:pPr>
            <a:r>
              <a:rPr lang="en-US" dirty="0" smtClean="0"/>
              <a:t> </a:t>
            </a:r>
            <a:r>
              <a:rPr lang="en-US" dirty="0" smtClean="0"/>
              <a:t>     </a:t>
            </a:r>
            <a:r>
              <a:rPr lang="en-US" dirty="0" err="1" smtClean="0"/>
              <a:t>Chalerm</a:t>
            </a:r>
            <a:r>
              <a:rPr lang="en-US" dirty="0" smtClean="0"/>
              <a:t> to </a:t>
            </a:r>
            <a:r>
              <a:rPr lang="en-US" dirty="0" smtClean="0"/>
              <a:t>produce some goods. </a:t>
            </a:r>
            <a:endParaRPr lang="en-US" dirty="0" smtClean="0"/>
          </a:p>
          <a:p>
            <a:pPr>
              <a:buNone/>
            </a:pPr>
            <a:r>
              <a:rPr lang="en-US" dirty="0" smtClean="0"/>
              <a:t> </a:t>
            </a:r>
            <a:r>
              <a:rPr lang="en-US" dirty="0" smtClean="0"/>
              <a:t>-   </a:t>
            </a:r>
            <a:r>
              <a:rPr lang="en-US" dirty="0" smtClean="0"/>
              <a:t>Upon </a:t>
            </a:r>
            <a:r>
              <a:rPr lang="en-US" dirty="0" smtClean="0"/>
              <a:t>delivery, </a:t>
            </a:r>
            <a:r>
              <a:rPr lang="en-US" dirty="0" err="1" smtClean="0"/>
              <a:t>Pracha</a:t>
            </a:r>
            <a:r>
              <a:rPr lang="en-US" dirty="0" smtClean="0"/>
              <a:t> finds that the raw </a:t>
            </a:r>
            <a:endParaRPr lang="en-US" dirty="0" smtClean="0"/>
          </a:p>
          <a:p>
            <a:pPr>
              <a:buNone/>
            </a:pPr>
            <a:r>
              <a:rPr lang="en-US" dirty="0" smtClean="0"/>
              <a:t> </a:t>
            </a:r>
            <a:r>
              <a:rPr lang="en-US" dirty="0" smtClean="0"/>
              <a:t>     </a:t>
            </a:r>
            <a:r>
              <a:rPr lang="en-US" dirty="0" smtClean="0"/>
              <a:t>materials </a:t>
            </a:r>
            <a:r>
              <a:rPr lang="en-US" dirty="0" smtClean="0"/>
              <a:t>are defective. </a:t>
            </a:r>
            <a:endParaRPr lang="en-US" dirty="0" smtClean="0"/>
          </a:p>
          <a:p>
            <a:pPr>
              <a:buFontTx/>
              <a:buChar char="-"/>
            </a:pPr>
            <a:r>
              <a:rPr lang="en-US" dirty="0" smtClean="0"/>
              <a:t>  Besides </a:t>
            </a:r>
            <a:r>
              <a:rPr lang="en-US" dirty="0" smtClean="0"/>
              <a:t>rejecting the raw materials, </a:t>
            </a:r>
            <a:r>
              <a:rPr lang="en-US" dirty="0" err="1" smtClean="0"/>
              <a:t>Pracha</a:t>
            </a:r>
            <a:r>
              <a:rPr lang="en-US" dirty="0" smtClean="0"/>
              <a:t> </a:t>
            </a:r>
            <a:r>
              <a:rPr lang="en-US" dirty="0" smtClean="0"/>
              <a:t> </a:t>
            </a:r>
          </a:p>
          <a:p>
            <a:pPr>
              <a:buNone/>
            </a:pPr>
            <a:r>
              <a:rPr lang="en-US" dirty="0" smtClean="0"/>
              <a:t>      may </a:t>
            </a:r>
            <a:r>
              <a:rPr lang="en-US" dirty="0" smtClean="0"/>
              <a:t>claim a certain amount for damage, </a:t>
            </a:r>
            <a:r>
              <a:rPr lang="en-US" dirty="0" smtClean="0"/>
              <a:t>  </a:t>
            </a:r>
          </a:p>
          <a:p>
            <a:pPr>
              <a:buNone/>
            </a:pPr>
            <a:r>
              <a:rPr lang="en-US" dirty="0" smtClean="0"/>
              <a:t> </a:t>
            </a:r>
            <a:r>
              <a:rPr lang="en-US" dirty="0" smtClean="0"/>
              <a:t>     </a:t>
            </a:r>
            <a:r>
              <a:rPr lang="en-US" dirty="0" smtClean="0"/>
              <a:t>because </a:t>
            </a:r>
            <a:r>
              <a:rPr lang="en-US" dirty="0" smtClean="0"/>
              <a:t>the shortage of raw materials causes </a:t>
            </a:r>
            <a:endParaRPr lang="en-US" dirty="0" smtClean="0"/>
          </a:p>
          <a:p>
            <a:pPr>
              <a:buNone/>
            </a:pPr>
            <a:r>
              <a:rPr lang="en-US" dirty="0" smtClean="0"/>
              <a:t> </a:t>
            </a:r>
            <a:r>
              <a:rPr lang="en-US" dirty="0" smtClean="0"/>
              <a:t>     </a:t>
            </a:r>
            <a:r>
              <a:rPr lang="en-US" dirty="0" smtClean="0"/>
              <a:t>disruption </a:t>
            </a:r>
            <a:r>
              <a:rPr lang="en-US" dirty="0" smtClean="0"/>
              <a:t>to the factory of </a:t>
            </a:r>
            <a:r>
              <a:rPr lang="en-US" dirty="0" err="1" smtClean="0"/>
              <a:t>Pracha</a:t>
            </a:r>
            <a:r>
              <a:rPr lang="en-US" dirty="0" smtClean="0"/>
              <a:t>.</a:t>
            </a:r>
            <a:endParaRPr lang="th-TH"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Cases when the seller is not liable for defect (Section 473)</a:t>
            </a:r>
          </a:p>
          <a:p>
            <a:pPr marL="514350" indent="-514350">
              <a:buAutoNum type="arabicPeriod"/>
            </a:pPr>
            <a:r>
              <a:rPr lang="en-US" dirty="0" smtClean="0"/>
              <a:t>The buyer knew of the defect at the time of sale, or would have known of it, if he had exercised such care as might be expected from a person of ordinary prudence. </a:t>
            </a:r>
          </a:p>
          <a:p>
            <a:pPr marL="514350" indent="-514350">
              <a:buAutoNum type="arabicPeriod"/>
            </a:pPr>
            <a:r>
              <a:rPr lang="en-US" dirty="0" smtClean="0"/>
              <a:t>If the defect was apparent at the time of the delivery, and the buyer accepts the property without reservation.</a:t>
            </a:r>
          </a:p>
          <a:p>
            <a:pPr marL="514350" indent="-514350">
              <a:buAutoNum type="arabicPeriod"/>
            </a:pPr>
            <a:r>
              <a:rPr lang="en-US" dirty="0" smtClean="0"/>
              <a:t>If the property was sold by public auction.</a:t>
            </a:r>
            <a:endParaRPr lang="th-TH"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Liability </a:t>
            </a:r>
            <a:r>
              <a:rPr lang="en-US" dirty="0" smtClean="0"/>
              <a:t>for eviction</a:t>
            </a:r>
          </a:p>
          <a:p>
            <a:pPr>
              <a:buNone/>
            </a:pPr>
            <a:r>
              <a:rPr lang="en-US" dirty="0" smtClean="0"/>
              <a:t>Section 475 “The seller is liable for the consequences of any disturbance caused to the peaceful possession of the buyer by any person having over the property sold a right at the time of sale or by the fault of the seller</a:t>
            </a:r>
            <a:r>
              <a:rPr lang="en-US" dirty="0" smtClean="0"/>
              <a:t>.”</a:t>
            </a:r>
          </a:p>
          <a:p>
            <a:pPr>
              <a:buNone/>
            </a:pPr>
            <a:endParaRPr lang="en-US" dirty="0" smtClean="0"/>
          </a:p>
          <a:p>
            <a:pPr>
              <a:buNone/>
            </a:pPr>
            <a:r>
              <a:rPr lang="en-US" dirty="0" smtClean="0"/>
              <a:t>    After </a:t>
            </a:r>
            <a:r>
              <a:rPr lang="en-US" dirty="0" smtClean="0"/>
              <a:t>the buyer has bough a property from the seller, if any person comes to claim some rights on that property, or disturb the peaceful possession of such property, the seller must be liable for such eviction.</a:t>
            </a:r>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Example</a:t>
            </a:r>
          </a:p>
          <a:p>
            <a:pPr marL="514350" indent="-514350">
              <a:buAutoNum type="arabicPeriod"/>
            </a:pPr>
            <a:r>
              <a:rPr lang="en-US" dirty="0" err="1" smtClean="0"/>
              <a:t>Fa</a:t>
            </a:r>
            <a:r>
              <a:rPr lang="en-US" dirty="0" smtClean="0"/>
              <a:t> buys a piece of land from </a:t>
            </a:r>
            <a:r>
              <a:rPr lang="en-US" dirty="0" err="1" smtClean="0"/>
              <a:t>Fon</a:t>
            </a:r>
            <a:r>
              <a:rPr lang="en-US" dirty="0" smtClean="0"/>
              <a:t>. Later May claims that she is the co-owner of that land. This is eviction. </a:t>
            </a:r>
            <a:r>
              <a:rPr lang="en-US" dirty="0" err="1" smtClean="0"/>
              <a:t>Fa</a:t>
            </a:r>
            <a:r>
              <a:rPr lang="en-US" dirty="0" smtClean="0"/>
              <a:t> can demand </a:t>
            </a:r>
            <a:r>
              <a:rPr lang="en-US" dirty="0" err="1" smtClean="0"/>
              <a:t>Fon</a:t>
            </a:r>
            <a:r>
              <a:rPr lang="en-US" dirty="0" smtClean="0"/>
              <a:t> to be liable for it</a:t>
            </a:r>
            <a:r>
              <a:rPr lang="en-US" dirty="0" smtClean="0"/>
              <a:t>.</a:t>
            </a:r>
          </a:p>
          <a:p>
            <a:pPr marL="514350" indent="-514350">
              <a:buAutoNum type="arabicPeriod"/>
            </a:pPr>
            <a:endParaRPr lang="en-US" dirty="0" smtClean="0"/>
          </a:p>
          <a:p>
            <a:pPr marL="514350" indent="-514350">
              <a:buAutoNum type="arabicPeriod"/>
            </a:pPr>
            <a:r>
              <a:rPr lang="en-US" dirty="0" err="1" smtClean="0"/>
              <a:t>Fa</a:t>
            </a:r>
            <a:r>
              <a:rPr lang="en-US" dirty="0" smtClean="0"/>
              <a:t> buys a car from a car dealer. Later </a:t>
            </a:r>
            <a:r>
              <a:rPr lang="en-US" dirty="0" err="1" smtClean="0"/>
              <a:t>Fon</a:t>
            </a:r>
            <a:r>
              <a:rPr lang="en-US" dirty="0" smtClean="0"/>
              <a:t> claims that the car is her, and she wants to take it back. This is eviction. The car dealer must be liable.</a:t>
            </a:r>
            <a:endParaRPr lang="th-TH"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Duty of </a:t>
            </a:r>
            <a:r>
              <a:rPr lang="en-US" dirty="0" smtClean="0"/>
              <a:t>the </a:t>
            </a:r>
            <a:r>
              <a:rPr lang="en-US" dirty="0" smtClean="0"/>
              <a:t>buyer</a:t>
            </a:r>
          </a:p>
          <a:p>
            <a:pPr>
              <a:buNone/>
            </a:pPr>
            <a:endParaRPr lang="en-US" dirty="0" smtClean="0"/>
          </a:p>
          <a:p>
            <a:pPr marL="514350" indent="-514350">
              <a:buAutoNum type="arabicPeriod"/>
            </a:pPr>
            <a:r>
              <a:rPr lang="en-US" dirty="0" smtClean="0"/>
              <a:t>Duty to pay the price.</a:t>
            </a:r>
          </a:p>
          <a:p>
            <a:pPr marL="514350" indent="-514350">
              <a:buAutoNum type="arabicPeriod"/>
            </a:pPr>
            <a:r>
              <a:rPr lang="en-US" dirty="0" smtClean="0"/>
              <a:t>Duty to take the delivery</a:t>
            </a:r>
          </a:p>
          <a:p>
            <a:pPr marL="514350" indent="-514350">
              <a:buAutoNum type="arabicPeriod"/>
            </a:pPr>
            <a:endParaRPr lang="en-US" dirty="0" smtClean="0"/>
          </a:p>
          <a:p>
            <a:pPr marL="514350" indent="-514350">
              <a:buNone/>
            </a:pPr>
            <a:r>
              <a:rPr lang="en-US" dirty="0" smtClean="0"/>
              <a:t>Section 486 “The buyer is bound to take delivery of the property sold and to pay the price in accordance with the terms of the contract of sale.”</a:t>
            </a:r>
            <a:endParaRPr lang="th-TH"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lnSpcReduction="10000"/>
          </a:bodyPr>
          <a:lstStyle/>
          <a:p>
            <a:pPr>
              <a:buNone/>
            </a:pPr>
            <a:r>
              <a:rPr lang="en-US" dirty="0" smtClean="0">
                <a:solidFill>
                  <a:srgbClr val="FFFF00"/>
                </a:solidFill>
              </a:rPr>
              <a:t>                     </a:t>
            </a:r>
            <a:r>
              <a:rPr lang="en-US" dirty="0" smtClean="0"/>
              <a:t>Particular </a:t>
            </a:r>
            <a:r>
              <a:rPr lang="en-US" dirty="0" smtClean="0"/>
              <a:t>kinds of sale</a:t>
            </a:r>
          </a:p>
          <a:p>
            <a:pPr marL="514350" indent="-514350">
              <a:buAutoNum type="arabicPeriod"/>
            </a:pPr>
            <a:r>
              <a:rPr lang="en-US" dirty="0" smtClean="0"/>
              <a:t>Sale with the rights of redemption</a:t>
            </a:r>
          </a:p>
          <a:p>
            <a:pPr marL="514350" indent="-514350">
              <a:buNone/>
            </a:pPr>
            <a:r>
              <a:rPr lang="en-US" dirty="0" smtClean="0"/>
              <a:t>      It is a contract of sale whereby the ownership of the property sold passes to the buyer, subject to an agreement that the seller can redeem that property</a:t>
            </a:r>
          </a:p>
          <a:p>
            <a:pPr marL="514350" indent="-514350">
              <a:buNone/>
            </a:pPr>
            <a:r>
              <a:rPr lang="en-US" dirty="0" smtClean="0"/>
              <a:t>The period </a:t>
            </a:r>
            <a:r>
              <a:rPr lang="en-US" dirty="0" smtClean="0"/>
              <a:t>for </a:t>
            </a:r>
            <a:r>
              <a:rPr lang="en-US" dirty="0" smtClean="0"/>
              <a:t>redemption will be as agreed between the parties concerned, but it must not be more than</a:t>
            </a:r>
          </a:p>
          <a:p>
            <a:pPr marL="514350" indent="-514350">
              <a:buNone/>
            </a:pPr>
            <a:r>
              <a:rPr lang="en-US" dirty="0" smtClean="0"/>
              <a:t>a. 10 </a:t>
            </a:r>
            <a:r>
              <a:rPr lang="en-US" dirty="0" smtClean="0"/>
              <a:t>years after the time of sale in case of immovable property</a:t>
            </a:r>
          </a:p>
          <a:p>
            <a:pPr marL="514350" indent="-514350">
              <a:buNone/>
            </a:pPr>
            <a:r>
              <a:rPr lang="en-US" dirty="0" smtClean="0"/>
              <a:t>b. 3 </a:t>
            </a:r>
            <a:r>
              <a:rPr lang="en-US" dirty="0" smtClean="0"/>
              <a:t>years after the time of sale in case of movable property </a:t>
            </a:r>
            <a:endParaRPr lang="th-TH"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endParaRPr lang="en-US" dirty="0" smtClean="0"/>
          </a:p>
          <a:p>
            <a:pPr>
              <a:buNone/>
            </a:pPr>
            <a:r>
              <a:rPr lang="en-US" dirty="0" smtClean="0"/>
              <a:t>The </a:t>
            </a:r>
            <a:r>
              <a:rPr lang="en-US" dirty="0" smtClean="0"/>
              <a:t>rights of redemptions may be exercised by</a:t>
            </a:r>
            <a:r>
              <a:rPr lang="en-US" dirty="0" smtClean="0"/>
              <a:t>:</a:t>
            </a:r>
          </a:p>
          <a:p>
            <a:pPr>
              <a:buNone/>
            </a:pPr>
            <a:endParaRPr lang="en-US" dirty="0" smtClean="0"/>
          </a:p>
          <a:p>
            <a:pPr marL="514350" indent="-514350">
              <a:buAutoNum type="arabicPeriod"/>
            </a:pPr>
            <a:r>
              <a:rPr lang="en-US" dirty="0" smtClean="0"/>
              <a:t>The original seller or his </a:t>
            </a:r>
            <a:r>
              <a:rPr lang="en-US" dirty="0" smtClean="0"/>
              <a:t>heirs</a:t>
            </a:r>
          </a:p>
          <a:p>
            <a:pPr marL="514350" indent="-514350">
              <a:buAutoNum type="arabicPeriod"/>
            </a:pPr>
            <a:endParaRPr lang="en-US" dirty="0" smtClean="0"/>
          </a:p>
          <a:p>
            <a:pPr marL="514350" indent="-514350">
              <a:buAutoNum type="arabicPeriod"/>
            </a:pPr>
            <a:r>
              <a:rPr lang="en-US" dirty="0" smtClean="0"/>
              <a:t>The transferee of the </a:t>
            </a:r>
            <a:r>
              <a:rPr lang="en-US" dirty="0" smtClean="0"/>
              <a:t>rights</a:t>
            </a:r>
          </a:p>
          <a:p>
            <a:pPr marL="514350" indent="-514350">
              <a:buAutoNum type="arabicPeriod"/>
            </a:pPr>
            <a:endParaRPr lang="en-US" dirty="0" smtClean="0"/>
          </a:p>
          <a:p>
            <a:pPr marL="514350" indent="-514350">
              <a:buAutoNum type="arabicPeriod"/>
            </a:pPr>
            <a:r>
              <a:rPr lang="en-US" dirty="0" smtClean="0"/>
              <a:t>Any person expressly allowed to redeem by the contract.   </a:t>
            </a:r>
            <a:endParaRPr lang="th-TH"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2. Sale by </a:t>
            </a:r>
            <a:r>
              <a:rPr lang="en-US" dirty="0" smtClean="0"/>
              <a:t>sample</a:t>
            </a:r>
          </a:p>
          <a:p>
            <a:pPr>
              <a:buNone/>
            </a:pPr>
            <a:endParaRPr lang="en-US" dirty="0" smtClean="0">
              <a:solidFill>
                <a:srgbClr val="FFFF00"/>
              </a:solidFill>
            </a:endParaRPr>
          </a:p>
          <a:p>
            <a:pPr>
              <a:buNone/>
            </a:pPr>
            <a:r>
              <a:rPr lang="en-US" dirty="0" smtClean="0"/>
              <a:t>    A sale by sample means the seller offers  a goods according to samples, and the buyer makes the order on sample. </a:t>
            </a:r>
            <a:endParaRPr lang="en-US" dirty="0" smtClean="0"/>
          </a:p>
          <a:p>
            <a:pPr>
              <a:buNone/>
            </a:pPr>
            <a:endParaRPr lang="en-US" dirty="0" smtClean="0"/>
          </a:p>
          <a:p>
            <a:pPr>
              <a:buNone/>
            </a:pPr>
            <a:r>
              <a:rPr lang="en-US" dirty="0" smtClean="0"/>
              <a:t>    In </a:t>
            </a:r>
            <a:r>
              <a:rPr lang="en-US" dirty="0" smtClean="0"/>
              <a:t>such cases, the seller is bound to deliver property corresponding to the sample, otherwise the buyer may reject the property delivered.</a:t>
            </a:r>
            <a:endParaRPr lang="th-TH"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3. Sale by </a:t>
            </a:r>
            <a:r>
              <a:rPr lang="en-US" dirty="0" smtClean="0"/>
              <a:t>description</a:t>
            </a:r>
          </a:p>
          <a:p>
            <a:pPr>
              <a:buNone/>
            </a:pPr>
            <a:endParaRPr lang="en-US" dirty="0" smtClean="0">
              <a:solidFill>
                <a:srgbClr val="C00000"/>
              </a:solidFill>
            </a:endParaRPr>
          </a:p>
          <a:p>
            <a:pPr>
              <a:buNone/>
            </a:pPr>
            <a:r>
              <a:rPr lang="en-US" dirty="0" smtClean="0"/>
              <a:t>    The seller describes the quality of the goods by words or by catalogues or by sales letter, and the buyer makes the order by expecting the property to be of such quality. </a:t>
            </a:r>
            <a:endParaRPr lang="en-US" dirty="0" smtClean="0"/>
          </a:p>
          <a:p>
            <a:pPr>
              <a:buNone/>
            </a:pPr>
            <a:endParaRPr lang="en-US" dirty="0" smtClean="0"/>
          </a:p>
          <a:p>
            <a:pPr>
              <a:buNone/>
            </a:pPr>
            <a:r>
              <a:rPr lang="en-US" dirty="0" smtClean="0"/>
              <a:t>    In </a:t>
            </a:r>
            <a:r>
              <a:rPr lang="en-US" dirty="0" smtClean="0"/>
              <a:t>such case, the seller is bound to deliver property corresponding to the description, otherwise the buyer may reject the property delivered.</a:t>
            </a:r>
            <a:endParaRPr lang="th-TH"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fontScale="92500" lnSpcReduction="20000"/>
          </a:bodyPr>
          <a:lstStyle/>
          <a:p>
            <a:pPr>
              <a:buNone/>
            </a:pPr>
            <a:r>
              <a:rPr lang="en-US" dirty="0" smtClean="0"/>
              <a:t>4. Sales on approval  A sale on approval is a sale made on condition that the buyer shall have the opportunity to examine the property and decide whether to take or reject it. The period of time for examination will be fixed by the seller. In sale on approval, it is assumed that the buyer has to buy in following cases:</a:t>
            </a:r>
          </a:p>
          <a:p>
            <a:pPr marL="514350" indent="-514350">
              <a:buAutoNum type="arabicPeriod"/>
            </a:pPr>
            <a:r>
              <a:rPr lang="en-US" dirty="0" smtClean="0"/>
              <a:t>If the buyer does not notify his refusal within the time fixed by the contract</a:t>
            </a:r>
          </a:p>
          <a:p>
            <a:pPr marL="514350" indent="-514350">
              <a:buAutoNum type="arabicPeriod"/>
            </a:pPr>
            <a:r>
              <a:rPr lang="en-US" dirty="0" smtClean="0"/>
              <a:t>If the buyer does not return the property within the time</a:t>
            </a:r>
          </a:p>
          <a:p>
            <a:pPr marL="514350" indent="-514350">
              <a:buAutoNum type="arabicPeriod"/>
            </a:pPr>
            <a:r>
              <a:rPr lang="en-US" dirty="0" smtClean="0"/>
              <a:t>If the buyer pays the price for the property</a:t>
            </a:r>
          </a:p>
          <a:p>
            <a:pPr marL="514350" indent="-514350">
              <a:buAutoNum type="arabicPeriod"/>
            </a:pPr>
            <a:r>
              <a:rPr lang="en-US" dirty="0" smtClean="0"/>
              <a:t>If the buyer disposes of the property or does any other act from which acceptance may be implied. </a:t>
            </a:r>
            <a:endParaRPr lang="th-TH"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a:bodyPr>
          <a:lstStyle/>
          <a:p>
            <a:pPr>
              <a:buNone/>
            </a:pPr>
            <a:r>
              <a:rPr lang="en-US" dirty="0" smtClean="0"/>
              <a:t>5. Sale by auction</a:t>
            </a:r>
          </a:p>
          <a:p>
            <a:pPr>
              <a:buNone/>
            </a:pPr>
            <a:r>
              <a:rPr lang="en-US" dirty="0" smtClean="0"/>
              <a:t> An auction has the following characteristics</a:t>
            </a:r>
          </a:p>
          <a:p>
            <a:pPr>
              <a:buNone/>
            </a:pPr>
            <a:r>
              <a:rPr lang="en-US" dirty="0" smtClean="0"/>
              <a:t> 1. It is an open sale which gives opportunity to the public to bid price.</a:t>
            </a:r>
          </a:p>
          <a:p>
            <a:pPr>
              <a:buNone/>
            </a:pPr>
            <a:r>
              <a:rPr lang="en-US" dirty="0" smtClean="0"/>
              <a:t>2. There are three parties involved: the seller (the owner), the auctioneer and the buyer (the public). </a:t>
            </a:r>
          </a:p>
          <a:p>
            <a:pPr>
              <a:buNone/>
            </a:pPr>
            <a:r>
              <a:rPr lang="en-US" dirty="0" smtClean="0"/>
              <a:t>3. The highest bidder will get the property.</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lnSpcReduction="10000"/>
          </a:bodyPr>
          <a:lstStyle/>
          <a:p>
            <a:pPr>
              <a:buNone/>
            </a:pPr>
            <a:r>
              <a:rPr lang="en-US" dirty="0" smtClean="0"/>
              <a:t>4. The sale is complete when the auctioneer announces its completion by the fall of hammer or in any other customary manner. Until such announcement is made any bidder may revoke his bid.</a:t>
            </a:r>
          </a:p>
          <a:p>
            <a:pPr>
              <a:buNone/>
            </a:pPr>
            <a:r>
              <a:rPr lang="en-US" dirty="0" smtClean="0"/>
              <a:t>5. The auctioneer must advertise before opening the bidding.</a:t>
            </a:r>
          </a:p>
          <a:p>
            <a:pPr>
              <a:buNone/>
            </a:pPr>
            <a:r>
              <a:rPr lang="en-US" dirty="0" smtClean="0"/>
              <a:t>6. The auctioneer cannot bid or employ any person to bid at an auction conducted by him.</a:t>
            </a:r>
          </a:p>
          <a:p>
            <a:pPr>
              <a:buNone/>
            </a:pPr>
            <a:r>
              <a:rPr lang="en-US" dirty="0" smtClean="0"/>
              <a:t>7. The seller cannot bid or employ any person to bid, unless it is expressly stated in the advertisement of the auction that he has such rights. </a:t>
            </a:r>
            <a:endParaRPr lang="th-TH" dirty="0" smtClean="0"/>
          </a:p>
          <a:p>
            <a:endParaRPr lang="th-TH"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8. The auctioneer can withdraw property from the auction whenever he thinks that the highest bid is insufficient.</a:t>
            </a:r>
          </a:p>
          <a:p>
            <a:pPr>
              <a:buNone/>
            </a:pPr>
            <a:r>
              <a:rPr lang="en-US" dirty="0" smtClean="0"/>
              <a:t>9. A bidder ceases to be bound by his bid as soon as higher bid is made, or as soon as the property is withdrawn from the auction.</a:t>
            </a:r>
          </a:p>
          <a:p>
            <a:pPr>
              <a:buNone/>
            </a:pPr>
            <a:r>
              <a:rPr lang="en-US" dirty="0" smtClean="0"/>
              <a:t>10. The highest bidder may pay the price in ready money on the completion of the sale, or at the time fixed by the notice advertising the sale.  </a:t>
            </a:r>
            <a:endParaRPr lang="th-TH"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11. If the highest bidder fails to pay the price, the auctioneer shall resell the property. If the net proceeds of such sale do not cover the price and costs of the first auction, the original bidder is liable for </a:t>
            </a:r>
            <a:r>
              <a:rPr lang="en-US" smtClean="0"/>
              <a:t>the difference. </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3059</Words>
  <Application>Microsoft Office PowerPoint</Application>
  <PresentationFormat>นำเสนอทางหน้าจอ (4:3)</PresentationFormat>
  <Paragraphs>330</Paragraphs>
  <Slides>53</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53</vt:i4>
      </vt:variant>
    </vt:vector>
  </HeadingPairs>
  <TitlesOfParts>
    <vt:vector size="54" baseType="lpstr">
      <vt:lpstr>ชุดรูปแบบของ Office</vt:lpstr>
      <vt:lpstr>Sale</vt:lpstr>
      <vt:lpstr>ภาพนิ่ง 2</vt:lpstr>
      <vt:lpstr>ภาพนิ่ง 3</vt:lpstr>
      <vt:lpstr>ภาพนิ่ง 4</vt:lpstr>
      <vt:lpstr>ภาพนิ่ง 5</vt:lpstr>
      <vt:lpstr>ภาพนิ่ง 6</vt:lpstr>
      <vt:lpstr>ภาพนิ่ง 7</vt:lpstr>
      <vt:lpstr>   </vt:lpstr>
      <vt:lpstr>ภาพนิ่ง 9</vt:lpstr>
      <vt:lpstr>ภาพนิ่ง 10</vt:lpstr>
      <vt:lpstr>ภาพนิ่ง 11</vt:lpstr>
      <vt:lpstr>ภาพนิ่ง 12</vt:lpstr>
      <vt:lpstr>ภาพนิ่ง 13</vt:lpstr>
      <vt:lpstr>ภาพนิ่ง 14</vt:lpstr>
      <vt:lpstr>ภาพนิ่ง 15</vt:lpstr>
      <vt:lpstr>ภาพนิ่ง 16</vt:lpstr>
      <vt:lpstr>ภาพนิ่ง 17</vt:lpstr>
      <vt:lpstr>ภาพนิ่ง 18</vt:lpstr>
      <vt:lpstr>ภาพนิ่ง 19</vt:lpstr>
      <vt:lpstr>ภาพนิ่ง 20</vt:lpstr>
      <vt:lpstr>ภาพนิ่ง 21</vt:lpstr>
      <vt:lpstr>ภาพนิ่ง 22</vt:lpstr>
      <vt:lpstr>ภาพนิ่ง 23</vt:lpstr>
      <vt:lpstr>ภาพนิ่ง 24</vt:lpstr>
      <vt:lpstr>ภาพนิ่ง 25</vt:lpstr>
      <vt:lpstr>ภาพนิ่ง 26</vt:lpstr>
      <vt:lpstr>ภาพนิ่ง 27</vt:lpstr>
      <vt:lpstr>ภาพนิ่ง 28</vt:lpstr>
      <vt:lpstr>ภาพนิ่ง 29</vt:lpstr>
      <vt:lpstr>ภาพนิ่ง 30</vt:lpstr>
      <vt:lpstr>ภาพนิ่ง 31</vt:lpstr>
      <vt:lpstr>ภาพนิ่ง 32</vt:lpstr>
      <vt:lpstr>ภาพนิ่ง 33</vt:lpstr>
      <vt:lpstr>ภาพนิ่ง 34</vt:lpstr>
      <vt:lpstr>ภาพนิ่ง 35</vt:lpstr>
      <vt:lpstr>ภาพนิ่ง 36</vt:lpstr>
      <vt:lpstr>ภาพนิ่ง 37</vt:lpstr>
      <vt:lpstr>ภาพนิ่ง 38</vt:lpstr>
      <vt:lpstr>ภาพนิ่ง 39</vt:lpstr>
      <vt:lpstr>ภาพนิ่ง 40</vt:lpstr>
      <vt:lpstr>ภาพนิ่ง 41</vt:lpstr>
      <vt:lpstr>ภาพนิ่ง 42</vt:lpstr>
      <vt:lpstr>ภาพนิ่ง 43</vt:lpstr>
      <vt:lpstr>ภาพนิ่ง 44</vt:lpstr>
      <vt:lpstr>ภาพนิ่ง 45</vt:lpstr>
      <vt:lpstr>ภาพนิ่ง 46</vt:lpstr>
      <vt:lpstr>ภาพนิ่ง 47</vt:lpstr>
      <vt:lpstr>ภาพนิ่ง 48</vt:lpstr>
      <vt:lpstr>ภาพนิ่ง 49</vt:lpstr>
      <vt:lpstr>ภาพนิ่ง 50</vt:lpstr>
      <vt:lpstr>ภาพนิ่ง 51</vt:lpstr>
      <vt:lpstr>ภาพนิ่ง 52</vt:lpstr>
      <vt:lpstr>ภาพนิ่ง 53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dc:title>
  <dc:creator>Admin</dc:creator>
  <cp:lastModifiedBy>Admin</cp:lastModifiedBy>
  <cp:revision>198</cp:revision>
  <dcterms:created xsi:type="dcterms:W3CDTF">2011-10-18T01:43:21Z</dcterms:created>
  <dcterms:modified xsi:type="dcterms:W3CDTF">2011-11-24T06:34:16Z</dcterms:modified>
</cp:coreProperties>
</file>