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2" r:id="rId5"/>
    <p:sldId id="269" r:id="rId6"/>
    <p:sldId id="270" r:id="rId7"/>
    <p:sldId id="271" r:id="rId8"/>
    <p:sldId id="261" r:id="rId9"/>
    <p:sldId id="262" r:id="rId10"/>
    <p:sldId id="260" r:id="rId11"/>
    <p:sldId id="259" r:id="rId12"/>
    <p:sldId id="263" r:id="rId13"/>
    <p:sldId id="264" r:id="rId14"/>
    <p:sldId id="273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ED9D2-E730-4012-9BF7-BF505D1A74D9}" type="datetimeFigureOut">
              <a:rPr lang="th-TH" smtClean="0"/>
              <a:pPr/>
              <a:t>12/02/56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Agricultural Development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Agriculture is a dynamic sector that responds positively to price incentives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Government Intervention</a:t>
            </a:r>
          </a:p>
          <a:p>
            <a:pPr lvl="1"/>
            <a:r>
              <a:rPr lang="en-US" dirty="0" smtClean="0"/>
              <a:t>Direct intervention</a:t>
            </a:r>
          </a:p>
          <a:p>
            <a:pPr lvl="2"/>
            <a:r>
              <a:rPr lang="en-US" dirty="0" smtClean="0"/>
              <a:t>Agricultural sector policies</a:t>
            </a:r>
          </a:p>
          <a:p>
            <a:pPr lvl="1"/>
            <a:r>
              <a:rPr lang="en-US" dirty="0" smtClean="0"/>
              <a:t>Indirect intervention</a:t>
            </a:r>
          </a:p>
          <a:p>
            <a:pPr lvl="2"/>
            <a:r>
              <a:rPr lang="en-US" dirty="0" smtClean="0"/>
              <a:t>Industrial protection policies</a:t>
            </a:r>
          </a:p>
          <a:p>
            <a:pPr lvl="2"/>
            <a:r>
              <a:rPr lang="en-US" dirty="0" smtClean="0"/>
              <a:t>Macroeconomic policies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Direct Intervention</a:t>
            </a:r>
          </a:p>
          <a:p>
            <a:pPr lvl="1"/>
            <a:r>
              <a:rPr lang="en-US" dirty="0"/>
              <a:t>Many of the direct measures have been equivalent to a tax </a:t>
            </a:r>
            <a:r>
              <a:rPr lang="en-US" dirty="0" smtClean="0"/>
              <a:t>on agriculture</a:t>
            </a:r>
          </a:p>
          <a:p>
            <a:pPr lvl="1">
              <a:buNone/>
            </a:pPr>
            <a:r>
              <a:rPr lang="en-US" b="1" dirty="0" smtClean="0"/>
              <a:t>1) Depressing </a:t>
            </a:r>
            <a:r>
              <a:rPr lang="en-US" b="1" dirty="0"/>
              <a:t>the prices received by agricultural </a:t>
            </a:r>
            <a:r>
              <a:rPr lang="en-US" b="1" dirty="0" smtClean="0"/>
              <a:t>producers</a:t>
            </a:r>
          </a:p>
          <a:p>
            <a:pPr lvl="1"/>
            <a:r>
              <a:rPr lang="en-US" dirty="0" smtClean="0"/>
              <a:t>procurement </a:t>
            </a:r>
            <a:r>
              <a:rPr lang="en-US" dirty="0"/>
              <a:t>measures (government </a:t>
            </a:r>
            <a:r>
              <a:rPr lang="en-US" dirty="0" smtClean="0"/>
              <a:t>marketing boards </a:t>
            </a:r>
            <a:r>
              <a:rPr lang="en-US" dirty="0"/>
              <a:t>are often the only legal buyers of agricultural </a:t>
            </a:r>
            <a:r>
              <a:rPr lang="en-US" dirty="0" smtClean="0"/>
              <a:t>outputs)</a:t>
            </a:r>
          </a:p>
          <a:p>
            <a:pPr lvl="1"/>
            <a:r>
              <a:rPr lang="en-US" dirty="0" smtClean="0"/>
              <a:t>quotas </a:t>
            </a:r>
            <a:r>
              <a:rPr lang="en-US" dirty="0"/>
              <a:t>on exports of food crops and other agricultural </a:t>
            </a:r>
            <a:r>
              <a:rPr lang="en-US" dirty="0" smtClean="0"/>
              <a:t>commodities</a:t>
            </a:r>
          </a:p>
          <a:p>
            <a:pPr lvl="1"/>
            <a:r>
              <a:rPr lang="en-US" dirty="0" smtClean="0"/>
              <a:t>direct </a:t>
            </a:r>
            <a:r>
              <a:rPr lang="en-US" dirty="0"/>
              <a:t>taxation of such exports.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</a:t>
            </a:r>
            <a:r>
              <a:rPr lang="en-US" dirty="0" smtClean="0"/>
              <a:t>Rice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 lnSpcReduction="20000"/>
          </a:bodyPr>
          <a:lstStyle/>
          <a:p>
            <a:pPr lvl="1">
              <a:buNone/>
            </a:pPr>
            <a:r>
              <a:rPr lang="en-US" b="1" dirty="0" smtClean="0"/>
              <a:t>Thailand Rice Premium Policy (1955-1973)</a:t>
            </a:r>
          </a:p>
          <a:p>
            <a:pPr lvl="1">
              <a:buFontTx/>
              <a:buChar char="-"/>
            </a:pPr>
            <a:r>
              <a:rPr lang="en-US" dirty="0" smtClean="0"/>
              <a:t>After WWII, Thai </a:t>
            </a:r>
            <a:r>
              <a:rPr lang="en-US" dirty="0" err="1" smtClean="0"/>
              <a:t>gov</a:t>
            </a:r>
            <a:r>
              <a:rPr lang="en-US" dirty="0" smtClean="0"/>
              <a:t>. had </a:t>
            </a:r>
            <a:r>
              <a:rPr lang="en-US" dirty="0" err="1" smtClean="0"/>
              <a:t>monopsonized</a:t>
            </a:r>
            <a:r>
              <a:rPr lang="en-US" dirty="0" smtClean="0"/>
              <a:t> the rice export market </a:t>
            </a:r>
          </a:p>
          <a:p>
            <a:pPr lvl="1">
              <a:buFontTx/>
              <a:buChar char="-"/>
            </a:pPr>
            <a:r>
              <a:rPr lang="en-US" dirty="0" smtClean="0"/>
              <a:t>Granting the export license to the Rice Office </a:t>
            </a:r>
            <a:r>
              <a:rPr lang="en-US" dirty="0" smtClean="0">
                <a:sym typeface="Wingdings" pitchFamily="2" charset="2"/>
              </a:rPr>
              <a:t> the only exporter,</a:t>
            </a:r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Then the RO allocated export quota to the rice traders</a:t>
            </a:r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By the ‘double exchange rate policy’  exporters had to exchange the currencies with the rate 40 baht/</a:t>
            </a:r>
            <a:r>
              <a:rPr lang="th-TH" dirty="0" smtClean="0"/>
              <a:t> £ </a:t>
            </a:r>
            <a:r>
              <a:rPr lang="en-US" dirty="0" smtClean="0"/>
              <a:t>(where as the market rate was </a:t>
            </a:r>
            <a:r>
              <a:rPr lang="en-US" dirty="0" smtClean="0">
                <a:sym typeface="Wingdings" pitchFamily="2" charset="2"/>
              </a:rPr>
              <a:t>60 baht/</a:t>
            </a:r>
            <a:r>
              <a:rPr lang="th-TH" dirty="0" smtClean="0"/>
              <a:t> £</a:t>
            </a:r>
            <a:r>
              <a:rPr lang="en-US" dirty="0" smtClean="0"/>
              <a:t>) </a:t>
            </a:r>
            <a:r>
              <a:rPr lang="en-US" dirty="0" smtClean="0">
                <a:sym typeface="Wingdings" pitchFamily="2" charset="2"/>
              </a:rPr>
              <a:t> equivalent to 33% of export tax</a:t>
            </a:r>
            <a:endParaRPr lang="en-US" dirty="0" smtClean="0"/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Then , </a:t>
            </a:r>
            <a:r>
              <a:rPr lang="en-US" dirty="0" err="1" smtClean="0">
                <a:sym typeface="Wingdings" pitchFamily="2" charset="2"/>
              </a:rPr>
              <a:t>gov</a:t>
            </a:r>
            <a:r>
              <a:rPr lang="en-US" dirty="0" smtClean="0">
                <a:sym typeface="Wingdings" pitchFamily="2" charset="2"/>
              </a:rPr>
              <a:t>. terminated the double exchange rate policy and the </a:t>
            </a:r>
            <a:r>
              <a:rPr lang="en-US" dirty="0" err="1" smtClean="0">
                <a:sym typeface="Wingdings" pitchFamily="2" charset="2"/>
              </a:rPr>
              <a:t>monopsonistic</a:t>
            </a:r>
            <a:r>
              <a:rPr lang="en-US" dirty="0" smtClean="0">
                <a:sym typeface="Wingdings" pitchFamily="2" charset="2"/>
              </a:rPr>
              <a:t> buyer  Gov. instead increased the “rice premium”</a:t>
            </a: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Rice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92500"/>
          </a:bodyPr>
          <a:lstStyle/>
          <a:p>
            <a:pPr lvl="1">
              <a:buNone/>
            </a:pPr>
            <a:r>
              <a:rPr lang="en-US" b="1" dirty="0" smtClean="0"/>
              <a:t>Thailand Rice Premium Policy (1955-1973)</a:t>
            </a:r>
          </a:p>
          <a:p>
            <a:pPr lvl="1">
              <a:buFontTx/>
              <a:buChar char="-"/>
            </a:pPr>
            <a:r>
              <a:rPr lang="en-US" dirty="0" smtClean="0"/>
              <a:t>the public explanation of rice premium were;</a:t>
            </a:r>
          </a:p>
          <a:p>
            <a:pPr lvl="2">
              <a:buFontTx/>
              <a:buChar char="-"/>
            </a:pPr>
            <a:r>
              <a:rPr lang="en-US" dirty="0" smtClean="0"/>
              <a:t>1) To tax those middlemen and traders who were blamed as exploiting the rice price to farmers </a:t>
            </a:r>
            <a:r>
              <a:rPr lang="en-US" dirty="0" smtClean="0">
                <a:sym typeface="Wingdings" pitchFamily="2" charset="2"/>
              </a:rPr>
              <a:t> ‘profit tax’</a:t>
            </a:r>
          </a:p>
          <a:p>
            <a:pPr lvl="2">
              <a:buFontTx/>
              <a:buChar char="-"/>
            </a:pPr>
            <a:r>
              <a:rPr lang="en-US" dirty="0" smtClean="0">
                <a:sym typeface="Wingdings" pitchFamily="2" charset="2"/>
              </a:rPr>
              <a:t>2) To keep the rice price low and benefiting consumers  ‘price stabilization instrument’</a:t>
            </a:r>
          </a:p>
          <a:p>
            <a:pPr lvl="1">
              <a:buFontTx/>
              <a:buChar char="-"/>
            </a:pPr>
            <a:r>
              <a:rPr lang="en-US" dirty="0" smtClean="0"/>
              <a:t>Main objective: “Max. </a:t>
            </a:r>
            <a:r>
              <a:rPr lang="en-US" dirty="0" err="1" smtClean="0"/>
              <a:t>gov</a:t>
            </a:r>
            <a:r>
              <a:rPr lang="en-US" dirty="0" smtClean="0"/>
              <a:t>. revenue”!! &gt;&gt; the welfare objective</a:t>
            </a:r>
          </a:p>
          <a:p>
            <a:pPr lvl="1">
              <a:buFontTx/>
              <a:buChar char="-"/>
            </a:pPr>
            <a:r>
              <a:rPr lang="en-US" dirty="0" smtClean="0"/>
              <a:t>Rice premium became the key </a:t>
            </a:r>
            <a:r>
              <a:rPr lang="en-US" dirty="0" err="1" smtClean="0"/>
              <a:t>gov</a:t>
            </a:r>
            <a:r>
              <a:rPr lang="en-US" dirty="0" smtClean="0"/>
              <a:t>. revenues (around 9-17% of total revenues) </a:t>
            </a:r>
            <a:endParaRPr lang="en-US" dirty="0" smtClean="0">
              <a:sym typeface="Wingdings" pitchFamily="2" charset="2"/>
            </a:endParaRPr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This revenues went to the ‘Farmers subsidization fund’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Rice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/>
              <a:t>Thailand Rice Premium Policy (1955-1973)</a:t>
            </a:r>
          </a:p>
          <a:p>
            <a:pPr lvl="1">
              <a:buFontTx/>
              <a:buChar char="-"/>
            </a:pPr>
            <a:r>
              <a:rPr lang="en-US" dirty="0" smtClean="0"/>
              <a:t>After 1973 (the civil uprising) </a:t>
            </a:r>
            <a:r>
              <a:rPr lang="en-US" dirty="0" smtClean="0">
                <a:sym typeface="Wingdings" pitchFamily="2" charset="2"/>
              </a:rPr>
              <a:t> Election</a:t>
            </a:r>
          </a:p>
          <a:p>
            <a:pPr lvl="2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The policy tended to be more </a:t>
            </a:r>
            <a:r>
              <a:rPr lang="en-US" dirty="0" err="1" smtClean="0">
                <a:sym typeface="Wingdings" pitchFamily="2" charset="2"/>
              </a:rPr>
              <a:t>popularistic</a:t>
            </a:r>
            <a:r>
              <a:rPr lang="en-US" dirty="0" smtClean="0">
                <a:sym typeface="Wingdings" pitchFamily="2" charset="2"/>
              </a:rPr>
              <a:t> to farmers</a:t>
            </a:r>
          </a:p>
          <a:p>
            <a:pPr lvl="2">
              <a:buFontTx/>
              <a:buChar char="-"/>
            </a:pPr>
            <a:r>
              <a:rPr lang="en-US" dirty="0" smtClean="0">
                <a:sym typeface="Wingdings" pitchFamily="2" charset="2"/>
              </a:rPr>
              <a:t>Introduction of ‘Price guarantee schemes’</a:t>
            </a:r>
          </a:p>
          <a:p>
            <a:pPr lvl="2">
              <a:buFontTx/>
              <a:buChar char="-"/>
            </a:pPr>
            <a:r>
              <a:rPr lang="en-US" dirty="0" smtClean="0">
                <a:sym typeface="Wingdings" pitchFamily="2" charset="2"/>
              </a:rPr>
              <a:t>But rice premium was still maintained</a:t>
            </a:r>
          </a:p>
          <a:p>
            <a:pPr lvl="3">
              <a:buFontTx/>
              <a:buChar char="-"/>
            </a:pPr>
            <a:r>
              <a:rPr lang="en-US" dirty="0" smtClean="0">
                <a:sym typeface="Wingdings" pitchFamily="2" charset="2"/>
              </a:rPr>
              <a:t>Gov’s reason: to keep the export price not too low by the domestic traders’ competition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Rice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b="1" dirty="0" smtClean="0"/>
              <a:t>Thailand Rice Premium Policy (1955-1973)</a:t>
            </a:r>
          </a:p>
          <a:p>
            <a:pPr lvl="1">
              <a:buFontTx/>
              <a:buChar char="-"/>
            </a:pPr>
            <a:r>
              <a:rPr lang="en-US" dirty="0" smtClean="0"/>
              <a:t>But on 1985, “Minimum price” that millers have to accept </a:t>
            </a:r>
            <a:r>
              <a:rPr lang="en-US" dirty="0" smtClean="0">
                <a:sym typeface="Wingdings" pitchFamily="2" charset="2"/>
              </a:rPr>
              <a:t> affecting the exporters during the world price depression</a:t>
            </a:r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But practically, could not raise up the domestic price, </a:t>
            </a:r>
            <a:r>
              <a:rPr lang="en-US" dirty="0" err="1" smtClean="0">
                <a:sym typeface="Wingdings" pitchFamily="2" charset="2"/>
              </a:rPr>
              <a:t>gov</a:t>
            </a:r>
            <a:r>
              <a:rPr lang="en-US" dirty="0" smtClean="0">
                <a:sym typeface="Wingdings" pitchFamily="2" charset="2"/>
              </a:rPr>
              <a:t>,. Have no authority to force</a:t>
            </a:r>
          </a:p>
          <a:p>
            <a:pPr lvl="1">
              <a:buFontTx/>
              <a:buChar char="-"/>
            </a:pPr>
            <a:r>
              <a:rPr lang="en-US" dirty="0" smtClean="0">
                <a:sym typeface="Wingdings" pitchFamily="2" charset="2"/>
              </a:rPr>
              <a:t>Cancellation of rice premium in 1986  free trade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Direct Intervention</a:t>
            </a:r>
          </a:p>
          <a:p>
            <a:pPr lvl="1">
              <a:buNone/>
            </a:pPr>
            <a:r>
              <a:rPr lang="en-US" b="1" dirty="0" smtClean="0"/>
              <a:t>2) Benefiting agricultural producers</a:t>
            </a:r>
          </a:p>
          <a:p>
            <a:pPr lvl="1"/>
            <a:r>
              <a:rPr lang="en-US" dirty="0" smtClean="0"/>
              <a:t>Subsidization of the </a:t>
            </a:r>
            <a:r>
              <a:rPr lang="en-US" dirty="0"/>
              <a:t>costs of farm credit and important agricultural </a:t>
            </a:r>
            <a:r>
              <a:rPr lang="en-US" dirty="0" smtClean="0"/>
              <a:t>inputs, such </a:t>
            </a:r>
            <a:r>
              <a:rPr lang="en-US" dirty="0"/>
              <a:t>as fertilizer. </a:t>
            </a:r>
            <a:endParaRPr lang="en-US" dirty="0" smtClean="0"/>
          </a:p>
          <a:p>
            <a:pPr lvl="1"/>
            <a:r>
              <a:rPr lang="en-US" dirty="0" smtClean="0"/>
              <a:t>Protection for domestic producers of import competing food products through quantitative restrictions or tariffs to </a:t>
            </a:r>
            <a:r>
              <a:rPr lang="en-US" dirty="0"/>
              <a:t>increase their </a:t>
            </a:r>
            <a:r>
              <a:rPr lang="en-US" dirty="0" smtClean="0"/>
              <a:t>food self-sufficiency</a:t>
            </a:r>
            <a:r>
              <a:rPr lang="en-US" dirty="0"/>
              <a:t>, have protected </a:t>
            </a:r>
            <a:r>
              <a:rPr lang="en-US" dirty="0" smtClean="0"/>
              <a:t>on </a:t>
            </a:r>
            <a:r>
              <a:rPr lang="en-US" dirty="0"/>
              <a:t>imported </a:t>
            </a:r>
            <a:r>
              <a:rPr lang="en-US" dirty="0" smtClean="0"/>
              <a:t>commodities.</a:t>
            </a:r>
          </a:p>
          <a:p>
            <a:pPr lvl="1"/>
            <a:r>
              <a:rPr lang="en-US" dirty="0" smtClean="0"/>
              <a:t>Stabilization of the domestic producer prices in relation to prices on world markets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Direct Intervention</a:t>
            </a:r>
          </a:p>
          <a:p>
            <a:pPr lvl="1">
              <a:buNone/>
            </a:pPr>
            <a:r>
              <a:rPr lang="en-US" b="1" dirty="0" smtClean="0"/>
              <a:t>3) Cost control of food for urban consumers</a:t>
            </a:r>
          </a:p>
          <a:p>
            <a:pPr lvl="1"/>
            <a:r>
              <a:rPr lang="en-US" dirty="0"/>
              <a:t>fixing retail </a:t>
            </a:r>
            <a:r>
              <a:rPr lang="en-US" dirty="0" smtClean="0"/>
              <a:t>food prices </a:t>
            </a:r>
          </a:p>
          <a:p>
            <a:pPr lvl="1"/>
            <a:r>
              <a:rPr lang="en-US" dirty="0" smtClean="0"/>
              <a:t>imposing </a:t>
            </a:r>
            <a:r>
              <a:rPr lang="en-US" dirty="0"/>
              <a:t>ceilings on producer </a:t>
            </a:r>
            <a:r>
              <a:rPr lang="en-US" dirty="0" smtClean="0"/>
              <a:t>prices</a:t>
            </a:r>
          </a:p>
          <a:p>
            <a:pPr lvl="1"/>
            <a:r>
              <a:rPr lang="en-US" dirty="0" smtClean="0"/>
              <a:t>“dual </a:t>
            </a:r>
            <a:r>
              <a:rPr lang="en-US" dirty="0"/>
              <a:t>pricing </a:t>
            </a:r>
            <a:r>
              <a:rPr lang="en-US" dirty="0" smtClean="0"/>
              <a:t>systems” </a:t>
            </a:r>
            <a:r>
              <a:rPr lang="en-US" dirty="0"/>
              <a:t>to keep producer prices </a:t>
            </a:r>
            <a:r>
              <a:rPr lang="en-US" dirty="0" smtClean="0"/>
              <a:t>high and </a:t>
            </a:r>
            <a:r>
              <a:rPr lang="en-US" dirty="0"/>
              <a:t>consumer prices low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Indirect Intervention</a:t>
            </a:r>
          </a:p>
          <a:p>
            <a:pPr lvl="1"/>
            <a:r>
              <a:rPr lang="en-US" dirty="0"/>
              <a:t>industrial </a:t>
            </a:r>
            <a:r>
              <a:rPr lang="en-US" dirty="0" smtClean="0"/>
              <a:t>protection and </a:t>
            </a:r>
            <a:r>
              <a:rPr lang="en-US" dirty="0"/>
              <a:t>macroeconomic </a:t>
            </a:r>
            <a:r>
              <a:rPr lang="en-US" dirty="0" smtClean="0"/>
              <a:t>policies</a:t>
            </a:r>
          </a:p>
          <a:p>
            <a:pPr lvl="1"/>
            <a:r>
              <a:rPr lang="en-US" dirty="0" smtClean="0"/>
              <a:t>affect </a:t>
            </a:r>
            <a:r>
              <a:rPr lang="en-US" dirty="0"/>
              <a:t>the prices of agricultural </a:t>
            </a:r>
            <a:r>
              <a:rPr lang="en-US" dirty="0" err="1"/>
              <a:t>tradables</a:t>
            </a:r>
            <a:r>
              <a:rPr lang="en-US" dirty="0"/>
              <a:t> relative </a:t>
            </a:r>
            <a:r>
              <a:rPr lang="en-US" dirty="0" smtClean="0"/>
              <a:t>to </a:t>
            </a:r>
            <a:r>
              <a:rPr lang="en-US" dirty="0" err="1" smtClean="0"/>
              <a:t>nontradables</a:t>
            </a:r>
            <a:r>
              <a:rPr lang="en-US" dirty="0" smtClean="0"/>
              <a:t> </a:t>
            </a:r>
            <a:r>
              <a:rPr lang="en-US" dirty="0"/>
              <a:t>(through their impact on the real exchange rate) or </a:t>
            </a:r>
            <a:r>
              <a:rPr lang="en-US" dirty="0" smtClean="0"/>
              <a:t>to other </a:t>
            </a:r>
            <a:r>
              <a:rPr lang="en-US" dirty="0" err="1"/>
              <a:t>tradables</a:t>
            </a:r>
            <a:r>
              <a:rPr lang="en-US" dirty="0"/>
              <a:t> (as a result of industrial </a:t>
            </a:r>
            <a:r>
              <a:rPr lang="en-US" dirty="0" smtClean="0"/>
              <a:t>protection)</a:t>
            </a:r>
          </a:p>
          <a:p>
            <a:pPr lvl="1"/>
            <a:r>
              <a:rPr lang="en-US" dirty="0" smtClean="0"/>
              <a:t>affect </a:t>
            </a:r>
            <a:r>
              <a:rPr lang="en-US" dirty="0"/>
              <a:t>production incentives by making agriculture more or less </a:t>
            </a:r>
            <a:r>
              <a:rPr lang="en-US" dirty="0" smtClean="0"/>
              <a:t>attractive than </a:t>
            </a:r>
            <a:r>
              <a:rPr lang="en-US" dirty="0"/>
              <a:t>other sectors of the </a:t>
            </a:r>
            <a:r>
              <a:rPr lang="en-US" dirty="0" smtClean="0"/>
              <a:t>economy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Indirect Intervention</a:t>
            </a:r>
          </a:p>
          <a:p>
            <a:pPr lvl="1"/>
            <a:r>
              <a:rPr lang="en-US" dirty="0" smtClean="0"/>
              <a:t>E.g. policies that affect the appreciation of real exchange rate</a:t>
            </a:r>
          </a:p>
          <a:p>
            <a:pPr lvl="1"/>
            <a:r>
              <a:rPr lang="en-US" dirty="0" smtClean="0"/>
              <a:t>reduce </a:t>
            </a:r>
            <a:r>
              <a:rPr lang="en-US" dirty="0"/>
              <a:t>the real purchasing power </a:t>
            </a:r>
            <a:r>
              <a:rPr lang="en-US" dirty="0" smtClean="0"/>
              <a:t>of income </a:t>
            </a:r>
            <a:r>
              <a:rPr lang="en-US" dirty="0"/>
              <a:t>received from the sales of export and import-competing </a:t>
            </a:r>
            <a:r>
              <a:rPr lang="en-US" dirty="0" smtClean="0"/>
              <a:t>commodities</a:t>
            </a:r>
          </a:p>
          <a:p>
            <a:pPr lvl="1"/>
            <a:r>
              <a:rPr lang="en-US" dirty="0" smtClean="0"/>
              <a:t>appreciation </a:t>
            </a:r>
            <a:r>
              <a:rPr lang="en-US" dirty="0"/>
              <a:t>of the real exchange rate can raise the relative </a:t>
            </a:r>
            <a:r>
              <a:rPr lang="en-US" dirty="0" smtClean="0"/>
              <a:t>cost of </a:t>
            </a:r>
            <a:r>
              <a:rPr lang="en-US" dirty="0" err="1"/>
              <a:t>nontradable</a:t>
            </a:r>
            <a:r>
              <a:rPr lang="en-US" dirty="0"/>
              <a:t> inputs</a:t>
            </a:r>
            <a:endParaRPr lang="en-US" dirty="0" smtClean="0"/>
          </a:p>
          <a:p>
            <a:pPr lvl="1"/>
            <a:r>
              <a:rPr lang="en-US" dirty="0" smtClean="0"/>
              <a:t>stronger</a:t>
            </a:r>
            <a:r>
              <a:rPr lang="en-US" dirty="0"/>
              <a:t>, easily outweighing the positive influence of </a:t>
            </a:r>
            <a:r>
              <a:rPr lang="en-US" dirty="0" smtClean="0"/>
              <a:t>direct interventions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Indirect Intervention</a:t>
            </a:r>
          </a:p>
          <a:p>
            <a:pPr lvl="1"/>
            <a:r>
              <a:rPr lang="en-US" dirty="0" smtClean="0"/>
              <a:t>Protection </a:t>
            </a:r>
            <a:r>
              <a:rPr lang="en-US" dirty="0"/>
              <a:t>for domestic </a:t>
            </a:r>
            <a:r>
              <a:rPr lang="en-US" dirty="0" smtClean="0"/>
              <a:t>industry</a:t>
            </a:r>
          </a:p>
          <a:p>
            <a:pPr lvl="2"/>
            <a:r>
              <a:rPr lang="en-US" dirty="0"/>
              <a:t>raising the domestic price of importable agricultural inputs </a:t>
            </a:r>
            <a:r>
              <a:rPr lang="en-US" dirty="0" smtClean="0"/>
              <a:t>above world prices</a:t>
            </a:r>
          </a:p>
          <a:p>
            <a:pPr lvl="2"/>
            <a:r>
              <a:rPr lang="en-US" dirty="0" smtClean="0"/>
              <a:t>reducing </a:t>
            </a:r>
            <a:r>
              <a:rPr lang="en-US" dirty="0"/>
              <a:t>the purchasing power of farm households </a:t>
            </a:r>
            <a:r>
              <a:rPr lang="en-US" dirty="0" smtClean="0"/>
              <a:t>as consumers </a:t>
            </a:r>
            <a:r>
              <a:rPr lang="en-US" dirty="0"/>
              <a:t>of manufactured goods, and causing further </a:t>
            </a:r>
            <a:r>
              <a:rPr lang="en-US" dirty="0" smtClean="0"/>
              <a:t>appreciation of </a:t>
            </a:r>
            <a:r>
              <a:rPr lang="en-US" dirty="0"/>
              <a:t>the real exchange rate.</a:t>
            </a: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Intervention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On average, direct intervention taxed </a:t>
            </a:r>
            <a:r>
              <a:rPr lang="en-US" dirty="0" err="1"/>
              <a:t>exportables</a:t>
            </a:r>
            <a:r>
              <a:rPr lang="en-US" dirty="0"/>
              <a:t> and </a:t>
            </a:r>
            <a:r>
              <a:rPr lang="en-US" dirty="0" smtClean="0"/>
              <a:t>protected </a:t>
            </a:r>
            <a:r>
              <a:rPr lang="en-US" dirty="0" err="1" smtClean="0"/>
              <a:t>importables</a:t>
            </a:r>
            <a:r>
              <a:rPr lang="en-US" dirty="0"/>
              <a:t>, which are predominantly food </a:t>
            </a:r>
            <a:r>
              <a:rPr lang="en-US" dirty="0" smtClean="0"/>
              <a:t>products</a:t>
            </a:r>
          </a:p>
          <a:p>
            <a:r>
              <a:rPr lang="en-US" dirty="0"/>
              <a:t>Indirect interventions, however, lowered </a:t>
            </a:r>
            <a:r>
              <a:rPr lang="en-US" dirty="0" smtClean="0"/>
              <a:t>both producer </a:t>
            </a:r>
            <a:r>
              <a:rPr lang="en-US" dirty="0"/>
              <a:t>and consumer prices.</a:t>
            </a:r>
            <a:endParaRPr lang="en-US" dirty="0" smtClean="0"/>
          </a:p>
          <a:p>
            <a:r>
              <a:rPr lang="en-US" dirty="0" smtClean="0"/>
              <a:t>Justifications on taxing agriculture</a:t>
            </a:r>
          </a:p>
          <a:p>
            <a:pPr lvl="1"/>
            <a:r>
              <a:rPr lang="en-US" dirty="0" smtClean="0"/>
              <a:t>reduction in agricultural investment</a:t>
            </a:r>
          </a:p>
          <a:p>
            <a:pPr lvl="1"/>
            <a:r>
              <a:rPr lang="en-US" dirty="0"/>
              <a:t>increase </a:t>
            </a:r>
            <a:r>
              <a:rPr lang="en-US" dirty="0" smtClean="0"/>
              <a:t>outmigration</a:t>
            </a:r>
          </a:p>
          <a:p>
            <a:pPr lvl="1"/>
            <a:r>
              <a:rPr lang="en-US" dirty="0"/>
              <a:t>reduce the implementation of new </a:t>
            </a:r>
            <a:r>
              <a:rPr lang="en-US" dirty="0" smtClean="0"/>
              <a:t>techniques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Insurance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Crop insurance </a:t>
            </a:r>
            <a:r>
              <a:rPr lang="en-US" dirty="0" smtClean="0">
                <a:sym typeface="Wingdings" pitchFamily="2" charset="2"/>
              </a:rPr>
              <a:t> rainfall/ disaster/ disease/ pests</a:t>
            </a:r>
          </a:p>
          <a:p>
            <a:r>
              <a:rPr lang="en-US" dirty="0" smtClean="0">
                <a:sym typeface="Wingdings" pitchFamily="2" charset="2"/>
              </a:rPr>
              <a:t>Disaster subsidy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738</Words>
  <Application>Microsoft Office PowerPoint</Application>
  <PresentationFormat>นำเสนอทางหน้าจอ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5" baseType="lpstr">
      <vt:lpstr>ชุดรูปแบบของ Office</vt:lpstr>
      <vt:lpstr>Public Policy and Agricultural Development</vt:lpstr>
      <vt:lpstr>Price Intervention Policy</vt:lpstr>
      <vt:lpstr>Price Intervention Policy</vt:lpstr>
      <vt:lpstr>Thai Rice Policy</vt:lpstr>
      <vt:lpstr>Thai Rice Policy</vt:lpstr>
      <vt:lpstr>Thai Rice Policy</vt:lpstr>
      <vt:lpstr>Thai Rice Policy</vt:lpstr>
      <vt:lpstr>Price Intervention Policy</vt:lpstr>
      <vt:lpstr>Price Intervention Policy</vt:lpstr>
      <vt:lpstr>Price Intervention Policy</vt:lpstr>
      <vt:lpstr>Price Intervention Policy</vt:lpstr>
      <vt:lpstr>Price Intervention Policy</vt:lpstr>
      <vt:lpstr>Price Intervention Policy</vt:lpstr>
      <vt:lpstr>Risk Insurance Policy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Policy and Agricultural Development</dc:title>
  <dc:creator>My Documents</dc:creator>
  <cp:lastModifiedBy>My Documents</cp:lastModifiedBy>
  <cp:revision>52</cp:revision>
  <dcterms:created xsi:type="dcterms:W3CDTF">2013-02-06T20:17:21Z</dcterms:created>
  <dcterms:modified xsi:type="dcterms:W3CDTF">2013-02-12T09:12:11Z</dcterms:modified>
</cp:coreProperties>
</file>