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88" r:id="rId2"/>
    <p:sldId id="257" r:id="rId3"/>
    <p:sldId id="258" r:id="rId4"/>
    <p:sldId id="285" r:id="rId5"/>
    <p:sldId id="259" r:id="rId6"/>
    <p:sldId id="260" r:id="rId7"/>
    <p:sldId id="261" r:id="rId8"/>
    <p:sldId id="262" r:id="rId9"/>
    <p:sldId id="263" r:id="rId10"/>
    <p:sldId id="264" r:id="rId11"/>
    <p:sldId id="265" r:id="rId12"/>
    <p:sldId id="267" r:id="rId13"/>
    <p:sldId id="266" r:id="rId14"/>
    <p:sldId id="284" r:id="rId15"/>
    <p:sldId id="268" r:id="rId16"/>
    <p:sldId id="269" r:id="rId17"/>
    <p:sldId id="271" r:id="rId18"/>
    <p:sldId id="272" r:id="rId19"/>
    <p:sldId id="273" r:id="rId20"/>
    <p:sldId id="286" r:id="rId21"/>
    <p:sldId id="274" r:id="rId22"/>
    <p:sldId id="275" r:id="rId23"/>
    <p:sldId id="276" r:id="rId24"/>
    <p:sldId id="277" r:id="rId25"/>
    <p:sldId id="278" r:id="rId26"/>
    <p:sldId id="279" r:id="rId27"/>
    <p:sldId id="280" r:id="rId28"/>
    <p:sldId id="281" r:id="rId29"/>
    <p:sldId id="287" r:id="rId30"/>
    <p:sldId id="282" r:id="rId31"/>
  </p:sldIdLst>
  <p:sldSz cx="9144000" cy="6858000" type="screen4x3"/>
  <p:notesSz cx="6858000" cy="9144000"/>
  <p:defaultText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9" d="100"/>
          <a:sy n="69" d="100"/>
        </p:scale>
        <p:origin x="-546" y="-9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accent0_2">
  <dgm:title val=""/>
  <dgm:desc val=""/>
  <dgm:catLst>
    <dgm:cat type="mainScheme" pri="10200"/>
  </dgm:catLst>
  <dgm:styleLbl name="node0">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align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ln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vennNode1">
    <dgm:fillClrLst meth="repeat">
      <a:schemeClr val="lt1">
        <a:alpha val="50000"/>
      </a:schemeClr>
    </dgm:fillClrLst>
    <dgm:linClrLst meth="repeat">
      <a:schemeClr val="dk2">
        <a:shade val="80000"/>
      </a:schemeClr>
    </dgm:linClrLst>
    <dgm:effectClrLst/>
    <dgm:txLinClrLst/>
    <dgm:txFillClrLst/>
    <dgm:txEffectClrLst/>
  </dgm:styleLbl>
  <dgm:styleLbl name="node2">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3">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4">
    <dgm:fillClrLst meth="repeat">
      <a:schemeClr val="lt1"/>
    </dgm:fillClrLst>
    <dgm:linClrLst meth="repeat">
      <a:schemeClr val="dk2">
        <a:shade val="80000"/>
      </a:schemeClr>
    </dgm:linClrLst>
    <dgm:effectClrLst/>
    <dgm:txLinClrLst/>
    <dgm:txFillClrLst meth="repeat">
      <a:schemeClr val="dk2"/>
    </dgm:txFillClrLst>
    <dgm:txEffectClrLst/>
  </dgm:styleLbl>
  <dgm:styleLbl name="fg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align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bg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sibTrans1D1">
    <dgm:fillClrLst meth="repeat">
      <a:schemeClr val="dk2"/>
    </dgm:fillClrLst>
    <dgm:linClrLst meth="repeat">
      <a:schemeClr val="dk2"/>
    </dgm:linClrLst>
    <dgm:effectClrLst/>
    <dgm:txLinClrLst/>
    <dgm:txFillClrLst meth="repeat">
      <a:schemeClr val="tx1"/>
    </dgm:txFillClrLst>
    <dgm:txEffectClrLst/>
  </dgm:styleLbl>
  <dgm:styleLbl name="callout">
    <dgm:fillClrLst meth="repeat">
      <a:schemeClr val="dk2"/>
    </dgm:fillClrLst>
    <dgm:linClrLst meth="repeat">
      <a:schemeClr val="dk2"/>
    </dgm:linClrLst>
    <dgm:effectClrLst/>
    <dgm:txLinClrLst/>
    <dgm:txFillClrLst meth="repeat">
      <a:schemeClr val="tx1"/>
    </dgm:txFillClrLst>
    <dgm:txEffectClrLst/>
  </dgm:styleLbl>
  <dgm:styleLbl name="asst0">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1">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2">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3">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4">
    <dgm:fillClrLst meth="repeat">
      <a:schemeClr val="lt1"/>
    </dgm:fillClrLst>
    <dgm:linClrLst meth="repeat">
      <a:schemeClr val="dk2">
        <a:shade val="80000"/>
      </a:schemeClr>
    </dgm:linClrLst>
    <dgm:effectClrLst/>
    <dgm:txLinClrLst/>
    <dgm:txFillClrLst meth="repeat">
      <a:schemeClr val="dk2"/>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dgm:txEffectClrLst/>
  </dgm:styleLbl>
  <dgm:styleLbl name="parChTrans2D2">
    <dgm:fillClrLst meth="repeat">
      <a:schemeClr val="dk2"/>
    </dgm:fillClrLst>
    <dgm:linClrLst meth="repeat">
      <a:schemeClr val="dk2"/>
    </dgm:linClrLst>
    <dgm:effectClrLst/>
    <dgm:txLinClrLst/>
    <dgm:txFillClrLst/>
    <dgm:txEffectClrLst/>
  </dgm:styleLbl>
  <dgm:styleLbl name="parChTrans2D3">
    <dgm:fillClrLst meth="repeat">
      <a:schemeClr val="dk2"/>
    </dgm:fillClrLst>
    <dgm:linClrLst meth="repeat">
      <a:schemeClr val="dk2"/>
    </dgm:linClrLst>
    <dgm:effectClrLst/>
    <dgm:txLinClrLst/>
    <dgm:txFillClrLst/>
    <dgm:txEffectClrLst/>
  </dgm:styleLbl>
  <dgm:styleLbl name="parChTrans2D4">
    <dgm:fillClrLst meth="repeat">
      <a:schemeClr val="dk2"/>
    </dgm:fillClrLst>
    <dgm:linClrLst meth="repeat">
      <a:schemeClr val="dk2"/>
    </dgm:linClrLst>
    <dgm:effectClrLst/>
    <dgm:txLinClrLst/>
    <dgm:txFillClrLst meth="repeat">
      <a:schemeClr val="lt1"/>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conF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align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trAlignAcc1">
    <dgm:fillClrLst meth="repeat">
      <a:schemeClr val="dk2">
        <a:alpha val="40000"/>
        <a:tint val="40000"/>
      </a:schemeClr>
    </dgm:fillClrLst>
    <dgm:linClrLst meth="repeat">
      <a:schemeClr val="dk2"/>
    </dgm:linClrLst>
    <dgm:effectClrLst/>
    <dgm:txLinClrLst/>
    <dgm:txFillClrLst meth="repeat">
      <a:schemeClr val="dk2"/>
    </dgm:txFillClrLst>
    <dgm:txEffectClrLst/>
  </dgm:styleLbl>
  <dgm:styleLbl name="b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solidFgAcc1">
    <dgm:fillClrLst meth="repeat">
      <a:schemeClr val="lt1"/>
    </dgm:fillClrLst>
    <dgm:linClrLst meth="repeat">
      <a:schemeClr val="dk2"/>
    </dgm:linClrLst>
    <dgm:effectClrLst/>
    <dgm:txLinClrLst/>
    <dgm:txFillClrLst meth="repeat">
      <a:schemeClr val="dk2"/>
    </dgm:txFillClrLst>
    <dgm:txEffectClrLst/>
  </dgm:styleLbl>
  <dgm:styleLbl name="solidAlignAcc1">
    <dgm:fillClrLst meth="repeat">
      <a:schemeClr val="lt1"/>
    </dgm:fillClrLst>
    <dgm:linClrLst meth="repeat">
      <a:schemeClr val="dk2"/>
    </dgm:linClrLst>
    <dgm:effectClrLst/>
    <dgm:txLinClrLst/>
    <dgm:txFillClrLst meth="repeat">
      <a:schemeClr val="dk2"/>
    </dgm:txFillClrLst>
    <dgm:txEffectClrLst/>
  </dgm:styleLbl>
  <dgm:styleLbl name="solidBgAcc1">
    <dgm:fillClrLst meth="repeat">
      <a:schemeClr val="lt1"/>
    </dgm:fillClrLst>
    <dgm:linClrLst meth="repeat">
      <a:schemeClr val="dk2"/>
    </dgm:linClrLst>
    <dgm:effectClrLst/>
    <dgm:txLinClrLst/>
    <dgm:txFillClrLst meth="repeat">
      <a:schemeClr val="dk2"/>
    </dgm:txFillClrLst>
    <dgm:txEffectClrLst/>
  </dgm:styleLbl>
  <dgm:styleLbl name="fg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align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bg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fgAcc0">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2">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3">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4">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2"/>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2"/>
    </dgm:txFillClrLst>
    <dgm:txEffectClrLst/>
  </dgm:styleLbl>
  <dgm:styleLbl name="fgShp">
    <dgm:fillClrLst meth="repeat">
      <a:schemeClr val="dk2">
        <a:tint val="60000"/>
      </a:schemeClr>
    </dgm:fillClrLst>
    <dgm:linClrLst meth="repeat">
      <a:schemeClr val="lt1"/>
    </dgm:linClrLst>
    <dgm:effectClrLst/>
    <dgm:txLinClrLst/>
    <dgm:txFillClrLst meth="repeat">
      <a:schemeClr val="dk2"/>
    </dgm:txFillClrLst>
    <dgm:txEffectClrLst/>
  </dgm:styleLbl>
  <dgm:styleLbl name="revTx">
    <dgm:fillClrLst meth="repeat">
      <a:schemeClr val="lt1">
        <a:alpha val="0"/>
      </a:schemeClr>
    </dgm:fillClrLst>
    <dgm:linClrLst meth="repeat">
      <a:schemeClr val="dk2">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805E1AB-786A-4118-9F6D-5000886583FC}" type="doc">
      <dgm:prSet loTypeId="urn:microsoft.com/office/officeart/2005/8/layout/hProcess9" loCatId="process" qsTypeId="urn:microsoft.com/office/officeart/2005/8/quickstyle/simple1" qsCatId="simple" csTypeId="urn:microsoft.com/office/officeart/2005/8/colors/accent0_2" csCatId="mainScheme" phldr="1"/>
      <dgm:spPr/>
    </dgm:pt>
    <dgm:pt modelId="{46D20AD1-B2A2-4246-905D-FF7175363F06}">
      <dgm:prSet phldrT="[ข้อความ]"/>
      <dgm:spPr/>
      <dgm:t>
        <a:bodyPr/>
        <a:lstStyle/>
        <a:p>
          <a:r>
            <a:rPr lang="en-US" dirty="0" smtClean="0"/>
            <a:t>Design a good product</a:t>
          </a:r>
          <a:endParaRPr lang="th-TH" dirty="0"/>
        </a:p>
      </dgm:t>
    </dgm:pt>
    <dgm:pt modelId="{45FE7117-1CCF-4BDB-B369-110F535077B3}" type="parTrans" cxnId="{D6364E4E-16C6-4E24-B353-7754A9AE85AB}">
      <dgm:prSet/>
      <dgm:spPr/>
      <dgm:t>
        <a:bodyPr/>
        <a:lstStyle/>
        <a:p>
          <a:endParaRPr lang="th-TH"/>
        </a:p>
      </dgm:t>
    </dgm:pt>
    <dgm:pt modelId="{C4A72504-A0D8-491C-AD21-09B645AC4C17}" type="sibTrans" cxnId="{D6364E4E-16C6-4E24-B353-7754A9AE85AB}">
      <dgm:prSet/>
      <dgm:spPr/>
      <dgm:t>
        <a:bodyPr/>
        <a:lstStyle/>
        <a:p>
          <a:endParaRPr lang="th-TH"/>
        </a:p>
      </dgm:t>
    </dgm:pt>
    <dgm:pt modelId="{7FD0602C-40FB-4786-ACC5-4BA4CEE4F3D1}">
      <dgm:prSet phldrT="[ข้อความ]"/>
      <dgm:spPr/>
      <dgm:t>
        <a:bodyPr/>
        <a:lstStyle/>
        <a:p>
          <a:r>
            <a:rPr lang="en-US" dirty="0" smtClean="0"/>
            <a:t>Determine product costs</a:t>
          </a:r>
          <a:endParaRPr lang="th-TH" dirty="0"/>
        </a:p>
      </dgm:t>
    </dgm:pt>
    <dgm:pt modelId="{6527CCE0-7FE1-4531-AD59-543A4EC17D10}" type="parTrans" cxnId="{2A8E3777-5D21-478B-8A01-1CC28FC69F52}">
      <dgm:prSet/>
      <dgm:spPr/>
      <dgm:t>
        <a:bodyPr/>
        <a:lstStyle/>
        <a:p>
          <a:endParaRPr lang="th-TH"/>
        </a:p>
      </dgm:t>
    </dgm:pt>
    <dgm:pt modelId="{568E8FB6-B6BF-4BFB-AE19-9CC070E357ED}" type="sibTrans" cxnId="{2A8E3777-5D21-478B-8A01-1CC28FC69F52}">
      <dgm:prSet/>
      <dgm:spPr/>
      <dgm:t>
        <a:bodyPr/>
        <a:lstStyle/>
        <a:p>
          <a:endParaRPr lang="th-TH"/>
        </a:p>
      </dgm:t>
    </dgm:pt>
    <dgm:pt modelId="{62F886F5-E734-47B2-8883-D1EB27587BA9}">
      <dgm:prSet phldrT="[ข้อความ]"/>
      <dgm:spPr/>
      <dgm:t>
        <a:bodyPr/>
        <a:lstStyle/>
        <a:p>
          <a:r>
            <a:rPr lang="en-US" dirty="0" smtClean="0"/>
            <a:t>Set price based on cost</a:t>
          </a:r>
          <a:endParaRPr lang="th-TH" dirty="0"/>
        </a:p>
      </dgm:t>
    </dgm:pt>
    <dgm:pt modelId="{6BA0A880-1CC4-4A2B-B049-A35C4CF854F5}" type="parTrans" cxnId="{4A515EE2-25B0-4E5C-AB66-F9538ABA28B0}">
      <dgm:prSet/>
      <dgm:spPr/>
      <dgm:t>
        <a:bodyPr/>
        <a:lstStyle/>
        <a:p>
          <a:endParaRPr lang="th-TH"/>
        </a:p>
      </dgm:t>
    </dgm:pt>
    <dgm:pt modelId="{A953FE33-E095-4F18-B9B2-DCE41AE200D7}" type="sibTrans" cxnId="{4A515EE2-25B0-4E5C-AB66-F9538ABA28B0}">
      <dgm:prSet/>
      <dgm:spPr/>
      <dgm:t>
        <a:bodyPr/>
        <a:lstStyle/>
        <a:p>
          <a:endParaRPr lang="th-TH"/>
        </a:p>
      </dgm:t>
    </dgm:pt>
    <dgm:pt modelId="{CE4C18E2-85AB-43A3-97A2-B7E5C5FD864E}">
      <dgm:prSet phldrT="[ข้อความ]"/>
      <dgm:spPr/>
      <dgm:t>
        <a:bodyPr/>
        <a:lstStyle/>
        <a:p>
          <a:r>
            <a:rPr lang="en-US" dirty="0" smtClean="0"/>
            <a:t>Convince buyers of product’s value</a:t>
          </a:r>
          <a:endParaRPr lang="th-TH" dirty="0"/>
        </a:p>
      </dgm:t>
    </dgm:pt>
    <dgm:pt modelId="{9C95533F-587A-440E-9446-41C83428D7C2}" type="parTrans" cxnId="{876569F3-99E9-4879-8293-17F38FD33B44}">
      <dgm:prSet/>
      <dgm:spPr/>
      <dgm:t>
        <a:bodyPr/>
        <a:lstStyle/>
        <a:p>
          <a:endParaRPr lang="th-TH"/>
        </a:p>
      </dgm:t>
    </dgm:pt>
    <dgm:pt modelId="{ED160E5A-2F8F-4684-A324-27C7B97D0F85}" type="sibTrans" cxnId="{876569F3-99E9-4879-8293-17F38FD33B44}">
      <dgm:prSet/>
      <dgm:spPr/>
      <dgm:t>
        <a:bodyPr/>
        <a:lstStyle/>
        <a:p>
          <a:endParaRPr lang="th-TH"/>
        </a:p>
      </dgm:t>
    </dgm:pt>
    <dgm:pt modelId="{7F312043-5511-421D-949E-9D6894C25905}" type="pres">
      <dgm:prSet presAssocID="{5805E1AB-786A-4118-9F6D-5000886583FC}" presName="CompostProcess" presStyleCnt="0">
        <dgm:presLayoutVars>
          <dgm:dir/>
          <dgm:resizeHandles val="exact"/>
        </dgm:presLayoutVars>
      </dgm:prSet>
      <dgm:spPr/>
    </dgm:pt>
    <dgm:pt modelId="{BFC73843-02CF-4450-BD85-DB6AC8E4CC22}" type="pres">
      <dgm:prSet presAssocID="{5805E1AB-786A-4118-9F6D-5000886583FC}" presName="arrow" presStyleLbl="bgShp" presStyleIdx="0" presStyleCnt="1"/>
      <dgm:spPr/>
    </dgm:pt>
    <dgm:pt modelId="{D19E44C8-370D-4E1C-8ABC-7810D76713F1}" type="pres">
      <dgm:prSet presAssocID="{5805E1AB-786A-4118-9F6D-5000886583FC}" presName="linearProcess" presStyleCnt="0"/>
      <dgm:spPr/>
    </dgm:pt>
    <dgm:pt modelId="{B830B98B-A495-4C69-9699-E003FDF3B427}" type="pres">
      <dgm:prSet presAssocID="{46D20AD1-B2A2-4246-905D-FF7175363F06}" presName="textNode" presStyleLbl="node1" presStyleIdx="0" presStyleCnt="4">
        <dgm:presLayoutVars>
          <dgm:bulletEnabled val="1"/>
        </dgm:presLayoutVars>
      </dgm:prSet>
      <dgm:spPr/>
      <dgm:t>
        <a:bodyPr/>
        <a:lstStyle/>
        <a:p>
          <a:endParaRPr lang="en-US"/>
        </a:p>
      </dgm:t>
    </dgm:pt>
    <dgm:pt modelId="{FB00D3F2-66A7-475A-97B6-11FB7FBE665E}" type="pres">
      <dgm:prSet presAssocID="{C4A72504-A0D8-491C-AD21-09B645AC4C17}" presName="sibTrans" presStyleCnt="0"/>
      <dgm:spPr/>
    </dgm:pt>
    <dgm:pt modelId="{90D63158-23E5-4B36-B1D6-C14EF350C740}" type="pres">
      <dgm:prSet presAssocID="{7FD0602C-40FB-4786-ACC5-4BA4CEE4F3D1}" presName="textNode" presStyleLbl="node1" presStyleIdx="1" presStyleCnt="4">
        <dgm:presLayoutVars>
          <dgm:bulletEnabled val="1"/>
        </dgm:presLayoutVars>
      </dgm:prSet>
      <dgm:spPr/>
      <dgm:t>
        <a:bodyPr/>
        <a:lstStyle/>
        <a:p>
          <a:endParaRPr lang="th-TH"/>
        </a:p>
      </dgm:t>
    </dgm:pt>
    <dgm:pt modelId="{803B042C-8625-4D01-BA1B-176520A045A0}" type="pres">
      <dgm:prSet presAssocID="{568E8FB6-B6BF-4BFB-AE19-9CC070E357ED}" presName="sibTrans" presStyleCnt="0"/>
      <dgm:spPr/>
    </dgm:pt>
    <dgm:pt modelId="{101A9F31-6E8C-498C-913A-415F7FB9CF5C}" type="pres">
      <dgm:prSet presAssocID="{62F886F5-E734-47B2-8883-D1EB27587BA9}" presName="textNode" presStyleLbl="node1" presStyleIdx="2" presStyleCnt="4">
        <dgm:presLayoutVars>
          <dgm:bulletEnabled val="1"/>
        </dgm:presLayoutVars>
      </dgm:prSet>
      <dgm:spPr/>
      <dgm:t>
        <a:bodyPr/>
        <a:lstStyle/>
        <a:p>
          <a:endParaRPr lang="en-US"/>
        </a:p>
      </dgm:t>
    </dgm:pt>
    <dgm:pt modelId="{30007ED9-8240-4BEE-ACE7-A3F7B6293000}" type="pres">
      <dgm:prSet presAssocID="{A953FE33-E095-4F18-B9B2-DCE41AE200D7}" presName="sibTrans" presStyleCnt="0"/>
      <dgm:spPr/>
    </dgm:pt>
    <dgm:pt modelId="{EA6F45D8-7A8D-4C0F-85FE-5D2F11014D27}" type="pres">
      <dgm:prSet presAssocID="{CE4C18E2-85AB-43A3-97A2-B7E5C5FD864E}" presName="textNode" presStyleLbl="node1" presStyleIdx="3" presStyleCnt="4">
        <dgm:presLayoutVars>
          <dgm:bulletEnabled val="1"/>
        </dgm:presLayoutVars>
      </dgm:prSet>
      <dgm:spPr/>
      <dgm:t>
        <a:bodyPr/>
        <a:lstStyle/>
        <a:p>
          <a:endParaRPr lang="th-TH"/>
        </a:p>
      </dgm:t>
    </dgm:pt>
  </dgm:ptLst>
  <dgm:cxnLst>
    <dgm:cxn modelId="{876569F3-99E9-4879-8293-17F38FD33B44}" srcId="{5805E1AB-786A-4118-9F6D-5000886583FC}" destId="{CE4C18E2-85AB-43A3-97A2-B7E5C5FD864E}" srcOrd="3" destOrd="0" parTransId="{9C95533F-587A-440E-9446-41C83428D7C2}" sibTransId="{ED160E5A-2F8F-4684-A324-27C7B97D0F85}"/>
    <dgm:cxn modelId="{92F499D1-127C-426E-9C2F-1D68B085CFA4}" type="presOf" srcId="{5805E1AB-786A-4118-9F6D-5000886583FC}" destId="{7F312043-5511-421D-949E-9D6894C25905}" srcOrd="0" destOrd="0" presId="urn:microsoft.com/office/officeart/2005/8/layout/hProcess9"/>
    <dgm:cxn modelId="{D6364E4E-16C6-4E24-B353-7754A9AE85AB}" srcId="{5805E1AB-786A-4118-9F6D-5000886583FC}" destId="{46D20AD1-B2A2-4246-905D-FF7175363F06}" srcOrd="0" destOrd="0" parTransId="{45FE7117-1CCF-4BDB-B369-110F535077B3}" sibTransId="{C4A72504-A0D8-491C-AD21-09B645AC4C17}"/>
    <dgm:cxn modelId="{7FE35858-BA1E-4E65-9E61-FD49D1BBF1D9}" type="presOf" srcId="{46D20AD1-B2A2-4246-905D-FF7175363F06}" destId="{B830B98B-A495-4C69-9699-E003FDF3B427}" srcOrd="0" destOrd="0" presId="urn:microsoft.com/office/officeart/2005/8/layout/hProcess9"/>
    <dgm:cxn modelId="{966C9C19-DCFD-4CF3-B31C-6620259512EA}" type="presOf" srcId="{62F886F5-E734-47B2-8883-D1EB27587BA9}" destId="{101A9F31-6E8C-498C-913A-415F7FB9CF5C}" srcOrd="0" destOrd="0" presId="urn:microsoft.com/office/officeart/2005/8/layout/hProcess9"/>
    <dgm:cxn modelId="{2A8E3777-5D21-478B-8A01-1CC28FC69F52}" srcId="{5805E1AB-786A-4118-9F6D-5000886583FC}" destId="{7FD0602C-40FB-4786-ACC5-4BA4CEE4F3D1}" srcOrd="1" destOrd="0" parTransId="{6527CCE0-7FE1-4531-AD59-543A4EC17D10}" sibTransId="{568E8FB6-B6BF-4BFB-AE19-9CC070E357ED}"/>
    <dgm:cxn modelId="{4A515EE2-25B0-4E5C-AB66-F9538ABA28B0}" srcId="{5805E1AB-786A-4118-9F6D-5000886583FC}" destId="{62F886F5-E734-47B2-8883-D1EB27587BA9}" srcOrd="2" destOrd="0" parTransId="{6BA0A880-1CC4-4A2B-B049-A35C4CF854F5}" sibTransId="{A953FE33-E095-4F18-B9B2-DCE41AE200D7}"/>
    <dgm:cxn modelId="{EC25E1A4-6220-413F-85B2-55D81B2632C9}" type="presOf" srcId="{CE4C18E2-85AB-43A3-97A2-B7E5C5FD864E}" destId="{EA6F45D8-7A8D-4C0F-85FE-5D2F11014D27}" srcOrd="0" destOrd="0" presId="urn:microsoft.com/office/officeart/2005/8/layout/hProcess9"/>
    <dgm:cxn modelId="{9E0E165A-2BA7-46CB-B6B3-B344B866F59F}" type="presOf" srcId="{7FD0602C-40FB-4786-ACC5-4BA4CEE4F3D1}" destId="{90D63158-23E5-4B36-B1D6-C14EF350C740}" srcOrd="0" destOrd="0" presId="urn:microsoft.com/office/officeart/2005/8/layout/hProcess9"/>
    <dgm:cxn modelId="{19DF70EB-CBDA-4647-B057-B1AB488F1030}" type="presParOf" srcId="{7F312043-5511-421D-949E-9D6894C25905}" destId="{BFC73843-02CF-4450-BD85-DB6AC8E4CC22}" srcOrd="0" destOrd="0" presId="urn:microsoft.com/office/officeart/2005/8/layout/hProcess9"/>
    <dgm:cxn modelId="{503F2F0A-DE4C-4F82-814E-6D1DE604072C}" type="presParOf" srcId="{7F312043-5511-421D-949E-9D6894C25905}" destId="{D19E44C8-370D-4E1C-8ABC-7810D76713F1}" srcOrd="1" destOrd="0" presId="urn:microsoft.com/office/officeart/2005/8/layout/hProcess9"/>
    <dgm:cxn modelId="{C569A7CE-54B2-41A0-8AF3-9C9BFDE17014}" type="presParOf" srcId="{D19E44C8-370D-4E1C-8ABC-7810D76713F1}" destId="{B830B98B-A495-4C69-9699-E003FDF3B427}" srcOrd="0" destOrd="0" presId="urn:microsoft.com/office/officeart/2005/8/layout/hProcess9"/>
    <dgm:cxn modelId="{EFA386E6-EBE8-4A16-A42B-42AAC799D08A}" type="presParOf" srcId="{D19E44C8-370D-4E1C-8ABC-7810D76713F1}" destId="{FB00D3F2-66A7-475A-97B6-11FB7FBE665E}" srcOrd="1" destOrd="0" presId="urn:microsoft.com/office/officeart/2005/8/layout/hProcess9"/>
    <dgm:cxn modelId="{A192DFC9-83DA-4592-B2D5-62C811FA07D2}" type="presParOf" srcId="{D19E44C8-370D-4E1C-8ABC-7810D76713F1}" destId="{90D63158-23E5-4B36-B1D6-C14EF350C740}" srcOrd="2" destOrd="0" presId="urn:microsoft.com/office/officeart/2005/8/layout/hProcess9"/>
    <dgm:cxn modelId="{A2848DC0-46B6-4935-937B-8EAED1CB09E9}" type="presParOf" srcId="{D19E44C8-370D-4E1C-8ABC-7810D76713F1}" destId="{803B042C-8625-4D01-BA1B-176520A045A0}" srcOrd="3" destOrd="0" presId="urn:microsoft.com/office/officeart/2005/8/layout/hProcess9"/>
    <dgm:cxn modelId="{0A060904-C3E2-4B1E-B1CA-84EBD91B447E}" type="presParOf" srcId="{D19E44C8-370D-4E1C-8ABC-7810D76713F1}" destId="{101A9F31-6E8C-498C-913A-415F7FB9CF5C}" srcOrd="4" destOrd="0" presId="urn:microsoft.com/office/officeart/2005/8/layout/hProcess9"/>
    <dgm:cxn modelId="{4FDD82EB-BA7C-4A1E-B5AE-8B0B492C6736}" type="presParOf" srcId="{D19E44C8-370D-4E1C-8ABC-7810D76713F1}" destId="{30007ED9-8240-4BEE-ACE7-A3F7B6293000}" srcOrd="5" destOrd="0" presId="urn:microsoft.com/office/officeart/2005/8/layout/hProcess9"/>
    <dgm:cxn modelId="{C3B41AAC-6614-48C4-9141-6297EA1D27A5}" type="presParOf" srcId="{D19E44C8-370D-4E1C-8ABC-7810D76713F1}" destId="{EA6F45D8-7A8D-4C0F-85FE-5D2F11014D27}" srcOrd="6" destOrd="0" presId="urn:microsoft.com/office/officeart/2005/8/layout/hProcess9"/>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5805E1AB-786A-4118-9F6D-5000886583FC}" type="doc">
      <dgm:prSet loTypeId="urn:microsoft.com/office/officeart/2005/8/layout/hProcess9" loCatId="process" qsTypeId="urn:microsoft.com/office/officeart/2005/8/quickstyle/simple1" qsCatId="simple" csTypeId="urn:microsoft.com/office/officeart/2005/8/colors/accent0_1" csCatId="mainScheme" phldr="1"/>
      <dgm:spPr/>
    </dgm:pt>
    <dgm:pt modelId="{46D20AD1-B2A2-4246-905D-FF7175363F06}">
      <dgm:prSet phldrT="[ข้อความ]"/>
      <dgm:spPr/>
      <dgm:t>
        <a:bodyPr/>
        <a:lstStyle/>
        <a:p>
          <a:r>
            <a:rPr lang="en-US" dirty="0" smtClean="0"/>
            <a:t>Assess customer needs and value perceptions</a:t>
          </a:r>
          <a:endParaRPr lang="th-TH" dirty="0"/>
        </a:p>
      </dgm:t>
    </dgm:pt>
    <dgm:pt modelId="{45FE7117-1CCF-4BDB-B369-110F535077B3}" type="parTrans" cxnId="{D6364E4E-16C6-4E24-B353-7754A9AE85AB}">
      <dgm:prSet/>
      <dgm:spPr/>
      <dgm:t>
        <a:bodyPr/>
        <a:lstStyle/>
        <a:p>
          <a:endParaRPr lang="th-TH"/>
        </a:p>
      </dgm:t>
    </dgm:pt>
    <dgm:pt modelId="{C4A72504-A0D8-491C-AD21-09B645AC4C17}" type="sibTrans" cxnId="{D6364E4E-16C6-4E24-B353-7754A9AE85AB}">
      <dgm:prSet/>
      <dgm:spPr/>
      <dgm:t>
        <a:bodyPr/>
        <a:lstStyle/>
        <a:p>
          <a:endParaRPr lang="th-TH"/>
        </a:p>
      </dgm:t>
    </dgm:pt>
    <dgm:pt modelId="{62F886F5-E734-47B2-8883-D1EB27587BA9}">
      <dgm:prSet phldrT="[ข้อความ]"/>
      <dgm:spPr/>
      <dgm:t>
        <a:bodyPr/>
        <a:lstStyle/>
        <a:p>
          <a:r>
            <a:rPr lang="en-US" dirty="0" smtClean="0"/>
            <a:t>Set target price to match customer perceived  value</a:t>
          </a:r>
          <a:endParaRPr lang="th-TH" dirty="0"/>
        </a:p>
      </dgm:t>
    </dgm:pt>
    <dgm:pt modelId="{6BA0A880-1CC4-4A2B-B049-A35C4CF854F5}" type="parTrans" cxnId="{4A515EE2-25B0-4E5C-AB66-F9538ABA28B0}">
      <dgm:prSet/>
      <dgm:spPr/>
      <dgm:t>
        <a:bodyPr/>
        <a:lstStyle/>
        <a:p>
          <a:endParaRPr lang="th-TH"/>
        </a:p>
      </dgm:t>
    </dgm:pt>
    <dgm:pt modelId="{A953FE33-E095-4F18-B9B2-DCE41AE200D7}" type="sibTrans" cxnId="{4A515EE2-25B0-4E5C-AB66-F9538ABA28B0}">
      <dgm:prSet/>
      <dgm:spPr/>
      <dgm:t>
        <a:bodyPr/>
        <a:lstStyle/>
        <a:p>
          <a:endParaRPr lang="th-TH"/>
        </a:p>
      </dgm:t>
    </dgm:pt>
    <dgm:pt modelId="{CE4C18E2-85AB-43A3-97A2-B7E5C5FD864E}">
      <dgm:prSet phldrT="[ข้อความ]"/>
      <dgm:spPr/>
      <dgm:t>
        <a:bodyPr/>
        <a:lstStyle/>
        <a:p>
          <a:r>
            <a:rPr lang="en-US" dirty="0" smtClean="0"/>
            <a:t>Determine costs that can be incurred</a:t>
          </a:r>
          <a:endParaRPr lang="th-TH" dirty="0"/>
        </a:p>
      </dgm:t>
    </dgm:pt>
    <dgm:pt modelId="{9C95533F-587A-440E-9446-41C83428D7C2}" type="parTrans" cxnId="{876569F3-99E9-4879-8293-17F38FD33B44}">
      <dgm:prSet/>
      <dgm:spPr/>
      <dgm:t>
        <a:bodyPr/>
        <a:lstStyle/>
        <a:p>
          <a:endParaRPr lang="th-TH"/>
        </a:p>
      </dgm:t>
    </dgm:pt>
    <dgm:pt modelId="{ED160E5A-2F8F-4684-A324-27C7B97D0F85}" type="sibTrans" cxnId="{876569F3-99E9-4879-8293-17F38FD33B44}">
      <dgm:prSet/>
      <dgm:spPr/>
      <dgm:t>
        <a:bodyPr/>
        <a:lstStyle/>
        <a:p>
          <a:endParaRPr lang="th-TH"/>
        </a:p>
      </dgm:t>
    </dgm:pt>
    <dgm:pt modelId="{1281DDB8-CF58-44E8-8417-730229AC3B45}">
      <dgm:prSet phldrT="[ข้อความ]"/>
      <dgm:spPr/>
      <dgm:t>
        <a:bodyPr/>
        <a:lstStyle/>
        <a:p>
          <a:r>
            <a:rPr lang="en-US" dirty="0" smtClean="0"/>
            <a:t>Design product to deliver desired value at target price</a:t>
          </a:r>
          <a:endParaRPr lang="th-TH" dirty="0"/>
        </a:p>
      </dgm:t>
    </dgm:pt>
    <dgm:pt modelId="{7FC5C685-C8ED-4BCE-8089-4E2B9CF1D81B}" type="parTrans" cxnId="{5B06803C-2B55-4489-9391-F4BF451D07A0}">
      <dgm:prSet/>
      <dgm:spPr/>
      <dgm:t>
        <a:bodyPr/>
        <a:lstStyle/>
        <a:p>
          <a:endParaRPr lang="th-TH"/>
        </a:p>
      </dgm:t>
    </dgm:pt>
    <dgm:pt modelId="{04785410-52BF-41C7-861C-37AA53E08438}" type="sibTrans" cxnId="{5B06803C-2B55-4489-9391-F4BF451D07A0}">
      <dgm:prSet/>
      <dgm:spPr/>
      <dgm:t>
        <a:bodyPr/>
        <a:lstStyle/>
        <a:p>
          <a:endParaRPr lang="th-TH"/>
        </a:p>
      </dgm:t>
    </dgm:pt>
    <dgm:pt modelId="{7F312043-5511-421D-949E-9D6894C25905}" type="pres">
      <dgm:prSet presAssocID="{5805E1AB-786A-4118-9F6D-5000886583FC}" presName="CompostProcess" presStyleCnt="0">
        <dgm:presLayoutVars>
          <dgm:dir/>
          <dgm:resizeHandles val="exact"/>
        </dgm:presLayoutVars>
      </dgm:prSet>
      <dgm:spPr/>
    </dgm:pt>
    <dgm:pt modelId="{BFC73843-02CF-4450-BD85-DB6AC8E4CC22}" type="pres">
      <dgm:prSet presAssocID="{5805E1AB-786A-4118-9F6D-5000886583FC}" presName="arrow" presStyleLbl="bgShp" presStyleIdx="0" presStyleCnt="1"/>
      <dgm:spPr/>
    </dgm:pt>
    <dgm:pt modelId="{D19E44C8-370D-4E1C-8ABC-7810D76713F1}" type="pres">
      <dgm:prSet presAssocID="{5805E1AB-786A-4118-9F6D-5000886583FC}" presName="linearProcess" presStyleCnt="0"/>
      <dgm:spPr/>
    </dgm:pt>
    <dgm:pt modelId="{B830B98B-A495-4C69-9699-E003FDF3B427}" type="pres">
      <dgm:prSet presAssocID="{46D20AD1-B2A2-4246-905D-FF7175363F06}" presName="textNode" presStyleLbl="node1" presStyleIdx="0" presStyleCnt="4">
        <dgm:presLayoutVars>
          <dgm:bulletEnabled val="1"/>
        </dgm:presLayoutVars>
      </dgm:prSet>
      <dgm:spPr/>
      <dgm:t>
        <a:bodyPr/>
        <a:lstStyle/>
        <a:p>
          <a:endParaRPr lang="th-TH"/>
        </a:p>
      </dgm:t>
    </dgm:pt>
    <dgm:pt modelId="{FB00D3F2-66A7-475A-97B6-11FB7FBE665E}" type="pres">
      <dgm:prSet presAssocID="{C4A72504-A0D8-491C-AD21-09B645AC4C17}" presName="sibTrans" presStyleCnt="0"/>
      <dgm:spPr/>
    </dgm:pt>
    <dgm:pt modelId="{101A9F31-6E8C-498C-913A-415F7FB9CF5C}" type="pres">
      <dgm:prSet presAssocID="{62F886F5-E734-47B2-8883-D1EB27587BA9}" presName="textNode" presStyleLbl="node1" presStyleIdx="1" presStyleCnt="4">
        <dgm:presLayoutVars>
          <dgm:bulletEnabled val="1"/>
        </dgm:presLayoutVars>
      </dgm:prSet>
      <dgm:spPr/>
      <dgm:t>
        <a:bodyPr/>
        <a:lstStyle/>
        <a:p>
          <a:endParaRPr lang="th-TH"/>
        </a:p>
      </dgm:t>
    </dgm:pt>
    <dgm:pt modelId="{30007ED9-8240-4BEE-ACE7-A3F7B6293000}" type="pres">
      <dgm:prSet presAssocID="{A953FE33-E095-4F18-B9B2-DCE41AE200D7}" presName="sibTrans" presStyleCnt="0"/>
      <dgm:spPr/>
    </dgm:pt>
    <dgm:pt modelId="{EA6F45D8-7A8D-4C0F-85FE-5D2F11014D27}" type="pres">
      <dgm:prSet presAssocID="{CE4C18E2-85AB-43A3-97A2-B7E5C5FD864E}" presName="textNode" presStyleLbl="node1" presStyleIdx="2" presStyleCnt="4">
        <dgm:presLayoutVars>
          <dgm:bulletEnabled val="1"/>
        </dgm:presLayoutVars>
      </dgm:prSet>
      <dgm:spPr/>
      <dgm:t>
        <a:bodyPr/>
        <a:lstStyle/>
        <a:p>
          <a:endParaRPr lang="th-TH"/>
        </a:p>
      </dgm:t>
    </dgm:pt>
    <dgm:pt modelId="{482C0F9F-0BE4-4A04-A50A-ECF37E3BC6FF}" type="pres">
      <dgm:prSet presAssocID="{ED160E5A-2F8F-4684-A324-27C7B97D0F85}" presName="sibTrans" presStyleCnt="0"/>
      <dgm:spPr/>
    </dgm:pt>
    <dgm:pt modelId="{7FAC473A-878D-478E-A0BE-E8D16DC020C9}" type="pres">
      <dgm:prSet presAssocID="{1281DDB8-CF58-44E8-8417-730229AC3B45}" presName="textNode" presStyleLbl="node1" presStyleIdx="3" presStyleCnt="4">
        <dgm:presLayoutVars>
          <dgm:bulletEnabled val="1"/>
        </dgm:presLayoutVars>
      </dgm:prSet>
      <dgm:spPr/>
      <dgm:t>
        <a:bodyPr/>
        <a:lstStyle/>
        <a:p>
          <a:endParaRPr lang="th-TH"/>
        </a:p>
      </dgm:t>
    </dgm:pt>
  </dgm:ptLst>
  <dgm:cxnLst>
    <dgm:cxn modelId="{350EDB07-6909-448E-AD66-F2FF9E49CCEA}" type="presOf" srcId="{46D20AD1-B2A2-4246-905D-FF7175363F06}" destId="{B830B98B-A495-4C69-9699-E003FDF3B427}" srcOrd="0" destOrd="0" presId="urn:microsoft.com/office/officeart/2005/8/layout/hProcess9"/>
    <dgm:cxn modelId="{D6364E4E-16C6-4E24-B353-7754A9AE85AB}" srcId="{5805E1AB-786A-4118-9F6D-5000886583FC}" destId="{46D20AD1-B2A2-4246-905D-FF7175363F06}" srcOrd="0" destOrd="0" parTransId="{45FE7117-1CCF-4BDB-B369-110F535077B3}" sibTransId="{C4A72504-A0D8-491C-AD21-09B645AC4C17}"/>
    <dgm:cxn modelId="{4A515EE2-25B0-4E5C-AB66-F9538ABA28B0}" srcId="{5805E1AB-786A-4118-9F6D-5000886583FC}" destId="{62F886F5-E734-47B2-8883-D1EB27587BA9}" srcOrd="1" destOrd="0" parTransId="{6BA0A880-1CC4-4A2B-B049-A35C4CF854F5}" sibTransId="{A953FE33-E095-4F18-B9B2-DCE41AE200D7}"/>
    <dgm:cxn modelId="{876569F3-99E9-4879-8293-17F38FD33B44}" srcId="{5805E1AB-786A-4118-9F6D-5000886583FC}" destId="{CE4C18E2-85AB-43A3-97A2-B7E5C5FD864E}" srcOrd="2" destOrd="0" parTransId="{9C95533F-587A-440E-9446-41C83428D7C2}" sibTransId="{ED160E5A-2F8F-4684-A324-27C7B97D0F85}"/>
    <dgm:cxn modelId="{F15AFDF7-D899-430C-A4B3-9086A11970D9}" type="presOf" srcId="{1281DDB8-CF58-44E8-8417-730229AC3B45}" destId="{7FAC473A-878D-478E-A0BE-E8D16DC020C9}" srcOrd="0" destOrd="0" presId="urn:microsoft.com/office/officeart/2005/8/layout/hProcess9"/>
    <dgm:cxn modelId="{A278A040-12B9-4F7D-8ABC-3878F9694FA4}" type="presOf" srcId="{CE4C18E2-85AB-43A3-97A2-B7E5C5FD864E}" destId="{EA6F45D8-7A8D-4C0F-85FE-5D2F11014D27}" srcOrd="0" destOrd="0" presId="urn:microsoft.com/office/officeart/2005/8/layout/hProcess9"/>
    <dgm:cxn modelId="{F8F08D3F-8E44-42E7-9970-482B65E1C1B6}" type="presOf" srcId="{62F886F5-E734-47B2-8883-D1EB27587BA9}" destId="{101A9F31-6E8C-498C-913A-415F7FB9CF5C}" srcOrd="0" destOrd="0" presId="urn:microsoft.com/office/officeart/2005/8/layout/hProcess9"/>
    <dgm:cxn modelId="{02582160-81E0-447C-A695-61A7591DD209}" type="presOf" srcId="{5805E1AB-786A-4118-9F6D-5000886583FC}" destId="{7F312043-5511-421D-949E-9D6894C25905}" srcOrd="0" destOrd="0" presId="urn:microsoft.com/office/officeart/2005/8/layout/hProcess9"/>
    <dgm:cxn modelId="{5B06803C-2B55-4489-9391-F4BF451D07A0}" srcId="{5805E1AB-786A-4118-9F6D-5000886583FC}" destId="{1281DDB8-CF58-44E8-8417-730229AC3B45}" srcOrd="3" destOrd="0" parTransId="{7FC5C685-C8ED-4BCE-8089-4E2B9CF1D81B}" sibTransId="{04785410-52BF-41C7-861C-37AA53E08438}"/>
    <dgm:cxn modelId="{D6144567-4C3C-4D2F-84E0-E34733097781}" type="presParOf" srcId="{7F312043-5511-421D-949E-9D6894C25905}" destId="{BFC73843-02CF-4450-BD85-DB6AC8E4CC22}" srcOrd="0" destOrd="0" presId="urn:microsoft.com/office/officeart/2005/8/layout/hProcess9"/>
    <dgm:cxn modelId="{980B99F0-05FF-4311-A496-35B8FF506C6C}" type="presParOf" srcId="{7F312043-5511-421D-949E-9D6894C25905}" destId="{D19E44C8-370D-4E1C-8ABC-7810D76713F1}" srcOrd="1" destOrd="0" presId="urn:microsoft.com/office/officeart/2005/8/layout/hProcess9"/>
    <dgm:cxn modelId="{4611C2A9-D262-42D9-93AB-41621F25EF3E}" type="presParOf" srcId="{D19E44C8-370D-4E1C-8ABC-7810D76713F1}" destId="{B830B98B-A495-4C69-9699-E003FDF3B427}" srcOrd="0" destOrd="0" presId="urn:microsoft.com/office/officeart/2005/8/layout/hProcess9"/>
    <dgm:cxn modelId="{D2F93FF2-ECF7-415D-BBD8-DFD48BFE4A5F}" type="presParOf" srcId="{D19E44C8-370D-4E1C-8ABC-7810D76713F1}" destId="{FB00D3F2-66A7-475A-97B6-11FB7FBE665E}" srcOrd="1" destOrd="0" presId="urn:microsoft.com/office/officeart/2005/8/layout/hProcess9"/>
    <dgm:cxn modelId="{F8F30C5C-2640-4223-B3FE-FC43BF67A01D}" type="presParOf" srcId="{D19E44C8-370D-4E1C-8ABC-7810D76713F1}" destId="{101A9F31-6E8C-498C-913A-415F7FB9CF5C}" srcOrd="2" destOrd="0" presId="urn:microsoft.com/office/officeart/2005/8/layout/hProcess9"/>
    <dgm:cxn modelId="{0A65EA2A-8464-4368-A2E6-A2647423C4A5}" type="presParOf" srcId="{D19E44C8-370D-4E1C-8ABC-7810D76713F1}" destId="{30007ED9-8240-4BEE-ACE7-A3F7B6293000}" srcOrd="3" destOrd="0" presId="urn:microsoft.com/office/officeart/2005/8/layout/hProcess9"/>
    <dgm:cxn modelId="{BD525B6A-9CFD-4D6C-9B03-20B912316C27}" type="presParOf" srcId="{D19E44C8-370D-4E1C-8ABC-7810D76713F1}" destId="{EA6F45D8-7A8D-4C0F-85FE-5D2F11014D27}" srcOrd="4" destOrd="0" presId="urn:microsoft.com/office/officeart/2005/8/layout/hProcess9"/>
    <dgm:cxn modelId="{FC33AF43-1F70-4116-AFD4-E6D6C496219E}" type="presParOf" srcId="{D19E44C8-370D-4E1C-8ABC-7810D76713F1}" destId="{482C0F9F-0BE4-4A04-A50A-ECF37E3BC6FF}" srcOrd="5" destOrd="0" presId="urn:microsoft.com/office/officeart/2005/8/layout/hProcess9"/>
    <dgm:cxn modelId="{70B69849-FBEF-45DA-9BA7-3C38720E7762}" type="presParOf" srcId="{D19E44C8-370D-4E1C-8ABC-7810D76713F1}" destId="{7FAC473A-878D-478E-A0BE-E8D16DC020C9}" srcOrd="6" destOrd="0" presId="urn:microsoft.com/office/officeart/2005/8/layout/hProcess9"/>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FC73843-02CF-4450-BD85-DB6AC8E4CC22}">
      <dsp:nvSpPr>
        <dsp:cNvPr id="0" name=""/>
        <dsp:cNvSpPr/>
      </dsp:nvSpPr>
      <dsp:spPr>
        <a:xfrm>
          <a:off x="450059" y="0"/>
          <a:ext cx="5100673" cy="1928826"/>
        </a:xfrm>
        <a:prstGeom prst="rightArrow">
          <a:avLst/>
        </a:prstGeom>
        <a:solidFill>
          <a:schemeClr val="dk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830B98B-A495-4C69-9699-E003FDF3B427}">
      <dsp:nvSpPr>
        <dsp:cNvPr id="0" name=""/>
        <dsp:cNvSpPr/>
      </dsp:nvSpPr>
      <dsp:spPr>
        <a:xfrm>
          <a:off x="3003" y="578647"/>
          <a:ext cx="1444526" cy="771530"/>
        </a:xfrm>
        <a:prstGeom prst="roundRect">
          <a:avLst/>
        </a:prstGeom>
        <a:solidFill>
          <a:schemeClr val="lt1">
            <a:hueOff val="0"/>
            <a:satOff val="0"/>
            <a:lumOff val="0"/>
            <a:alphaOff val="0"/>
          </a:schemeClr>
        </a:solidFill>
        <a:ln w="12700" cap="flat" cmpd="sng" algn="ctr">
          <a:solidFill>
            <a:schemeClr val="dk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lvl="0" algn="ctr" defTabSz="666750">
            <a:lnSpc>
              <a:spcPct val="90000"/>
            </a:lnSpc>
            <a:spcBef>
              <a:spcPct val="0"/>
            </a:spcBef>
            <a:spcAft>
              <a:spcPct val="35000"/>
            </a:spcAft>
          </a:pPr>
          <a:r>
            <a:rPr lang="en-US" sz="1500" kern="1200" dirty="0" smtClean="0"/>
            <a:t>Design a good product</a:t>
          </a:r>
          <a:endParaRPr lang="th-TH" sz="1500" kern="1200" dirty="0"/>
        </a:p>
      </dsp:txBody>
      <dsp:txXfrm>
        <a:off x="40666" y="616310"/>
        <a:ext cx="1369200" cy="696204"/>
      </dsp:txXfrm>
    </dsp:sp>
    <dsp:sp modelId="{90D63158-23E5-4B36-B1D6-C14EF350C740}">
      <dsp:nvSpPr>
        <dsp:cNvPr id="0" name=""/>
        <dsp:cNvSpPr/>
      </dsp:nvSpPr>
      <dsp:spPr>
        <a:xfrm>
          <a:off x="1519756" y="578647"/>
          <a:ext cx="1444526" cy="771530"/>
        </a:xfrm>
        <a:prstGeom prst="roundRect">
          <a:avLst/>
        </a:prstGeom>
        <a:solidFill>
          <a:schemeClr val="lt1">
            <a:hueOff val="0"/>
            <a:satOff val="0"/>
            <a:lumOff val="0"/>
            <a:alphaOff val="0"/>
          </a:schemeClr>
        </a:solidFill>
        <a:ln w="12700" cap="flat" cmpd="sng" algn="ctr">
          <a:solidFill>
            <a:schemeClr val="dk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lvl="0" algn="ctr" defTabSz="666750">
            <a:lnSpc>
              <a:spcPct val="90000"/>
            </a:lnSpc>
            <a:spcBef>
              <a:spcPct val="0"/>
            </a:spcBef>
            <a:spcAft>
              <a:spcPct val="35000"/>
            </a:spcAft>
          </a:pPr>
          <a:r>
            <a:rPr lang="en-US" sz="1500" kern="1200" dirty="0" smtClean="0"/>
            <a:t>Determine product costs</a:t>
          </a:r>
          <a:endParaRPr lang="th-TH" sz="1500" kern="1200" dirty="0"/>
        </a:p>
      </dsp:txBody>
      <dsp:txXfrm>
        <a:off x="1557419" y="616310"/>
        <a:ext cx="1369200" cy="696204"/>
      </dsp:txXfrm>
    </dsp:sp>
    <dsp:sp modelId="{101A9F31-6E8C-498C-913A-415F7FB9CF5C}">
      <dsp:nvSpPr>
        <dsp:cNvPr id="0" name=""/>
        <dsp:cNvSpPr/>
      </dsp:nvSpPr>
      <dsp:spPr>
        <a:xfrm>
          <a:off x="3036509" y="578647"/>
          <a:ext cx="1444526" cy="771530"/>
        </a:xfrm>
        <a:prstGeom prst="roundRect">
          <a:avLst/>
        </a:prstGeom>
        <a:solidFill>
          <a:schemeClr val="lt1">
            <a:hueOff val="0"/>
            <a:satOff val="0"/>
            <a:lumOff val="0"/>
            <a:alphaOff val="0"/>
          </a:schemeClr>
        </a:solidFill>
        <a:ln w="12700" cap="flat" cmpd="sng" algn="ctr">
          <a:solidFill>
            <a:schemeClr val="dk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lvl="0" algn="ctr" defTabSz="666750">
            <a:lnSpc>
              <a:spcPct val="90000"/>
            </a:lnSpc>
            <a:spcBef>
              <a:spcPct val="0"/>
            </a:spcBef>
            <a:spcAft>
              <a:spcPct val="35000"/>
            </a:spcAft>
          </a:pPr>
          <a:r>
            <a:rPr lang="en-US" sz="1500" kern="1200" dirty="0" smtClean="0"/>
            <a:t>Set price based on cost</a:t>
          </a:r>
          <a:endParaRPr lang="th-TH" sz="1500" kern="1200" dirty="0"/>
        </a:p>
      </dsp:txBody>
      <dsp:txXfrm>
        <a:off x="3074172" y="616310"/>
        <a:ext cx="1369200" cy="696204"/>
      </dsp:txXfrm>
    </dsp:sp>
    <dsp:sp modelId="{EA6F45D8-7A8D-4C0F-85FE-5D2F11014D27}">
      <dsp:nvSpPr>
        <dsp:cNvPr id="0" name=""/>
        <dsp:cNvSpPr/>
      </dsp:nvSpPr>
      <dsp:spPr>
        <a:xfrm>
          <a:off x="4553262" y="578647"/>
          <a:ext cx="1444526" cy="771530"/>
        </a:xfrm>
        <a:prstGeom prst="roundRect">
          <a:avLst/>
        </a:prstGeom>
        <a:solidFill>
          <a:schemeClr val="lt1">
            <a:hueOff val="0"/>
            <a:satOff val="0"/>
            <a:lumOff val="0"/>
            <a:alphaOff val="0"/>
          </a:schemeClr>
        </a:solidFill>
        <a:ln w="12700" cap="flat" cmpd="sng" algn="ctr">
          <a:solidFill>
            <a:schemeClr val="dk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lvl="0" algn="ctr" defTabSz="666750">
            <a:lnSpc>
              <a:spcPct val="90000"/>
            </a:lnSpc>
            <a:spcBef>
              <a:spcPct val="0"/>
            </a:spcBef>
            <a:spcAft>
              <a:spcPct val="35000"/>
            </a:spcAft>
          </a:pPr>
          <a:r>
            <a:rPr lang="en-US" sz="1500" kern="1200" dirty="0" smtClean="0"/>
            <a:t>Convince buyers of product’s value</a:t>
          </a:r>
          <a:endParaRPr lang="th-TH" sz="1500" kern="1200" dirty="0"/>
        </a:p>
      </dsp:txBody>
      <dsp:txXfrm>
        <a:off x="4590925" y="616310"/>
        <a:ext cx="1369200" cy="69620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FC73843-02CF-4450-BD85-DB6AC8E4CC22}">
      <dsp:nvSpPr>
        <dsp:cNvPr id="0" name=""/>
        <dsp:cNvSpPr/>
      </dsp:nvSpPr>
      <dsp:spPr>
        <a:xfrm>
          <a:off x="482206" y="0"/>
          <a:ext cx="5465007" cy="2000264"/>
        </a:xfrm>
        <a:prstGeom prst="rightArrow">
          <a:avLst/>
        </a:prstGeom>
        <a:solidFill>
          <a:schemeClr val="dk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830B98B-A495-4C69-9699-E003FDF3B427}">
      <dsp:nvSpPr>
        <dsp:cNvPr id="0" name=""/>
        <dsp:cNvSpPr/>
      </dsp:nvSpPr>
      <dsp:spPr>
        <a:xfrm>
          <a:off x="3217" y="600079"/>
          <a:ext cx="1547707" cy="800105"/>
        </a:xfrm>
        <a:prstGeom prst="round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n-US" sz="1400" kern="1200" dirty="0" smtClean="0"/>
            <a:t>Assess customer needs and value perceptions</a:t>
          </a:r>
          <a:endParaRPr lang="th-TH" sz="1400" kern="1200" dirty="0"/>
        </a:p>
      </dsp:txBody>
      <dsp:txXfrm>
        <a:off x="42275" y="639137"/>
        <a:ext cx="1469591" cy="721989"/>
      </dsp:txXfrm>
    </dsp:sp>
    <dsp:sp modelId="{101A9F31-6E8C-498C-913A-415F7FB9CF5C}">
      <dsp:nvSpPr>
        <dsp:cNvPr id="0" name=""/>
        <dsp:cNvSpPr/>
      </dsp:nvSpPr>
      <dsp:spPr>
        <a:xfrm>
          <a:off x="1628310" y="600079"/>
          <a:ext cx="1547707" cy="800105"/>
        </a:xfrm>
        <a:prstGeom prst="round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n-US" sz="1400" kern="1200" dirty="0" smtClean="0"/>
            <a:t>Set target price to match customer perceived  value</a:t>
          </a:r>
          <a:endParaRPr lang="th-TH" sz="1400" kern="1200" dirty="0"/>
        </a:p>
      </dsp:txBody>
      <dsp:txXfrm>
        <a:off x="1667368" y="639137"/>
        <a:ext cx="1469591" cy="721989"/>
      </dsp:txXfrm>
    </dsp:sp>
    <dsp:sp modelId="{EA6F45D8-7A8D-4C0F-85FE-5D2F11014D27}">
      <dsp:nvSpPr>
        <dsp:cNvPr id="0" name=""/>
        <dsp:cNvSpPr/>
      </dsp:nvSpPr>
      <dsp:spPr>
        <a:xfrm>
          <a:off x="3253402" y="600079"/>
          <a:ext cx="1547707" cy="800105"/>
        </a:xfrm>
        <a:prstGeom prst="round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n-US" sz="1400" kern="1200" dirty="0" smtClean="0"/>
            <a:t>Determine costs that can be incurred</a:t>
          </a:r>
          <a:endParaRPr lang="th-TH" sz="1400" kern="1200" dirty="0"/>
        </a:p>
      </dsp:txBody>
      <dsp:txXfrm>
        <a:off x="3292460" y="639137"/>
        <a:ext cx="1469591" cy="721989"/>
      </dsp:txXfrm>
    </dsp:sp>
    <dsp:sp modelId="{7FAC473A-878D-478E-A0BE-E8D16DC020C9}">
      <dsp:nvSpPr>
        <dsp:cNvPr id="0" name=""/>
        <dsp:cNvSpPr/>
      </dsp:nvSpPr>
      <dsp:spPr>
        <a:xfrm>
          <a:off x="4878495" y="600079"/>
          <a:ext cx="1547707" cy="800105"/>
        </a:xfrm>
        <a:prstGeom prst="round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n-US" sz="1400" kern="1200" dirty="0" smtClean="0"/>
            <a:t>Design product to deliver desired value at target price</a:t>
          </a:r>
          <a:endParaRPr lang="th-TH" sz="1400" kern="1200" dirty="0"/>
        </a:p>
      </dsp:txBody>
      <dsp:txXfrm>
        <a:off x="4917553" y="639137"/>
        <a:ext cx="1469591" cy="721989"/>
      </dsp:txXfrm>
    </dsp:sp>
  </dsp:spTree>
</dsp:drawing>
</file>

<file path=ppt/diagrams/layout1.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2.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ภาพนิ่งชื่อเรื่อง">
    <p:bg>
      <p:bgRef idx="1003">
        <a:schemeClr val="bg1"/>
      </p:bgRef>
    </p:bg>
    <p:spTree>
      <p:nvGrpSpPr>
        <p:cNvPr id="1" name=""/>
        <p:cNvGrpSpPr/>
        <p:nvPr/>
      </p:nvGrpSpPr>
      <p:grpSpPr>
        <a:xfrm>
          <a:off x="0" y="0"/>
          <a:ext cx="0" cy="0"/>
          <a:chOff x="0" y="0"/>
          <a:chExt cx="0" cy="0"/>
        </a:xfrm>
      </p:grpSpPr>
      <p:sp>
        <p:nvSpPr>
          <p:cNvPr id="12" name="สี่เหลี่ยมผืนผ้า 11"/>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3" name="สี่เหลี่ยมมุมมน 12"/>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9" name="ชื่อเรื่องรอง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th-TH" smtClean="0"/>
              <a:t>คลิกเพื่อแก้ไขลักษณะชื่อเรื่องรองต้นแบบ</a:t>
            </a:r>
            <a:endParaRPr kumimoji="0" lang="en-US"/>
          </a:p>
        </p:txBody>
      </p:sp>
      <p:sp>
        <p:nvSpPr>
          <p:cNvPr id="28" name="ตัวยึดวันที่ 27"/>
          <p:cNvSpPr>
            <a:spLocks noGrp="1"/>
          </p:cNvSpPr>
          <p:nvPr>
            <p:ph type="dt" sz="half" idx="10"/>
          </p:nvPr>
        </p:nvSpPr>
        <p:spPr/>
        <p:txBody>
          <a:bodyPr/>
          <a:lstStyle/>
          <a:p>
            <a:fld id="{8058EF6E-E2DC-4A44-B953-7B36070179E5}" type="datetimeFigureOut">
              <a:rPr lang="th-TH" smtClean="0"/>
              <a:pPr/>
              <a:t>01/12/58</a:t>
            </a:fld>
            <a:endParaRPr lang="th-TH"/>
          </a:p>
        </p:txBody>
      </p:sp>
      <p:sp>
        <p:nvSpPr>
          <p:cNvPr id="17" name="ตัวยึดท้ายกระดาษ 16"/>
          <p:cNvSpPr>
            <a:spLocks noGrp="1"/>
          </p:cNvSpPr>
          <p:nvPr>
            <p:ph type="ftr" sz="quarter" idx="11"/>
          </p:nvPr>
        </p:nvSpPr>
        <p:spPr/>
        <p:txBody>
          <a:bodyPr/>
          <a:lstStyle/>
          <a:p>
            <a:endParaRPr lang="th-TH"/>
          </a:p>
        </p:txBody>
      </p:sp>
      <p:sp>
        <p:nvSpPr>
          <p:cNvPr id="29" name="ตัวยึดหมายเลขภาพนิ่ง 28"/>
          <p:cNvSpPr>
            <a:spLocks noGrp="1"/>
          </p:cNvSpPr>
          <p:nvPr>
            <p:ph type="sldNum" sz="quarter" idx="12"/>
          </p:nvPr>
        </p:nvSpPr>
        <p:spPr/>
        <p:txBody>
          <a:bodyPr lIns="0" tIns="0" rIns="0" bIns="0">
            <a:noAutofit/>
          </a:bodyPr>
          <a:lstStyle>
            <a:lvl1pPr>
              <a:defRPr sz="1400">
                <a:solidFill>
                  <a:srgbClr val="FFFFFF"/>
                </a:solidFill>
              </a:defRPr>
            </a:lvl1pPr>
          </a:lstStyle>
          <a:p>
            <a:fld id="{AE2657D5-0EEE-4CA4-B52C-7FE4494BAB8C}" type="slidenum">
              <a:rPr lang="th-TH" smtClean="0"/>
              <a:pPr/>
              <a:t>‹#›</a:t>
            </a:fld>
            <a:endParaRPr lang="th-TH"/>
          </a:p>
        </p:txBody>
      </p:sp>
      <p:sp>
        <p:nvSpPr>
          <p:cNvPr id="7" name="สี่เหลี่ยมผืนผ้า 6"/>
          <p:cNvSpPr/>
          <p:nvPr/>
        </p:nvSpPr>
        <p:spPr>
          <a:xfrm>
            <a:off x="62931" y="1449303"/>
            <a:ext cx="9021537" cy="1527349"/>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สี่เหลี่ยมผืนผ้า 9"/>
          <p:cNvSpPr/>
          <p:nvPr/>
        </p:nvSpPr>
        <p:spPr>
          <a:xfrm>
            <a:off x="62931" y="1396720"/>
            <a:ext cx="9021537" cy="12058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สี่เหลี่ยมผืนผ้า 10"/>
          <p:cNvSpPr/>
          <p:nvPr/>
        </p:nvSpPr>
        <p:spPr>
          <a:xfrm>
            <a:off x="62931" y="2976649"/>
            <a:ext cx="9021537" cy="110532"/>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ชื่อเรื่อง 7"/>
          <p:cNvSpPr>
            <a:spLocks noGrp="1"/>
          </p:cNvSpPr>
          <p:nvPr>
            <p:ph type="ctrTitle"/>
          </p:nvPr>
        </p:nvSpPr>
        <p:spPr>
          <a:xfrm>
            <a:off x="457200" y="1505930"/>
            <a:ext cx="8229600" cy="1470025"/>
          </a:xfrm>
        </p:spPr>
        <p:txBody>
          <a:bodyPr anchor="ctr"/>
          <a:lstStyle>
            <a:lvl1pPr algn="ctr">
              <a:defRPr lang="en-US" dirty="0">
                <a:solidFill>
                  <a:srgbClr val="FFFFFF"/>
                </a:solidFill>
              </a:defRPr>
            </a:lvl1pPr>
          </a:lstStyle>
          <a:p>
            <a:r>
              <a:rPr kumimoji="0" lang="th-TH" smtClean="0"/>
              <a:t>คลิกเพื่อแก้ไขลักษณะชื่อเรื่องต้นแบบ</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ชื่อเรื่องและเนื้อหา">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kumimoji="0" lang="th-TH" smtClean="0"/>
              <a:t>คลิกเพื่อแก้ไขลักษณะชื่อเรื่องต้นแบบ</a:t>
            </a:r>
            <a:endParaRPr kumimoji="0" lang="en-US"/>
          </a:p>
        </p:txBody>
      </p:sp>
      <p:sp>
        <p:nvSpPr>
          <p:cNvPr id="4" name="ตัวยึดวันที่ 3"/>
          <p:cNvSpPr>
            <a:spLocks noGrp="1"/>
          </p:cNvSpPr>
          <p:nvPr>
            <p:ph type="dt" sz="half" idx="10"/>
          </p:nvPr>
        </p:nvSpPr>
        <p:spPr/>
        <p:txBody>
          <a:bodyPr/>
          <a:lstStyle/>
          <a:p>
            <a:fld id="{8058EF6E-E2DC-4A44-B953-7B36070179E5}" type="datetimeFigureOut">
              <a:rPr lang="th-TH" smtClean="0"/>
              <a:pPr/>
              <a:t>01/12/58</a:t>
            </a:fld>
            <a:endParaRPr lang="th-TH"/>
          </a:p>
        </p:txBody>
      </p:sp>
      <p:sp>
        <p:nvSpPr>
          <p:cNvPr id="5" name="ตัวยึดท้ายกระดาษ 4"/>
          <p:cNvSpPr>
            <a:spLocks noGrp="1"/>
          </p:cNvSpPr>
          <p:nvPr>
            <p:ph type="ftr" sz="quarter" idx="11"/>
          </p:nvPr>
        </p:nvSpPr>
        <p:spPr/>
        <p:txBody>
          <a:bodyPr/>
          <a:lstStyle/>
          <a:p>
            <a:endParaRPr lang="th-TH"/>
          </a:p>
        </p:txBody>
      </p:sp>
      <p:sp>
        <p:nvSpPr>
          <p:cNvPr id="6" name="ตัวยึดหมายเลขภาพนิ่ง 5"/>
          <p:cNvSpPr>
            <a:spLocks noGrp="1"/>
          </p:cNvSpPr>
          <p:nvPr>
            <p:ph type="sldNum" sz="quarter" idx="12"/>
          </p:nvPr>
        </p:nvSpPr>
        <p:spPr/>
        <p:txBody>
          <a:bodyPr/>
          <a:lstStyle/>
          <a:p>
            <a:fld id="{AE2657D5-0EEE-4CA4-B52C-7FE4494BAB8C}" type="slidenum">
              <a:rPr lang="th-TH" smtClean="0"/>
              <a:pPr/>
              <a:t>‹#›</a:t>
            </a:fld>
            <a:endParaRPr lang="th-TH"/>
          </a:p>
        </p:txBody>
      </p:sp>
      <p:sp>
        <p:nvSpPr>
          <p:cNvPr id="8" name="ตัวยึดเนื้อหา 7"/>
          <p:cNvSpPr>
            <a:spLocks noGrp="1"/>
          </p:cNvSpPr>
          <p:nvPr>
            <p:ph sz="quarter" idx="1"/>
          </p:nvPr>
        </p:nvSpPr>
        <p:spPr>
          <a:xfrm>
            <a:off x="914400" y="1447800"/>
            <a:ext cx="7772400" cy="4572000"/>
          </a:xfrm>
        </p:spPr>
        <p:txBody>
          <a:bodyPr vert="horz"/>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ส่วนหัวของส่วน">
    <p:bg>
      <p:bgRef idx="1003">
        <a:schemeClr val="bg1"/>
      </p:bgRef>
    </p:bg>
    <p:spTree>
      <p:nvGrpSpPr>
        <p:cNvPr id="1" name=""/>
        <p:cNvGrpSpPr/>
        <p:nvPr/>
      </p:nvGrpSpPr>
      <p:grpSpPr>
        <a:xfrm>
          <a:off x="0" y="0"/>
          <a:ext cx="0" cy="0"/>
          <a:chOff x="0" y="0"/>
          <a:chExt cx="0" cy="0"/>
        </a:xfrm>
      </p:grpSpPr>
      <p:sp>
        <p:nvSpPr>
          <p:cNvPr id="11" name="สี่เหลี่ยมผืนผ้า 10"/>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0" name="สี่เหลี่ยมมุมมน 9"/>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ชื่อเรื่อง 1"/>
          <p:cNvSpPr>
            <a:spLocks noGrp="1"/>
          </p:cNvSpPr>
          <p:nvPr>
            <p:ph type="title"/>
          </p:nvPr>
        </p:nvSpPr>
        <p:spPr>
          <a:xfrm>
            <a:off x="722313" y="952500"/>
            <a:ext cx="7772400" cy="1362075"/>
          </a:xfrm>
        </p:spPr>
        <p:txBody>
          <a:bodyPr anchor="b" anchorCtr="0"/>
          <a:lstStyle>
            <a:lvl1pPr algn="l">
              <a:buNone/>
              <a:defRPr sz="4000" b="0" cap="none"/>
            </a:lvl1pPr>
          </a:lstStyle>
          <a:p>
            <a:r>
              <a:rPr kumimoji="0" lang="th-TH" smtClean="0"/>
              <a:t>คลิกเพื่อแก้ไขลักษณะชื่อเรื่องต้นแบบ</a:t>
            </a:r>
            <a:endParaRPr kumimoji="0" lang="en-US"/>
          </a:p>
        </p:txBody>
      </p:sp>
      <p:sp>
        <p:nvSpPr>
          <p:cNvPr id="3" name="ตัวยึดข้อความ 2"/>
          <p:cNvSpPr>
            <a:spLocks noGrp="1"/>
          </p:cNvSpPr>
          <p:nvPr>
            <p:ph type="body" idx="1"/>
          </p:nvPr>
        </p:nvSpPr>
        <p:spPr>
          <a:xfrm>
            <a:off x="722313" y="2547938"/>
            <a:ext cx="7772400" cy="1338262"/>
          </a:xfrm>
        </p:spPr>
        <p:txBody>
          <a:bodyPr anchor="t" anchorCtr="0"/>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th-TH" smtClean="0"/>
              <a:t>คลิกเพื่อแก้ไขลักษณะของข้อความต้นแบบ</a:t>
            </a:r>
          </a:p>
        </p:txBody>
      </p:sp>
      <p:sp>
        <p:nvSpPr>
          <p:cNvPr id="4" name="ตัวยึดวันที่ 3"/>
          <p:cNvSpPr>
            <a:spLocks noGrp="1"/>
          </p:cNvSpPr>
          <p:nvPr>
            <p:ph type="dt" sz="half" idx="10"/>
          </p:nvPr>
        </p:nvSpPr>
        <p:spPr/>
        <p:txBody>
          <a:bodyPr/>
          <a:lstStyle/>
          <a:p>
            <a:fld id="{8058EF6E-E2DC-4A44-B953-7B36070179E5}" type="datetimeFigureOut">
              <a:rPr lang="th-TH" smtClean="0"/>
              <a:pPr/>
              <a:t>01/12/58</a:t>
            </a:fld>
            <a:endParaRPr lang="th-TH"/>
          </a:p>
        </p:txBody>
      </p:sp>
      <p:sp>
        <p:nvSpPr>
          <p:cNvPr id="5" name="ตัวยึดท้ายกระดาษ 4"/>
          <p:cNvSpPr>
            <a:spLocks noGrp="1"/>
          </p:cNvSpPr>
          <p:nvPr>
            <p:ph type="ftr" sz="quarter" idx="11"/>
          </p:nvPr>
        </p:nvSpPr>
        <p:spPr>
          <a:xfrm>
            <a:off x="800100" y="6172200"/>
            <a:ext cx="4000500" cy="457200"/>
          </a:xfrm>
        </p:spPr>
        <p:txBody>
          <a:bodyPr/>
          <a:lstStyle/>
          <a:p>
            <a:endParaRPr lang="th-TH"/>
          </a:p>
        </p:txBody>
      </p:sp>
      <p:sp>
        <p:nvSpPr>
          <p:cNvPr id="7" name="สี่เหลี่ยมผืนผ้า 6"/>
          <p:cNvSpPr/>
          <p:nvPr/>
        </p:nvSpPr>
        <p:spPr>
          <a:xfrm flipV="1">
            <a:off x="69412" y="2376830"/>
            <a:ext cx="9013515"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สี่เหลี่ยมผืนผ้า 7"/>
          <p:cNvSpPr/>
          <p:nvPr/>
        </p:nvSpPr>
        <p:spPr>
          <a:xfrm>
            <a:off x="69146" y="2341475"/>
            <a:ext cx="9013781"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สี่เหลี่ยมผืนผ้า 8"/>
          <p:cNvSpPr/>
          <p:nvPr/>
        </p:nvSpPr>
        <p:spPr>
          <a:xfrm>
            <a:off x="68306" y="2468880"/>
            <a:ext cx="9014621" cy="45720"/>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ตัวยึดหมายเลขภาพนิ่ง 5"/>
          <p:cNvSpPr>
            <a:spLocks noGrp="1"/>
          </p:cNvSpPr>
          <p:nvPr>
            <p:ph type="sldNum" sz="quarter" idx="12"/>
          </p:nvPr>
        </p:nvSpPr>
        <p:spPr>
          <a:xfrm>
            <a:off x="146304" y="6208776"/>
            <a:ext cx="457200" cy="457200"/>
          </a:xfrm>
        </p:spPr>
        <p:txBody>
          <a:bodyPr/>
          <a:lstStyle/>
          <a:p>
            <a:fld id="{AE2657D5-0EEE-4CA4-B52C-7FE4494BAB8C}" type="slidenum">
              <a:rPr lang="th-TH" smtClean="0"/>
              <a:pPr/>
              <a:t>‹#›</a:t>
            </a:fld>
            <a:endParaRPr lang="th-TH"/>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เนื้อหา 2 ส่วน">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kumimoji="0" lang="th-TH" smtClean="0"/>
              <a:t>คลิกเพื่อแก้ไขลักษณะชื่อเรื่องต้นแบบ</a:t>
            </a:r>
            <a:endParaRPr kumimoji="0" lang="en-US"/>
          </a:p>
        </p:txBody>
      </p:sp>
      <p:sp>
        <p:nvSpPr>
          <p:cNvPr id="5" name="ตัวยึดวันที่ 4"/>
          <p:cNvSpPr>
            <a:spLocks noGrp="1"/>
          </p:cNvSpPr>
          <p:nvPr>
            <p:ph type="dt" sz="half" idx="10"/>
          </p:nvPr>
        </p:nvSpPr>
        <p:spPr/>
        <p:txBody>
          <a:bodyPr/>
          <a:lstStyle/>
          <a:p>
            <a:fld id="{8058EF6E-E2DC-4A44-B953-7B36070179E5}" type="datetimeFigureOut">
              <a:rPr lang="th-TH" smtClean="0"/>
              <a:pPr/>
              <a:t>01/12/58</a:t>
            </a:fld>
            <a:endParaRPr lang="th-TH"/>
          </a:p>
        </p:txBody>
      </p:sp>
      <p:sp>
        <p:nvSpPr>
          <p:cNvPr id="6" name="ตัวยึดท้ายกระดาษ 5"/>
          <p:cNvSpPr>
            <a:spLocks noGrp="1"/>
          </p:cNvSpPr>
          <p:nvPr>
            <p:ph type="ftr" sz="quarter" idx="11"/>
          </p:nvPr>
        </p:nvSpPr>
        <p:spPr/>
        <p:txBody>
          <a:bodyPr/>
          <a:lstStyle/>
          <a:p>
            <a:endParaRPr lang="th-TH"/>
          </a:p>
        </p:txBody>
      </p:sp>
      <p:sp>
        <p:nvSpPr>
          <p:cNvPr id="7" name="ตัวยึดหมายเลขภาพนิ่ง 6"/>
          <p:cNvSpPr>
            <a:spLocks noGrp="1"/>
          </p:cNvSpPr>
          <p:nvPr>
            <p:ph type="sldNum" sz="quarter" idx="12"/>
          </p:nvPr>
        </p:nvSpPr>
        <p:spPr/>
        <p:txBody>
          <a:bodyPr/>
          <a:lstStyle/>
          <a:p>
            <a:fld id="{AE2657D5-0EEE-4CA4-B52C-7FE4494BAB8C}" type="slidenum">
              <a:rPr lang="th-TH" smtClean="0"/>
              <a:pPr/>
              <a:t>‹#›</a:t>
            </a:fld>
            <a:endParaRPr lang="th-TH"/>
          </a:p>
        </p:txBody>
      </p:sp>
      <p:sp>
        <p:nvSpPr>
          <p:cNvPr id="9" name="ตัวยึดเนื้อหา 8"/>
          <p:cNvSpPr>
            <a:spLocks noGrp="1"/>
          </p:cNvSpPr>
          <p:nvPr>
            <p:ph sz="quarter" idx="1"/>
          </p:nvPr>
        </p:nvSpPr>
        <p:spPr>
          <a:xfrm>
            <a:off x="914400" y="1447800"/>
            <a:ext cx="3749040" cy="4572000"/>
          </a:xfrm>
        </p:spPr>
        <p:txBody>
          <a:bodyPr vert="horz"/>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
        <p:nvSpPr>
          <p:cNvPr id="11" name="ตัวยึดเนื้อหา 10"/>
          <p:cNvSpPr>
            <a:spLocks noGrp="1"/>
          </p:cNvSpPr>
          <p:nvPr>
            <p:ph sz="quarter" idx="2"/>
          </p:nvPr>
        </p:nvSpPr>
        <p:spPr>
          <a:xfrm>
            <a:off x="4933950" y="1447800"/>
            <a:ext cx="3749040" cy="4572000"/>
          </a:xfrm>
        </p:spPr>
        <p:txBody>
          <a:bodyPr vert="horz"/>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การเปรียบเทียบ">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914400" y="273050"/>
            <a:ext cx="7772400" cy="1143000"/>
          </a:xfrm>
        </p:spPr>
        <p:txBody>
          <a:bodyPr anchor="b" anchorCtr="0"/>
          <a:lstStyle>
            <a:lvl1pPr>
              <a:defRPr/>
            </a:lvl1pPr>
          </a:lstStyle>
          <a:p>
            <a:r>
              <a:rPr kumimoji="0" lang="th-TH" smtClean="0"/>
              <a:t>คลิกเพื่อแก้ไขลักษณะชื่อเรื่องต้นแบบ</a:t>
            </a:r>
            <a:endParaRPr kumimoji="0" lang="en-US"/>
          </a:p>
        </p:txBody>
      </p:sp>
      <p:sp>
        <p:nvSpPr>
          <p:cNvPr id="3" name="ตัวยึดข้อความ 2"/>
          <p:cNvSpPr>
            <a:spLocks noGrp="1"/>
          </p:cNvSpPr>
          <p:nvPr>
            <p:ph type="body" idx="1"/>
          </p:nvPr>
        </p:nvSpPr>
        <p:spPr>
          <a:xfrm>
            <a:off x="9144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th-TH" smtClean="0"/>
              <a:t>คลิกเพื่อแก้ไขลักษณะของข้อความต้นแบบ</a:t>
            </a:r>
          </a:p>
        </p:txBody>
      </p:sp>
      <p:sp>
        <p:nvSpPr>
          <p:cNvPr id="4" name="ตัวยึดข้อความ 3"/>
          <p:cNvSpPr>
            <a:spLocks noGrp="1"/>
          </p:cNvSpPr>
          <p:nvPr>
            <p:ph type="body" sz="half" idx="3"/>
          </p:nvPr>
        </p:nvSpPr>
        <p:spPr>
          <a:xfrm>
            <a:off x="49530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th-TH" smtClean="0"/>
              <a:t>คลิกเพื่อแก้ไขลักษณะของข้อความต้นแบบ</a:t>
            </a:r>
          </a:p>
        </p:txBody>
      </p:sp>
      <p:sp>
        <p:nvSpPr>
          <p:cNvPr id="7" name="ตัวยึดวันที่ 6"/>
          <p:cNvSpPr>
            <a:spLocks noGrp="1"/>
          </p:cNvSpPr>
          <p:nvPr>
            <p:ph type="dt" sz="half" idx="10"/>
          </p:nvPr>
        </p:nvSpPr>
        <p:spPr/>
        <p:txBody>
          <a:bodyPr/>
          <a:lstStyle/>
          <a:p>
            <a:fld id="{8058EF6E-E2DC-4A44-B953-7B36070179E5}" type="datetimeFigureOut">
              <a:rPr lang="th-TH" smtClean="0"/>
              <a:pPr/>
              <a:t>01/12/58</a:t>
            </a:fld>
            <a:endParaRPr lang="th-TH"/>
          </a:p>
        </p:txBody>
      </p:sp>
      <p:sp>
        <p:nvSpPr>
          <p:cNvPr id="8" name="ตัวยึดท้ายกระดาษ 7"/>
          <p:cNvSpPr>
            <a:spLocks noGrp="1"/>
          </p:cNvSpPr>
          <p:nvPr>
            <p:ph type="ftr" sz="quarter" idx="11"/>
          </p:nvPr>
        </p:nvSpPr>
        <p:spPr/>
        <p:txBody>
          <a:bodyPr/>
          <a:lstStyle/>
          <a:p>
            <a:endParaRPr lang="th-TH"/>
          </a:p>
        </p:txBody>
      </p:sp>
      <p:sp>
        <p:nvSpPr>
          <p:cNvPr id="9" name="ตัวยึดหมายเลขภาพนิ่ง 8"/>
          <p:cNvSpPr>
            <a:spLocks noGrp="1"/>
          </p:cNvSpPr>
          <p:nvPr>
            <p:ph type="sldNum" sz="quarter" idx="12"/>
          </p:nvPr>
        </p:nvSpPr>
        <p:spPr/>
        <p:txBody>
          <a:bodyPr/>
          <a:lstStyle/>
          <a:p>
            <a:fld id="{AE2657D5-0EEE-4CA4-B52C-7FE4494BAB8C}" type="slidenum">
              <a:rPr lang="th-TH" smtClean="0"/>
              <a:pPr/>
              <a:t>‹#›</a:t>
            </a:fld>
            <a:endParaRPr lang="th-TH"/>
          </a:p>
        </p:txBody>
      </p:sp>
      <p:sp>
        <p:nvSpPr>
          <p:cNvPr id="11" name="ตัวยึดเนื้อหา 10"/>
          <p:cNvSpPr>
            <a:spLocks noGrp="1"/>
          </p:cNvSpPr>
          <p:nvPr>
            <p:ph sz="half" idx="2"/>
          </p:nvPr>
        </p:nvSpPr>
        <p:spPr>
          <a:xfrm>
            <a:off x="914400" y="2247900"/>
            <a:ext cx="3733800" cy="3886200"/>
          </a:xfrm>
        </p:spPr>
        <p:txBody>
          <a:bodyPr vert="horz"/>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
        <p:nvSpPr>
          <p:cNvPr id="13" name="ตัวยึดเนื้อหา 12"/>
          <p:cNvSpPr>
            <a:spLocks noGrp="1"/>
          </p:cNvSpPr>
          <p:nvPr>
            <p:ph sz="half" idx="4"/>
          </p:nvPr>
        </p:nvSpPr>
        <p:spPr>
          <a:xfrm>
            <a:off x="4953000" y="2247900"/>
            <a:ext cx="3733800" cy="3886200"/>
          </a:xfrm>
        </p:spPr>
        <p:txBody>
          <a:bodyPr vert="horz"/>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เฉพาะชื่อเรื่อง">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kumimoji="0" lang="th-TH" smtClean="0"/>
              <a:t>คลิกเพื่อแก้ไขลักษณะชื่อเรื่องต้นแบบ</a:t>
            </a:r>
            <a:endParaRPr kumimoji="0" lang="en-US"/>
          </a:p>
        </p:txBody>
      </p:sp>
      <p:sp>
        <p:nvSpPr>
          <p:cNvPr id="3" name="ตัวยึดวันที่ 2"/>
          <p:cNvSpPr>
            <a:spLocks noGrp="1"/>
          </p:cNvSpPr>
          <p:nvPr>
            <p:ph type="dt" sz="half" idx="10"/>
          </p:nvPr>
        </p:nvSpPr>
        <p:spPr/>
        <p:txBody>
          <a:bodyPr/>
          <a:lstStyle/>
          <a:p>
            <a:fld id="{8058EF6E-E2DC-4A44-B953-7B36070179E5}" type="datetimeFigureOut">
              <a:rPr lang="th-TH" smtClean="0"/>
              <a:pPr/>
              <a:t>01/12/58</a:t>
            </a:fld>
            <a:endParaRPr lang="th-TH"/>
          </a:p>
        </p:txBody>
      </p:sp>
      <p:sp>
        <p:nvSpPr>
          <p:cNvPr id="4" name="ตัวยึดท้ายกระดาษ 3"/>
          <p:cNvSpPr>
            <a:spLocks noGrp="1"/>
          </p:cNvSpPr>
          <p:nvPr>
            <p:ph type="ftr" sz="quarter" idx="11"/>
          </p:nvPr>
        </p:nvSpPr>
        <p:spPr/>
        <p:txBody>
          <a:bodyPr/>
          <a:lstStyle/>
          <a:p>
            <a:endParaRPr lang="th-TH"/>
          </a:p>
        </p:txBody>
      </p:sp>
      <p:sp>
        <p:nvSpPr>
          <p:cNvPr id="5" name="ตัวยึดหมายเลขภาพนิ่ง 4"/>
          <p:cNvSpPr>
            <a:spLocks noGrp="1"/>
          </p:cNvSpPr>
          <p:nvPr>
            <p:ph type="sldNum" sz="quarter" idx="12"/>
          </p:nvPr>
        </p:nvSpPr>
        <p:spPr/>
        <p:txBody>
          <a:bodyPr/>
          <a:lstStyle/>
          <a:p>
            <a:fld id="{AE2657D5-0EEE-4CA4-B52C-7FE4494BAB8C}" type="slidenum">
              <a:rPr lang="th-TH" smtClean="0"/>
              <a:pPr/>
              <a:t>‹#›</a:t>
            </a:fld>
            <a:endParaRPr lang="th-TH"/>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ว่างเปล่า">
    <p:spTree>
      <p:nvGrpSpPr>
        <p:cNvPr id="1" name=""/>
        <p:cNvGrpSpPr/>
        <p:nvPr/>
      </p:nvGrpSpPr>
      <p:grpSpPr>
        <a:xfrm>
          <a:off x="0" y="0"/>
          <a:ext cx="0" cy="0"/>
          <a:chOff x="0" y="0"/>
          <a:chExt cx="0" cy="0"/>
        </a:xfrm>
      </p:grpSpPr>
      <p:sp>
        <p:nvSpPr>
          <p:cNvPr id="2" name="ตัวยึดวันที่ 1"/>
          <p:cNvSpPr>
            <a:spLocks noGrp="1"/>
          </p:cNvSpPr>
          <p:nvPr>
            <p:ph type="dt" sz="half" idx="10"/>
          </p:nvPr>
        </p:nvSpPr>
        <p:spPr/>
        <p:txBody>
          <a:bodyPr/>
          <a:lstStyle/>
          <a:p>
            <a:fld id="{8058EF6E-E2DC-4A44-B953-7B36070179E5}" type="datetimeFigureOut">
              <a:rPr lang="th-TH" smtClean="0"/>
              <a:pPr/>
              <a:t>01/12/58</a:t>
            </a:fld>
            <a:endParaRPr lang="th-TH"/>
          </a:p>
        </p:txBody>
      </p:sp>
      <p:sp>
        <p:nvSpPr>
          <p:cNvPr id="3" name="ตัวยึดท้ายกระดาษ 2"/>
          <p:cNvSpPr>
            <a:spLocks noGrp="1"/>
          </p:cNvSpPr>
          <p:nvPr>
            <p:ph type="ftr" sz="quarter" idx="11"/>
          </p:nvPr>
        </p:nvSpPr>
        <p:spPr/>
        <p:txBody>
          <a:bodyPr/>
          <a:lstStyle/>
          <a:p>
            <a:endParaRPr lang="th-TH"/>
          </a:p>
        </p:txBody>
      </p:sp>
      <p:sp>
        <p:nvSpPr>
          <p:cNvPr id="4" name="ตัวยึดหมายเลขภาพนิ่ง 3"/>
          <p:cNvSpPr>
            <a:spLocks noGrp="1"/>
          </p:cNvSpPr>
          <p:nvPr>
            <p:ph type="sldNum" sz="quarter" idx="12"/>
          </p:nvPr>
        </p:nvSpPr>
        <p:spPr/>
        <p:txBody>
          <a:bodyPr/>
          <a:lstStyle/>
          <a:p>
            <a:fld id="{AE2657D5-0EEE-4CA4-B52C-7FE4494BAB8C}" type="slidenum">
              <a:rPr lang="th-TH" smtClean="0"/>
              <a:pPr/>
              <a:t>‹#›</a:t>
            </a:fld>
            <a:endParaRPr lang="th-TH"/>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เนื้อหาพร้อมคำอธิบายภาพ">
    <p:spTree>
      <p:nvGrpSpPr>
        <p:cNvPr id="1" name=""/>
        <p:cNvGrpSpPr/>
        <p:nvPr/>
      </p:nvGrpSpPr>
      <p:grpSpPr>
        <a:xfrm>
          <a:off x="0" y="0"/>
          <a:ext cx="0" cy="0"/>
          <a:chOff x="0" y="0"/>
          <a:chExt cx="0" cy="0"/>
        </a:xfrm>
      </p:grpSpPr>
      <p:sp>
        <p:nvSpPr>
          <p:cNvPr id="8" name="สี่เหลี่ยมผืนผ้า 7"/>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9" name="สี่เหลี่ยมมุมมน 8"/>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ชื่อเรื่อง 1"/>
          <p:cNvSpPr>
            <a:spLocks noGrp="1"/>
          </p:cNvSpPr>
          <p:nvPr>
            <p:ph type="title"/>
          </p:nvPr>
        </p:nvSpPr>
        <p:spPr>
          <a:xfrm>
            <a:off x="914400" y="273050"/>
            <a:ext cx="7772400" cy="1143000"/>
          </a:xfrm>
        </p:spPr>
        <p:txBody>
          <a:bodyPr anchor="b" anchorCtr="0"/>
          <a:lstStyle>
            <a:lvl1pPr algn="l">
              <a:buNone/>
              <a:defRPr sz="4000" b="0"/>
            </a:lvl1pPr>
          </a:lstStyle>
          <a:p>
            <a:r>
              <a:rPr kumimoji="0" lang="th-TH" smtClean="0"/>
              <a:t>คลิกเพื่อแก้ไขลักษณะชื่อเรื่องต้นแบบ</a:t>
            </a:r>
            <a:endParaRPr kumimoji="0" lang="en-US"/>
          </a:p>
        </p:txBody>
      </p:sp>
      <p:sp>
        <p:nvSpPr>
          <p:cNvPr id="3" name="ตัวยึดข้อความ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eaLnBrk="1" latinLnBrk="0" hangingPunct="1"/>
            <a:r>
              <a:rPr kumimoji="0" lang="th-TH" smtClean="0"/>
              <a:t>คลิกเพื่อแก้ไขลักษณะของข้อความต้นแบบ</a:t>
            </a:r>
          </a:p>
        </p:txBody>
      </p:sp>
      <p:sp>
        <p:nvSpPr>
          <p:cNvPr id="5" name="ตัวยึดวันที่ 4"/>
          <p:cNvSpPr>
            <a:spLocks noGrp="1"/>
          </p:cNvSpPr>
          <p:nvPr>
            <p:ph type="dt" sz="half" idx="10"/>
          </p:nvPr>
        </p:nvSpPr>
        <p:spPr/>
        <p:txBody>
          <a:bodyPr/>
          <a:lstStyle/>
          <a:p>
            <a:fld id="{8058EF6E-E2DC-4A44-B953-7B36070179E5}" type="datetimeFigureOut">
              <a:rPr lang="th-TH" smtClean="0"/>
              <a:pPr/>
              <a:t>01/12/58</a:t>
            </a:fld>
            <a:endParaRPr lang="th-TH"/>
          </a:p>
        </p:txBody>
      </p:sp>
      <p:sp>
        <p:nvSpPr>
          <p:cNvPr id="6" name="ตัวยึดท้ายกระดาษ 5"/>
          <p:cNvSpPr>
            <a:spLocks noGrp="1"/>
          </p:cNvSpPr>
          <p:nvPr>
            <p:ph type="ftr" sz="quarter" idx="11"/>
          </p:nvPr>
        </p:nvSpPr>
        <p:spPr/>
        <p:txBody>
          <a:bodyPr/>
          <a:lstStyle/>
          <a:p>
            <a:endParaRPr lang="th-TH"/>
          </a:p>
        </p:txBody>
      </p:sp>
      <p:sp>
        <p:nvSpPr>
          <p:cNvPr id="7" name="ตัวยึดหมายเลขภาพนิ่ง 6"/>
          <p:cNvSpPr>
            <a:spLocks noGrp="1"/>
          </p:cNvSpPr>
          <p:nvPr>
            <p:ph type="sldNum" sz="quarter" idx="12"/>
          </p:nvPr>
        </p:nvSpPr>
        <p:spPr/>
        <p:txBody>
          <a:bodyPr/>
          <a:lstStyle/>
          <a:p>
            <a:fld id="{AE2657D5-0EEE-4CA4-B52C-7FE4494BAB8C}" type="slidenum">
              <a:rPr lang="th-TH" smtClean="0"/>
              <a:pPr/>
              <a:t>‹#›</a:t>
            </a:fld>
            <a:endParaRPr lang="th-TH"/>
          </a:p>
        </p:txBody>
      </p:sp>
      <p:sp>
        <p:nvSpPr>
          <p:cNvPr id="11" name="ตัวยึดเนื้อหา 10"/>
          <p:cNvSpPr>
            <a:spLocks noGrp="1"/>
          </p:cNvSpPr>
          <p:nvPr>
            <p:ph sz="quarter" idx="1"/>
          </p:nvPr>
        </p:nvSpPr>
        <p:spPr>
          <a:xfrm>
            <a:off x="2971800" y="1600200"/>
            <a:ext cx="5715000" cy="4495800"/>
          </a:xfrm>
        </p:spPr>
        <p:txBody>
          <a:bodyPr vert="horz"/>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รูปภาพพร้อมคำอธิบายภาพ">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914400" y="4900550"/>
            <a:ext cx="7315200" cy="522288"/>
          </a:xfrm>
        </p:spPr>
        <p:txBody>
          <a:bodyPr anchor="ctr">
            <a:noAutofit/>
          </a:bodyPr>
          <a:lstStyle>
            <a:lvl1pPr algn="l">
              <a:buNone/>
              <a:defRPr sz="2800" b="0"/>
            </a:lvl1pPr>
          </a:lstStyle>
          <a:p>
            <a:r>
              <a:rPr kumimoji="0" lang="th-TH" smtClean="0"/>
              <a:t>คลิกเพื่อแก้ไขลักษณะชื่อเรื่องต้นแบบ</a:t>
            </a:r>
            <a:endParaRPr kumimoji="0" lang="en-US"/>
          </a:p>
        </p:txBody>
      </p:sp>
      <p:sp>
        <p:nvSpPr>
          <p:cNvPr id="4" name="ตัวยึดข้อความ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eaLnBrk="1" latinLnBrk="0" hangingPunct="1"/>
            <a:r>
              <a:rPr kumimoji="0" lang="th-TH" smtClean="0"/>
              <a:t>คลิกเพื่อแก้ไขลักษณะของข้อความต้นแบบ</a:t>
            </a:r>
          </a:p>
        </p:txBody>
      </p:sp>
      <p:sp>
        <p:nvSpPr>
          <p:cNvPr id="5" name="ตัวยึดวันที่ 4"/>
          <p:cNvSpPr>
            <a:spLocks noGrp="1"/>
          </p:cNvSpPr>
          <p:nvPr>
            <p:ph type="dt" sz="half" idx="10"/>
          </p:nvPr>
        </p:nvSpPr>
        <p:spPr/>
        <p:txBody>
          <a:bodyPr/>
          <a:lstStyle/>
          <a:p>
            <a:fld id="{8058EF6E-E2DC-4A44-B953-7B36070179E5}" type="datetimeFigureOut">
              <a:rPr lang="th-TH" smtClean="0"/>
              <a:pPr/>
              <a:t>01/12/58</a:t>
            </a:fld>
            <a:endParaRPr lang="th-TH"/>
          </a:p>
        </p:txBody>
      </p:sp>
      <p:sp>
        <p:nvSpPr>
          <p:cNvPr id="6" name="ตัวยึดท้ายกระดาษ 5"/>
          <p:cNvSpPr>
            <a:spLocks noGrp="1"/>
          </p:cNvSpPr>
          <p:nvPr>
            <p:ph type="ftr" sz="quarter" idx="11"/>
          </p:nvPr>
        </p:nvSpPr>
        <p:spPr>
          <a:xfrm>
            <a:off x="914400" y="6172200"/>
            <a:ext cx="3886200" cy="457200"/>
          </a:xfrm>
        </p:spPr>
        <p:txBody>
          <a:bodyPr/>
          <a:lstStyle/>
          <a:p>
            <a:endParaRPr lang="th-TH"/>
          </a:p>
        </p:txBody>
      </p:sp>
      <p:sp>
        <p:nvSpPr>
          <p:cNvPr id="7" name="ตัวยึดหมายเลขภาพนิ่ง 6"/>
          <p:cNvSpPr>
            <a:spLocks noGrp="1"/>
          </p:cNvSpPr>
          <p:nvPr>
            <p:ph type="sldNum" sz="quarter" idx="12"/>
          </p:nvPr>
        </p:nvSpPr>
        <p:spPr>
          <a:xfrm>
            <a:off x="146304" y="6208776"/>
            <a:ext cx="457200" cy="457200"/>
          </a:xfrm>
        </p:spPr>
        <p:txBody>
          <a:bodyPr/>
          <a:lstStyle/>
          <a:p>
            <a:fld id="{AE2657D5-0EEE-4CA4-B52C-7FE4494BAB8C}" type="slidenum">
              <a:rPr lang="th-TH" smtClean="0"/>
              <a:pPr/>
              <a:t>‹#›</a:t>
            </a:fld>
            <a:endParaRPr lang="th-TH"/>
          </a:p>
        </p:txBody>
      </p:sp>
      <p:sp>
        <p:nvSpPr>
          <p:cNvPr id="11" name="สี่เหลี่ยมผืนผ้า 10"/>
          <p:cNvSpPr/>
          <p:nvPr/>
        </p:nvSpPr>
        <p:spPr>
          <a:xfrm flipV="1">
            <a:off x="68307" y="4683555"/>
            <a:ext cx="9006840"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สี่เหลี่ยมผืนผ้า 11"/>
          <p:cNvSpPr/>
          <p:nvPr/>
        </p:nvSpPr>
        <p:spPr>
          <a:xfrm>
            <a:off x="68508" y="4650474"/>
            <a:ext cx="9006639"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สี่เหลี่ยมผืนผ้า 12"/>
          <p:cNvSpPr/>
          <p:nvPr/>
        </p:nvSpPr>
        <p:spPr>
          <a:xfrm>
            <a:off x="68510" y="4773224"/>
            <a:ext cx="9006637" cy="4880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 name="ตัวยึดรูปภาพ 2"/>
          <p:cNvSpPr>
            <a:spLocks noGrp="1"/>
          </p:cNvSpPr>
          <p:nvPr>
            <p:ph type="pic" idx="1"/>
          </p:nvPr>
        </p:nvSpPr>
        <p:spPr>
          <a:xfrm>
            <a:off x="68308" y="66675"/>
            <a:ext cx="9001873" cy="4581525"/>
          </a:xfrm>
          <a:prstGeom prst="round2SameRect">
            <a:avLst>
              <a:gd name="adj1" fmla="val 7101"/>
              <a:gd name="adj2" fmla="val 0"/>
            </a:avLst>
          </a:prstGeom>
          <a:solidFill>
            <a:schemeClr val="bg2"/>
          </a:solidFill>
          <a:ln w="6350">
            <a:solidFill>
              <a:schemeClr val="tx1"/>
            </a:solidFill>
          </a:ln>
        </p:spPr>
        <p:txBody>
          <a:bodyPr/>
          <a:lstStyle>
            <a:lvl1pPr marL="0" indent="0">
              <a:buNone/>
              <a:defRPr sz="3200"/>
            </a:lvl1pPr>
          </a:lstStyle>
          <a:p>
            <a:r>
              <a:rPr kumimoji="0" lang="th-TH" smtClean="0"/>
              <a:t>คลิกไอคอนเพื่อเพิ่มรูปภาพ</a:t>
            </a:r>
            <a:endParaRPr kumimoji="0"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ชื่อเรื่องและข้อความแนวตั้ง">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kumimoji="0" lang="th-TH" smtClean="0"/>
              <a:t>คลิกเพื่อแก้ไขลักษณะชื่อเรื่องต้นแบบ</a:t>
            </a:r>
            <a:endParaRPr kumimoji="0" lang="en-US"/>
          </a:p>
        </p:txBody>
      </p:sp>
      <p:sp>
        <p:nvSpPr>
          <p:cNvPr id="3" name="ตัวยึดข้อความแนวตั้ง 2"/>
          <p:cNvSpPr>
            <a:spLocks noGrp="1"/>
          </p:cNvSpPr>
          <p:nvPr>
            <p:ph type="body" orient="vert" idx="1"/>
          </p:nvPr>
        </p:nvSpPr>
        <p:spPr/>
        <p:txBody>
          <a:bodyPr vert="eaVert"/>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
        <p:nvSpPr>
          <p:cNvPr id="4" name="ตัวยึดวันที่ 3"/>
          <p:cNvSpPr>
            <a:spLocks noGrp="1"/>
          </p:cNvSpPr>
          <p:nvPr>
            <p:ph type="dt" sz="half" idx="10"/>
          </p:nvPr>
        </p:nvSpPr>
        <p:spPr/>
        <p:txBody>
          <a:bodyPr/>
          <a:lstStyle/>
          <a:p>
            <a:fld id="{8058EF6E-E2DC-4A44-B953-7B36070179E5}" type="datetimeFigureOut">
              <a:rPr lang="th-TH" smtClean="0"/>
              <a:pPr/>
              <a:t>01/12/58</a:t>
            </a:fld>
            <a:endParaRPr lang="th-TH"/>
          </a:p>
        </p:txBody>
      </p:sp>
      <p:sp>
        <p:nvSpPr>
          <p:cNvPr id="5" name="ตัวยึดท้ายกระดาษ 4"/>
          <p:cNvSpPr>
            <a:spLocks noGrp="1"/>
          </p:cNvSpPr>
          <p:nvPr>
            <p:ph type="ftr" sz="quarter" idx="11"/>
          </p:nvPr>
        </p:nvSpPr>
        <p:spPr/>
        <p:txBody>
          <a:bodyPr/>
          <a:lstStyle/>
          <a:p>
            <a:endParaRPr lang="th-TH"/>
          </a:p>
        </p:txBody>
      </p:sp>
      <p:sp>
        <p:nvSpPr>
          <p:cNvPr id="6" name="ตัวยึดหมายเลขภาพนิ่ง 5"/>
          <p:cNvSpPr>
            <a:spLocks noGrp="1"/>
          </p:cNvSpPr>
          <p:nvPr>
            <p:ph type="sldNum" sz="quarter" idx="12"/>
          </p:nvPr>
        </p:nvSpPr>
        <p:spPr/>
        <p:txBody>
          <a:bodyPr/>
          <a:lstStyle/>
          <a:p>
            <a:fld id="{AE2657D5-0EEE-4CA4-B52C-7FE4494BAB8C}" type="slidenum">
              <a:rPr lang="th-TH" smtClean="0"/>
              <a:pPr/>
              <a:t>‹#›</a:t>
            </a:fld>
            <a:endParaRPr lang="th-TH"/>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ข้อความและชื่อเรื่องแนวตั้ง">
    <p:spTree>
      <p:nvGrpSpPr>
        <p:cNvPr id="1" name=""/>
        <p:cNvGrpSpPr/>
        <p:nvPr/>
      </p:nvGrpSpPr>
      <p:grpSpPr>
        <a:xfrm>
          <a:off x="0" y="0"/>
          <a:ext cx="0" cy="0"/>
          <a:chOff x="0" y="0"/>
          <a:chExt cx="0" cy="0"/>
        </a:xfrm>
      </p:grpSpPr>
      <p:sp>
        <p:nvSpPr>
          <p:cNvPr id="2" name="ชื่อเรื่องแนวตั้ง 1"/>
          <p:cNvSpPr>
            <a:spLocks noGrp="1"/>
          </p:cNvSpPr>
          <p:nvPr>
            <p:ph type="title" orient="vert"/>
          </p:nvPr>
        </p:nvSpPr>
        <p:spPr>
          <a:xfrm>
            <a:off x="6629400" y="274641"/>
            <a:ext cx="2011680" cy="5851525"/>
          </a:xfrm>
        </p:spPr>
        <p:txBody>
          <a:bodyPr vert="eaVert"/>
          <a:lstStyle/>
          <a:p>
            <a:r>
              <a:rPr kumimoji="0" lang="th-TH" smtClean="0"/>
              <a:t>คลิกเพื่อแก้ไขลักษณะชื่อเรื่องต้นแบบ</a:t>
            </a:r>
            <a:endParaRPr kumimoji="0" lang="en-US"/>
          </a:p>
        </p:txBody>
      </p:sp>
      <p:sp>
        <p:nvSpPr>
          <p:cNvPr id="3" name="ตัวยึดข้อความแนวตั้ง 2"/>
          <p:cNvSpPr>
            <a:spLocks noGrp="1"/>
          </p:cNvSpPr>
          <p:nvPr>
            <p:ph type="body" orient="vert" idx="1"/>
          </p:nvPr>
        </p:nvSpPr>
        <p:spPr>
          <a:xfrm>
            <a:off x="914400" y="274640"/>
            <a:ext cx="5562600" cy="5851525"/>
          </a:xfrm>
        </p:spPr>
        <p:txBody>
          <a:bodyPr vert="eaVert"/>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
        <p:nvSpPr>
          <p:cNvPr id="4" name="ตัวยึดวันที่ 3"/>
          <p:cNvSpPr>
            <a:spLocks noGrp="1"/>
          </p:cNvSpPr>
          <p:nvPr>
            <p:ph type="dt" sz="half" idx="10"/>
          </p:nvPr>
        </p:nvSpPr>
        <p:spPr/>
        <p:txBody>
          <a:bodyPr/>
          <a:lstStyle/>
          <a:p>
            <a:fld id="{8058EF6E-E2DC-4A44-B953-7B36070179E5}" type="datetimeFigureOut">
              <a:rPr lang="th-TH" smtClean="0"/>
              <a:pPr/>
              <a:t>01/12/58</a:t>
            </a:fld>
            <a:endParaRPr lang="th-TH"/>
          </a:p>
        </p:txBody>
      </p:sp>
      <p:sp>
        <p:nvSpPr>
          <p:cNvPr id="5" name="ตัวยึดท้ายกระดาษ 4"/>
          <p:cNvSpPr>
            <a:spLocks noGrp="1"/>
          </p:cNvSpPr>
          <p:nvPr>
            <p:ph type="ftr" sz="quarter" idx="11"/>
          </p:nvPr>
        </p:nvSpPr>
        <p:spPr/>
        <p:txBody>
          <a:bodyPr/>
          <a:lstStyle/>
          <a:p>
            <a:endParaRPr lang="th-TH"/>
          </a:p>
        </p:txBody>
      </p:sp>
      <p:sp>
        <p:nvSpPr>
          <p:cNvPr id="6" name="ตัวยึดหมายเลขภาพนิ่ง 5"/>
          <p:cNvSpPr>
            <a:spLocks noGrp="1"/>
          </p:cNvSpPr>
          <p:nvPr>
            <p:ph type="sldNum" sz="quarter" idx="12"/>
          </p:nvPr>
        </p:nvSpPr>
        <p:spPr/>
        <p:txBody>
          <a:bodyPr/>
          <a:lstStyle/>
          <a:p>
            <a:fld id="{AE2657D5-0EEE-4CA4-B52C-7FE4494BAB8C}" type="slidenum">
              <a:rPr lang="th-TH" smtClean="0"/>
              <a:pPr/>
              <a:t>‹#›</a:t>
            </a:fld>
            <a:endParaRPr lang="th-TH"/>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สี่เหลี่ยมผืนผ้า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8" name="สี่เหลี่ยมมุมมน 7"/>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2" name="ตัวยึดชื่อเรื่อง 21"/>
          <p:cNvSpPr>
            <a:spLocks noGrp="1"/>
          </p:cNvSpPr>
          <p:nvPr>
            <p:ph type="title"/>
          </p:nvPr>
        </p:nvSpPr>
        <p:spPr>
          <a:xfrm>
            <a:off x="914400" y="274638"/>
            <a:ext cx="7772400" cy="1143000"/>
          </a:xfrm>
          <a:prstGeom prst="rect">
            <a:avLst/>
          </a:prstGeom>
        </p:spPr>
        <p:txBody>
          <a:bodyPr bIns="91440" anchor="b" anchorCtr="0">
            <a:normAutofit/>
          </a:bodyPr>
          <a:lstStyle/>
          <a:p>
            <a:r>
              <a:rPr kumimoji="0" lang="th-TH" smtClean="0"/>
              <a:t>คลิกเพื่อแก้ไขลักษณะชื่อเรื่องต้นแบบ</a:t>
            </a:r>
            <a:endParaRPr kumimoji="0" lang="en-US"/>
          </a:p>
        </p:txBody>
      </p:sp>
      <p:sp>
        <p:nvSpPr>
          <p:cNvPr id="13" name="ตัวยึดข้อความ 12"/>
          <p:cNvSpPr>
            <a:spLocks noGrp="1"/>
          </p:cNvSpPr>
          <p:nvPr>
            <p:ph type="body" idx="1"/>
          </p:nvPr>
        </p:nvSpPr>
        <p:spPr>
          <a:xfrm>
            <a:off x="914400" y="1447800"/>
            <a:ext cx="7772400" cy="4572000"/>
          </a:xfrm>
          <a:prstGeom prst="rect">
            <a:avLst/>
          </a:prstGeom>
        </p:spPr>
        <p:txBody>
          <a:bodyPr>
            <a:normAutofit/>
          </a:bodyPr>
          <a:lstStyle/>
          <a:p>
            <a:pPr lvl="0" eaLnBrk="1" latinLnBrk="0" hangingPunct="1"/>
            <a:r>
              <a:rPr kumimoji="0" lang="th-TH" smtClean="0"/>
              <a:t>คลิกเพื่อแก้ไขลักษณะของข้อความต้นแบบ</a:t>
            </a:r>
          </a:p>
          <a:p>
            <a:pPr lvl="1" eaLnBrk="1" latinLnBrk="0" hangingPunct="1"/>
            <a:r>
              <a:rPr kumimoji="0" lang="th-TH" smtClean="0"/>
              <a:t>ระดับที่สอง</a:t>
            </a:r>
          </a:p>
          <a:p>
            <a:pPr lvl="2" eaLnBrk="1" latinLnBrk="0" hangingPunct="1"/>
            <a:r>
              <a:rPr kumimoji="0" lang="th-TH" smtClean="0"/>
              <a:t>ระดับที่สาม</a:t>
            </a:r>
          </a:p>
          <a:p>
            <a:pPr lvl="3" eaLnBrk="1" latinLnBrk="0" hangingPunct="1"/>
            <a:r>
              <a:rPr kumimoji="0" lang="th-TH" smtClean="0"/>
              <a:t>ระดับที่สี่</a:t>
            </a:r>
          </a:p>
          <a:p>
            <a:pPr lvl="4" eaLnBrk="1" latinLnBrk="0" hangingPunct="1"/>
            <a:r>
              <a:rPr kumimoji="0" lang="th-TH" smtClean="0"/>
              <a:t>ระดับที่ห้า</a:t>
            </a:r>
            <a:endParaRPr kumimoji="0" lang="en-US"/>
          </a:p>
        </p:txBody>
      </p:sp>
      <p:sp>
        <p:nvSpPr>
          <p:cNvPr id="14" name="ตัวยึดวันที่ 13"/>
          <p:cNvSpPr>
            <a:spLocks noGrp="1"/>
          </p:cNvSpPr>
          <p:nvPr>
            <p:ph type="dt" sz="half" idx="2"/>
          </p:nvPr>
        </p:nvSpPr>
        <p:spPr>
          <a:xfrm>
            <a:off x="6172200" y="6191250"/>
            <a:ext cx="2476500" cy="476250"/>
          </a:xfrm>
          <a:prstGeom prst="rect">
            <a:avLst/>
          </a:prstGeom>
        </p:spPr>
        <p:txBody>
          <a:bodyPr anchor="ctr" anchorCtr="0"/>
          <a:lstStyle>
            <a:lvl1pPr algn="r" eaLnBrk="1" latinLnBrk="0" hangingPunct="1">
              <a:defRPr kumimoji="0" sz="1400">
                <a:solidFill>
                  <a:schemeClr val="tx2"/>
                </a:solidFill>
              </a:defRPr>
            </a:lvl1pPr>
          </a:lstStyle>
          <a:p>
            <a:fld id="{8058EF6E-E2DC-4A44-B953-7B36070179E5}" type="datetimeFigureOut">
              <a:rPr lang="th-TH" smtClean="0"/>
              <a:pPr/>
              <a:t>01/12/58</a:t>
            </a:fld>
            <a:endParaRPr lang="th-TH"/>
          </a:p>
        </p:txBody>
      </p:sp>
      <p:sp>
        <p:nvSpPr>
          <p:cNvPr id="3" name="ตัวยึดท้ายกระดาษ 2"/>
          <p:cNvSpPr>
            <a:spLocks noGrp="1"/>
          </p:cNvSpPr>
          <p:nvPr>
            <p:ph type="ftr" sz="quarter" idx="3"/>
          </p:nvPr>
        </p:nvSpPr>
        <p:spPr>
          <a:xfrm>
            <a:off x="914400" y="6172200"/>
            <a:ext cx="3962400" cy="457200"/>
          </a:xfrm>
          <a:prstGeom prst="rect">
            <a:avLst/>
          </a:prstGeom>
        </p:spPr>
        <p:txBody>
          <a:bodyPr anchor="ctr" anchorCtr="0"/>
          <a:lstStyle>
            <a:lvl1pPr eaLnBrk="1" latinLnBrk="0" hangingPunct="1">
              <a:defRPr kumimoji="0" sz="1400">
                <a:solidFill>
                  <a:schemeClr val="tx2"/>
                </a:solidFill>
              </a:defRPr>
            </a:lvl1pPr>
          </a:lstStyle>
          <a:p>
            <a:endParaRPr lang="th-TH"/>
          </a:p>
        </p:txBody>
      </p:sp>
      <p:sp>
        <p:nvSpPr>
          <p:cNvPr id="23" name="ตัวยึดหมายเลขภาพนิ่ง 22"/>
          <p:cNvSpPr>
            <a:spLocks noGrp="1"/>
          </p:cNvSpPr>
          <p:nvPr>
            <p:ph type="sldNum" sz="quarter" idx="4"/>
          </p:nvPr>
        </p:nvSpPr>
        <p:spPr>
          <a:xfrm>
            <a:off x="146304" y="6210300"/>
            <a:ext cx="457200" cy="457200"/>
          </a:xfrm>
          <a:prstGeom prst="ellipse">
            <a:avLst/>
          </a:prstGeom>
          <a:solidFill>
            <a:schemeClr val="accent1"/>
          </a:solidFill>
        </p:spPr>
        <p:txBody>
          <a:bodyPr wrap="none" lIns="0" tIns="0" rIns="0" bIns="0" anchor="ctr" anchorCtr="1">
            <a:noAutofit/>
          </a:bodyPr>
          <a:lstStyle>
            <a:lvl1pPr algn="ctr" eaLnBrk="1" latinLnBrk="0" hangingPunct="1">
              <a:defRPr kumimoji="0" sz="1400">
                <a:solidFill>
                  <a:srgbClr val="FFFFFF"/>
                </a:solidFill>
                <a:latin typeface="+mj-lt"/>
                <a:ea typeface="+mj-ea"/>
                <a:cs typeface="+mj-cs"/>
              </a:defRPr>
            </a:lvl1pPr>
          </a:lstStyle>
          <a:p>
            <a:fld id="{AE2657D5-0EEE-4CA4-B52C-7FE4494BAB8C}" type="slidenum">
              <a:rPr lang="th-TH" smtClean="0"/>
              <a:pPr/>
              <a:t>‹#›</a:t>
            </a:fld>
            <a:endParaRPr lang="th-TH"/>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274320" indent="-274320" algn="l" rtl="0" eaLnBrk="1" latinLnBrk="0" hangingPunct="1">
        <a:spcBef>
          <a:spcPts val="580"/>
        </a:spcBef>
        <a:buClr>
          <a:schemeClr val="accent1"/>
        </a:buClr>
        <a:buSzPct val="85000"/>
        <a:buFont typeface="Wingdings 2"/>
        <a:buChar char=""/>
        <a:defRPr kumimoji="0" sz="2600" kern="1200">
          <a:solidFill>
            <a:schemeClr val="tx1"/>
          </a:solidFill>
          <a:latin typeface="+mn-lt"/>
          <a:ea typeface="+mn-ea"/>
          <a:cs typeface="+mn-cs"/>
        </a:defRPr>
      </a:lvl1pPr>
      <a:lvl2pPr marL="548640" indent="-228600" algn="l" rtl="0" eaLnBrk="1" latinLnBrk="0" hangingPunct="1">
        <a:spcBef>
          <a:spcPts val="370"/>
        </a:spcBef>
        <a:buClr>
          <a:schemeClr val="accent2"/>
        </a:buClr>
        <a:buSzPct val="85000"/>
        <a:buFont typeface="Wingdings 2"/>
        <a:buChar char=""/>
        <a:defRPr kumimoji="0" sz="2400" kern="1200">
          <a:solidFill>
            <a:schemeClr val="tx1"/>
          </a:solidFill>
          <a:latin typeface="+mn-lt"/>
          <a:ea typeface="+mn-ea"/>
          <a:cs typeface="+mn-cs"/>
        </a:defRPr>
      </a:lvl2pPr>
      <a:lvl3pPr marL="822960" indent="-228600" algn="l" rtl="0" eaLnBrk="1" latinLnBrk="0" hangingPunct="1">
        <a:spcBef>
          <a:spcPts val="370"/>
        </a:spcBef>
        <a:buClr>
          <a:schemeClr val="accent1">
            <a:tint val="60000"/>
          </a:schemeClr>
        </a:buClr>
        <a:buSzPct val="8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ts val="370"/>
        </a:spcBef>
        <a:buClr>
          <a:schemeClr val="accent3"/>
        </a:buClr>
        <a:buSzPct val="80000"/>
        <a:buFont typeface="Wingdings 2"/>
        <a:buChar char=""/>
        <a:defRPr kumimoji="0" sz="2000" kern="1200">
          <a:solidFill>
            <a:schemeClr val="tx1"/>
          </a:solidFill>
          <a:latin typeface="+mn-lt"/>
          <a:ea typeface="+mn-ea"/>
          <a:cs typeface="+mn-cs"/>
        </a:defRPr>
      </a:lvl4pPr>
      <a:lvl5pPr marL="1371600" indent="-228600" algn="l" rtl="0" eaLnBrk="1" latinLnBrk="0" hangingPunct="1">
        <a:spcBef>
          <a:spcPts val="370"/>
        </a:spcBef>
        <a:buClr>
          <a:schemeClr val="accent3"/>
        </a:buClr>
        <a:buFontTx/>
        <a:buChar char="o"/>
        <a:defRPr kumimoji="0"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emf"/><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8" Type="http://schemas.openxmlformats.org/officeDocument/2006/relationships/diagramLayout" Target="../diagrams/layout2.xml"/><Relationship Id="rId3" Type="http://schemas.openxmlformats.org/officeDocument/2006/relationships/diagramLayout" Target="../diagrams/layout1.xml"/><Relationship Id="rId7" Type="http://schemas.openxmlformats.org/officeDocument/2006/relationships/diagramData" Target="../diagrams/data2.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11" Type="http://schemas.microsoft.com/office/2007/relationships/diagramDrawing" Target="../diagrams/drawing2.xml"/><Relationship Id="rId5" Type="http://schemas.openxmlformats.org/officeDocument/2006/relationships/diagramColors" Target="../diagrams/colors1.xml"/><Relationship Id="rId10" Type="http://schemas.openxmlformats.org/officeDocument/2006/relationships/diagramColors" Target="../diagrams/colors2.xml"/><Relationship Id="rId4" Type="http://schemas.openxmlformats.org/officeDocument/2006/relationships/diagramQuickStyle" Target="../diagrams/quickStyle1.xml"/><Relationship Id="rId9" Type="http://schemas.openxmlformats.org/officeDocument/2006/relationships/diagramQuickStyle" Target="../diagrams/quickStyle2.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8.gif"/><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MK 202 Today’s Happenings</a:t>
            </a:r>
            <a:endParaRPr lang="en-US" dirty="0"/>
          </a:p>
        </p:txBody>
      </p:sp>
      <p:sp>
        <p:nvSpPr>
          <p:cNvPr id="3" name="Content Placeholder 2"/>
          <p:cNvSpPr>
            <a:spLocks noGrp="1"/>
          </p:cNvSpPr>
          <p:nvPr>
            <p:ph sz="quarter" idx="1"/>
          </p:nvPr>
        </p:nvSpPr>
        <p:spPr/>
        <p:txBody>
          <a:bodyPr/>
          <a:lstStyle/>
          <a:p>
            <a:r>
              <a:rPr lang="en-US" dirty="0" smtClean="0"/>
              <a:t>Pricing Strategy 1</a:t>
            </a:r>
          </a:p>
          <a:p>
            <a:endParaRPr lang="en-US" dirty="0"/>
          </a:p>
          <a:p>
            <a:endParaRPr lang="en-US" dirty="0" smtClean="0"/>
          </a:p>
          <a:p>
            <a:r>
              <a:rPr lang="en-US" dirty="0" smtClean="0"/>
              <a:t>BREAK- Please upload good and bad ads</a:t>
            </a:r>
          </a:p>
          <a:p>
            <a:endParaRPr lang="en-US" dirty="0"/>
          </a:p>
          <a:p>
            <a:endParaRPr lang="en-US" dirty="0" smtClean="0"/>
          </a:p>
          <a:p>
            <a:r>
              <a:rPr lang="en-US" dirty="0" smtClean="0"/>
              <a:t>Pricing Strategy II</a:t>
            </a:r>
          </a:p>
          <a:p>
            <a:r>
              <a:rPr lang="en-US" dirty="0" smtClean="0"/>
              <a:t>Good and Bad Ads by using Smile Criteria</a:t>
            </a:r>
            <a:endParaRPr lang="en-US" dirty="0"/>
          </a:p>
        </p:txBody>
      </p:sp>
    </p:spTree>
    <p:extLst>
      <p:ext uri="{BB962C8B-B14F-4D97-AF65-F5344CB8AC3E}">
        <p14:creationId xmlns:p14="http://schemas.microsoft.com/office/powerpoint/2010/main" val="194896020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ชื่อเรื่องรอง 2"/>
          <p:cNvSpPr>
            <a:spLocks noGrp="1"/>
          </p:cNvSpPr>
          <p:nvPr>
            <p:ph type="subTitle" idx="1"/>
          </p:nvPr>
        </p:nvSpPr>
        <p:spPr>
          <a:xfrm>
            <a:off x="642910" y="3643314"/>
            <a:ext cx="7848600" cy="1600200"/>
          </a:xfrm>
        </p:spPr>
        <p:txBody>
          <a:bodyPr>
            <a:normAutofit/>
          </a:bodyPr>
          <a:lstStyle/>
          <a:p>
            <a:r>
              <a:rPr lang="en-US" sz="3200" b="1" dirty="0" smtClean="0">
                <a:latin typeface="Arial Unicode MS" pitchFamily="34" charset="-128"/>
                <a:ea typeface="Arial Unicode MS" pitchFamily="34" charset="-128"/>
                <a:cs typeface="Arial Unicode MS" pitchFamily="34" charset="-128"/>
              </a:rPr>
              <a:t>MK 202 Fundamentals of Marketing</a:t>
            </a:r>
          </a:p>
          <a:p>
            <a:r>
              <a:rPr lang="en-US" sz="3200" b="1" dirty="0" smtClean="0">
                <a:latin typeface="Arial Unicode MS" pitchFamily="34" charset="-128"/>
                <a:ea typeface="Arial Unicode MS" pitchFamily="34" charset="-128"/>
                <a:cs typeface="Arial Unicode MS" pitchFamily="34" charset="-128"/>
              </a:rPr>
              <a:t>By </a:t>
            </a:r>
            <a:r>
              <a:rPr lang="en-US" sz="3200" b="1" dirty="0" err="1" smtClean="0">
                <a:latin typeface="Arial Unicode MS" pitchFamily="34" charset="-128"/>
                <a:ea typeface="Arial Unicode MS" pitchFamily="34" charset="-128"/>
                <a:cs typeface="Arial Unicode MS" pitchFamily="34" charset="-128"/>
              </a:rPr>
              <a:t>Aj.Suwalya</a:t>
            </a:r>
            <a:r>
              <a:rPr lang="en-US" sz="3200" b="1" dirty="0" smtClean="0">
                <a:latin typeface="Arial Unicode MS" pitchFamily="34" charset="-128"/>
                <a:ea typeface="Arial Unicode MS" pitchFamily="34" charset="-128"/>
                <a:cs typeface="Arial Unicode MS" pitchFamily="34" charset="-128"/>
              </a:rPr>
              <a:t>  </a:t>
            </a:r>
            <a:r>
              <a:rPr lang="en-US" sz="3200" b="1" dirty="0" err="1" smtClean="0">
                <a:latin typeface="Arial Unicode MS" pitchFamily="34" charset="-128"/>
                <a:ea typeface="Arial Unicode MS" pitchFamily="34" charset="-128"/>
                <a:cs typeface="Arial Unicode MS" pitchFamily="34" charset="-128"/>
              </a:rPr>
              <a:t>Khemvaraporn</a:t>
            </a:r>
            <a:endParaRPr lang="th-TH" sz="3200" b="1" dirty="0">
              <a:latin typeface="Arial Unicode MS" pitchFamily="34" charset="-128"/>
              <a:ea typeface="Arial Unicode MS" pitchFamily="34" charset="-128"/>
              <a:cs typeface="Arial Unicode MS" pitchFamily="34" charset="-128"/>
            </a:endParaRPr>
          </a:p>
        </p:txBody>
      </p:sp>
      <p:sp>
        <p:nvSpPr>
          <p:cNvPr id="2" name="ชื่อเรื่อง 1"/>
          <p:cNvSpPr>
            <a:spLocks noGrp="1"/>
          </p:cNvSpPr>
          <p:nvPr>
            <p:ph type="ctrTitle"/>
          </p:nvPr>
        </p:nvSpPr>
        <p:spPr>
          <a:xfrm>
            <a:off x="642910" y="1571612"/>
            <a:ext cx="7858180" cy="1470025"/>
          </a:xfrm>
        </p:spPr>
        <p:txBody>
          <a:bodyPr>
            <a:normAutofit/>
          </a:bodyPr>
          <a:lstStyle/>
          <a:p>
            <a:r>
              <a:rPr lang="en-US" sz="3600" b="1" dirty="0" smtClean="0"/>
              <a:t>Pricing Strategy  I</a:t>
            </a:r>
            <a:br>
              <a:rPr lang="en-US" sz="3600" b="1" dirty="0" smtClean="0"/>
            </a:br>
            <a:r>
              <a:rPr lang="en-US" sz="2200" b="1" dirty="0" smtClean="0"/>
              <a:t>CHAPTER 10: Understanding and Capturing Customer Value</a:t>
            </a:r>
            <a:endParaRPr lang="th-TH" sz="2200" b="1" dirty="0"/>
          </a:p>
        </p:txBody>
      </p:sp>
      <p:pic>
        <p:nvPicPr>
          <p:cNvPr id="4" name="Picture 1"/>
          <p:cNvPicPr>
            <a:picLocks noChangeAspect="1" noChangeArrowheads="1"/>
          </p:cNvPicPr>
          <p:nvPr/>
        </p:nvPicPr>
        <p:blipFill>
          <a:blip r:embed="rId2" cstate="print"/>
          <a:srcRect/>
          <a:stretch>
            <a:fillRect/>
          </a:stretch>
        </p:blipFill>
        <p:spPr bwMode="auto">
          <a:xfrm>
            <a:off x="214282" y="214290"/>
            <a:ext cx="1214446" cy="1478456"/>
          </a:xfrm>
          <a:prstGeom prst="rect">
            <a:avLst/>
          </a:prstGeom>
          <a:ln>
            <a:noFill/>
          </a:ln>
          <a:effectLst>
            <a:outerShdw blurRad="292100" dist="139700" dir="2700000" algn="tl" rotWithShape="0">
              <a:srgbClr val="333333">
                <a:alpha val="65000"/>
              </a:srgbClr>
            </a:outerShdw>
          </a:effectLst>
        </p:spPr>
      </p:pic>
      <p:pic>
        <p:nvPicPr>
          <p:cNvPr id="32770" name="Picture 2" descr="http://images.pearsoned-ema.com/jpeg/large/9780273786993.jpg"/>
          <p:cNvPicPr>
            <a:picLocks noChangeAspect="1" noChangeArrowheads="1"/>
          </p:cNvPicPr>
          <p:nvPr/>
        </p:nvPicPr>
        <p:blipFill>
          <a:blip r:embed="rId3" cstate="print"/>
          <a:srcRect/>
          <a:stretch>
            <a:fillRect/>
          </a:stretch>
        </p:blipFill>
        <p:spPr bwMode="auto">
          <a:xfrm>
            <a:off x="7358082" y="214290"/>
            <a:ext cx="1473408" cy="1928826"/>
          </a:xfrm>
          <a:prstGeom prst="rect">
            <a:avLst/>
          </a:prstGeom>
          <a:noFill/>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Objective Outline</a:t>
            </a:r>
            <a:endParaRPr lang="th-TH" dirty="0"/>
          </a:p>
        </p:txBody>
      </p:sp>
      <p:sp>
        <p:nvSpPr>
          <p:cNvPr id="3" name="ตัวยึดเนื้อหา 2"/>
          <p:cNvSpPr>
            <a:spLocks noGrp="1"/>
          </p:cNvSpPr>
          <p:nvPr>
            <p:ph sz="quarter" idx="1"/>
          </p:nvPr>
        </p:nvSpPr>
        <p:spPr/>
        <p:txBody>
          <a:bodyPr/>
          <a:lstStyle/>
          <a:p>
            <a:r>
              <a:rPr lang="en-US" b="1" dirty="0" smtClean="0">
                <a:solidFill>
                  <a:srgbClr val="FF0000"/>
                </a:solidFill>
              </a:rPr>
              <a:t>Objective 1: </a:t>
            </a:r>
            <a:r>
              <a:rPr lang="en-US" dirty="0" smtClean="0"/>
              <a:t>Answer the question “What is a price?” and discuss the importance of pricing in today’s fast-changing environment.</a:t>
            </a:r>
          </a:p>
          <a:p>
            <a:r>
              <a:rPr lang="en-US" b="1" dirty="0" smtClean="0">
                <a:solidFill>
                  <a:srgbClr val="FF0000"/>
                </a:solidFill>
              </a:rPr>
              <a:t>Objective 2: </a:t>
            </a:r>
            <a:r>
              <a:rPr lang="en-US" dirty="0" smtClean="0"/>
              <a:t>Identify the three major pricing strategies and discuss the importance of understanding customer-value perceptions, company costs and competitor strategies when setting prices.</a:t>
            </a:r>
          </a:p>
          <a:p>
            <a:r>
              <a:rPr lang="en-US" b="1" dirty="0" smtClean="0">
                <a:solidFill>
                  <a:srgbClr val="FF0000"/>
                </a:solidFill>
              </a:rPr>
              <a:t>Objective 3: </a:t>
            </a:r>
            <a:r>
              <a:rPr lang="en-US" dirty="0" smtClean="0"/>
              <a:t>Identify and define the other important external and internal factors affecting a firm’s pricing decisions.</a:t>
            </a:r>
            <a:endParaRPr lang="th-TH"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normAutofit fontScale="90000"/>
          </a:bodyPr>
          <a:lstStyle/>
          <a:p>
            <a:r>
              <a:rPr lang="en-US" dirty="0" smtClean="0"/>
              <a:t>Air Arabia: Customer-Value-Based Pricing</a:t>
            </a:r>
            <a:endParaRPr lang="th-TH" dirty="0"/>
          </a:p>
        </p:txBody>
      </p:sp>
      <p:sp>
        <p:nvSpPr>
          <p:cNvPr id="3" name="ตัวยึดเนื้อหา 2"/>
          <p:cNvSpPr>
            <a:spLocks noGrp="1"/>
          </p:cNvSpPr>
          <p:nvPr>
            <p:ph sz="quarter" idx="1"/>
          </p:nvPr>
        </p:nvSpPr>
        <p:spPr>
          <a:xfrm>
            <a:off x="500034" y="1428736"/>
            <a:ext cx="8443946" cy="4572000"/>
          </a:xfrm>
        </p:spPr>
        <p:txBody>
          <a:bodyPr/>
          <a:lstStyle/>
          <a:p>
            <a:pPr>
              <a:buFont typeface="Wingdings" pitchFamily="2" charset="2"/>
              <a:buChar char="Ø"/>
            </a:pPr>
            <a:r>
              <a:rPr lang="en-US" dirty="0" smtClean="0"/>
              <a:t>With its </a:t>
            </a:r>
            <a:r>
              <a:rPr lang="en-US" b="1" dirty="0" smtClean="0"/>
              <a:t>“Be Smart, Pay Less, Fly more”</a:t>
            </a:r>
            <a:r>
              <a:rPr lang="en-US" dirty="0" smtClean="0"/>
              <a:t> tagline, Air Arabia puts customer value at the forefront of its strategy-offering the lowest fares in the market without sacrificing customer service.</a:t>
            </a:r>
          </a:p>
          <a:p>
            <a:pPr>
              <a:buFont typeface="Wingdings" pitchFamily="2" charset="2"/>
              <a:buChar char="Ø"/>
            </a:pPr>
            <a:r>
              <a:rPr lang="en-US" dirty="0" smtClean="0"/>
              <a:t>Air Arabia offers </a:t>
            </a:r>
            <a:r>
              <a:rPr lang="en-US" b="1" dirty="0" smtClean="0"/>
              <a:t>a simple pricing plan </a:t>
            </a:r>
            <a:r>
              <a:rPr lang="en-US" dirty="0" smtClean="0"/>
              <a:t>to its customers, and invites them to “Be smart, pay less, fly more” in its adverts.</a:t>
            </a:r>
            <a:endParaRPr lang="th-TH" dirty="0"/>
          </a:p>
        </p:txBody>
      </p:sp>
      <p:pic>
        <p:nvPicPr>
          <p:cNvPr id="40962" name="Picture 2" descr="http://www.tradearabia.com/source/2012/11/28/airarabia.jpg"/>
          <p:cNvPicPr>
            <a:picLocks noChangeAspect="1" noChangeArrowheads="1"/>
          </p:cNvPicPr>
          <p:nvPr/>
        </p:nvPicPr>
        <p:blipFill>
          <a:blip r:embed="rId2" cstate="print"/>
          <a:srcRect/>
          <a:stretch>
            <a:fillRect/>
          </a:stretch>
        </p:blipFill>
        <p:spPr bwMode="auto">
          <a:xfrm>
            <a:off x="1071538" y="3929066"/>
            <a:ext cx="4286280" cy="2561896"/>
          </a:xfrm>
          <a:prstGeom prst="rect">
            <a:avLst/>
          </a:prstGeom>
          <a:noFill/>
        </p:spPr>
      </p:pic>
      <p:pic>
        <p:nvPicPr>
          <p:cNvPr id="40964" name="Picture 4" descr="http://krsparks.files.wordpress.com/2010/07/air-arabia1.jpg"/>
          <p:cNvPicPr>
            <a:picLocks noChangeAspect="1" noChangeArrowheads="1"/>
          </p:cNvPicPr>
          <p:nvPr/>
        </p:nvPicPr>
        <p:blipFill>
          <a:blip r:embed="rId3" cstate="print"/>
          <a:srcRect/>
          <a:stretch>
            <a:fillRect/>
          </a:stretch>
        </p:blipFill>
        <p:spPr bwMode="auto">
          <a:xfrm>
            <a:off x="6000760" y="3929066"/>
            <a:ext cx="1714512" cy="2631247"/>
          </a:xfrm>
          <a:prstGeom prst="rect">
            <a:avLst/>
          </a:prstGeom>
          <a:noFill/>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ชื่อเรื่อง 3"/>
          <p:cNvSpPr>
            <a:spLocks noGrp="1"/>
          </p:cNvSpPr>
          <p:nvPr>
            <p:ph type="title"/>
          </p:nvPr>
        </p:nvSpPr>
        <p:spPr/>
        <p:txBody>
          <a:bodyPr/>
          <a:lstStyle/>
          <a:p>
            <a:r>
              <a:rPr lang="en-US" dirty="0" smtClean="0"/>
              <a:t>Objective 1: What is Price?</a:t>
            </a:r>
            <a:endParaRPr lang="th-TH" dirty="0"/>
          </a:p>
        </p:txBody>
      </p:sp>
      <p:pic>
        <p:nvPicPr>
          <p:cNvPr id="24578" name="Picture 2" descr="http://www.chartistea.com/wp-content/themes/duotive-fortune/includes/timthumb.php?src=/wp-content/uploads/price-tags1.jpg&amp;h=300&amp;w=650&amp;a=c&amp;zc=1&amp;q=100"/>
          <p:cNvPicPr>
            <a:picLocks noChangeAspect="1" noChangeArrowheads="1"/>
          </p:cNvPicPr>
          <p:nvPr/>
        </p:nvPicPr>
        <p:blipFill>
          <a:blip r:embed="rId2" cstate="print"/>
          <a:srcRect/>
          <a:stretch>
            <a:fillRect/>
          </a:stretch>
        </p:blipFill>
        <p:spPr bwMode="auto">
          <a:xfrm>
            <a:off x="1500166" y="3143248"/>
            <a:ext cx="6191250" cy="2857500"/>
          </a:xfrm>
          <a:prstGeom prst="rect">
            <a:avLst/>
          </a:prstGeom>
          <a:ln>
            <a:no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ชื่อเรื่อง 3"/>
          <p:cNvSpPr>
            <a:spLocks noGrp="1"/>
          </p:cNvSpPr>
          <p:nvPr>
            <p:ph type="title"/>
          </p:nvPr>
        </p:nvSpPr>
        <p:spPr/>
        <p:txBody>
          <a:bodyPr/>
          <a:lstStyle/>
          <a:p>
            <a:r>
              <a:rPr lang="en-US" dirty="0" smtClean="0"/>
              <a:t>What is Price?</a:t>
            </a:r>
            <a:endParaRPr lang="th-TH" dirty="0"/>
          </a:p>
        </p:txBody>
      </p:sp>
      <p:sp>
        <p:nvSpPr>
          <p:cNvPr id="5" name="ตัวยึดเนื้อหา 4"/>
          <p:cNvSpPr>
            <a:spLocks noGrp="1"/>
          </p:cNvSpPr>
          <p:nvPr>
            <p:ph sz="quarter" idx="1"/>
          </p:nvPr>
        </p:nvSpPr>
        <p:spPr>
          <a:xfrm>
            <a:off x="285720" y="1428736"/>
            <a:ext cx="8543956" cy="4572000"/>
          </a:xfrm>
        </p:spPr>
        <p:txBody>
          <a:bodyPr>
            <a:normAutofit lnSpcReduction="10000"/>
          </a:bodyPr>
          <a:lstStyle/>
          <a:p>
            <a:pPr>
              <a:buNone/>
            </a:pPr>
            <a:r>
              <a:rPr lang="en-US" sz="3600" b="1" i="1" dirty="0" smtClean="0"/>
              <a:t>    “Pricing: No matter what the state of economy, companies should sell value, not price.”</a:t>
            </a:r>
          </a:p>
          <a:p>
            <a:endParaRPr lang="en-US" dirty="0" smtClean="0"/>
          </a:p>
          <a:p>
            <a:endParaRPr lang="en-US" dirty="0" smtClean="0"/>
          </a:p>
          <a:p>
            <a:endParaRPr lang="en-US" dirty="0" smtClean="0"/>
          </a:p>
          <a:p>
            <a:endParaRPr lang="en-US" dirty="0" smtClean="0"/>
          </a:p>
          <a:p>
            <a:pPr>
              <a:buFont typeface="Wingdings" pitchFamily="2" charset="2"/>
              <a:buChar char="v"/>
            </a:pPr>
            <a:r>
              <a:rPr lang="en-US" b="1" dirty="0" smtClean="0">
                <a:solidFill>
                  <a:srgbClr val="FF0000"/>
                </a:solidFill>
              </a:rPr>
              <a:t>Price: </a:t>
            </a:r>
            <a:r>
              <a:rPr lang="en-US" dirty="0" smtClean="0">
                <a:solidFill>
                  <a:srgbClr val="FF0000"/>
                </a:solidFill>
              </a:rPr>
              <a:t>The amount of money charged for a product or service, or the sum of the values that customers exchange for the benefits of having or using the product or service.</a:t>
            </a:r>
            <a:endParaRPr lang="th-TH" dirty="0">
              <a:solidFill>
                <a:srgbClr val="FF0000"/>
              </a:solidFill>
            </a:endParaRPr>
          </a:p>
        </p:txBody>
      </p:sp>
      <p:pic>
        <p:nvPicPr>
          <p:cNvPr id="23554" name="Picture 2" descr="http://www.insurancejournal.com/wp-content/uploads/2011/05/value-tag.jpg"/>
          <p:cNvPicPr>
            <a:picLocks noChangeAspect="1" noChangeArrowheads="1"/>
          </p:cNvPicPr>
          <p:nvPr/>
        </p:nvPicPr>
        <p:blipFill>
          <a:blip r:embed="rId2" cstate="print"/>
          <a:srcRect/>
          <a:stretch>
            <a:fillRect/>
          </a:stretch>
        </p:blipFill>
        <p:spPr bwMode="auto">
          <a:xfrm>
            <a:off x="3571868" y="2500306"/>
            <a:ext cx="3643338" cy="2224103"/>
          </a:xfrm>
          <a:prstGeom prst="rect">
            <a:avLst/>
          </a:prstGeom>
          <a:noFill/>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ชื่อเรื่อง 3"/>
          <p:cNvSpPr>
            <a:spLocks noGrp="1"/>
          </p:cNvSpPr>
          <p:nvPr>
            <p:ph type="title"/>
          </p:nvPr>
        </p:nvSpPr>
        <p:spPr/>
        <p:txBody>
          <a:bodyPr>
            <a:normAutofit fontScale="90000"/>
          </a:bodyPr>
          <a:lstStyle/>
          <a:p>
            <a:r>
              <a:rPr lang="en-US" dirty="0" smtClean="0"/>
              <a:t>Objective 2: Major Pricing Strategies</a:t>
            </a:r>
            <a:endParaRPr lang="th-TH" dirty="0"/>
          </a:p>
        </p:txBody>
      </p:sp>
      <p:sp>
        <p:nvSpPr>
          <p:cNvPr id="5" name="ตัวยึดเนื้อหา 4"/>
          <p:cNvSpPr>
            <a:spLocks noGrp="1"/>
          </p:cNvSpPr>
          <p:nvPr>
            <p:ph sz="quarter" idx="1"/>
          </p:nvPr>
        </p:nvSpPr>
        <p:spPr>
          <a:xfrm>
            <a:off x="214282" y="2286000"/>
            <a:ext cx="7772400" cy="4572000"/>
          </a:xfrm>
        </p:spPr>
        <p:txBody>
          <a:bodyPr/>
          <a:lstStyle/>
          <a:p>
            <a:pPr marL="514350" indent="-514350">
              <a:buFont typeface="+mj-lt"/>
              <a:buAutoNum type="arabicPeriod"/>
            </a:pPr>
            <a:r>
              <a:rPr lang="en-US" sz="2800" b="1" dirty="0" smtClean="0"/>
              <a:t>Customer Value-Based Pricing</a:t>
            </a:r>
          </a:p>
          <a:p>
            <a:pPr marL="514350" indent="-514350">
              <a:buFont typeface="+mj-lt"/>
              <a:buAutoNum type="arabicPeriod"/>
            </a:pPr>
            <a:endParaRPr lang="en-US" sz="2800" b="1" dirty="0" smtClean="0"/>
          </a:p>
          <a:p>
            <a:pPr marL="514350" indent="-514350">
              <a:buFont typeface="+mj-lt"/>
              <a:buAutoNum type="arabicPeriod"/>
            </a:pPr>
            <a:r>
              <a:rPr lang="en-US" sz="2800" b="1" dirty="0" smtClean="0"/>
              <a:t>Cost- Based Pricing</a:t>
            </a:r>
          </a:p>
          <a:p>
            <a:pPr marL="514350" indent="-514350">
              <a:buFont typeface="+mj-lt"/>
              <a:buAutoNum type="arabicPeriod"/>
            </a:pPr>
            <a:endParaRPr lang="en-US" sz="2800" b="1" dirty="0" smtClean="0"/>
          </a:p>
          <a:p>
            <a:pPr marL="514350" indent="-514350">
              <a:buFont typeface="+mj-lt"/>
              <a:buAutoNum type="arabicPeriod"/>
            </a:pPr>
            <a:r>
              <a:rPr lang="en-US" sz="2800" b="1" dirty="0" smtClean="0"/>
              <a:t>Competition-Based Pricing</a:t>
            </a:r>
          </a:p>
          <a:p>
            <a:pPr marL="514350" indent="-514350">
              <a:buNone/>
            </a:pPr>
            <a:endParaRPr lang="en-US" b="1" dirty="0" smtClean="0"/>
          </a:p>
          <a:p>
            <a:pPr marL="514350" indent="-514350">
              <a:buFont typeface="+mj-lt"/>
              <a:buAutoNum type="arabicPeriod"/>
            </a:pPr>
            <a:endParaRPr lang="th-TH" b="1" dirty="0"/>
          </a:p>
        </p:txBody>
      </p:sp>
      <p:sp>
        <p:nvSpPr>
          <p:cNvPr id="22530" name="AutoShape 2" descr="data:image/jpeg;base64,/9j/4AAQSkZJRgABAQAAAQABAAD/2wCEAAkGBxQSEhUUExIUFRQSGBgZFRgYFxgYFhYXGBUYFhgXFxQYHCggHB0lHRUUITYjJSssLi4uGR8zODUsNygtLisBCgoKDg0OGxAQGzYlICQyNDQ0NDcvLC4wLi8vLCwsNDQyLCwsLC80LC8sLCwvNDQsLzQ0LC8sLDQsLCwsLy8sLP/AABEIAO4A1AMBEQACEQEDEQH/xAAbAAEAAwADAQAAAAAAAAAAAAAABQYHAQMEAv/EADoQAAIBAgMFBQYFBAIDAQAAAAECAAMRBAUhBhIxQWETIlFxgQcUIzJCUmKRobHBM4LR8HLhFbLxQ//EABsBAQACAwEBAAAAAAAAAAAAAAAFBgEDBAIH/8QANxEAAgECAwQJBAICAQUBAAAAAAECAwQRITEFEkFhEyJRcZGhsdHwMoHB4QYUQvEzIyRDcqIV/9oADAMBAAIRAxEAPwDcYAgCAIAgCAIAgCAIAgCAIAgCAIAgCAIAgCAIAgCAIAgCAIAgCAIAgCAIAgCAIAgCAIAgCAIAgETtFtDQwVI1azgKGVTzsWNhcDgJhvAEFj9vlQF1w2IqIBcMlMutSylmFNweRstzzvyF553n2GSbwWfLVKlF3qbhSHBGm8bWPLw4GFPFjAmJ7MCAIAgCAIAgCAIAgCAIAgCAIAgCAIAgCAIAgCARe0mfUsDRNau26gIW9iRdr2vYGw04zDeAIfZXJXO/WrYg4hKru1JGUWRGLADe+sbp0JA0MxFcTLLWigCwAAHADgPSejBU83yo4ZjXoL8Mm9SmNB4llHI/75a5R4oymfWzmfPUN3bfVmsGFgLN/T05Hip6iYjJ45mWi1zaeRAEAQBAEAQBAEAQBAEAQBAEAQBAEAQBAEA8+PxqUKbVKrqiJqzMQANbak8NSJhvAFUyXC1sViqld61KrgyQaC7oLr3QbXA3StmOt7zys3iZfYXMCezAgHBF+MAzWjk2E/8ALVKK4hwO7UfCWspZSjht88VuyNuj7eJGk15bxngaXNhgQBAEAQBAEAQBAEAQBAEAQBAEAQBAEAQBAKnt1XrXoUUodtRxLGnWswUoCO6xBsCvG+vLrY+ZYmUWLLcvp4emtKjTWnTTgqiyjmbCejB6oAgERn2cU6NqXaKteuGFFbjeJ0W6g8bFlnmTwMpHj2MyyvTpb2L7Fq7E9+ktroTcXuLg66gaaRFYBljnowIAgCAIAgCAIAgCAIAgCAIAgCAIAgCAIAgFL22oBMRhsQcY1FVO69ElRTrgmwF20Dd78uFiLzxPBGUXGlUDKGHBgCPIi89mD7gHDNYXPKAU3KsM+MxdWpisMhp4aofdKpO9dTfUI2qtbcubWPiZ4WbxMlznswIAgCAIAgCAIAgCAIAgCAIAgCAIAgCAIAgCAVP2l0kOE3nwfve4wITdBZSbjfF+FtL+I0nmWOGRlFhymozUKbOpVmRSyndupI4Hd7tx008JlGD1zIKzt9m9Chh+zr1OyXFXpK92XdYjjvrwI4jUcDPMmZRJ7N5cMPh6dMVHqbo+dyCxHK5A1AGgPhEVkGSc9GBAEAQBAEAQBAEAQBAEAQBAEAQBAIzaHOUwtIu2rHRF5s3+BzM0XFdUYbzOyys53VXcjpxfYjNMRtVi2be7dl8AoAUdALfveQ0rus3jvFwhsm0jHd3Me/HH53E1lG37rZcQm+PvSwb1XgfS06aW0ZLKoseZG3WwISzoPDk9PHXxx7y65XnFHEC9KoreI4MPNTqJJU60KixiyvXFpWt3hUjh6eOh75tOYr23jOMG5p11w7Cx7RlDKB9QsfEXHPjPM9DKPZsu+9hKJ7YVyy3NUABXJJJZQNAtybdLTMdAyVmTBVNtMXVWphaaYb3hK1SzjeUBCNQzI3zAWJ8O6b8RPEseBlFqAnswcwBAEAQBAEAQBAEAQBAEAQBAEAQDpxeJWkjO5sqC5PSeZyUYuT0R7p05VJqEFi2ZBtDnDYqqXbRRoi/av+TxMr1es6095/YvtjZxtaSgteL7X7dhFzSdogyc06hUgqSGHAgkEeRHCFinijzKKkt2SxRaMo26r0rCqBWXr3XH9w0PqPWd1LaFSOUs/UhbrYVCpnT6r8V4fO4ms42sp16FsPSetWJ0o6I/yt3i5Ngo4bwJsSOF5IxuYVV1Su3Oza9rnUWXas1878CybOF/dqRqKyORcoxUslyTuEqLHdvb0nRHQ4GSU9GCmZ3g61XMaRo4oUqaALXQopLWIICMTfUORfkSeNyBreDZlaFzmwwIAgCAIAgCAIAgCAIAgCAIAgCAIBme3O0Pbv2NM/CpnUjg7jn5Dl118JCXtz0ktyOi82XDY2z+hh0s11n5L3fziVKcJOiAcQZODBk4MA8+IdwrblRqZZSpZTYhW0IuNeHhrNtKp0ct5Gq6tY3NF05fGXChtL7kRSoY73s0zapTqd4gEbwZao1trbUn11klWrzpYSi8U+HsVaws6V2nSqQ3ZR/yWv3Ty9C2ZNtxh61le9Fz93yE9KnD87TbSvqc8pZP5xNF3sO4o4yh1ly18PbEh8AmCxGcvUFNjiqS6kBwgC3UPvX3WJBXpqOYvOhPGRENNZM0CbTwIAgCAIAgCAIAgCAIAgCAIAgCAVHbvaHsk7CmfiOO+R9CH+T+3pI++udxdHHV+SJ3Y2z+mn0011VpzfsvnEq+xeQ+81d9x8GkRveDNxCeXAnpYc5xWdv0ssXovmBNbWv/AOtT3Y/XLTku32/Rc842Nw9e5Veyc/UmgJ/EnA+lj1kjVsaU81k+XsV612zcUMm95c/fX5oUTPdlq+FuzAPTH1rwH/JeK/qOsi69pUpZvNdpZrPalC66qyl2P8Pj68iDnMSR8mDJwYMnW63mT0ngMqrUaPaM+FrVgoZqppju0qe5pVYKL3B3tSQLAeBnfbxVSDi8yv7YnUtq8atJqKaz5tPj2jD7xCkjR0V1IOjI1wGHqrDpactSjKGpI2u0KN1juZPmSuUZ1WwxvSfdB4qRdD5qf3FjFKvOl9LM3VjQuf8Akjn28fH3LvlHtBptZcQhpn71uyeo+Yfr5ySpbRi8prD0K5dfx+pDOi95djyfs/LuLdhMWlVd6m6up5qQR+k74zjJYxeJBVKU6Ut2awfM756NYgCAIAgCAIAgCAIAgCAIBFbSZyuFolzYudKa/c3+BxP/AHOe5rqjDHjwO2ws5XVVQWnF9i9+wyrCYerjK4UHeqVWuzHl9zHoB/AkHCEq08OLLtUqUrOhvPKMVp+O9/s1/K8vTD0lpIO6g9SebHqTrLBSpqnFRiUO5uJ16jqT1ZE5htCRjKWFooHJN6x17i2voRzA116DnponctVlSgse3kd1DZ6dpO5qvBf4837cPF8CfqAWO9bdsb34W53vynU8MMyLjjisNTCsQV323Pk3m3P+Nzu/paViWGLw0PpdPe3Vva4Z9/E65g9nzBk4gEvs9m64cVqdSkKtHEruVUJsSLMDY9QxBHlwnVbXPQt5YpkbtPZ6vIxzwcdOzPtPHjhh7r7vSdNwFQXqF23GIO5bhugi+tz1EV7hVFhFZczVs/Zjtpb85YvDDJZL9nmnKSwvAO7CYt6Tb1N2RvFTa/n4joZ7hOUHjF4GurRp1o7tSKa5lvyn2g1FsMQgqD7ksr+q/KfS076W0ZLKosSAuv4/TlnQlhyea8dfUumU5/h8T/Sqgt9p7rj+06+o0kjSr06n0sr1zY17f/kjgu3VeJJzccggCAIAgCAIAgCAIB04vErSRnc2VBcmeZyUIuT0R7p05VJqEVi2ZBtDnDYqsXNwOCL9q8h5nn/8ler1nVnvP7F9sLONrS3Frxfa/Y0LYvIPdqW84+NVALfhHJP5PXyEl7O36KOL1fzAqu1r/wDs1N2H0R058/bkWCuGKkKQrEHdJFwDbQlbi/ledbxwyIuDipJyWKIbZnZ4YXfdn7WtVN3qEW53sB56nxPkJz29sqWLbxb4khtDaLut2MVuwjovnxHh2txz1XXA0D8St/VblTpc7+Y/T/kJquqjm1Qhq9eSOjZlCFKLvK30x0XbL9evczsxew+FemqhSjKAA6nvG3NxwYnyv5TMrCk44JYczzS25dQm5N4p8Hp9uKKHjdmay1HSkrV1Q2LqhC35jXQkcDYnX1kZO1qKTUVjzLNR2nRlTjOo1Bvg3n/rvSPRsXkVPFVWFVhu0x8m9Z2Y6cAb2HHzt1nqzoRqzalwNW1r6pbUk6SzfHDJL0xZI57sE1NWqUagZFBJWoQrAAXPf+U+tpurbPcVvQeXP3OSz29Go1CrHBvis14a+pSxI4sRzBgQBAOJkCDIv+nDpAw4FhyjbPE0LAt2qD6amp9KnH87zrpXtWGrxXP3Im62LbVs0t18tPDTwwNF2cz+njELICrLYOh4rfgb8wbHXpJahcRrLFFTvrCpZz3Z5p6Pt/ZLzecIgCAIAgCAIAgGZ7dbQ9s/Y0z8Ome8R9bj+B++vhIW9uOkluR0Xmy4bG2f0MOmmus9OS9384nd7P8AIO0b3moO4h+ED9Tji3kv7+U9WNvvPpJaLTv/AEeNt7Q6OP8AXg83ryXZ9/TvNBxWIWmjO5CqgJYnkBJaUlFNvQqtOnKpNQisWzO6ftBrCqzGmrUie6h7rKOA74vrzNwdTIhbRnvN4ZFsl/H6LppKTUuL1T+x68Z7RboRSoEOeBZgQD42HzfpNk9pZdWOZopfx3CWNSeXJe+hO7H5M1FGq1rnEV+9UJ4qOIT/AD104ATqtaDgt6f1PUjNqXka01SpZU4ZLnz9v2ywzrIor202NYlMHQNq1cakf/lS4M5tw5gf5tOS4m3hShq/JdpK7PoxSd1W+iH/ANS4L8s7auyWFamidnummAFdTu1Bbnvjib3OvjPTtKTilhpx4niO1rqNSU97HHVPNeBSNrcwrUd7B+9GsndLFgO0XmKbOPm5E+nUSNuqk4Y0t7FefdiWPZlvRrYXXRbjzw7HzS4dhVZwk2IAgwJkyIBxAEGRBg0X2Y5aypUrtoKtlQeIUm7fmf0kts6m0nN8So/yG6jOpGjH/HXveGReZJFdEAQBAEAQBAKnt1tB2CdjTPxag1I4oh5+Z4D1PhOC+uNyO5HV+SJzY2z+mn0s11V5v2RmlMrvDevu3G9u8bX1tfnaQyw46FwlvYPd1/Jruz+eYWsipRYLugAUz3WAA4Ac/MXk/QuKU0ow8CiX1jdUZOdVY48dV87yn+0HaDtX93pnuUz8Qj6nH0+S/v5TgvrjefRx0Wvf+ie2Hs/o4dPNZvTku37+neU2RxYC5ez7IO1f3ioPh0z8MH6nHPyX9/KSFjb70uklotO/9Ff25f8ARQ6CD6z15L9+neaJjMStJGqObKgJJ6CS85KEXJ6IqlKlKrNQgsWzIM72irYiqX33Rb9xFYgKOXynVvE/xaQFa5nUlvYtdhfLTZ1G3pKG6m+La18eBouyGUNSQ1axZsRWALljdlUCypc+Atfr5CS1rRcI70/qZVNqXkKs+jpLCnHTDRvi/bl3nftVnYwlAvpvt3aYPNrcT0HE/lznu5rqjDHjwNWzbF3dZQ4LXu92QGy+xysvb4sF6lTvbjXsN7W7jmxvex0F/GcttZJrfq5t/MyU2jtiUZdDbPCKyxXLs5IstTIcIRunDUNeHw0B9CBedbt6Om6vBEPG/u095VJeLKVthsatFDWw99xdXQm+6PuUnWw5g+d5H3VkoLfhp2Fi2XtmVaao1tXo+3k/0UqRxYjiAIMiAIBK7NZOcVXFMfKNXPgv+Twm6hRdWe74kftK9VpRcv8AJ5Lv/RstCiEUKosqgADwAlhiklgj5/KTk8XqdkyYEAQBAEAQCOz/ADdcLRao2p4Iv3MeA/k9AZpr1lShvM67K0ldVVTj932Ix+vVqYiqSbvUqty5sTYAdOA6CV9uVSWOrZfYQp29LBZRivIveX+z2kFHbVXZyNQhCqD4C4JPn+klIbOjh13mVmv/ACGq5f8ASikueLfr87TqzD2di16FZgw1AqAEX/5qAR52M8z2atYS8f0e6H8ieOFaGXL2eOPiim5rlFbDm1amy3OjcVbycaenGR9SlOm+uvneWG2u6NwsaUseXFfY+cmwHvFZKW8EDnViQLDna/E+A8ZijT6SajjhiZu7joKMqmGOHD5w7TacJhlpItNBZUACjoJY4xUUorRHzyrUlVm5zeLZnXtBz/tX93pn4dM/EI+pxy8l/fyEiL643pdHHRa9/wCi2bD2f0UOnmutLTkv36d58+z7IO1qdvUHw6R7gP1VBz8l/e3gYsbfflvy0Xr+jO3L/oodBB9aWvJfv07zSq1UIpZiAqglieAAFyTJhtJYsqEIuclGKxbKLlFI5ljDiagPu9A2pKeDEai4/Jj/AGjWRlJO5q9JL6Vp88yy3Uls20VvB/8AUnq+z5ovuy9VqoRSzEBVBJJ4AAXJMk20liytRi5SUYrFspezznH4xsUxtTw91oJfXUW3ivLQ38yB9MjqDdes6r0Wi+fPAsN9FWForaK6085P8Y/PMse0+KWnhKzNw7NlA8Sw3VHqSJ2XElGlJvsInZ1KVS6pxj2p+GZnWzextXFKKjN2VI/KSLs/VVuNOp/IyJt7KdVbzeCLZf7ZpW0tyK3peS7328idxHs3W3cxDBvxKCP0tadMtmrDKRGQ/kksevTWHJ++JTc6yWthW3aq2v8AKw1RvI/wbGR9WjOk8JFgtL2jdR3qT71xRHTUdZ9IpJAAuSbAeJOgEHmUlFOT0RsOyOSDC0AD/UfVz18PISftaHRQ5s+f7RvXd1nPgsl3fsnJ0nAIAgCAIAgHxVqhVLMQFUEkngANSTMNpLFnqMXJqMVi2ZFtTnZxVUtqKaXFMeA+49T/AIHKV+5rutPHhwL3s2xVrSw/yevzsRZ/Z5kG6Peqg1YfBB5KdC/meA6X8Z3WFvgull9vchtu7Q3n/Xg8l9Xf2fbjz7i8yTK2IB8VaYYFWAZToQRcEdQZhpNYM9Rk4vGLwZUs62Bo1LtQPZMfp+amfTivpp0nBW2fCWcMvQnbTb9anlVW8u3R/v7+JXcRi8xwCsjluzIKqx76rfS6VOKnwB/Kckp3NusHp4+fuSsKOzr+SnFdbXDRvvXHnh4ley3C9tVSmXVA7AFmIAA5m55+A5m05KcN+SjjhiS1xV6KlKaWOC0Xz/SNswOFSlTWnTFkQAKOnj1J43lkhBQiox0R85rVZ1Zuc9WUvbnNWrVUwNE6uyiqep1CHoPmPkOsjryq5yVGHHX55lh2Paxo05XtXRJ4e/4X+i45XgEoUkpIO6gt1J5k9Sbn1khTpqnFRXAgLivOvVdSer+eRUNucyetUXA4cbztY1LHpvBCeQt3j6dZwXlSU5KjDXiT2x7aFGm7yvklp6Y/hfcotehWw1QbwqUag4HVT/aw4jyNpGOM6Us8mWaE6NzT6rUo+Pivcs+R1MRmbpSrtvUKB36htYueCqxGhPHkNN7nadlF1LpqM31VqQ15G32ZCVSisJzyXLta+a4cMTS1UAAAWA4AcAJMlPbbeLK3k2eVMVi6gpbvutEbpa1y7+Kt4cfQA8xbjpV5Var3fpXmyXu7Gna2sXU/5ZZ4di7vmfcevbPDLUwVfeHyIXXoyDeFvyt6mbLuKlRliaNk1ZU7ynu8Xg+55GNSvn0AvHs6yHfb3lx3U0pg825t6cJI2FDefSPhoVjb9/gv60H/AO34X5f2NHkuVUQBAEAQBAEAz72gbQbxOGpnuqfikc2HBPIcT18jIi+uMX0cfv7Fp2Js/dX9iazenv8AfhyIPZHIji63eHwqdjUPj4IPP9r9Jz2tv0089Fr7EltS+VrS6v1PT3+3qa4qgCwFgOA8JPlFbbeLOYMCAIAgHDKCLEXB4g8DBlNp4oqudbCUKt2pfBfoL0z5py/tt6zgrWFOeccn5eHsTdpt2vSyqddefj74lZf/AMhlt9SaQ4H+pSH8p+g85yf9zbd3iv0TC/8Az9pcpeEvZ+ZEbN5gKeMpVqpuN8l2P41ZSxPm1zOe3qKNVTl8xO6/t3UtJ0qa4ZLuaeHlgbODcXBGvA8R5yxHz7DB4Mr2y2zXuxepVcVa9Unee2gBNza/MnU+nhryW1t0TcpPFsldpbS/sqNOmt2EeHzs0R0beZiq0hh1RalfEEKikA7tzbfseBvoD468jPN7USj0aWMmbNjW0nUddvdhDNvTHl78u8ltnMnXCUFpixbi7fc54ny4AdAJvoUVSgoo4b+8ldVnUenBdi+eZ1ZxtJQwtREqsQXF9BcKL2Ba2oBN+XIzFW5p0pKMnqe7XZte6hKdJZLz7iQwNWk679IoyubkpaxPMkjnoJtg4tYxOWtGrCW7VTTXaVH2lZyEpjDKe9Vsz9EBuB/cR+QPjODaFbCPRrj6E7/H7NzqO4lpHJd/6Xm0UbIsrbE1lpLwOrH7VHEyNo0nUmoosd/eRtaLqPXgu1m04PDLSRUQWVAAB5SwwioxUUfPJzlOTlJ4tndPR5EAQBAEAQCvbZZ/7rS3UPxalwn4Rzc+XLr5Gcl3cdFHBav5iSuyrD+1Vxl9K158vnAy3C4d61RUQbz1DYdSdSSfzJPQyEhBzkorVl0qVIUabnLJI2PIsqXC0VpLrbVm5sx4sf8AeAAlho0lSgoooF5dSuarqS+3JdhITacogCAIAgCAIAIgFZzrYnD17sg7FzzQd0n8VPh+VjOKtY055rJ/OBMWm27ihlLrLnr4++JXCuY5aLC1WgOhdAPLRk/acmFzbc4+P7XoS+OztpPF9Wfg/Z+p0Yn2hYllsiUkJ+oAsfS5t+YM8y2jUaySRsp/x62jLGTb5aHRsNU7XMFeqxZyHILG5Lbtv/Xe/LpPNm96unJ55m3bEeisXCmsFlp2Y++BqWLr9mjvYncUtYC5NhewHM6Sbk91NlKpQ6Sahjhi8Cl7IZU+JrVMbik1e4pow0sRYndPIDujx1PgZHWtKVSbrVFroWHal3C3pRs7d6atfNW839kenP8AIqWFR8TQqvhWUXsmqOeAU0zpqbDw14T3XoQpJ1IPdfLR/Y02V9Vupxt60VUT7dVzx+PmZxjcW9ao1RyWdzr+wAA9BaRE5ynJylqy3UqUKFNQhlFGp7EZF7tR3mHxati3Qclk3Z0Ojhi9WUbat9/arZfSsl7/AHLJOsjBAEAQBAEA8maY9MPSaq57qj1J5KOpM11akacXKRut6E69RU4asxvN8xfEVWqudW5clA4KOg/7leqVHUk5yPoFrbQt6apw0Xm+00DYDZ/sU7eoPiVR3QeKIdfzbQ+VuslrG33I78tX6FX23tDpp9DB9WOvN+y+cC3zvIEQBAEAQBAEAQBAEAQCvZ1sdh8Rdt3sqh+pLC5/EvA/v1nJWs6dTPRkrabYubfLHej2P8PX8cijZjsti8GwqU7uEN1qU9StubJxH6i3GRtS1rUXvRzw4r2LJQ2paXkejnljwfHuf+n2FpyPb6jUUDEfCfmwBNNuoIuV8j+ZnbR2hCSwnk/IhrzYFam26PWXmvf7eBL4nazBou8cQjdEO+x9FvOiV3Risd44KeybycsOja78l5mc7WbTNjGAAKUU1VTxJ4bzW0vbS3LXxkTc3LrPsSLZszZkbOLbeMnq/wAL5mSHs+yHtqnbOPh0j3b/AFP/AIH7+U2WNDflvvRHFt6/6OH9eDzevJdn39O81CTRTxAEAQBAEAQDKdts/wDeau4h+FTJ3fxNwL/wOnnIK7uOllgtEXbZFh/Xp78/ql5Ls9/0eXYzAJXxaJU1VQXt9xW1lPTn6TzaU1OqlLvN+1q86FrKUNXl3YmwSfKEIAgCAIAgCAIAgCAIAgCAIBStu9l0em+IpKFqICzgcHUasbfcBrfnw8LR15aqUXUjqvMsWxtqThNUKjxi8lyft6GaSILgezKcubEVVpJxY6nwHMzZTpupJRRy3l1G2ourLhpzfYbVluBWhTWmgsqC3n4mWGnBQioo+d1qsqs3Um82eqezWIAgCAIAgHRjqRem6qbFlYA+BIIBnmabi0j3SkozUnwZieNwrU3KOpVhyP8AHjK24uLwawZ9FoVoVYKcHijjCYl6NRaiHddDdT/vIi48jEZOElJao9VacK0HCeaZqWz+11HEgKxFOrzRjoT+Buflxk3QvIVMnkylX2yK1u3KK3o9vuviLFOsihAEAQBAEAQBAEAQBAEAQCs7eZ0MPhyg/qVwUUeCkWdvQG3mROO9rdHTwWrJjYtk7iupv6Y5vv4L5wMlkGXo1P2f5F2NLtXHxKo08VTkPXjJmxobkd96so22r7+xW3Ivqx83xft+y2zvIYQBAEAQBAEAQDx5lldLELu1UDDkeY8jxE11KMKiwkjdQuKtCW9Tlgyi53sE63bDtvj7G0b0PAyLrWElnDP1LJZ7fi8I3Cw5r8r28Cm4igyMVdSrDiGFjI+SaeDLDSqwqR3qbxXIm8l2uxGHsN7tKY+hyTYfhfiP1HSdNG8qU8tVzI+72Rb3GeG7LtX5WnzUvuSbXYfEWXe7OofofS5/C3A/v0krRvKdTLRlYu9kXFvnhvR7V+VqvTmWCdRFiAIAgCAIAgCAIAgHXiK600Z3IVUBLE8AALkzEpKKxZ7pwlUkoRWLZiu0GbNiq7VWuAdEX7UHAefEnqTK7XqurNyZ9EsbSNrRVNfd9r+eRI7EZF7zW3mHwqRBbqeS/wAzdaUOknnojg21f/16XRxfWl5Lt/C/RrgEnSjnMAQBAEAQBAEAQBAEA8OZ5TRxC7tWmG8DzHkZqqUYVFhJG6hcVaEt6nLBlFzvYJ0u2HbfX7D8w8jzkZWsJRzhmWSz/kEX1bhYc1+V7eBT8RQZCVdSrDiCLGR7TTwZYqdWFSO9B4rkTOS7W4jDWG92lMfQ9zYfhbiP1HSdNG7qU8tUR93sm3uM8N2XavytH68y/ZJthh8RZd7sqh+h7C5/C3A/v0krRvKdTLRlYu9j3Fv1sN6PavytV6cywzqIoQBAEAQBAEAQDPfaVntyMKh4Watb81T9mP8Ab1kVf1//ABr7lq2BY4f9zNco/l/jxKRg8M1V1poLs5sBI6MXJpIsVetCjTdSeiNpyHKlw1Faa8vmPix4mWGjSVKCij53dXM7iq6s+PlyJCbTnEAQBAEAQBAEAQBAEAQBAPDmmUUcQu7VQN15jyM1VaMKiwkjfQuatCW9Tlgyh53sFUS7UG7RftOjDyPORdawnHOGfqWSz/kEX1bhYc1p917eBTq9FkJV1KsOIIsZwNYPBlip1I1I78HiuRNZLtZiMNYBu0pj6HuQB+FuK/t0nTRu6lPLHFHBd7Jt7nNrdl2r8rR+vMv+SbY4fEWUnsqh+lzYE/hfgf0PSSlG8p1MtGVe82NcW/WS3o9q/K1/HMsU6yJEAQBAEAi9pM4XCUGqGxbhTX7nPAeXEnoDNNesqUHI7bCzldVlTWnHkvnmYtWqs7FmJZmJLE8yTcmV5tt4vU+hwhGEVGKwSND9nGR7qnEuO8+lO/JebeslbChgukf2Kht6+6Sp0EHlHXm/164l6kkV4QBAEAQBAEAQBAEAQBAEAQBAEA8Ga5NRxC2qoD14EdbzVVoQqLCSN9C5q0Jb1OWDKFnewVSndqB7RftOjDyPORdawlHOGZZbP+QRl1a6w5rTw9vAp9akVJVlII4gixnA008GWKnUjUipQeK5E1ku1mIw1gG7SmPofUAfhbiv7dJ00bupTyxxRwXeybe5zawl2r8rR+vMv+SbZYfEWUnsqh+lyLE/hfgf0PSSlG8p1MtGVa82NcW/WS3o9q/K1/HMsc6yJEAQDH9tM996rndPwqV1p+Dfc/rbToB4mQN3X6WeWiL7smx/q0Ot9Us3y7F9vU82y+THFV1T6F71Q+C+Hrwni3o9LPd4cT3tS9VpQcl9TyXv9vY2elTCgKBYAWA8AJYEklgigN4vFn1MmBAEAQBAEAQBAEAQBAEAQBAEAQBAEAjs1yWjiBaogPgeBHkZpq0IVF1kdFvdVbeW9Tlh87Ch53sFUp3age0X7T83oef+6yMrWE45wz9Sy2f8ghLq11hzWnh7eBUK9FkJV1KkcQRacDWDwZYadSFSO9B4rkTGSbVYjDWCvv0x9D3IA/CeK+mnSdFG6qUsk8V2HDd7Kt7nOSwl2r88H68y4YT2i0CPiUqqHnbddfQ3B/SSEdo039SaICr/AByun1JJr7p/n1IzabbsVaTUsOjrvizO1gd3mFAJ48Lmabi+347sFrxOzZ+wnSqKrWaeGiXbz7ijopJAAuToB4k8JHJFklJRTlLRGx7IZGMLQAP9R+9UPXw8hJ61odFDPVnz3aN67us58Fku79k5Ok4BAEAQBAEAQBAEAQBAEAQBAEAQBAEAQBAEAj80yajiBaogPXmPWaqtCFRdZG+hc1aEt6nLAomd7A1Eu1Bt9ftPzeh/3zkZWsJRzhmWW0/kMX1bhYc1+V7eBTsRQam266lW8CLfl4zgaaeDLFSqwqx3qbxXI64Nhd/Z1kG+/vNQd1NKYPNubekkLGhvPpHotCsbev8ABf1oP/29vyaTJcqggCAIAgCAIAgCAIAgCAIAgCAIAgCAIAgCAIAgCAeLMcqpV1tURW9Bea6lKFRYSRto16lGW9Tk0+RWx7PMPv728279uv7liP0nKrCniST25euO7veSx9C24egtNQiiyqLATtjFRWCIltt4s7JkwIAgCAIAgCAIAgCAIAgCAIAgCAIAgCAIAgCAIAgCAIAgCAIAgCAIAgCAIAgCAIB//9k="/>
          <p:cNvSpPr>
            <a:spLocks noChangeAspect="1" noChangeArrowheads="1"/>
          </p:cNvSpPr>
          <p:nvPr/>
        </p:nvSpPr>
        <p:spPr bwMode="auto">
          <a:xfrm>
            <a:off x="190500" y="-212725"/>
            <a:ext cx="304800" cy="304800"/>
          </a:xfrm>
          <a:prstGeom prst="rect">
            <a:avLst/>
          </a:prstGeom>
          <a:noFill/>
        </p:spPr>
        <p:txBody>
          <a:bodyPr vert="horz" wrap="square" lIns="91440" tIns="45720" rIns="91440" bIns="45720" numCol="1" anchor="t" anchorCtr="0" compatLnSpc="1">
            <a:prstTxWarp prst="textNoShape">
              <a:avLst/>
            </a:prstTxWarp>
          </a:bodyPr>
          <a:lstStyle/>
          <a:p>
            <a:endParaRPr lang="th-TH"/>
          </a:p>
        </p:txBody>
      </p:sp>
      <p:pic>
        <p:nvPicPr>
          <p:cNvPr id="25602" name="Picture 2" descr="https://encrypted-tbn0.gstatic.com/images?q=tbn:ANd9GcSdz5WjxpdyBqbEoPl5O7vimER5wtrpJ161fSVdcYmfhmtwWlce"/>
          <p:cNvPicPr>
            <a:picLocks noChangeAspect="1" noChangeArrowheads="1"/>
          </p:cNvPicPr>
          <p:nvPr/>
        </p:nvPicPr>
        <p:blipFill>
          <a:blip r:embed="rId2" cstate="print"/>
          <a:srcRect/>
          <a:stretch>
            <a:fillRect/>
          </a:stretch>
        </p:blipFill>
        <p:spPr bwMode="auto">
          <a:xfrm>
            <a:off x="5643570" y="1785926"/>
            <a:ext cx="3071834" cy="307183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ชื่อเรื่อง 3"/>
          <p:cNvSpPr>
            <a:spLocks noGrp="1"/>
          </p:cNvSpPr>
          <p:nvPr>
            <p:ph type="title"/>
          </p:nvPr>
        </p:nvSpPr>
        <p:spPr/>
        <p:txBody>
          <a:bodyPr/>
          <a:lstStyle/>
          <a:p>
            <a:r>
              <a:rPr lang="en-US" dirty="0" smtClean="0"/>
              <a:t>Customer Value –Based Pricing</a:t>
            </a:r>
            <a:endParaRPr lang="th-TH" dirty="0"/>
          </a:p>
        </p:txBody>
      </p:sp>
      <p:sp>
        <p:nvSpPr>
          <p:cNvPr id="5" name="ตัวยึดเนื้อหา 4"/>
          <p:cNvSpPr>
            <a:spLocks noGrp="1"/>
          </p:cNvSpPr>
          <p:nvPr>
            <p:ph sz="quarter" idx="1"/>
          </p:nvPr>
        </p:nvSpPr>
        <p:spPr/>
        <p:txBody>
          <a:bodyPr/>
          <a:lstStyle/>
          <a:p>
            <a:r>
              <a:rPr lang="en-US" b="1" dirty="0" smtClean="0">
                <a:solidFill>
                  <a:srgbClr val="FF0000"/>
                </a:solidFill>
              </a:rPr>
              <a:t>Customer value-based pricing</a:t>
            </a:r>
            <a:r>
              <a:rPr lang="en-US" dirty="0" smtClean="0">
                <a:solidFill>
                  <a:srgbClr val="FF0000"/>
                </a:solidFill>
              </a:rPr>
              <a:t>: Setting price based on buyers’ perceptions of value rather than on the seller’s cost.</a:t>
            </a:r>
          </a:p>
          <a:p>
            <a:endParaRPr lang="en-US" dirty="0" smtClean="0">
              <a:solidFill>
                <a:srgbClr val="FF0000"/>
              </a:solidFill>
            </a:endParaRPr>
          </a:p>
          <a:p>
            <a:pPr>
              <a:buNone/>
            </a:pPr>
            <a:r>
              <a:rPr lang="en-US" dirty="0" smtClean="0"/>
              <a:t>  </a:t>
            </a:r>
            <a:r>
              <a:rPr lang="en-US" sz="2000" dirty="0" smtClean="0"/>
              <a:t>Figure 10.1 Considerations in Setting Price</a:t>
            </a:r>
            <a:endParaRPr lang="th-TH" sz="2000" dirty="0"/>
          </a:p>
        </p:txBody>
      </p:sp>
      <p:sp>
        <p:nvSpPr>
          <p:cNvPr id="21506" name="AutoShape 2" descr="data:image/jpeg;base64,/9j/4AAQSkZJRgABAQAAAQABAAD/2wCEAAkGBxQSEhUUExIUFRQSGBgZFRgYFxgYFhYXGBUYFhgXFxQYHCggHB0lHRUUITYjJSssLi4uGR8zODUsNygtLisBCgoKDg0OGxAQGzYlICQyNDQ0NDcvLC4wLi8vLCwsNDQyLCwsLC80LC8sLCwvNDQsLzQ0LC8sLDQsLCwsLy8sLP/AABEIAO4A1AMBEQACEQEDEQH/xAAbAAEAAwADAQAAAAAAAAAAAAAABQYHAQMEAv/EADoQAAIBAgMFBQYFBAIDAQAAAAECAAMRBAUhBhIxQWETIlFxgQcUIzJCUmKRobHBM4LR8HLhFbLxQ//EABsBAQACAwEBAAAAAAAAAAAAAAAFBgEDBAIH/8QANxEAAgECAwQJBAICAQUBAAAAAAECAwQRITEFEkFhEyJRcZGhsdHwMoHB4QYUQvEzIyRDcqIV/9oADAMBAAIRAxEAPwDcYAgCAIAgCAIAgCAIAgCAIAgCAIAgCAIAgCAIAgCAIAgCAIAgCAIAgCAIAgCAIAgCAIAgCAIAgETtFtDQwVI1azgKGVTzsWNhcDgJhvAEFj9vlQF1w2IqIBcMlMutSylmFNweRstzzvyF553n2GSbwWfLVKlF3qbhSHBGm8bWPLw4GFPFjAmJ7MCAIAgCAIAgCAIAgCAIAgCAIAgCAIAgCAIAgCARe0mfUsDRNau26gIW9iRdr2vYGw04zDeAIfZXJXO/WrYg4hKru1JGUWRGLADe+sbp0JA0MxFcTLLWigCwAAHADgPSejBU83yo4ZjXoL8Mm9SmNB4llHI/75a5R4oymfWzmfPUN3bfVmsGFgLN/T05Hip6iYjJ45mWi1zaeRAEAQBAEAQBAEAQBAEAQBAEAQBAEAQBAEA8+PxqUKbVKrqiJqzMQANbak8NSJhvAFUyXC1sViqld61KrgyQaC7oLr3QbXA3StmOt7zys3iZfYXMCezAgHBF+MAzWjk2E/8ALVKK4hwO7UfCWspZSjht88VuyNuj7eJGk15bxngaXNhgQBAEAQBAEAQBAEAQBAEAQBAEAQBAEAQBAKnt1XrXoUUodtRxLGnWswUoCO6xBsCvG+vLrY+ZYmUWLLcvp4emtKjTWnTTgqiyjmbCejB6oAgERn2cU6NqXaKteuGFFbjeJ0W6g8bFlnmTwMpHj2MyyvTpb2L7Fq7E9+ktroTcXuLg66gaaRFYBljnowIAgCAIAgCAIAgCAIAgCAIAgCAIAgCAIAgFL22oBMRhsQcY1FVO69ElRTrgmwF20Dd78uFiLzxPBGUXGlUDKGHBgCPIi89mD7gHDNYXPKAU3KsM+MxdWpisMhp4aofdKpO9dTfUI2qtbcubWPiZ4WbxMlznswIAgCAIAgCAIAgCAIAgCAIAgCAIAgCAIAgCAVP2l0kOE3nwfve4wITdBZSbjfF+FtL+I0nmWOGRlFhymozUKbOpVmRSyndupI4Hd7tx008JlGD1zIKzt9m9Chh+zr1OyXFXpK92XdYjjvrwI4jUcDPMmZRJ7N5cMPh6dMVHqbo+dyCxHK5A1AGgPhEVkGSc9GBAEAQBAEAQBAEAQBAEAQBAEAQBAIzaHOUwtIu2rHRF5s3+BzM0XFdUYbzOyys53VXcjpxfYjNMRtVi2be7dl8AoAUdALfveQ0rus3jvFwhsm0jHd3Me/HH53E1lG37rZcQm+PvSwb1XgfS06aW0ZLKoseZG3WwISzoPDk9PHXxx7y65XnFHEC9KoreI4MPNTqJJU60KixiyvXFpWt3hUjh6eOh75tOYr23jOMG5p11w7Cx7RlDKB9QsfEXHPjPM9DKPZsu+9hKJ7YVyy3NUABXJJJZQNAtybdLTMdAyVmTBVNtMXVWphaaYb3hK1SzjeUBCNQzI3zAWJ8O6b8RPEseBlFqAnswcwBAEAQBAEAQBAEAQBAEAQBAEAQDpxeJWkjO5sqC5PSeZyUYuT0R7p05VJqEFi2ZBtDnDYqqXbRRoi/av+TxMr1es6095/YvtjZxtaSgteL7X7dhFzSdogyc06hUgqSGHAgkEeRHCFinijzKKkt2SxRaMo26r0rCqBWXr3XH9w0PqPWd1LaFSOUs/UhbrYVCpnT6r8V4fO4ms42sp16FsPSetWJ0o6I/yt3i5Ngo4bwJsSOF5IxuYVV1Su3Oza9rnUWXas1878CybOF/dqRqKyORcoxUslyTuEqLHdvb0nRHQ4GSU9GCmZ3g61XMaRo4oUqaALXQopLWIICMTfUORfkSeNyBreDZlaFzmwwIAgCAIAgCAIAgCAIAgCAIAgCAIBme3O0Pbv2NM/CpnUjg7jn5Dl118JCXtz0ktyOi82XDY2z+hh0s11n5L3fziVKcJOiAcQZODBk4MA8+IdwrblRqZZSpZTYhW0IuNeHhrNtKp0ct5Gq6tY3NF05fGXChtL7kRSoY73s0zapTqd4gEbwZao1trbUn11klWrzpYSi8U+HsVaws6V2nSqQ3ZR/yWv3Ty9C2ZNtxh61le9Fz93yE9KnD87TbSvqc8pZP5xNF3sO4o4yh1ly18PbEh8AmCxGcvUFNjiqS6kBwgC3UPvX3WJBXpqOYvOhPGRENNZM0CbTwIAgCAIAgCAIAgCAIAgCAIAgCAVHbvaHsk7CmfiOO+R9CH+T+3pI++udxdHHV+SJ3Y2z+mn0011VpzfsvnEq+xeQ+81d9x8GkRveDNxCeXAnpYc5xWdv0ssXovmBNbWv/AOtT3Y/XLTku32/Rc842Nw9e5Veyc/UmgJ/EnA+lj1kjVsaU81k+XsV612zcUMm95c/fX5oUTPdlq+FuzAPTH1rwH/JeK/qOsi69pUpZvNdpZrPalC66qyl2P8Pj68iDnMSR8mDJwYMnW63mT0ngMqrUaPaM+FrVgoZqppju0qe5pVYKL3B3tSQLAeBnfbxVSDi8yv7YnUtq8atJqKaz5tPj2jD7xCkjR0V1IOjI1wGHqrDpactSjKGpI2u0KN1juZPmSuUZ1WwxvSfdB4qRdD5qf3FjFKvOl9LM3VjQuf8Akjn28fH3LvlHtBptZcQhpn71uyeo+Yfr5ySpbRi8prD0K5dfx+pDOi95djyfs/LuLdhMWlVd6m6up5qQR+k74zjJYxeJBVKU6Ut2awfM756NYgCAIAgCAIAgCAIAgCAIBFbSZyuFolzYudKa/c3+BxP/AHOe5rqjDHjwO2ws5XVVQWnF9i9+wyrCYerjK4UHeqVWuzHl9zHoB/AkHCEq08OLLtUqUrOhvPKMVp+O9/s1/K8vTD0lpIO6g9SebHqTrLBSpqnFRiUO5uJ16jqT1ZE5htCRjKWFooHJN6x17i2voRzA116DnponctVlSgse3kd1DZ6dpO5qvBf4837cPF8CfqAWO9bdsb34W53vynU8MMyLjjisNTCsQV323Pk3m3P+Nzu/paViWGLw0PpdPe3Vva4Z9/E65g9nzBk4gEvs9m64cVqdSkKtHEruVUJsSLMDY9QxBHlwnVbXPQt5YpkbtPZ6vIxzwcdOzPtPHjhh7r7vSdNwFQXqF23GIO5bhugi+tz1EV7hVFhFZczVs/Zjtpb85YvDDJZL9nmnKSwvAO7CYt6Tb1N2RvFTa/n4joZ7hOUHjF4GurRp1o7tSKa5lvyn2g1FsMQgqD7ksr+q/KfS076W0ZLKosSAuv4/TlnQlhyea8dfUumU5/h8T/Sqgt9p7rj+06+o0kjSr06n0sr1zY17f/kjgu3VeJJzccggCAIAgCAIAgCAIB04vErSRnc2VBcmeZyUIuT0R7p05VJqEVi2ZBtDnDYqsXNwOCL9q8h5nn/8ler1nVnvP7F9sLONrS3Frxfa/Y0LYvIPdqW84+NVALfhHJP5PXyEl7O36KOL1fzAqu1r/wDs1N2H0R058/bkWCuGKkKQrEHdJFwDbQlbi/ledbxwyIuDipJyWKIbZnZ4YXfdn7WtVN3qEW53sB56nxPkJz29sqWLbxb4khtDaLut2MVuwjovnxHh2txz1XXA0D8St/VblTpc7+Y/T/kJquqjm1Qhq9eSOjZlCFKLvK30x0XbL9evczsxew+FemqhSjKAA6nvG3NxwYnyv5TMrCk44JYczzS25dQm5N4p8Hp9uKKHjdmay1HSkrV1Q2LqhC35jXQkcDYnX1kZO1qKTUVjzLNR2nRlTjOo1Bvg3n/rvSPRsXkVPFVWFVhu0x8m9Z2Y6cAb2HHzt1nqzoRqzalwNW1r6pbUk6SzfHDJL0xZI57sE1NWqUagZFBJWoQrAAXPf+U+tpurbPcVvQeXP3OSz29Go1CrHBvis14a+pSxI4sRzBgQBAOJkCDIv+nDpAw4FhyjbPE0LAt2qD6amp9KnH87zrpXtWGrxXP3Im62LbVs0t18tPDTwwNF2cz+njELICrLYOh4rfgb8wbHXpJahcRrLFFTvrCpZz3Z5p6Pt/ZLzecIgCAIAgCAIAgGZ7dbQ9s/Y0z8Ome8R9bj+B++vhIW9uOkluR0Xmy4bG2f0MOmmus9OS9384nd7P8AIO0b3moO4h+ED9Tji3kv7+U9WNvvPpJaLTv/AEeNt7Q6OP8AXg83ryXZ9/TvNBxWIWmjO5CqgJYnkBJaUlFNvQqtOnKpNQisWzO6ftBrCqzGmrUie6h7rKOA74vrzNwdTIhbRnvN4ZFsl/H6LppKTUuL1T+x68Z7RboRSoEOeBZgQD42HzfpNk9pZdWOZopfx3CWNSeXJe+hO7H5M1FGq1rnEV+9UJ4qOIT/AD104ATqtaDgt6f1PUjNqXka01SpZU4ZLnz9v2ywzrIor202NYlMHQNq1cakf/lS4M5tw5gf5tOS4m3hShq/JdpK7PoxSd1W+iH/ANS4L8s7auyWFamidnummAFdTu1Bbnvjib3OvjPTtKTilhpx4niO1rqNSU97HHVPNeBSNrcwrUd7B+9GsndLFgO0XmKbOPm5E+nUSNuqk4Y0t7FefdiWPZlvRrYXXRbjzw7HzS4dhVZwk2IAgwJkyIBxAEGRBg0X2Y5aypUrtoKtlQeIUm7fmf0kts6m0nN8So/yG6jOpGjH/HXveGReZJFdEAQBAEAQBAKnt1tB2CdjTPxag1I4oh5+Z4D1PhOC+uNyO5HV+SJzY2z+mn0s11V5v2RmlMrvDevu3G9u8bX1tfnaQyw46FwlvYPd1/Jruz+eYWsipRYLugAUz3WAA4Ac/MXk/QuKU0ow8CiX1jdUZOdVY48dV87yn+0HaDtX93pnuUz8Qj6nH0+S/v5TgvrjefRx0Wvf+ie2Hs/o4dPNZvTku37+neU2RxYC5ez7IO1f3ioPh0z8MH6nHPyX9/KSFjb70uklotO/9Ff25f8ARQ6CD6z15L9+neaJjMStJGqObKgJJ6CS85KEXJ6IqlKlKrNQgsWzIM72irYiqX33Rb9xFYgKOXynVvE/xaQFa5nUlvYtdhfLTZ1G3pKG6m+La18eBouyGUNSQ1axZsRWALljdlUCypc+Atfr5CS1rRcI70/qZVNqXkKs+jpLCnHTDRvi/bl3nftVnYwlAvpvt3aYPNrcT0HE/lznu5rqjDHjwNWzbF3dZQ4LXu92QGy+xysvb4sF6lTvbjXsN7W7jmxvex0F/GcttZJrfq5t/MyU2jtiUZdDbPCKyxXLs5IstTIcIRunDUNeHw0B9CBedbt6Om6vBEPG/u095VJeLKVthsatFDWw99xdXQm+6PuUnWw5g+d5H3VkoLfhp2Fi2XtmVaao1tXo+3k/0UqRxYjiAIMiAIBK7NZOcVXFMfKNXPgv+Twm6hRdWe74kftK9VpRcv8AJ5Lv/RstCiEUKosqgADwAlhiklgj5/KTk8XqdkyYEAQBAEAQCOz/ADdcLRao2p4Iv3MeA/k9AZpr1lShvM67K0ldVVTj932Ix+vVqYiqSbvUqty5sTYAdOA6CV9uVSWOrZfYQp29LBZRivIveX+z2kFHbVXZyNQhCqD4C4JPn+klIbOjh13mVmv/ACGq5f8ASikueLfr87TqzD2di16FZgw1AqAEX/5qAR52M8z2atYS8f0e6H8ieOFaGXL2eOPiim5rlFbDm1amy3OjcVbycaenGR9SlOm+uvneWG2u6NwsaUseXFfY+cmwHvFZKW8EDnViQLDna/E+A8ZijT6SajjhiZu7joKMqmGOHD5w7TacJhlpItNBZUACjoJY4xUUorRHzyrUlVm5zeLZnXtBz/tX93pn4dM/EI+pxy8l/fyEiL643pdHHRa9/wCi2bD2f0UOnmutLTkv36d58+z7IO1qdvUHw6R7gP1VBz8l/e3gYsbfflvy0Xr+jO3L/oodBB9aWvJfv07zSq1UIpZiAqglieAAFyTJhtJYsqEIuclGKxbKLlFI5ljDiagPu9A2pKeDEai4/Jj/AGjWRlJO5q9JL6Vp88yy3Uls20VvB/8AUnq+z5ovuy9VqoRSzEBVBJJ4AAXJMk20liytRi5SUYrFspezznH4xsUxtTw91oJfXUW3ivLQ38yB9MjqDdes6r0Wi+fPAsN9FWForaK6085P8Y/PMse0+KWnhKzNw7NlA8Sw3VHqSJ2XElGlJvsInZ1KVS6pxj2p+GZnWzextXFKKjN2VI/KSLs/VVuNOp/IyJt7KdVbzeCLZf7ZpW0tyK3peS7328idxHs3W3cxDBvxKCP0tadMtmrDKRGQ/kksevTWHJ++JTc6yWthW3aq2v8AKw1RvI/wbGR9WjOk8JFgtL2jdR3qT71xRHTUdZ9IpJAAuSbAeJOgEHmUlFOT0RsOyOSDC0AD/UfVz18PISftaHRQ5s+f7RvXd1nPgsl3fsnJ0nAIAgCAIAgHxVqhVLMQFUEkngANSTMNpLFnqMXJqMVi2ZFtTnZxVUtqKaXFMeA+49T/AIHKV+5rutPHhwL3s2xVrSw/yevzsRZ/Z5kG6Peqg1YfBB5KdC/meA6X8Z3WFvgull9vchtu7Q3n/Xg8l9Xf2fbjz7i8yTK2IB8VaYYFWAZToQRcEdQZhpNYM9Rk4vGLwZUs62Bo1LtQPZMfp+amfTivpp0nBW2fCWcMvQnbTb9anlVW8u3R/v7+JXcRi8xwCsjluzIKqx76rfS6VOKnwB/Kckp3NusHp4+fuSsKOzr+SnFdbXDRvvXHnh4ley3C9tVSmXVA7AFmIAA5m55+A5m05KcN+SjjhiS1xV6KlKaWOC0Xz/SNswOFSlTWnTFkQAKOnj1J43lkhBQiox0R85rVZ1Zuc9WUvbnNWrVUwNE6uyiqep1CHoPmPkOsjryq5yVGHHX55lh2Paxo05XtXRJ4e/4X+i45XgEoUkpIO6gt1J5k9Sbn1khTpqnFRXAgLivOvVdSer+eRUNucyetUXA4cbztY1LHpvBCeQt3j6dZwXlSU5KjDXiT2x7aFGm7yvklp6Y/hfcotehWw1QbwqUag4HVT/aw4jyNpGOM6Us8mWaE6NzT6rUo+Pivcs+R1MRmbpSrtvUKB36htYueCqxGhPHkNN7nadlF1LpqM31VqQ15G32ZCVSisJzyXLta+a4cMTS1UAAAWA4AcAJMlPbbeLK3k2eVMVi6gpbvutEbpa1y7+Kt4cfQA8xbjpV5Var3fpXmyXu7Gna2sXU/5ZZ4di7vmfcevbPDLUwVfeHyIXXoyDeFvyt6mbLuKlRliaNk1ZU7ynu8Xg+55GNSvn0AvHs6yHfb3lx3U0pg825t6cJI2FDefSPhoVjb9/gv60H/AO34X5f2NHkuVUQBAEAQBAEAz72gbQbxOGpnuqfikc2HBPIcT18jIi+uMX0cfv7Fp2Js/dX9iazenv8AfhyIPZHIji63eHwqdjUPj4IPP9r9Jz2tv0089Fr7EltS+VrS6v1PT3+3qa4qgCwFgOA8JPlFbbeLOYMCAIAgHDKCLEXB4g8DBlNp4oqudbCUKt2pfBfoL0z5py/tt6zgrWFOeccn5eHsTdpt2vSyqddefj74lZf/AMhlt9SaQ4H+pSH8p+g85yf9zbd3iv0TC/8Az9pcpeEvZ+ZEbN5gKeMpVqpuN8l2P41ZSxPm1zOe3qKNVTl8xO6/t3UtJ0qa4ZLuaeHlgbODcXBGvA8R5yxHz7DB4Mr2y2zXuxepVcVa9Unee2gBNza/MnU+nhryW1t0TcpPFsldpbS/sqNOmt2EeHzs0R0beZiq0hh1RalfEEKikA7tzbfseBvoD468jPN7USj0aWMmbNjW0nUddvdhDNvTHl78u8ltnMnXCUFpixbi7fc54ny4AdAJvoUVSgoo4b+8ldVnUenBdi+eZ1ZxtJQwtREqsQXF9BcKL2Ba2oBN+XIzFW5p0pKMnqe7XZte6hKdJZLz7iQwNWk679IoyubkpaxPMkjnoJtg4tYxOWtGrCW7VTTXaVH2lZyEpjDKe9Vsz9EBuB/cR+QPjODaFbCPRrj6E7/H7NzqO4lpHJd/6Xm0UbIsrbE1lpLwOrH7VHEyNo0nUmoosd/eRtaLqPXgu1m04PDLSRUQWVAAB5SwwioxUUfPJzlOTlJ4tndPR5EAQBAEAQCvbZZ/7rS3UPxalwn4Rzc+XLr5Gcl3cdFHBav5iSuyrD+1Vxl9K158vnAy3C4d61RUQbz1DYdSdSSfzJPQyEhBzkorVl0qVIUabnLJI2PIsqXC0VpLrbVm5sx4sf8AeAAlho0lSgoooF5dSuarqS+3JdhITacogCAIAgCAIAIgFZzrYnD17sg7FzzQd0n8VPh+VjOKtY055rJ/OBMWm27ihlLrLnr4++JXCuY5aLC1WgOhdAPLRk/acmFzbc4+P7XoS+OztpPF9Wfg/Z+p0Yn2hYllsiUkJ+oAsfS5t+YM8y2jUaySRsp/x62jLGTb5aHRsNU7XMFeqxZyHILG5Lbtv/Xe/LpPNm96unJ55m3bEeisXCmsFlp2Y++BqWLr9mjvYncUtYC5NhewHM6Sbk91NlKpQ6Sahjhi8Cl7IZU+JrVMbik1e4pow0sRYndPIDujx1PgZHWtKVSbrVFroWHal3C3pRs7d6atfNW839kenP8AIqWFR8TQqvhWUXsmqOeAU0zpqbDw14T3XoQpJ1IPdfLR/Y02V9Vupxt60VUT7dVzx+PmZxjcW9ao1RyWdzr+wAA9BaRE5ynJylqy3UqUKFNQhlFGp7EZF7tR3mHxati3Qclk3Z0Ojhi9WUbat9/arZfSsl7/AHLJOsjBAEAQBAEA8maY9MPSaq57qj1J5KOpM11akacXKRut6E69RU4asxvN8xfEVWqudW5clA4KOg/7leqVHUk5yPoFrbQt6apw0Xm+00DYDZ/sU7eoPiVR3QeKIdfzbQ+VuslrG33I78tX6FX23tDpp9DB9WOvN+y+cC3zvIEQBAEAQBAEAQBAEAQCvZ1sdh8Rdt3sqh+pLC5/EvA/v1nJWs6dTPRkrabYubfLHej2P8PX8cijZjsti8GwqU7uEN1qU9StubJxH6i3GRtS1rUXvRzw4r2LJQ2paXkejnljwfHuf+n2FpyPb6jUUDEfCfmwBNNuoIuV8j+ZnbR2hCSwnk/IhrzYFam26PWXmvf7eBL4nazBou8cQjdEO+x9FvOiV3Risd44KeybycsOja78l5mc7WbTNjGAAKUU1VTxJ4bzW0vbS3LXxkTc3LrPsSLZszZkbOLbeMnq/wAL5mSHs+yHtqnbOPh0j3b/AFP/AIH7+U2WNDflvvRHFt6/6OH9eDzevJdn39O81CTRTxAEAQBAEAQDKdts/wDeau4h+FTJ3fxNwL/wOnnIK7uOllgtEXbZFh/Xp78/ql5Ls9/0eXYzAJXxaJU1VQXt9xW1lPTn6TzaU1OqlLvN+1q86FrKUNXl3YmwSfKEIAgCAIAgCAIAgCAIAgCAIBStu9l0em+IpKFqICzgcHUasbfcBrfnw8LR15aqUXUjqvMsWxtqThNUKjxi8lyft6GaSILgezKcubEVVpJxY6nwHMzZTpupJRRy3l1G2ourLhpzfYbVluBWhTWmgsqC3n4mWGnBQioo+d1qsqs3Um82eqezWIAgCAIAgHRjqRem6qbFlYA+BIIBnmabi0j3SkozUnwZieNwrU3KOpVhyP8AHjK24uLwawZ9FoVoVYKcHijjCYl6NRaiHddDdT/vIi48jEZOElJao9VacK0HCeaZqWz+11HEgKxFOrzRjoT+Buflxk3QvIVMnkylX2yK1u3KK3o9vuviLFOsihAEAQBAEAQBAEAQBAEAQCs7eZ0MPhyg/qVwUUeCkWdvQG3mROO9rdHTwWrJjYtk7iupv6Y5vv4L5wMlkGXo1P2f5F2NLtXHxKo08VTkPXjJmxobkd96so22r7+xW3Ivqx83xft+y2zvIYQBAEAQBAEAQDx5lldLELu1UDDkeY8jxE11KMKiwkjdQuKtCW9Tlgyi53sE63bDtvj7G0b0PAyLrWElnDP1LJZ7fi8I3Cw5r8r28Cm4igyMVdSrDiGFjI+SaeDLDSqwqR3qbxXIm8l2uxGHsN7tKY+hyTYfhfiP1HSdNG8qU8tVzI+72Rb3GeG7LtX5WnzUvuSbXYfEWXe7OofofS5/C3A/v0krRvKdTLRlYu9kXFvnhvR7V+VqvTmWCdRFiAIAgCAIAgCAIAgHXiK600Z3IVUBLE8AALkzEpKKxZ7pwlUkoRWLZiu0GbNiq7VWuAdEX7UHAefEnqTK7XqurNyZ9EsbSNrRVNfd9r+eRI7EZF7zW3mHwqRBbqeS/wAzdaUOknnojg21f/16XRxfWl5Lt/C/RrgEnSjnMAQBAEAQBAEAQBAEA8OZ5TRxC7tWmG8DzHkZqqUYVFhJG6hcVaEt6nLBlFzvYJ0u2HbfX7D8w8jzkZWsJRzhmWSz/kEX1bhYc1+V7eBT8RQZCVdSrDiCLGR7TTwZYqdWFSO9B4rkTOS7W4jDWG92lMfQ9zYfhbiP1HSdNG7qU8tUR93sm3uM8N2XavytH68y/ZJthh8RZd7sqh+h7C5/C3A/v0krRvKdTLRlYu9j3Fv1sN6PavytV6cywzqIoQBAEAQBAEAQDPfaVntyMKh4Watb81T9mP8Ab1kVf1//ABr7lq2BY4f9zNco/l/jxKRg8M1V1poLs5sBI6MXJpIsVetCjTdSeiNpyHKlw1Faa8vmPix4mWGjSVKCij53dXM7iq6s+PlyJCbTnEAQBAEAQBAEAQBAEAQBAPDmmUUcQu7VQN15jyM1VaMKiwkjfQuatCW9Tlgyh53sFUS7UG7RftOjDyPORdawnHOGfqWSz/kEX1bhYc1p917eBTq9FkJV1KsOIIsZwNYPBlip1I1I78HiuRNZLtZiMNYBu0pj6HuQB+FuK/t0nTRu6lPLHFHBd7Jt7nNrdl2r8rR+vMv+SbY4fEWUnsqh+lzYE/hfgf0PSSlG8p1MtGVe82NcW/WS3o9q/K1/HMsU6yJEAQBAEAi9pM4XCUGqGxbhTX7nPAeXEnoDNNesqUHI7bCzldVlTWnHkvnmYtWqs7FmJZmJLE8yTcmV5tt4vU+hwhGEVGKwSND9nGR7qnEuO8+lO/JebeslbChgukf2Kht6+6Sp0EHlHXm/164l6kkV4QBAEAQBAEAQBAEAQBAEAQBAEA8Ga5NRxC2qoD14EdbzVVoQqLCSN9C5q0Jb1OWDKFnewVSndqB7RftOjDyPORdawlHOGZZbP+QRl1a6w5rTw9vAp9akVJVlII4gixnA008GWKnUjUipQeK5E1ku1mIw1gG7SmPofUAfhbiv7dJ00bupTyxxRwXeybe5zawl2r8rR+vMv+SbZYfEWUnsqh+lyLE/hfgf0PSSlG8p1MtGVa82NcW/WS3o9q/K1/HMsc6yJEAQDH9tM996rndPwqV1p+Dfc/rbToB4mQN3X6WeWiL7smx/q0Ot9Us3y7F9vU82y+THFV1T6F71Q+C+Hrwni3o9LPd4cT3tS9VpQcl9TyXv9vY2elTCgKBYAWA8AJYEklgigN4vFn1MmBAEAQBAEAQBAEAQBAEAQBAEAQBAEAjs1yWjiBaogPgeBHkZpq0IVF1kdFvdVbeW9Tlh87Ch53sFUp3age0X7T83oef+6yMrWE45wz9Sy2f8ghLq11hzWnh7eBUK9FkJV1KkcQRacDWDwZYadSFSO9B4rkTGSbVYjDWCvv0x9D3IA/CeK+mnSdFG6qUsk8V2HDd7Kt7nOSwl2r88H68y4YT2i0CPiUqqHnbddfQ3B/SSEdo039SaICr/AByun1JJr7p/n1IzabbsVaTUsOjrvizO1gd3mFAJ48Lmabi+347sFrxOzZ+wnSqKrWaeGiXbz7ijopJAAuToB4k8JHJFklJRTlLRGx7IZGMLQAP9R+9UPXw8hJ61odFDPVnz3aN67us58Fku79k5Ok4BAEAQBAEAQBAEAQBAEAQBAEAQBAEAQBAEAj80yajiBaogPXmPWaqtCFRdZG+hc1aEt6nLAomd7A1Eu1Bt9ftPzeh/3zkZWsJRzhmWW0/kMX1bhYc1+V7eBTsRQam266lW8CLfl4zgaaeDLFSqwqx3qbxXI64Nhd/Z1kG+/vNQd1NKYPNubekkLGhvPpHotCsbev8ABf1oP/29vyaTJcqggCAIAgCAIAgCAIAgCAIAgCAIAgCAIAgCAIAgCAeLMcqpV1tURW9Bea6lKFRYSRto16lGW9Tk0+RWx7PMPv728279uv7liP0nKrCniST25euO7veSx9C24egtNQiiyqLATtjFRWCIltt4s7JkwIAgCAIAgCAIAgCAIAgCAIAgCAIAgCAIAgCAIAgCAIAgCAIAgCAIAgCAIAgCAIB//9k="/>
          <p:cNvSpPr>
            <a:spLocks noChangeAspect="1" noChangeArrowheads="1"/>
          </p:cNvSpPr>
          <p:nvPr/>
        </p:nvSpPr>
        <p:spPr bwMode="auto">
          <a:xfrm>
            <a:off x="190500" y="-212725"/>
            <a:ext cx="304800" cy="304800"/>
          </a:xfrm>
          <a:prstGeom prst="rect">
            <a:avLst/>
          </a:prstGeom>
          <a:noFill/>
        </p:spPr>
        <p:txBody>
          <a:bodyPr vert="horz" wrap="square" lIns="91440" tIns="45720" rIns="91440" bIns="45720" numCol="1" anchor="t" anchorCtr="0" compatLnSpc="1">
            <a:prstTxWarp prst="textNoShape">
              <a:avLst/>
            </a:prstTxWarp>
          </a:bodyPr>
          <a:lstStyle/>
          <a:p>
            <a:endParaRPr lang="th-TH"/>
          </a:p>
        </p:txBody>
      </p:sp>
      <p:pic>
        <p:nvPicPr>
          <p:cNvPr id="6" name="รูปภาพ 5" descr="Figure 10.1.jpg"/>
          <p:cNvPicPr>
            <a:picLocks noChangeAspect="1"/>
          </p:cNvPicPr>
          <p:nvPr/>
        </p:nvPicPr>
        <p:blipFill>
          <a:blip r:embed="rId2" cstate="print">
            <a:lum bright="18000" contrast="59000"/>
          </a:blip>
          <a:stretch>
            <a:fillRect/>
          </a:stretch>
        </p:blipFill>
        <p:spPr>
          <a:xfrm>
            <a:off x="2928926" y="3214686"/>
            <a:ext cx="5715008" cy="3241135"/>
          </a:xfrm>
          <a:prstGeom prst="rect">
            <a:avLst/>
          </a:prstGeom>
        </p:spPr>
      </p:pic>
      <p:sp>
        <p:nvSpPr>
          <p:cNvPr id="7" name="TextBox 6"/>
          <p:cNvSpPr txBox="1"/>
          <p:nvPr/>
        </p:nvSpPr>
        <p:spPr>
          <a:xfrm>
            <a:off x="500034" y="3571876"/>
            <a:ext cx="2214578" cy="2800767"/>
          </a:xfrm>
          <a:prstGeom prst="rect">
            <a:avLst/>
          </a:prstGeom>
          <a:noFill/>
        </p:spPr>
        <p:txBody>
          <a:bodyPr wrap="square" rtlCol="0">
            <a:spAutoFit/>
          </a:bodyPr>
          <a:lstStyle/>
          <a:p>
            <a:r>
              <a:rPr lang="en-US" sz="1600" dirty="0" smtClean="0"/>
              <a:t>If customers perceive that a product’s price is greater than its value, they won’t buy it. If the company prices the product below its costs, profits will suffer. Between the two extremes, the “right” pricing strategy is one that delivers both value to the customer and profits to the company.</a:t>
            </a:r>
            <a:endParaRPr lang="th-TH" sz="1600" dirty="0"/>
          </a:p>
        </p:txBody>
      </p:sp>
      <p:cxnSp>
        <p:nvCxnSpPr>
          <p:cNvPr id="9" name="ลูกศรเชื่อมต่อแบบตรง 8"/>
          <p:cNvCxnSpPr/>
          <p:nvPr/>
        </p:nvCxnSpPr>
        <p:spPr>
          <a:xfrm flipV="1">
            <a:off x="2786050" y="4500570"/>
            <a:ext cx="285752" cy="214314"/>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ตัวยึดเนื้อหา 2"/>
          <p:cNvSpPr>
            <a:spLocks noGrp="1"/>
          </p:cNvSpPr>
          <p:nvPr>
            <p:ph sz="quarter" idx="1"/>
          </p:nvPr>
        </p:nvSpPr>
        <p:spPr>
          <a:xfrm>
            <a:off x="928662" y="1428736"/>
            <a:ext cx="7772400" cy="4572000"/>
          </a:xfrm>
        </p:spPr>
        <p:txBody>
          <a:bodyPr/>
          <a:lstStyle/>
          <a:p>
            <a:pPr>
              <a:buNone/>
            </a:pPr>
            <a:r>
              <a:rPr lang="en-US" dirty="0" smtClean="0"/>
              <a:t> </a:t>
            </a:r>
            <a:r>
              <a:rPr lang="en-US" sz="2000" dirty="0" smtClean="0"/>
              <a:t>Figure 10.2  Value-Based Pricing vs. Cost-Based Pricing</a:t>
            </a:r>
            <a:endParaRPr lang="th-TH" sz="2000" dirty="0"/>
          </a:p>
        </p:txBody>
      </p:sp>
      <p:sp>
        <p:nvSpPr>
          <p:cNvPr id="4" name="ชื่อเรื่อง 3"/>
          <p:cNvSpPr>
            <a:spLocks noGrp="1"/>
          </p:cNvSpPr>
          <p:nvPr>
            <p:ph type="title"/>
          </p:nvPr>
        </p:nvSpPr>
        <p:spPr/>
        <p:txBody>
          <a:bodyPr/>
          <a:lstStyle/>
          <a:p>
            <a:r>
              <a:rPr lang="en-US" dirty="0" smtClean="0"/>
              <a:t>Customer Value –Based Pricing</a:t>
            </a:r>
            <a:endParaRPr lang="th-TH" dirty="0"/>
          </a:p>
        </p:txBody>
      </p:sp>
      <p:graphicFrame>
        <p:nvGraphicFramePr>
          <p:cNvPr id="5" name="ไดอะแกรม 4"/>
          <p:cNvGraphicFramePr/>
          <p:nvPr/>
        </p:nvGraphicFramePr>
        <p:xfrm>
          <a:off x="2071670" y="1928802"/>
          <a:ext cx="6000792" cy="192882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6" name="ไดอะแกรม 5"/>
          <p:cNvGraphicFramePr/>
          <p:nvPr/>
        </p:nvGraphicFramePr>
        <p:xfrm>
          <a:off x="1785918" y="3786190"/>
          <a:ext cx="6429420" cy="2000264"/>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7" name="TextBox 6"/>
          <p:cNvSpPr txBox="1"/>
          <p:nvPr/>
        </p:nvSpPr>
        <p:spPr>
          <a:xfrm>
            <a:off x="1714480" y="2000240"/>
            <a:ext cx="2605970" cy="523220"/>
          </a:xfrm>
          <a:prstGeom prst="rect">
            <a:avLst/>
          </a:prstGeom>
          <a:noFill/>
        </p:spPr>
        <p:txBody>
          <a:bodyPr wrap="none" rtlCol="0">
            <a:spAutoFit/>
          </a:bodyPr>
          <a:lstStyle/>
          <a:p>
            <a:r>
              <a:rPr lang="en-US" dirty="0" smtClean="0">
                <a:solidFill>
                  <a:srgbClr val="FF0000"/>
                </a:solidFill>
              </a:rPr>
              <a:t>Cost-based pricing</a:t>
            </a:r>
            <a:endParaRPr lang="th-TH" dirty="0">
              <a:solidFill>
                <a:srgbClr val="FF0000"/>
              </a:solidFill>
            </a:endParaRPr>
          </a:p>
        </p:txBody>
      </p:sp>
      <p:sp>
        <p:nvSpPr>
          <p:cNvPr id="8" name="TextBox 7"/>
          <p:cNvSpPr txBox="1"/>
          <p:nvPr/>
        </p:nvSpPr>
        <p:spPr>
          <a:xfrm>
            <a:off x="1928794" y="3786190"/>
            <a:ext cx="2713179" cy="523220"/>
          </a:xfrm>
          <a:prstGeom prst="rect">
            <a:avLst/>
          </a:prstGeom>
          <a:noFill/>
        </p:spPr>
        <p:txBody>
          <a:bodyPr wrap="none" rtlCol="0">
            <a:spAutoFit/>
          </a:bodyPr>
          <a:lstStyle/>
          <a:p>
            <a:r>
              <a:rPr lang="en-US" dirty="0" smtClean="0">
                <a:solidFill>
                  <a:srgbClr val="00B0F0"/>
                </a:solidFill>
              </a:rPr>
              <a:t>Value-based pricing</a:t>
            </a:r>
            <a:endParaRPr lang="th-TH" dirty="0">
              <a:solidFill>
                <a:srgbClr val="00B0F0"/>
              </a:solidFill>
            </a:endParaRPr>
          </a:p>
        </p:txBody>
      </p:sp>
      <p:sp>
        <p:nvSpPr>
          <p:cNvPr id="10" name="TextBox 9"/>
          <p:cNvSpPr txBox="1"/>
          <p:nvPr/>
        </p:nvSpPr>
        <p:spPr>
          <a:xfrm>
            <a:off x="214282" y="5357826"/>
            <a:ext cx="2428892" cy="1323439"/>
          </a:xfrm>
          <a:prstGeom prst="rect">
            <a:avLst/>
          </a:prstGeom>
          <a:noFill/>
        </p:spPr>
        <p:txBody>
          <a:bodyPr wrap="square" rtlCol="0">
            <a:spAutoFit/>
          </a:bodyPr>
          <a:lstStyle/>
          <a:p>
            <a:r>
              <a:rPr lang="en-US" sz="1600" dirty="0" smtClean="0"/>
              <a:t>Costs play an important role in setting prices.  But, like everything else in marketing,  good pricing starts with the customer.</a:t>
            </a:r>
            <a:endParaRPr lang="th-TH" sz="1600" dirty="0"/>
          </a:p>
        </p:txBody>
      </p:sp>
      <p:cxnSp>
        <p:nvCxnSpPr>
          <p:cNvPr id="12" name="ลูกศรเชื่อมต่อแบบตรง 11"/>
          <p:cNvCxnSpPr/>
          <p:nvPr/>
        </p:nvCxnSpPr>
        <p:spPr>
          <a:xfrm flipV="1">
            <a:off x="1071538" y="4857760"/>
            <a:ext cx="500066" cy="285752"/>
          </a:xfrm>
          <a:prstGeom prst="straightConnector1">
            <a:avLst/>
          </a:prstGeom>
          <a:ln w="57150">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ตัวยึดเนื้อหา 2"/>
          <p:cNvSpPr>
            <a:spLocks noGrp="1"/>
          </p:cNvSpPr>
          <p:nvPr>
            <p:ph sz="quarter" idx="1"/>
          </p:nvPr>
        </p:nvSpPr>
        <p:spPr>
          <a:xfrm>
            <a:off x="857224" y="1928802"/>
            <a:ext cx="7772400" cy="4572000"/>
          </a:xfrm>
        </p:spPr>
        <p:txBody>
          <a:bodyPr>
            <a:normAutofit fontScale="92500" lnSpcReduction="10000"/>
          </a:bodyPr>
          <a:lstStyle/>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sz="2200" b="1" dirty="0" smtClean="0"/>
          </a:p>
          <a:p>
            <a:pPr>
              <a:buNone/>
            </a:pPr>
            <a:r>
              <a:rPr lang="en-US" sz="2200" b="1" dirty="0" smtClean="0"/>
              <a:t>    Perceived value: A Steinway piano-any Steinway piano-costs a lot. But to those who own one, price is nothing; the Steinway experience is everything.</a:t>
            </a:r>
            <a:endParaRPr lang="th-TH" sz="2200" b="1" dirty="0"/>
          </a:p>
        </p:txBody>
      </p:sp>
      <p:sp>
        <p:nvSpPr>
          <p:cNvPr id="4" name="ชื่อเรื่อง 3"/>
          <p:cNvSpPr>
            <a:spLocks noGrp="1"/>
          </p:cNvSpPr>
          <p:nvPr>
            <p:ph type="title"/>
          </p:nvPr>
        </p:nvSpPr>
        <p:spPr/>
        <p:txBody>
          <a:bodyPr/>
          <a:lstStyle/>
          <a:p>
            <a:r>
              <a:rPr lang="en-US" dirty="0" smtClean="0"/>
              <a:t>Customer Value –Based Pricing</a:t>
            </a:r>
            <a:endParaRPr lang="th-TH" dirty="0"/>
          </a:p>
        </p:txBody>
      </p:sp>
      <p:pic>
        <p:nvPicPr>
          <p:cNvPr id="19458" name="Picture 2" descr="http://www.globalgiants.com/archives/fotos19/SteinPiano-01.jpg"/>
          <p:cNvPicPr>
            <a:picLocks noChangeAspect="1" noChangeArrowheads="1"/>
          </p:cNvPicPr>
          <p:nvPr/>
        </p:nvPicPr>
        <p:blipFill>
          <a:blip r:embed="rId2" cstate="print"/>
          <a:srcRect/>
          <a:stretch>
            <a:fillRect/>
          </a:stretch>
        </p:blipFill>
        <p:spPr bwMode="auto">
          <a:xfrm>
            <a:off x="1857356" y="1643050"/>
            <a:ext cx="5500726" cy="3667152"/>
          </a:xfrm>
          <a:prstGeom prst="rect">
            <a:avLst/>
          </a:prstGeom>
          <a:ln>
            <a:no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ตัวยึดเนื้อหา 2"/>
          <p:cNvSpPr>
            <a:spLocks noGrp="1"/>
          </p:cNvSpPr>
          <p:nvPr>
            <p:ph sz="quarter" idx="1"/>
          </p:nvPr>
        </p:nvSpPr>
        <p:spPr>
          <a:xfrm>
            <a:off x="914400" y="1447800"/>
            <a:ext cx="7943880" cy="5410200"/>
          </a:xfrm>
        </p:spPr>
        <p:txBody>
          <a:bodyPr>
            <a:normAutofit/>
          </a:bodyPr>
          <a:lstStyle/>
          <a:p>
            <a:pPr>
              <a:buFont typeface="Wingdings" pitchFamily="2" charset="2"/>
              <a:buChar char="v"/>
            </a:pPr>
            <a:r>
              <a:rPr lang="en-US" b="1" dirty="0" smtClean="0">
                <a:solidFill>
                  <a:srgbClr val="FF0000"/>
                </a:solidFill>
              </a:rPr>
              <a:t>Good-value pricing</a:t>
            </a:r>
            <a:r>
              <a:rPr lang="en-US" dirty="0" smtClean="0">
                <a:solidFill>
                  <a:srgbClr val="FF0000"/>
                </a:solidFill>
              </a:rPr>
              <a:t>: Offering just the right amount combination of  quality and good service at a fair price.</a:t>
            </a:r>
          </a:p>
          <a:p>
            <a:endParaRPr lang="en-US" dirty="0" smtClean="0"/>
          </a:p>
          <a:p>
            <a:endParaRPr lang="en-US" dirty="0" smtClean="0"/>
          </a:p>
          <a:p>
            <a:endParaRPr lang="en-US" dirty="0" smtClean="0"/>
          </a:p>
          <a:p>
            <a:endParaRPr lang="en-US" dirty="0" smtClean="0"/>
          </a:p>
          <a:p>
            <a:endParaRPr lang="en-US" dirty="0" smtClean="0"/>
          </a:p>
          <a:p>
            <a:endParaRPr lang="en-US" dirty="0" smtClean="0"/>
          </a:p>
          <a:p>
            <a:pPr>
              <a:buNone/>
            </a:pPr>
            <a:r>
              <a:rPr lang="en-US" dirty="0" smtClean="0"/>
              <a:t>   </a:t>
            </a:r>
          </a:p>
          <a:p>
            <a:pPr>
              <a:buNone/>
            </a:pPr>
            <a:r>
              <a:rPr lang="en-US" sz="2000" b="1" dirty="0" smtClean="0"/>
              <a:t>    Good-value pricing: With its no frills positioning and low prices, Snap Fitness is well positioned to take advantage of either good or bad economic conditions.</a:t>
            </a:r>
            <a:endParaRPr lang="th-TH" sz="2000" b="1" dirty="0"/>
          </a:p>
        </p:txBody>
      </p:sp>
      <p:sp>
        <p:nvSpPr>
          <p:cNvPr id="4" name="ชื่อเรื่อง 3"/>
          <p:cNvSpPr>
            <a:spLocks noGrp="1"/>
          </p:cNvSpPr>
          <p:nvPr>
            <p:ph type="title"/>
          </p:nvPr>
        </p:nvSpPr>
        <p:spPr/>
        <p:txBody>
          <a:bodyPr/>
          <a:lstStyle/>
          <a:p>
            <a:r>
              <a:rPr lang="en-US" dirty="0" smtClean="0"/>
              <a:t>Customer Value –Based Pricing</a:t>
            </a:r>
            <a:endParaRPr lang="th-TH" dirty="0"/>
          </a:p>
        </p:txBody>
      </p:sp>
      <p:sp>
        <p:nvSpPr>
          <p:cNvPr id="18434" name="AutoShape 2" descr="data:image/jpeg;base64,/9j/4AAQSkZJRgABAQAAAQABAAD/2wCEAAkGBxMTEhUUExQVFhUXGBQXGRgXFxkdHhgVHBcaGBcXGBwYHCggGBwlHBQWITEhJSkrLy8uGB8zODMsNygtLisBCgoKDg0OGxAQGy4kICQsLCwsLCwvLCwsLCwsLCwsLCwsLC8sLCwsLCwsLCwsLCwsLCwsLCwsLCwsLCwsLCwsLP/AABEIALcBEwMBIgACEQEDEQH/xAAcAAABBQEBAQAAAAAAAAAAAAAFAAEDBAYCBwj/xABGEAACAQIDBQYDBQYDBwMFAAABAhEAAwQSIQUGMUFREyJhcYGRMqGxFEJSwdEHI2KC4fByovEVM0NTkrLSY3PCFiRUg5P/xAAZAQADAQEBAAAAAAAAAAAAAAAAAQMCBAX/xAA1EQACAQMDAgMGBAUFAAAAAAAAAQIDESEEEjFBURNhoSJxkbHR8BQygeEFM1LB8RUjNEKS/9oADAMBAAIRAxEAPwD2o2KbsqsUqBFfsqbsas0qAsVuwrtBFTUqAsMKeKVMaBiimK0xuU2egRyy1Cy1OWrhhQIqsKiarTLULLQBDTg05WuCtAE6tUqvVRKmUUAWQ9dh6iRKmW3QA4NdTUAxIzRlcn/AY9zpUuf+Fvl+tAzqaU02c/hPy/WlnP4T8v1oA6mlXOY/hPuKWY/h+dADk001G95gQOzJ8QRA8+fyrvM3Qe5/SgBE1wTTm4eg9z+lRPfHOPc/+NAh2NR5tR5iuHxSdR/m/wDGq9zG211BkjUDvanpwoEPeuamqd27VLE7QBHDL/NNBNobft2/icD1rLkkbjBydkg8b9KsFc3zSTAY+lKo+PDudX4DUf0s9k7Wn7SoOyPX5Gugnj/fvXQcZNnroGogfH6frXJxMGMpPjpH1pgWBXVRi75f36Uu08qQySa5LU2c+Ht/Wlr1+VAHLCajyGp8p6n5fpTJbIMlifDT8hQAkWuslPNcuelADG3Ub26kUk05SgCm61Cwq69uq7rQBBNSo9RNStkcJoAuLcqVblQWyKsK3hQI7Bp5rlXJ5EecV1PhQMVKlJpa0ALWm1ppPOPeuGu0AO01EX141WvY5BxmqN/a1sagGRwnh9aLiLN6+OtUL2LXrWf2jvFaSZInoNaA4neN30tpHif0qM60Y8s66Ojq1Pyo1uL2rbQSxAqjhN6sKc4a4ARECDJEchGtZNMLcut3yT4f0rjD7uX2xgi02Tsx3iIEyetQlUnPhWXmdf4bTUv5s8+RDjNo3rhOU5RJ4cYqg2zixlpJ8a9Cwu55++wHlrRfDbt2E4rmPj+lJUJS/MzUv4jTgrUYW9/3/c8q/wBmU9eyLg0GgVfYUq3+Gj29SH+qajv6B0pXPY1Ut7Wtn7y+4qdMah+8K6ro4Gmjv7PTHD04xKda7F0UxFdrPjSCGrOh6U+nhQBXE1ILh8Kkihe0tt4aycty6objl5/LhSbS5CxfN/l+tdh6wWO/aRhkaBauMvNtBz5Sa0uxNt4fFLmsuDpqCdR51lVYt2uacZINTTj0qm1wcMy+9K1ihIGZZPIETWroW2XYuVB2Zmuy1QpiRwOYnXgGP0FN4BJvgnKio7mHU8j70hfH4W9v1ro3h40rhZlG7gV/D71CuGVTIUA8JjWOk02Nx13LKIsyep0/s1msZtHHScqH0t/qKlKqo9GdNPSuSzKK97NhZbyq2hrzTAbfx7/cb/8AkR9a0uysVin0uZwPRfyojWT6MJ6Xarucf0d/7GpFPVEZvxN7j9KRB/Efc/lVbnPZdy8a4Z6HPZXXV9f43/JhQvatq6QwtMEzLlzMbjEAiDAzgA+NJya6ffwHaPf0/cLbQ2ilpGe53VXUkmNPWsjjv2jYJPhbMfCT9Kw29Ni5cawhNyFV0Jckywcie8eJjifCptn7i2jrce4ZExIEH2qblN8FIKivzX/QtY79oStPZq3m2g/WhH+2MRiDANxp5IDHyrU7M3TwdvXIrEc3bN9dK0uGwYXRQAOgEVN05y5ZeOpp01/twV+7yYfZ27N99WUJ/iOvsK0mA3VRfjcnwGlaFLVRXcPN22w+7mk+GWI94PpW40YxJVdXVqfmZLs/AWrfwqB486sffnwrpBTHjVUrHM2SFq5zUgJp2tkUxDTTVILPjT0Bcz5wzj4MJhl8coP1qXDXcUpWbdoAETlRZjnziaKgNHAT500N0X3NS8NLg6XWm+Xf35K9+/c4h748ESxp4SwNDsTi3iDbxz/z2VH+UiiF3FQ+SBNWY01GvhRs8/v4mfEa7fBfQCbM2q+cq+GvomXRnus/ekaEJMefhRv7eoXNB66I5+pFcsvgarWMcju9ofEuhH9+dNJrqYlK/Qixe8qm3cKMwZRJzLljlzJ1rJbG2C+JY3LraMc3ofPUeVXt7sJbGHvOrS3dlQZ59PX51d3DxbvhgzDnlB6gCPlwqM/akVprAWs7EsKuXs1IPGRM+dZ/aG7C2LgxOEGRlnPbUnK689Put4ijmK20iv2cSdJgjuzwkVQ2xt02bi2yvxak5Wb0AXjWZKLViyT5DezlS9bW4ugZQfcU1nZWW6HznQ6COXA6+tPu6n7sZeGUwCI0nTQ8NDzq8b66ZmVQeGZgJM8AOZ0q9NJxTZzzqTu1d/EmxeJW2jXHMKiszHooEk+wryHFb2bSxdw/ZQLFmSQcqsSJ0zFgZ4cB869M3xwb3sDibVvV3tOFExJiQPWI9a893dTE28EqqgN3XumBlE6TrqIg+tKvUcVgKNNTeeDa7n7Uv3Uy4lU7RfvIIDDxX7p8tD4Vo68+2BcvLirL3HQIwKuBGrkEACZkTHA1u7+KRQTIHHKCRJI4ga06E98bsVeChKyO2qJqD7a2oyXLXFLcXO00BgiCuuvKeHWhu398zZtzZRS0qJcEiInQCCeVVuiJbxO8WFsv2dy6ofmokkeccKO4ZwyqwmGAIkEaHwPCvLN1NgXPtD4jEaXFuvI5MGXMrqTxHf4V6XY22iC0twgF9FJ0zd7J6akVOM82ZV03a5dbQTBiojiF6iekirONujKwJAGVuY6f61i8RjLdi+JtEZlYm4F04HTTnpVCTZqFvTxEes/SquOxSIud2AWYnx6fKg2B3juWzlNoMrFQDnghcsyQRx1OnlVXbW1ExGCzJw7aPXX9aLiuQby37vYretW7ZzMygnUgDgR5xVO9sK5ihae5OqglAzAMFBLRrCzAHvV67iB9gQcYuH07v9fnVd9sGyyIytKI65efetXGU/SsJZKud48I832m6jD4V1yh1N1GHMkXMwYkcSJifCtbZ/agrOEWw08JLiPPQV5libjsQmUmC/AHWSSakwFopdQniZMT0FaZM9tfecjBXMQUGZYyqJIMkTJjpWe3Y36xGIxqWbotW7R4kAz8BYDMTEzHKhmMxzfYXQEr3VMefEGhey+6jkSGUW2Efizqs+cE1qnDddmtraPc8C1rM4W+LhCoSJXugl+93RpOXn0qW+sN6CvHLG3r7279zOVdARKd2V+JQY4gZjXqG72Ka7YtO5lmRCT4kVKFRSk49i9XTSp0oVG/zXDFsU954BPONPPlUdu5rEHTnyprxB41U5gaz4onThykDhypURyilU9nm/iU8XyXwRVwO1LLmyuYZ7qZsoOo0B9uOvhVja2Jt2WtBiFW4XTMT8LBSy/9pHmRWT2gtlr/AGAsW1a0ilWCkyp0yrOggHx40sfu3exFtUbLbCkRmYsY/DA7oHlWrk0myzgncXFLt2qknvkAHL93QaVSO3Llu9etQWUP3GkAIuUGDp1DUf2bscpbVXuKSo4hYHtm0FYve7a6qwypZvZWElA2cxpIzLkMHoeVAmanG7ca21vVMrq0jWSNBIPQTVrDYVbjm6H4FvCTwObhpI+QrH7YwmIusojs7VsEi/2igZCoMlYnQgaeFaPddjbsW7T37d26RJKgSZ7xmGM89YoV2NJFHG2Q18reVcr9yRznSJ5k6AeJFGt3tnrYsLaBMCYJ46mYPiJrFftOv3UKETBDa9CCDp0jQ0d3K24+Ls53MsAiyBGY5BmY+ObONPCuKMXFu/c7U04oJf7Lw1lywWGdhOpMtrrqfEmam2hjLagGQ7clBkmOkVSxOCuG6rqywNCGE93nl10Y9TPCOdcbSwyuCoa4rNAMEKYnqgnh48610KqKL2x9precZJyFWBgwQ2ndPoDp4VS23iXN1EWyuhLjMZy6aHQQCeHHnV/ZNlbQIUQJjTwEfrQrei+6nNafLcVcyju94DQqM2mbXSfGrwXsZOKq1vui3v8Ab4fYcGLqgG7chbanhmIksY4hRr7DnWRsbTuNhLWIuTmuIpeNCJGhgDSRT37J2lctXwoK2LKABtF7ZtXYjWQIAA11B6UFxeFxVlmnVG0bWRm6/wAM8I8qnXiqiSvnselotK9rnuV+i7/fRB2zjLdxBdtqGGHCuWVipLr8KsSMq6meHKjmI/3KABs4FwBZEywkwBxOhI8qzm7r28Lbus7mTkZApOrkfC3gCw9pottXeSz2VnF5AzA2s0iShOjAdSAzCtUUoxOLVKW8vYxMQvZl1zqA/auqx3RBEqTrw6cjwmsZc2Gt7Ne+1tctgvEhViNSFUDTjxjnWw/+vcGQQTcAOhY2nCidJJIGlZXezedb6XksMGVVRJEazq2UBZI04k+VdFGCnUjFvDZJtbW9ufpyVbW+d3MbRKm22gnQqeAbN06+HCiVndrFhg9/EoiaEZCTzBVTI708qxO1UINq0oUSFiB3i2gJY89TWy2VaDFWusTYtCFUk94r3QePgRXTradFqNSmrN39OpOlVmlsllBHe3ehbNzKLiso0IOkSmr5lUwvfA8SDRKzdtXbAxBum5oo7OYm40BbZ4QSSNY8axO19hYm9iJ+yRZNxbjCI/dqRCTmhpzsYAHw1o8VgcZcF18ltApDWw9w63AuRLigCAQAIDaA1w713NulnCDOH2ZbtXxbS4xbSU0hFKkASdTOntUy7t21ttbzPlL54EaGOWlYjDbEvYLDfaryhcSGV1ftJYsSc2czDCPua/eNVsNvDjlUgXRqS3eQE6mYk1q9jOzNjU4pQge0pMKwiT/BWUx2KAulmn7s6/8ApOBXCbXuSzXWLE8SABJiOA0FVsQq3VuXCWGgyiONwAkL7Ami4rWMOuJIYmTMnmeprfbO3SLYfDX3uFbjq9zKV4KSMoOvMa1m9kWsFaudtixcu5dVw6If3jz/AMRjoqcDHE/I6h9+zfMXlUMxlchgKpkKmU66CB86GBV2i7Ws6kzlBHgdAeFUVkdsG6WiOOn7xfDxq3i8Qt1i68DybQg5dZB8Qap7WJ/eHqls8tTnWsyhFy3e79DtWqqRoqisLN/O9vlYt4UZbGI8R8wI/SvXd0j/APaWP/bT6V4xYc9hiZ5x81H616Ls/YN6/h7DJjb9hOxtjJbCRMcZInWo0v5si+r/AOJR/X5m8UjjVa5fE8a8+23uFe7MtZxmJuXQRpeu90jnwEA1kdtYbaVm2e1clUjRGLGCYkBRqJGtdR5S8z2G7t+ypKljI0Pdb9KVeIYTbu1AgFv7UE5ZbJiPDuUqWRHsm07lpUD3WGUyJGcgBgB8VsSJPCrOx8Wl4NAJC5RJ7QcRwi5qfPxrOYmG7FQJlyDA/CriffLRexcIaQSJCn5VpDNFisLba2ykDUaiTWS3tUWllFUBQ8CBH4+H8xrSLcJjWgm9cFVnUSk+oKn/ALKbQHnl3a93HAWrbmyQLiLbzEpcJjKpbQDQGAdKMbjJetWUF1DbuLcujVYJBAM6+tF9tbDS32aJaFu6/A2sqGB91o0aOvGoLzso79y0zKUJCGWgyoLHnP5Vh2UnFO9ijpuMFKS54+Jqsbh7eIt9ndGZT+nEH1oTunu39ju4goxNp+zyBuIK5s3p3vlRDYzs+XQxzMHhH9Kv4y1cCwjxxjMoYayeRB+dEqLqL2eRRqqDyVdobQ7IzAOlDMRvPbgsiiQrMZ5BVk/SnxuFuP8AEB6fPjVI7HBDqR3biPbMciyx6VxS8Sm7SVjti4TV4s63V3iN3OhVi63HByroBII15mGGgoZvps/tsRh2L9mUJGvUwy6Rrw4eNArG0Gs/acOqG27I17PmJJZVGWAIEZeesxwq/s/ab4iwtwrnuZgpEn7oUZuZmNa62nlHPCUfZa59Pf8AE02wWFu1lJk5mzHq3Ak+wPrVq+B0BB4g8x0pJsd7mFsXbOUObaFlaQGMfFIB1PiOnSoczIclwZTy/oedcOopzjJvzwz03KLnJJ9X6GP23seWGU5cpJ1OhXQqQOoAI/0q5si6l4MMhENqJkcAAYjTh86N43DhuIUkSUzCVzRoGjlWRsXsSt1zCq5gMoTQEdIPDWumnV8SN+vU49Wk6m6TefvuF96dmWrtgK5ZFVlYlQJMctdOdY7ZxNtimGEKW7xYBmIMAaiAIDfM0Z2mb96EuMAoOvMz4KJJq5s7CMC2W0qKEyBnzBmzTJMcxprHPwo8aMctk3RutqX69fd1/wA4MpgZxGLzcrfdXzJIBPux9K0W1MX2ZthVYoroNBMtICjoTzirOz8GmGstJDsNAcqrlXWAIGvE94ydeVCHxWHuJFy42QMGIUxmIM5YJga845VSdbxLbVjj9yMae2Xt9M/sENr7duKCVullymdCro/LOjfd4aii+628QIbEXnK2bVtRkie0xB4gczGkAdfChezQmMIs9gVsKMxuGSxj4VDsZEyeHIGp9/1sWcMBbRUMjRYA6GANAYJrFKCjyi1ecZNeG3no/wBi3ewhx9h8VirtxcGgLratFYVpZT2g5kAqeMa0LwIS7aTIt0lVJu3Ck21PKWWcsjXWuP2e4ntA+GVu0t3AHvLcByqpGVhx1kKBW+2jtG1gbUSFtBTC8so5QOUCKcYyll4t/cpXdOnFRjZ3s17ldZ82ee3sJb/5i+zfpVW5bAXJ25yZs2UIYzQRInhoa5t7X+1XXItZQdQEQheHDnB51JctU9r7nL4q/pXr9QPewFudblw/yD82qu2Dsj/meyj86LvaFRNZp28w8btFev1KmFa0pDOHKg6ywk8eg8ZrOYm4x7Qd9pgAnoGB+grUtYFc9gOlaVkYlUbLO4u1rdsPbxFsXEdUEaTInrx416LZ3zwVtMoLoFygDs24RoBFeZCyOlSKorG2V7p+hfxqThaUM907elmeht+0PCcu1bytn86yqY9u3a6pJVmY5SfusZiORoUsVfsYO8VFxULJMToBI4ia1buRnUxaCtfnPJtMPtdwoyHu8vrSoPYxFgKAUCnmO2Oh9qVZ8RefwZlUZNXx/wCo/Ug3txl3D4xULKlsqTbySMykorZjxzSWmtTZnIh1iGHsf60HxO9OdhdSxaBXujMM7cJjNGmvQ1cubauXFGeJDchEZl4e4qy5Eg9YvaeR+oB/Ohu+F4Lh2c8FGY+SuPyc0+CvyD/KfqD9BT7xYbtsHdT8SXF97bR81FbY3wYa5vwroinMHsRD8QVkRM8xA6zRHE76XSSbJQL3YIRQ0Ajj7RXmV5xZeGUl4WdRHDlWh2VihdsOVXKVleM8p/OlOhTUfE3XbtgpLUSlCNNrEb565PZNzdp3b9t2uNIBCgQBrEngPEURvYlWbKoLEHUjgp4QWOk+Ak1h90sS67Lw6qSLmKvMs8wuZg7DoeztGDyJFegWEUKFAAAAAA5CszrOmko8k4UVUbb4KDgzwP1/rUa3Oh0PMcKIPboRtKwUPap4dovJk4F/Bl4zzAI10h0dXueyqkFXTbVupsrY/YVu6B3FV1zlWEDViSwMcQxJPnrWR2lltC6ohWQlioOoOWdegMD3r0Cw/I+h/KqG0927GIvW7jgSCA/LtLc/C0cf9R5dNWl1RPS1VGpFy4uvmaHYGI7TC2HAjNatGOncFeY/tW3qZMRbs2Sp7LvXdNJPBJ5aa+or0De3b9vBWNADcIy2rY8BExyUafSvnna9xndmc5mYlmPVjqT/AFrncdyye3o9I57tQ1ZdPP8Aweg7E3otXl1MeB4ir7bRtHUnQdRy9RWB3Xs9xyRxIHsP61ex9he7MnXhmMR5TXl1tOoZTwbhPxK/gpZ7+5XZqrm1bYbKroMolgWGvp6UBfaeLxOb7MgyZioYsqyR0zETQG5h8wZ4ByIGJPKRI4+Jof8A7Na7hjdQ962wzrGvZt9/xj6TXWtPTsk1weV+IqXbT5NWQ1u0lu8wzsxLknhrw046ACgy7BZcYQLhC5u72igh5gqFgjiDxjSruPvo1xbTF0zwFuJl7gWBqG4jvctdK1+C2VZUW3z9rdQG2H0+HWCQPvQfnVFhYI3u7sIYNVtpA4Dj4nnXnm92NuX8QtpEdjEqoGr8ZKjmAFPzrW7wYzIgQGCeJ6DmfahaWbrYUYi3bJay027gPeC/C/Z6d4QNeR1pOO5WKUarpzUl0CewsCmAwRu3NHeHbqx+7bHhH1NCMFtq/cvNi7iK1uzLdlpExKrrqSAZ4dKnw20jj2VLjhUTLLR3UBnXoGMaA/QVocFuHgspi9eYMSTF1dSePBa1VlLaow6FNO6bqudbz+LAS/tduN/wkQdNWP5Cgu1N9TiLq51QCCJVSD6yTIrV3f2V4EfDcvr/ADqfqlA9pfsvI1sYgEjgLixr/iX9KDnK51qJ67TY+JsWgLycJGZTmETpqOHrVV2NZEM+JSYUMWGhBABnnHUVE18z/u/dv6VUx2HZtVYgjUef5V3hdv4pMiPCoIDPlDNHNtdWPrTsBZNxjwtgerGpbdm+eCL6ofzNMu2rjLmF26Z5jKB7TpUD7RuHi94+dwD6LRgeQlawmI6Af/rH5qaku4W+RrcPkMqj2gChNnGiZa2zjo19xP8A0gVFtC8rmUsrb8Bcut8y1GBWYWVsSBAe3p17P9aVZ/J/6af5/wDypU7+QtpqLe8d+AOzsADh3Bp8qK7N2j2ocMsMFDEiADDcgBpoaz626I7JIDkdUdf8pI+YoTyM1FnFC2Bm0zKSs8wDMj50aCnsAxiGCsPIMJ+RNeabV29ae3h7TLcDW88XFy6sxICNOoTKTw5geNavYG8Vl8HbsG4O1XtlymZymSp6dBWlJu91bJp8GE2juyl66XfELaC9wqUdiYJ1BUQOMelEcLiEw6jD2G/dOR2jAd7hBK5vT3q7c3hbDPcKWrVztGzfvAO7InTQ9flUFrf3FLmm3YM8svDyiKnKClyy1LUzpJqCWetlf4m03awq9ngde7bTEIP/AHM31hLlaktBrBfs32n21u7bIh7dztUE/dbX/uDg/wCOt/ccFZHMTS1MeJd0LTyw4nRuTUNyquHvh5jQgwR9D5GrSKa427nXYHIrKxB4cvEfqKtm8I8qle3QHGK1s9890/e5EngPA+FezpdQqy2yxL5nlaig6TuuPkeZ75bfdsXfF0mbbBJj7o+AD019zQO/hLhw5xMfuvxEiYkLmC/ERLATHMV6ntHc3BX7jXLqOzMQzfvHAnKFmFI5KKu4XZGGs2uxSyvZTmyuS4mZB/eE89a5auoSk49me7D+Iah0YQVrJLp9DzDdO72qdnaS45BJJVGI18QIGkca22y91JIuYruqJItTBY/xEHujw4+VENrby2rK8gB/EFUeH+lY7F76WruYZjwMBJ1068652/E6HLCcqU3NPLv682NZsC7gLt1zYS4hDqG7py92Rl6BdPWhGNs2rS50AW9cvX1GUQOyzMMpHIALI8aze5W0sSrdlh7QuFu9ljgRwJP3V14/OvTsPuehe095y3ZrlCDQEkd5mPHUknSnJ7ZEUlOOEYm5uw+Mw9s4dR2ofvEtoFMgknWI0PCdKPbPwIw1pbZfPkmXiMxnUx0/IVsHt28NYK2lCKNAB1PPxPOTWG2xeJi2vxOQo8zpW1K5KUNuCxs+xh7iPcvAlzmKTIAQCJ10MkH5VT2zvfcFlbOHtZnPd7WB2aKNAQBxaOunSeFFNu41bGGWyrqc2W2EYQ2WNSBz0HHTjQrZ+UCQJU6EfUUQbeR1YqNkjObOLWZKtJb451DzxzDnUpQTmSR/DPDy6j50Uv7Itpdm5cyWWBKufxadwk8DqT4xXKYHBlmBxyKATBgaidDx0q1sECna2m68Ljj+Y1ZTb10f8SfOK4xOLw+HZewuJis05wUGhERwBI4n2q7gr1y+6qtsW8x/5QEDmdRr/pUHKrv2xird7/szdo2u2EdhY25fzM6lrY0JQcT04yR5A8aJXsJhRB+z2yh+IxJH8Q6jyo9grKWlVV1AEH8z58ag2pgdM6eeldjo48yKnkye925yJb+0YUygGZlme7+JTx05j9IrA3Wr1vBY4IDpIEkryI+8QOR+tebbx4AWcRcRfhnMn+BhmX2Bj0qFihl8S1222dYIHERxHQjnRjB7wYXIGuqFczKplCjXSAwJqFkqne2ch1igA5b27YJAt2nJPDkPcKBT3tvKpgYe4T4M5+higjbRvA/vHJAAAIiQBoJ0rvMSJDsR1DGi7CyCR20f/wARv83/AJU1C8p6t/1N+tKi7C0T17EYm2g7trD+Ra0PmSKC7Ku38ezOFtWrVi5lbQawJJBHxKeAI4+ldA7GEhrrSDBBuc+fAVJavbEEntXU/wAL3dR/LWPAze52T1spRcVFK/ZZ9TK3tjsz5VQnK/uA2selEMJsTsryPOmaPemvYm2uIZllkaGUrroQCJHEUWF9I4keBrpSucZntunLnAVTIyywkrDRK9D3YnoTWeFonnWo2+kuQBJJMAc5gj5k0CykEgggjQgjgfGovDBBncTH/ZsbadjCsezc/wALaT5A5T6V7NtDZ7spFq52ZM8gQD1AIrwQCvdt2sfnw9kvqzWrZnqcon1mqQ9pNcivZme3f3EuYfEtiXxV27ccZWzEBSvTKo5HhrpJ0rUEEGDV50J4aetUrmGAnUk9anVpKaxhl6VRx54E1QXrIYEMAR0NR28TU8zXE04vs0datJd0ec7/AO8T4K4qhWKusqeRIMET1GnvXm+0t8sTdOr5R0H6177tzYtnFWuyvpnWQeJBB6qRqp8qrbG3XweFH7mxbU/iIzOfN2lvnVFWi8tXZPwpcJ2R4Js7dbaGLaUsXX/juSqx4NcgH0mvRN0v2TtbcXMXdUmCOztCRr1dh8gvrXqAYVVxu1EtCWIpOs35DVBe862VsqxhUyWLa215xxJ6sTqx8Saobwb0WMKhZ2E8hNZPeTfG6bbNh0lAyqzyIWdJ8up8RXnWID4m4Mzh2JgAtzPSnCEpZYpVIwwj1TC7yfbLIuBSq5miecaSPDiKym0sa3bqVuC3lOtwiQg5sRH9zRm5bWxh1trwRQPlqfUzQjZaABrrlSrZkKEHvKfiM8AP0qyj0OWUm3cKYyzexEOmLw91Bope2dPXKRNUcU9yyrXO3wz8AVQx6wImq2O2sdnlFwyQjDMOJFzkc5J1PgOFSk2MZbZ1V8PcYd5ChZGPhA08/lW0kZbbyd4HenLIcI46Rp85qdtv4S5o2EttPRRPpCzQbY26F13CO4RTIVss68hEiKoNhblm6VaQ6NEjqDxHhzp4Eeu7AxtjsFa2tu2MskKAMvWenrUOExxuk3z8JOW2DyTjJHVuPsOVYe4huiy7jKbrMrMODBYkkcidRWusMD3QcqrlEeMa+Zma6tPD/sRqS6GltEZY5cZ/Ou7ZIU6Ag/KhmFucQToP7FC94t4ktJkzhepJ+Q6n6Vadoq7Mq7ZDtDEol05dRz9fiAoDvLsu5eFu7aXOEt5Hy8RlZoMceBFUk25Zacr5m+6sMJPQEiKI4LGLbUAP3uJOoljxNcMssssGKcRpUTVtMfhbV+ZjN+IcZ8etZDF2CjFDxBrBoHYrDhvOh+Hv3cM+ZDHHkCPY0YZaiuWgRBoAOYDbOGNtTddu0IlsrACfActIp6yzbMWlTuZsabejD9ni76x98n0bvD/uoSzVrP2lWcuJVvxoPdSQflFZGaRpEFxJPCprVxxwdx5MR+ddgV2oouMt2Np3gCO0JJjvGMwgRAaJA8q4BPnUYFSrQIkSvZN09cHY8EX5aflXjINew/s1ui7g0UHW2XRvDvFh8nFWoSs2TqK6NiiSAeoqLEiAeQH15VbEAeArI7Z2m2IJt2dLfBn6jmF/X+xSlTc5eRqpPbEGX8cz3h2bQiaaffbgZ/hH98qIWdrLoCYJ4DqOo8KG3bARcqiF5nr4DwqqHRTwlj04+prrraWnWWee5z0dROk8cdjTDGqedc4nH20BZmAArzze7a96xaD22yMXCiddACTofSvNdq7axOIMXbrMD93gPYaH1rxqujlCe256kNXGUb2Z61tbfxJy2jodM0TA66V57vpt13cJbusyFQWMQSSTI6gcNKqIIAHQAVpdpbr2Usjth+9VRJUkQT3sp5GJj0qeyFNqTBTnUwsFP9nG1NHsXBNo93XgA2kH++daixu2tm8GFyQJYLkjT7ssDr7cqp7r7HNmxC5f3okzbZyJ5TEAxAozhiVtlmYseAJ/CNB+fvV3k5+oI29eLMEBiTHkOtdYPZive7LtSbagHW3MyJjLrOh5+NNgFl3xDqGtW9CCJzdQPce9W93r69u8gDNJzExAyTA1imjLGODVSVgkKTAbkfLgPSjWKIbs8vTgOXoOHOqWNxStcYlpUHuxERNR3dsIuijN5aCmAdvX1NkQRIgrrrKtpoPCsdt5TfxbG2JmTPIAEiSekRVlizDNcYW7f18BzNW8DZJaQmQZcoB+IiQcz9OGgpcByZ7Yu1lvI2HbQzntHxgZl89ARR3Z20DkLGS690joOZAJrD7W2YcPfI1CklkI6TwHiOHtRnA32MsxkkCSOfiR1rpoVVDklUhd4NDt3eI207pljpMRqengNKxdnBNdzX77MLYOp4ljyt2xzJ6f1IJYiyHaXMIsSef+FRzY8h+QNcYbbCNcDMuVFGW2o1FscyerHm3oNKnUm5G4xsQ4a0ZzlCDEKqgkW0/CDGp5luZJqdlc/cb2j60a7YESDIPSo3vVLcasBGsXPwx5kflNCsUxzGa0eJuaVmsQ3ePmaLgRGuTXRpjQBwTSpRSoA1e/227OIdFtd7s80vyMxoOvDjWWUVHaQk9KtolYhut7R0anwlO1Lj5vucKlSKtdGkFrZznQpzSIpxSAcUX3c23fw1wdi0ZyoZSJVhOkj14ihE1b2T/vk8JPspNNcga7b2+z3rYt3VZcrZv3L5VuaQFuZgTlnWNZqjh/2hZFCnDiB+F/1Ws3tAySZ0oXeFdSqzirLgw4Rbuze4bfZcQxVbFwEAk95YAkASeMklQABxIqvvdtxrFsthLttgtzsrjZGkXIJhSdG4HUdKweEx7WHzABgQAykkBgGDAaGRqoqTb28F3Flc4CquoVeGYgBmJ4kmJ9aHqKlrXEqUblXae1Lt0TddnPjwHkOAqrs23meen1PCprlguoCiWHIcxzoxulgiFuOR3xAHeAImRMTr+U1CUr8lbWRZ2Lsm9cxFpVtOe8rHun4VIJJnSIFbLeK0bj6ro9wSOEgtqPDSam3DxFnB9tcvSHcooOUk5eJAiTE8eWlaGzvVgLzQGAaI79tlMeZXX3qM6e62SlOptv5gTFbx4s3HW3YTskEM4PwtAMakTAOsCqW1L2WyAOn5Vd3n2VYZlv2sQTl07MNKsCDrEyI9qDbRbMorbJFW9s9rmGAsj9+mpRjGcMc0jlMHQ1HhS3Aqc47rDoRQrAA4a6bhxSwTPZw7EA6gcIHvUG8G2LN181l71sn4wpVVduGYanKdNdNaaBmjuJGtxgvmfoKnw6Mf8Ad2/57ggei8T8qHbn2cGYcqTd/FdcuwJkaTCjnqADW0thEIVzx1Bg6jmDA4ihsaQOsbIbR2YtcHAngPBRwX6+NFNhqO8zcRp5VFiNoZhltiB+I8T5Dl8z5VVRDrGk6edYGC97T2vcUAgGQeYPhQB8QLCgXAQx4L1HXyq1vNtp7DG2iZWHF2HzQcD5n2rH3bxYlmJJOpJMknxNbjcTyEMdtRrh4ZR4VUW5HCoM1PNaEHNnbTI0n05Hy6UV+1BuHtWNz1dwuO5N6H9ay0Afv3dKBEzVm9fJETVKaQHc1yTTMaYtQA80q4mlQGC6KcmlSoAQWugKalSA6FPSpUAKrWzGi6vqPcEUqVNcgLGrBNDLlNSqzMooYoVEic6elWWaGwV8hgaJsrKehHj+lKlWGNsI4beC+gjMGH8Q/Ma1Z/8AqWfit+x/WlSo3MVjT7Pw3aIuRQGZO0PDpMT5GquxsI1/tFkKbTZTOvESCI8/lSpUXuFjH7+7Ia3iFCSwdBGoHeBg/lQzZ+7F1zNwhF6TJPtoKVKnETdjZ7D3ZGZGBgKQfMDlFaTa+07SEKxJddQqjX3ML86VKsMa4KWF2uLmbImUgwQ2pB9NPrTnNIYkyOB/vhSpUjRPtnZSY6zGi3kHdb8j4H5V5NeRkZkYQykgjoRoeFPSrcWI4zU+alSrQhLrAHE1ocHuZjLgnIqg82cf/GaVKssTebBSxuViAIa5a9Cx/wDjTPubeHC5bP8A1fpSpUgK13dPEDhkPk36gUNxWyr1v41j1U/Q0qVAmyjT0qVBo//Z"/>
          <p:cNvSpPr>
            <a:spLocks noChangeAspect="1" noChangeArrowheads="1"/>
          </p:cNvSpPr>
          <p:nvPr/>
        </p:nvSpPr>
        <p:spPr bwMode="auto">
          <a:xfrm>
            <a:off x="190500" y="-212725"/>
            <a:ext cx="304800" cy="304800"/>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18436" name="AutoShape 4" descr="data:image/jpeg;base64,/9j/4AAQSkZJRgABAQAAAQABAAD/2wCEAAkGBxMTEhUUExQVFhUXGBQXGRgXFxkdHhgVHBcaGBcXGBwYHCggGBwlHBQWITEhJSkrLy8uGB8zODMsNygtLisBCgoKDg0OGxAQGy4kICQsLCwsLCwvLCwsLCwsLCwsLCwsLC8sLCwsLCwsLCwsLCwsLCwsLCwsLCwsLCwsLCwsLP/AABEIALcBEwMBIgACEQEDEQH/xAAcAAABBQEBAQAAAAAAAAAAAAAFAAEDBAYCBwj/xABGEAACAQIDBQYDBQYDBwMFAAABAhEAAwQSIQUGMUFREyJhcYGRMqGxFEJSwdEHI2KC4fByovEVM0NTkrLSY3PCFiRUg5P/xAAZAQADAQEBAAAAAAAAAAAAAAAAAQMCBAX/xAA1EQACAQMDAgMGBAUFAAAAAAAAAQIDESEEEjFBURNhoSJxkbHR8BQygeEFM1LB8RUjNEKS/9oADAMBAAIRAxEAPwD2o2KbsqsUqBFfsqbsas0qAsVuwrtBFTUqAsMKeKVMaBiimK0xuU2egRyy1Cy1OWrhhQIqsKiarTLULLQBDTg05WuCtAE6tUqvVRKmUUAWQ9dh6iRKmW3QA4NdTUAxIzRlcn/AY9zpUuf+Fvl+tAzqaU02c/hPy/WlnP4T8v1oA6mlXOY/hPuKWY/h+dADk001G95gQOzJ8QRA8+fyrvM3Qe5/SgBE1wTTm4eg9z+lRPfHOPc/+NAh2NR5tR5iuHxSdR/m/wDGq9zG211BkjUDvanpwoEPeuamqd27VLE7QBHDL/NNBNobft2/icD1rLkkbjBydkg8b9KsFc3zSTAY+lKo+PDudX4DUf0s9k7Wn7SoOyPX5Gugnj/fvXQcZNnroGogfH6frXJxMGMpPjpH1pgWBXVRi75f36Uu08qQySa5LU2c+Ht/Wlr1+VAHLCajyGp8p6n5fpTJbIMlifDT8hQAkWuslPNcuelADG3Ub26kUk05SgCm61Cwq69uq7rQBBNSo9RNStkcJoAuLcqVblQWyKsK3hQI7Bp5rlXJ5EecV1PhQMVKlJpa0ALWm1ppPOPeuGu0AO01EX141WvY5BxmqN/a1sagGRwnh9aLiLN6+OtUL2LXrWf2jvFaSZInoNaA4neN30tpHif0qM60Y8s66Ojq1Pyo1uL2rbQSxAqjhN6sKc4a4ARECDJEchGtZNMLcut3yT4f0rjD7uX2xgi02Tsx3iIEyetQlUnPhWXmdf4bTUv5s8+RDjNo3rhOU5RJ4cYqg2zixlpJ8a9Cwu55++wHlrRfDbt2E4rmPj+lJUJS/MzUv4jTgrUYW9/3/c8q/wBmU9eyLg0GgVfYUq3+Gj29SH+qajv6B0pXPY1Ut7Wtn7y+4qdMah+8K6ro4Gmjv7PTHD04xKda7F0UxFdrPjSCGrOh6U+nhQBXE1ILh8Kkihe0tt4aycty6objl5/LhSbS5CxfN/l+tdh6wWO/aRhkaBauMvNtBz5Sa0uxNt4fFLmsuDpqCdR51lVYt2uacZINTTj0qm1wcMy+9K1ihIGZZPIETWroW2XYuVB2Zmuy1QpiRwOYnXgGP0FN4BJvgnKio7mHU8j70hfH4W9v1ro3h40rhZlG7gV/D71CuGVTIUA8JjWOk02Nx13LKIsyep0/s1msZtHHScqH0t/qKlKqo9GdNPSuSzKK97NhZbyq2hrzTAbfx7/cb/8AkR9a0uysVin0uZwPRfyojWT6MJ6Xarucf0d/7GpFPVEZvxN7j9KRB/Efc/lVbnPZdy8a4Z6HPZXXV9f43/JhQvatq6QwtMEzLlzMbjEAiDAzgA+NJya6ffwHaPf0/cLbQ2ilpGe53VXUkmNPWsjjv2jYJPhbMfCT9Kw29Ni5cawhNyFV0Jckywcie8eJjifCptn7i2jrce4ZExIEH2qblN8FIKivzX/QtY79oStPZq3m2g/WhH+2MRiDANxp5IDHyrU7M3TwdvXIrEc3bN9dK0uGwYXRQAOgEVN05y5ZeOpp01/twV+7yYfZ27N99WUJ/iOvsK0mA3VRfjcnwGlaFLVRXcPN22w+7mk+GWI94PpW40YxJVdXVqfmZLs/AWrfwqB486sffnwrpBTHjVUrHM2SFq5zUgJp2tkUxDTTVILPjT0Bcz5wzj4MJhl8coP1qXDXcUpWbdoAETlRZjnziaKgNHAT500N0X3NS8NLg6XWm+Xf35K9+/c4h748ESxp4SwNDsTi3iDbxz/z2VH+UiiF3FQ+SBNWY01GvhRs8/v4mfEa7fBfQCbM2q+cq+GvomXRnus/ekaEJMefhRv7eoXNB66I5+pFcsvgarWMcju9ofEuhH9+dNJrqYlK/Qixe8qm3cKMwZRJzLljlzJ1rJbG2C+JY3LraMc3ofPUeVXt7sJbGHvOrS3dlQZ59PX51d3DxbvhgzDnlB6gCPlwqM/akVprAWs7EsKuXs1IPGRM+dZ/aG7C2LgxOEGRlnPbUnK689Put4ijmK20iv2cSdJgjuzwkVQ2xt02bi2yvxak5Wb0AXjWZKLViyT5DezlS9bW4ugZQfcU1nZWW6HznQ6COXA6+tPu6n7sZeGUwCI0nTQ8NDzq8b66ZmVQeGZgJM8AOZ0q9NJxTZzzqTu1d/EmxeJW2jXHMKiszHooEk+wryHFb2bSxdw/ZQLFmSQcqsSJ0zFgZ4cB869M3xwb3sDibVvV3tOFExJiQPWI9a893dTE28EqqgN3XumBlE6TrqIg+tKvUcVgKNNTeeDa7n7Uv3Uy4lU7RfvIIDDxX7p8tD4Vo68+2BcvLirL3HQIwKuBGrkEACZkTHA1u7+KRQTIHHKCRJI4ga06E98bsVeChKyO2qJqD7a2oyXLXFLcXO00BgiCuuvKeHWhu398zZtzZRS0qJcEiInQCCeVVuiJbxO8WFsv2dy6ofmokkeccKO4ZwyqwmGAIkEaHwPCvLN1NgXPtD4jEaXFuvI5MGXMrqTxHf4V6XY22iC0twgF9FJ0zd7J6akVOM82ZV03a5dbQTBiojiF6iekirONujKwJAGVuY6f61i8RjLdi+JtEZlYm4F04HTTnpVCTZqFvTxEes/SquOxSIud2AWYnx6fKg2B3juWzlNoMrFQDnghcsyQRx1OnlVXbW1ExGCzJw7aPXX9aLiuQby37vYretW7ZzMygnUgDgR5xVO9sK5ihae5OqglAzAMFBLRrCzAHvV67iB9gQcYuH07v9fnVd9sGyyIytKI65efetXGU/SsJZKud48I832m6jD4V1yh1N1GHMkXMwYkcSJifCtbZ/agrOEWw08JLiPPQV5libjsQmUmC/AHWSSakwFopdQniZMT0FaZM9tfecjBXMQUGZYyqJIMkTJjpWe3Y36xGIxqWbotW7R4kAz8BYDMTEzHKhmMxzfYXQEr3VMefEGhey+6jkSGUW2Efizqs+cE1qnDddmtraPc8C1rM4W+LhCoSJXugl+93RpOXn0qW+sN6CvHLG3r7279zOVdARKd2V+JQY4gZjXqG72Ka7YtO5lmRCT4kVKFRSk49i9XTSp0oVG/zXDFsU954BPONPPlUdu5rEHTnyprxB41U5gaz4onThykDhypURyilU9nm/iU8XyXwRVwO1LLmyuYZ7qZsoOo0B9uOvhVja2Jt2WtBiFW4XTMT8LBSy/9pHmRWT2gtlr/AGAsW1a0ilWCkyp0yrOggHx40sfu3exFtUbLbCkRmYsY/DA7oHlWrk0myzgncXFLt2qknvkAHL93QaVSO3Llu9etQWUP3GkAIuUGDp1DUf2bscpbVXuKSo4hYHtm0FYve7a6qwypZvZWElA2cxpIzLkMHoeVAmanG7ca21vVMrq0jWSNBIPQTVrDYVbjm6H4FvCTwObhpI+QrH7YwmIusojs7VsEi/2igZCoMlYnQgaeFaPddjbsW7T37d26RJKgSZ7xmGM89YoV2NJFHG2Q18reVcr9yRznSJ5k6AeJFGt3tnrYsLaBMCYJ46mYPiJrFftOv3UKETBDa9CCDp0jQ0d3K24+Ls53MsAiyBGY5BmY+ObONPCuKMXFu/c7U04oJf7Lw1lywWGdhOpMtrrqfEmam2hjLagGQ7clBkmOkVSxOCuG6rqywNCGE93nl10Y9TPCOdcbSwyuCoa4rNAMEKYnqgnh48610KqKL2x9precZJyFWBgwQ2ndPoDp4VS23iXN1EWyuhLjMZy6aHQQCeHHnV/ZNlbQIUQJjTwEfrQrei+6nNafLcVcyju94DQqM2mbXSfGrwXsZOKq1vui3v8Ab4fYcGLqgG7chbanhmIksY4hRr7DnWRsbTuNhLWIuTmuIpeNCJGhgDSRT37J2lctXwoK2LKABtF7ZtXYjWQIAA11B6UFxeFxVlmnVG0bWRm6/wAM8I8qnXiqiSvnselotK9rnuV+i7/fRB2zjLdxBdtqGGHCuWVipLr8KsSMq6meHKjmI/3KABs4FwBZEywkwBxOhI8qzm7r28Lbus7mTkZApOrkfC3gCw9pottXeSz2VnF5AzA2s0iShOjAdSAzCtUUoxOLVKW8vYxMQvZl1zqA/auqx3RBEqTrw6cjwmsZc2Gt7Ne+1tctgvEhViNSFUDTjxjnWw/+vcGQQTcAOhY2nCidJJIGlZXezedb6XksMGVVRJEazq2UBZI04k+VdFGCnUjFvDZJtbW9ufpyVbW+d3MbRKm22gnQqeAbN06+HCiVndrFhg9/EoiaEZCTzBVTI708qxO1UINq0oUSFiB3i2gJY89TWy2VaDFWusTYtCFUk94r3QePgRXTradFqNSmrN39OpOlVmlsllBHe3ehbNzKLiso0IOkSmr5lUwvfA8SDRKzdtXbAxBum5oo7OYm40BbZ4QSSNY8axO19hYm9iJ+yRZNxbjCI/dqRCTmhpzsYAHw1o8VgcZcF18ltApDWw9w63AuRLigCAQAIDaA1w713NulnCDOH2ZbtXxbS4xbSU0hFKkASdTOntUy7t21ttbzPlL54EaGOWlYjDbEvYLDfaryhcSGV1ftJYsSc2czDCPua/eNVsNvDjlUgXRqS3eQE6mYk1q9jOzNjU4pQge0pMKwiT/BWUx2KAulmn7s6/8ApOBXCbXuSzXWLE8SABJiOA0FVsQq3VuXCWGgyiONwAkL7Ami4rWMOuJIYmTMnmeprfbO3SLYfDX3uFbjq9zKV4KSMoOvMa1m9kWsFaudtixcu5dVw6If3jz/AMRjoqcDHE/I6h9+zfMXlUMxlchgKpkKmU66CB86GBV2i7Ws6kzlBHgdAeFUVkdsG6WiOOn7xfDxq3i8Qt1i68DybQg5dZB8Qap7WJ/eHqls8tTnWsyhFy3e79DtWqqRoqisLN/O9vlYt4UZbGI8R8wI/SvXd0j/APaWP/bT6V4xYc9hiZ5x81H616Ls/YN6/h7DJjb9hOxtjJbCRMcZInWo0v5si+r/AOJR/X5m8UjjVa5fE8a8+23uFe7MtZxmJuXQRpeu90jnwEA1kdtYbaVm2e1clUjRGLGCYkBRqJGtdR5S8z2G7t+ypKljI0Pdb9KVeIYTbu1AgFv7UE5ZbJiPDuUqWRHsm07lpUD3WGUyJGcgBgB8VsSJPCrOx8Wl4NAJC5RJ7QcRwi5qfPxrOYmG7FQJlyDA/CriffLRexcIaQSJCn5VpDNFisLba2ykDUaiTWS3tUWllFUBQ8CBH4+H8xrSLcJjWgm9cFVnUSk+oKn/ALKbQHnl3a93HAWrbmyQLiLbzEpcJjKpbQDQGAdKMbjJetWUF1DbuLcujVYJBAM6+tF9tbDS32aJaFu6/A2sqGB91o0aOvGoLzso79y0zKUJCGWgyoLHnP5Vh2UnFO9ijpuMFKS54+Jqsbh7eIt9ndGZT+nEH1oTunu39ju4goxNp+zyBuIK5s3p3vlRDYzs+XQxzMHhH9Kv4y1cCwjxxjMoYayeRB+dEqLqL2eRRqqDyVdobQ7IzAOlDMRvPbgsiiQrMZ5BVk/SnxuFuP8AEB6fPjVI7HBDqR3biPbMciyx6VxS8Sm7SVjti4TV4s63V3iN3OhVi63HByroBII15mGGgoZvps/tsRh2L9mUJGvUwy6Rrw4eNArG0Gs/acOqG27I17PmJJZVGWAIEZeesxwq/s/ab4iwtwrnuZgpEn7oUZuZmNa62nlHPCUfZa59Pf8AE02wWFu1lJk5mzHq3Ak+wPrVq+B0BB4g8x0pJsd7mFsXbOUObaFlaQGMfFIB1PiOnSoczIclwZTy/oedcOopzjJvzwz03KLnJJ9X6GP23seWGU5cpJ1OhXQqQOoAI/0q5si6l4MMhENqJkcAAYjTh86N43DhuIUkSUzCVzRoGjlWRsXsSt1zCq5gMoTQEdIPDWumnV8SN+vU49Wk6m6TefvuF96dmWrtgK5ZFVlYlQJMctdOdY7ZxNtimGEKW7xYBmIMAaiAIDfM0Z2mb96EuMAoOvMz4KJJq5s7CMC2W0qKEyBnzBmzTJMcxprHPwo8aMctk3RutqX69fd1/wA4MpgZxGLzcrfdXzJIBPux9K0W1MX2ZthVYoroNBMtICjoTzirOz8GmGstJDsNAcqrlXWAIGvE94ydeVCHxWHuJFy42QMGIUxmIM5YJga845VSdbxLbVjj9yMae2Xt9M/sENr7duKCVullymdCro/LOjfd4aii+628QIbEXnK2bVtRkie0xB4gczGkAdfChezQmMIs9gVsKMxuGSxj4VDsZEyeHIGp9/1sWcMBbRUMjRYA6GANAYJrFKCjyi1ecZNeG3no/wBi3ewhx9h8VirtxcGgLratFYVpZT2g5kAqeMa0LwIS7aTIt0lVJu3Ck21PKWWcsjXWuP2e4ntA+GVu0t3AHvLcByqpGVhx1kKBW+2jtG1gbUSFtBTC8so5QOUCKcYyll4t/cpXdOnFRjZ3s17ldZ82ee3sJb/5i+zfpVW5bAXJ25yZs2UIYzQRInhoa5t7X+1XXItZQdQEQheHDnB51JctU9r7nL4q/pXr9QPewFudblw/yD82qu2Dsj/meyj86LvaFRNZp28w8btFev1KmFa0pDOHKg6ywk8eg8ZrOYm4x7Qd9pgAnoGB+grUtYFc9gOlaVkYlUbLO4u1rdsPbxFsXEdUEaTInrx416LZ3zwVtMoLoFygDs24RoBFeZCyOlSKorG2V7p+hfxqThaUM907elmeht+0PCcu1bytn86yqY9u3a6pJVmY5SfusZiORoUsVfsYO8VFxULJMToBI4ia1buRnUxaCtfnPJtMPtdwoyHu8vrSoPYxFgKAUCnmO2Oh9qVZ8RefwZlUZNXx/wCo/Ug3txl3D4xULKlsqTbySMykorZjxzSWmtTZnIh1iGHsf60HxO9OdhdSxaBXujMM7cJjNGmvQ1cubauXFGeJDchEZl4e4qy5Eg9YvaeR+oB/Ohu+F4Lh2c8FGY+SuPyc0+CvyD/KfqD9BT7xYbtsHdT8SXF97bR81FbY3wYa5vwroinMHsRD8QVkRM8xA6zRHE76XSSbJQL3YIRQ0Ajj7RXmV5xZeGUl4WdRHDlWh2VihdsOVXKVleM8p/OlOhTUfE3XbtgpLUSlCNNrEb565PZNzdp3b9t2uNIBCgQBrEngPEURvYlWbKoLEHUjgp4QWOk+Ak1h90sS67Lw6qSLmKvMs8wuZg7DoeztGDyJFegWEUKFAAAAAA5CszrOmko8k4UVUbb4KDgzwP1/rUa3Oh0PMcKIPboRtKwUPap4dovJk4F/Bl4zzAI10h0dXueyqkFXTbVupsrY/YVu6B3FV1zlWEDViSwMcQxJPnrWR2lltC6ohWQlioOoOWdegMD3r0Cw/I+h/KqG0927GIvW7jgSCA/LtLc/C0cf9R5dNWl1RPS1VGpFy4uvmaHYGI7TC2HAjNatGOncFeY/tW3qZMRbs2Sp7LvXdNJPBJ5aa+or0De3b9vBWNADcIy2rY8BExyUafSvnna9xndmc5mYlmPVjqT/AFrncdyye3o9I57tQ1ZdPP8Aweg7E3otXl1MeB4ir7bRtHUnQdRy9RWB3Xs9xyRxIHsP61ex9he7MnXhmMR5TXl1tOoZTwbhPxK/gpZ7+5XZqrm1bYbKroMolgWGvp6UBfaeLxOb7MgyZioYsqyR0zETQG5h8wZ4ByIGJPKRI4+Jof8A7Na7hjdQ962wzrGvZt9/xj6TXWtPTsk1weV+IqXbT5NWQ1u0lu8wzsxLknhrw046ACgy7BZcYQLhC5u72igh5gqFgjiDxjSruPvo1xbTF0zwFuJl7gWBqG4jvctdK1+C2VZUW3z9rdQG2H0+HWCQPvQfnVFhYI3u7sIYNVtpA4Dj4nnXnm92NuX8QtpEdjEqoGr8ZKjmAFPzrW7wYzIgQGCeJ6DmfahaWbrYUYi3bJay027gPeC/C/Z6d4QNeR1pOO5WKUarpzUl0CewsCmAwRu3NHeHbqx+7bHhH1NCMFtq/cvNi7iK1uzLdlpExKrrqSAZ4dKnw20jj2VLjhUTLLR3UBnXoGMaA/QVocFuHgspi9eYMSTF1dSePBa1VlLaow6FNO6bqudbz+LAS/tduN/wkQdNWP5Cgu1N9TiLq51QCCJVSD6yTIrV3f2V4EfDcvr/ADqfqlA9pfsvI1sYgEjgLixr/iX9KDnK51qJ67TY+JsWgLycJGZTmETpqOHrVV2NZEM+JSYUMWGhBABnnHUVE18z/u/dv6VUx2HZtVYgjUef5V3hdv4pMiPCoIDPlDNHNtdWPrTsBZNxjwtgerGpbdm+eCL6ofzNMu2rjLmF26Z5jKB7TpUD7RuHi94+dwD6LRgeQlawmI6Af/rH5qaku4W+RrcPkMqj2gChNnGiZa2zjo19xP8A0gVFtC8rmUsrb8Bcut8y1GBWYWVsSBAe3p17P9aVZ/J/6af5/wDypU7+QtpqLe8d+AOzsADh3Bp8qK7N2j2ocMsMFDEiADDcgBpoaz626I7JIDkdUdf8pI+YoTyM1FnFC2Bm0zKSs8wDMj50aCnsAxiGCsPIMJ+RNeabV29ae3h7TLcDW88XFy6sxICNOoTKTw5geNavYG8Vl8HbsG4O1XtlymZymSp6dBWlJu91bJp8GE2juyl66XfELaC9wqUdiYJ1BUQOMelEcLiEw6jD2G/dOR2jAd7hBK5vT3q7c3hbDPcKWrVztGzfvAO7InTQ9flUFrf3FLmm3YM8svDyiKnKClyy1LUzpJqCWetlf4m03awq9ngde7bTEIP/AHM31hLlaktBrBfs32n21u7bIh7dztUE/dbX/uDg/wCOt/ccFZHMTS1MeJd0LTyw4nRuTUNyquHvh5jQgwR9D5GrSKa427nXYHIrKxB4cvEfqKtm8I8qle3QHGK1s9890/e5EngPA+FezpdQqy2yxL5nlaig6TuuPkeZ75bfdsXfF0mbbBJj7o+AD019zQO/hLhw5xMfuvxEiYkLmC/ERLATHMV6ntHc3BX7jXLqOzMQzfvHAnKFmFI5KKu4XZGGs2uxSyvZTmyuS4mZB/eE89a5auoSk49me7D+Iah0YQVrJLp9DzDdO72qdnaS45BJJVGI18QIGkca22y91JIuYruqJItTBY/xEHujw4+VENrby2rK8gB/EFUeH+lY7F76WruYZjwMBJ1068652/E6HLCcqU3NPLv682NZsC7gLt1zYS4hDqG7py92Rl6BdPWhGNs2rS50AW9cvX1GUQOyzMMpHIALI8aze5W0sSrdlh7QuFu9ljgRwJP3V14/OvTsPuehe095y3ZrlCDQEkd5mPHUknSnJ7ZEUlOOEYm5uw+Mw9s4dR2ofvEtoFMgknWI0PCdKPbPwIw1pbZfPkmXiMxnUx0/IVsHt28NYK2lCKNAB1PPxPOTWG2xeJi2vxOQo8zpW1K5KUNuCxs+xh7iPcvAlzmKTIAQCJ10MkH5VT2zvfcFlbOHtZnPd7WB2aKNAQBxaOunSeFFNu41bGGWyrqc2W2EYQ2WNSBz0HHTjQrZ+UCQJU6EfUUQbeR1YqNkjObOLWZKtJb451DzxzDnUpQTmSR/DPDy6j50Uv7Itpdm5cyWWBKufxadwk8DqT4xXKYHBlmBxyKATBgaidDx0q1sECna2m68Ljj+Y1ZTb10f8SfOK4xOLw+HZewuJis05wUGhERwBI4n2q7gr1y+6qtsW8x/5QEDmdRr/pUHKrv2xird7/szdo2u2EdhY25fzM6lrY0JQcT04yR5A8aJXsJhRB+z2yh+IxJH8Q6jyo9grKWlVV1AEH8z58ag2pgdM6eeldjo48yKnkye925yJb+0YUygGZlme7+JTx05j9IrA3Wr1vBY4IDpIEkryI+8QOR+tebbx4AWcRcRfhnMn+BhmX2Bj0qFihl8S1222dYIHERxHQjnRjB7wYXIGuqFczKplCjXSAwJqFkqne2ch1igA5b27YJAt2nJPDkPcKBT3tvKpgYe4T4M5+higjbRvA/vHJAAAIiQBoJ0rvMSJDsR1DGi7CyCR20f/wARv83/AJU1C8p6t/1N+tKi7C0T17EYm2g7trD+Ra0PmSKC7Ku38ezOFtWrVi5lbQawJJBHxKeAI4+ldA7GEhrrSDBBuc+fAVJavbEEntXU/wAL3dR/LWPAze52T1spRcVFK/ZZ9TK3tjsz5VQnK/uA2selEMJsTsryPOmaPemvYm2uIZllkaGUrroQCJHEUWF9I4keBrpSucZntunLnAVTIyywkrDRK9D3YnoTWeFonnWo2+kuQBJJMAc5gj5k0CykEgggjQgjgfGovDBBncTH/ZsbadjCsezc/wALaT5A5T6V7NtDZ7spFq52ZM8gQD1AIrwQCvdt2sfnw9kvqzWrZnqcon1mqQ9pNcivZme3f3EuYfEtiXxV27ccZWzEBSvTKo5HhrpJ0rUEEGDV50J4aetUrmGAnUk9anVpKaxhl6VRx54E1QXrIYEMAR0NR28TU8zXE04vs0datJd0ec7/AO8T4K4qhWKusqeRIMET1GnvXm+0t8sTdOr5R0H6177tzYtnFWuyvpnWQeJBB6qRqp8qrbG3XweFH7mxbU/iIzOfN2lvnVFWi8tXZPwpcJ2R4Js7dbaGLaUsXX/juSqx4NcgH0mvRN0v2TtbcXMXdUmCOztCRr1dh8gvrXqAYVVxu1EtCWIpOs35DVBe862VsqxhUyWLa215xxJ6sTqx8Saobwb0WMKhZ2E8hNZPeTfG6bbNh0lAyqzyIWdJ8up8RXnWID4m4Mzh2JgAtzPSnCEpZYpVIwwj1TC7yfbLIuBSq5miecaSPDiKym0sa3bqVuC3lOtwiQg5sRH9zRm5bWxh1trwRQPlqfUzQjZaABrrlSrZkKEHvKfiM8AP0qyj0OWUm3cKYyzexEOmLw91Bope2dPXKRNUcU9yyrXO3wz8AVQx6wImq2O2sdnlFwyQjDMOJFzkc5J1PgOFSk2MZbZ1V8PcYd5ChZGPhA08/lW0kZbbyd4HenLIcI46Rp85qdtv4S5o2EttPRRPpCzQbY26F13CO4RTIVss68hEiKoNhblm6VaQ6NEjqDxHhzp4Eeu7AxtjsFa2tu2MskKAMvWenrUOExxuk3z8JOW2DyTjJHVuPsOVYe4huiy7jKbrMrMODBYkkcidRWusMD3QcqrlEeMa+Zma6tPD/sRqS6GltEZY5cZ/Ou7ZIU6Ag/KhmFucQToP7FC94t4ktJkzhepJ+Q6n6Vadoq7Mq7ZDtDEol05dRz9fiAoDvLsu5eFu7aXOEt5Hy8RlZoMceBFUk25Zacr5m+6sMJPQEiKI4LGLbUAP3uJOoljxNcMssssGKcRpUTVtMfhbV+ZjN+IcZ8etZDF2CjFDxBrBoHYrDhvOh+Hv3cM+ZDHHkCPY0YZaiuWgRBoAOYDbOGNtTddu0IlsrACfActIp6yzbMWlTuZsabejD9ni76x98n0bvD/uoSzVrP2lWcuJVvxoPdSQflFZGaRpEFxJPCprVxxwdx5MR+ddgV2oouMt2Np3gCO0JJjvGMwgRAaJA8q4BPnUYFSrQIkSvZN09cHY8EX5aflXjINew/s1ui7g0UHW2XRvDvFh8nFWoSs2TqK6NiiSAeoqLEiAeQH15VbEAeArI7Z2m2IJt2dLfBn6jmF/X+xSlTc5eRqpPbEGX8cz3h2bQiaaffbgZ/hH98qIWdrLoCYJ4DqOo8KG3bARcqiF5nr4DwqqHRTwlj04+prrraWnWWee5z0dROk8cdjTDGqedc4nH20BZmAArzze7a96xaD22yMXCiddACTofSvNdq7axOIMXbrMD93gPYaH1rxqujlCe256kNXGUb2Z61tbfxJy2jodM0TA66V57vpt13cJbusyFQWMQSSTI6gcNKqIIAHQAVpdpbr2Usjth+9VRJUkQT3sp5GJj0qeyFNqTBTnUwsFP9nG1NHsXBNo93XgA2kH++daixu2tm8GFyQJYLkjT7ssDr7cqp7r7HNmxC5f3okzbZyJ5TEAxAozhiVtlmYseAJ/CNB+fvV3k5+oI29eLMEBiTHkOtdYPZive7LtSbagHW3MyJjLrOh5+NNgFl3xDqGtW9CCJzdQPce9W93r69u8gDNJzExAyTA1imjLGODVSVgkKTAbkfLgPSjWKIbs8vTgOXoOHOqWNxStcYlpUHuxERNR3dsIuijN5aCmAdvX1NkQRIgrrrKtpoPCsdt5TfxbG2JmTPIAEiSekRVlizDNcYW7f18BzNW8DZJaQmQZcoB+IiQcz9OGgpcByZ7Yu1lvI2HbQzntHxgZl89ARR3Z20DkLGS690joOZAJrD7W2YcPfI1CklkI6TwHiOHtRnA32MsxkkCSOfiR1rpoVVDklUhd4NDt3eI207pljpMRqengNKxdnBNdzX77MLYOp4ljyt2xzJ6f1IJYiyHaXMIsSef+FRzY8h+QNcYbbCNcDMuVFGW2o1FscyerHm3oNKnUm5G4xsQ4a0ZzlCDEKqgkW0/CDGp5luZJqdlc/cb2j60a7YESDIPSo3vVLcasBGsXPwx5kflNCsUxzGa0eJuaVmsQ3ePmaLgRGuTXRpjQBwTSpRSoA1e/227OIdFtd7s80vyMxoOvDjWWUVHaQk9KtolYhut7R0anwlO1Lj5vucKlSKtdGkFrZznQpzSIpxSAcUX3c23fw1wdi0ZyoZSJVhOkj14ihE1b2T/vk8JPspNNcga7b2+z3rYt3VZcrZv3L5VuaQFuZgTlnWNZqjh/2hZFCnDiB+F/1Ws3tAySZ0oXeFdSqzirLgw4Rbuze4bfZcQxVbFwEAk95YAkASeMklQABxIqvvdtxrFsthLttgtzsrjZGkXIJhSdG4HUdKweEx7WHzABgQAykkBgGDAaGRqoqTb28F3Flc4CquoVeGYgBmJ4kmJ9aHqKlrXEqUblXae1Lt0TddnPjwHkOAqrs23meen1PCprlguoCiWHIcxzoxulgiFuOR3xAHeAImRMTr+U1CUr8lbWRZ2Lsm9cxFpVtOe8rHun4VIJJnSIFbLeK0bj6ro9wSOEgtqPDSam3DxFnB9tcvSHcooOUk5eJAiTE8eWlaGzvVgLzQGAaI79tlMeZXX3qM6e62SlOptv5gTFbx4s3HW3YTskEM4PwtAMakTAOsCqW1L2WyAOn5Vd3n2VYZlv2sQTl07MNKsCDrEyI9qDbRbMorbJFW9s9rmGAsj9+mpRjGcMc0jlMHQ1HhS3Aqc47rDoRQrAA4a6bhxSwTPZw7EA6gcIHvUG8G2LN181l71sn4wpVVduGYanKdNdNaaBmjuJGtxgvmfoKnw6Mf8Ad2/57ggei8T8qHbn2cGYcqTd/FdcuwJkaTCjnqADW0thEIVzx1Bg6jmDA4ihsaQOsbIbR2YtcHAngPBRwX6+NFNhqO8zcRp5VFiNoZhltiB+I8T5Dl8z5VVRDrGk6edYGC97T2vcUAgGQeYPhQB8QLCgXAQx4L1HXyq1vNtp7DG2iZWHF2HzQcD5n2rH3bxYlmJJOpJMknxNbjcTyEMdtRrh4ZR4VUW5HCoM1PNaEHNnbTI0n05Hy6UV+1BuHtWNz1dwuO5N6H9ay0Afv3dKBEzVm9fJETVKaQHc1yTTMaYtQA80q4mlQGC6KcmlSoAQWugKalSA6FPSpUAKrWzGi6vqPcEUqVNcgLGrBNDLlNSqzMooYoVEic6elWWaGwV8hgaJsrKehHj+lKlWGNsI4beC+gjMGH8Q/Ma1Z/8AqWfit+x/WlSo3MVjT7Pw3aIuRQGZO0PDpMT5GquxsI1/tFkKbTZTOvESCI8/lSpUXuFjH7+7Ia3iFCSwdBGoHeBg/lQzZ+7F1zNwhF6TJPtoKVKnETdjZ7D3ZGZGBgKQfMDlFaTa+07SEKxJddQqjX3ML86VKsMa4KWF2uLmbImUgwQ2pB9NPrTnNIYkyOB/vhSpUjRPtnZSY6zGi3kHdb8j4H5V5NeRkZkYQykgjoRoeFPSrcWI4zU+alSrQhLrAHE1ocHuZjLgnIqg82cf/GaVKssTebBSxuViAIa5a9Cx/wDjTPubeHC5bP8A1fpSpUgK13dPEDhkPk36gUNxWyr1v41j1U/Q0qVAmyjT0qVBo//Z"/>
          <p:cNvSpPr>
            <a:spLocks noChangeAspect="1" noChangeArrowheads="1"/>
          </p:cNvSpPr>
          <p:nvPr/>
        </p:nvSpPr>
        <p:spPr bwMode="auto">
          <a:xfrm>
            <a:off x="190500" y="-212725"/>
            <a:ext cx="304800" cy="304800"/>
          </a:xfrm>
          <a:prstGeom prst="rect">
            <a:avLst/>
          </a:prstGeom>
          <a:noFill/>
        </p:spPr>
        <p:txBody>
          <a:bodyPr vert="horz" wrap="square" lIns="91440" tIns="45720" rIns="91440" bIns="45720" numCol="1" anchor="t" anchorCtr="0" compatLnSpc="1">
            <a:prstTxWarp prst="textNoShape">
              <a:avLst/>
            </a:prstTxWarp>
          </a:bodyPr>
          <a:lstStyle/>
          <a:p>
            <a:endParaRPr lang="th-TH"/>
          </a:p>
        </p:txBody>
      </p:sp>
      <p:pic>
        <p:nvPicPr>
          <p:cNvPr id="18438" name="Picture 6" descr="http://www.franchisechatter.com/wp-content/uploads/2011/05/snap-fitness-interiror.jpg"/>
          <p:cNvPicPr>
            <a:picLocks noChangeAspect="1" noChangeArrowheads="1"/>
          </p:cNvPicPr>
          <p:nvPr/>
        </p:nvPicPr>
        <p:blipFill>
          <a:blip r:embed="rId2" cstate="print"/>
          <a:srcRect/>
          <a:stretch>
            <a:fillRect/>
          </a:stretch>
        </p:blipFill>
        <p:spPr bwMode="auto">
          <a:xfrm>
            <a:off x="2714612" y="2643182"/>
            <a:ext cx="3857652" cy="2571768"/>
          </a:xfrm>
          <a:prstGeom prst="rect">
            <a:avLst/>
          </a:prstGeom>
          <a:ln>
            <a:no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1000100" y="571480"/>
            <a:ext cx="7772400" cy="1143000"/>
          </a:xfrm>
        </p:spPr>
        <p:txBody>
          <a:bodyPr>
            <a:normAutofit fontScale="90000"/>
          </a:bodyPr>
          <a:lstStyle/>
          <a:p>
            <a:r>
              <a:rPr lang="en-US" dirty="0" smtClean="0"/>
              <a:t>Real Marketing 10.1 </a:t>
            </a:r>
            <a:br>
              <a:rPr lang="en-US" dirty="0" smtClean="0"/>
            </a:br>
            <a:r>
              <a:rPr lang="en-US" sz="2200" dirty="0" err="1" smtClean="0"/>
              <a:t>Ryanair</a:t>
            </a:r>
            <a:r>
              <a:rPr lang="en-US" sz="2200" dirty="0" smtClean="0"/>
              <a:t>: Really Good-Value Pricing-Fly for Free</a:t>
            </a:r>
            <a:br>
              <a:rPr lang="en-US" sz="2200" dirty="0" smtClean="0"/>
            </a:br>
            <a:endParaRPr lang="th-TH" sz="2200" dirty="0"/>
          </a:p>
        </p:txBody>
      </p:sp>
      <p:sp>
        <p:nvSpPr>
          <p:cNvPr id="3" name="ตัวยึดเนื้อหา 2"/>
          <p:cNvSpPr>
            <a:spLocks noGrp="1"/>
          </p:cNvSpPr>
          <p:nvPr>
            <p:ph sz="quarter" idx="1"/>
          </p:nvPr>
        </p:nvSpPr>
        <p:spPr>
          <a:xfrm>
            <a:off x="914400" y="1447800"/>
            <a:ext cx="7658128" cy="5124472"/>
          </a:xfrm>
        </p:spPr>
        <p:txBody>
          <a:bodyPr>
            <a:normAutofit fontScale="92500" lnSpcReduction="10000"/>
          </a:bodyPr>
          <a:lstStyle/>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pPr>
              <a:buNone/>
            </a:pPr>
            <a:r>
              <a:rPr lang="en-US" dirty="0" smtClean="0"/>
              <a:t>   </a:t>
            </a:r>
          </a:p>
          <a:p>
            <a:pPr>
              <a:buNone/>
            </a:pPr>
            <a:r>
              <a:rPr lang="en-US" dirty="0" smtClean="0"/>
              <a:t>    </a:t>
            </a:r>
          </a:p>
          <a:p>
            <a:pPr>
              <a:buNone/>
            </a:pPr>
            <a:endParaRPr lang="en-US" dirty="0" smtClean="0"/>
          </a:p>
          <a:p>
            <a:pPr>
              <a:buNone/>
            </a:pPr>
            <a:r>
              <a:rPr lang="en-US" dirty="0" smtClean="0"/>
              <a:t>    </a:t>
            </a:r>
            <a:r>
              <a:rPr lang="en-US" sz="2200" b="1" dirty="0" smtClean="0"/>
              <a:t>Good –value pricing: </a:t>
            </a:r>
            <a:r>
              <a:rPr lang="en-US" sz="2200" b="1" dirty="0" err="1" smtClean="0"/>
              <a:t>Ryanair’s</a:t>
            </a:r>
            <a:r>
              <a:rPr lang="en-US" sz="2200" b="1" dirty="0" smtClean="0"/>
              <a:t> sometimes outrageous CEO, Michael O’Leary, hopes one day to “make flying free.”</a:t>
            </a:r>
            <a:endParaRPr lang="th-TH" sz="2200" b="1" dirty="0"/>
          </a:p>
        </p:txBody>
      </p:sp>
      <p:pic>
        <p:nvPicPr>
          <p:cNvPr id="16386" name="Picture 2" descr="http://wpmedia.blogs.calgaryherald.com/2011/09/ryanair.jpg"/>
          <p:cNvPicPr>
            <a:picLocks noChangeAspect="1" noChangeArrowheads="1"/>
          </p:cNvPicPr>
          <p:nvPr/>
        </p:nvPicPr>
        <p:blipFill>
          <a:blip r:embed="rId2" cstate="print"/>
          <a:srcRect/>
          <a:stretch>
            <a:fillRect/>
          </a:stretch>
        </p:blipFill>
        <p:spPr bwMode="auto">
          <a:xfrm>
            <a:off x="642910" y="2143116"/>
            <a:ext cx="3786214" cy="2786082"/>
          </a:xfrm>
          <a:prstGeom prst="rect">
            <a:avLst/>
          </a:prstGeom>
          <a:ln>
            <a:noFill/>
          </a:ln>
          <a:effectLst>
            <a:outerShdw blurRad="292100" dist="139700" dir="2700000" algn="tl" rotWithShape="0">
              <a:srgbClr val="333333">
                <a:alpha val="65000"/>
              </a:srgbClr>
            </a:outerShdw>
          </a:effectLst>
        </p:spPr>
      </p:pic>
      <p:pic>
        <p:nvPicPr>
          <p:cNvPr id="20482" name="Picture 2" descr="http://www.ryanair.com/img/pictures/news/2009/yes-vote1.jpg"/>
          <p:cNvPicPr>
            <a:picLocks noChangeAspect="1" noChangeArrowheads="1"/>
          </p:cNvPicPr>
          <p:nvPr/>
        </p:nvPicPr>
        <p:blipFill>
          <a:blip r:embed="rId3" cstate="print"/>
          <a:srcRect/>
          <a:stretch>
            <a:fillRect/>
          </a:stretch>
        </p:blipFill>
        <p:spPr bwMode="auto">
          <a:xfrm>
            <a:off x="4572000" y="2214554"/>
            <a:ext cx="4107653" cy="2762249"/>
          </a:xfrm>
          <a:prstGeom prst="rect">
            <a:avLst/>
          </a:prstGeom>
          <a:ln>
            <a:no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ตัวยึดเนื้อหา 2"/>
          <p:cNvSpPr>
            <a:spLocks noGrp="1"/>
          </p:cNvSpPr>
          <p:nvPr>
            <p:ph sz="quarter" idx="1"/>
          </p:nvPr>
        </p:nvSpPr>
        <p:spPr/>
        <p:txBody>
          <a:bodyPr/>
          <a:lstStyle/>
          <a:p>
            <a:pPr>
              <a:buFont typeface="Wingdings" pitchFamily="2" charset="2"/>
              <a:buChar char="v"/>
            </a:pPr>
            <a:r>
              <a:rPr lang="en-US" b="1" dirty="0" smtClean="0">
                <a:solidFill>
                  <a:srgbClr val="FF0000"/>
                </a:solidFill>
              </a:rPr>
              <a:t>Value-added pricing: </a:t>
            </a:r>
            <a:r>
              <a:rPr lang="en-US" dirty="0" smtClean="0">
                <a:solidFill>
                  <a:srgbClr val="FF0000"/>
                </a:solidFill>
              </a:rPr>
              <a:t>Attaching value-added features and services to differentiate a company’s offers and charging higher prices.</a:t>
            </a:r>
            <a:endParaRPr lang="th-TH" dirty="0">
              <a:solidFill>
                <a:srgbClr val="FF0000"/>
              </a:solidFill>
            </a:endParaRPr>
          </a:p>
        </p:txBody>
      </p:sp>
      <p:sp>
        <p:nvSpPr>
          <p:cNvPr id="4" name="ชื่อเรื่อง 3"/>
          <p:cNvSpPr>
            <a:spLocks noGrp="1"/>
          </p:cNvSpPr>
          <p:nvPr>
            <p:ph type="title"/>
          </p:nvPr>
        </p:nvSpPr>
        <p:spPr/>
        <p:txBody>
          <a:bodyPr/>
          <a:lstStyle/>
          <a:p>
            <a:r>
              <a:rPr lang="en-US" dirty="0" smtClean="0"/>
              <a:t>Customer Value –Based Pricing</a:t>
            </a:r>
            <a:endParaRPr lang="th-TH" dirty="0"/>
          </a:p>
        </p:txBody>
      </p:sp>
      <p:pic>
        <p:nvPicPr>
          <p:cNvPr id="19458" name="Picture 2" descr="http://www.lebua.com/page/-/restaurant/gallery-580x385-sirocco1.jpg/@mx_580"/>
          <p:cNvPicPr>
            <a:picLocks noChangeAspect="1" noChangeArrowheads="1"/>
          </p:cNvPicPr>
          <p:nvPr/>
        </p:nvPicPr>
        <p:blipFill>
          <a:blip r:embed="rId2" cstate="print"/>
          <a:srcRect/>
          <a:stretch>
            <a:fillRect/>
          </a:stretch>
        </p:blipFill>
        <p:spPr bwMode="auto">
          <a:xfrm>
            <a:off x="1928794" y="2928934"/>
            <a:ext cx="5524500" cy="3409951"/>
          </a:xfrm>
          <a:prstGeom prst="rect">
            <a:avLst/>
          </a:prstGeom>
          <a:ln>
            <a:no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000100" y="5214950"/>
            <a:ext cx="7215238" cy="1323439"/>
          </a:xfrm>
          <a:prstGeom prst="rect">
            <a:avLst/>
          </a:prstGeom>
          <a:noFill/>
        </p:spPr>
        <p:txBody>
          <a:bodyPr wrap="square" rtlCol="0">
            <a:spAutoFit/>
          </a:bodyPr>
          <a:lstStyle/>
          <a:p>
            <a:r>
              <a:rPr lang="en-US" sz="2000" b="1" dirty="0" smtClean="0"/>
              <a:t>Value-added pricing: Rather than cutting services to maintain lower admission prices, premium theaters such as AMC’s Cinema Suites are adding amenities and charging more. “Once people experience it….they don’t want to go anywhere else.”</a:t>
            </a:r>
            <a:endParaRPr lang="th-TH" sz="2000" b="1" dirty="0"/>
          </a:p>
        </p:txBody>
      </p:sp>
      <p:pic>
        <p:nvPicPr>
          <p:cNvPr id="39938" name="Picture 2" descr="http://dinein.amctheatres.com/content/images/slideshow/AMC-Dine-In-Theatres-Cinema-Suites-Slide.jpg"/>
          <p:cNvPicPr>
            <a:picLocks noChangeAspect="1" noChangeArrowheads="1"/>
          </p:cNvPicPr>
          <p:nvPr/>
        </p:nvPicPr>
        <p:blipFill>
          <a:blip r:embed="rId2" cstate="print"/>
          <a:srcRect/>
          <a:stretch>
            <a:fillRect/>
          </a:stretch>
        </p:blipFill>
        <p:spPr bwMode="auto">
          <a:xfrm>
            <a:off x="1071538" y="500042"/>
            <a:ext cx="7715272" cy="4357718"/>
          </a:xfrm>
          <a:prstGeom prst="rect">
            <a:avLst/>
          </a:prstGeom>
          <a:ln>
            <a:no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Cost-Based Pricing</a:t>
            </a:r>
            <a:endParaRPr lang="th-TH" dirty="0"/>
          </a:p>
        </p:txBody>
      </p:sp>
      <p:sp>
        <p:nvSpPr>
          <p:cNvPr id="3" name="ตัวยึดเนื้อหา 2"/>
          <p:cNvSpPr>
            <a:spLocks noGrp="1"/>
          </p:cNvSpPr>
          <p:nvPr>
            <p:ph sz="quarter" idx="1"/>
          </p:nvPr>
        </p:nvSpPr>
        <p:spPr/>
        <p:txBody>
          <a:bodyPr/>
          <a:lstStyle/>
          <a:p>
            <a:pPr>
              <a:buNone/>
            </a:pPr>
            <a:r>
              <a:rPr lang="en-US" dirty="0" smtClean="0"/>
              <a:t>  Types of Costs</a:t>
            </a:r>
          </a:p>
          <a:p>
            <a:pPr>
              <a:buNone/>
            </a:pPr>
            <a:endParaRPr lang="en-US" dirty="0" smtClean="0"/>
          </a:p>
          <a:p>
            <a:pPr>
              <a:buFont typeface="Wingdings" pitchFamily="2" charset="2"/>
              <a:buChar char="v"/>
            </a:pPr>
            <a:r>
              <a:rPr lang="en-US" b="1" dirty="0" smtClean="0">
                <a:solidFill>
                  <a:srgbClr val="FF0000"/>
                </a:solidFill>
              </a:rPr>
              <a:t>Fixed costs (overhead): </a:t>
            </a:r>
            <a:r>
              <a:rPr lang="en-US" dirty="0" smtClean="0">
                <a:solidFill>
                  <a:srgbClr val="FF0000"/>
                </a:solidFill>
              </a:rPr>
              <a:t>Costs that do not vary with production or sales level</a:t>
            </a:r>
          </a:p>
          <a:p>
            <a:pPr>
              <a:buFont typeface="Wingdings" pitchFamily="2" charset="2"/>
              <a:buChar char="v"/>
            </a:pPr>
            <a:endParaRPr lang="en-US" dirty="0" smtClean="0">
              <a:solidFill>
                <a:srgbClr val="FF0000"/>
              </a:solidFill>
            </a:endParaRPr>
          </a:p>
          <a:p>
            <a:pPr>
              <a:buFont typeface="Wingdings" pitchFamily="2" charset="2"/>
              <a:buChar char="v"/>
            </a:pPr>
            <a:r>
              <a:rPr lang="en-US" b="1" dirty="0" smtClean="0">
                <a:solidFill>
                  <a:srgbClr val="FF0000"/>
                </a:solidFill>
              </a:rPr>
              <a:t>Variable costs</a:t>
            </a:r>
            <a:r>
              <a:rPr lang="en-US" dirty="0" smtClean="0">
                <a:solidFill>
                  <a:srgbClr val="FF0000"/>
                </a:solidFill>
              </a:rPr>
              <a:t>: Costs that vary with the level of production</a:t>
            </a:r>
          </a:p>
          <a:p>
            <a:pPr>
              <a:buFont typeface="Wingdings" pitchFamily="2" charset="2"/>
              <a:buChar char="v"/>
            </a:pPr>
            <a:endParaRPr lang="en-US" dirty="0" smtClean="0">
              <a:solidFill>
                <a:srgbClr val="FF0000"/>
              </a:solidFill>
            </a:endParaRPr>
          </a:p>
          <a:p>
            <a:pPr>
              <a:buFont typeface="Wingdings" pitchFamily="2" charset="2"/>
              <a:buChar char="v"/>
            </a:pPr>
            <a:r>
              <a:rPr lang="en-US" b="1" dirty="0" smtClean="0">
                <a:solidFill>
                  <a:srgbClr val="FF0000"/>
                </a:solidFill>
              </a:rPr>
              <a:t>Total costs: </a:t>
            </a:r>
            <a:r>
              <a:rPr lang="en-US" dirty="0" smtClean="0">
                <a:solidFill>
                  <a:srgbClr val="FF0000"/>
                </a:solidFill>
              </a:rPr>
              <a:t>The sum of the fixed and variable costs for any given level of production</a:t>
            </a:r>
            <a:endParaRPr lang="th-TH" dirty="0">
              <a:solidFill>
                <a:srgbClr val="FF0000"/>
              </a:solidFill>
            </a:endParaRP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Cost-Based Pricing</a:t>
            </a:r>
            <a:endParaRPr lang="th-TH" dirty="0"/>
          </a:p>
        </p:txBody>
      </p:sp>
      <p:sp>
        <p:nvSpPr>
          <p:cNvPr id="3" name="ตัวยึดเนื้อหา 2"/>
          <p:cNvSpPr>
            <a:spLocks noGrp="1"/>
          </p:cNvSpPr>
          <p:nvPr>
            <p:ph sz="quarter" idx="1"/>
          </p:nvPr>
        </p:nvSpPr>
        <p:spPr/>
        <p:txBody>
          <a:bodyPr/>
          <a:lstStyle/>
          <a:p>
            <a:r>
              <a:rPr lang="en-US" dirty="0" smtClean="0"/>
              <a:t>Costs at Different Levels of Production</a:t>
            </a:r>
          </a:p>
          <a:p>
            <a:pPr>
              <a:buNone/>
            </a:pPr>
            <a:r>
              <a:rPr lang="en-US" sz="1800" dirty="0" smtClean="0"/>
              <a:t>Figure 10.3 Cost per Unit at Different Levels of Production per Period</a:t>
            </a:r>
            <a:endParaRPr lang="th-TH" sz="1800" dirty="0"/>
          </a:p>
        </p:txBody>
      </p:sp>
      <p:pic>
        <p:nvPicPr>
          <p:cNvPr id="4" name="รูปภาพ 3" descr="Figure 10.3.jpg"/>
          <p:cNvPicPr>
            <a:picLocks noChangeAspect="1"/>
          </p:cNvPicPr>
          <p:nvPr/>
        </p:nvPicPr>
        <p:blipFill>
          <a:blip r:embed="rId2" cstate="print">
            <a:lum bright="15000" contrast="57000"/>
          </a:blip>
          <a:stretch>
            <a:fillRect/>
          </a:stretch>
        </p:blipFill>
        <p:spPr>
          <a:xfrm>
            <a:off x="2786050" y="2357430"/>
            <a:ext cx="6215106" cy="3286148"/>
          </a:xfrm>
          <a:prstGeom prst="rect">
            <a:avLst/>
          </a:prstGeom>
        </p:spPr>
      </p:pic>
      <p:sp>
        <p:nvSpPr>
          <p:cNvPr id="5" name="TextBox 4"/>
          <p:cNvSpPr txBox="1"/>
          <p:nvPr/>
        </p:nvSpPr>
        <p:spPr>
          <a:xfrm>
            <a:off x="285720" y="4572008"/>
            <a:ext cx="2428892" cy="2031325"/>
          </a:xfrm>
          <a:prstGeom prst="rect">
            <a:avLst/>
          </a:prstGeom>
          <a:noFill/>
        </p:spPr>
        <p:txBody>
          <a:bodyPr wrap="square" rtlCol="0">
            <a:spAutoFit/>
          </a:bodyPr>
          <a:lstStyle/>
          <a:p>
            <a:r>
              <a:rPr lang="en-US" sz="1800" dirty="0" smtClean="0"/>
              <a:t>What’s the point of all the cost curves in this and the next few figures? Costs are an important factor in setting price, and companies must understand them well.</a:t>
            </a:r>
            <a:endParaRPr lang="th-TH" sz="1800" dirty="0"/>
          </a:p>
        </p:txBody>
      </p:sp>
      <p:cxnSp>
        <p:nvCxnSpPr>
          <p:cNvPr id="9" name="ลูกศรเชื่อมต่อแบบตรง 8"/>
          <p:cNvCxnSpPr/>
          <p:nvPr/>
        </p:nvCxnSpPr>
        <p:spPr>
          <a:xfrm flipV="1">
            <a:off x="1857356" y="4071942"/>
            <a:ext cx="642942" cy="500066"/>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Cost-Based Pricing</a:t>
            </a:r>
            <a:endParaRPr lang="th-TH" dirty="0"/>
          </a:p>
        </p:txBody>
      </p:sp>
      <p:sp>
        <p:nvSpPr>
          <p:cNvPr id="3" name="ตัวยึดเนื้อหา 2"/>
          <p:cNvSpPr>
            <a:spLocks noGrp="1"/>
          </p:cNvSpPr>
          <p:nvPr>
            <p:ph sz="quarter" idx="1"/>
          </p:nvPr>
        </p:nvSpPr>
        <p:spPr/>
        <p:txBody>
          <a:bodyPr/>
          <a:lstStyle/>
          <a:p>
            <a:r>
              <a:rPr lang="en-US" dirty="0" smtClean="0"/>
              <a:t>Costs as a Function of Production Experience</a:t>
            </a:r>
          </a:p>
          <a:p>
            <a:pPr>
              <a:buFont typeface="Wingdings" pitchFamily="2" charset="2"/>
              <a:buChar char="v"/>
            </a:pPr>
            <a:r>
              <a:rPr lang="en-US" b="1" dirty="0" smtClean="0">
                <a:solidFill>
                  <a:srgbClr val="FF0000"/>
                </a:solidFill>
              </a:rPr>
              <a:t>Experience curve(learning curve): </a:t>
            </a:r>
            <a:r>
              <a:rPr lang="en-US" dirty="0" smtClean="0">
                <a:solidFill>
                  <a:srgbClr val="FF0000"/>
                </a:solidFill>
              </a:rPr>
              <a:t>The drop in the average per-unit production cost that comes with accumulated production experience.</a:t>
            </a:r>
          </a:p>
          <a:p>
            <a:r>
              <a:rPr lang="en-US" sz="1800" dirty="0" smtClean="0"/>
              <a:t>Figure 10.4 Cost per Unit as a Function of Accumulated production: The Experience Curve</a:t>
            </a:r>
            <a:endParaRPr lang="th-TH" sz="1800" dirty="0"/>
          </a:p>
        </p:txBody>
      </p:sp>
      <p:pic>
        <p:nvPicPr>
          <p:cNvPr id="4" name="รูปภาพ 3" descr="Figure 10.4.jpg"/>
          <p:cNvPicPr>
            <a:picLocks noChangeAspect="1"/>
          </p:cNvPicPr>
          <p:nvPr/>
        </p:nvPicPr>
        <p:blipFill>
          <a:blip r:embed="rId2" cstate="print">
            <a:lum bright="6000" contrast="69000"/>
          </a:blip>
          <a:stretch>
            <a:fillRect/>
          </a:stretch>
        </p:blipFill>
        <p:spPr>
          <a:xfrm>
            <a:off x="2500298" y="3786190"/>
            <a:ext cx="4286280" cy="2812059"/>
          </a:xfrm>
          <a:prstGeom prst="rect">
            <a:avLst/>
          </a:prstGeom>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Cost-Based Pricing</a:t>
            </a:r>
            <a:endParaRPr lang="th-TH" dirty="0"/>
          </a:p>
        </p:txBody>
      </p:sp>
      <p:sp>
        <p:nvSpPr>
          <p:cNvPr id="3" name="ตัวยึดเนื้อหา 2"/>
          <p:cNvSpPr>
            <a:spLocks noGrp="1"/>
          </p:cNvSpPr>
          <p:nvPr>
            <p:ph sz="quarter" idx="1"/>
          </p:nvPr>
        </p:nvSpPr>
        <p:spPr>
          <a:xfrm>
            <a:off x="914400" y="1447800"/>
            <a:ext cx="7729566" cy="5267348"/>
          </a:xfrm>
        </p:spPr>
        <p:txBody>
          <a:bodyPr>
            <a:normAutofit fontScale="62500" lnSpcReduction="20000"/>
          </a:bodyPr>
          <a:lstStyle/>
          <a:p>
            <a:pPr>
              <a:buFont typeface="Wingdings" pitchFamily="2" charset="2"/>
              <a:buChar char="v"/>
            </a:pPr>
            <a:r>
              <a:rPr lang="en-US" sz="4500" dirty="0" smtClean="0">
                <a:solidFill>
                  <a:srgbClr val="FF0000"/>
                </a:solidFill>
              </a:rPr>
              <a:t>Cost-Plus Pricing (or markup pricing): Adding a standard markup to the cost of the product</a:t>
            </a:r>
            <a:r>
              <a:rPr lang="en-US" dirty="0" smtClean="0"/>
              <a:t>.</a:t>
            </a:r>
          </a:p>
          <a:p>
            <a:endParaRPr lang="en-US" dirty="0" smtClean="0"/>
          </a:p>
          <a:p>
            <a:pPr>
              <a:buNone/>
            </a:pPr>
            <a:r>
              <a:rPr lang="en-US" dirty="0" smtClean="0"/>
              <a:t>Variable cost                $10</a:t>
            </a:r>
          </a:p>
          <a:p>
            <a:pPr>
              <a:buNone/>
            </a:pPr>
            <a:r>
              <a:rPr lang="en-US" dirty="0" smtClean="0"/>
              <a:t>Fixed cost                    $300,000</a:t>
            </a:r>
          </a:p>
          <a:p>
            <a:pPr>
              <a:buNone/>
            </a:pPr>
            <a:r>
              <a:rPr lang="en-US" dirty="0" smtClean="0"/>
              <a:t>Expected unit sales       50,000</a:t>
            </a:r>
          </a:p>
          <a:p>
            <a:pPr>
              <a:buNone/>
            </a:pPr>
            <a:r>
              <a:rPr lang="en-US" dirty="0" smtClean="0"/>
              <a:t>Then the manufacturer’s cost per toaster is given by the following:</a:t>
            </a:r>
          </a:p>
          <a:p>
            <a:pPr>
              <a:buNone/>
            </a:pPr>
            <a:r>
              <a:rPr lang="en-US" dirty="0" smtClean="0"/>
              <a:t>Unit cost=variable cost + fixed cost/unit sales =</a:t>
            </a:r>
          </a:p>
          <a:p>
            <a:pPr>
              <a:buNone/>
            </a:pPr>
            <a:r>
              <a:rPr lang="en-US" dirty="0" smtClean="0"/>
              <a:t>                              $10 + $300,000/50,000 = $16</a:t>
            </a:r>
          </a:p>
          <a:p>
            <a:endParaRPr lang="en-US" dirty="0" smtClean="0"/>
          </a:p>
          <a:p>
            <a:r>
              <a:rPr lang="en-US" dirty="0" smtClean="0"/>
              <a:t>Now suppose the manufacturer wants to earn a 20 percent markup on sales. The manufacture’s markup price is given by the following.</a:t>
            </a:r>
          </a:p>
          <a:p>
            <a:endParaRPr lang="en-US" dirty="0" smtClean="0"/>
          </a:p>
          <a:p>
            <a:pPr>
              <a:buNone/>
            </a:pPr>
            <a:r>
              <a:rPr lang="en-US" dirty="0" smtClean="0"/>
              <a:t>       Markup price = unit cost/(1-desired return on sales) = $16/1-0.2= $20</a:t>
            </a:r>
          </a:p>
          <a:p>
            <a:endParaRPr lang="en-US" dirty="0" smtClean="0"/>
          </a:p>
          <a:p>
            <a:r>
              <a:rPr lang="en-US" dirty="0" smtClean="0"/>
              <a:t>The manufacturer would charge dealers $20 per toaster and make a profit of $4 per unit. The dealers, in turn, will mark up the toaster.  If dealers want to earn 50 percent on the sales price, they will mark up the toaster to $40 ($20 +50% of $40). This number is equivalent </a:t>
            </a:r>
            <a:r>
              <a:rPr lang="en-US" i="1" dirty="0" smtClean="0"/>
              <a:t>to the markup on cost</a:t>
            </a:r>
            <a:r>
              <a:rPr lang="en-US" dirty="0" smtClean="0"/>
              <a:t> of 100 percent ($20/$20).</a:t>
            </a:r>
          </a:p>
          <a:p>
            <a:endParaRPr lang="en-US" dirty="0" smtClean="0"/>
          </a:p>
          <a:p>
            <a:endParaRPr lang="th-TH" dirty="0"/>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Cost-Based Pricing</a:t>
            </a:r>
            <a:endParaRPr lang="th-TH" dirty="0"/>
          </a:p>
        </p:txBody>
      </p:sp>
      <p:sp>
        <p:nvSpPr>
          <p:cNvPr id="3" name="ตัวยึดเนื้อหา 2"/>
          <p:cNvSpPr>
            <a:spLocks noGrp="1"/>
          </p:cNvSpPr>
          <p:nvPr>
            <p:ph sz="quarter" idx="1"/>
          </p:nvPr>
        </p:nvSpPr>
        <p:spPr/>
        <p:txBody>
          <a:bodyPr/>
          <a:lstStyle/>
          <a:p>
            <a:r>
              <a:rPr lang="en-US" dirty="0" smtClean="0"/>
              <a:t>Break-Even Analysis and Target Profit Pricing</a:t>
            </a:r>
          </a:p>
          <a:p>
            <a:pPr>
              <a:buNone/>
            </a:pPr>
            <a:endParaRPr lang="en-US" b="1" dirty="0" smtClean="0"/>
          </a:p>
          <a:p>
            <a:pPr>
              <a:buFont typeface="Wingdings" pitchFamily="2" charset="2"/>
              <a:buChar char="v"/>
            </a:pPr>
            <a:r>
              <a:rPr lang="en-US" b="1" dirty="0" smtClean="0">
                <a:solidFill>
                  <a:srgbClr val="FF0000"/>
                </a:solidFill>
              </a:rPr>
              <a:t>Break –even pricing(target return pricing): </a:t>
            </a:r>
            <a:r>
              <a:rPr lang="en-US" dirty="0" smtClean="0">
                <a:solidFill>
                  <a:srgbClr val="FF0000"/>
                </a:solidFill>
              </a:rPr>
              <a:t>Selling price to break even on the costs of making and marketing a product, or setting price to make a target return.</a:t>
            </a:r>
          </a:p>
          <a:p>
            <a:endParaRPr lang="en-US" dirty="0" smtClean="0"/>
          </a:p>
        </p:txBody>
      </p:sp>
      <p:pic>
        <p:nvPicPr>
          <p:cNvPr id="13314" name="Picture 2" descr="http://lh5.ggpht.com/_OE0k8ZcPG7o/SqApTlBqu1I/AAAAAAAAAC8/YOTQmyTXoGU/click_for_outrageous_break_even_pricing%5B7%5D.gif?imgmax=800"/>
          <p:cNvPicPr>
            <a:picLocks noChangeAspect="1" noChangeArrowheads="1"/>
          </p:cNvPicPr>
          <p:nvPr/>
        </p:nvPicPr>
        <p:blipFill>
          <a:blip r:embed="rId2" cstate="print"/>
          <a:srcRect/>
          <a:stretch>
            <a:fillRect/>
          </a:stretch>
        </p:blipFill>
        <p:spPr bwMode="auto">
          <a:xfrm>
            <a:off x="2643174" y="4000504"/>
            <a:ext cx="3786197" cy="2524133"/>
          </a:xfrm>
          <a:prstGeom prst="rect">
            <a:avLst/>
          </a:prstGeom>
        </p:spPr>
        <p:style>
          <a:lnRef idx="1">
            <a:schemeClr val="accent1"/>
          </a:lnRef>
          <a:fillRef idx="2">
            <a:schemeClr val="accent1"/>
          </a:fillRef>
          <a:effectRef idx="1">
            <a:schemeClr val="accent1"/>
          </a:effectRef>
          <a:fontRef idx="minor">
            <a:schemeClr val="dk1"/>
          </a:fontRef>
        </p:style>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Cost-Based Pricing</a:t>
            </a:r>
            <a:endParaRPr lang="th-TH" dirty="0"/>
          </a:p>
        </p:txBody>
      </p:sp>
      <p:sp>
        <p:nvSpPr>
          <p:cNvPr id="3" name="ตัวยึดเนื้อหา 2"/>
          <p:cNvSpPr>
            <a:spLocks noGrp="1"/>
          </p:cNvSpPr>
          <p:nvPr>
            <p:ph sz="quarter" idx="1"/>
          </p:nvPr>
        </p:nvSpPr>
        <p:spPr>
          <a:xfrm>
            <a:off x="857224" y="928670"/>
            <a:ext cx="7772400" cy="4572000"/>
          </a:xfrm>
        </p:spPr>
        <p:txBody>
          <a:bodyPr/>
          <a:lstStyle/>
          <a:p>
            <a:pPr>
              <a:buNone/>
            </a:pPr>
            <a:endParaRPr lang="en-US" dirty="0" smtClean="0"/>
          </a:p>
          <a:p>
            <a:pPr>
              <a:buNone/>
            </a:pPr>
            <a:r>
              <a:rPr lang="en-US" sz="2400" dirty="0" smtClean="0"/>
              <a:t>    Figure 10.5 Break –Even Chart for Determining Target-Return Price and Break-Even Volume</a:t>
            </a:r>
          </a:p>
        </p:txBody>
      </p:sp>
      <p:pic>
        <p:nvPicPr>
          <p:cNvPr id="4" name="รูปภาพ 3" descr="Figure 10.5.jpg"/>
          <p:cNvPicPr>
            <a:picLocks noChangeAspect="1"/>
          </p:cNvPicPr>
          <p:nvPr/>
        </p:nvPicPr>
        <p:blipFill>
          <a:blip r:embed="rId2" cstate="print">
            <a:lum bright="19000" contrast="61000"/>
          </a:blip>
          <a:stretch>
            <a:fillRect/>
          </a:stretch>
        </p:blipFill>
        <p:spPr>
          <a:xfrm>
            <a:off x="500034" y="2428868"/>
            <a:ext cx="5757873" cy="4167051"/>
          </a:xfrm>
          <a:prstGeom prst="rect">
            <a:avLst/>
          </a:prstGeom>
        </p:spPr>
      </p:pic>
      <p:sp>
        <p:nvSpPr>
          <p:cNvPr id="5" name="TextBox 4"/>
          <p:cNvSpPr txBox="1"/>
          <p:nvPr/>
        </p:nvSpPr>
        <p:spPr>
          <a:xfrm>
            <a:off x="6500826" y="3929066"/>
            <a:ext cx="2143140" cy="2031325"/>
          </a:xfrm>
          <a:prstGeom prst="rect">
            <a:avLst/>
          </a:prstGeom>
          <a:noFill/>
        </p:spPr>
        <p:txBody>
          <a:bodyPr wrap="square" rtlCol="0">
            <a:spAutoFit/>
          </a:bodyPr>
          <a:lstStyle/>
          <a:p>
            <a:r>
              <a:rPr lang="en-US" sz="1800" dirty="0" smtClean="0"/>
              <a:t>To make a target return of $2 million, the company must sell 800,000  units.  But will customers buy that many units at the $15 price?</a:t>
            </a:r>
            <a:endParaRPr lang="th-TH" sz="1800" dirty="0"/>
          </a:p>
        </p:txBody>
      </p:sp>
      <p:cxnSp>
        <p:nvCxnSpPr>
          <p:cNvPr id="7" name="ลูกศรเชื่อมต่อแบบตรง 6"/>
          <p:cNvCxnSpPr/>
          <p:nvPr/>
        </p:nvCxnSpPr>
        <p:spPr>
          <a:xfrm rot="10800000">
            <a:off x="6143636" y="3143248"/>
            <a:ext cx="642942" cy="428628"/>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Cost-Based Pricing</a:t>
            </a:r>
            <a:endParaRPr lang="th-TH" dirty="0"/>
          </a:p>
        </p:txBody>
      </p:sp>
      <p:sp>
        <p:nvSpPr>
          <p:cNvPr id="3" name="ตัวยึดเนื้อหา 2"/>
          <p:cNvSpPr>
            <a:spLocks noGrp="1"/>
          </p:cNvSpPr>
          <p:nvPr>
            <p:ph sz="quarter" idx="1"/>
          </p:nvPr>
        </p:nvSpPr>
        <p:spPr/>
        <p:txBody>
          <a:bodyPr/>
          <a:lstStyle/>
          <a:p>
            <a:endParaRPr lang="en-US" dirty="0" smtClean="0"/>
          </a:p>
          <a:p>
            <a:pPr>
              <a:buNone/>
            </a:pPr>
            <a:r>
              <a:rPr lang="en-US" b="1" dirty="0" smtClean="0"/>
              <a:t>Break-even volume = fixed cost/price-variable cost </a:t>
            </a:r>
          </a:p>
          <a:p>
            <a:pPr>
              <a:buNone/>
            </a:pPr>
            <a:r>
              <a:rPr lang="en-US" b="1" dirty="0" smtClean="0"/>
              <a:t>                                      = $300,000/$20-$10 = 30,000</a:t>
            </a:r>
          </a:p>
          <a:p>
            <a:endParaRPr lang="en-US" dirty="0" smtClean="0"/>
          </a:p>
          <a:p>
            <a:pPr>
              <a:buNone/>
            </a:pPr>
            <a:r>
              <a:rPr lang="en-US" dirty="0" smtClean="0"/>
              <a:t> </a:t>
            </a:r>
            <a:r>
              <a:rPr lang="en-US" sz="2000" dirty="0" smtClean="0"/>
              <a:t>Table 10.1 Break-Even Volume and Profits at Different Prices</a:t>
            </a:r>
          </a:p>
        </p:txBody>
      </p:sp>
      <p:pic>
        <p:nvPicPr>
          <p:cNvPr id="4" name="รูปภาพ 3" descr="Table 10.1.jpg"/>
          <p:cNvPicPr>
            <a:picLocks noChangeAspect="1"/>
          </p:cNvPicPr>
          <p:nvPr/>
        </p:nvPicPr>
        <p:blipFill>
          <a:blip r:embed="rId2" cstate="print">
            <a:lum bright="1000" contrast="74000"/>
          </a:blip>
          <a:stretch>
            <a:fillRect/>
          </a:stretch>
        </p:blipFill>
        <p:spPr>
          <a:xfrm>
            <a:off x="571472" y="3857628"/>
            <a:ext cx="8072430" cy="2761322"/>
          </a:xfrm>
          <a:prstGeom prst="rect">
            <a:avLst/>
          </a:prstGeom>
          <a:ln>
            <a:no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Competition-Based Pricing</a:t>
            </a:r>
            <a:endParaRPr lang="th-TH" dirty="0"/>
          </a:p>
        </p:txBody>
      </p:sp>
      <p:sp>
        <p:nvSpPr>
          <p:cNvPr id="3" name="ตัวยึดเนื้อหา 2"/>
          <p:cNvSpPr>
            <a:spLocks noGrp="1"/>
          </p:cNvSpPr>
          <p:nvPr>
            <p:ph sz="quarter" idx="1"/>
          </p:nvPr>
        </p:nvSpPr>
        <p:spPr>
          <a:xfrm>
            <a:off x="914400" y="1447800"/>
            <a:ext cx="7801004" cy="5267348"/>
          </a:xfrm>
        </p:spPr>
        <p:txBody>
          <a:bodyPr>
            <a:normAutofit/>
          </a:bodyPr>
          <a:lstStyle/>
          <a:p>
            <a:pPr>
              <a:buFont typeface="Wingdings" pitchFamily="2" charset="2"/>
              <a:buChar char="v"/>
            </a:pPr>
            <a:r>
              <a:rPr lang="en-US" b="1" dirty="0" smtClean="0">
                <a:solidFill>
                  <a:srgbClr val="FF0000"/>
                </a:solidFill>
              </a:rPr>
              <a:t>Competition-based pricing: </a:t>
            </a:r>
            <a:r>
              <a:rPr lang="en-US" dirty="0" smtClean="0">
                <a:solidFill>
                  <a:srgbClr val="FF0000"/>
                </a:solidFill>
              </a:rPr>
              <a:t>Setting prices based on competitors’ strategies, prices, costs and market offerings.</a:t>
            </a:r>
          </a:p>
          <a:p>
            <a:endParaRPr lang="en-US" dirty="0" smtClean="0"/>
          </a:p>
          <a:p>
            <a:endParaRPr lang="en-US" dirty="0" smtClean="0"/>
          </a:p>
          <a:p>
            <a:endParaRPr lang="en-US" dirty="0" smtClean="0"/>
          </a:p>
          <a:p>
            <a:endParaRPr lang="en-US" sz="1800" dirty="0" smtClean="0"/>
          </a:p>
          <a:p>
            <a:endParaRPr lang="en-US" sz="1800" dirty="0" smtClean="0"/>
          </a:p>
          <a:p>
            <a:endParaRPr lang="en-US" sz="1800" dirty="0" smtClean="0"/>
          </a:p>
          <a:p>
            <a:pPr>
              <a:buNone/>
            </a:pPr>
            <a:r>
              <a:rPr lang="en-US" sz="1800" b="1" dirty="0" smtClean="0"/>
              <a:t>     Pricing against larger, lower-price competitors: Fast-growing clothing boutique Hot Mama isn’t likely to win a price war against giants Macy’s or Kohl’s. Instead, it relies on personal service, a mom and kid-friendly atmosphere, and its knowledgeable staff to turn harried moms into loyal patrons. “It’s like shopping with a girlfriend.”</a:t>
            </a:r>
            <a:endParaRPr lang="th-TH" sz="1800" b="1" dirty="0"/>
          </a:p>
        </p:txBody>
      </p:sp>
      <p:pic>
        <p:nvPicPr>
          <p:cNvPr id="9218" name="Picture 2" descr="http://1.bp.blogspot.com/-6XnqYXa-sJE/Tx2AtGhWMbI/AAAAAAAACS0/yJcWCCC7uo0/s1600/hot%252520mama%252520image%2525202.jpg"/>
          <p:cNvPicPr>
            <a:picLocks noChangeAspect="1" noChangeArrowheads="1"/>
          </p:cNvPicPr>
          <p:nvPr/>
        </p:nvPicPr>
        <p:blipFill>
          <a:blip r:embed="rId2" cstate="print"/>
          <a:srcRect/>
          <a:stretch>
            <a:fillRect/>
          </a:stretch>
        </p:blipFill>
        <p:spPr bwMode="auto">
          <a:xfrm>
            <a:off x="4643438" y="2571744"/>
            <a:ext cx="2857500" cy="1905001"/>
          </a:xfrm>
          <a:prstGeom prst="rect">
            <a:avLst/>
          </a:prstGeom>
          <a:noFill/>
        </p:spPr>
      </p:pic>
      <p:pic>
        <p:nvPicPr>
          <p:cNvPr id="9220" name="Picture 4" descr="http://assets.bizjournals.com/twincities/print-edition/0201-Hot-Mama-3*304.jpg?v=1"/>
          <p:cNvPicPr>
            <a:picLocks noChangeAspect="1" noChangeArrowheads="1"/>
          </p:cNvPicPr>
          <p:nvPr/>
        </p:nvPicPr>
        <p:blipFill>
          <a:blip r:embed="rId3" cstate="print"/>
          <a:srcRect/>
          <a:stretch>
            <a:fillRect/>
          </a:stretch>
        </p:blipFill>
        <p:spPr bwMode="auto">
          <a:xfrm>
            <a:off x="1714480" y="2571744"/>
            <a:ext cx="2895600" cy="1914526"/>
          </a:xfrm>
          <a:prstGeom prst="rect">
            <a:avLst/>
          </a:prstGeom>
          <a:noFill/>
        </p:spPr>
      </p:pic>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ชื่อเรื่อง 3"/>
          <p:cNvSpPr>
            <a:spLocks noGrp="1"/>
          </p:cNvSpPr>
          <p:nvPr>
            <p:ph type="title"/>
          </p:nvPr>
        </p:nvSpPr>
        <p:spPr/>
        <p:txBody>
          <a:bodyPr>
            <a:normAutofit fontScale="90000"/>
          </a:bodyPr>
          <a:lstStyle/>
          <a:p>
            <a:r>
              <a:rPr lang="en-US" dirty="0" smtClean="0"/>
              <a:t>Objective 3: Other Internal and External Considerations Affecting Price Decisions</a:t>
            </a:r>
            <a:endParaRPr lang="th-TH" dirty="0"/>
          </a:p>
        </p:txBody>
      </p:sp>
      <p:pic>
        <p:nvPicPr>
          <p:cNvPr id="8194" name="Picture 2" descr="http://www.sunspheresoftware.com/siteimages/clothing%20store%204.jpg"/>
          <p:cNvPicPr>
            <a:picLocks noChangeAspect="1" noChangeArrowheads="1"/>
          </p:cNvPicPr>
          <p:nvPr/>
        </p:nvPicPr>
        <p:blipFill>
          <a:blip r:embed="rId2" cstate="print"/>
          <a:srcRect/>
          <a:stretch>
            <a:fillRect/>
          </a:stretch>
        </p:blipFill>
        <p:spPr bwMode="auto">
          <a:xfrm>
            <a:off x="2000232" y="2928934"/>
            <a:ext cx="4572000" cy="3429000"/>
          </a:xfrm>
          <a:prstGeom prst="rect">
            <a:avLst/>
          </a:prstGeom>
          <a:ln>
            <a:no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ชื่อเรื่อง 5"/>
          <p:cNvSpPr>
            <a:spLocks noGrp="1"/>
          </p:cNvSpPr>
          <p:nvPr>
            <p:ph type="title"/>
          </p:nvPr>
        </p:nvSpPr>
        <p:spPr/>
        <p:txBody>
          <a:bodyPr>
            <a:normAutofit fontScale="90000"/>
          </a:bodyPr>
          <a:lstStyle/>
          <a:p>
            <a:r>
              <a:rPr lang="en-US" dirty="0" smtClean="0"/>
              <a:t>Overall Marketing Strategy, Objectives, and Mix</a:t>
            </a:r>
            <a:endParaRPr lang="th-TH" dirty="0"/>
          </a:p>
        </p:txBody>
      </p:sp>
      <p:sp>
        <p:nvSpPr>
          <p:cNvPr id="7" name="ตัวยึดเนื้อหา 6"/>
          <p:cNvSpPr>
            <a:spLocks noGrp="1"/>
          </p:cNvSpPr>
          <p:nvPr>
            <p:ph sz="quarter" idx="1"/>
          </p:nvPr>
        </p:nvSpPr>
        <p:spPr>
          <a:xfrm>
            <a:off x="914400" y="1447800"/>
            <a:ext cx="7801004" cy="5124472"/>
          </a:xfrm>
        </p:spPr>
        <p:txBody>
          <a:bodyPr>
            <a:normAutofit/>
          </a:bodyPr>
          <a:lstStyle/>
          <a:p>
            <a:pPr>
              <a:buFont typeface="Wingdings" pitchFamily="2" charset="2"/>
              <a:buChar char="v"/>
            </a:pPr>
            <a:r>
              <a:rPr lang="en-US" b="1" dirty="0" smtClean="0">
                <a:solidFill>
                  <a:srgbClr val="FF0000"/>
                </a:solidFill>
              </a:rPr>
              <a:t>Target Costing: </a:t>
            </a:r>
            <a:r>
              <a:rPr lang="en-US" dirty="0" smtClean="0">
                <a:solidFill>
                  <a:srgbClr val="FF0000"/>
                </a:solidFill>
              </a:rPr>
              <a:t>Pricing that starts with an ideal selling price, then targets costs that will ensure that the price is met.</a:t>
            </a:r>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pPr>
              <a:buNone/>
            </a:pPr>
            <a:r>
              <a:rPr lang="en-US" sz="2200" dirty="0" smtClean="0"/>
              <a:t>    </a:t>
            </a:r>
            <a:r>
              <a:rPr lang="en-US" sz="2200" b="1" dirty="0" smtClean="0"/>
              <a:t>Positioning on high price: Titus features its lofty prices in its advertising “suggested retail price: $7,750,000.”</a:t>
            </a:r>
            <a:endParaRPr lang="th-TH" sz="2200" b="1" dirty="0"/>
          </a:p>
        </p:txBody>
      </p:sp>
      <p:pic>
        <p:nvPicPr>
          <p:cNvPr id="7170" name="Picture 2" descr="http://image1.commarts.com/Images1/5/1/1504_15_0_MTk5Mjk0NTgxNDE4NjU1OTUx.jpg"/>
          <p:cNvPicPr>
            <a:picLocks noChangeAspect="1" noChangeArrowheads="1"/>
          </p:cNvPicPr>
          <p:nvPr/>
        </p:nvPicPr>
        <p:blipFill>
          <a:blip r:embed="rId2" cstate="print"/>
          <a:srcRect/>
          <a:stretch>
            <a:fillRect/>
          </a:stretch>
        </p:blipFill>
        <p:spPr bwMode="auto">
          <a:xfrm>
            <a:off x="2143108" y="2500306"/>
            <a:ext cx="4729374" cy="2781303"/>
          </a:xfrm>
          <a:prstGeom prst="rect">
            <a:avLst/>
          </a:prstGeom>
          <a:noFill/>
        </p:spPr>
      </p:pic>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28596" y="571480"/>
            <a:ext cx="7772400" cy="1143000"/>
          </a:xfrm>
        </p:spPr>
        <p:txBody>
          <a:bodyPr>
            <a:normAutofit fontScale="90000"/>
          </a:bodyPr>
          <a:lstStyle/>
          <a:p>
            <a:r>
              <a:rPr lang="en-US" dirty="0" smtClean="0"/>
              <a:t>Real Marketing 10.2</a:t>
            </a:r>
            <a:br>
              <a:rPr lang="en-US" dirty="0" smtClean="0"/>
            </a:br>
            <a:r>
              <a:rPr lang="en-US" sz="2200" dirty="0" smtClean="0"/>
              <a:t>Trader Joe’s Unique </a:t>
            </a:r>
            <a:r>
              <a:rPr lang="en-US" sz="2000" dirty="0" smtClean="0"/>
              <a:t>Price-Value Positioning: “Cheap Gourmet”</a:t>
            </a:r>
            <a:r>
              <a:rPr lang="en-US" dirty="0" smtClean="0"/>
              <a:t/>
            </a:r>
            <a:br>
              <a:rPr lang="en-US" dirty="0" smtClean="0"/>
            </a:br>
            <a:endParaRPr lang="th-TH" dirty="0"/>
          </a:p>
        </p:txBody>
      </p:sp>
      <p:sp>
        <p:nvSpPr>
          <p:cNvPr id="3" name="ตัวยึดเนื้อหา 2"/>
          <p:cNvSpPr>
            <a:spLocks noGrp="1"/>
          </p:cNvSpPr>
          <p:nvPr>
            <p:ph sz="quarter" idx="1"/>
          </p:nvPr>
        </p:nvSpPr>
        <p:spPr/>
        <p:txBody>
          <a:bodyPr>
            <a:normAutofit fontScale="92500" lnSpcReduction="10000"/>
          </a:bodyPr>
          <a:lstStyle/>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pPr>
              <a:buNone/>
            </a:pPr>
            <a:r>
              <a:rPr lang="en-US" dirty="0" smtClean="0"/>
              <a:t>    </a:t>
            </a:r>
          </a:p>
          <a:p>
            <a:pPr>
              <a:buNone/>
            </a:pPr>
            <a:endParaRPr lang="en-US" sz="2000" b="1" dirty="0" smtClean="0"/>
          </a:p>
          <a:p>
            <a:pPr>
              <a:buNone/>
            </a:pPr>
            <a:r>
              <a:rPr lang="en-US" sz="2000" b="1" dirty="0" smtClean="0"/>
              <a:t>      Trader Joe’s unique price-value strategy has earned it an almost cult- like following of devoted customers who love what they get for the prices they pay.</a:t>
            </a:r>
            <a:endParaRPr lang="th-TH" sz="2000" b="1" dirty="0"/>
          </a:p>
        </p:txBody>
      </p:sp>
      <p:pic>
        <p:nvPicPr>
          <p:cNvPr id="6146" name="Picture 2" descr="http://www.budgetsavvydiva.com/wp-content/uploads/2011/02/trader-joes-in-brooklyn1.jpg"/>
          <p:cNvPicPr>
            <a:picLocks noChangeAspect="1" noChangeArrowheads="1"/>
          </p:cNvPicPr>
          <p:nvPr/>
        </p:nvPicPr>
        <p:blipFill>
          <a:blip r:embed="rId2" cstate="print"/>
          <a:srcRect/>
          <a:stretch>
            <a:fillRect/>
          </a:stretch>
        </p:blipFill>
        <p:spPr bwMode="auto">
          <a:xfrm>
            <a:off x="1571604" y="1428736"/>
            <a:ext cx="5073288" cy="3429024"/>
          </a:xfrm>
          <a:prstGeom prst="rect">
            <a:avLst/>
          </a:prstGeom>
          <a:noFill/>
        </p:spPr>
      </p:pic>
      <p:pic>
        <p:nvPicPr>
          <p:cNvPr id="6148" name="Picture 4" descr="http://www.traderjoes.com/images/Logo_static.png"/>
          <p:cNvPicPr>
            <a:picLocks noChangeAspect="1" noChangeArrowheads="1"/>
          </p:cNvPicPr>
          <p:nvPr/>
        </p:nvPicPr>
        <p:blipFill>
          <a:blip r:embed="rId3" cstate="print"/>
          <a:srcRect/>
          <a:stretch>
            <a:fillRect/>
          </a:stretch>
        </p:blipFill>
        <p:spPr bwMode="auto">
          <a:xfrm>
            <a:off x="6858016" y="1928802"/>
            <a:ext cx="1973944" cy="1943102"/>
          </a:xfrm>
          <a:prstGeom prst="rect">
            <a:avLst/>
          </a:prstGeom>
          <a:noFill/>
        </p:spPr>
      </p:pic>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Organizational Considerations</a:t>
            </a:r>
            <a:endParaRPr lang="th-TH" dirty="0"/>
          </a:p>
        </p:txBody>
      </p:sp>
      <p:sp>
        <p:nvSpPr>
          <p:cNvPr id="3" name="ตัวยึดเนื้อหา 2"/>
          <p:cNvSpPr>
            <a:spLocks noGrp="1"/>
          </p:cNvSpPr>
          <p:nvPr>
            <p:ph sz="quarter" idx="1"/>
          </p:nvPr>
        </p:nvSpPr>
        <p:spPr>
          <a:xfrm>
            <a:off x="928662" y="1643050"/>
            <a:ext cx="7772400" cy="4572000"/>
          </a:xfrm>
        </p:spPr>
        <p:txBody>
          <a:bodyPr>
            <a:normAutofit lnSpcReduction="10000"/>
          </a:bodyPr>
          <a:lstStyle/>
          <a:p>
            <a:pPr>
              <a:buFont typeface="Wingdings" pitchFamily="2" charset="2"/>
              <a:buChar char="Ø"/>
            </a:pPr>
            <a:r>
              <a:rPr lang="en-US" b="1" dirty="0" smtClean="0"/>
              <a:t>Management should decide </a:t>
            </a:r>
            <a:r>
              <a:rPr lang="en-US" dirty="0" smtClean="0"/>
              <a:t>on who in the organization should set the price.</a:t>
            </a:r>
          </a:p>
          <a:p>
            <a:pPr>
              <a:buFont typeface="Wingdings" pitchFamily="2" charset="2"/>
              <a:buChar char="Ø"/>
            </a:pPr>
            <a:endParaRPr lang="en-US" dirty="0" smtClean="0"/>
          </a:p>
          <a:p>
            <a:pPr>
              <a:buFont typeface="Wingdings" pitchFamily="2" charset="2"/>
              <a:buChar char="Ø"/>
            </a:pPr>
            <a:r>
              <a:rPr lang="en-US" dirty="0" smtClean="0"/>
              <a:t>The Industries in </a:t>
            </a:r>
            <a:r>
              <a:rPr lang="en-US" b="1" dirty="0" smtClean="0"/>
              <a:t>which pricing is a key factor- </a:t>
            </a:r>
            <a:r>
              <a:rPr lang="en-US" dirty="0" smtClean="0"/>
              <a:t>airlines, aerospace, steel, railroads, oil companies), companies often have pricing departments to set the bet prices or help others set them.</a:t>
            </a:r>
          </a:p>
          <a:p>
            <a:pPr>
              <a:buFont typeface="Wingdings" pitchFamily="2" charset="2"/>
              <a:buChar char="Ø"/>
            </a:pPr>
            <a:endParaRPr lang="en-US" dirty="0" smtClean="0"/>
          </a:p>
          <a:p>
            <a:pPr>
              <a:buFont typeface="Wingdings" pitchFamily="2" charset="2"/>
              <a:buChar char="Ø"/>
            </a:pPr>
            <a:r>
              <a:rPr lang="en-US" dirty="0" smtClean="0"/>
              <a:t>The </a:t>
            </a:r>
            <a:r>
              <a:rPr lang="en-US" b="1" dirty="0" smtClean="0"/>
              <a:t>departments repor</a:t>
            </a:r>
            <a:r>
              <a:rPr lang="en-US" dirty="0" smtClean="0"/>
              <a:t>t to the marketing department or top management (others who have influence on pricing are involved)</a:t>
            </a:r>
            <a:endParaRPr lang="th-TH" dirty="0"/>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The Market and Demand</a:t>
            </a:r>
            <a:endParaRPr lang="th-TH" dirty="0"/>
          </a:p>
        </p:txBody>
      </p:sp>
      <p:sp>
        <p:nvSpPr>
          <p:cNvPr id="3" name="ตัวยึดเนื้อหา 2"/>
          <p:cNvSpPr>
            <a:spLocks noGrp="1"/>
          </p:cNvSpPr>
          <p:nvPr>
            <p:ph sz="quarter" idx="1"/>
          </p:nvPr>
        </p:nvSpPr>
        <p:spPr>
          <a:xfrm>
            <a:off x="914400" y="1447800"/>
            <a:ext cx="7801004" cy="5195910"/>
          </a:xfrm>
        </p:spPr>
        <p:txBody>
          <a:bodyPr>
            <a:normAutofit fontScale="85000" lnSpcReduction="10000"/>
          </a:bodyPr>
          <a:lstStyle/>
          <a:p>
            <a:r>
              <a:rPr lang="en-US" dirty="0" smtClean="0"/>
              <a:t>Pricing in Different Types of Markets</a:t>
            </a:r>
          </a:p>
          <a:p>
            <a:endParaRPr lang="en-US" dirty="0" smtClean="0"/>
          </a:p>
          <a:p>
            <a:endParaRPr lang="en-US" dirty="0" smtClean="0"/>
          </a:p>
          <a:p>
            <a:endParaRPr lang="en-US" dirty="0" smtClean="0"/>
          </a:p>
          <a:p>
            <a:endParaRPr lang="en-US" dirty="0" smtClean="0"/>
          </a:p>
          <a:p>
            <a:endParaRPr lang="en-US" dirty="0" smtClean="0"/>
          </a:p>
          <a:p>
            <a:endParaRPr lang="en-US" sz="2000" dirty="0" smtClean="0"/>
          </a:p>
          <a:p>
            <a:endParaRPr lang="en-US" sz="2000" dirty="0" smtClean="0"/>
          </a:p>
          <a:p>
            <a:pPr>
              <a:buNone/>
            </a:pPr>
            <a:endParaRPr lang="en-US" sz="2000" dirty="0" smtClean="0"/>
          </a:p>
          <a:p>
            <a:pPr>
              <a:buNone/>
            </a:pPr>
            <a:endParaRPr lang="en-US" sz="2000" dirty="0" smtClean="0"/>
          </a:p>
          <a:p>
            <a:pPr>
              <a:buNone/>
            </a:pPr>
            <a:endParaRPr lang="en-US" sz="2000" dirty="0" smtClean="0"/>
          </a:p>
          <a:p>
            <a:pPr>
              <a:buNone/>
            </a:pPr>
            <a:endParaRPr lang="en-US" sz="2000" dirty="0" smtClean="0"/>
          </a:p>
          <a:p>
            <a:pPr>
              <a:buNone/>
            </a:pPr>
            <a:r>
              <a:rPr lang="en-US" sz="2000" dirty="0" smtClean="0"/>
              <a:t>      </a:t>
            </a:r>
            <a:r>
              <a:rPr lang="en-US" sz="2000" b="1" dirty="0" smtClean="0"/>
              <a:t>Pricing in monopolistic competition: Honda sets its Odyssey minivan apart through strong branding and advertising, reducing the impact on price. Its tongue-in-cheek “Van of Your Dreams” ads tell parents “the new Odyssey has everyone one would dream about in a van, if one had dreams about vans.”</a:t>
            </a:r>
            <a:endParaRPr lang="th-TH" sz="2000" b="1" dirty="0"/>
          </a:p>
        </p:txBody>
      </p:sp>
      <p:pic>
        <p:nvPicPr>
          <p:cNvPr id="4098" name="Picture 2" descr="http://4.bp.blogspot.com/-_K1dMjvuqgA/Tc-5n9KXcNI/AAAAAAAAAe4/LbmEWojI_-0/s1600/The%2Bvan%2Bof%2Byour%2Bdreams%2B-%2BHonda%2BOdyssey%2BPrint%2BAdvertisement.jpg"/>
          <p:cNvPicPr>
            <a:picLocks noChangeAspect="1" noChangeArrowheads="1"/>
          </p:cNvPicPr>
          <p:nvPr/>
        </p:nvPicPr>
        <p:blipFill>
          <a:blip r:embed="rId2" cstate="print"/>
          <a:srcRect/>
          <a:stretch>
            <a:fillRect/>
          </a:stretch>
        </p:blipFill>
        <p:spPr bwMode="auto">
          <a:xfrm>
            <a:off x="2071670" y="2000240"/>
            <a:ext cx="4704161" cy="3189421"/>
          </a:xfrm>
          <a:prstGeom prst="rect">
            <a:avLst/>
          </a:prstGeom>
          <a:ln>
            <a:no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The Market and Demand</a:t>
            </a:r>
            <a:endParaRPr lang="th-TH" dirty="0"/>
          </a:p>
        </p:txBody>
      </p:sp>
      <p:sp>
        <p:nvSpPr>
          <p:cNvPr id="3" name="ตัวยึดเนื้อหา 2"/>
          <p:cNvSpPr>
            <a:spLocks noGrp="1"/>
          </p:cNvSpPr>
          <p:nvPr>
            <p:ph sz="quarter" idx="1"/>
          </p:nvPr>
        </p:nvSpPr>
        <p:spPr/>
        <p:txBody>
          <a:bodyPr>
            <a:normAutofit/>
          </a:bodyPr>
          <a:lstStyle/>
          <a:p>
            <a:r>
              <a:rPr lang="en-US" dirty="0" smtClean="0"/>
              <a:t>Analyzing the Price-Demand Relationship</a:t>
            </a:r>
          </a:p>
          <a:p>
            <a:pPr>
              <a:buFont typeface="Wingdings" pitchFamily="2" charset="2"/>
              <a:buChar char="v"/>
            </a:pPr>
            <a:r>
              <a:rPr lang="en-US" dirty="0" smtClean="0">
                <a:solidFill>
                  <a:srgbClr val="FF0000"/>
                </a:solidFill>
              </a:rPr>
              <a:t>    </a:t>
            </a:r>
            <a:r>
              <a:rPr lang="en-US" b="1" dirty="0" smtClean="0">
                <a:solidFill>
                  <a:srgbClr val="FF0000"/>
                </a:solidFill>
              </a:rPr>
              <a:t>Demand Curve</a:t>
            </a:r>
            <a:r>
              <a:rPr lang="en-US" dirty="0" smtClean="0">
                <a:solidFill>
                  <a:srgbClr val="FF0000"/>
                </a:solidFill>
              </a:rPr>
              <a:t>: A curve that shows the number of units the market will buy in a given time period at different prices that might be charged.</a:t>
            </a:r>
          </a:p>
          <a:p>
            <a:pPr>
              <a:buNone/>
            </a:pPr>
            <a:endParaRPr lang="en-US" dirty="0" smtClean="0"/>
          </a:p>
          <a:p>
            <a:endParaRPr lang="en-US" dirty="0" smtClean="0"/>
          </a:p>
          <a:p>
            <a:endParaRPr lang="en-US" dirty="0" smtClean="0"/>
          </a:p>
          <a:p>
            <a:endParaRPr lang="en-US" dirty="0" smtClean="0"/>
          </a:p>
          <a:p>
            <a:endParaRPr lang="en-US" dirty="0" smtClean="0"/>
          </a:p>
          <a:p>
            <a:endParaRPr lang="en-US" dirty="0" smtClean="0"/>
          </a:p>
        </p:txBody>
      </p:sp>
      <p:pic>
        <p:nvPicPr>
          <p:cNvPr id="5122" name="Picture 2" descr="http://resources1.news.com.au/images/2011/02/04/1225999/959897-products.jpg"/>
          <p:cNvPicPr>
            <a:picLocks noChangeAspect="1" noChangeArrowheads="1"/>
          </p:cNvPicPr>
          <p:nvPr/>
        </p:nvPicPr>
        <p:blipFill>
          <a:blip r:embed="rId2" cstate="print"/>
          <a:srcRect/>
          <a:stretch>
            <a:fillRect/>
          </a:stretch>
        </p:blipFill>
        <p:spPr bwMode="auto">
          <a:xfrm>
            <a:off x="1714480" y="3364418"/>
            <a:ext cx="5786478" cy="3170926"/>
          </a:xfrm>
          <a:prstGeom prst="rect">
            <a:avLst/>
          </a:prstGeom>
          <a:ln>
            <a:noFill/>
          </a:ln>
          <a:effectLst>
            <a:softEdge rad="112500"/>
          </a:effectLst>
        </p:spPr>
      </p:pic>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The Market and Demand</a:t>
            </a:r>
            <a:endParaRPr lang="th-TH" dirty="0"/>
          </a:p>
        </p:txBody>
      </p:sp>
      <p:sp>
        <p:nvSpPr>
          <p:cNvPr id="3" name="ตัวยึดเนื้อหา 2"/>
          <p:cNvSpPr>
            <a:spLocks noGrp="1"/>
          </p:cNvSpPr>
          <p:nvPr>
            <p:ph sz="quarter" idx="1"/>
          </p:nvPr>
        </p:nvSpPr>
        <p:spPr>
          <a:xfrm>
            <a:off x="928662" y="857232"/>
            <a:ext cx="7772400" cy="4572000"/>
          </a:xfrm>
        </p:spPr>
        <p:txBody>
          <a:bodyPr>
            <a:normAutofit/>
          </a:bodyPr>
          <a:lstStyle/>
          <a:p>
            <a:endParaRPr lang="en-US" dirty="0" smtClean="0"/>
          </a:p>
          <a:p>
            <a:pPr>
              <a:buNone/>
            </a:pPr>
            <a:r>
              <a:rPr lang="en-US" sz="2000" dirty="0" smtClean="0"/>
              <a:t> Figure 10.6 Demand Curves</a:t>
            </a:r>
          </a:p>
          <a:p>
            <a:endParaRPr lang="en-US" dirty="0" smtClean="0"/>
          </a:p>
          <a:p>
            <a:endParaRPr lang="en-US" dirty="0" smtClean="0"/>
          </a:p>
          <a:p>
            <a:endParaRPr lang="en-US" dirty="0" smtClean="0"/>
          </a:p>
          <a:p>
            <a:endParaRPr lang="en-US" dirty="0" smtClean="0"/>
          </a:p>
          <a:p>
            <a:endParaRPr lang="en-US" dirty="0" smtClean="0"/>
          </a:p>
        </p:txBody>
      </p:sp>
      <p:pic>
        <p:nvPicPr>
          <p:cNvPr id="4" name="รูปภาพ 3" descr="Figure 10.6.jpg"/>
          <p:cNvPicPr>
            <a:picLocks noChangeAspect="1"/>
          </p:cNvPicPr>
          <p:nvPr/>
        </p:nvPicPr>
        <p:blipFill>
          <a:blip r:embed="rId2" cstate="print">
            <a:lum bright="12000" contrast="55000"/>
          </a:blip>
          <a:stretch>
            <a:fillRect/>
          </a:stretch>
        </p:blipFill>
        <p:spPr>
          <a:xfrm>
            <a:off x="2714612" y="2071678"/>
            <a:ext cx="6203838" cy="3786214"/>
          </a:xfrm>
          <a:prstGeom prst="rect">
            <a:avLst/>
          </a:prstGeom>
        </p:spPr>
      </p:pic>
      <p:sp>
        <p:nvSpPr>
          <p:cNvPr id="6" name="TextBox 5"/>
          <p:cNvSpPr txBox="1"/>
          <p:nvPr/>
        </p:nvSpPr>
        <p:spPr>
          <a:xfrm>
            <a:off x="214282" y="4214818"/>
            <a:ext cx="2500330" cy="2308324"/>
          </a:xfrm>
          <a:prstGeom prst="rect">
            <a:avLst/>
          </a:prstGeom>
          <a:noFill/>
        </p:spPr>
        <p:txBody>
          <a:bodyPr wrap="square" rtlCol="0">
            <a:spAutoFit/>
          </a:bodyPr>
          <a:lstStyle/>
          <a:p>
            <a:r>
              <a:rPr lang="en-US" sz="1600" dirty="0" smtClean="0"/>
              <a:t>Price and demand are related-no big surprise there.  Usually, higher prices result in lower demand.  But in the case of some prestige goods, the relationship might be reversed.  A higher price signals higher quality and status, resulting in more demand, not less.</a:t>
            </a:r>
            <a:endParaRPr lang="th-TH" sz="1600" dirty="0"/>
          </a:p>
        </p:txBody>
      </p:sp>
      <p:cxnSp>
        <p:nvCxnSpPr>
          <p:cNvPr id="8" name="ลูกศรเชื่อมต่อแบบตรง 7"/>
          <p:cNvCxnSpPr/>
          <p:nvPr/>
        </p:nvCxnSpPr>
        <p:spPr>
          <a:xfrm flipV="1">
            <a:off x="2571736" y="4143380"/>
            <a:ext cx="357190" cy="142876"/>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The Market and Demand</a:t>
            </a:r>
            <a:endParaRPr lang="th-TH" dirty="0"/>
          </a:p>
        </p:txBody>
      </p:sp>
      <p:sp>
        <p:nvSpPr>
          <p:cNvPr id="3" name="ตัวยึดเนื้อหา 2"/>
          <p:cNvSpPr>
            <a:spLocks noGrp="1"/>
          </p:cNvSpPr>
          <p:nvPr>
            <p:ph sz="quarter" idx="1"/>
          </p:nvPr>
        </p:nvSpPr>
        <p:spPr/>
        <p:txBody>
          <a:bodyPr>
            <a:normAutofit/>
          </a:bodyPr>
          <a:lstStyle/>
          <a:p>
            <a:r>
              <a:rPr lang="en-US" dirty="0" smtClean="0"/>
              <a:t>Price Elasticity of Demand</a:t>
            </a:r>
          </a:p>
          <a:p>
            <a:endParaRPr lang="en-US" dirty="0" smtClean="0"/>
          </a:p>
          <a:p>
            <a:pPr>
              <a:buFont typeface="Wingdings" pitchFamily="2" charset="2"/>
              <a:buChar char="v"/>
            </a:pPr>
            <a:r>
              <a:rPr lang="en-US" b="1" dirty="0" smtClean="0">
                <a:solidFill>
                  <a:srgbClr val="FF0000"/>
                </a:solidFill>
              </a:rPr>
              <a:t>Price Elasticity: </a:t>
            </a:r>
            <a:r>
              <a:rPr lang="en-US" dirty="0" smtClean="0">
                <a:solidFill>
                  <a:srgbClr val="FF0000"/>
                </a:solidFill>
              </a:rPr>
              <a:t>A measure of the sensitivity of demand to changes in price</a:t>
            </a:r>
          </a:p>
          <a:p>
            <a:pPr>
              <a:buNone/>
            </a:pPr>
            <a:r>
              <a:rPr lang="en-US" dirty="0" smtClean="0">
                <a:solidFill>
                  <a:srgbClr val="FF0000"/>
                </a:solidFill>
              </a:rPr>
              <a:t>    </a:t>
            </a:r>
            <a:r>
              <a:rPr lang="en-US" sz="2000" dirty="0" smtClean="0"/>
              <a:t>Price elasticity of demand =</a:t>
            </a:r>
          </a:p>
          <a:p>
            <a:pPr>
              <a:buNone/>
            </a:pPr>
            <a:r>
              <a:rPr lang="en-US" sz="2000" dirty="0" smtClean="0"/>
              <a:t>                                                     </a:t>
            </a:r>
            <a:r>
              <a:rPr lang="en-US" sz="2000" u="sng" dirty="0" smtClean="0"/>
              <a:t> % change in quantity demanded</a:t>
            </a:r>
          </a:p>
          <a:p>
            <a:pPr>
              <a:buNone/>
            </a:pPr>
            <a:r>
              <a:rPr lang="en-US" sz="2000" dirty="0" smtClean="0"/>
              <a:t>                                                                    % change in price</a:t>
            </a:r>
          </a:p>
          <a:p>
            <a:endParaRPr lang="en-US" dirty="0" smtClean="0"/>
          </a:p>
          <a:p>
            <a:endParaRPr lang="en-US" dirty="0" smtClean="0"/>
          </a:p>
          <a:p>
            <a:endParaRPr lang="en-US" dirty="0" smtClean="0"/>
          </a:p>
          <a:p>
            <a:endParaRPr lang="en-US" dirty="0" smtClean="0"/>
          </a:p>
        </p:txBody>
      </p:sp>
      <p:pic>
        <p:nvPicPr>
          <p:cNvPr id="4098" name="Picture 2" descr="http://www.talkingretail.com/images/stories/stock/other/shp_bask.jpg"/>
          <p:cNvPicPr>
            <a:picLocks noChangeAspect="1" noChangeArrowheads="1"/>
          </p:cNvPicPr>
          <p:nvPr/>
        </p:nvPicPr>
        <p:blipFill>
          <a:blip r:embed="rId2" cstate="print"/>
          <a:srcRect/>
          <a:stretch>
            <a:fillRect/>
          </a:stretch>
        </p:blipFill>
        <p:spPr bwMode="auto">
          <a:xfrm>
            <a:off x="1142976" y="4214818"/>
            <a:ext cx="2381250" cy="2381251"/>
          </a:xfrm>
          <a:prstGeom prst="rect">
            <a:avLst/>
          </a:prstGeom>
          <a:ln>
            <a:noFill/>
          </a:ln>
          <a:effectLst>
            <a:softEdge rad="112500"/>
          </a:effectLst>
        </p:spPr>
      </p:pic>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เสมอภาค">
  <a:themeElements>
    <a:clrScheme name="เสมอภาค">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เสมอภาค">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เสมอภาค">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Equity</Template>
  <TotalTime>372</TotalTime>
  <Words>1501</Words>
  <Application>Microsoft Office PowerPoint</Application>
  <PresentationFormat>On-screen Show (4:3)</PresentationFormat>
  <Paragraphs>206</Paragraphs>
  <Slides>30</Slides>
  <Notes>0</Notes>
  <HiddenSlides>0</HiddenSlides>
  <MMClips>0</MMClips>
  <ScaleCrop>false</ScaleCrop>
  <HeadingPairs>
    <vt:vector size="4" baseType="variant">
      <vt:variant>
        <vt:lpstr>Theme</vt:lpstr>
      </vt:variant>
      <vt:variant>
        <vt:i4>1</vt:i4>
      </vt:variant>
      <vt:variant>
        <vt:lpstr>Slide Titles</vt:lpstr>
      </vt:variant>
      <vt:variant>
        <vt:i4>30</vt:i4>
      </vt:variant>
    </vt:vector>
  </HeadingPairs>
  <TitlesOfParts>
    <vt:vector size="31" baseType="lpstr">
      <vt:lpstr>เสมอภาค</vt:lpstr>
      <vt:lpstr>MK 202 Today’s Happenings</vt:lpstr>
      <vt:lpstr>Pricing Strategy  I CHAPTER 10: Understanding and Capturing Customer Value</vt:lpstr>
      <vt:lpstr>Objective Outline</vt:lpstr>
      <vt:lpstr>Air Arabia: Customer-Value-Based Pricing</vt:lpstr>
      <vt:lpstr>Objective 1: What is Price?</vt:lpstr>
      <vt:lpstr>What is Price?</vt:lpstr>
      <vt:lpstr>Objective 2: Major Pricing Strategies</vt:lpstr>
      <vt:lpstr>Customer Value –Based Pricing</vt:lpstr>
      <vt:lpstr>Customer Value –Based Pricing</vt:lpstr>
      <vt:lpstr>Customer Value –Based Pricing</vt:lpstr>
      <vt:lpstr>Customer Value –Based Pricing</vt:lpstr>
      <vt:lpstr>Real Marketing 10.1  Ryanair: Really Good-Value Pricing-Fly for Free </vt:lpstr>
      <vt:lpstr>Customer Value –Based Pricing</vt:lpstr>
      <vt:lpstr>PowerPoint Presentation</vt:lpstr>
      <vt:lpstr>Cost-Based Pricing</vt:lpstr>
      <vt:lpstr>Cost-Based Pricing</vt:lpstr>
      <vt:lpstr>Cost-Based Pricing</vt:lpstr>
      <vt:lpstr>Cost-Based Pricing</vt:lpstr>
      <vt:lpstr>Cost-Based Pricing</vt:lpstr>
      <vt:lpstr>Cost-Based Pricing</vt:lpstr>
      <vt:lpstr>Cost-Based Pricing</vt:lpstr>
      <vt:lpstr>Competition-Based Pricing</vt:lpstr>
      <vt:lpstr>Objective 3: Other Internal and External Considerations Affecting Price Decisions</vt:lpstr>
      <vt:lpstr>Overall Marketing Strategy, Objectives, and Mix</vt:lpstr>
      <vt:lpstr>Real Marketing 10.2 Trader Joe’s Unique Price-Value Positioning: “Cheap Gourmet” </vt:lpstr>
      <vt:lpstr>Organizational Considerations</vt:lpstr>
      <vt:lpstr>The Market and Demand</vt:lpstr>
      <vt:lpstr>The Market and Demand</vt:lpstr>
      <vt:lpstr>The Market and Demand</vt:lpstr>
      <vt:lpstr>The Market and Demand</vt:lpstr>
    </vt:vector>
  </TitlesOfParts>
  <Company>Service 99-99-9999</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ภาพนิ่ง 1</dc:title>
  <dc:creator>Mr.Robin ThaiSakon</dc:creator>
  <cp:lastModifiedBy>lecturer</cp:lastModifiedBy>
  <cp:revision>38</cp:revision>
  <dcterms:created xsi:type="dcterms:W3CDTF">2013-10-17T03:03:06Z</dcterms:created>
  <dcterms:modified xsi:type="dcterms:W3CDTF">2015-12-01T10:06:55Z</dcterms:modified>
</cp:coreProperties>
</file>