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256" r:id="rId2"/>
    <p:sldId id="257" r:id="rId3"/>
    <p:sldId id="261" r:id="rId4"/>
    <p:sldId id="258" r:id="rId5"/>
    <p:sldId id="260" r:id="rId6"/>
    <p:sldId id="265" r:id="rId7"/>
    <p:sldId id="263" r:id="rId8"/>
    <p:sldId id="264" r:id="rId9"/>
    <p:sldId id="266" r:id="rId10"/>
    <p:sldId id="262" r:id="rId11"/>
    <p:sldId id="267" r:id="rId12"/>
    <p:sldId id="269" r:id="rId13"/>
    <p:sldId id="268" r:id="rId14"/>
    <p:sldId id="270"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7" d="100"/>
          <a:sy n="67" d="100"/>
        </p:scale>
        <p:origin x="644"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แทนหัวกระดาษ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ตัวแทนวันที่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6421A6E-8192-45BE-8123-71E88F22972F}" type="datetimeFigureOut">
              <a:rPr lang="en-US" smtClean="0"/>
              <a:t>2/20/2019</a:t>
            </a:fld>
            <a:endParaRPr lang="en-US"/>
          </a:p>
        </p:txBody>
      </p:sp>
      <p:sp>
        <p:nvSpPr>
          <p:cNvPr id="4" name="ตัวแทนรูปบนสไลด์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ตัวแทนบันทึกย่อ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a:p>
        </p:txBody>
      </p:sp>
      <p:sp>
        <p:nvSpPr>
          <p:cNvPr id="6" name="ตัวแทนท้ายกระดา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ตัวแทนหมายเลขสไลด์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B15DC7C-CE8D-4CE6-99BA-1C078F573333}" type="slidenum">
              <a:rPr lang="en-US" smtClean="0"/>
              <a:t>‹#›</a:t>
            </a:fld>
            <a:endParaRPr lang="en-US"/>
          </a:p>
        </p:txBody>
      </p:sp>
    </p:spTree>
    <p:extLst>
      <p:ext uri="{BB962C8B-B14F-4D97-AF65-F5344CB8AC3E}">
        <p14:creationId xmlns:p14="http://schemas.microsoft.com/office/powerpoint/2010/main" val="3377246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สไลด์ชื่อเรื่อง">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th-TH"/>
              <a:t>คลิกเพื่อแก้ไขสไตล์ชื่อเรื่องต้นแบบ</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h-TH"/>
              <a:t>คลิกเพื่อแก้ไขสไตล์ชื่อเรื่องรองต้นแบบ</a:t>
            </a:r>
            <a:endParaRPr lang="en-US" dirty="0"/>
          </a:p>
        </p:txBody>
      </p:sp>
      <p:sp>
        <p:nvSpPr>
          <p:cNvPr id="7" name="Date Placeholder 6"/>
          <p:cNvSpPr>
            <a:spLocks noGrp="1"/>
          </p:cNvSpPr>
          <p:nvPr>
            <p:ph type="dt" sz="half" idx="10"/>
          </p:nvPr>
        </p:nvSpPr>
        <p:spPr/>
        <p:txBody>
          <a:bodyPr/>
          <a:lstStyle/>
          <a:p>
            <a:fld id="{DC10657E-985C-4AF7-8B49-33F352298426}" type="datetime1">
              <a:rPr lang="en-US" smtClean="0"/>
              <a:t>2/20/2019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E0C211D-CF03-4317-A57F-0433CE588DB0}" type="slidenum">
              <a:rPr lang="en-US" smtClean="0"/>
              <a:t>‹#›</a:t>
            </a:fld>
            <a:endParaRPr lang="en-US"/>
          </a:p>
        </p:txBody>
      </p:sp>
    </p:spTree>
    <p:extLst>
      <p:ext uri="{BB962C8B-B14F-4D97-AF65-F5344CB8AC3E}">
        <p14:creationId xmlns:p14="http://schemas.microsoft.com/office/powerpoint/2010/main" val="1631476867"/>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h-TH"/>
              <a:t>คลิกเพื่อแก้ไขสไตล์ชื่อเรื่องต้นแบบ</a:t>
            </a:r>
            <a:endParaRPr lang="en-US" dirty="0"/>
          </a:p>
        </p:txBody>
      </p:sp>
      <p:sp>
        <p:nvSpPr>
          <p:cNvPr id="3" name="Content Placeholder 2"/>
          <p:cNvSpPr>
            <a:spLocks noGrp="1"/>
          </p:cNvSpPr>
          <p:nvPr>
            <p:ph idx="1"/>
          </p:nvPr>
        </p:nvSpPr>
        <p:spPr/>
        <p:txBody>
          <a:bodyPr/>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7" name="Date Placeholder 6"/>
          <p:cNvSpPr>
            <a:spLocks noGrp="1"/>
          </p:cNvSpPr>
          <p:nvPr>
            <p:ph type="dt" sz="half" idx="10"/>
          </p:nvPr>
        </p:nvSpPr>
        <p:spPr/>
        <p:txBody>
          <a:bodyPr/>
          <a:lstStyle/>
          <a:p>
            <a:fld id="{2DDD5388-BFE1-4AAB-9969-65A4D6DEE15B}" type="datetime1">
              <a:rPr lang="en-US" smtClean="0"/>
              <a:t>2/20/2019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E0C211D-CF03-4317-A57F-0433CE588DB0}" type="slidenum">
              <a:rPr lang="en-US" smtClean="0"/>
              <a:t>‹#›</a:t>
            </a:fld>
            <a:endParaRPr lang="en-US"/>
          </a:p>
        </p:txBody>
      </p:sp>
    </p:spTree>
    <p:extLst>
      <p:ext uri="{BB962C8B-B14F-4D97-AF65-F5344CB8AC3E}">
        <p14:creationId xmlns:p14="http://schemas.microsoft.com/office/powerpoint/2010/main" val="17206891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ส่วนหัวของส่วน">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th-TH"/>
              <a:t>คลิกเพื่อแก้ไขสไตล์ชื่อเรื่องต้นแบบ</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h-TH"/>
              <a:t>แก้ไขสไตล์ของข้อความต้นแบบ</a:t>
            </a:r>
          </a:p>
        </p:txBody>
      </p:sp>
      <p:sp>
        <p:nvSpPr>
          <p:cNvPr id="7" name="Date Placeholder 6"/>
          <p:cNvSpPr>
            <a:spLocks noGrp="1"/>
          </p:cNvSpPr>
          <p:nvPr>
            <p:ph type="dt" sz="half" idx="10"/>
          </p:nvPr>
        </p:nvSpPr>
        <p:spPr/>
        <p:txBody>
          <a:bodyPr/>
          <a:lstStyle/>
          <a:p>
            <a:fld id="{9B674DA4-F445-4D4C-B91F-B89D841A02AB}" type="datetime1">
              <a:rPr lang="en-US" smtClean="0"/>
              <a:t>2/20/2019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E0C211D-CF03-4317-A57F-0433CE588DB0}" type="slidenum">
              <a:rPr lang="en-US" smtClean="0"/>
              <a:t>‹#›</a:t>
            </a:fld>
            <a:endParaRPr lang="en-US"/>
          </a:p>
        </p:txBody>
      </p:sp>
    </p:spTree>
    <p:extLst>
      <p:ext uri="{BB962C8B-B14F-4D97-AF65-F5344CB8AC3E}">
        <p14:creationId xmlns:p14="http://schemas.microsoft.com/office/powerpoint/2010/main" val="2013913911"/>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h-TH"/>
              <a:t>คลิกเพื่อแก้ไขสไตล์ชื่อเรื่องต้นแบบ</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8" name="Date Placeholder 7"/>
          <p:cNvSpPr>
            <a:spLocks noGrp="1"/>
          </p:cNvSpPr>
          <p:nvPr>
            <p:ph type="dt" sz="half" idx="10"/>
          </p:nvPr>
        </p:nvSpPr>
        <p:spPr/>
        <p:txBody>
          <a:bodyPr/>
          <a:lstStyle/>
          <a:p>
            <a:fld id="{717D9B5B-3447-42F1-A610-E682E46EA25F}" type="datetime1">
              <a:rPr lang="en-US" smtClean="0"/>
              <a:t>2/20/2019</a:t>
            </a:fld>
            <a:endParaRPr lang="en-US"/>
          </a:p>
        </p:txBody>
      </p:sp>
      <p:sp>
        <p:nvSpPr>
          <p:cNvPr id="9" name="Footer Placeholder 8"/>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DE0C211D-CF03-4317-A57F-0433CE588DB0}" type="slidenum">
              <a:rPr lang="en-US" smtClean="0"/>
              <a:t>‹#›</a:t>
            </a:fld>
            <a:endParaRPr lang="en-US"/>
          </a:p>
        </p:txBody>
      </p:sp>
    </p:spTree>
    <p:extLst>
      <p:ext uri="{BB962C8B-B14F-4D97-AF65-F5344CB8AC3E}">
        <p14:creationId xmlns:p14="http://schemas.microsoft.com/office/powerpoint/2010/main" val="4734800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a:t>แก้ไขสไตล์ของข้อความต้นแบบ</a:t>
            </a:r>
          </a:p>
        </p:txBody>
      </p:sp>
      <p:sp>
        <p:nvSpPr>
          <p:cNvPr id="4" name="Content Placeholder 3"/>
          <p:cNvSpPr>
            <a:spLocks noGrp="1"/>
          </p:cNvSpPr>
          <p:nvPr>
            <p:ph sz="half" idx="2"/>
          </p:nvPr>
        </p:nvSpPr>
        <p:spPr>
          <a:xfrm>
            <a:off x="1583436" y="3143250"/>
            <a:ext cx="4270248" cy="2596776"/>
          </a:xfrm>
        </p:spPr>
        <p:txBody>
          <a:bodyPr/>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a:t>แก้ไขสไตล์ของข้อความต้นแบบ</a:t>
            </a:r>
          </a:p>
        </p:txBody>
      </p:sp>
      <p:sp>
        <p:nvSpPr>
          <p:cNvPr id="7" name="Date Placeholder 6"/>
          <p:cNvSpPr>
            <a:spLocks noGrp="1"/>
          </p:cNvSpPr>
          <p:nvPr>
            <p:ph type="dt" sz="half" idx="10"/>
          </p:nvPr>
        </p:nvSpPr>
        <p:spPr/>
        <p:txBody>
          <a:bodyPr/>
          <a:lstStyle/>
          <a:p>
            <a:fld id="{EF46C7E3-C58E-46F5-9D46-2EBDAB17DDCC}" type="datetime1">
              <a:rPr lang="en-US" smtClean="0"/>
              <a:t>2/20/2019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E0C211D-CF03-4317-A57F-0433CE588DB0}" type="slidenum">
              <a:rPr lang="en-US" smtClean="0"/>
              <a:t>‹#›</a:t>
            </a:fld>
            <a:endParaRPr lang="en-US"/>
          </a:p>
        </p:txBody>
      </p:sp>
      <p:sp>
        <p:nvSpPr>
          <p:cNvPr id="10" name="Title 9"/>
          <p:cNvSpPr>
            <a:spLocks noGrp="1"/>
          </p:cNvSpPr>
          <p:nvPr>
            <p:ph type="title"/>
          </p:nvPr>
        </p:nvSpPr>
        <p:spPr/>
        <p:txBody>
          <a:bodyPr/>
          <a:lstStyle/>
          <a:p>
            <a:r>
              <a:rPr lang="th-TH"/>
              <a:t>คลิกเพื่อแก้ไขสไตล์ชื่อเรื่องต้นแบบ</a:t>
            </a:r>
            <a:endParaRPr lang="en-US" dirty="0"/>
          </a:p>
        </p:txBody>
      </p:sp>
    </p:spTree>
    <p:extLst>
      <p:ext uri="{BB962C8B-B14F-4D97-AF65-F5344CB8AC3E}">
        <p14:creationId xmlns:p14="http://schemas.microsoft.com/office/powerpoint/2010/main" val="14985223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h-TH"/>
              <a:t>คลิกเพื่อแก้ไขสไตล์ชื่อเรื่องต้นแบบ</a:t>
            </a:r>
            <a:endParaRPr lang="en-US" dirty="0"/>
          </a:p>
        </p:txBody>
      </p:sp>
      <p:sp>
        <p:nvSpPr>
          <p:cNvPr id="3" name="Date Placeholder 2"/>
          <p:cNvSpPr>
            <a:spLocks noGrp="1"/>
          </p:cNvSpPr>
          <p:nvPr>
            <p:ph type="dt" sz="half" idx="10"/>
          </p:nvPr>
        </p:nvSpPr>
        <p:spPr/>
        <p:txBody>
          <a:bodyPr/>
          <a:lstStyle/>
          <a:p>
            <a:fld id="{54531BB2-9D5C-4F69-AFCE-09EDF1F0D160}" type="datetime1">
              <a:rPr lang="en-US" smtClean="0"/>
              <a:t>2/20/2019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E0C211D-CF03-4317-A57F-0433CE588DB0}" type="slidenum">
              <a:rPr lang="en-US" smtClean="0"/>
              <a:t>‹#›</a:t>
            </a:fld>
            <a:endParaRPr lang="en-US"/>
          </a:p>
        </p:txBody>
      </p:sp>
    </p:spTree>
    <p:extLst>
      <p:ext uri="{BB962C8B-B14F-4D97-AF65-F5344CB8AC3E}">
        <p14:creationId xmlns:p14="http://schemas.microsoft.com/office/powerpoint/2010/main" val="23962697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44789A5-D323-4F7F-BBA7-7F6AC030C801}" type="datetime1">
              <a:rPr lang="en-US" smtClean="0"/>
              <a:t>2/20/2019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E0C211D-CF03-4317-A57F-0433CE588DB0}" type="slidenum">
              <a:rPr lang="en-US" smtClean="0"/>
              <a:t>‹#›</a:t>
            </a:fld>
            <a:endParaRPr lang="en-US"/>
          </a:p>
        </p:txBody>
      </p:sp>
    </p:spTree>
    <p:extLst>
      <p:ext uri="{BB962C8B-B14F-4D97-AF65-F5344CB8AC3E}">
        <p14:creationId xmlns:p14="http://schemas.microsoft.com/office/powerpoint/2010/main" val="6388439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th-TH"/>
              <a:t>คลิกเพื่อแก้ไขสไตล์ชื่อเรื่องต้นแบบ</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h-TH"/>
              <a:t>แก้ไขสไตล์ของข้อความต้นแบบ</a:t>
            </a:r>
          </a:p>
        </p:txBody>
      </p:sp>
      <p:sp>
        <p:nvSpPr>
          <p:cNvPr id="9" name="Date Placeholder 8"/>
          <p:cNvSpPr>
            <a:spLocks noGrp="1"/>
          </p:cNvSpPr>
          <p:nvPr>
            <p:ph type="dt" sz="half" idx="10"/>
          </p:nvPr>
        </p:nvSpPr>
        <p:spPr/>
        <p:txBody>
          <a:bodyPr/>
          <a:lstStyle/>
          <a:p>
            <a:fld id="{7941DE27-5236-4601-8E1B-BC76862C9369}" type="datetime1">
              <a:rPr lang="en-US" smtClean="0"/>
              <a:t>2/20/2019</a:t>
            </a:fld>
            <a:endParaRPr lang="en-US"/>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a:p>
        </p:txBody>
      </p:sp>
      <p:sp>
        <p:nvSpPr>
          <p:cNvPr id="11" name="Slide Number Placeholder 10"/>
          <p:cNvSpPr>
            <a:spLocks noGrp="1"/>
          </p:cNvSpPr>
          <p:nvPr>
            <p:ph type="sldNum" sz="quarter" idx="12"/>
          </p:nvPr>
        </p:nvSpPr>
        <p:spPr/>
        <p:txBody>
          <a:bodyPr/>
          <a:lstStyle/>
          <a:p>
            <a:fld id="{DE0C211D-CF03-4317-A57F-0433CE588DB0}" type="slidenum">
              <a:rPr lang="en-US" smtClean="0"/>
              <a:t>‹#›</a:t>
            </a:fld>
            <a:endParaRPr lang="en-US"/>
          </a:p>
        </p:txBody>
      </p:sp>
    </p:spTree>
    <p:extLst>
      <p:ext uri="{BB962C8B-B14F-4D97-AF65-F5344CB8AC3E}">
        <p14:creationId xmlns:p14="http://schemas.microsoft.com/office/powerpoint/2010/main" val="10947056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th-TH"/>
              <a:t>คลิกเพื่อแก้ไขสไตล์ชื่อเรื่องต้นแบบ</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h-TH"/>
              <a:t>คลิกไอคอนเพื่อเพิ่มรูปภาพ</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h-TH"/>
              <a:t>แก้ไขสไตล์ของข้อความต้นแบบ</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010A43AE-3C62-41B3-BBEE-A9ACF0F32BBD}" type="datetime1">
              <a:rPr lang="en-US" smtClean="0"/>
              <a:t>2/20/2019</a:t>
            </a:fld>
            <a:endParaRPr lang="en-US"/>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a:p>
        </p:txBody>
      </p:sp>
      <p:sp>
        <p:nvSpPr>
          <p:cNvPr id="10" name="Slide Number Placeholder 9"/>
          <p:cNvSpPr>
            <a:spLocks noGrp="1"/>
          </p:cNvSpPr>
          <p:nvPr>
            <p:ph type="sldNum" sz="quarter" idx="12"/>
          </p:nvPr>
        </p:nvSpPr>
        <p:spPr/>
        <p:txBody>
          <a:bodyPr/>
          <a:lstStyle/>
          <a:p>
            <a:fld id="{DE0C211D-CF03-4317-A57F-0433CE588DB0}" type="slidenum">
              <a:rPr lang="en-US" smtClean="0"/>
              <a:t>‹#›</a:t>
            </a:fld>
            <a:endParaRPr lang="en-US"/>
          </a:p>
        </p:txBody>
      </p:sp>
    </p:spTree>
    <p:extLst>
      <p:ext uri="{BB962C8B-B14F-4D97-AF65-F5344CB8AC3E}">
        <p14:creationId xmlns:p14="http://schemas.microsoft.com/office/powerpoint/2010/main" val="33656486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h-TH"/>
              <a:t>คลิกเพื่อแก้ไขสไตล์ชื่อเรื่องต้นแบบ</a:t>
            </a:r>
            <a:endParaRPr lang="en-US" dirty="0"/>
          </a:p>
        </p:txBody>
      </p:sp>
      <p:sp>
        <p:nvSpPr>
          <p:cNvPr id="3" name="Vertical Text Placeholder 2"/>
          <p:cNvSpPr>
            <a:spLocks noGrp="1"/>
          </p:cNvSpPr>
          <p:nvPr>
            <p:ph type="body" orient="vert" idx="1"/>
          </p:nvPr>
        </p:nvSpPr>
        <p:spPr/>
        <p:txBody>
          <a:bodyPr vert="eaVert"/>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4" name="Date Placeholder 3"/>
          <p:cNvSpPr>
            <a:spLocks noGrp="1"/>
          </p:cNvSpPr>
          <p:nvPr>
            <p:ph type="dt" sz="half" idx="10"/>
          </p:nvPr>
        </p:nvSpPr>
        <p:spPr/>
        <p:txBody>
          <a:bodyPr/>
          <a:lstStyle/>
          <a:p>
            <a:fld id="{07289C49-EFFF-4EC1-B748-8EDD19651AC0}" type="datetime1">
              <a:rPr lang="en-US" smtClean="0"/>
              <a:t>2/20/2019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E0C211D-CF03-4317-A57F-0433CE588DB0}" type="slidenum">
              <a:rPr lang="en-US" smtClean="0"/>
              <a:t>‹#›</a:t>
            </a:fld>
            <a:endParaRPr lang="en-US"/>
          </a:p>
        </p:txBody>
      </p:sp>
    </p:spTree>
    <p:extLst>
      <p:ext uri="{BB962C8B-B14F-4D97-AF65-F5344CB8AC3E}">
        <p14:creationId xmlns:p14="http://schemas.microsoft.com/office/powerpoint/2010/main" val="40791896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th-TH"/>
              <a:t>คลิกเพื่อแก้ไขสไตล์ชื่อเรื่องต้นแบบ</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4" name="Date Placeholder 3"/>
          <p:cNvSpPr>
            <a:spLocks noGrp="1"/>
          </p:cNvSpPr>
          <p:nvPr>
            <p:ph type="dt" sz="half" idx="10"/>
          </p:nvPr>
        </p:nvSpPr>
        <p:spPr/>
        <p:txBody>
          <a:bodyPr/>
          <a:lstStyle/>
          <a:p>
            <a:fld id="{8E95907D-9F2C-41E3-84FE-33B3554B5FEE}" type="datetime1">
              <a:rPr lang="en-US" smtClean="0"/>
              <a:t>2/20/2019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E0C211D-CF03-4317-A57F-0433CE588DB0}" type="slidenum">
              <a:rPr lang="en-US" smtClean="0"/>
              <a:t>‹#›</a:t>
            </a:fld>
            <a:endParaRPr lang="en-US"/>
          </a:p>
        </p:txBody>
      </p:sp>
    </p:spTree>
    <p:extLst>
      <p:ext uri="{BB962C8B-B14F-4D97-AF65-F5344CB8AC3E}">
        <p14:creationId xmlns:p14="http://schemas.microsoft.com/office/powerpoint/2010/main" val="25217558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th-TH"/>
              <a:t>คลิกเพื่อแก้ไขสไตล์ชื่อเรื่องต้นแบบ</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37451FD9-ADB5-434F-815A-65B818DF5738}" type="datetime1">
              <a:rPr lang="en-US" smtClean="0"/>
              <a:t>2/20/2019</a:t>
            </a:fld>
            <a:endParaRPr lang="en-US"/>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DE0C211D-CF03-4317-A57F-0433CE588DB0}" type="slidenum">
              <a:rPr lang="en-US" smtClean="0"/>
              <a:t>‹#›</a:t>
            </a:fld>
            <a:endParaRPr lang="en-US"/>
          </a:p>
        </p:txBody>
      </p:sp>
    </p:spTree>
    <p:extLst>
      <p:ext uri="{BB962C8B-B14F-4D97-AF65-F5344CB8AC3E}">
        <p14:creationId xmlns:p14="http://schemas.microsoft.com/office/powerpoint/2010/main" val="282265935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EF82E15E-8244-4076-9824-8055846CD05C}"/>
              </a:ext>
            </a:extLst>
          </p:cNvPr>
          <p:cNvSpPr>
            <a:spLocks noGrp="1"/>
          </p:cNvSpPr>
          <p:nvPr>
            <p:ph type="ctrTitle"/>
          </p:nvPr>
        </p:nvSpPr>
        <p:spPr/>
        <p:txBody>
          <a:bodyPr>
            <a:normAutofit/>
          </a:bodyPr>
          <a:lstStyle/>
          <a:p>
            <a:r>
              <a:rPr lang="en-US" sz="4400" dirty="0"/>
              <a:t>Reputation and Product Quality</a:t>
            </a:r>
          </a:p>
        </p:txBody>
      </p:sp>
      <p:sp>
        <p:nvSpPr>
          <p:cNvPr id="3" name="ชื่อเรื่องรอง 2">
            <a:extLst>
              <a:ext uri="{FF2B5EF4-FFF2-40B4-BE49-F238E27FC236}">
                <a16:creationId xmlns:a16="http://schemas.microsoft.com/office/drawing/2014/main" id="{51F8C95B-7A73-49C0-86D1-61EF987F99F1}"/>
              </a:ext>
            </a:extLst>
          </p:cNvPr>
          <p:cNvSpPr>
            <a:spLocks noGrp="1"/>
          </p:cNvSpPr>
          <p:nvPr>
            <p:ph type="subTitle" idx="1"/>
          </p:nvPr>
        </p:nvSpPr>
        <p:spPr/>
        <p:txBody>
          <a:bodyPr>
            <a:normAutofit fontScale="70000" lnSpcReduction="20000"/>
          </a:bodyPr>
          <a:lstStyle/>
          <a:p>
            <a:r>
              <a:rPr lang="en-US" dirty="0"/>
              <a:t>Franklin Allen</a:t>
            </a:r>
          </a:p>
          <a:p>
            <a:r>
              <a:rPr lang="en-US" dirty="0"/>
              <a:t>The Rand Journal of Economics</a:t>
            </a:r>
          </a:p>
          <a:p>
            <a:r>
              <a:rPr lang="en-US" dirty="0"/>
              <a:t>Vol.15 No. 3</a:t>
            </a:r>
          </a:p>
          <a:p>
            <a:r>
              <a:rPr lang="en-US" dirty="0"/>
              <a:t>1984</a:t>
            </a:r>
          </a:p>
        </p:txBody>
      </p:sp>
      <p:sp>
        <p:nvSpPr>
          <p:cNvPr id="4" name="ตัวแทนหมายเลขสไลด์ 3">
            <a:extLst>
              <a:ext uri="{FF2B5EF4-FFF2-40B4-BE49-F238E27FC236}">
                <a16:creationId xmlns:a16="http://schemas.microsoft.com/office/drawing/2014/main" id="{2755BB26-F180-42CD-A722-B336D34C5F0E}"/>
              </a:ext>
            </a:extLst>
          </p:cNvPr>
          <p:cNvSpPr>
            <a:spLocks noGrp="1"/>
          </p:cNvSpPr>
          <p:nvPr>
            <p:ph type="sldNum" sz="quarter" idx="12"/>
          </p:nvPr>
        </p:nvSpPr>
        <p:spPr/>
        <p:txBody>
          <a:bodyPr/>
          <a:lstStyle/>
          <a:p>
            <a:fld id="{DE0C211D-CF03-4317-A57F-0433CE588DB0}" type="slidenum">
              <a:rPr lang="en-US" smtClean="0"/>
              <a:t>1</a:t>
            </a:fld>
            <a:endParaRPr lang="en-US"/>
          </a:p>
        </p:txBody>
      </p:sp>
    </p:spTree>
    <p:extLst>
      <p:ext uri="{BB962C8B-B14F-4D97-AF65-F5344CB8AC3E}">
        <p14:creationId xmlns:p14="http://schemas.microsoft.com/office/powerpoint/2010/main" val="18175198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C33976D1-3430-450C-A978-87A9A6E8E7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D6AAC78-7D86-415A-ADC1-2B47480796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49680" y="1248156"/>
            <a:ext cx="9692640" cy="4361688"/>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F2A658D9-F185-44F1-BA33-D50320D1D0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62228" y="1060704"/>
            <a:ext cx="10067544" cy="4736592"/>
          </a:xfrm>
          <a:prstGeom prst="rect">
            <a:avLst/>
          </a:prstGeom>
          <a:noFill/>
          <a:ln w="317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ชื่อเรื่อง 1">
            <a:extLst>
              <a:ext uri="{FF2B5EF4-FFF2-40B4-BE49-F238E27FC236}">
                <a16:creationId xmlns:a16="http://schemas.microsoft.com/office/drawing/2014/main" id="{E8FAAE64-4E82-40B7-A104-5E36746F23D6}"/>
              </a:ext>
            </a:extLst>
          </p:cNvPr>
          <p:cNvSpPr>
            <a:spLocks noGrp="1"/>
          </p:cNvSpPr>
          <p:nvPr>
            <p:ph type="title"/>
          </p:nvPr>
        </p:nvSpPr>
        <p:spPr>
          <a:xfrm>
            <a:off x="2231136" y="467418"/>
            <a:ext cx="7729728" cy="1188720"/>
          </a:xfrm>
          <a:solidFill>
            <a:srgbClr val="FFFFFF"/>
          </a:solidFill>
        </p:spPr>
        <p:txBody>
          <a:bodyPr>
            <a:normAutofit/>
          </a:bodyPr>
          <a:lstStyle/>
          <a:p>
            <a:r>
              <a:rPr lang="en-US" dirty="0"/>
              <a:t>Abstract</a:t>
            </a:r>
          </a:p>
        </p:txBody>
      </p:sp>
      <p:sp>
        <p:nvSpPr>
          <p:cNvPr id="3" name="ตัวแทนเนื้อหา 2">
            <a:extLst>
              <a:ext uri="{FF2B5EF4-FFF2-40B4-BE49-F238E27FC236}">
                <a16:creationId xmlns:a16="http://schemas.microsoft.com/office/drawing/2014/main" id="{C1136DF4-8DBA-4B34-8509-6C91740570EA}"/>
              </a:ext>
            </a:extLst>
          </p:cNvPr>
          <p:cNvSpPr>
            <a:spLocks noGrp="1"/>
          </p:cNvSpPr>
          <p:nvPr>
            <p:ph idx="1"/>
          </p:nvPr>
        </p:nvSpPr>
        <p:spPr>
          <a:xfrm>
            <a:off x="1706062" y="2291262"/>
            <a:ext cx="8779512" cy="2879256"/>
          </a:xfrm>
        </p:spPr>
        <p:txBody>
          <a:bodyPr>
            <a:normAutofit/>
          </a:bodyPr>
          <a:lstStyle/>
          <a:p>
            <a:r>
              <a:rPr lang="en-US">
                <a:solidFill>
                  <a:srgbClr val="404040"/>
                </a:solidFill>
              </a:rPr>
              <a:t>The role of reputation in a competitive market where product quality is unobservable.</a:t>
            </a:r>
          </a:p>
          <a:p>
            <a:r>
              <a:rPr lang="en-US">
                <a:solidFill>
                  <a:srgbClr val="404040"/>
                </a:solidFill>
              </a:rPr>
              <a:t>There can exist equilibria where price is equal to average cost but greater than marginal cost.</a:t>
            </a:r>
          </a:p>
        </p:txBody>
      </p:sp>
      <p:sp>
        <p:nvSpPr>
          <p:cNvPr id="4" name="ตัวแทนหมายเลขสไลด์ 3">
            <a:extLst>
              <a:ext uri="{FF2B5EF4-FFF2-40B4-BE49-F238E27FC236}">
                <a16:creationId xmlns:a16="http://schemas.microsoft.com/office/drawing/2014/main" id="{07820226-5B86-42B4-9517-C5E2D89B3065}"/>
              </a:ext>
            </a:extLst>
          </p:cNvPr>
          <p:cNvSpPr>
            <a:spLocks noGrp="1"/>
          </p:cNvSpPr>
          <p:nvPr>
            <p:ph type="sldNum" sz="quarter" idx="12"/>
          </p:nvPr>
        </p:nvSpPr>
        <p:spPr/>
        <p:txBody>
          <a:bodyPr/>
          <a:lstStyle/>
          <a:p>
            <a:fld id="{DE0C211D-CF03-4317-A57F-0433CE588DB0}" type="slidenum">
              <a:rPr lang="en-US" smtClean="0"/>
              <a:t>2</a:t>
            </a:fld>
            <a:endParaRPr lang="en-US"/>
          </a:p>
        </p:txBody>
      </p:sp>
    </p:spTree>
    <p:extLst>
      <p:ext uri="{BB962C8B-B14F-4D97-AF65-F5344CB8AC3E}">
        <p14:creationId xmlns:p14="http://schemas.microsoft.com/office/powerpoint/2010/main" val="27853417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C33976D1-3430-450C-A978-87A9A6E8E7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D6AAC78-7D86-415A-ADC1-2B47480796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49680" y="1248156"/>
            <a:ext cx="9692640" cy="4361688"/>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F2A658D9-F185-44F1-BA33-D50320D1D0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62228" y="1060704"/>
            <a:ext cx="10067544" cy="4736592"/>
          </a:xfrm>
          <a:prstGeom prst="rect">
            <a:avLst/>
          </a:prstGeom>
          <a:noFill/>
          <a:ln w="317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ชื่อเรื่อง 1">
            <a:extLst>
              <a:ext uri="{FF2B5EF4-FFF2-40B4-BE49-F238E27FC236}">
                <a16:creationId xmlns:a16="http://schemas.microsoft.com/office/drawing/2014/main" id="{E3BE11A2-A443-4859-815C-71C50DF5AEBE}"/>
              </a:ext>
            </a:extLst>
          </p:cNvPr>
          <p:cNvSpPr>
            <a:spLocks noGrp="1"/>
          </p:cNvSpPr>
          <p:nvPr>
            <p:ph type="title"/>
          </p:nvPr>
        </p:nvSpPr>
        <p:spPr>
          <a:xfrm>
            <a:off x="2231136" y="467418"/>
            <a:ext cx="7729728" cy="1188720"/>
          </a:xfrm>
          <a:solidFill>
            <a:srgbClr val="FFFFFF"/>
          </a:solidFill>
        </p:spPr>
        <p:txBody>
          <a:bodyPr>
            <a:normAutofit/>
          </a:bodyPr>
          <a:lstStyle/>
          <a:p>
            <a:r>
              <a:rPr lang="en-US" dirty="0"/>
              <a:t>Introduction</a:t>
            </a:r>
          </a:p>
        </p:txBody>
      </p:sp>
      <p:sp>
        <p:nvSpPr>
          <p:cNvPr id="3" name="ตัวแทนเนื้อหา 2">
            <a:extLst>
              <a:ext uri="{FF2B5EF4-FFF2-40B4-BE49-F238E27FC236}">
                <a16:creationId xmlns:a16="http://schemas.microsoft.com/office/drawing/2014/main" id="{FC45CE3D-63DF-434A-83C6-ADC7B160E63D}"/>
              </a:ext>
            </a:extLst>
          </p:cNvPr>
          <p:cNvSpPr>
            <a:spLocks noGrp="1"/>
          </p:cNvSpPr>
          <p:nvPr>
            <p:ph idx="1"/>
          </p:nvPr>
        </p:nvSpPr>
        <p:spPr>
          <a:xfrm>
            <a:off x="1706062" y="2291262"/>
            <a:ext cx="8779512" cy="2879256"/>
          </a:xfrm>
        </p:spPr>
        <p:txBody>
          <a:bodyPr>
            <a:normAutofit/>
          </a:bodyPr>
          <a:lstStyle/>
          <a:p>
            <a:r>
              <a:rPr lang="en-US">
                <a:solidFill>
                  <a:srgbClr val="404040"/>
                </a:solidFill>
              </a:rPr>
              <a:t>1. many products are difficult to observe quality before purchase and firms have incentive to sell low quality at high quality prices.</a:t>
            </a:r>
          </a:p>
          <a:p>
            <a:r>
              <a:rPr lang="en-US">
                <a:solidFill>
                  <a:srgbClr val="404040"/>
                </a:solidFill>
              </a:rPr>
              <a:t>2.Klein and Leffler (1981): the future stream of profits from producing the high quality good is usually greater than the cost savings from producing low quality and firms will make positive profit in the competitive market.</a:t>
            </a:r>
          </a:p>
          <a:p>
            <a:r>
              <a:rPr lang="en-US">
                <a:solidFill>
                  <a:srgbClr val="404040"/>
                </a:solidFill>
              </a:rPr>
              <a:t>3.Shapiro (1983): producing high quality makes more profit than producing low quality.</a:t>
            </a:r>
          </a:p>
        </p:txBody>
      </p:sp>
      <p:sp>
        <p:nvSpPr>
          <p:cNvPr id="4" name="ตัวแทนหมายเลขสไลด์ 3">
            <a:extLst>
              <a:ext uri="{FF2B5EF4-FFF2-40B4-BE49-F238E27FC236}">
                <a16:creationId xmlns:a16="http://schemas.microsoft.com/office/drawing/2014/main" id="{CF08F9ED-5013-444B-A61C-D43B50E42991}"/>
              </a:ext>
            </a:extLst>
          </p:cNvPr>
          <p:cNvSpPr>
            <a:spLocks noGrp="1"/>
          </p:cNvSpPr>
          <p:nvPr>
            <p:ph type="sldNum" sz="quarter" idx="12"/>
          </p:nvPr>
        </p:nvSpPr>
        <p:spPr/>
        <p:txBody>
          <a:bodyPr/>
          <a:lstStyle/>
          <a:p>
            <a:fld id="{DE0C211D-CF03-4317-A57F-0433CE588DB0}" type="slidenum">
              <a:rPr lang="en-US" smtClean="0"/>
              <a:t>3</a:t>
            </a:fld>
            <a:endParaRPr lang="en-US"/>
          </a:p>
        </p:txBody>
      </p:sp>
    </p:spTree>
    <p:extLst>
      <p:ext uri="{BB962C8B-B14F-4D97-AF65-F5344CB8AC3E}">
        <p14:creationId xmlns:p14="http://schemas.microsoft.com/office/powerpoint/2010/main" val="5584608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8" name="Oval 7">
            <a:extLst>
              <a:ext uri="{FF2B5EF4-FFF2-40B4-BE49-F238E27FC236}">
                <a16:creationId xmlns:a16="http://schemas.microsoft.com/office/drawing/2014/main" id="{BAC87F6E-526A-49B5-995D-42DB656594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77894" y="1443035"/>
            <a:ext cx="3971932" cy="3971930"/>
          </a:xfrm>
          <a:prstGeom prst="ellipse">
            <a:avLst/>
          </a:prstGeom>
          <a:solidFill>
            <a:srgbClr val="FFFFFF"/>
          </a:solidFill>
          <a:ln w="317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ชื่อเรื่อง 1">
            <a:extLst>
              <a:ext uri="{FF2B5EF4-FFF2-40B4-BE49-F238E27FC236}">
                <a16:creationId xmlns:a16="http://schemas.microsoft.com/office/drawing/2014/main" id="{FA69C32C-3CFD-44EC-91EA-2BA433F05742}"/>
              </a:ext>
            </a:extLst>
          </p:cNvPr>
          <p:cNvSpPr>
            <a:spLocks noGrp="1"/>
          </p:cNvSpPr>
          <p:nvPr>
            <p:ph type="title"/>
          </p:nvPr>
        </p:nvSpPr>
        <p:spPr>
          <a:xfrm>
            <a:off x="1121344" y="1586484"/>
            <a:ext cx="3685032" cy="3685032"/>
          </a:xfrm>
          <a:prstGeom prst="ellipse">
            <a:avLst/>
          </a:prstGeom>
          <a:solidFill>
            <a:schemeClr val="accent2"/>
          </a:solidFill>
          <a:ln>
            <a:noFill/>
          </a:ln>
        </p:spPr>
        <p:txBody>
          <a:bodyPr>
            <a:normAutofit/>
          </a:bodyPr>
          <a:lstStyle/>
          <a:p>
            <a:r>
              <a:rPr lang="en-US" sz="3000">
                <a:solidFill>
                  <a:srgbClr val="FFFFFF"/>
                </a:solidFill>
              </a:rPr>
              <a:t>Model</a:t>
            </a:r>
          </a:p>
        </p:txBody>
      </p:sp>
      <p:sp>
        <p:nvSpPr>
          <p:cNvPr id="10" name="Rectangle 9">
            <a:extLst>
              <a:ext uri="{FF2B5EF4-FFF2-40B4-BE49-F238E27FC236}">
                <a16:creationId xmlns:a16="http://schemas.microsoft.com/office/drawing/2014/main" id="{5E5436DB-4E8B-43A5-AE55-1C527B62E2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18743" y="797433"/>
            <a:ext cx="5934456" cy="5263134"/>
          </a:xfrm>
          <a:prstGeom prst="rect">
            <a:avLst/>
          </a:prstGeom>
          <a:noFill/>
          <a:ln w="317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0D65299F-028F-4AFC-B46A-8DB33E20FE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83335" y="960120"/>
            <a:ext cx="5605272" cy="493776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ตัวแทนเนื้อหา 2">
            <a:extLst>
              <a:ext uri="{FF2B5EF4-FFF2-40B4-BE49-F238E27FC236}">
                <a16:creationId xmlns:a16="http://schemas.microsoft.com/office/drawing/2014/main" id="{12B884BF-B17F-41A5-854F-52A33615B106}"/>
              </a:ext>
            </a:extLst>
          </p:cNvPr>
          <p:cNvSpPr>
            <a:spLocks noGrp="1"/>
          </p:cNvSpPr>
          <p:nvPr>
            <p:ph idx="1"/>
          </p:nvPr>
        </p:nvSpPr>
        <p:spPr>
          <a:xfrm>
            <a:off x="5783335" y="960119"/>
            <a:ext cx="5605272" cy="4937759"/>
          </a:xfrm>
        </p:spPr>
        <p:txBody>
          <a:bodyPr anchor="ctr">
            <a:normAutofit/>
          </a:bodyPr>
          <a:lstStyle/>
          <a:p>
            <a:pPr>
              <a:lnSpc>
                <a:spcPct val="90000"/>
              </a:lnSpc>
            </a:pPr>
            <a:r>
              <a:rPr lang="en-US" sz="1500" dirty="0">
                <a:solidFill>
                  <a:srgbClr val="404040"/>
                </a:solidFill>
              </a:rPr>
              <a:t>1. The product market is competitive</a:t>
            </a:r>
          </a:p>
          <a:p>
            <a:pPr>
              <a:lnSpc>
                <a:spcPct val="90000"/>
              </a:lnSpc>
            </a:pPr>
            <a:r>
              <a:rPr lang="en-US" sz="1500" dirty="0">
                <a:solidFill>
                  <a:srgbClr val="404040"/>
                </a:solidFill>
              </a:rPr>
              <a:t>2.Time is divided into discrete periods and infinite horizon.</a:t>
            </a:r>
          </a:p>
          <a:p>
            <a:pPr>
              <a:lnSpc>
                <a:spcPct val="90000"/>
              </a:lnSpc>
            </a:pPr>
            <a:r>
              <a:rPr lang="en-US" sz="1500" dirty="0">
                <a:solidFill>
                  <a:srgbClr val="404040"/>
                </a:solidFill>
              </a:rPr>
              <a:t>3. At the beginning of each period, firm makes production decisions, then produces and sells. Each firm must pay fixed cost</a:t>
            </a:r>
            <a:r>
              <a:rPr lang="en-US" sz="1500">
                <a:solidFill>
                  <a:srgbClr val="404040"/>
                </a:solidFill>
              </a:rPr>
              <a:t>, I, </a:t>
            </a:r>
            <a:r>
              <a:rPr lang="en-US" sz="1500" dirty="0">
                <a:solidFill>
                  <a:srgbClr val="404040"/>
                </a:solidFill>
              </a:rPr>
              <a:t>to enter the industry.</a:t>
            </a:r>
          </a:p>
          <a:p>
            <a:pPr>
              <a:lnSpc>
                <a:spcPct val="90000"/>
              </a:lnSpc>
            </a:pPr>
            <a:r>
              <a:rPr lang="en-US" sz="1500" dirty="0">
                <a:solidFill>
                  <a:srgbClr val="404040"/>
                </a:solidFill>
              </a:rPr>
              <a:t>4. Total cost to produce high quality is always greater than total cost to produce low quality. The marginal cost of high quality good is always greater than that of low quality good</a:t>
            </a:r>
          </a:p>
          <a:p>
            <a:pPr>
              <a:lnSpc>
                <a:spcPct val="90000"/>
              </a:lnSpc>
            </a:pPr>
            <a:r>
              <a:rPr lang="en-US" sz="1500" dirty="0">
                <a:solidFill>
                  <a:srgbClr val="404040"/>
                </a:solidFill>
              </a:rPr>
              <a:t>5.Utility is deceasing and convex in price. Pm is the highest price he is willing to pay for the high quality good and he  will pay nothing for the low quality good.</a:t>
            </a:r>
          </a:p>
        </p:txBody>
      </p:sp>
      <p:sp>
        <p:nvSpPr>
          <p:cNvPr id="4" name="ตัวแทนหมายเลขสไลด์ 3">
            <a:extLst>
              <a:ext uri="{FF2B5EF4-FFF2-40B4-BE49-F238E27FC236}">
                <a16:creationId xmlns:a16="http://schemas.microsoft.com/office/drawing/2014/main" id="{2BCBF0EB-4D85-4D9C-8C0A-2B0181934A6D}"/>
              </a:ext>
            </a:extLst>
          </p:cNvPr>
          <p:cNvSpPr>
            <a:spLocks noGrp="1"/>
          </p:cNvSpPr>
          <p:nvPr>
            <p:ph type="sldNum" sz="quarter" idx="12"/>
          </p:nvPr>
        </p:nvSpPr>
        <p:spPr/>
        <p:txBody>
          <a:bodyPr/>
          <a:lstStyle/>
          <a:p>
            <a:fld id="{DE0C211D-CF03-4317-A57F-0433CE588DB0}" type="slidenum">
              <a:rPr lang="en-US" smtClean="0"/>
              <a:t>4</a:t>
            </a:fld>
            <a:endParaRPr lang="en-US"/>
          </a:p>
        </p:txBody>
      </p:sp>
    </p:spTree>
    <p:extLst>
      <p:ext uri="{BB962C8B-B14F-4D97-AF65-F5344CB8AC3E}">
        <p14:creationId xmlns:p14="http://schemas.microsoft.com/office/powerpoint/2010/main" val="39820259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F1995AB8-C29B-4FCE-9FB4-C0674322FA6D}"/>
              </a:ext>
            </a:extLst>
          </p:cNvPr>
          <p:cNvSpPr>
            <a:spLocks noGrp="1"/>
          </p:cNvSpPr>
          <p:nvPr>
            <p:ph type="title"/>
          </p:nvPr>
        </p:nvSpPr>
        <p:spPr/>
        <p:txBody>
          <a:bodyPr/>
          <a:lstStyle/>
          <a:p>
            <a:r>
              <a:rPr lang="en-US" dirty="0"/>
              <a:t>Equilibrium</a:t>
            </a:r>
          </a:p>
        </p:txBody>
      </p:sp>
      <p:sp>
        <p:nvSpPr>
          <p:cNvPr id="3" name="ตัวแทนเนื้อหา 2">
            <a:extLst>
              <a:ext uri="{FF2B5EF4-FFF2-40B4-BE49-F238E27FC236}">
                <a16:creationId xmlns:a16="http://schemas.microsoft.com/office/drawing/2014/main" id="{6ADE3142-4B7F-4DA3-AF50-240B537CC785}"/>
              </a:ext>
            </a:extLst>
          </p:cNvPr>
          <p:cNvSpPr>
            <a:spLocks noGrp="1"/>
          </p:cNvSpPr>
          <p:nvPr>
            <p:ph idx="1"/>
          </p:nvPr>
        </p:nvSpPr>
        <p:spPr>
          <a:xfrm>
            <a:off x="2231136" y="2381250"/>
            <a:ext cx="7729728" cy="3876675"/>
          </a:xfrm>
        </p:spPr>
        <p:txBody>
          <a:bodyPr>
            <a:normAutofit fontScale="92500" lnSpcReduction="10000"/>
          </a:bodyPr>
          <a:lstStyle/>
          <a:p>
            <a:r>
              <a:rPr lang="en-US" dirty="0"/>
              <a:t>1. set up (7) – (9) to get moral hazard curve in </a:t>
            </a:r>
            <a:r>
              <a:rPr lang="en-US" dirty="0">
                <a:solidFill>
                  <a:srgbClr val="FF0000"/>
                </a:solidFill>
              </a:rPr>
              <a:t>(10): </a:t>
            </a:r>
            <a:r>
              <a:rPr lang="en-US" dirty="0"/>
              <a:t>P</a:t>
            </a:r>
            <a:r>
              <a:rPr lang="en-US" baseline="-25000" dirty="0"/>
              <a:t>MH</a:t>
            </a:r>
          </a:p>
          <a:p>
            <a:pPr lvl="1"/>
            <a:r>
              <a:rPr lang="en-US" dirty="0">
                <a:solidFill>
                  <a:srgbClr val="FF0000"/>
                </a:solidFill>
              </a:rPr>
              <a:t>(7) </a:t>
            </a:r>
            <a:r>
              <a:rPr lang="en-US" dirty="0"/>
              <a:t>is the present value of the stream of low quality product profit.</a:t>
            </a:r>
          </a:p>
          <a:p>
            <a:pPr lvl="1"/>
            <a:r>
              <a:rPr lang="en-US" dirty="0">
                <a:solidFill>
                  <a:srgbClr val="FF0000"/>
                </a:solidFill>
              </a:rPr>
              <a:t>(8) </a:t>
            </a:r>
            <a:r>
              <a:rPr lang="en-US" dirty="0"/>
              <a:t>is the present value of the stream of high quality product profit.</a:t>
            </a:r>
          </a:p>
          <a:p>
            <a:pPr lvl="1"/>
            <a:r>
              <a:rPr lang="en-US" dirty="0">
                <a:solidFill>
                  <a:srgbClr val="FF0000"/>
                </a:solidFill>
              </a:rPr>
              <a:t>(9) </a:t>
            </a:r>
            <a:r>
              <a:rPr lang="en-US" dirty="0"/>
              <a:t>is the condition that producing high quality is better tan producing low quality profit.</a:t>
            </a:r>
          </a:p>
          <a:p>
            <a:pPr lvl="1"/>
            <a:r>
              <a:rPr lang="en-US" dirty="0">
                <a:solidFill>
                  <a:srgbClr val="FF0000"/>
                </a:solidFill>
              </a:rPr>
              <a:t>(10) </a:t>
            </a:r>
            <a:r>
              <a:rPr lang="en-US" dirty="0"/>
              <a:t>If P less than P</a:t>
            </a:r>
            <a:r>
              <a:rPr lang="en-US" baseline="-25000" dirty="0"/>
              <a:t>MH</a:t>
            </a:r>
            <a:r>
              <a:rPr lang="en-US" dirty="0"/>
              <a:t> then producing low quality products earns more profit than producing high quality products.</a:t>
            </a:r>
          </a:p>
          <a:p>
            <a:r>
              <a:rPr lang="en-US" dirty="0"/>
              <a:t>2.Consumer strategy</a:t>
            </a:r>
          </a:p>
          <a:p>
            <a:pPr lvl="1"/>
            <a:r>
              <a:rPr lang="en-US" dirty="0"/>
              <a:t>(</a:t>
            </a:r>
            <a:r>
              <a:rPr lang="en-US" dirty="0" err="1"/>
              <a:t>i</a:t>
            </a:r>
            <a:r>
              <a:rPr lang="en-US" dirty="0"/>
              <a:t>) to boycott any firms which previously produced low quality</a:t>
            </a:r>
          </a:p>
          <a:p>
            <a:pPr lvl="1"/>
            <a:r>
              <a:rPr lang="en-US" dirty="0"/>
              <a:t>(ii) to boycott any firms with P and X such that P less than P</a:t>
            </a:r>
            <a:r>
              <a:rPr lang="en-US" baseline="-25000" dirty="0"/>
              <a:t>MH</a:t>
            </a:r>
          </a:p>
          <a:p>
            <a:pPr lvl="1"/>
            <a:r>
              <a:rPr lang="en-US" dirty="0"/>
              <a:t>(iii) to choose randomly among the remaining firms offering the lowest price and P less and P</a:t>
            </a:r>
            <a:r>
              <a:rPr lang="en-US" baseline="-25000" dirty="0"/>
              <a:t>m</a:t>
            </a:r>
          </a:p>
          <a:p>
            <a:r>
              <a:rPr lang="en-US" dirty="0"/>
              <a:t>3. each firm optimal strategy </a:t>
            </a:r>
            <a:r>
              <a:rPr lang="en-US" dirty="0">
                <a:solidFill>
                  <a:srgbClr val="FF0000"/>
                </a:solidFill>
              </a:rPr>
              <a:t>(11) – (16)</a:t>
            </a:r>
          </a:p>
        </p:txBody>
      </p:sp>
      <p:sp>
        <p:nvSpPr>
          <p:cNvPr id="4" name="ตัวแทนหมายเลขสไลด์ 3">
            <a:extLst>
              <a:ext uri="{FF2B5EF4-FFF2-40B4-BE49-F238E27FC236}">
                <a16:creationId xmlns:a16="http://schemas.microsoft.com/office/drawing/2014/main" id="{81720B5E-0B7B-49D9-9145-6478F5FD5150}"/>
              </a:ext>
            </a:extLst>
          </p:cNvPr>
          <p:cNvSpPr>
            <a:spLocks noGrp="1"/>
          </p:cNvSpPr>
          <p:nvPr>
            <p:ph type="sldNum" sz="quarter" idx="12"/>
          </p:nvPr>
        </p:nvSpPr>
        <p:spPr/>
        <p:txBody>
          <a:bodyPr/>
          <a:lstStyle/>
          <a:p>
            <a:fld id="{DE0C211D-CF03-4317-A57F-0433CE588DB0}" type="slidenum">
              <a:rPr lang="en-US" smtClean="0"/>
              <a:t>5</a:t>
            </a:fld>
            <a:endParaRPr lang="en-US"/>
          </a:p>
        </p:txBody>
      </p:sp>
    </p:spTree>
    <p:extLst>
      <p:ext uri="{BB962C8B-B14F-4D97-AF65-F5344CB8AC3E}">
        <p14:creationId xmlns:p14="http://schemas.microsoft.com/office/powerpoint/2010/main" val="9341808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DE11AEE5-A8D4-4FDA-AFE6-E22F270F9D07}"/>
              </a:ext>
            </a:extLst>
          </p:cNvPr>
          <p:cNvSpPr>
            <a:spLocks noGrp="1"/>
          </p:cNvSpPr>
          <p:nvPr>
            <p:ph type="title"/>
          </p:nvPr>
        </p:nvSpPr>
        <p:spPr/>
        <p:txBody>
          <a:bodyPr/>
          <a:lstStyle/>
          <a:p>
            <a:r>
              <a:rPr lang="en-US" dirty="0"/>
              <a:t>Slope of the moral hazard curve</a:t>
            </a:r>
          </a:p>
        </p:txBody>
      </p:sp>
      <p:sp>
        <p:nvSpPr>
          <p:cNvPr id="3" name="ตัวแทนเนื้อหา 2">
            <a:extLst>
              <a:ext uri="{FF2B5EF4-FFF2-40B4-BE49-F238E27FC236}">
                <a16:creationId xmlns:a16="http://schemas.microsoft.com/office/drawing/2014/main" id="{A7288D4B-0119-49C9-8511-AAA923BECC88}"/>
              </a:ext>
            </a:extLst>
          </p:cNvPr>
          <p:cNvSpPr>
            <a:spLocks noGrp="1"/>
          </p:cNvSpPr>
          <p:nvPr>
            <p:ph idx="1"/>
          </p:nvPr>
        </p:nvSpPr>
        <p:spPr/>
        <p:txBody>
          <a:bodyPr/>
          <a:lstStyle/>
          <a:p>
            <a:r>
              <a:rPr lang="en-US" dirty="0"/>
              <a:t>By differentiating </a:t>
            </a:r>
            <a:r>
              <a:rPr lang="en-US" dirty="0">
                <a:solidFill>
                  <a:srgbClr val="FF0000"/>
                </a:solidFill>
              </a:rPr>
              <a:t>(10) </a:t>
            </a:r>
            <a:r>
              <a:rPr lang="en-US" dirty="0"/>
              <a:t>we get </a:t>
            </a:r>
            <a:r>
              <a:rPr lang="en-US" dirty="0">
                <a:solidFill>
                  <a:srgbClr val="FF0000"/>
                </a:solidFill>
              </a:rPr>
              <a:t>(22), </a:t>
            </a:r>
            <a:r>
              <a:rPr lang="en-US" sz="1800" dirty="0">
                <a:solidFill>
                  <a:srgbClr val="FF0000"/>
                </a:solidFill>
              </a:rPr>
              <a:t>slope of moral Hazard curve</a:t>
            </a:r>
          </a:p>
          <a:p>
            <a:r>
              <a:rPr lang="en-US" dirty="0"/>
              <a:t>When it is below the marginal cost curve, the moral hazard curve must be upward sloping, but when it is above it can slope downwards.</a:t>
            </a:r>
          </a:p>
        </p:txBody>
      </p:sp>
      <p:sp>
        <p:nvSpPr>
          <p:cNvPr id="4" name="ตัวแทนหมายเลขสไลด์ 3">
            <a:extLst>
              <a:ext uri="{FF2B5EF4-FFF2-40B4-BE49-F238E27FC236}">
                <a16:creationId xmlns:a16="http://schemas.microsoft.com/office/drawing/2014/main" id="{EBD5136B-1C18-4830-B0EC-30F2926CB08F}"/>
              </a:ext>
            </a:extLst>
          </p:cNvPr>
          <p:cNvSpPr>
            <a:spLocks noGrp="1"/>
          </p:cNvSpPr>
          <p:nvPr>
            <p:ph type="sldNum" sz="quarter" idx="12"/>
          </p:nvPr>
        </p:nvSpPr>
        <p:spPr/>
        <p:txBody>
          <a:bodyPr/>
          <a:lstStyle/>
          <a:p>
            <a:fld id="{DE0C211D-CF03-4317-A57F-0433CE588DB0}" type="slidenum">
              <a:rPr lang="en-US" smtClean="0"/>
              <a:t>6</a:t>
            </a:fld>
            <a:endParaRPr lang="en-US"/>
          </a:p>
        </p:txBody>
      </p:sp>
    </p:spTree>
    <p:extLst>
      <p:ext uri="{BB962C8B-B14F-4D97-AF65-F5344CB8AC3E}">
        <p14:creationId xmlns:p14="http://schemas.microsoft.com/office/powerpoint/2010/main" val="11868681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009BAA2D-92E1-4F60-BFBC-7FD46AFAD77C}"/>
              </a:ext>
            </a:extLst>
          </p:cNvPr>
          <p:cNvSpPr>
            <a:spLocks noGrp="1"/>
          </p:cNvSpPr>
          <p:nvPr>
            <p:ph type="title"/>
          </p:nvPr>
        </p:nvSpPr>
        <p:spPr/>
        <p:txBody>
          <a:bodyPr/>
          <a:lstStyle/>
          <a:p>
            <a:r>
              <a:rPr lang="en-US" dirty="0"/>
              <a:t>First-best stationary equilibrium</a:t>
            </a:r>
          </a:p>
        </p:txBody>
      </p:sp>
      <p:sp>
        <p:nvSpPr>
          <p:cNvPr id="3" name="ตัวแทนเนื้อหา 2">
            <a:extLst>
              <a:ext uri="{FF2B5EF4-FFF2-40B4-BE49-F238E27FC236}">
                <a16:creationId xmlns:a16="http://schemas.microsoft.com/office/drawing/2014/main" id="{907D8018-F7E3-459F-9DE2-2CBF9D02B33E}"/>
              </a:ext>
            </a:extLst>
          </p:cNvPr>
          <p:cNvSpPr>
            <a:spLocks noGrp="1"/>
          </p:cNvSpPr>
          <p:nvPr>
            <p:ph idx="1"/>
          </p:nvPr>
        </p:nvSpPr>
        <p:spPr/>
        <p:txBody>
          <a:bodyPr/>
          <a:lstStyle/>
          <a:p>
            <a:endParaRPr lang="en-US"/>
          </a:p>
        </p:txBody>
      </p:sp>
      <p:sp>
        <p:nvSpPr>
          <p:cNvPr id="4" name="ตัวแทนหมายเลขสไลด์ 3">
            <a:extLst>
              <a:ext uri="{FF2B5EF4-FFF2-40B4-BE49-F238E27FC236}">
                <a16:creationId xmlns:a16="http://schemas.microsoft.com/office/drawing/2014/main" id="{4D3D6A67-9C58-4FFE-AB5F-048F381DA5F0}"/>
              </a:ext>
            </a:extLst>
          </p:cNvPr>
          <p:cNvSpPr>
            <a:spLocks noGrp="1"/>
          </p:cNvSpPr>
          <p:nvPr>
            <p:ph type="sldNum" sz="quarter" idx="12"/>
          </p:nvPr>
        </p:nvSpPr>
        <p:spPr/>
        <p:txBody>
          <a:bodyPr/>
          <a:lstStyle/>
          <a:p>
            <a:fld id="{DE0C211D-CF03-4317-A57F-0433CE588DB0}" type="slidenum">
              <a:rPr lang="en-US" smtClean="0"/>
              <a:t>7</a:t>
            </a:fld>
            <a:endParaRPr lang="en-US"/>
          </a:p>
        </p:txBody>
      </p:sp>
    </p:spTree>
    <p:extLst>
      <p:ext uri="{BB962C8B-B14F-4D97-AF65-F5344CB8AC3E}">
        <p14:creationId xmlns:p14="http://schemas.microsoft.com/office/powerpoint/2010/main" val="7273323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93055F2A-EB85-4F74-B51F-4E9BFBA15D33}"/>
              </a:ext>
            </a:extLst>
          </p:cNvPr>
          <p:cNvSpPr>
            <a:spLocks noGrp="1"/>
          </p:cNvSpPr>
          <p:nvPr>
            <p:ph type="title"/>
          </p:nvPr>
        </p:nvSpPr>
        <p:spPr/>
        <p:txBody>
          <a:bodyPr/>
          <a:lstStyle/>
          <a:p>
            <a:r>
              <a:rPr lang="en-US" dirty="0"/>
              <a:t>Second-best stationary equilibrium</a:t>
            </a:r>
          </a:p>
        </p:txBody>
      </p:sp>
      <p:sp>
        <p:nvSpPr>
          <p:cNvPr id="3" name="ตัวแทนเนื้อหา 2">
            <a:extLst>
              <a:ext uri="{FF2B5EF4-FFF2-40B4-BE49-F238E27FC236}">
                <a16:creationId xmlns:a16="http://schemas.microsoft.com/office/drawing/2014/main" id="{A239C258-A2A4-423F-A46F-0217553FC5AB}"/>
              </a:ext>
            </a:extLst>
          </p:cNvPr>
          <p:cNvSpPr>
            <a:spLocks noGrp="1"/>
          </p:cNvSpPr>
          <p:nvPr>
            <p:ph idx="1"/>
          </p:nvPr>
        </p:nvSpPr>
        <p:spPr/>
        <p:txBody>
          <a:bodyPr/>
          <a:lstStyle/>
          <a:p>
            <a:endParaRPr lang="en-US"/>
          </a:p>
        </p:txBody>
      </p:sp>
      <p:sp>
        <p:nvSpPr>
          <p:cNvPr id="4" name="ตัวแทนหมายเลขสไลด์ 3">
            <a:extLst>
              <a:ext uri="{FF2B5EF4-FFF2-40B4-BE49-F238E27FC236}">
                <a16:creationId xmlns:a16="http://schemas.microsoft.com/office/drawing/2014/main" id="{534B2EB6-0579-4CFA-A8DC-AB4AFC11F420}"/>
              </a:ext>
            </a:extLst>
          </p:cNvPr>
          <p:cNvSpPr>
            <a:spLocks noGrp="1"/>
          </p:cNvSpPr>
          <p:nvPr>
            <p:ph type="sldNum" sz="quarter" idx="12"/>
          </p:nvPr>
        </p:nvSpPr>
        <p:spPr/>
        <p:txBody>
          <a:bodyPr/>
          <a:lstStyle/>
          <a:p>
            <a:fld id="{DE0C211D-CF03-4317-A57F-0433CE588DB0}" type="slidenum">
              <a:rPr lang="en-US" smtClean="0"/>
              <a:t>8</a:t>
            </a:fld>
            <a:endParaRPr lang="en-US"/>
          </a:p>
        </p:txBody>
      </p:sp>
    </p:spTree>
    <p:extLst>
      <p:ext uri="{BB962C8B-B14F-4D97-AF65-F5344CB8AC3E}">
        <p14:creationId xmlns:p14="http://schemas.microsoft.com/office/powerpoint/2010/main" val="28569689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C3FB07CC-C23F-4183-B14C-994E083614AB}"/>
              </a:ext>
            </a:extLst>
          </p:cNvPr>
          <p:cNvSpPr>
            <a:spLocks noGrp="1"/>
          </p:cNvSpPr>
          <p:nvPr>
            <p:ph type="title"/>
          </p:nvPr>
        </p:nvSpPr>
        <p:spPr/>
        <p:txBody>
          <a:bodyPr/>
          <a:lstStyle/>
          <a:p>
            <a:r>
              <a:rPr lang="en-US" dirty="0"/>
              <a:t>Proposition 1: stationary equilibrium </a:t>
            </a:r>
            <a:r>
              <a:rPr lang="en-US" sz="2000" dirty="0"/>
              <a:t>(p.319)</a:t>
            </a:r>
          </a:p>
        </p:txBody>
      </p:sp>
      <p:sp>
        <p:nvSpPr>
          <p:cNvPr id="3" name="ตัวแทนเนื้อหา 2">
            <a:extLst>
              <a:ext uri="{FF2B5EF4-FFF2-40B4-BE49-F238E27FC236}">
                <a16:creationId xmlns:a16="http://schemas.microsoft.com/office/drawing/2014/main" id="{A4937469-E356-436B-B81A-04C194818987}"/>
              </a:ext>
            </a:extLst>
          </p:cNvPr>
          <p:cNvSpPr>
            <a:spLocks noGrp="1"/>
          </p:cNvSpPr>
          <p:nvPr>
            <p:ph idx="1"/>
          </p:nvPr>
        </p:nvSpPr>
        <p:spPr/>
        <p:txBody>
          <a:bodyPr/>
          <a:lstStyle/>
          <a:p>
            <a:r>
              <a:rPr lang="en-US" dirty="0"/>
              <a:t>(</a:t>
            </a:r>
            <a:r>
              <a:rPr lang="en-US" dirty="0" err="1"/>
              <a:t>i</a:t>
            </a:r>
            <a:r>
              <a:rPr lang="en-US" dirty="0"/>
              <a:t>) first best stationary equilibrium</a:t>
            </a:r>
          </a:p>
          <a:p>
            <a:r>
              <a:rPr lang="en-US" dirty="0"/>
              <a:t>(ii) second best stationary equilibrium</a:t>
            </a:r>
          </a:p>
          <a:p>
            <a:r>
              <a:rPr lang="en-US" dirty="0"/>
              <a:t>(iii) no stationary exists.</a:t>
            </a:r>
          </a:p>
        </p:txBody>
      </p:sp>
      <p:sp>
        <p:nvSpPr>
          <p:cNvPr id="4" name="ตัวแทนหมายเลขสไลด์ 3">
            <a:extLst>
              <a:ext uri="{FF2B5EF4-FFF2-40B4-BE49-F238E27FC236}">
                <a16:creationId xmlns:a16="http://schemas.microsoft.com/office/drawing/2014/main" id="{FDC8A600-4BC2-4736-AC50-DED1374C573D}"/>
              </a:ext>
            </a:extLst>
          </p:cNvPr>
          <p:cNvSpPr>
            <a:spLocks noGrp="1"/>
          </p:cNvSpPr>
          <p:nvPr>
            <p:ph type="sldNum" sz="quarter" idx="12"/>
          </p:nvPr>
        </p:nvSpPr>
        <p:spPr/>
        <p:txBody>
          <a:bodyPr/>
          <a:lstStyle/>
          <a:p>
            <a:fld id="{DE0C211D-CF03-4317-A57F-0433CE588DB0}" type="slidenum">
              <a:rPr lang="en-US" smtClean="0"/>
              <a:t>9</a:t>
            </a:fld>
            <a:endParaRPr lang="en-US"/>
          </a:p>
        </p:txBody>
      </p:sp>
    </p:spTree>
    <p:extLst>
      <p:ext uri="{BB962C8B-B14F-4D97-AF65-F5344CB8AC3E}">
        <p14:creationId xmlns:p14="http://schemas.microsoft.com/office/powerpoint/2010/main" val="1911458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A1E563C7-C595-43A9-B200-BB69199408F6}"/>
              </a:ext>
            </a:extLst>
          </p:cNvPr>
          <p:cNvSpPr>
            <a:spLocks noGrp="1"/>
          </p:cNvSpPr>
          <p:nvPr>
            <p:ph type="title"/>
          </p:nvPr>
        </p:nvSpPr>
        <p:spPr/>
        <p:txBody>
          <a:bodyPr/>
          <a:lstStyle/>
          <a:p>
            <a:r>
              <a:rPr lang="en-US" dirty="0"/>
              <a:t>Warranties and tow-sided uncertainties.</a:t>
            </a:r>
          </a:p>
        </p:txBody>
      </p:sp>
      <p:sp>
        <p:nvSpPr>
          <p:cNvPr id="3" name="ตัวแทนเนื้อหา 2">
            <a:extLst>
              <a:ext uri="{FF2B5EF4-FFF2-40B4-BE49-F238E27FC236}">
                <a16:creationId xmlns:a16="http://schemas.microsoft.com/office/drawing/2014/main" id="{16B39028-B368-41BA-B9DF-21CCACFC73E7}"/>
              </a:ext>
            </a:extLst>
          </p:cNvPr>
          <p:cNvSpPr>
            <a:spLocks noGrp="1"/>
          </p:cNvSpPr>
          <p:nvPr>
            <p:ph idx="1"/>
          </p:nvPr>
        </p:nvSpPr>
        <p:spPr/>
        <p:txBody>
          <a:bodyPr/>
          <a:lstStyle/>
          <a:p>
            <a:r>
              <a:rPr lang="en-US" dirty="0"/>
              <a:t>1. Whenever a products fail then firm has to make a warranty payment that is greater than the cost savings of producing the low quality good. Then firms will have correct incentives and the first best is obtainable.</a:t>
            </a:r>
          </a:p>
          <a:p>
            <a:r>
              <a:rPr lang="en-US" dirty="0"/>
              <a:t>2. the payment necessary for the firm to have the correct incentives can destroy consumer incentives to look after the product.</a:t>
            </a:r>
          </a:p>
        </p:txBody>
      </p:sp>
      <p:sp>
        <p:nvSpPr>
          <p:cNvPr id="4" name="ตัวแทนหมายเลขสไลด์ 3">
            <a:extLst>
              <a:ext uri="{FF2B5EF4-FFF2-40B4-BE49-F238E27FC236}">
                <a16:creationId xmlns:a16="http://schemas.microsoft.com/office/drawing/2014/main" id="{3FED7FE2-B889-4033-A4E1-841DDB164AC5}"/>
              </a:ext>
            </a:extLst>
          </p:cNvPr>
          <p:cNvSpPr>
            <a:spLocks noGrp="1"/>
          </p:cNvSpPr>
          <p:nvPr>
            <p:ph type="sldNum" sz="quarter" idx="12"/>
          </p:nvPr>
        </p:nvSpPr>
        <p:spPr/>
        <p:txBody>
          <a:bodyPr/>
          <a:lstStyle/>
          <a:p>
            <a:fld id="{DE0C211D-CF03-4317-A57F-0433CE588DB0}" type="slidenum">
              <a:rPr lang="en-US" smtClean="0"/>
              <a:t>10</a:t>
            </a:fld>
            <a:endParaRPr lang="en-US"/>
          </a:p>
        </p:txBody>
      </p:sp>
    </p:spTree>
    <p:extLst>
      <p:ext uri="{BB962C8B-B14F-4D97-AF65-F5344CB8AC3E}">
        <p14:creationId xmlns:p14="http://schemas.microsoft.com/office/powerpoint/2010/main" val="4582797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8" name="Oval 7">
            <a:extLst>
              <a:ext uri="{FF2B5EF4-FFF2-40B4-BE49-F238E27FC236}">
                <a16:creationId xmlns:a16="http://schemas.microsoft.com/office/drawing/2014/main" id="{BAC87F6E-526A-49B5-995D-42DB656594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77894" y="1443035"/>
            <a:ext cx="3971932" cy="3971930"/>
          </a:xfrm>
          <a:prstGeom prst="ellipse">
            <a:avLst/>
          </a:prstGeom>
          <a:solidFill>
            <a:srgbClr val="FFFFFF"/>
          </a:solidFill>
          <a:ln w="317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ชื่อเรื่อง 1">
            <a:extLst>
              <a:ext uri="{FF2B5EF4-FFF2-40B4-BE49-F238E27FC236}">
                <a16:creationId xmlns:a16="http://schemas.microsoft.com/office/drawing/2014/main" id="{7286AF5F-DB21-4816-91AB-9CDE09F25134}"/>
              </a:ext>
            </a:extLst>
          </p:cNvPr>
          <p:cNvSpPr>
            <a:spLocks noGrp="1"/>
          </p:cNvSpPr>
          <p:nvPr>
            <p:ph type="title"/>
          </p:nvPr>
        </p:nvSpPr>
        <p:spPr>
          <a:xfrm>
            <a:off x="1121344" y="1586484"/>
            <a:ext cx="3685032" cy="3685032"/>
          </a:xfrm>
          <a:prstGeom prst="ellipse">
            <a:avLst/>
          </a:prstGeom>
          <a:solidFill>
            <a:schemeClr val="accent2"/>
          </a:solidFill>
          <a:ln>
            <a:noFill/>
          </a:ln>
        </p:spPr>
        <p:txBody>
          <a:bodyPr>
            <a:normAutofit/>
          </a:bodyPr>
          <a:lstStyle/>
          <a:p>
            <a:r>
              <a:rPr lang="en-US" sz="3000" dirty="0">
                <a:solidFill>
                  <a:srgbClr val="FFFFFF"/>
                </a:solidFill>
              </a:rPr>
              <a:t>Model</a:t>
            </a:r>
          </a:p>
        </p:txBody>
      </p:sp>
      <p:sp>
        <p:nvSpPr>
          <p:cNvPr id="10" name="Rectangle 9">
            <a:extLst>
              <a:ext uri="{FF2B5EF4-FFF2-40B4-BE49-F238E27FC236}">
                <a16:creationId xmlns:a16="http://schemas.microsoft.com/office/drawing/2014/main" id="{5E5436DB-4E8B-43A5-AE55-1C527B62E2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18743" y="797433"/>
            <a:ext cx="5934456" cy="5263134"/>
          </a:xfrm>
          <a:prstGeom prst="rect">
            <a:avLst/>
          </a:prstGeom>
          <a:noFill/>
          <a:ln w="317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0D65299F-028F-4AFC-B46A-8DB33E20FE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83335" y="960120"/>
            <a:ext cx="5605272" cy="493776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ตัวแทนเนื้อหา 2">
            <a:extLst>
              <a:ext uri="{FF2B5EF4-FFF2-40B4-BE49-F238E27FC236}">
                <a16:creationId xmlns:a16="http://schemas.microsoft.com/office/drawing/2014/main" id="{78B7830B-449F-4165-80D4-A3ADEABDC3F0}"/>
              </a:ext>
            </a:extLst>
          </p:cNvPr>
          <p:cNvSpPr>
            <a:spLocks noGrp="1"/>
          </p:cNvSpPr>
          <p:nvPr>
            <p:ph idx="1"/>
          </p:nvPr>
        </p:nvSpPr>
        <p:spPr>
          <a:xfrm>
            <a:off x="5783334" y="960120"/>
            <a:ext cx="5605271" cy="4937760"/>
          </a:xfrm>
        </p:spPr>
        <p:txBody>
          <a:bodyPr anchor="ctr">
            <a:normAutofit/>
          </a:bodyPr>
          <a:lstStyle/>
          <a:p>
            <a:pPr>
              <a:lnSpc>
                <a:spcPct val="90000"/>
              </a:lnSpc>
            </a:pPr>
            <a:r>
              <a:rPr lang="en-US" sz="1400" dirty="0">
                <a:solidFill>
                  <a:srgbClr val="404040"/>
                </a:solidFill>
              </a:rPr>
              <a:t>1. two types of consumers: Good and Bad</a:t>
            </a:r>
          </a:p>
          <a:p>
            <a:pPr>
              <a:lnSpc>
                <a:spcPct val="90000"/>
              </a:lnSpc>
            </a:pPr>
            <a:r>
              <a:rPr lang="en-US" sz="1400" dirty="0">
                <a:solidFill>
                  <a:srgbClr val="404040"/>
                </a:solidFill>
              </a:rPr>
              <a:t>2. two types of products: high quality and low quality</a:t>
            </a:r>
          </a:p>
          <a:p>
            <a:pPr>
              <a:lnSpc>
                <a:spcPct val="90000"/>
              </a:lnSpc>
            </a:pPr>
            <a:r>
              <a:rPr lang="en-US" sz="1400" dirty="0">
                <a:solidFill>
                  <a:srgbClr val="404040"/>
                </a:solidFill>
              </a:rPr>
              <a:t>3.if no w, for high quality being good is better </a:t>
            </a:r>
            <a:r>
              <a:rPr lang="en-US" sz="1400" dirty="0">
                <a:solidFill>
                  <a:srgbClr val="FF0000"/>
                </a:solidFill>
              </a:rPr>
              <a:t>(28)</a:t>
            </a:r>
          </a:p>
          <a:p>
            <a:pPr>
              <a:lnSpc>
                <a:spcPct val="90000"/>
              </a:lnSpc>
            </a:pPr>
            <a:r>
              <a:rPr lang="en-US" sz="1400" dirty="0">
                <a:solidFill>
                  <a:srgbClr val="404040"/>
                </a:solidFill>
              </a:rPr>
              <a:t>4. with w, for high quality being good is better if w less than w(p</a:t>
            </a:r>
            <a:r>
              <a:rPr lang="en-US" sz="1400" dirty="0">
                <a:solidFill>
                  <a:srgbClr val="FF0000"/>
                </a:solidFill>
              </a:rPr>
              <a:t>) (29)</a:t>
            </a:r>
          </a:p>
          <a:p>
            <a:pPr>
              <a:lnSpc>
                <a:spcPct val="90000"/>
              </a:lnSpc>
            </a:pPr>
            <a:r>
              <a:rPr lang="en-US" sz="1400" dirty="0">
                <a:solidFill>
                  <a:srgbClr val="404040"/>
                </a:solidFill>
              </a:rPr>
              <a:t>5. at w less than w(p), producing high quality not have to pay w.</a:t>
            </a:r>
          </a:p>
          <a:p>
            <a:pPr>
              <a:lnSpc>
                <a:spcPct val="90000"/>
              </a:lnSpc>
            </a:pPr>
            <a:r>
              <a:rPr lang="en-US" sz="1400" dirty="0">
                <a:solidFill>
                  <a:srgbClr val="404040"/>
                </a:solidFill>
              </a:rPr>
              <a:t>6</a:t>
            </a:r>
            <a:r>
              <a:rPr lang="en-US" sz="1400" dirty="0">
                <a:solidFill>
                  <a:srgbClr val="FF0000"/>
                </a:solidFill>
              </a:rPr>
              <a:t>. (33) </a:t>
            </a:r>
            <a:r>
              <a:rPr lang="en-US" sz="1400" dirty="0">
                <a:solidFill>
                  <a:srgbClr val="404040"/>
                </a:solidFill>
              </a:rPr>
              <a:t>explains the present value of stream of profit for producing low quality.</a:t>
            </a:r>
          </a:p>
          <a:p>
            <a:pPr>
              <a:lnSpc>
                <a:spcPct val="90000"/>
              </a:lnSpc>
            </a:pPr>
            <a:r>
              <a:rPr lang="en-US" sz="1400" dirty="0">
                <a:solidFill>
                  <a:srgbClr val="404040"/>
                </a:solidFill>
              </a:rPr>
              <a:t>7. </a:t>
            </a:r>
            <a:r>
              <a:rPr lang="en-US" sz="1400" dirty="0">
                <a:solidFill>
                  <a:srgbClr val="FF0000"/>
                </a:solidFill>
              </a:rPr>
              <a:t>(34) </a:t>
            </a:r>
            <a:r>
              <a:rPr lang="en-US" sz="1400" dirty="0">
                <a:solidFill>
                  <a:srgbClr val="404040"/>
                </a:solidFill>
              </a:rPr>
              <a:t>explains the condition that producing high quality is better than producing low quality if w less than w(p)</a:t>
            </a:r>
          </a:p>
          <a:p>
            <a:pPr>
              <a:lnSpc>
                <a:spcPct val="90000"/>
              </a:lnSpc>
            </a:pPr>
            <a:r>
              <a:rPr lang="en-US" sz="1400" dirty="0">
                <a:solidFill>
                  <a:srgbClr val="404040"/>
                </a:solidFill>
              </a:rPr>
              <a:t>8. </a:t>
            </a:r>
            <a:r>
              <a:rPr lang="en-US" sz="1400" dirty="0">
                <a:solidFill>
                  <a:srgbClr val="FF0000"/>
                </a:solidFill>
              </a:rPr>
              <a:t>(35) </a:t>
            </a:r>
            <a:r>
              <a:rPr lang="en-US" sz="1400" dirty="0">
                <a:solidFill>
                  <a:srgbClr val="404040"/>
                </a:solidFill>
              </a:rPr>
              <a:t>explains the condition that producing high quality is better than producing low quality if w greater than w(p).</a:t>
            </a:r>
          </a:p>
          <a:p>
            <a:pPr marL="0" indent="0">
              <a:lnSpc>
                <a:spcPct val="90000"/>
              </a:lnSpc>
              <a:buNone/>
            </a:pPr>
            <a:endParaRPr lang="en-US" sz="1400" dirty="0">
              <a:solidFill>
                <a:srgbClr val="404040"/>
              </a:solidFill>
            </a:endParaRPr>
          </a:p>
        </p:txBody>
      </p:sp>
      <p:sp>
        <p:nvSpPr>
          <p:cNvPr id="4" name="ตัวแทนหมายเลขสไลด์ 3">
            <a:extLst>
              <a:ext uri="{FF2B5EF4-FFF2-40B4-BE49-F238E27FC236}">
                <a16:creationId xmlns:a16="http://schemas.microsoft.com/office/drawing/2014/main" id="{48A2DAEF-FEDA-408F-9D8C-15DEAFF7398D}"/>
              </a:ext>
            </a:extLst>
          </p:cNvPr>
          <p:cNvSpPr>
            <a:spLocks noGrp="1"/>
          </p:cNvSpPr>
          <p:nvPr>
            <p:ph type="sldNum" sz="quarter" idx="12"/>
          </p:nvPr>
        </p:nvSpPr>
        <p:spPr/>
        <p:txBody>
          <a:bodyPr/>
          <a:lstStyle/>
          <a:p>
            <a:fld id="{DE0C211D-CF03-4317-A57F-0433CE588DB0}" type="slidenum">
              <a:rPr lang="en-US" smtClean="0"/>
              <a:t>11</a:t>
            </a:fld>
            <a:endParaRPr lang="en-US"/>
          </a:p>
        </p:txBody>
      </p:sp>
    </p:spTree>
    <p:extLst>
      <p:ext uri="{BB962C8B-B14F-4D97-AF65-F5344CB8AC3E}">
        <p14:creationId xmlns:p14="http://schemas.microsoft.com/office/powerpoint/2010/main" val="22993539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C33976D1-3430-450C-A978-87A9A6E8E7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D6AAC78-7D86-415A-ADC1-2B47480796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49680" y="1248156"/>
            <a:ext cx="9692640" cy="4361688"/>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F2A658D9-F185-44F1-BA33-D50320D1D0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62228" y="1060704"/>
            <a:ext cx="10067544" cy="4736592"/>
          </a:xfrm>
          <a:prstGeom prst="rect">
            <a:avLst/>
          </a:prstGeom>
          <a:noFill/>
          <a:ln w="317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ชื่อเรื่อง 1">
            <a:extLst>
              <a:ext uri="{FF2B5EF4-FFF2-40B4-BE49-F238E27FC236}">
                <a16:creationId xmlns:a16="http://schemas.microsoft.com/office/drawing/2014/main" id="{50CBB69E-F95E-40D8-A526-1A625A94ACDD}"/>
              </a:ext>
            </a:extLst>
          </p:cNvPr>
          <p:cNvSpPr>
            <a:spLocks noGrp="1"/>
          </p:cNvSpPr>
          <p:nvPr>
            <p:ph type="title"/>
          </p:nvPr>
        </p:nvSpPr>
        <p:spPr>
          <a:xfrm>
            <a:off x="2231136" y="467418"/>
            <a:ext cx="7729728" cy="1188720"/>
          </a:xfrm>
          <a:solidFill>
            <a:srgbClr val="FFFFFF"/>
          </a:solidFill>
        </p:spPr>
        <p:txBody>
          <a:bodyPr>
            <a:normAutofit/>
          </a:bodyPr>
          <a:lstStyle/>
          <a:p>
            <a:r>
              <a:rPr lang="en-US" dirty="0"/>
              <a:t>Moral Hazard with Warranty curve </a:t>
            </a:r>
            <a:r>
              <a:rPr lang="en-US"/>
              <a:t>(P</a:t>
            </a:r>
            <a:r>
              <a:rPr lang="en-US" baseline="-25000"/>
              <a:t>MHW</a:t>
            </a:r>
            <a:r>
              <a:rPr lang="en-US"/>
              <a:t>)</a:t>
            </a:r>
          </a:p>
        </p:txBody>
      </p:sp>
      <p:sp>
        <p:nvSpPr>
          <p:cNvPr id="3" name="ตัวแทนเนื้อหา 2">
            <a:extLst>
              <a:ext uri="{FF2B5EF4-FFF2-40B4-BE49-F238E27FC236}">
                <a16:creationId xmlns:a16="http://schemas.microsoft.com/office/drawing/2014/main" id="{6B3B4C42-94E2-42F9-AF98-AAB124D551F8}"/>
              </a:ext>
            </a:extLst>
          </p:cNvPr>
          <p:cNvSpPr>
            <a:spLocks noGrp="1"/>
          </p:cNvSpPr>
          <p:nvPr>
            <p:ph idx="1"/>
          </p:nvPr>
        </p:nvSpPr>
        <p:spPr>
          <a:xfrm>
            <a:off x="1706062" y="2291262"/>
            <a:ext cx="8779512" cy="2879256"/>
          </a:xfrm>
        </p:spPr>
        <p:txBody>
          <a:bodyPr>
            <a:normAutofit/>
          </a:bodyPr>
          <a:lstStyle/>
          <a:p>
            <a:r>
              <a:rPr lang="en-US" dirty="0">
                <a:solidFill>
                  <a:srgbClr val="404040"/>
                </a:solidFill>
              </a:rPr>
              <a:t>At w = w(p) , highest warranty that consumer want to be good given product is high quality, from </a:t>
            </a:r>
            <a:r>
              <a:rPr lang="en-US" dirty="0">
                <a:solidFill>
                  <a:srgbClr val="FF0000"/>
                </a:solidFill>
              </a:rPr>
              <a:t>(34), </a:t>
            </a:r>
            <a:r>
              <a:rPr lang="en-US" dirty="0">
                <a:solidFill>
                  <a:srgbClr val="404040"/>
                </a:solidFill>
              </a:rPr>
              <a:t>we can get </a:t>
            </a:r>
            <a:r>
              <a:rPr lang="en-US" dirty="0">
                <a:solidFill>
                  <a:srgbClr val="FF0000"/>
                </a:solidFill>
              </a:rPr>
              <a:t>(37)</a:t>
            </a:r>
          </a:p>
          <a:p>
            <a:r>
              <a:rPr lang="en-US" dirty="0">
                <a:solidFill>
                  <a:srgbClr val="404040"/>
                </a:solidFill>
              </a:rPr>
              <a:t>P</a:t>
            </a:r>
            <a:r>
              <a:rPr lang="en-US" baseline="-25000" dirty="0">
                <a:solidFill>
                  <a:srgbClr val="404040"/>
                </a:solidFill>
              </a:rPr>
              <a:t>MHW</a:t>
            </a:r>
            <a:r>
              <a:rPr lang="en-US" dirty="0">
                <a:solidFill>
                  <a:srgbClr val="404040"/>
                </a:solidFill>
              </a:rPr>
              <a:t> curve lies under P</a:t>
            </a:r>
            <a:r>
              <a:rPr lang="en-US" baseline="-25000" dirty="0">
                <a:solidFill>
                  <a:srgbClr val="404040"/>
                </a:solidFill>
              </a:rPr>
              <a:t>MH</a:t>
            </a:r>
            <a:r>
              <a:rPr lang="en-US" dirty="0">
                <a:solidFill>
                  <a:srgbClr val="404040"/>
                </a:solidFill>
              </a:rPr>
              <a:t> curve </a:t>
            </a:r>
            <a:r>
              <a:rPr lang="en-US" dirty="0">
                <a:solidFill>
                  <a:srgbClr val="FF0000"/>
                </a:solidFill>
              </a:rPr>
              <a:t>(Figure 5).</a:t>
            </a:r>
          </a:p>
          <a:p>
            <a:endParaRPr lang="en-US" dirty="0">
              <a:solidFill>
                <a:srgbClr val="404040"/>
              </a:solidFill>
            </a:endParaRPr>
          </a:p>
        </p:txBody>
      </p:sp>
      <p:sp>
        <p:nvSpPr>
          <p:cNvPr id="4" name="ตัวแทนหมายเลขสไลด์ 3">
            <a:extLst>
              <a:ext uri="{FF2B5EF4-FFF2-40B4-BE49-F238E27FC236}">
                <a16:creationId xmlns:a16="http://schemas.microsoft.com/office/drawing/2014/main" id="{26557D85-06BC-497E-82E4-64F0E4725C9A}"/>
              </a:ext>
            </a:extLst>
          </p:cNvPr>
          <p:cNvSpPr>
            <a:spLocks noGrp="1"/>
          </p:cNvSpPr>
          <p:nvPr>
            <p:ph type="sldNum" sz="quarter" idx="12"/>
          </p:nvPr>
        </p:nvSpPr>
        <p:spPr/>
        <p:txBody>
          <a:bodyPr/>
          <a:lstStyle/>
          <a:p>
            <a:fld id="{DE0C211D-CF03-4317-A57F-0433CE588DB0}" type="slidenum">
              <a:rPr lang="en-US" smtClean="0"/>
              <a:t>12</a:t>
            </a:fld>
            <a:endParaRPr lang="en-US"/>
          </a:p>
        </p:txBody>
      </p:sp>
    </p:spTree>
    <p:extLst>
      <p:ext uri="{BB962C8B-B14F-4D97-AF65-F5344CB8AC3E}">
        <p14:creationId xmlns:p14="http://schemas.microsoft.com/office/powerpoint/2010/main" val="32949054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C33976D1-3430-450C-A978-87A9A6E8E7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D6AAC78-7D86-415A-ADC1-2B47480796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49680" y="1248156"/>
            <a:ext cx="9692640" cy="4361688"/>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F2A658D9-F185-44F1-BA33-D50320D1D0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62228" y="1060704"/>
            <a:ext cx="10067544" cy="4736592"/>
          </a:xfrm>
          <a:prstGeom prst="rect">
            <a:avLst/>
          </a:prstGeom>
          <a:noFill/>
          <a:ln w="317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ชื่อเรื่อง 1">
            <a:extLst>
              <a:ext uri="{FF2B5EF4-FFF2-40B4-BE49-F238E27FC236}">
                <a16:creationId xmlns:a16="http://schemas.microsoft.com/office/drawing/2014/main" id="{4F3D8933-F309-4338-9195-C873C24569B9}"/>
              </a:ext>
            </a:extLst>
          </p:cNvPr>
          <p:cNvSpPr>
            <a:spLocks noGrp="1"/>
          </p:cNvSpPr>
          <p:nvPr>
            <p:ph type="title"/>
          </p:nvPr>
        </p:nvSpPr>
        <p:spPr>
          <a:xfrm>
            <a:off x="2231136" y="467418"/>
            <a:ext cx="7729728" cy="1188720"/>
          </a:xfrm>
          <a:solidFill>
            <a:srgbClr val="FFFFFF"/>
          </a:solidFill>
        </p:spPr>
        <p:txBody>
          <a:bodyPr>
            <a:normAutofit/>
          </a:bodyPr>
          <a:lstStyle/>
          <a:p>
            <a:r>
              <a:rPr lang="en-US" dirty="0"/>
              <a:t>Equilibrium</a:t>
            </a:r>
            <a:br>
              <a:rPr lang="en-US" dirty="0"/>
            </a:br>
            <a:endParaRPr lang="en-US" dirty="0"/>
          </a:p>
        </p:txBody>
      </p:sp>
      <p:sp>
        <p:nvSpPr>
          <p:cNvPr id="3" name="ตัวแทนเนื้อหา 2">
            <a:extLst>
              <a:ext uri="{FF2B5EF4-FFF2-40B4-BE49-F238E27FC236}">
                <a16:creationId xmlns:a16="http://schemas.microsoft.com/office/drawing/2014/main" id="{0005CFC6-81C7-43FF-9215-1E5B9DBF5C32}"/>
              </a:ext>
            </a:extLst>
          </p:cNvPr>
          <p:cNvSpPr>
            <a:spLocks noGrp="1"/>
          </p:cNvSpPr>
          <p:nvPr>
            <p:ph idx="1"/>
          </p:nvPr>
        </p:nvSpPr>
        <p:spPr>
          <a:xfrm>
            <a:off x="1706062" y="2291262"/>
            <a:ext cx="8779512" cy="2879256"/>
          </a:xfrm>
        </p:spPr>
        <p:txBody>
          <a:bodyPr>
            <a:normAutofit/>
          </a:bodyPr>
          <a:lstStyle/>
          <a:p>
            <a:r>
              <a:rPr lang="en-US">
                <a:solidFill>
                  <a:srgbClr val="404040"/>
                </a:solidFill>
              </a:rPr>
              <a:t>1. the optimal strategy for each consumer</a:t>
            </a:r>
          </a:p>
          <a:p>
            <a:r>
              <a:rPr lang="en-US">
                <a:solidFill>
                  <a:srgbClr val="404040"/>
                </a:solidFill>
              </a:rPr>
              <a:t>2. each firm optimal strategy</a:t>
            </a:r>
          </a:p>
        </p:txBody>
      </p:sp>
      <p:sp>
        <p:nvSpPr>
          <p:cNvPr id="4" name="ตัวแทนหมายเลขสไลด์ 3">
            <a:extLst>
              <a:ext uri="{FF2B5EF4-FFF2-40B4-BE49-F238E27FC236}">
                <a16:creationId xmlns:a16="http://schemas.microsoft.com/office/drawing/2014/main" id="{09041006-E89C-43A8-B1F2-B2411DD25528}"/>
              </a:ext>
            </a:extLst>
          </p:cNvPr>
          <p:cNvSpPr>
            <a:spLocks noGrp="1"/>
          </p:cNvSpPr>
          <p:nvPr>
            <p:ph type="sldNum" sz="quarter" idx="12"/>
          </p:nvPr>
        </p:nvSpPr>
        <p:spPr/>
        <p:txBody>
          <a:bodyPr/>
          <a:lstStyle/>
          <a:p>
            <a:fld id="{DE0C211D-CF03-4317-A57F-0433CE588DB0}" type="slidenum">
              <a:rPr lang="en-US" smtClean="0"/>
              <a:t>13</a:t>
            </a:fld>
            <a:endParaRPr lang="en-US"/>
          </a:p>
        </p:txBody>
      </p:sp>
    </p:spTree>
    <p:extLst>
      <p:ext uri="{BB962C8B-B14F-4D97-AF65-F5344CB8AC3E}">
        <p14:creationId xmlns:p14="http://schemas.microsoft.com/office/powerpoint/2010/main" val="38018869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9BBF5DD6-D55B-47CB-AD2C-9F6E4184605B}"/>
              </a:ext>
            </a:extLst>
          </p:cNvPr>
          <p:cNvSpPr>
            <a:spLocks noGrp="1"/>
          </p:cNvSpPr>
          <p:nvPr>
            <p:ph type="title"/>
          </p:nvPr>
        </p:nvSpPr>
        <p:spPr/>
        <p:txBody>
          <a:bodyPr/>
          <a:lstStyle/>
          <a:p>
            <a:r>
              <a:rPr lang="en-US" dirty="0"/>
              <a:t>Proposition 3 </a:t>
            </a:r>
            <a:r>
              <a:rPr lang="en-US" sz="1800" dirty="0"/>
              <a:t>(p326)</a:t>
            </a:r>
          </a:p>
        </p:txBody>
      </p:sp>
      <p:sp>
        <p:nvSpPr>
          <p:cNvPr id="3" name="ตัวแทนเนื้อหา 2">
            <a:extLst>
              <a:ext uri="{FF2B5EF4-FFF2-40B4-BE49-F238E27FC236}">
                <a16:creationId xmlns:a16="http://schemas.microsoft.com/office/drawing/2014/main" id="{6A005B0C-AAC0-4262-9BE6-78F95253465D}"/>
              </a:ext>
            </a:extLst>
          </p:cNvPr>
          <p:cNvSpPr>
            <a:spLocks noGrp="1"/>
          </p:cNvSpPr>
          <p:nvPr>
            <p:ph idx="1"/>
          </p:nvPr>
        </p:nvSpPr>
        <p:spPr/>
        <p:txBody>
          <a:bodyPr/>
          <a:lstStyle/>
          <a:p>
            <a:r>
              <a:rPr lang="en-US" dirty="0"/>
              <a:t>(</a:t>
            </a:r>
            <a:r>
              <a:rPr lang="en-US" dirty="0" err="1"/>
              <a:t>i</a:t>
            </a:r>
            <a:r>
              <a:rPr lang="en-US" dirty="0"/>
              <a:t>)</a:t>
            </a:r>
          </a:p>
          <a:p>
            <a:r>
              <a:rPr lang="en-US" dirty="0"/>
              <a:t>(ii)</a:t>
            </a:r>
          </a:p>
          <a:p>
            <a:r>
              <a:rPr lang="en-US" dirty="0"/>
              <a:t>(iii) </a:t>
            </a:r>
          </a:p>
        </p:txBody>
      </p:sp>
      <p:sp>
        <p:nvSpPr>
          <p:cNvPr id="4" name="ตัวแทนหมายเลขสไลด์ 3">
            <a:extLst>
              <a:ext uri="{FF2B5EF4-FFF2-40B4-BE49-F238E27FC236}">
                <a16:creationId xmlns:a16="http://schemas.microsoft.com/office/drawing/2014/main" id="{7EA446A5-2340-41FD-9D21-7832714E3049}"/>
              </a:ext>
            </a:extLst>
          </p:cNvPr>
          <p:cNvSpPr>
            <a:spLocks noGrp="1"/>
          </p:cNvSpPr>
          <p:nvPr>
            <p:ph type="sldNum" sz="quarter" idx="12"/>
          </p:nvPr>
        </p:nvSpPr>
        <p:spPr/>
        <p:txBody>
          <a:bodyPr/>
          <a:lstStyle/>
          <a:p>
            <a:fld id="{DE0C211D-CF03-4317-A57F-0433CE588DB0}" type="slidenum">
              <a:rPr lang="en-US" smtClean="0"/>
              <a:t>14</a:t>
            </a:fld>
            <a:endParaRPr lang="en-US"/>
          </a:p>
        </p:txBody>
      </p:sp>
    </p:spTree>
    <p:extLst>
      <p:ext uri="{BB962C8B-B14F-4D97-AF65-F5344CB8AC3E}">
        <p14:creationId xmlns:p14="http://schemas.microsoft.com/office/powerpoint/2010/main" val="1075532578"/>
      </p:ext>
    </p:extLst>
  </p:cSld>
  <p:clrMapOvr>
    <a:masterClrMapping/>
  </p:clrMapOvr>
</p:sld>
</file>

<file path=ppt/theme/theme1.xml><?xml version="1.0" encoding="utf-8"?>
<a:theme xmlns:a="http://schemas.openxmlformats.org/drawingml/2006/main" name="กล่อง">
  <a:themeElements>
    <a:clrScheme name="กล่อง">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กล่อง">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กล่อง">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ppt/theme/theme2.xml><?xml version="1.0" encoding="utf-8"?>
<a:theme xmlns:a="http://schemas.openxmlformats.org/drawingml/2006/main" name="ธีมของ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TM10001115[[fn=กล่อง]]</Template>
  <TotalTime>208</TotalTime>
  <Words>815</Words>
  <Application>Microsoft Office PowerPoint</Application>
  <PresentationFormat>แบบจอกว้าง</PresentationFormat>
  <Paragraphs>74</Paragraphs>
  <Slides>14</Slides>
  <Notes>0</Notes>
  <HiddenSlides>0</HiddenSlides>
  <MMClips>0</MMClips>
  <ScaleCrop>false</ScaleCrop>
  <HeadingPairs>
    <vt:vector size="6" baseType="variant">
      <vt:variant>
        <vt:lpstr>ฟอนต์ที่ถูกใช้</vt:lpstr>
      </vt:variant>
      <vt:variant>
        <vt:i4>3</vt:i4>
      </vt:variant>
      <vt:variant>
        <vt:lpstr>ธีม</vt:lpstr>
      </vt:variant>
      <vt:variant>
        <vt:i4>1</vt:i4>
      </vt:variant>
      <vt:variant>
        <vt:lpstr>ชื่อเรื่องสไลด์</vt:lpstr>
      </vt:variant>
      <vt:variant>
        <vt:i4>14</vt:i4>
      </vt:variant>
    </vt:vector>
  </HeadingPairs>
  <TitlesOfParts>
    <vt:vector size="18" baseType="lpstr">
      <vt:lpstr>Arial</vt:lpstr>
      <vt:lpstr>Calibri</vt:lpstr>
      <vt:lpstr>Gill Sans MT</vt:lpstr>
      <vt:lpstr>กล่อง</vt:lpstr>
      <vt:lpstr>Reputation and Product Quality</vt:lpstr>
      <vt:lpstr>Abstract</vt:lpstr>
      <vt:lpstr>Introduction</vt:lpstr>
      <vt:lpstr>Model</vt:lpstr>
      <vt:lpstr>Equilibrium</vt:lpstr>
      <vt:lpstr>Slope of the moral hazard curve</vt:lpstr>
      <vt:lpstr>First-best stationary equilibrium</vt:lpstr>
      <vt:lpstr>Second-best stationary equilibrium</vt:lpstr>
      <vt:lpstr>Proposition 1: stationary equilibrium (p.319)</vt:lpstr>
      <vt:lpstr>Warranties and tow-sided uncertainties.</vt:lpstr>
      <vt:lpstr>Model</vt:lpstr>
      <vt:lpstr>Moral Hazard with Warranty curve (PMHW)</vt:lpstr>
      <vt:lpstr>Equilibrium </vt:lpstr>
      <vt:lpstr>Proposition 3 (p326)</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Reputation and Product Quality</dc:title>
  <dc:creator>chanin Mephokee</dc:creator>
  <cp:lastModifiedBy>chanin Mephokee</cp:lastModifiedBy>
  <cp:revision>16</cp:revision>
  <dcterms:created xsi:type="dcterms:W3CDTF">2019-02-18T04:02:56Z</dcterms:created>
  <dcterms:modified xsi:type="dcterms:W3CDTF">2019-02-20T03:11:03Z</dcterms:modified>
</cp:coreProperties>
</file>