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Lst>
  <p:notesMasterIdLst>
    <p:notesMasterId r:id="rId37"/>
  </p:notesMasterIdLst>
  <p:handoutMasterIdLst>
    <p:handoutMasterId r:id="rId38"/>
  </p:handoutMasterIdLst>
  <p:sldIdLst>
    <p:sldId id="292" r:id="rId2"/>
    <p:sldId id="296" r:id="rId3"/>
    <p:sldId id="295" r:id="rId4"/>
    <p:sldId id="297" r:id="rId5"/>
    <p:sldId id="298" r:id="rId6"/>
    <p:sldId id="299" r:id="rId7"/>
    <p:sldId id="300" r:id="rId8"/>
    <p:sldId id="301" r:id="rId9"/>
    <p:sldId id="302" r:id="rId10"/>
    <p:sldId id="303" r:id="rId11"/>
    <p:sldId id="304" r:id="rId12"/>
    <p:sldId id="305" r:id="rId13"/>
    <p:sldId id="306" r:id="rId14"/>
    <p:sldId id="307" r:id="rId15"/>
    <p:sldId id="308" r:id="rId16"/>
    <p:sldId id="309" r:id="rId17"/>
    <p:sldId id="310" r:id="rId18"/>
    <p:sldId id="311" r:id="rId19"/>
    <p:sldId id="312" r:id="rId20"/>
    <p:sldId id="313" r:id="rId21"/>
    <p:sldId id="314" r:id="rId22"/>
    <p:sldId id="315" r:id="rId23"/>
    <p:sldId id="316" r:id="rId24"/>
    <p:sldId id="317" r:id="rId25"/>
    <p:sldId id="318" r:id="rId26"/>
    <p:sldId id="319" r:id="rId27"/>
    <p:sldId id="320" r:id="rId28"/>
    <p:sldId id="321" r:id="rId29"/>
    <p:sldId id="322" r:id="rId30"/>
    <p:sldId id="323" r:id="rId31"/>
    <p:sldId id="324" r:id="rId32"/>
    <p:sldId id="325" r:id="rId33"/>
    <p:sldId id="326" r:id="rId34"/>
    <p:sldId id="327" r:id="rId35"/>
    <p:sldId id="293" r:id="rId36"/>
  </p:sldIdLst>
  <p:sldSz cx="9144000" cy="6858000" type="screen4x3"/>
  <p:notesSz cx="6858000" cy="9144000"/>
  <p:defaultTextStyle>
    <a:defPPr>
      <a:defRPr lang="th-TH"/>
    </a:defPPr>
    <a:lvl1pPr algn="ctr" rtl="0" fontAlgn="base">
      <a:spcBef>
        <a:spcPct val="0"/>
      </a:spcBef>
      <a:spcAft>
        <a:spcPct val="0"/>
      </a:spcAft>
      <a:defRPr sz="2800" kern="1200">
        <a:solidFill>
          <a:schemeClr val="tx1"/>
        </a:solidFill>
        <a:latin typeface="Verdana" pitchFamily="34" charset="0"/>
        <a:ea typeface="+mn-ea"/>
        <a:cs typeface="Angsana New" pitchFamily="18" charset="-34"/>
      </a:defRPr>
    </a:lvl1pPr>
    <a:lvl2pPr marL="457200" algn="ctr" rtl="0" fontAlgn="base">
      <a:spcBef>
        <a:spcPct val="0"/>
      </a:spcBef>
      <a:spcAft>
        <a:spcPct val="0"/>
      </a:spcAft>
      <a:defRPr sz="2800" kern="1200">
        <a:solidFill>
          <a:schemeClr val="tx1"/>
        </a:solidFill>
        <a:latin typeface="Verdana" pitchFamily="34" charset="0"/>
        <a:ea typeface="+mn-ea"/>
        <a:cs typeface="Angsana New" pitchFamily="18" charset="-34"/>
      </a:defRPr>
    </a:lvl2pPr>
    <a:lvl3pPr marL="914400" algn="ctr" rtl="0" fontAlgn="base">
      <a:spcBef>
        <a:spcPct val="0"/>
      </a:spcBef>
      <a:spcAft>
        <a:spcPct val="0"/>
      </a:spcAft>
      <a:defRPr sz="2800" kern="1200">
        <a:solidFill>
          <a:schemeClr val="tx1"/>
        </a:solidFill>
        <a:latin typeface="Verdana" pitchFamily="34" charset="0"/>
        <a:ea typeface="+mn-ea"/>
        <a:cs typeface="Angsana New" pitchFamily="18" charset="-34"/>
      </a:defRPr>
    </a:lvl3pPr>
    <a:lvl4pPr marL="1371600" algn="ctr" rtl="0" fontAlgn="base">
      <a:spcBef>
        <a:spcPct val="0"/>
      </a:spcBef>
      <a:spcAft>
        <a:spcPct val="0"/>
      </a:spcAft>
      <a:defRPr sz="2800" kern="1200">
        <a:solidFill>
          <a:schemeClr val="tx1"/>
        </a:solidFill>
        <a:latin typeface="Verdana" pitchFamily="34" charset="0"/>
        <a:ea typeface="+mn-ea"/>
        <a:cs typeface="Angsana New" pitchFamily="18" charset="-34"/>
      </a:defRPr>
    </a:lvl4pPr>
    <a:lvl5pPr marL="1828800" algn="ctr" rtl="0" fontAlgn="base">
      <a:spcBef>
        <a:spcPct val="0"/>
      </a:spcBef>
      <a:spcAft>
        <a:spcPct val="0"/>
      </a:spcAft>
      <a:defRPr sz="2800" kern="1200">
        <a:solidFill>
          <a:schemeClr val="tx1"/>
        </a:solidFill>
        <a:latin typeface="Verdana" pitchFamily="34" charset="0"/>
        <a:ea typeface="+mn-ea"/>
        <a:cs typeface="Angsana New" pitchFamily="18" charset="-34"/>
      </a:defRPr>
    </a:lvl5pPr>
    <a:lvl6pPr marL="2286000" algn="l" defTabSz="914400" rtl="0" eaLnBrk="1" latinLnBrk="0" hangingPunct="1">
      <a:defRPr sz="2800" kern="1200">
        <a:solidFill>
          <a:schemeClr val="tx1"/>
        </a:solidFill>
        <a:latin typeface="Verdana" pitchFamily="34" charset="0"/>
        <a:ea typeface="+mn-ea"/>
        <a:cs typeface="Angsana New" pitchFamily="18" charset="-34"/>
      </a:defRPr>
    </a:lvl6pPr>
    <a:lvl7pPr marL="2743200" algn="l" defTabSz="914400" rtl="0" eaLnBrk="1" latinLnBrk="0" hangingPunct="1">
      <a:defRPr sz="2800" kern="1200">
        <a:solidFill>
          <a:schemeClr val="tx1"/>
        </a:solidFill>
        <a:latin typeface="Verdana" pitchFamily="34" charset="0"/>
        <a:ea typeface="+mn-ea"/>
        <a:cs typeface="Angsana New" pitchFamily="18" charset="-34"/>
      </a:defRPr>
    </a:lvl7pPr>
    <a:lvl8pPr marL="3200400" algn="l" defTabSz="914400" rtl="0" eaLnBrk="1" latinLnBrk="0" hangingPunct="1">
      <a:defRPr sz="2800" kern="1200">
        <a:solidFill>
          <a:schemeClr val="tx1"/>
        </a:solidFill>
        <a:latin typeface="Verdana" pitchFamily="34" charset="0"/>
        <a:ea typeface="+mn-ea"/>
        <a:cs typeface="Angsana New" pitchFamily="18" charset="-34"/>
      </a:defRPr>
    </a:lvl8pPr>
    <a:lvl9pPr marL="3657600" algn="l" defTabSz="914400" rtl="0" eaLnBrk="1" latinLnBrk="0" hangingPunct="1">
      <a:defRPr sz="2800" kern="1200">
        <a:solidFill>
          <a:schemeClr val="tx1"/>
        </a:solidFill>
        <a:latin typeface="Verdana"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D4D4D"/>
    <a:srgbClr val="CC6600"/>
    <a:srgbClr val="FFFF00"/>
    <a:srgbClr val="663300"/>
    <a:srgbClr val="CBAC39"/>
    <a:srgbClr val="D5BC61"/>
    <a:srgbClr val="92826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97" autoAdjust="0"/>
    <p:restoredTop sz="94660"/>
  </p:normalViewPr>
  <p:slideViewPr>
    <p:cSldViewPr>
      <p:cViewPr>
        <p:scale>
          <a:sx n="75" d="100"/>
          <a:sy n="75" d="100"/>
        </p:scale>
        <p:origin x="-330" y="-72"/>
      </p:cViewPr>
      <p:guideLst>
        <p:guide orient="horz" pos="2160"/>
        <p:guide pos="2880"/>
      </p:guideLst>
    </p:cSldViewPr>
  </p:slideViewPr>
  <p:notesTextViewPr>
    <p:cViewPr>
      <p:scale>
        <a:sx n="100" d="100"/>
        <a:sy n="100" d="100"/>
      </p:scale>
      <p:origin x="0" y="0"/>
    </p:cViewPr>
  </p:notesTextViewPr>
  <p:notesViewPr>
    <p:cSldViewPr>
      <p:cViewPr varScale="1">
        <p:scale>
          <a:sx n="63" d="100"/>
          <a:sy n="63" d="100"/>
        </p:scale>
        <p:origin x="-187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defRPr>
            </a:lvl1pPr>
          </a:lstStyle>
          <a:p>
            <a:endParaRPr lang="en-US"/>
          </a:p>
        </p:txBody>
      </p:sp>
      <p:sp>
        <p:nvSpPr>
          <p:cNvPr id="327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p>
        </p:txBody>
      </p:sp>
      <p:sp>
        <p:nvSpPr>
          <p:cNvPr id="327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defRPr>
            </a:lvl1pPr>
          </a:lstStyle>
          <a:p>
            <a:endParaRPr lang="en-US"/>
          </a:p>
        </p:txBody>
      </p:sp>
      <p:sp>
        <p:nvSpPr>
          <p:cNvPr id="327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9D4514B1-E965-436F-9B27-B2F8406FBFFB}"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defRPr>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th-TH"/>
          </a:p>
        </p:txBody>
      </p:sp>
      <p:sp>
        <p:nvSpPr>
          <p:cNvPr id="317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defRPr>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1B63B28C-FEC6-4997-9F30-0DD5F6A23FD6}"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Arial" charset="0"/>
      </a:defRPr>
    </a:lvl1pPr>
    <a:lvl2pPr marL="457200" algn="l" rtl="0" fontAlgn="base">
      <a:spcBef>
        <a:spcPct val="30000"/>
      </a:spcBef>
      <a:spcAft>
        <a:spcPct val="0"/>
      </a:spcAft>
      <a:defRPr kern="1200">
        <a:solidFill>
          <a:schemeClr val="tx1"/>
        </a:solidFill>
        <a:latin typeface="Arial" charset="0"/>
        <a:ea typeface="+mn-ea"/>
        <a:cs typeface="Arial" charset="0"/>
      </a:defRPr>
    </a:lvl2pPr>
    <a:lvl3pPr marL="914400" algn="l" rtl="0" fontAlgn="base">
      <a:spcBef>
        <a:spcPct val="30000"/>
      </a:spcBef>
      <a:spcAft>
        <a:spcPct val="0"/>
      </a:spcAft>
      <a:defRPr kern="1200">
        <a:solidFill>
          <a:schemeClr val="tx1"/>
        </a:solidFill>
        <a:latin typeface="Arial" charset="0"/>
        <a:ea typeface="+mn-ea"/>
        <a:cs typeface="Arial" charset="0"/>
      </a:defRPr>
    </a:lvl3pPr>
    <a:lvl4pPr marL="1371600" algn="l" rtl="0" fontAlgn="base">
      <a:spcBef>
        <a:spcPct val="30000"/>
      </a:spcBef>
      <a:spcAft>
        <a:spcPct val="0"/>
      </a:spcAft>
      <a:defRPr kern="1200">
        <a:solidFill>
          <a:schemeClr val="tx1"/>
        </a:solidFill>
        <a:latin typeface="Arial" charset="0"/>
        <a:ea typeface="+mn-ea"/>
        <a:cs typeface="Arial" charset="0"/>
      </a:defRPr>
    </a:lvl4pPr>
    <a:lvl5pPr marL="1828800" algn="l" rtl="0" fontAlgn="base">
      <a:spcBef>
        <a:spcPct val="30000"/>
      </a:spcBef>
      <a:spcAft>
        <a:spcPct val="0"/>
      </a:spcAft>
      <a:defRPr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80226" name="Rectangle 2"/>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1">
                <a:solidFill>
                  <a:srgbClr val="D5BC61"/>
                </a:solidFill>
              </a:defRPr>
            </a:lvl1pPr>
          </a:lstStyle>
          <a:p>
            <a:r>
              <a:rPr lang="en-US"/>
              <a:t>Dr.Wankwan Polachan</a:t>
            </a:r>
            <a:endParaRPr lang="th-TH"/>
          </a:p>
        </p:txBody>
      </p:sp>
      <p:sp>
        <p:nvSpPr>
          <p:cNvPr id="180227" name="Text Box 3"/>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solidFill>
                  <a:srgbClr val="D5BC61"/>
                </a:solidFill>
              </a:rPr>
              <a:t>TU 111: Thai Civilization</a:t>
            </a:r>
            <a:endParaRPr lang="th-TH" sz="1400" b="1">
              <a:solidFill>
                <a:srgbClr val="D5BC61"/>
              </a:solidFill>
            </a:endParaRPr>
          </a:p>
        </p:txBody>
      </p:sp>
      <p:pic>
        <p:nvPicPr>
          <p:cNvPr id="180230" name="Picture 6" descr="วัดพระแก้ว4"/>
          <p:cNvPicPr>
            <a:picLocks noChangeAspect="1" noChangeArrowheads="1"/>
          </p:cNvPicPr>
          <p:nvPr userDrawn="1"/>
        </p:nvPicPr>
        <p:blipFill>
          <a:blip r:embed="rId13" cstate="print">
            <a:clrChange>
              <a:clrFrom>
                <a:srgbClr val="6E6172"/>
              </a:clrFrom>
              <a:clrTo>
                <a:srgbClr val="6E6172">
                  <a:alpha val="0"/>
                </a:srgbClr>
              </a:clrTo>
            </a:clrChange>
            <a:lum bright="-6000" contrast="72000"/>
          </a:blip>
          <a:srcRect/>
          <a:stretch>
            <a:fillRect/>
          </a:stretch>
        </p:blipFill>
        <p:spPr bwMode="auto">
          <a:xfrm>
            <a:off x="323850" y="0"/>
            <a:ext cx="8497888" cy="1584325"/>
          </a:xfrm>
          <a:prstGeom prst="rect">
            <a:avLst/>
          </a:prstGeom>
          <a:noFill/>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ransition spd="slow"/>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0596" name="Picture 4" descr="muay_thai_history_6"/>
          <p:cNvPicPr>
            <a:picLocks noChangeAspect="1" noChangeArrowheads="1"/>
          </p:cNvPicPr>
          <p:nvPr/>
        </p:nvPicPr>
        <p:blipFill>
          <a:blip r:embed="rId2" cstate="print">
            <a:clrChange>
              <a:clrFrom>
                <a:srgbClr val="3A3A3A"/>
              </a:clrFrom>
              <a:clrTo>
                <a:srgbClr val="3A3A3A">
                  <a:alpha val="0"/>
                </a:srgbClr>
              </a:clrTo>
            </a:clrChange>
            <a:lum bright="12000"/>
            <a:grayscl/>
            <a:biLevel thresh="50000"/>
          </a:blip>
          <a:srcRect/>
          <a:stretch>
            <a:fillRect/>
          </a:stretch>
        </p:blipFill>
        <p:spPr bwMode="auto">
          <a:xfrm>
            <a:off x="0" y="2133600"/>
            <a:ext cx="9144000" cy="3051175"/>
          </a:xfrm>
          <a:prstGeom prst="rect">
            <a:avLst/>
          </a:prstGeom>
          <a:noFill/>
        </p:spPr>
      </p:pic>
      <p:sp>
        <p:nvSpPr>
          <p:cNvPr id="110595" name="Text Box 3"/>
          <p:cNvSpPr txBox="1">
            <a:spLocks noChangeArrowheads="1"/>
          </p:cNvSpPr>
          <p:nvPr/>
        </p:nvSpPr>
        <p:spPr bwMode="auto">
          <a:xfrm>
            <a:off x="717550" y="2781300"/>
            <a:ext cx="7921625" cy="1738313"/>
          </a:xfrm>
          <a:prstGeom prst="rect">
            <a:avLst/>
          </a:prstGeom>
          <a:solidFill>
            <a:srgbClr val="FFFF99">
              <a:alpha val="23000"/>
            </a:srgbClr>
          </a:solidFill>
          <a:ln w="9525">
            <a:noFill/>
            <a:miter lim="800000"/>
            <a:headEnd/>
            <a:tailEnd/>
          </a:ln>
          <a:effectLst/>
        </p:spPr>
        <p:txBody>
          <a:bodyPr>
            <a:spAutoFit/>
          </a:bodyPr>
          <a:lstStyle/>
          <a:p>
            <a:pPr>
              <a:spcBef>
                <a:spcPct val="50000"/>
              </a:spcBef>
            </a:pPr>
            <a:r>
              <a:rPr lang="en-US" sz="2400" b="1">
                <a:solidFill>
                  <a:srgbClr val="663300"/>
                </a:solidFill>
                <a:effectLst>
                  <a:outerShdw blurRad="38100" dist="38100" dir="2700000" algn="tl">
                    <a:srgbClr val="000000"/>
                  </a:outerShdw>
                </a:effectLst>
                <a:ea typeface="Arial Unicode MS" pitchFamily="34" charset="-128"/>
                <a:cs typeface="Arial Unicode MS" pitchFamily="34" charset="-128"/>
              </a:rPr>
              <a:t>Early Bangkok: Reform (1850S TO 1910S)</a:t>
            </a:r>
            <a:endParaRPr lang="en-US" sz="2400" b="1" i="1">
              <a:solidFill>
                <a:srgbClr val="663300"/>
              </a:solidFill>
              <a:effectLst>
                <a:outerShdw blurRad="38100" dist="38100" dir="2700000" algn="tl">
                  <a:srgbClr val="000000"/>
                </a:outerShdw>
              </a:effectLst>
              <a:ea typeface="Arial Unicode MS" pitchFamily="34" charset="-128"/>
              <a:cs typeface="Arial Unicode MS" pitchFamily="34" charset="-128"/>
            </a:endParaRPr>
          </a:p>
          <a:p>
            <a:pPr>
              <a:spcBef>
                <a:spcPct val="50000"/>
              </a:spcBef>
            </a:pPr>
            <a:r>
              <a:rPr lang="en-US" sz="2000" b="1">
                <a:solidFill>
                  <a:srgbClr val="663300"/>
                </a:solidFill>
                <a:effectLst>
                  <a:outerShdw blurRad="38100" dist="38100" dir="2700000" algn="tl">
                    <a:srgbClr val="000000"/>
                  </a:outerShdw>
                </a:effectLst>
                <a:ea typeface="Arial Unicode MS" pitchFamily="34" charset="-128"/>
                <a:cs typeface="Arial Unicode MS" pitchFamily="34" charset="-128"/>
              </a:rPr>
              <a:t>TU111 Thai Civilization</a:t>
            </a:r>
          </a:p>
          <a:p>
            <a:pPr>
              <a:spcBef>
                <a:spcPct val="50000"/>
              </a:spcBef>
            </a:pPr>
            <a:r>
              <a:rPr lang="en-US" sz="2000" b="1">
                <a:solidFill>
                  <a:srgbClr val="663300"/>
                </a:solidFill>
                <a:effectLst>
                  <a:outerShdw blurRad="38100" dist="38100" dir="2700000" algn="tl">
                    <a:srgbClr val="000000"/>
                  </a:outerShdw>
                </a:effectLst>
                <a:ea typeface="Arial Unicode MS" pitchFamily="34" charset="-128"/>
                <a:cs typeface="Arial Unicode MS" pitchFamily="34" charset="-128"/>
              </a:rPr>
              <a:t>Dr.Wankwan Polachan</a:t>
            </a:r>
          </a:p>
          <a:p>
            <a:pPr>
              <a:spcBef>
                <a:spcPct val="50000"/>
              </a:spcBef>
            </a:pPr>
            <a:r>
              <a:rPr lang="en-US" sz="1600" b="1">
                <a:solidFill>
                  <a:srgbClr val="663300"/>
                </a:solidFill>
                <a:effectLst>
                  <a:outerShdw blurRad="38100" dist="38100" dir="2700000" algn="tl">
                    <a:srgbClr val="000000"/>
                  </a:outerShdw>
                </a:effectLst>
                <a:ea typeface="Arial Unicode MS" pitchFamily="34" charset="-128"/>
                <a:cs typeface="Arial Unicode MS" pitchFamily="34" charset="-128"/>
              </a:rPr>
              <a:t>Lecture 6 </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4643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D5BC61"/>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Today’s Outline</a:t>
            </a:r>
          </a:p>
          <a:p>
            <a:pPr>
              <a:lnSpc>
                <a:spcPct val="80000"/>
              </a:lnSpc>
              <a:buSzPct val="75000"/>
              <a:buFont typeface="Wingdings" pitchFamily="2" charset="2"/>
              <a:buNone/>
            </a:pPr>
            <a:endParaRPr lang="en-US" sz="24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b="1">
                <a:solidFill>
                  <a:srgbClr val="D5BC61"/>
                </a:solidFill>
                <a:latin typeface="Verdana" pitchFamily="34" charset="0"/>
              </a:rPr>
              <a:t>Reforms (1850s to 1910s)</a:t>
            </a:r>
          </a:p>
          <a:p>
            <a:pPr lvl="1">
              <a:lnSpc>
                <a:spcPct val="80000"/>
              </a:lnSpc>
              <a:buSzPct val="75000"/>
              <a:buFont typeface="Wingdings" pitchFamily="2" charset="2"/>
              <a:buChar char="v"/>
            </a:pPr>
            <a:endParaRPr lang="en-US" sz="1800" b="1">
              <a:solidFill>
                <a:srgbClr val="D5BC61"/>
              </a:solidFill>
              <a:latin typeface="Verdana" pitchFamily="34" charset="0"/>
            </a:endParaRPr>
          </a:p>
          <a:p>
            <a:pPr lvl="1">
              <a:lnSpc>
                <a:spcPct val="80000"/>
              </a:lnSpc>
              <a:buSzPct val="75000"/>
              <a:buFont typeface="Wingdings" pitchFamily="2" charset="2"/>
              <a:buChar char="v"/>
            </a:pPr>
            <a:r>
              <a:rPr lang="en-US" sz="1800" b="1">
                <a:solidFill>
                  <a:srgbClr val="D5BC61"/>
                </a:solidFill>
                <a:latin typeface="Verdana" pitchFamily="34" charset="0"/>
              </a:rPr>
              <a:t>Declining of the Traditional Polity</a:t>
            </a:r>
          </a:p>
          <a:p>
            <a:pPr lvl="1">
              <a:lnSpc>
                <a:spcPct val="80000"/>
              </a:lnSpc>
              <a:buSzPct val="75000"/>
              <a:buFont typeface="Wingdings" pitchFamily="2" charset="2"/>
              <a:buChar char="v"/>
            </a:pPr>
            <a:endParaRPr lang="en-US" sz="1800" b="1">
              <a:solidFill>
                <a:srgbClr val="D5BC61"/>
              </a:solidFill>
              <a:latin typeface="Verdana" pitchFamily="34" charset="0"/>
            </a:endParaRPr>
          </a:p>
          <a:p>
            <a:pPr lvl="1">
              <a:lnSpc>
                <a:spcPct val="80000"/>
              </a:lnSpc>
              <a:buSzPct val="75000"/>
              <a:buFont typeface="Wingdings" pitchFamily="2" charset="2"/>
              <a:buChar char="v"/>
            </a:pPr>
            <a:r>
              <a:rPr lang="en-US" sz="1800" b="1">
                <a:solidFill>
                  <a:srgbClr val="D5BC61"/>
                </a:solidFill>
                <a:latin typeface="Verdana" pitchFamily="34" charset="0"/>
              </a:rPr>
              <a:t>Administering a Country</a:t>
            </a:r>
          </a:p>
          <a:p>
            <a:pPr lvl="1">
              <a:lnSpc>
                <a:spcPct val="80000"/>
              </a:lnSpc>
              <a:buSzPct val="75000"/>
              <a:buFont typeface="Wingdings" pitchFamily="2" charset="2"/>
              <a:buChar char="v"/>
            </a:pPr>
            <a:endParaRPr lang="en-US" sz="1800" b="1">
              <a:solidFill>
                <a:srgbClr val="D5BC61"/>
              </a:solidFill>
              <a:latin typeface="Verdana" pitchFamily="34" charset="0"/>
            </a:endParaRPr>
          </a:p>
          <a:p>
            <a:pPr lvl="1">
              <a:lnSpc>
                <a:spcPct val="80000"/>
              </a:lnSpc>
              <a:buSzPct val="75000"/>
              <a:buFont typeface="Wingdings" pitchFamily="2" charset="2"/>
              <a:buChar char="v"/>
            </a:pPr>
            <a:r>
              <a:rPr lang="en-US" sz="1800" b="1">
                <a:solidFill>
                  <a:srgbClr val="D5BC61"/>
                </a:solidFill>
                <a:latin typeface="Verdana" pitchFamily="34" charset="0"/>
              </a:rPr>
              <a:t>Scambling Boundaries</a:t>
            </a:r>
          </a:p>
          <a:p>
            <a:pPr lvl="1">
              <a:lnSpc>
                <a:spcPct val="80000"/>
              </a:lnSpc>
              <a:buSzPct val="75000"/>
              <a:buFont typeface="Wingdings" pitchFamily="2" charset="2"/>
              <a:buChar char="v"/>
            </a:pPr>
            <a:endParaRPr lang="en-US" sz="1800" b="1">
              <a:solidFill>
                <a:srgbClr val="D5BC61"/>
              </a:solidFill>
              <a:latin typeface="Verdana" pitchFamily="34" charset="0"/>
            </a:endParaRPr>
          </a:p>
          <a:p>
            <a:pPr lvl="1">
              <a:lnSpc>
                <a:spcPct val="80000"/>
              </a:lnSpc>
              <a:buSzPct val="75000"/>
              <a:buFont typeface="Wingdings" pitchFamily="2" charset="2"/>
              <a:buChar char="v"/>
            </a:pPr>
            <a:r>
              <a:rPr lang="en-US" sz="1800" b="1">
                <a:solidFill>
                  <a:srgbClr val="D5BC61"/>
                </a:solidFill>
                <a:latin typeface="Verdana" pitchFamily="34" charset="0"/>
              </a:rPr>
              <a:t>Making Citizens</a:t>
            </a:r>
          </a:p>
          <a:p>
            <a:pPr lvl="1">
              <a:lnSpc>
                <a:spcPct val="80000"/>
              </a:lnSpc>
              <a:buSzPct val="75000"/>
              <a:buFont typeface="Wingdings" pitchFamily="2" charset="2"/>
              <a:buChar char="v"/>
            </a:pPr>
            <a:endParaRPr lang="en-US" sz="1800" b="1">
              <a:solidFill>
                <a:srgbClr val="D5BC61"/>
              </a:solidFill>
              <a:latin typeface="Verdana" pitchFamily="34" charset="0"/>
            </a:endParaRPr>
          </a:p>
          <a:p>
            <a:pPr lvl="1">
              <a:lnSpc>
                <a:spcPct val="80000"/>
              </a:lnSpc>
              <a:buSzPct val="75000"/>
              <a:buFont typeface="Wingdings" pitchFamily="2" charset="2"/>
              <a:buChar char="v"/>
            </a:pPr>
            <a:r>
              <a:rPr lang="en-US" sz="1800" b="1">
                <a:solidFill>
                  <a:srgbClr val="D5BC61"/>
                </a:solidFill>
                <a:latin typeface="Verdana" pitchFamily="34" charset="0"/>
              </a:rPr>
              <a:t>Making Thai</a:t>
            </a:r>
          </a:p>
          <a:p>
            <a:pPr lvl="1">
              <a:lnSpc>
                <a:spcPct val="80000"/>
              </a:lnSpc>
              <a:buSzPct val="75000"/>
              <a:buFont typeface="Wingdings" pitchFamily="2" charset="2"/>
              <a:buChar char="v"/>
            </a:pPr>
            <a:endParaRPr lang="en-US" sz="1800" b="1">
              <a:solidFill>
                <a:srgbClr val="D5BC61"/>
              </a:solidFill>
              <a:latin typeface="Verdana" pitchFamily="34" charset="0"/>
            </a:endParaRPr>
          </a:p>
          <a:p>
            <a:pPr lvl="1">
              <a:lnSpc>
                <a:spcPct val="80000"/>
              </a:lnSpc>
              <a:buSzPct val="75000"/>
              <a:buFont typeface="Wingdings" pitchFamily="2" charset="2"/>
              <a:buChar char="v"/>
            </a:pPr>
            <a:r>
              <a:rPr lang="en-US" sz="1800" b="1">
                <a:solidFill>
                  <a:srgbClr val="D5BC61"/>
                </a:solidFill>
                <a:latin typeface="Verdana" pitchFamily="34" charset="0"/>
              </a:rPr>
              <a:t>Modern, Magnificent Monarchy</a:t>
            </a:r>
          </a:p>
          <a:p>
            <a:pPr lvl="1">
              <a:lnSpc>
                <a:spcPct val="80000"/>
              </a:lnSpc>
              <a:buSzPct val="75000"/>
              <a:buFont typeface="Wingdings" pitchFamily="2" charset="2"/>
              <a:buChar char="v"/>
            </a:pPr>
            <a:endParaRPr lang="en-US" sz="1800" b="1">
              <a:solidFill>
                <a:srgbClr val="D5BC61"/>
              </a:solidFill>
              <a:latin typeface="Verdana" pitchFamily="34" charset="0"/>
            </a:endParaRPr>
          </a:p>
          <a:p>
            <a:pPr lvl="1">
              <a:lnSpc>
                <a:spcPct val="80000"/>
              </a:lnSpc>
              <a:buSzPct val="75000"/>
              <a:buFont typeface="Wingdings" pitchFamily="2" charset="2"/>
              <a:buChar char="v"/>
            </a:pPr>
            <a:r>
              <a:rPr lang="en-US" sz="1800" b="1">
                <a:solidFill>
                  <a:srgbClr val="D5BC61"/>
                </a:solidFill>
                <a:latin typeface="Verdana" pitchFamily="34" charset="0"/>
              </a:rPr>
              <a:t>Commoner Intellectuals</a:t>
            </a:r>
          </a:p>
        </p:txBody>
      </p:sp>
      <p:sp>
        <p:nvSpPr>
          <p:cNvPr id="14643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advTm="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Dr.Wankwan Polachan</a:t>
            </a:r>
            <a:endParaRPr lang="th-TH"/>
          </a:p>
        </p:txBody>
      </p:sp>
      <p:sp>
        <p:nvSpPr>
          <p:cNvPr id="14336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Reforms (1850s to 1910s)</a:t>
            </a: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At the end of the 19</a:t>
            </a:r>
            <a:r>
              <a:rPr lang="en-US" sz="2000" baseline="30000">
                <a:solidFill>
                  <a:srgbClr val="D5BC61"/>
                </a:solidFill>
                <a:latin typeface="Verdana" pitchFamily="34" charset="0"/>
              </a:rPr>
              <a:t>th</a:t>
            </a:r>
            <a:r>
              <a:rPr lang="en-US" sz="2000">
                <a:solidFill>
                  <a:srgbClr val="D5BC61"/>
                </a:solidFill>
                <a:latin typeface="Verdana" pitchFamily="34" charset="0"/>
              </a:rPr>
              <a:t> century, Siam was remade as a </a:t>
            </a:r>
            <a:r>
              <a:rPr lang="en-US" sz="2000" i="1" u="sng">
                <a:solidFill>
                  <a:srgbClr val="D5BC61"/>
                </a:solidFill>
                <a:latin typeface="Verdana" pitchFamily="34" charset="0"/>
              </a:rPr>
              <a:t>nation-state</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ideas of nation, unified nation-state, nationality, national identity and centralized nation-governing bureaucracy were </a:t>
            </a:r>
            <a:r>
              <a:rPr lang="en-US" sz="2000" i="1" u="sng">
                <a:solidFill>
                  <a:srgbClr val="D5BC61"/>
                </a:solidFill>
                <a:latin typeface="Verdana" pitchFamily="34" charset="0"/>
              </a:rPr>
              <a:t>imposed</a:t>
            </a:r>
          </a:p>
          <a:p>
            <a:pPr lvl="1">
              <a:lnSpc>
                <a:spcPct val="80000"/>
              </a:lnSpc>
              <a:buSzPct val="75000"/>
              <a:buFont typeface="Wingdings" pitchFamily="2" charset="2"/>
              <a:buChar char="v"/>
            </a:pPr>
            <a:r>
              <a:rPr lang="en-US" sz="1800">
                <a:solidFill>
                  <a:srgbClr val="D5BC61"/>
                </a:solidFill>
                <a:latin typeface="Verdana" pitchFamily="34" charset="0"/>
              </a:rPr>
              <a:t>Prior century	 different histories, languages, religious cultures, Chinese immigrants, influx of war captives </a:t>
            </a:r>
          </a:p>
          <a:p>
            <a:pPr lvl="1">
              <a:lnSpc>
                <a:spcPct val="80000"/>
              </a:lnSpc>
              <a:buSzPct val="75000"/>
              <a:buFont typeface="Wingdings" pitchFamily="2" charset="2"/>
              <a:buNone/>
            </a:pPr>
            <a:r>
              <a:rPr lang="en-US" sz="1800">
                <a:solidFill>
                  <a:srgbClr val="D5BC61"/>
                </a:solidFill>
                <a:latin typeface="Verdana" pitchFamily="34" charset="0"/>
              </a:rPr>
              <a:t>		         </a:t>
            </a:r>
            <a:r>
              <a:rPr lang="en-US" sz="1800" b="1" i="1" u="sng">
                <a:solidFill>
                  <a:srgbClr val="D5BC61"/>
                </a:solidFill>
                <a:latin typeface="Verdana" pitchFamily="34" charset="0"/>
              </a:rPr>
              <a:t>added to the social variety</a:t>
            </a:r>
            <a:r>
              <a:rPr lang="en-US" sz="2000">
                <a:solidFill>
                  <a:srgbClr val="D5BC61"/>
                </a:solidFill>
                <a:latin typeface="Verdana" pitchFamily="34" charset="0"/>
              </a:rPr>
              <a:t> </a:t>
            </a:r>
          </a:p>
          <a:p>
            <a:pPr lvl="1">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Ideas of </a:t>
            </a:r>
            <a:r>
              <a:rPr lang="en-US" sz="2000" b="1" i="1" u="sng">
                <a:solidFill>
                  <a:srgbClr val="D5BC61"/>
                </a:solidFill>
                <a:latin typeface="Verdana" pitchFamily="34" charset="0"/>
              </a:rPr>
              <a:t>nation-state</a:t>
            </a:r>
            <a:r>
              <a:rPr lang="en-US" sz="2000">
                <a:solidFill>
                  <a:srgbClr val="D5BC61"/>
                </a:solidFill>
                <a:latin typeface="Verdana" pitchFamily="34" charset="0"/>
              </a:rPr>
              <a:t> were </a:t>
            </a:r>
            <a:r>
              <a:rPr lang="en-US" sz="2000" i="1" u="sng">
                <a:solidFill>
                  <a:srgbClr val="D5BC61"/>
                </a:solidFill>
                <a:latin typeface="Verdana" pitchFamily="34" charset="0"/>
              </a:rPr>
              <a:t>adapted</a:t>
            </a:r>
            <a:r>
              <a:rPr lang="en-US" sz="2000">
                <a:solidFill>
                  <a:srgbClr val="D5BC61"/>
                </a:solidFill>
                <a:latin typeface="Verdana" pitchFamily="34" charset="0"/>
              </a:rPr>
              <a:t> from </a:t>
            </a:r>
            <a:r>
              <a:rPr lang="en-US" sz="2000" i="1" u="sng">
                <a:solidFill>
                  <a:srgbClr val="D5BC61"/>
                </a:solidFill>
                <a:latin typeface="Verdana" pitchFamily="34" charset="0"/>
              </a:rPr>
              <a:t>European</a:t>
            </a:r>
            <a:r>
              <a:rPr lang="en-US" sz="2000">
                <a:solidFill>
                  <a:srgbClr val="D5BC61"/>
                </a:solidFill>
                <a:latin typeface="Verdana" pitchFamily="34" charset="0"/>
              </a:rPr>
              <a:t> models, and adopted in part to parry the threat of </a:t>
            </a:r>
            <a:r>
              <a:rPr lang="en-US" sz="2000" i="1" u="sng">
                <a:solidFill>
                  <a:srgbClr val="D5BC61"/>
                </a:solidFill>
                <a:latin typeface="Verdana" pitchFamily="34" charset="0"/>
              </a:rPr>
              <a:t>colonial </a:t>
            </a:r>
            <a:r>
              <a:rPr lang="en-US" sz="2000">
                <a:solidFill>
                  <a:srgbClr val="D5BC61"/>
                </a:solidFill>
                <a:latin typeface="Verdana" pitchFamily="34" charset="0"/>
              </a:rPr>
              <a:t>takeover. And to replace </a:t>
            </a:r>
            <a:r>
              <a:rPr lang="en-US" sz="2000" i="1" u="sng">
                <a:solidFill>
                  <a:srgbClr val="D5BC61"/>
                </a:solidFill>
                <a:latin typeface="Verdana" pitchFamily="34" charset="0"/>
              </a:rPr>
              <a:t>old systems</a:t>
            </a:r>
            <a:r>
              <a:rPr lang="en-US" sz="2000">
                <a:solidFill>
                  <a:srgbClr val="D5BC61"/>
                </a:solidFill>
                <a:latin typeface="Verdana" pitchFamily="34" charset="0"/>
              </a:rPr>
              <a:t> of rule and social control that could </a:t>
            </a:r>
            <a:r>
              <a:rPr lang="en-US" sz="2000" i="1" u="sng">
                <a:solidFill>
                  <a:srgbClr val="D5BC61"/>
                </a:solidFill>
                <a:latin typeface="Verdana" pitchFamily="34" charset="0"/>
              </a:rPr>
              <a:t>not satisfy</a:t>
            </a:r>
            <a:r>
              <a:rPr lang="en-US" sz="2000">
                <a:solidFill>
                  <a:srgbClr val="D5BC61"/>
                </a:solidFill>
                <a:latin typeface="Verdana" pitchFamily="34" charset="0"/>
              </a:rPr>
              <a:t> the new demands of the </a:t>
            </a:r>
            <a:r>
              <a:rPr lang="en-US" sz="2000" i="1" u="sng">
                <a:solidFill>
                  <a:srgbClr val="D5BC61"/>
                </a:solidFill>
                <a:latin typeface="Verdana" pitchFamily="34" charset="0"/>
              </a:rPr>
              <a:t>market economy</a:t>
            </a:r>
          </a:p>
        </p:txBody>
      </p:sp>
      <p:sp>
        <p:nvSpPr>
          <p:cNvPr id="14336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43364" name="Line 4"/>
          <p:cNvSpPr>
            <a:spLocks noChangeShapeType="1"/>
          </p:cNvSpPr>
          <p:nvPr/>
        </p:nvSpPr>
        <p:spPr bwMode="auto">
          <a:xfrm>
            <a:off x="2916238" y="3763963"/>
            <a:ext cx="360362" cy="0"/>
          </a:xfrm>
          <a:prstGeom prst="line">
            <a:avLst/>
          </a:prstGeom>
          <a:noFill/>
          <a:ln w="38100">
            <a:solidFill>
              <a:srgbClr val="D5BC61"/>
            </a:solidFill>
            <a:round/>
            <a:headEnd/>
            <a:tailEnd type="triangle" w="lg" len="lg"/>
          </a:ln>
          <a:effectLst/>
        </p:spPr>
        <p:txBody>
          <a:bodyPr/>
          <a:lstStyle/>
          <a:p>
            <a:endParaRPr lang="en-US"/>
          </a:p>
        </p:txBody>
      </p:sp>
      <p:sp>
        <p:nvSpPr>
          <p:cNvPr id="143365" name="Line 5"/>
          <p:cNvSpPr>
            <a:spLocks noChangeShapeType="1"/>
          </p:cNvSpPr>
          <p:nvPr/>
        </p:nvSpPr>
        <p:spPr bwMode="auto">
          <a:xfrm>
            <a:off x="1331913" y="4289425"/>
            <a:ext cx="792162" cy="0"/>
          </a:xfrm>
          <a:prstGeom prst="line">
            <a:avLst/>
          </a:prstGeom>
          <a:noFill/>
          <a:ln w="38100">
            <a:solidFill>
              <a:srgbClr val="D5BC61"/>
            </a:solidFill>
            <a:round/>
            <a:headEnd/>
            <a:tailEnd type="triangle" w="lg" len="lg"/>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4745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Decline of the Traditional Polity</a:t>
            </a:r>
            <a:endParaRPr lang="en-US" sz="20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By the mid-19</a:t>
            </a:r>
            <a:r>
              <a:rPr lang="en-US" sz="1800" baseline="30000">
                <a:solidFill>
                  <a:srgbClr val="D5BC61"/>
                </a:solidFill>
                <a:latin typeface="Verdana" pitchFamily="34" charset="0"/>
              </a:rPr>
              <a:t>th</a:t>
            </a:r>
            <a:r>
              <a:rPr lang="en-US" sz="1800">
                <a:solidFill>
                  <a:srgbClr val="D5BC61"/>
                </a:solidFill>
                <a:latin typeface="Verdana" pitchFamily="34" charset="0"/>
              </a:rPr>
              <a:t> century, the combination of </a:t>
            </a:r>
            <a:r>
              <a:rPr lang="en-US" sz="1800" i="1" u="sng">
                <a:solidFill>
                  <a:srgbClr val="D5BC61"/>
                </a:solidFill>
                <a:latin typeface="Verdana" pitchFamily="34" charset="0"/>
              </a:rPr>
              <a:t>military expansion</a:t>
            </a:r>
            <a:r>
              <a:rPr lang="en-US" sz="1800">
                <a:solidFill>
                  <a:srgbClr val="D5BC61"/>
                </a:solidFill>
                <a:latin typeface="Verdana" pitchFamily="34" charset="0"/>
              </a:rPr>
              <a:t> and rising </a:t>
            </a:r>
            <a:r>
              <a:rPr lang="en-US" sz="1800" i="1" u="sng">
                <a:solidFill>
                  <a:srgbClr val="D5BC61"/>
                </a:solidFill>
                <a:latin typeface="Verdana" pitchFamily="34" charset="0"/>
              </a:rPr>
              <a:t>commercial economy</a:t>
            </a:r>
            <a:r>
              <a:rPr lang="en-US" sz="1800">
                <a:solidFill>
                  <a:srgbClr val="D5BC61"/>
                </a:solidFill>
                <a:latin typeface="Verdana" pitchFamily="34" charset="0"/>
              </a:rPr>
              <a:t> changed the demography of the core kingdom based on </a:t>
            </a:r>
            <a:r>
              <a:rPr lang="en-US" sz="1800" i="1" u="sng">
                <a:solidFill>
                  <a:srgbClr val="D5BC61"/>
                </a:solidFill>
                <a:latin typeface="Verdana" pitchFamily="34" charset="0"/>
              </a:rPr>
              <a:t>personal ties</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By 1850, there were about ≈ </a:t>
            </a:r>
            <a:r>
              <a:rPr lang="en-US" sz="1800" i="1" u="sng">
                <a:solidFill>
                  <a:srgbClr val="D5BC61"/>
                </a:solidFill>
                <a:latin typeface="Verdana" pitchFamily="34" charset="0"/>
              </a:rPr>
              <a:t>300,000 immigrated Chinese</a:t>
            </a:r>
            <a:r>
              <a:rPr lang="en-US" sz="1800">
                <a:solidFill>
                  <a:srgbClr val="D5BC61"/>
                </a:solidFill>
                <a:latin typeface="Verdana" pitchFamily="34" charset="0"/>
              </a:rPr>
              <a:t>, they were too many, too varied, too mobile…many were far from Bangkok and </a:t>
            </a:r>
            <a:r>
              <a:rPr lang="en-US" sz="1800" i="1" u="sng">
                <a:solidFill>
                  <a:srgbClr val="D5BC61"/>
                </a:solidFill>
                <a:latin typeface="Verdana" pitchFamily="34" charset="0"/>
              </a:rPr>
              <a:t>difficult to control</a:t>
            </a:r>
          </a:p>
          <a:p>
            <a:pPr lvl="1">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Occasionally they ran </a:t>
            </a:r>
            <a:r>
              <a:rPr lang="en-US" sz="1800" i="1" u="sng">
                <a:solidFill>
                  <a:srgbClr val="D5BC61"/>
                </a:solidFill>
                <a:latin typeface="Verdana" pitchFamily="34" charset="0"/>
              </a:rPr>
              <a:t>riot</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In 1889, </a:t>
            </a:r>
            <a:r>
              <a:rPr lang="en-US" sz="1800" i="1" u="sng">
                <a:solidFill>
                  <a:srgbClr val="D5BC61"/>
                </a:solidFill>
                <a:latin typeface="Verdana" pitchFamily="34" charset="0"/>
              </a:rPr>
              <a:t>rival</a:t>
            </a:r>
            <a:r>
              <a:rPr lang="en-US" sz="1800">
                <a:solidFill>
                  <a:srgbClr val="D5BC61"/>
                </a:solidFill>
                <a:latin typeface="Verdana" pitchFamily="34" charset="0"/>
              </a:rPr>
              <a:t> Chinese gangs fought a </a:t>
            </a:r>
            <a:r>
              <a:rPr lang="en-US" sz="1800" i="1" u="sng">
                <a:solidFill>
                  <a:srgbClr val="D5BC61"/>
                </a:solidFill>
                <a:latin typeface="Verdana" pitchFamily="34" charset="0"/>
              </a:rPr>
              <a:t>pitched battle</a:t>
            </a:r>
            <a:r>
              <a:rPr lang="en-US" sz="1800">
                <a:solidFill>
                  <a:srgbClr val="D5BC61"/>
                </a:solidFill>
                <a:latin typeface="Verdana" pitchFamily="34" charset="0"/>
              </a:rPr>
              <a:t> in the centre of the </a:t>
            </a:r>
            <a:r>
              <a:rPr lang="en-US" sz="1800" i="1" u="sng">
                <a:solidFill>
                  <a:srgbClr val="D5BC61"/>
                </a:solidFill>
                <a:latin typeface="Verdana" pitchFamily="34" charset="0"/>
              </a:rPr>
              <a:t>capital</a:t>
            </a:r>
            <a:r>
              <a:rPr lang="en-US" sz="1800">
                <a:solidFill>
                  <a:srgbClr val="D5BC61"/>
                </a:solidFill>
                <a:latin typeface="Verdana" pitchFamily="34" charset="0"/>
              </a:rPr>
              <a:t> for </a:t>
            </a:r>
            <a:r>
              <a:rPr lang="en-US" sz="1800" i="1" u="sng">
                <a:solidFill>
                  <a:srgbClr val="D5BC61"/>
                </a:solidFill>
                <a:latin typeface="Verdana" pitchFamily="34" charset="0"/>
              </a:rPr>
              <a:t>three days</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Chinese formed self-help and self-defense societies. The authorities saw these </a:t>
            </a:r>
            <a:r>
              <a:rPr lang="en-US" sz="1800" b="1" i="1" u="sng">
                <a:solidFill>
                  <a:srgbClr val="D5BC61"/>
                </a:solidFill>
                <a:latin typeface="Verdana" pitchFamily="34" charset="0"/>
              </a:rPr>
              <a:t>angyi</a:t>
            </a:r>
            <a:r>
              <a:rPr lang="en-US" sz="1800">
                <a:solidFill>
                  <a:srgbClr val="D5BC61"/>
                </a:solidFill>
                <a:latin typeface="Verdana" pitchFamily="34" charset="0"/>
              </a:rPr>
              <a:t> (secret societies)</a:t>
            </a:r>
          </a:p>
          <a:p>
            <a:pPr lvl="1">
              <a:lnSpc>
                <a:spcPct val="80000"/>
              </a:lnSpc>
              <a:buSzPct val="75000"/>
              <a:buFont typeface="Wingdings" pitchFamily="2" charset="2"/>
              <a:buChar char="v"/>
            </a:pPr>
            <a:r>
              <a:rPr lang="en-US" sz="1600">
                <a:solidFill>
                  <a:srgbClr val="D5BC61"/>
                </a:solidFill>
                <a:latin typeface="Verdana" pitchFamily="34" charset="0"/>
              </a:rPr>
              <a:t>Armed, smuggling opium, distilling local liquor, running gambling rackets</a:t>
            </a:r>
          </a:p>
        </p:txBody>
      </p:sp>
      <p:sp>
        <p:nvSpPr>
          <p:cNvPr id="14745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4848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Decline of the Traditional Polity</a:t>
            </a:r>
            <a:endParaRPr lang="en-US" sz="20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Not only the Chinese,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New frontier </a:t>
            </a:r>
            <a:r>
              <a:rPr lang="en-US" sz="1800" i="1" u="sng">
                <a:solidFill>
                  <a:srgbClr val="D5BC61"/>
                </a:solidFill>
                <a:latin typeface="Verdana" pitchFamily="34" charset="0"/>
              </a:rPr>
              <a:t>allowed peasant settlers to flee beyond</a:t>
            </a:r>
            <a:r>
              <a:rPr lang="en-US" sz="1800">
                <a:solidFill>
                  <a:srgbClr val="D5BC61"/>
                </a:solidFill>
                <a:latin typeface="Verdana" pitchFamily="34" charset="0"/>
              </a:rPr>
              <a:t> the reach of labour </a:t>
            </a:r>
            <a:r>
              <a:rPr lang="en-US" sz="1800" i="1">
                <a:solidFill>
                  <a:srgbClr val="D5BC61"/>
                </a:solidFill>
                <a:latin typeface="Verdana" pitchFamily="34" charset="0"/>
              </a:rPr>
              <a:t>controls</a:t>
            </a:r>
            <a:r>
              <a:rPr lang="en-US" sz="1800">
                <a:solidFill>
                  <a:srgbClr val="D5BC61"/>
                </a:solidFill>
                <a:latin typeface="Verdana" pitchFamily="34" charset="0"/>
              </a:rPr>
              <a:t> and </a:t>
            </a:r>
            <a:r>
              <a:rPr lang="en-US" sz="1800" i="1" u="sng">
                <a:solidFill>
                  <a:srgbClr val="D5BC61"/>
                </a:solidFill>
                <a:latin typeface="Verdana" pitchFamily="34" charset="0"/>
              </a:rPr>
              <a:t>policing</a:t>
            </a:r>
          </a:p>
          <a:p>
            <a:pPr lvl="1">
              <a:lnSpc>
                <a:spcPct val="80000"/>
              </a:lnSpc>
              <a:buSzPct val="75000"/>
              <a:buFont typeface="Wingdings" pitchFamily="2" charset="2"/>
              <a:buChar char="v"/>
            </a:pPr>
            <a:r>
              <a:rPr lang="en-US" sz="1600">
                <a:solidFill>
                  <a:srgbClr val="D5BC61"/>
                </a:solidFill>
                <a:latin typeface="Verdana" pitchFamily="34" charset="0"/>
              </a:rPr>
              <a:t>Government made no objection, while gradually increasing the range of taxes on production, commerce, and entertainment</a:t>
            </a:r>
          </a:p>
          <a:p>
            <a:pPr lvl="1">
              <a:lnSpc>
                <a:spcPct val="80000"/>
              </a:lnSpc>
              <a:buSzPct val="75000"/>
              <a:buFont typeface="Wingdings" pitchFamily="2" charset="2"/>
              <a:buNone/>
            </a:pPr>
            <a:endParaRPr lang="en-US" sz="1600">
              <a:solidFill>
                <a:srgbClr val="D5BC61"/>
              </a:solidFill>
              <a:latin typeface="Verdana" pitchFamily="34" charset="0"/>
            </a:endParaRPr>
          </a:p>
          <a:p>
            <a:pPr lvl="1">
              <a:lnSpc>
                <a:spcPct val="80000"/>
              </a:lnSpc>
              <a:buSzPct val="75000"/>
              <a:buFont typeface="Wingdings" pitchFamily="2" charset="2"/>
              <a:buChar char="v"/>
            </a:pPr>
            <a:r>
              <a:rPr lang="en-US" sz="1600">
                <a:solidFill>
                  <a:srgbClr val="D5BC61"/>
                </a:solidFill>
                <a:latin typeface="Verdana" pitchFamily="34" charset="0"/>
              </a:rPr>
              <a:t>But from mid-century, it became worried about </a:t>
            </a:r>
            <a:r>
              <a:rPr lang="en-US" sz="1600" i="1" u="sng">
                <a:solidFill>
                  <a:srgbClr val="D5BC61"/>
                </a:solidFill>
                <a:latin typeface="Verdana" pitchFamily="34" charset="0"/>
              </a:rPr>
              <a:t>banditry</a:t>
            </a:r>
            <a:r>
              <a:rPr lang="en-US" sz="1600">
                <a:solidFill>
                  <a:srgbClr val="D5BC61"/>
                </a:solidFill>
                <a:latin typeface="Verdana" pitchFamily="34" charset="0"/>
              </a:rPr>
              <a:t> in the rural areas </a:t>
            </a:r>
            <a:r>
              <a:rPr lang="en-US" sz="1600" b="1" i="1" u="sng">
                <a:solidFill>
                  <a:srgbClr val="D5BC61"/>
                </a:solidFill>
                <a:latin typeface="Verdana" pitchFamily="34" charset="0"/>
              </a:rPr>
              <a:t>nakleng</a:t>
            </a:r>
            <a:r>
              <a:rPr lang="en-US" sz="1600">
                <a:solidFill>
                  <a:srgbClr val="D5BC61"/>
                </a:solidFill>
                <a:latin typeface="Verdana" pitchFamily="34" charset="0"/>
              </a:rPr>
              <a:t> (local toughs who defended their village against predators, including money lenders and tax collectors)</a:t>
            </a:r>
          </a:p>
          <a:p>
            <a:pPr lvl="1">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 1855 </a:t>
            </a:r>
            <a:r>
              <a:rPr lang="en-US" sz="1800" i="1" u="sng">
                <a:solidFill>
                  <a:srgbClr val="FFFF00"/>
                </a:solidFill>
                <a:latin typeface="Verdana" pitchFamily="34" charset="0"/>
              </a:rPr>
              <a:t>Bowring treaty</a:t>
            </a:r>
            <a:r>
              <a:rPr lang="en-US" sz="1800">
                <a:solidFill>
                  <a:srgbClr val="FFFF00"/>
                </a:solidFill>
                <a:latin typeface="Verdana" pitchFamily="34" charset="0"/>
              </a:rPr>
              <a:t> further</a:t>
            </a:r>
            <a:r>
              <a:rPr lang="en-US" sz="1800" i="1" u="sng">
                <a:solidFill>
                  <a:srgbClr val="FFFF00"/>
                </a:solidFill>
                <a:latin typeface="Verdana" pitchFamily="34" charset="0"/>
              </a:rPr>
              <a:t> stimulated </a:t>
            </a:r>
            <a:r>
              <a:rPr lang="en-US" sz="1800">
                <a:solidFill>
                  <a:srgbClr val="FFFF00"/>
                </a:solidFill>
                <a:latin typeface="Verdana" pitchFamily="34" charset="0"/>
              </a:rPr>
              <a:t>the </a:t>
            </a:r>
            <a:r>
              <a:rPr lang="en-US" sz="1800" i="1" u="sng">
                <a:solidFill>
                  <a:srgbClr val="FFFF00"/>
                </a:solidFill>
                <a:latin typeface="Verdana" pitchFamily="34" charset="0"/>
              </a:rPr>
              <a:t>market</a:t>
            </a:r>
            <a:r>
              <a:rPr lang="en-US" sz="1800">
                <a:solidFill>
                  <a:srgbClr val="FFFF00"/>
                </a:solidFill>
                <a:latin typeface="Verdana" pitchFamily="34" charset="0"/>
              </a:rPr>
              <a:t> economy, and </a:t>
            </a:r>
            <a:r>
              <a:rPr lang="en-US" sz="1800" i="1" u="sng">
                <a:solidFill>
                  <a:srgbClr val="FFFF00"/>
                </a:solidFill>
                <a:latin typeface="Verdana" pitchFamily="34" charset="0"/>
              </a:rPr>
              <a:t>increased the strain on the old administrative system</a:t>
            </a:r>
          </a:p>
          <a:p>
            <a:pPr>
              <a:lnSpc>
                <a:spcPct val="80000"/>
              </a:lnSpc>
              <a:buSzPct val="75000"/>
              <a:buFont typeface="Wingdings" pitchFamily="2" charset="2"/>
              <a:buNone/>
            </a:pPr>
            <a:endParaRPr lang="en-US" sz="1800" i="1" u="sng">
              <a:solidFill>
                <a:srgbClr val="FFFF00"/>
              </a:solidFill>
              <a:latin typeface="Verdana" pitchFamily="34" charset="0"/>
            </a:endParaRPr>
          </a:p>
          <a:p>
            <a:pPr lvl="1">
              <a:lnSpc>
                <a:spcPct val="80000"/>
              </a:lnSpc>
              <a:buSzPct val="75000"/>
              <a:buFont typeface="Wingdings" pitchFamily="2" charset="2"/>
              <a:buChar char="v"/>
            </a:pPr>
            <a:r>
              <a:rPr lang="en-US" sz="1600">
                <a:solidFill>
                  <a:srgbClr val="D5BC61"/>
                </a:solidFill>
                <a:latin typeface="Verdana" pitchFamily="34" charset="0"/>
              </a:rPr>
              <a:t>They gave </a:t>
            </a:r>
            <a:r>
              <a:rPr lang="en-US" sz="1600" i="1" u="sng">
                <a:solidFill>
                  <a:srgbClr val="D5BC61"/>
                </a:solidFill>
                <a:latin typeface="Verdana" pitchFamily="34" charset="0"/>
              </a:rPr>
              <a:t>extraterritorial rights</a:t>
            </a:r>
            <a:r>
              <a:rPr lang="en-US" sz="1600">
                <a:solidFill>
                  <a:srgbClr val="D5BC61"/>
                </a:solidFill>
                <a:latin typeface="Verdana" pitchFamily="34" charset="0"/>
              </a:rPr>
              <a:t> to foreign citizens, especially the right to be tried by their consuls rather than Siamese courts (foreign traders used this protection to defy Siamese officials, avoid taxation and engage in illegal business)</a:t>
            </a:r>
          </a:p>
          <a:p>
            <a:pPr>
              <a:lnSpc>
                <a:spcPct val="80000"/>
              </a:lnSpc>
              <a:buSzPct val="75000"/>
              <a:buFont typeface="Wingdings" pitchFamily="2" charset="2"/>
              <a:buNone/>
            </a:pPr>
            <a:endParaRPr lang="en-US" sz="1800">
              <a:solidFill>
                <a:srgbClr val="D5BC61"/>
              </a:solidFill>
              <a:latin typeface="Verdana" pitchFamily="34" charset="0"/>
            </a:endParaRPr>
          </a:p>
        </p:txBody>
      </p:sp>
      <p:sp>
        <p:nvSpPr>
          <p:cNvPr id="14848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4950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Decline of the Traditional Polity</a:t>
            </a: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2000" u="sng">
              <a:solidFill>
                <a:srgbClr val="928264"/>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Demand on government</a:t>
            </a:r>
            <a:r>
              <a:rPr lang="en-US" sz="2000">
                <a:solidFill>
                  <a:srgbClr val="D5BC61"/>
                </a:solidFill>
                <a:latin typeface="Verdana" pitchFamily="34" charset="0"/>
              </a:rPr>
              <a:t> became </a:t>
            </a:r>
            <a:r>
              <a:rPr lang="en-US" sz="2000" i="1" u="sng">
                <a:solidFill>
                  <a:srgbClr val="D5BC61"/>
                </a:solidFill>
                <a:latin typeface="Verdana" pitchFamily="34" charset="0"/>
              </a:rPr>
              <a:t>more complex</a:t>
            </a:r>
            <a:r>
              <a:rPr lang="en-US" sz="2000">
                <a:solidFill>
                  <a:srgbClr val="D5BC61"/>
                </a:solidFill>
                <a:latin typeface="Verdana" pitchFamily="34" charset="0"/>
              </a:rPr>
              <a:t> as the economy changed. </a:t>
            </a:r>
            <a:r>
              <a:rPr lang="en-US" sz="2000" b="1" i="1">
                <a:solidFill>
                  <a:srgbClr val="D5BC61"/>
                </a:solidFill>
                <a:latin typeface="Verdana" pitchFamily="34" charset="0"/>
              </a:rPr>
              <a:t>“Every day”… </a:t>
            </a:r>
            <a:r>
              <a:rPr lang="en-US" sz="2000">
                <a:solidFill>
                  <a:srgbClr val="D5BC61"/>
                </a:solidFill>
                <a:latin typeface="Verdana" pitchFamily="34" charset="0"/>
              </a:rPr>
              <a:t>the number of </a:t>
            </a:r>
            <a:r>
              <a:rPr lang="en-US" sz="2000" i="1" u="sng">
                <a:solidFill>
                  <a:srgbClr val="D5BC61"/>
                </a:solidFill>
                <a:latin typeface="Verdana" pitchFamily="34" charset="0"/>
              </a:rPr>
              <a:t>court cases increases</a:t>
            </a:r>
            <a:r>
              <a:rPr lang="en-US" sz="2000">
                <a:solidFill>
                  <a:srgbClr val="D5BC61"/>
                </a:solidFill>
                <a:latin typeface="Verdana" pitchFamily="34" charset="0"/>
              </a:rPr>
              <a:t>, because people are trading and dealing with each other more and more</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While </a:t>
            </a:r>
            <a:r>
              <a:rPr lang="en-US" sz="2000" i="1" u="sng">
                <a:solidFill>
                  <a:srgbClr val="D5BC61"/>
                </a:solidFill>
                <a:latin typeface="Verdana" pitchFamily="34" charset="0"/>
              </a:rPr>
              <a:t>Monkut’s intellectual</a:t>
            </a:r>
            <a:r>
              <a:rPr lang="en-US" sz="2000">
                <a:solidFill>
                  <a:srgbClr val="D5BC61"/>
                </a:solidFill>
                <a:latin typeface="Verdana" pitchFamily="34" charset="0"/>
              </a:rPr>
              <a:t> interests leaned towards </a:t>
            </a:r>
            <a:r>
              <a:rPr lang="en-US" sz="2000" i="1" u="sng">
                <a:solidFill>
                  <a:srgbClr val="D5BC61"/>
                </a:solidFill>
                <a:latin typeface="Verdana" pitchFamily="34" charset="0"/>
              </a:rPr>
              <a:t>the west</a:t>
            </a:r>
            <a:r>
              <a:rPr lang="en-US" sz="2000">
                <a:solidFill>
                  <a:srgbClr val="D5BC61"/>
                </a:solidFill>
                <a:latin typeface="Verdana" pitchFamily="34" charset="0"/>
              </a:rPr>
              <a:t>, his approach to managing increasingly disorderly kingdom was very traditional</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Revived a great deal of </a:t>
            </a:r>
            <a:r>
              <a:rPr lang="en-US" sz="2000" b="1" i="1" u="sng">
                <a:solidFill>
                  <a:srgbClr val="D5BC61"/>
                </a:solidFill>
                <a:latin typeface="Verdana" pitchFamily="34" charset="0"/>
              </a:rPr>
              <a:t>royal ritual</a:t>
            </a:r>
            <a:r>
              <a:rPr lang="en-US" sz="2000">
                <a:solidFill>
                  <a:srgbClr val="D5BC61"/>
                </a:solidFill>
                <a:latin typeface="Verdana" pitchFamily="34" charset="0"/>
              </a:rPr>
              <a:t> (Ayudhaya) e.g.</a:t>
            </a:r>
          </a:p>
          <a:p>
            <a:pPr lvl="1">
              <a:lnSpc>
                <a:spcPct val="80000"/>
              </a:lnSpc>
              <a:buSzPct val="75000"/>
              <a:buFont typeface="Wingdings" pitchFamily="2" charset="2"/>
              <a:buChar char="v"/>
            </a:pPr>
            <a:r>
              <a:rPr lang="en-US" sz="1800">
                <a:solidFill>
                  <a:srgbClr val="D5BC61"/>
                </a:solidFill>
                <a:latin typeface="Verdana" pitchFamily="34" charset="0"/>
              </a:rPr>
              <a:t>Annual festival of the great swing</a:t>
            </a:r>
          </a:p>
          <a:p>
            <a:pPr lvl="1">
              <a:lnSpc>
                <a:spcPct val="80000"/>
              </a:lnSpc>
              <a:buSzPct val="75000"/>
              <a:buFont typeface="Wingdings" pitchFamily="2" charset="2"/>
              <a:buChar char="v"/>
            </a:pPr>
            <a:r>
              <a:rPr lang="en-US" sz="1800">
                <a:solidFill>
                  <a:srgbClr val="D5BC61"/>
                </a:solidFill>
                <a:latin typeface="Verdana" pitchFamily="34" charset="0"/>
              </a:rPr>
              <a:t>Funding the repair and upkeep of prominent temples</a:t>
            </a:r>
          </a:p>
          <a:p>
            <a:pPr lvl="1">
              <a:lnSpc>
                <a:spcPct val="80000"/>
              </a:lnSpc>
              <a:buSzPct val="75000"/>
              <a:buFont typeface="Wingdings" pitchFamily="2" charset="2"/>
              <a:buChar char="v"/>
            </a:pPr>
            <a:r>
              <a:rPr lang="en-US" sz="1800">
                <a:solidFill>
                  <a:srgbClr val="D5BC61"/>
                </a:solidFill>
                <a:latin typeface="Verdana" pitchFamily="34" charset="0"/>
              </a:rPr>
              <a:t>Drank the water of allegiance</a:t>
            </a:r>
          </a:p>
          <a:p>
            <a:pPr lvl="1">
              <a:lnSpc>
                <a:spcPct val="80000"/>
              </a:lnSpc>
              <a:buSzPct val="75000"/>
              <a:buFont typeface="Wingdings" pitchFamily="2" charset="2"/>
              <a:buChar char="v"/>
            </a:pPr>
            <a:r>
              <a:rPr lang="en-US" sz="1800">
                <a:solidFill>
                  <a:srgbClr val="D5BC61"/>
                </a:solidFill>
                <a:latin typeface="Verdana" pitchFamily="34" charset="0"/>
              </a:rPr>
              <a:t>Created a new city pillar</a:t>
            </a:r>
          </a:p>
          <a:p>
            <a:pPr lvl="1">
              <a:lnSpc>
                <a:spcPct val="80000"/>
              </a:lnSpc>
              <a:buSzPct val="75000"/>
              <a:buFont typeface="Wingdings" pitchFamily="2" charset="2"/>
              <a:buChar char="v"/>
            </a:pPr>
            <a:r>
              <a:rPr lang="en-US" sz="1800">
                <a:solidFill>
                  <a:srgbClr val="D5BC61"/>
                </a:solidFill>
                <a:latin typeface="Verdana" pitchFamily="34" charset="0"/>
              </a:rPr>
              <a:t>Invented “Sayam Thewathirat” (a protective spirit of the kingdom)</a:t>
            </a:r>
          </a:p>
          <a:p>
            <a:pPr lvl="1">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None/>
            </a:pPr>
            <a:endParaRPr lang="en-US" sz="2000">
              <a:solidFill>
                <a:srgbClr val="D5BC61"/>
              </a:solidFill>
              <a:latin typeface="Verdana" pitchFamily="34" charset="0"/>
            </a:endParaRPr>
          </a:p>
        </p:txBody>
      </p:sp>
      <p:sp>
        <p:nvSpPr>
          <p:cNvPr id="14950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3200" u="sng">
                <a:solidFill>
                  <a:srgbClr val="928264"/>
                </a:solidFill>
                <a:latin typeface="Verdana" pitchFamily="34" charset="0"/>
              </a:rPr>
              <a:t/>
            </a:r>
            <a:br>
              <a:rPr lang="en-US" sz="32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053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Decline of the Traditional Polity</a:t>
            </a: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20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Mongkut issued numbers of </a:t>
            </a:r>
            <a:r>
              <a:rPr lang="en-US" sz="2000" i="1" u="sng">
                <a:solidFill>
                  <a:srgbClr val="D5BC61"/>
                </a:solidFill>
                <a:latin typeface="Verdana" pitchFamily="34" charset="0"/>
              </a:rPr>
              <a:t>decrees and royal proclamations</a:t>
            </a:r>
            <a:r>
              <a:rPr lang="en-US" sz="2000">
                <a:solidFill>
                  <a:srgbClr val="D5BC61"/>
                </a:solidFill>
                <a:latin typeface="Verdana" pitchFamily="34" charset="0"/>
              </a:rPr>
              <a:t> (statements of principal intended to guide the actions of officials and people) in the style of </a:t>
            </a:r>
            <a:r>
              <a:rPr lang="en-US" sz="2000" b="1" i="1" u="sng">
                <a:solidFill>
                  <a:srgbClr val="D5BC61"/>
                </a:solidFill>
                <a:latin typeface="Verdana" pitchFamily="34" charset="0"/>
              </a:rPr>
              <a:t>Chinese imperial rule</a:t>
            </a:r>
          </a:p>
          <a:p>
            <a:pPr>
              <a:lnSpc>
                <a:spcPct val="80000"/>
              </a:lnSpc>
              <a:buSzPct val="75000"/>
              <a:buFont typeface="Wingdings" pitchFamily="2" charset="2"/>
              <a:buNone/>
            </a:pPr>
            <a:endParaRPr lang="en-US" sz="2000" b="1" i="1" u="sng">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These were attempts to increase the </a:t>
            </a:r>
            <a:r>
              <a:rPr lang="en-US" sz="2000" i="1" u="sng">
                <a:solidFill>
                  <a:srgbClr val="D5BC61"/>
                </a:solidFill>
                <a:latin typeface="Verdana" pitchFamily="34" charset="0"/>
              </a:rPr>
              <a:t>specialness of monarchy</a:t>
            </a:r>
            <a:r>
              <a:rPr lang="en-US" sz="2000">
                <a:solidFill>
                  <a:srgbClr val="D5BC61"/>
                </a:solidFill>
                <a:latin typeface="Verdana" pitchFamily="34" charset="0"/>
              </a:rPr>
              <a:t> and its distance from the society </a:t>
            </a:r>
          </a:p>
          <a:p>
            <a:pPr lvl="1">
              <a:lnSpc>
                <a:spcPct val="80000"/>
              </a:lnSpc>
              <a:buSzPct val="75000"/>
              <a:buFont typeface="Wingdings" pitchFamily="2" charset="2"/>
              <a:buChar char="v"/>
            </a:pPr>
            <a:r>
              <a:rPr lang="en-US" sz="1800">
                <a:solidFill>
                  <a:srgbClr val="D5BC61"/>
                </a:solidFill>
                <a:latin typeface="Verdana" pitchFamily="34" charset="0"/>
              </a:rPr>
              <a:t>Laid down rules on the use of </a:t>
            </a:r>
            <a:r>
              <a:rPr lang="en-US" sz="1800" i="1" u="sng">
                <a:solidFill>
                  <a:srgbClr val="D5BC61"/>
                </a:solidFill>
                <a:latin typeface="Verdana" pitchFamily="34" charset="0"/>
              </a:rPr>
              <a:t>rachasap</a:t>
            </a:r>
            <a:r>
              <a:rPr lang="en-US" sz="1800">
                <a:solidFill>
                  <a:srgbClr val="D5BC61"/>
                </a:solidFill>
                <a:latin typeface="Verdana" pitchFamily="34" charset="0"/>
              </a:rPr>
              <a:t>, Khmer-derived language for use in addressing the king </a:t>
            </a:r>
          </a:p>
          <a:p>
            <a:pPr lvl="1">
              <a:lnSpc>
                <a:spcPct val="80000"/>
              </a:lnSpc>
              <a:buSzPct val="75000"/>
              <a:buFont typeface="Wingdings" pitchFamily="2" charset="2"/>
              <a:buChar char="v"/>
            </a:pPr>
            <a:r>
              <a:rPr lang="en-US" sz="1800" i="1" u="sng">
                <a:solidFill>
                  <a:srgbClr val="D5BC61"/>
                </a:solidFill>
                <a:latin typeface="Verdana" pitchFamily="34" charset="0"/>
              </a:rPr>
              <a:t>Outlawed</a:t>
            </a:r>
            <a:r>
              <a:rPr lang="en-US" sz="1800">
                <a:solidFill>
                  <a:srgbClr val="D5BC61"/>
                </a:solidFill>
                <a:latin typeface="Verdana" pitchFamily="34" charset="0"/>
              </a:rPr>
              <a:t> the adoption of </a:t>
            </a:r>
            <a:r>
              <a:rPr lang="en-US" sz="1800" i="1" u="sng">
                <a:solidFill>
                  <a:srgbClr val="D5BC61"/>
                </a:solidFill>
                <a:latin typeface="Verdana" pitchFamily="34" charset="0"/>
              </a:rPr>
              <a:t>consorts</a:t>
            </a:r>
            <a:r>
              <a:rPr lang="en-US" sz="1800">
                <a:solidFill>
                  <a:srgbClr val="D5BC61"/>
                </a:solidFill>
                <a:latin typeface="Verdana" pitchFamily="34" charset="0"/>
              </a:rPr>
              <a:t> with </a:t>
            </a:r>
            <a:r>
              <a:rPr lang="en-US" sz="1800" i="1" u="sng">
                <a:solidFill>
                  <a:srgbClr val="D5BC61"/>
                </a:solidFill>
                <a:latin typeface="Verdana" pitchFamily="34" charset="0"/>
              </a:rPr>
              <a:t>rural</a:t>
            </a:r>
            <a:r>
              <a:rPr lang="en-US" sz="1800">
                <a:solidFill>
                  <a:srgbClr val="D5BC61"/>
                </a:solidFill>
                <a:latin typeface="Verdana" pitchFamily="34" charset="0"/>
              </a:rPr>
              <a:t> background</a:t>
            </a:r>
          </a:p>
          <a:p>
            <a:pPr lvl="1">
              <a:lnSpc>
                <a:spcPct val="80000"/>
              </a:lnSpc>
              <a:buSzPct val="75000"/>
              <a:buFont typeface="Wingdings" pitchFamily="2" charset="2"/>
              <a:buChar char="v"/>
            </a:pPr>
            <a:r>
              <a:rPr lang="en-US" sz="1800">
                <a:solidFill>
                  <a:srgbClr val="D5BC61"/>
                </a:solidFill>
                <a:latin typeface="Verdana" pitchFamily="34" charset="0"/>
              </a:rPr>
              <a:t>Laid down precise hierarchy within the royal family based on age, status of the mother, genealogical distance from the king </a:t>
            </a:r>
          </a:p>
          <a:p>
            <a:pPr lvl="1">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FFFF00"/>
                </a:solidFill>
                <a:latin typeface="Verdana" pitchFamily="34" charset="0"/>
              </a:rPr>
              <a:t>Mongkut strove</a:t>
            </a:r>
            <a:r>
              <a:rPr lang="en-US" sz="2000">
                <a:solidFill>
                  <a:srgbClr val="FFFF00"/>
                </a:solidFill>
                <a:latin typeface="Verdana" pitchFamily="34" charset="0"/>
              </a:rPr>
              <a:t> for a </a:t>
            </a:r>
            <a:r>
              <a:rPr lang="en-US" sz="2000" i="1" u="sng">
                <a:solidFill>
                  <a:srgbClr val="FFFF00"/>
                </a:solidFill>
                <a:latin typeface="Verdana" pitchFamily="34" charset="0"/>
              </a:rPr>
              <a:t>more hierarchically</a:t>
            </a:r>
            <a:r>
              <a:rPr lang="en-US" sz="2000">
                <a:solidFill>
                  <a:srgbClr val="FFFF00"/>
                </a:solidFill>
                <a:latin typeface="Verdana" pitchFamily="34" charset="0"/>
              </a:rPr>
              <a:t> ordered kingdom under a </a:t>
            </a:r>
            <a:r>
              <a:rPr lang="en-US" sz="2000" i="1" u="sng">
                <a:solidFill>
                  <a:srgbClr val="FFFF00"/>
                </a:solidFill>
                <a:latin typeface="Verdana" pitchFamily="34" charset="0"/>
              </a:rPr>
              <a:t>more elevated monarchy</a:t>
            </a:r>
          </a:p>
          <a:p>
            <a:pPr>
              <a:lnSpc>
                <a:spcPct val="80000"/>
              </a:lnSpc>
              <a:buSzPct val="75000"/>
              <a:buFont typeface="Wingdings" pitchFamily="2" charset="2"/>
              <a:buNone/>
            </a:pPr>
            <a:endParaRPr lang="en-US" sz="2000">
              <a:solidFill>
                <a:srgbClr val="FFFF00"/>
              </a:solidFill>
              <a:latin typeface="Verdana" pitchFamily="34" charset="0"/>
            </a:endParaRPr>
          </a:p>
        </p:txBody>
      </p:sp>
      <p:sp>
        <p:nvSpPr>
          <p:cNvPr id="15053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3200" u="sng">
                <a:solidFill>
                  <a:srgbClr val="928264"/>
                </a:solidFill>
                <a:latin typeface="Verdana" pitchFamily="34" charset="0"/>
              </a:rPr>
              <a:t/>
            </a:r>
            <a:br>
              <a:rPr lang="en-US" sz="32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155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400" b="1">
                <a:solidFill>
                  <a:srgbClr val="928264"/>
                </a:solidFill>
                <a:latin typeface="Verdana" pitchFamily="34" charset="0"/>
              </a:rPr>
              <a:t>	</a:t>
            </a:r>
            <a:r>
              <a:rPr lang="en-US" sz="1600" b="1" u="sng">
                <a:solidFill>
                  <a:srgbClr val="928264"/>
                </a:solidFill>
                <a:effectLst>
                  <a:outerShdw blurRad="38100" dist="38100" dir="2700000" algn="tl">
                    <a:srgbClr val="FFFFFF"/>
                  </a:outerShdw>
                </a:effectLst>
                <a:latin typeface="Verdana" pitchFamily="34" charset="0"/>
              </a:rPr>
              <a:t>Decline of the Traditional Polity</a:t>
            </a:r>
            <a:endParaRPr lang="en-US" sz="16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1400" u="sng">
              <a:solidFill>
                <a:srgbClr val="928264"/>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He also turned towards the </a:t>
            </a:r>
            <a:r>
              <a:rPr lang="en-US" sz="1600" i="1" u="sng">
                <a:solidFill>
                  <a:srgbClr val="D5BC61"/>
                </a:solidFill>
                <a:latin typeface="Verdana" pitchFamily="34" charset="0"/>
              </a:rPr>
              <a:t>west</a:t>
            </a:r>
          </a:p>
          <a:p>
            <a:pPr lvl="1">
              <a:lnSpc>
                <a:spcPct val="80000"/>
              </a:lnSpc>
              <a:buSzPct val="75000"/>
              <a:buFont typeface="Wingdings" pitchFamily="2" charset="2"/>
              <a:buChar char="v"/>
            </a:pPr>
            <a:r>
              <a:rPr lang="en-US" sz="1400">
                <a:solidFill>
                  <a:srgbClr val="D5BC61"/>
                </a:solidFill>
                <a:latin typeface="Verdana" pitchFamily="34" charset="0"/>
              </a:rPr>
              <a:t>Hired </a:t>
            </a:r>
            <a:r>
              <a:rPr lang="en-US" sz="1400" i="1" u="sng">
                <a:solidFill>
                  <a:srgbClr val="D5BC61"/>
                </a:solidFill>
                <a:latin typeface="Verdana" pitchFamily="34" charset="0"/>
              </a:rPr>
              <a:t>westerners</a:t>
            </a:r>
            <a:r>
              <a:rPr lang="en-US" sz="1400">
                <a:solidFill>
                  <a:srgbClr val="D5BC61"/>
                </a:solidFill>
                <a:latin typeface="Verdana" pitchFamily="34" charset="0"/>
              </a:rPr>
              <a:t> as </a:t>
            </a:r>
            <a:r>
              <a:rPr lang="en-US" sz="1400" i="1" u="sng">
                <a:solidFill>
                  <a:srgbClr val="D5BC61"/>
                </a:solidFill>
                <a:latin typeface="Verdana" pitchFamily="34" charset="0"/>
              </a:rPr>
              <a:t>government advisors</a:t>
            </a:r>
            <a:r>
              <a:rPr lang="en-US" sz="1400">
                <a:solidFill>
                  <a:srgbClr val="D5BC61"/>
                </a:solidFill>
                <a:latin typeface="Verdana" pitchFamily="34" charset="0"/>
              </a:rPr>
              <a:t>, and set about bringing </a:t>
            </a:r>
            <a:r>
              <a:rPr lang="en-US" sz="1400" b="1" i="1" u="sng">
                <a:solidFill>
                  <a:srgbClr val="D5BC61"/>
                </a:solidFill>
                <a:latin typeface="Verdana" pitchFamily="34" charset="0"/>
              </a:rPr>
              <a:t>progress</a:t>
            </a:r>
            <a:r>
              <a:rPr lang="en-US" sz="1400">
                <a:solidFill>
                  <a:srgbClr val="D5BC61"/>
                </a:solidFill>
                <a:latin typeface="Verdana" pitchFamily="34" charset="0"/>
              </a:rPr>
              <a:t> to Siam</a:t>
            </a:r>
          </a:p>
          <a:p>
            <a:pPr lvl="1">
              <a:lnSpc>
                <a:spcPct val="80000"/>
              </a:lnSpc>
              <a:buSzPct val="75000"/>
              <a:buFont typeface="Wingdings" pitchFamily="2" charset="2"/>
              <a:buChar char="v"/>
            </a:pPr>
            <a:r>
              <a:rPr lang="en-US" sz="1400">
                <a:solidFill>
                  <a:srgbClr val="D5BC61"/>
                </a:solidFill>
                <a:latin typeface="Verdana" pitchFamily="34" charset="0"/>
              </a:rPr>
              <a:t>Tried to centralized tax revenues</a:t>
            </a:r>
          </a:p>
          <a:p>
            <a:pPr lvl="1">
              <a:lnSpc>
                <a:spcPct val="80000"/>
              </a:lnSpc>
              <a:buSzPct val="75000"/>
              <a:buFont typeface="Wingdings" pitchFamily="2" charset="2"/>
              <a:buChar char="v"/>
            </a:pPr>
            <a:r>
              <a:rPr lang="en-US" sz="1400">
                <a:solidFill>
                  <a:srgbClr val="D5BC61"/>
                </a:solidFill>
                <a:latin typeface="Verdana" pitchFamily="34" charset="0"/>
              </a:rPr>
              <a:t>Encouraged citizens to make judicial appeals to the king</a:t>
            </a:r>
          </a:p>
          <a:p>
            <a:pPr lvl="1">
              <a:lnSpc>
                <a:spcPct val="80000"/>
              </a:lnSpc>
              <a:buSzPct val="75000"/>
              <a:buFont typeface="Wingdings" pitchFamily="2" charset="2"/>
              <a:buChar char="v"/>
            </a:pPr>
            <a:r>
              <a:rPr lang="en-US" sz="1400">
                <a:solidFill>
                  <a:srgbClr val="FFFF00"/>
                </a:solidFill>
                <a:latin typeface="Verdana" pitchFamily="34" charset="0"/>
              </a:rPr>
              <a:t>Imagined himself as a </a:t>
            </a:r>
            <a:r>
              <a:rPr lang="en-US" sz="1400" i="1" u="sng">
                <a:solidFill>
                  <a:srgbClr val="FFFF00"/>
                </a:solidFill>
                <a:latin typeface="Verdana" pitchFamily="34" charset="0"/>
              </a:rPr>
              <a:t>phramahakasat</a:t>
            </a:r>
            <a:r>
              <a:rPr lang="en-US" sz="1400">
                <a:solidFill>
                  <a:srgbClr val="FFFF00"/>
                </a:solidFill>
                <a:latin typeface="Verdana" pitchFamily="34" charset="0"/>
              </a:rPr>
              <a:t> (great king) ruling over an </a:t>
            </a:r>
            <a:r>
              <a:rPr lang="en-US" sz="1400" i="1" u="sng">
                <a:solidFill>
                  <a:srgbClr val="FFFF00"/>
                </a:solidFill>
                <a:latin typeface="Verdana" pitchFamily="34" charset="0"/>
              </a:rPr>
              <a:t>ekkarat</a:t>
            </a:r>
            <a:r>
              <a:rPr lang="en-US" sz="1400">
                <a:solidFill>
                  <a:srgbClr val="FFFF00"/>
                </a:solidFill>
                <a:latin typeface="Verdana" pitchFamily="34" charset="0"/>
              </a:rPr>
              <a:t> (a unified and independent) kingdom</a:t>
            </a:r>
          </a:p>
          <a:p>
            <a:pPr>
              <a:lnSpc>
                <a:spcPct val="80000"/>
              </a:lnSpc>
              <a:buSzPct val="75000"/>
              <a:buFont typeface="Wingdings" pitchFamily="2" charset="2"/>
              <a:buNone/>
            </a:pPr>
            <a:endParaRPr lang="en-US" sz="1600">
              <a:solidFill>
                <a:srgbClr val="FFFF00"/>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He wanted to </a:t>
            </a:r>
            <a:r>
              <a:rPr lang="en-US" sz="1600" i="1" u="sng">
                <a:solidFill>
                  <a:srgbClr val="D5BC61"/>
                </a:solidFill>
                <a:latin typeface="Verdana" pitchFamily="34" charset="0"/>
              </a:rPr>
              <a:t>abolish slavery</a:t>
            </a:r>
            <a:r>
              <a:rPr lang="en-US" sz="1600">
                <a:solidFill>
                  <a:srgbClr val="D5BC61"/>
                </a:solidFill>
                <a:latin typeface="Verdana" pitchFamily="34" charset="0"/>
              </a:rPr>
              <a:t> for the </a:t>
            </a:r>
            <a:r>
              <a:rPr lang="en-US" sz="1600" i="1" u="sng">
                <a:solidFill>
                  <a:srgbClr val="D5BC61"/>
                </a:solidFill>
                <a:latin typeface="Verdana" pitchFamily="34" charset="0"/>
              </a:rPr>
              <a:t>distinguishing</a:t>
            </a:r>
            <a:r>
              <a:rPr lang="en-US" sz="1600">
                <a:solidFill>
                  <a:srgbClr val="D5BC61"/>
                </a:solidFill>
                <a:latin typeface="Verdana" pitchFamily="34" charset="0"/>
              </a:rPr>
              <a:t> of his reign</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In practice, his </a:t>
            </a:r>
            <a:r>
              <a:rPr lang="en-US" sz="1600" i="1" u="sng">
                <a:solidFill>
                  <a:srgbClr val="D5BC61"/>
                </a:solidFill>
                <a:latin typeface="Verdana" pitchFamily="34" charset="0"/>
              </a:rPr>
              <a:t>powers were circumscribed</a:t>
            </a:r>
            <a:r>
              <a:rPr lang="en-US" sz="1600">
                <a:solidFill>
                  <a:srgbClr val="D5BC61"/>
                </a:solidFill>
                <a:latin typeface="Verdana" pitchFamily="34" charset="0"/>
              </a:rPr>
              <a:t> by the power of </a:t>
            </a:r>
            <a:r>
              <a:rPr lang="en-US" sz="1600" i="1" u="sng">
                <a:solidFill>
                  <a:srgbClr val="D5BC61"/>
                </a:solidFill>
                <a:latin typeface="Verdana" pitchFamily="34" charset="0"/>
              </a:rPr>
              <a:t>great noble families</a:t>
            </a:r>
            <a:r>
              <a:rPr lang="en-US" sz="1600">
                <a:solidFill>
                  <a:srgbClr val="D5BC61"/>
                </a:solidFill>
                <a:latin typeface="Verdana" pitchFamily="34" charset="0"/>
              </a:rPr>
              <a:t>, and the </a:t>
            </a:r>
            <a:r>
              <a:rPr lang="en-US" sz="1600" i="1" u="sng">
                <a:solidFill>
                  <a:srgbClr val="D5BC61"/>
                </a:solidFill>
                <a:latin typeface="Verdana" pitchFamily="34" charset="0"/>
              </a:rPr>
              <a:t>limited scope</a:t>
            </a:r>
            <a:r>
              <a:rPr lang="en-US" sz="1600">
                <a:solidFill>
                  <a:srgbClr val="D5BC61"/>
                </a:solidFill>
                <a:latin typeface="Verdana" pitchFamily="34" charset="0"/>
              </a:rPr>
              <a:t> of the administrative machinery</a:t>
            </a:r>
          </a:p>
          <a:p>
            <a:pPr lvl="1">
              <a:lnSpc>
                <a:spcPct val="80000"/>
              </a:lnSpc>
              <a:buSzPct val="75000"/>
              <a:buFont typeface="Wingdings" pitchFamily="2" charset="2"/>
              <a:buChar char="v"/>
            </a:pPr>
            <a:r>
              <a:rPr lang="en-US" sz="1400" i="1">
                <a:solidFill>
                  <a:srgbClr val="D5BC61"/>
                </a:solidFill>
                <a:latin typeface="Verdana" pitchFamily="34" charset="0"/>
              </a:rPr>
              <a:t>“His reign was a </a:t>
            </a:r>
            <a:r>
              <a:rPr lang="en-US" sz="1400" i="1" u="sng">
                <a:solidFill>
                  <a:srgbClr val="D5BC61"/>
                </a:solidFill>
                <a:latin typeface="Verdana" pitchFamily="34" charset="0"/>
              </a:rPr>
              <a:t>time of transition</a:t>
            </a:r>
            <a:r>
              <a:rPr lang="en-US" sz="1400" i="1">
                <a:solidFill>
                  <a:srgbClr val="D5BC61"/>
                </a:solidFill>
                <a:latin typeface="Verdana" pitchFamily="34" charset="0"/>
              </a:rPr>
              <a:t>, </a:t>
            </a:r>
            <a:r>
              <a:rPr lang="en-US" sz="1400" i="1" u="sng">
                <a:solidFill>
                  <a:srgbClr val="D5BC61"/>
                </a:solidFill>
                <a:latin typeface="Verdana" pitchFamily="34" charset="0"/>
              </a:rPr>
              <a:t>suspended between different eras</a:t>
            </a:r>
            <a:r>
              <a:rPr lang="en-US" sz="1400" i="1">
                <a:solidFill>
                  <a:srgbClr val="D5BC61"/>
                </a:solidFill>
                <a:latin typeface="Verdana" pitchFamily="34" charset="0"/>
              </a:rPr>
              <a:t> and different </a:t>
            </a:r>
            <a:r>
              <a:rPr lang="en-US" sz="1400" i="1" u="sng">
                <a:solidFill>
                  <a:srgbClr val="D5BC61"/>
                </a:solidFill>
                <a:latin typeface="Verdana" pitchFamily="34" charset="0"/>
              </a:rPr>
              <a:t>world</a:t>
            </a:r>
            <a:r>
              <a:rPr lang="en-US" sz="1400" i="1">
                <a:solidFill>
                  <a:srgbClr val="D5BC61"/>
                </a:solidFill>
                <a:latin typeface="Verdana" pitchFamily="34" charset="0"/>
              </a:rPr>
              <a:t>”</a:t>
            </a:r>
          </a:p>
          <a:p>
            <a:pPr>
              <a:lnSpc>
                <a:spcPct val="80000"/>
              </a:lnSpc>
              <a:buSzPct val="75000"/>
              <a:buFont typeface="Wingdings" pitchFamily="2" charset="2"/>
              <a:buNone/>
            </a:pPr>
            <a:endParaRPr lang="en-US" sz="1600" i="1">
              <a:solidFill>
                <a:srgbClr val="D5BC61"/>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Old administrative system based in </a:t>
            </a:r>
            <a:r>
              <a:rPr lang="en-US" sz="1600" i="1" u="sng">
                <a:solidFill>
                  <a:srgbClr val="D5BC61"/>
                </a:solidFill>
                <a:latin typeface="Verdana" pitchFamily="34" charset="0"/>
              </a:rPr>
              <a:t>personalized ties</a:t>
            </a:r>
            <a:r>
              <a:rPr lang="en-US" sz="1600">
                <a:solidFill>
                  <a:srgbClr val="D5BC61"/>
                </a:solidFill>
                <a:latin typeface="Verdana" pitchFamily="34" charset="0"/>
              </a:rPr>
              <a:t> was increasingly </a:t>
            </a:r>
            <a:r>
              <a:rPr lang="en-US" sz="1600" i="1" u="sng">
                <a:solidFill>
                  <a:srgbClr val="D5BC61"/>
                </a:solidFill>
                <a:latin typeface="Verdana" pitchFamily="34" charset="0"/>
              </a:rPr>
              <a:t>ineffective</a:t>
            </a:r>
            <a:r>
              <a:rPr lang="en-US" sz="1600">
                <a:solidFill>
                  <a:srgbClr val="D5BC61"/>
                </a:solidFill>
                <a:latin typeface="Verdana" pitchFamily="34" charset="0"/>
              </a:rPr>
              <a:t>. More </a:t>
            </a:r>
            <a:r>
              <a:rPr lang="en-US" sz="1600" i="1" u="sng">
                <a:solidFill>
                  <a:srgbClr val="D5BC61"/>
                </a:solidFill>
                <a:latin typeface="Verdana" pitchFamily="34" charset="0"/>
              </a:rPr>
              <a:t>people were free</a:t>
            </a:r>
            <a:r>
              <a:rPr lang="en-US" sz="1600" u="sng">
                <a:solidFill>
                  <a:srgbClr val="D5BC61"/>
                </a:solidFill>
                <a:latin typeface="Verdana" pitchFamily="34" charset="0"/>
              </a:rPr>
              <a:t> </a:t>
            </a:r>
            <a:r>
              <a:rPr lang="en-US" sz="1600" i="1" u="sng">
                <a:solidFill>
                  <a:srgbClr val="D5BC61"/>
                </a:solidFill>
                <a:latin typeface="Verdana" pitchFamily="34" charset="0"/>
              </a:rPr>
              <a:t>of the ties</a:t>
            </a:r>
            <a:r>
              <a:rPr lang="en-US" sz="1600">
                <a:solidFill>
                  <a:srgbClr val="D5BC61"/>
                </a:solidFill>
                <a:latin typeface="Verdana" pitchFamily="34" charset="0"/>
              </a:rPr>
              <a:t> that bound them to the state…rulers extracting revenue from the rising commercial economy, as well as entrepreneurs extracting profits, </a:t>
            </a:r>
            <a:r>
              <a:rPr lang="en-US" sz="1600" i="1" u="sng">
                <a:solidFill>
                  <a:srgbClr val="D5BC61"/>
                </a:solidFill>
                <a:latin typeface="Verdana" pitchFamily="34" charset="0"/>
              </a:rPr>
              <a:t>wanted new methods to discipline people</a:t>
            </a:r>
            <a:r>
              <a:rPr lang="en-US" sz="1600">
                <a:solidFill>
                  <a:srgbClr val="D5BC61"/>
                </a:solidFill>
                <a:latin typeface="Verdana" pitchFamily="34" charset="0"/>
              </a:rPr>
              <a:t>, </a:t>
            </a:r>
            <a:r>
              <a:rPr lang="en-US" sz="1600" i="1" u="sng">
                <a:solidFill>
                  <a:srgbClr val="D5BC61"/>
                </a:solidFill>
                <a:latin typeface="Verdana" pitchFamily="34" charset="0"/>
              </a:rPr>
              <a:t>mobilize resources</a:t>
            </a:r>
            <a:r>
              <a:rPr lang="en-US" sz="1600">
                <a:solidFill>
                  <a:srgbClr val="D5BC61"/>
                </a:solidFill>
                <a:latin typeface="Verdana" pitchFamily="34" charset="0"/>
              </a:rPr>
              <a:t>, and </a:t>
            </a:r>
            <a:r>
              <a:rPr lang="en-US" sz="1600" i="1" u="sng">
                <a:solidFill>
                  <a:srgbClr val="D5BC61"/>
                </a:solidFill>
                <a:latin typeface="Verdana" pitchFamily="34" charset="0"/>
              </a:rPr>
              <a:t>protect wealth</a:t>
            </a:r>
            <a:r>
              <a:rPr lang="en-US" sz="1600">
                <a:solidFill>
                  <a:srgbClr val="D5BC61"/>
                </a:solidFill>
                <a:latin typeface="Verdana" pitchFamily="34" charset="0"/>
              </a:rPr>
              <a:t> </a:t>
            </a:r>
            <a:endParaRPr lang="en-US" sz="1400">
              <a:solidFill>
                <a:srgbClr val="FFFF00"/>
              </a:solidFill>
              <a:latin typeface="Verdana" pitchFamily="34" charset="0"/>
            </a:endParaRPr>
          </a:p>
        </p:txBody>
      </p:sp>
      <p:sp>
        <p:nvSpPr>
          <p:cNvPr id="15155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257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Administering a Country</a:t>
            </a:r>
          </a:p>
          <a:p>
            <a:pPr>
              <a:lnSpc>
                <a:spcPct val="90000"/>
              </a:lnSpc>
              <a:buSzPct val="75000"/>
              <a:buFont typeface="Wingdings" pitchFamily="2" charset="2"/>
              <a:buNone/>
            </a:pPr>
            <a:endParaRPr lang="en-US" sz="1800" u="sng">
              <a:solidFill>
                <a:srgbClr val="928264"/>
              </a:solidFill>
              <a:latin typeface="Verdana" pitchFamily="34" charset="0"/>
            </a:endParaRPr>
          </a:p>
          <a:p>
            <a:pPr>
              <a:lnSpc>
                <a:spcPct val="90000"/>
              </a:lnSpc>
              <a:buSzPct val="75000"/>
              <a:buFont typeface="Wingdings" pitchFamily="2" charset="2"/>
              <a:buChar char="q"/>
            </a:pPr>
            <a:r>
              <a:rPr lang="en-US" sz="1800" i="1" u="sng">
                <a:solidFill>
                  <a:srgbClr val="D5BC61"/>
                </a:solidFill>
                <a:latin typeface="Verdana" pitchFamily="34" charset="0"/>
              </a:rPr>
              <a:t>Chulalongkorn</a:t>
            </a:r>
            <a:r>
              <a:rPr lang="en-US" sz="1800">
                <a:solidFill>
                  <a:srgbClr val="D5BC61"/>
                </a:solidFill>
                <a:latin typeface="Verdana" pitchFamily="34" charset="0"/>
              </a:rPr>
              <a:t> succeeded his father in 1868, and over his 42-year reign the </a:t>
            </a:r>
            <a:r>
              <a:rPr lang="en-US" sz="1800" i="1" u="sng">
                <a:solidFill>
                  <a:srgbClr val="D5BC61"/>
                </a:solidFill>
                <a:latin typeface="Verdana" pitchFamily="34" charset="0"/>
              </a:rPr>
              <a:t>old political order</a:t>
            </a:r>
            <a:r>
              <a:rPr lang="en-US" sz="1800">
                <a:solidFill>
                  <a:srgbClr val="D5BC61"/>
                </a:solidFill>
                <a:latin typeface="Verdana" pitchFamily="34" charset="0"/>
              </a:rPr>
              <a:t> was </a:t>
            </a:r>
            <a:r>
              <a:rPr lang="en-US" sz="1800" b="1" i="1" u="sng">
                <a:solidFill>
                  <a:srgbClr val="D5BC61"/>
                </a:solidFill>
                <a:latin typeface="Verdana" pitchFamily="34" charset="0"/>
              </a:rPr>
              <a:t>replaced</a:t>
            </a:r>
            <a:r>
              <a:rPr lang="en-US" sz="1800">
                <a:solidFill>
                  <a:srgbClr val="D5BC61"/>
                </a:solidFill>
                <a:latin typeface="Verdana" pitchFamily="34" charset="0"/>
              </a:rPr>
              <a:t> by the model of the </a:t>
            </a:r>
            <a:r>
              <a:rPr lang="en-US" sz="1800" i="1" u="sng">
                <a:solidFill>
                  <a:srgbClr val="D5BC61"/>
                </a:solidFill>
                <a:latin typeface="Verdana" pitchFamily="34" charset="0"/>
              </a:rPr>
              <a:t>nation-state</a:t>
            </a:r>
            <a:r>
              <a:rPr lang="en-US" sz="1800">
                <a:solidFill>
                  <a:srgbClr val="D5BC61"/>
                </a:solidFill>
                <a:latin typeface="Verdana" pitchFamily="34" charset="0"/>
              </a:rPr>
              <a:t> </a:t>
            </a:r>
          </a:p>
          <a:p>
            <a:pPr>
              <a:lnSpc>
                <a:spcPct val="90000"/>
              </a:lnSpc>
              <a:buSzPct val="75000"/>
              <a:buFont typeface="Wingdings" pitchFamily="2" charset="2"/>
              <a:buNone/>
            </a:pP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On accession, he was ones but had traveled to see </a:t>
            </a:r>
            <a:r>
              <a:rPr lang="en-US" sz="1800" b="1" i="1" u="sng">
                <a:solidFill>
                  <a:srgbClr val="D5BC61"/>
                </a:solidFill>
                <a:latin typeface="Verdana" pitchFamily="34" charset="0"/>
              </a:rPr>
              <a:t>progress</a:t>
            </a:r>
            <a:r>
              <a:rPr lang="en-US" sz="1800">
                <a:solidFill>
                  <a:srgbClr val="D5BC61"/>
                </a:solidFill>
                <a:latin typeface="Verdana" pitchFamily="34" charset="0"/>
              </a:rPr>
              <a:t> in the </a:t>
            </a:r>
            <a:r>
              <a:rPr lang="en-US" sz="1800" i="1" u="sng">
                <a:solidFill>
                  <a:srgbClr val="D5BC61"/>
                </a:solidFill>
                <a:latin typeface="Verdana" pitchFamily="34" charset="0"/>
              </a:rPr>
              <a:t>colonial territories</a:t>
            </a:r>
            <a:r>
              <a:rPr lang="en-US" sz="1800">
                <a:solidFill>
                  <a:srgbClr val="D5BC61"/>
                </a:solidFill>
                <a:latin typeface="Verdana" pitchFamily="34" charset="0"/>
              </a:rPr>
              <a:t> of Singapore, Java, Malaya, Burma and India for </a:t>
            </a:r>
            <a:r>
              <a:rPr lang="en-US" sz="1800" i="1">
                <a:solidFill>
                  <a:srgbClr val="D5BC61"/>
                </a:solidFill>
                <a:latin typeface="Verdana" pitchFamily="34" charset="0"/>
              </a:rPr>
              <a:t>“selecting what may be safe models for the future prosperity of this country”</a:t>
            </a:r>
          </a:p>
          <a:p>
            <a:pPr lvl="1">
              <a:lnSpc>
                <a:spcPct val="90000"/>
              </a:lnSpc>
              <a:buSzPct val="75000"/>
              <a:buFont typeface="Wingdings" pitchFamily="2" charset="2"/>
              <a:buChar char="v"/>
            </a:pPr>
            <a:r>
              <a:rPr lang="en-US" sz="1600">
                <a:solidFill>
                  <a:srgbClr val="D5BC61"/>
                </a:solidFill>
                <a:latin typeface="Verdana" pitchFamily="34" charset="0"/>
              </a:rPr>
              <a:t>He had several </a:t>
            </a:r>
            <a:r>
              <a:rPr lang="en-US" sz="1600" i="1" u="sng">
                <a:solidFill>
                  <a:srgbClr val="D5BC61"/>
                </a:solidFill>
                <a:latin typeface="Verdana" pitchFamily="34" charset="0"/>
              </a:rPr>
              <a:t>European constitutions</a:t>
            </a:r>
            <a:r>
              <a:rPr lang="en-US" sz="1600" u="sng">
                <a:solidFill>
                  <a:srgbClr val="D5BC61"/>
                </a:solidFill>
                <a:latin typeface="Verdana" pitchFamily="34" charset="0"/>
              </a:rPr>
              <a:t> </a:t>
            </a:r>
            <a:r>
              <a:rPr lang="en-US" sz="1600" i="1" u="sng">
                <a:solidFill>
                  <a:srgbClr val="D5BC61"/>
                </a:solidFill>
                <a:latin typeface="Verdana" pitchFamily="34" charset="0"/>
              </a:rPr>
              <a:t>translated into Thai</a:t>
            </a:r>
            <a:r>
              <a:rPr lang="en-US" sz="1600">
                <a:solidFill>
                  <a:srgbClr val="D5BC61"/>
                </a:solidFill>
                <a:latin typeface="Verdana" pitchFamily="34" charset="0"/>
              </a:rPr>
              <a:t> and most </a:t>
            </a:r>
            <a:r>
              <a:rPr lang="en-US" sz="1600" i="1" u="sng">
                <a:solidFill>
                  <a:srgbClr val="D5BC61"/>
                </a:solidFill>
                <a:latin typeface="Verdana" pitchFamily="34" charset="0"/>
              </a:rPr>
              <a:t>impressed</a:t>
            </a:r>
            <a:r>
              <a:rPr lang="en-US" sz="1600">
                <a:solidFill>
                  <a:srgbClr val="D5BC61"/>
                </a:solidFill>
                <a:latin typeface="Verdana" pitchFamily="34" charset="0"/>
              </a:rPr>
              <a:t> by the French Code </a:t>
            </a:r>
            <a:r>
              <a:rPr lang="en-US" sz="1600" i="1" u="sng">
                <a:solidFill>
                  <a:srgbClr val="D5BC61"/>
                </a:solidFill>
                <a:latin typeface="Verdana" pitchFamily="34" charset="0"/>
              </a:rPr>
              <a:t>Napoleon</a:t>
            </a:r>
          </a:p>
          <a:p>
            <a:pPr>
              <a:lnSpc>
                <a:spcPct val="90000"/>
              </a:lnSpc>
              <a:buSzPct val="75000"/>
              <a:buFont typeface="Wingdings" pitchFamily="2" charset="2"/>
              <a:buNone/>
            </a:pP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FFFF00"/>
                </a:solidFill>
                <a:latin typeface="Verdana" pitchFamily="34" charset="0"/>
              </a:rPr>
              <a:t>The practices for </a:t>
            </a:r>
            <a:r>
              <a:rPr lang="en-US" sz="1800" i="1" u="sng">
                <a:solidFill>
                  <a:srgbClr val="FFFF00"/>
                </a:solidFill>
                <a:latin typeface="Verdana" pitchFamily="34" charset="0"/>
              </a:rPr>
              <a:t>abolition</a:t>
            </a:r>
            <a:r>
              <a:rPr lang="en-US" sz="1800">
                <a:solidFill>
                  <a:srgbClr val="FFFF00"/>
                </a:solidFill>
                <a:latin typeface="Verdana" pitchFamily="34" charset="0"/>
              </a:rPr>
              <a:t> were  slavery and gambling</a:t>
            </a:r>
            <a:endParaRPr lang="en-US" sz="1800" i="1">
              <a:solidFill>
                <a:srgbClr val="FFFF00"/>
              </a:solidFill>
              <a:latin typeface="Verdana" pitchFamily="34" charset="0"/>
            </a:endParaRPr>
          </a:p>
          <a:p>
            <a:pPr>
              <a:lnSpc>
                <a:spcPct val="90000"/>
              </a:lnSpc>
              <a:buSzPct val="75000"/>
              <a:buFont typeface="Wingdings" pitchFamily="2" charset="2"/>
              <a:buNone/>
            </a:pPr>
            <a:endParaRPr lang="en-US" sz="1800" i="1">
              <a:solidFill>
                <a:srgbClr val="D5BC61"/>
              </a:solidFill>
              <a:latin typeface="Verdana" pitchFamily="34" charset="0"/>
            </a:endParaRPr>
          </a:p>
          <a:p>
            <a:pPr>
              <a:lnSpc>
                <a:spcPct val="90000"/>
              </a:lnSpc>
              <a:buSzPct val="75000"/>
              <a:buFont typeface="Wingdings" pitchFamily="2" charset="2"/>
              <a:buChar char="q"/>
            </a:pPr>
            <a:r>
              <a:rPr lang="en-US" sz="1800">
                <a:solidFill>
                  <a:srgbClr val="FFFF00"/>
                </a:solidFill>
                <a:latin typeface="Verdana" pitchFamily="34" charset="0"/>
              </a:rPr>
              <a:t>The </a:t>
            </a:r>
            <a:r>
              <a:rPr lang="en-US" sz="1800" i="1" u="sng">
                <a:solidFill>
                  <a:srgbClr val="FFFF00"/>
                </a:solidFill>
                <a:latin typeface="Verdana" pitchFamily="34" charset="0"/>
              </a:rPr>
              <a:t>innovations</a:t>
            </a:r>
            <a:r>
              <a:rPr lang="en-US" sz="1800">
                <a:solidFill>
                  <a:srgbClr val="FFFF00"/>
                </a:solidFill>
                <a:latin typeface="Verdana" pitchFamily="34" charset="0"/>
              </a:rPr>
              <a:t> were reform of the law courts; creation of a salaried bureaucracy, police and army; development of agriculture and education</a:t>
            </a:r>
          </a:p>
        </p:txBody>
      </p:sp>
      <p:sp>
        <p:nvSpPr>
          <p:cNvPr id="15257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360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Administering a Country</a:t>
            </a:r>
          </a:p>
          <a:p>
            <a:pPr>
              <a:buSzPct val="75000"/>
              <a:buFont typeface="Wingdings" pitchFamily="2" charset="2"/>
              <a:buNone/>
            </a:pPr>
            <a:endParaRPr lang="en-US" sz="1800" u="sng">
              <a:solidFill>
                <a:srgbClr val="928264"/>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For the </a:t>
            </a:r>
            <a:r>
              <a:rPr lang="en-US" sz="1800" i="1" u="sng">
                <a:solidFill>
                  <a:srgbClr val="D5BC61"/>
                </a:solidFill>
                <a:latin typeface="Verdana" pitchFamily="34" charset="0"/>
              </a:rPr>
              <a:t>reformers</a:t>
            </a:r>
            <a:r>
              <a:rPr lang="en-US" sz="1800">
                <a:solidFill>
                  <a:srgbClr val="D5BC61"/>
                </a:solidFill>
                <a:latin typeface="Verdana" pitchFamily="34" charset="0"/>
              </a:rPr>
              <a:t>, ending </a:t>
            </a:r>
            <a:r>
              <a:rPr lang="en-US" sz="1800" i="1" u="sng">
                <a:solidFill>
                  <a:srgbClr val="D5BC61"/>
                </a:solidFill>
                <a:latin typeface="Verdana" pitchFamily="34" charset="0"/>
              </a:rPr>
              <a:t>labour controls</a:t>
            </a:r>
            <a:r>
              <a:rPr lang="en-US" sz="1800">
                <a:solidFill>
                  <a:srgbClr val="D5BC61"/>
                </a:solidFill>
                <a:latin typeface="Verdana" pitchFamily="34" charset="0"/>
              </a:rPr>
              <a:t> was the priority to thwart </a:t>
            </a:r>
            <a:r>
              <a:rPr lang="en-US" sz="1800" i="1" u="sng">
                <a:solidFill>
                  <a:srgbClr val="D5BC61"/>
                </a:solidFill>
                <a:latin typeface="Verdana" pitchFamily="34" charset="0"/>
              </a:rPr>
              <a:t>colonial</a:t>
            </a:r>
            <a:r>
              <a:rPr lang="en-US" sz="1800">
                <a:solidFill>
                  <a:srgbClr val="D5BC61"/>
                </a:solidFill>
                <a:latin typeface="Verdana" pitchFamily="34" charset="0"/>
              </a:rPr>
              <a:t> criticism</a:t>
            </a:r>
          </a:p>
          <a:p>
            <a:pPr>
              <a:buSzPct val="75000"/>
              <a:buFont typeface="Wingdings" pitchFamily="2" charset="2"/>
              <a:buNone/>
            </a:pP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King proposed to </a:t>
            </a:r>
            <a:r>
              <a:rPr lang="en-US" sz="1800" i="1" u="sng">
                <a:solidFill>
                  <a:srgbClr val="D5BC61"/>
                </a:solidFill>
                <a:latin typeface="Verdana" pitchFamily="34" charset="0"/>
              </a:rPr>
              <a:t>abolish</a:t>
            </a:r>
            <a:r>
              <a:rPr lang="en-US" sz="1800">
                <a:solidFill>
                  <a:srgbClr val="D5BC61"/>
                </a:solidFill>
                <a:latin typeface="Verdana" pitchFamily="34" charset="0"/>
              </a:rPr>
              <a:t> firstly </a:t>
            </a:r>
            <a:r>
              <a:rPr lang="en-US" sz="1800" i="1" u="sng">
                <a:solidFill>
                  <a:srgbClr val="D5BC61"/>
                </a:solidFill>
                <a:latin typeface="Verdana" pitchFamily="34" charset="0"/>
              </a:rPr>
              <a:t>certain kinds</a:t>
            </a:r>
            <a:r>
              <a:rPr lang="en-US" sz="1800">
                <a:solidFill>
                  <a:srgbClr val="D5BC61"/>
                </a:solidFill>
                <a:latin typeface="Verdana" pitchFamily="34" charset="0"/>
              </a:rPr>
              <a:t> of </a:t>
            </a:r>
            <a:r>
              <a:rPr lang="en-US" sz="1800" i="1" u="sng">
                <a:solidFill>
                  <a:srgbClr val="D5BC61"/>
                </a:solidFill>
                <a:latin typeface="Verdana" pitchFamily="34" charset="0"/>
              </a:rPr>
              <a:t>slavery</a:t>
            </a:r>
            <a:r>
              <a:rPr lang="en-US" sz="1800">
                <a:solidFill>
                  <a:srgbClr val="D5BC61"/>
                </a:solidFill>
                <a:latin typeface="Verdana" pitchFamily="34" charset="0"/>
              </a:rPr>
              <a:t> and </a:t>
            </a:r>
            <a:r>
              <a:rPr lang="en-US" sz="1800" i="1" u="sng">
                <a:solidFill>
                  <a:srgbClr val="D5BC61"/>
                </a:solidFill>
                <a:latin typeface="Verdana" pitchFamily="34" charset="0"/>
              </a:rPr>
              <a:t>in a gradual way</a:t>
            </a:r>
          </a:p>
          <a:p>
            <a:pPr lvl="1">
              <a:buSzPct val="75000"/>
              <a:buFont typeface="Wingdings" pitchFamily="2" charset="2"/>
              <a:buChar char="v"/>
            </a:pPr>
            <a:r>
              <a:rPr lang="en-US" sz="1600">
                <a:solidFill>
                  <a:srgbClr val="D5BC61"/>
                </a:solidFill>
                <a:latin typeface="Verdana" pitchFamily="34" charset="0"/>
              </a:rPr>
              <a:t>August 1874, anyone born a hereditary slave from 1868 onwards would gain liberty on reaching 21, and anyone else born after 1868 could not sell himself or be sold into slavery after reaching 21</a:t>
            </a:r>
          </a:p>
          <a:p>
            <a:pPr>
              <a:buSzPct val="75000"/>
              <a:buFont typeface="Wingdings" pitchFamily="2" charset="2"/>
              <a:buNone/>
            </a:pP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Chulalongkorn had many brothers and half-brothers, as a result of </a:t>
            </a:r>
            <a:r>
              <a:rPr lang="en-US" sz="1800" i="1" u="sng">
                <a:solidFill>
                  <a:srgbClr val="D5BC61"/>
                </a:solidFill>
                <a:latin typeface="Verdana" pitchFamily="34" charset="0"/>
              </a:rPr>
              <a:t>royal polygamy</a:t>
            </a:r>
            <a:r>
              <a:rPr lang="en-US" sz="1800">
                <a:solidFill>
                  <a:srgbClr val="D5BC61"/>
                </a:solidFill>
                <a:latin typeface="Verdana" pitchFamily="34" charset="0"/>
              </a:rPr>
              <a:t>. He gathered </a:t>
            </a:r>
            <a:r>
              <a:rPr lang="en-US" sz="1800" i="1" u="sng">
                <a:solidFill>
                  <a:srgbClr val="D5BC61"/>
                </a:solidFill>
                <a:latin typeface="Verdana" pitchFamily="34" charset="0"/>
              </a:rPr>
              <a:t>together a group</a:t>
            </a:r>
            <a:r>
              <a:rPr lang="en-US" sz="1800">
                <a:solidFill>
                  <a:srgbClr val="D5BC61"/>
                </a:solidFill>
                <a:latin typeface="Verdana" pitchFamily="34" charset="0"/>
              </a:rPr>
              <a:t> of them with younger members of </a:t>
            </a:r>
            <a:r>
              <a:rPr lang="en-US" sz="1800" i="1" u="sng">
                <a:solidFill>
                  <a:srgbClr val="D5BC61"/>
                </a:solidFill>
                <a:latin typeface="Verdana" pitchFamily="34" charset="0"/>
              </a:rPr>
              <a:t>noble households</a:t>
            </a:r>
            <a:r>
              <a:rPr lang="en-US" sz="1800" i="1">
                <a:solidFill>
                  <a:srgbClr val="D5BC61"/>
                </a:solidFill>
                <a:latin typeface="Verdana" pitchFamily="34" charset="0"/>
              </a:rPr>
              <a:t> </a:t>
            </a:r>
            <a:r>
              <a:rPr lang="en-US" sz="1800">
                <a:solidFill>
                  <a:srgbClr val="D5BC61"/>
                </a:solidFill>
                <a:latin typeface="Verdana" pitchFamily="34" charset="0"/>
              </a:rPr>
              <a:t>called themselves </a:t>
            </a:r>
            <a:r>
              <a:rPr lang="en-US" sz="1800" i="1" u="sng">
                <a:solidFill>
                  <a:srgbClr val="D5BC61"/>
                </a:solidFill>
                <a:latin typeface="Verdana" pitchFamily="34" charset="0"/>
              </a:rPr>
              <a:t>“Young Siam”</a:t>
            </a:r>
            <a:r>
              <a:rPr lang="en-US" sz="1800">
                <a:solidFill>
                  <a:srgbClr val="D5BC61"/>
                </a:solidFill>
                <a:latin typeface="Verdana" pitchFamily="34" charset="0"/>
              </a:rPr>
              <a:t> as opposed to </a:t>
            </a:r>
            <a:r>
              <a:rPr lang="en-US" sz="1800" i="1" u="sng">
                <a:solidFill>
                  <a:srgbClr val="D5BC61"/>
                </a:solidFill>
                <a:latin typeface="Verdana" pitchFamily="34" charset="0"/>
              </a:rPr>
              <a:t>“Old Siam”</a:t>
            </a:r>
            <a:r>
              <a:rPr lang="en-US" sz="1800">
                <a:solidFill>
                  <a:srgbClr val="D5BC61"/>
                </a:solidFill>
                <a:latin typeface="Verdana" pitchFamily="34" charset="0"/>
              </a:rPr>
              <a:t> and part of the past</a:t>
            </a:r>
          </a:p>
          <a:p>
            <a:pPr>
              <a:buSzPct val="75000"/>
              <a:buFont typeface="Wingdings" pitchFamily="2" charset="2"/>
              <a:buChar char="q"/>
            </a:pPr>
            <a:endParaRPr lang="en-US" sz="1800">
              <a:solidFill>
                <a:srgbClr val="D5BC61"/>
              </a:solidFill>
              <a:latin typeface="Verdana" pitchFamily="34" charset="0"/>
            </a:endParaRPr>
          </a:p>
        </p:txBody>
      </p:sp>
      <p:sp>
        <p:nvSpPr>
          <p:cNvPr id="15360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462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Administering a Country</a:t>
            </a:r>
          </a:p>
          <a:p>
            <a:pPr>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They debated </a:t>
            </a:r>
            <a:r>
              <a:rPr lang="en-US" sz="1800" i="1" u="sng">
                <a:solidFill>
                  <a:srgbClr val="D5BC61"/>
                </a:solidFill>
                <a:latin typeface="Verdana" pitchFamily="34" charset="0"/>
              </a:rPr>
              <a:t>progress</a:t>
            </a:r>
            <a:r>
              <a:rPr lang="en-US" sz="1800">
                <a:solidFill>
                  <a:srgbClr val="D5BC61"/>
                </a:solidFill>
                <a:latin typeface="Verdana" pitchFamily="34" charset="0"/>
              </a:rPr>
              <a:t> and </a:t>
            </a:r>
            <a:r>
              <a:rPr lang="en-US" sz="1800" i="1" u="sng">
                <a:solidFill>
                  <a:srgbClr val="D5BC61"/>
                </a:solidFill>
                <a:latin typeface="Verdana" pitchFamily="34" charset="0"/>
              </a:rPr>
              <a:t>reform</a:t>
            </a:r>
            <a:r>
              <a:rPr lang="en-US" sz="1800">
                <a:solidFill>
                  <a:srgbClr val="D5BC61"/>
                </a:solidFill>
                <a:latin typeface="Verdana" pitchFamily="34" charset="0"/>
              </a:rPr>
              <a:t>, Chulalongkorn absorbed them into experiments in </a:t>
            </a:r>
            <a:r>
              <a:rPr lang="en-US" sz="1800" i="1" u="sng">
                <a:solidFill>
                  <a:srgbClr val="D5BC61"/>
                </a:solidFill>
                <a:latin typeface="Verdana" pitchFamily="34" charset="0"/>
              </a:rPr>
              <a:t>western-style bureaucratic</a:t>
            </a:r>
            <a:r>
              <a:rPr lang="en-US" sz="1800">
                <a:solidFill>
                  <a:srgbClr val="D5BC61"/>
                </a:solidFill>
                <a:latin typeface="Verdana" pitchFamily="34" charset="0"/>
              </a:rPr>
              <a:t> and </a:t>
            </a:r>
            <a:r>
              <a:rPr lang="en-US" sz="1800" i="1" u="sng">
                <a:solidFill>
                  <a:srgbClr val="D5BC61"/>
                </a:solidFill>
                <a:latin typeface="Verdana" pitchFamily="34" charset="0"/>
              </a:rPr>
              <a:t>military organization</a:t>
            </a:r>
            <a:r>
              <a:rPr lang="en-US" sz="1800">
                <a:solidFill>
                  <a:srgbClr val="D5BC61"/>
                </a:solidFill>
                <a:latin typeface="Verdana" pitchFamily="34" charset="0"/>
              </a:rPr>
              <a:t> inside the royal household</a:t>
            </a:r>
          </a:p>
          <a:p>
            <a:pPr>
              <a:buSzPct val="75000"/>
              <a:buFont typeface="Wingdings" pitchFamily="2" charset="2"/>
              <a:buNone/>
            </a:pPr>
            <a:endParaRPr lang="en-US" sz="1800" u="sng">
              <a:solidFill>
                <a:srgbClr val="928264"/>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He also started </a:t>
            </a:r>
            <a:r>
              <a:rPr lang="en-US" sz="1800" i="1" u="sng">
                <a:solidFill>
                  <a:srgbClr val="D5BC61"/>
                </a:solidFill>
                <a:latin typeface="Verdana" pitchFamily="34" charset="0"/>
              </a:rPr>
              <a:t>“centralization”</a:t>
            </a:r>
            <a:r>
              <a:rPr lang="en-US" sz="1800">
                <a:solidFill>
                  <a:srgbClr val="D5BC61"/>
                </a:solidFill>
                <a:latin typeface="Verdana" pitchFamily="34" charset="0"/>
              </a:rPr>
              <a:t> by establishing a </a:t>
            </a:r>
            <a:r>
              <a:rPr lang="en-US" sz="1800" i="1" u="sng">
                <a:solidFill>
                  <a:srgbClr val="D5BC61"/>
                </a:solidFill>
                <a:latin typeface="Verdana" pitchFamily="34" charset="0"/>
              </a:rPr>
              <a:t>Finance Office</a:t>
            </a:r>
            <a:r>
              <a:rPr lang="en-US" sz="1800">
                <a:solidFill>
                  <a:srgbClr val="D5BC61"/>
                </a:solidFill>
                <a:latin typeface="Verdana" pitchFamily="34" charset="0"/>
              </a:rPr>
              <a:t> to take control of all </a:t>
            </a:r>
            <a:r>
              <a:rPr lang="en-US" sz="1800" i="1" u="sng">
                <a:solidFill>
                  <a:srgbClr val="D5BC61"/>
                </a:solidFill>
                <a:latin typeface="Verdana" pitchFamily="34" charset="0"/>
              </a:rPr>
              <a:t>tax-farms</a:t>
            </a:r>
            <a:r>
              <a:rPr lang="en-US" sz="1800">
                <a:solidFill>
                  <a:srgbClr val="D5BC61"/>
                </a:solidFill>
                <a:latin typeface="Verdana" pitchFamily="34" charset="0"/>
              </a:rPr>
              <a:t> (revenue flow from-liquor, opium, gambling- under royal command rose from 1.6 million baht in 1874 to 57 million baht in 1907)</a:t>
            </a:r>
          </a:p>
          <a:p>
            <a:pPr lvl="1">
              <a:buSzPct val="75000"/>
              <a:buFont typeface="Wingdings" pitchFamily="2" charset="2"/>
              <a:buChar char="v"/>
            </a:pPr>
            <a:r>
              <a:rPr lang="en-US" sz="1600">
                <a:solidFill>
                  <a:srgbClr val="D5BC61"/>
                </a:solidFill>
                <a:latin typeface="Verdana" pitchFamily="34" charset="0"/>
              </a:rPr>
              <a:t>“Seed capital of absolution”  </a:t>
            </a:r>
          </a:p>
          <a:p>
            <a:pPr>
              <a:buSzPct val="75000"/>
              <a:buFont typeface="Wingdings" pitchFamily="2" charset="2"/>
              <a:buNone/>
            </a:pPr>
            <a:endParaRPr lang="en-US" sz="1600">
              <a:solidFill>
                <a:srgbClr val="D5BC61"/>
              </a:solidFill>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Military power </a:t>
            </a:r>
            <a:r>
              <a:rPr lang="en-US" sz="1800">
                <a:solidFill>
                  <a:srgbClr val="D5BC61"/>
                </a:solidFill>
                <a:latin typeface="Verdana" pitchFamily="34" charset="0"/>
              </a:rPr>
              <a:t>was one of the first investment from the revenue</a:t>
            </a:r>
          </a:p>
          <a:p>
            <a:pPr lvl="1">
              <a:buSzPct val="75000"/>
              <a:buFont typeface="Wingdings" pitchFamily="2" charset="2"/>
              <a:buChar char="v"/>
            </a:pPr>
            <a:r>
              <a:rPr lang="en-US" sz="1600">
                <a:solidFill>
                  <a:srgbClr val="D5BC61"/>
                </a:solidFill>
                <a:latin typeface="Verdana" pitchFamily="34" charset="0"/>
              </a:rPr>
              <a:t>Created inside the palace a new </a:t>
            </a:r>
            <a:r>
              <a:rPr lang="en-US" sz="1600" i="1" u="sng">
                <a:solidFill>
                  <a:srgbClr val="D5BC61"/>
                </a:solidFill>
                <a:latin typeface="Verdana" pitchFamily="34" charset="0"/>
              </a:rPr>
              <a:t>royal guard</a:t>
            </a:r>
            <a:r>
              <a:rPr lang="en-US" sz="1600">
                <a:solidFill>
                  <a:srgbClr val="D5BC61"/>
                </a:solidFill>
                <a:latin typeface="Verdana" pitchFamily="34" charset="0"/>
              </a:rPr>
              <a:t> of 500 men (organized and trained on the </a:t>
            </a:r>
            <a:r>
              <a:rPr lang="en-US" sz="1600" i="1" u="sng">
                <a:solidFill>
                  <a:srgbClr val="D5BC61"/>
                </a:solidFill>
                <a:latin typeface="Verdana" pitchFamily="34" charset="0"/>
              </a:rPr>
              <a:t>English infantry regiment</a:t>
            </a:r>
            <a:r>
              <a:rPr lang="en-US" sz="1600">
                <a:solidFill>
                  <a:srgbClr val="D5BC61"/>
                </a:solidFill>
                <a:latin typeface="Verdana" pitchFamily="34" charset="0"/>
              </a:rPr>
              <a:t> model) equipped with the latest western arms, recruited from nobility and paid regular salaries</a:t>
            </a:r>
          </a:p>
          <a:p>
            <a:pPr lvl="1">
              <a:buSzPct val="75000"/>
              <a:buFont typeface="Wingdings" pitchFamily="2" charset="2"/>
              <a:buChar char="v"/>
            </a:pPr>
            <a:r>
              <a:rPr lang="en-US" sz="1600">
                <a:solidFill>
                  <a:srgbClr val="D5BC61"/>
                </a:solidFill>
                <a:latin typeface="Verdana" pitchFamily="34" charset="0"/>
              </a:rPr>
              <a:t>Modern rifles were purchased</a:t>
            </a:r>
          </a:p>
          <a:p>
            <a:pPr>
              <a:buSzPct val="75000"/>
              <a:buFont typeface="Wingdings" pitchFamily="2" charset="2"/>
              <a:buChar char="q"/>
            </a:pPr>
            <a:endParaRPr lang="en-US" sz="1600">
              <a:solidFill>
                <a:srgbClr val="D5BC61"/>
              </a:solidFill>
              <a:latin typeface="Verdana" pitchFamily="34" charset="0"/>
            </a:endParaRPr>
          </a:p>
        </p:txBody>
      </p:sp>
      <p:sp>
        <p:nvSpPr>
          <p:cNvPr id="15462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565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Administering a Country</a:t>
            </a:r>
          </a:p>
          <a:p>
            <a:pPr>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There was an establishment of a </a:t>
            </a:r>
            <a:r>
              <a:rPr lang="en-US" sz="1800" i="1" u="sng">
                <a:solidFill>
                  <a:srgbClr val="D5BC61"/>
                </a:solidFill>
                <a:latin typeface="Verdana" pitchFamily="34" charset="0"/>
              </a:rPr>
              <a:t>pyramidal bureaucracy</a:t>
            </a:r>
            <a:r>
              <a:rPr lang="en-US" sz="1800">
                <a:solidFill>
                  <a:srgbClr val="D5BC61"/>
                </a:solidFill>
                <a:latin typeface="Verdana" pitchFamily="34" charset="0"/>
              </a:rPr>
              <a:t> down to the local level with the government of a British model</a:t>
            </a:r>
          </a:p>
          <a:p>
            <a:pPr lvl="1">
              <a:buSzPct val="75000"/>
              <a:buFont typeface="Wingdings" pitchFamily="2" charset="2"/>
              <a:buChar char="v"/>
            </a:pPr>
            <a:r>
              <a:rPr lang="en-US" sz="1600">
                <a:solidFill>
                  <a:srgbClr val="D5BC61"/>
                </a:solidFill>
                <a:latin typeface="Verdana" pitchFamily="34" charset="0"/>
              </a:rPr>
              <a:t>Invention of Interior Ministry with officials who were paid salaries from the centre, rather than living off the local profits of their office…new official enclaves were built in the provincial centers with offices, a jail, and housing for officials, all intended to impress through scale and standard design</a:t>
            </a:r>
          </a:p>
          <a:p>
            <a:pPr lvl="1">
              <a:buSzPct val="75000"/>
              <a:buFont typeface="Wingdings" pitchFamily="2" charset="2"/>
              <a:buChar char="v"/>
            </a:pPr>
            <a:r>
              <a:rPr lang="en-US" sz="1600">
                <a:solidFill>
                  <a:srgbClr val="D5BC61"/>
                </a:solidFill>
                <a:latin typeface="Verdana" pitchFamily="34" charset="0"/>
              </a:rPr>
              <a:t>“Thesaphiban” = control over territory </a:t>
            </a:r>
          </a:p>
          <a:p>
            <a:pPr>
              <a:buSzPct val="75000"/>
              <a:buFont typeface="Wingdings" pitchFamily="2" charset="2"/>
              <a:buNone/>
            </a:pPr>
            <a:endParaRPr lang="en-US" sz="1800" u="sng">
              <a:solidFill>
                <a:srgbClr val="928264"/>
              </a:solidFill>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Judicial reform</a:t>
            </a:r>
            <a:r>
              <a:rPr lang="en-US" sz="1800">
                <a:solidFill>
                  <a:srgbClr val="D5BC61"/>
                </a:solidFill>
                <a:latin typeface="Verdana" pitchFamily="34" charset="0"/>
              </a:rPr>
              <a:t> followed a </a:t>
            </a:r>
            <a:r>
              <a:rPr lang="en-US" sz="1800" i="1" u="sng">
                <a:solidFill>
                  <a:srgbClr val="D5BC61"/>
                </a:solidFill>
                <a:latin typeface="Verdana" pitchFamily="34" charset="0"/>
              </a:rPr>
              <a:t>centralizing</a:t>
            </a:r>
            <a:r>
              <a:rPr lang="en-US" sz="1800">
                <a:solidFill>
                  <a:srgbClr val="D5BC61"/>
                </a:solidFill>
                <a:latin typeface="Verdana" pitchFamily="34" charset="0"/>
              </a:rPr>
              <a:t> pattern. In 1892, </a:t>
            </a:r>
            <a:r>
              <a:rPr lang="en-US" sz="1800" i="1" u="sng">
                <a:solidFill>
                  <a:srgbClr val="D5BC61"/>
                </a:solidFill>
                <a:latin typeface="Verdana" pitchFamily="34" charset="0"/>
              </a:rPr>
              <a:t>all cases</a:t>
            </a:r>
            <a:r>
              <a:rPr lang="en-US" sz="1800">
                <a:solidFill>
                  <a:srgbClr val="D5BC61"/>
                </a:solidFill>
                <a:latin typeface="Verdana" pitchFamily="34" charset="0"/>
              </a:rPr>
              <a:t> in the capital were </a:t>
            </a:r>
            <a:r>
              <a:rPr lang="en-US" sz="1800" i="1" u="sng">
                <a:solidFill>
                  <a:srgbClr val="D5BC61"/>
                </a:solidFill>
                <a:latin typeface="Verdana" pitchFamily="34" charset="0"/>
              </a:rPr>
              <a:t>transferred</a:t>
            </a:r>
            <a:r>
              <a:rPr lang="en-US" sz="1800">
                <a:solidFill>
                  <a:srgbClr val="D5BC61"/>
                </a:solidFill>
                <a:latin typeface="Verdana" pitchFamily="34" charset="0"/>
              </a:rPr>
              <a:t> from court under various ministries to a </a:t>
            </a:r>
            <a:r>
              <a:rPr lang="en-US" sz="1800" i="1" u="sng">
                <a:solidFill>
                  <a:srgbClr val="D5BC61"/>
                </a:solidFill>
                <a:latin typeface="Verdana" pitchFamily="34" charset="0"/>
              </a:rPr>
              <a:t>new unified structure</a:t>
            </a:r>
          </a:p>
          <a:p>
            <a:pPr lvl="1">
              <a:buSzPct val="75000"/>
              <a:buFont typeface="Wingdings" pitchFamily="2" charset="2"/>
              <a:buChar char="v"/>
            </a:pPr>
            <a:r>
              <a:rPr lang="en-US" sz="1600">
                <a:solidFill>
                  <a:srgbClr val="D5BC61"/>
                </a:solidFill>
                <a:latin typeface="Verdana" pitchFamily="34" charset="0"/>
              </a:rPr>
              <a:t>A decree of 1908 brought all courts under the </a:t>
            </a:r>
            <a:r>
              <a:rPr lang="en-US" sz="1600" i="1" u="sng">
                <a:solidFill>
                  <a:srgbClr val="D5BC61"/>
                </a:solidFill>
                <a:latin typeface="Verdana" pitchFamily="34" charset="0"/>
              </a:rPr>
              <a:t>Justice Ministry</a:t>
            </a:r>
            <a:r>
              <a:rPr lang="en-US" sz="1600">
                <a:solidFill>
                  <a:srgbClr val="D5BC61"/>
                </a:solidFill>
                <a:latin typeface="Verdana" pitchFamily="34" charset="0"/>
              </a:rPr>
              <a:t> (court procedure was changed to resemble western practice)</a:t>
            </a:r>
            <a:endParaRPr lang="en-US" sz="1400">
              <a:solidFill>
                <a:srgbClr val="D5BC61"/>
              </a:solidFill>
              <a:latin typeface="Verdana" pitchFamily="34" charset="0"/>
            </a:endParaRPr>
          </a:p>
        </p:txBody>
      </p:sp>
      <p:sp>
        <p:nvSpPr>
          <p:cNvPr id="15565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667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Scambling Boundaries</a:t>
            </a:r>
          </a:p>
          <a:p>
            <a:pPr>
              <a:lnSpc>
                <a:spcPct val="90000"/>
              </a:lnSpc>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The old political geography and </a:t>
            </a:r>
            <a:r>
              <a:rPr lang="en-US" sz="1800" i="1" u="sng">
                <a:solidFill>
                  <a:srgbClr val="D5BC61"/>
                </a:solidFill>
                <a:latin typeface="Verdana" pitchFamily="34" charset="0"/>
              </a:rPr>
              <a:t>personal relations</a:t>
            </a:r>
            <a:r>
              <a:rPr lang="en-US" sz="1800">
                <a:solidFill>
                  <a:srgbClr val="D5BC61"/>
                </a:solidFill>
                <a:latin typeface="Verdana" pitchFamily="34" charset="0"/>
              </a:rPr>
              <a:t> between rulers was </a:t>
            </a:r>
            <a:r>
              <a:rPr lang="en-US" sz="1800" u="sng">
                <a:solidFill>
                  <a:srgbClr val="D5BC61"/>
                </a:solidFill>
                <a:latin typeface="Verdana" pitchFamily="34" charset="0"/>
              </a:rPr>
              <a:t>replaced by a model</a:t>
            </a:r>
            <a:r>
              <a:rPr lang="en-US" sz="1800">
                <a:solidFill>
                  <a:srgbClr val="D5BC61"/>
                </a:solidFill>
                <a:latin typeface="Verdana" pitchFamily="34" charset="0"/>
              </a:rPr>
              <a:t> based on </a:t>
            </a:r>
            <a:r>
              <a:rPr lang="en-US" sz="1800" i="1" u="sng">
                <a:solidFill>
                  <a:srgbClr val="D5BC61"/>
                </a:solidFill>
                <a:latin typeface="Verdana" pitchFamily="34" charset="0"/>
              </a:rPr>
              <a:t>territory</a:t>
            </a:r>
            <a:r>
              <a:rPr lang="en-US" sz="1800">
                <a:solidFill>
                  <a:srgbClr val="D5BC61"/>
                </a:solidFill>
                <a:latin typeface="Verdana" pitchFamily="34" charset="0"/>
              </a:rPr>
              <a:t> and borders (a geo-body)</a:t>
            </a:r>
          </a:p>
          <a:p>
            <a:pPr>
              <a:lnSpc>
                <a:spcPct val="90000"/>
              </a:lnSpc>
              <a:buSzPct val="75000"/>
              <a:buFont typeface="Wingdings" pitchFamily="2" charset="2"/>
              <a:buNone/>
            </a:pP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In the </a:t>
            </a:r>
            <a:r>
              <a:rPr lang="en-US" sz="1800" i="1" u="sng">
                <a:solidFill>
                  <a:srgbClr val="D5BC61"/>
                </a:solidFill>
                <a:latin typeface="Verdana" pitchFamily="34" charset="0"/>
              </a:rPr>
              <a:t>old political system</a:t>
            </a:r>
            <a:r>
              <a:rPr lang="en-US" sz="1800">
                <a:solidFill>
                  <a:srgbClr val="D5BC61"/>
                </a:solidFill>
                <a:latin typeface="Verdana" pitchFamily="34" charset="0"/>
              </a:rPr>
              <a:t>, there were </a:t>
            </a:r>
            <a:r>
              <a:rPr lang="en-US" sz="1800" i="1" u="sng">
                <a:solidFill>
                  <a:srgbClr val="D5BC61"/>
                </a:solidFill>
                <a:latin typeface="Verdana" pitchFamily="34" charset="0"/>
              </a:rPr>
              <a:t>no boundaries</a:t>
            </a:r>
            <a:r>
              <a:rPr lang="en-US" sz="1800">
                <a:solidFill>
                  <a:srgbClr val="D5BC61"/>
                </a:solidFill>
                <a:latin typeface="Verdana" pitchFamily="34" charset="0"/>
              </a:rPr>
              <a:t> as lines on maps or along the ground…marked their frontier by  customs post, tracts of forest (belonged to no one)</a:t>
            </a:r>
          </a:p>
          <a:p>
            <a:pPr lvl="1">
              <a:lnSpc>
                <a:spcPct val="90000"/>
              </a:lnSpc>
              <a:buSzPct val="75000"/>
              <a:buFont typeface="Wingdings" pitchFamily="2" charset="2"/>
              <a:buChar char="v"/>
            </a:pPr>
            <a:r>
              <a:rPr lang="en-US" sz="1600" i="1" u="sng">
                <a:solidFill>
                  <a:srgbClr val="D5BC61"/>
                </a:solidFill>
                <a:latin typeface="Verdana" pitchFamily="34" charset="0"/>
              </a:rPr>
              <a:t>Rulers see frontiers not as barriers</a:t>
            </a:r>
            <a:r>
              <a:rPr lang="en-US" sz="1600">
                <a:solidFill>
                  <a:srgbClr val="D5BC61"/>
                </a:solidFill>
                <a:latin typeface="Verdana" pitchFamily="34" charset="0"/>
              </a:rPr>
              <a:t> but as roads of </a:t>
            </a:r>
            <a:r>
              <a:rPr lang="en-US" sz="1600" i="1" u="sng">
                <a:solidFill>
                  <a:srgbClr val="D5BC61"/>
                </a:solidFill>
                <a:latin typeface="Verdana" pitchFamily="34" charset="0"/>
              </a:rPr>
              <a:t>trade and friendship</a:t>
            </a:r>
            <a:r>
              <a:rPr lang="en-US" sz="1600">
                <a:solidFill>
                  <a:srgbClr val="D5BC61"/>
                </a:solidFill>
                <a:latin typeface="Verdana" pitchFamily="34" charset="0"/>
              </a:rPr>
              <a:t>, channels for possible </a:t>
            </a:r>
            <a:r>
              <a:rPr lang="en-US" sz="1600" i="1" u="sng">
                <a:solidFill>
                  <a:srgbClr val="D5BC61"/>
                </a:solidFill>
                <a:latin typeface="Verdana" pitchFamily="34" charset="0"/>
              </a:rPr>
              <a:t>expansion</a:t>
            </a:r>
            <a:r>
              <a:rPr lang="en-US" sz="1600">
                <a:solidFill>
                  <a:srgbClr val="D5BC61"/>
                </a:solidFill>
                <a:latin typeface="Verdana" pitchFamily="34" charset="0"/>
              </a:rPr>
              <a:t> of their </a:t>
            </a:r>
            <a:r>
              <a:rPr lang="en-US" sz="1600" i="1" u="sng">
                <a:solidFill>
                  <a:srgbClr val="D5BC61"/>
                </a:solidFill>
                <a:latin typeface="Verdana" pitchFamily="34" charset="0"/>
              </a:rPr>
              <a:t>trade and influence</a:t>
            </a:r>
          </a:p>
          <a:p>
            <a:pPr>
              <a:lnSpc>
                <a:spcPct val="90000"/>
              </a:lnSpc>
              <a:buSzPct val="75000"/>
              <a:buFont typeface="Wingdings" pitchFamily="2" charset="2"/>
              <a:buNone/>
            </a:pPr>
            <a:endParaRPr lang="en-US" sz="1600" i="1" u="sng">
              <a:solidFill>
                <a:srgbClr val="928264"/>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Once </a:t>
            </a:r>
            <a:r>
              <a:rPr lang="en-US" sz="1800" i="1" u="sng">
                <a:solidFill>
                  <a:srgbClr val="D5BC61"/>
                </a:solidFill>
                <a:latin typeface="Verdana" pitchFamily="34" charset="0"/>
              </a:rPr>
              <a:t>Britain</a:t>
            </a:r>
            <a:r>
              <a:rPr lang="en-US" sz="1800">
                <a:solidFill>
                  <a:srgbClr val="D5BC61"/>
                </a:solidFill>
                <a:latin typeface="Verdana" pitchFamily="34" charset="0"/>
              </a:rPr>
              <a:t> became a </a:t>
            </a:r>
            <a:r>
              <a:rPr lang="en-US" sz="1800" i="1" u="sng">
                <a:solidFill>
                  <a:srgbClr val="D5BC61"/>
                </a:solidFill>
                <a:latin typeface="Verdana" pitchFamily="34" charset="0"/>
              </a:rPr>
              <a:t>neighbor</a:t>
            </a:r>
            <a:r>
              <a:rPr lang="en-US" sz="1800">
                <a:solidFill>
                  <a:srgbClr val="D5BC61"/>
                </a:solidFill>
                <a:latin typeface="Verdana" pitchFamily="34" charset="0"/>
              </a:rPr>
              <a:t> to the south (1820) it asked Siam to define their </a:t>
            </a:r>
            <a:r>
              <a:rPr lang="en-US" sz="1800" i="1" u="sng">
                <a:solidFill>
                  <a:srgbClr val="D5BC61"/>
                </a:solidFill>
                <a:latin typeface="Verdana" pitchFamily="34" charset="0"/>
              </a:rPr>
              <a:t>mutual borders</a:t>
            </a:r>
          </a:p>
          <a:p>
            <a:pPr>
              <a:lnSpc>
                <a:spcPct val="90000"/>
              </a:lnSpc>
              <a:buSzPct val="75000"/>
              <a:buFont typeface="Wingdings" pitchFamily="2" charset="2"/>
              <a:buNone/>
            </a:pP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From the 1860s, </a:t>
            </a:r>
            <a:r>
              <a:rPr lang="en-US" sz="1800" i="1" u="sng">
                <a:solidFill>
                  <a:srgbClr val="D5BC61"/>
                </a:solidFill>
                <a:latin typeface="Verdana" pitchFamily="34" charset="0"/>
              </a:rPr>
              <a:t>colonial</a:t>
            </a:r>
            <a:r>
              <a:rPr lang="en-US" sz="1800">
                <a:solidFill>
                  <a:srgbClr val="D5BC61"/>
                </a:solidFill>
                <a:latin typeface="Verdana" pitchFamily="34" charset="0"/>
              </a:rPr>
              <a:t> pressure became </a:t>
            </a:r>
            <a:r>
              <a:rPr lang="en-US" sz="1800" i="1" u="sng">
                <a:solidFill>
                  <a:srgbClr val="D5BC61"/>
                </a:solidFill>
                <a:latin typeface="Verdana" pitchFamily="34" charset="0"/>
              </a:rPr>
              <a:t>more complex</a:t>
            </a:r>
          </a:p>
          <a:p>
            <a:pPr lvl="1">
              <a:lnSpc>
                <a:spcPct val="90000"/>
              </a:lnSpc>
              <a:buSzPct val="75000"/>
              <a:buFont typeface="Wingdings" pitchFamily="2" charset="2"/>
              <a:buChar char="v"/>
            </a:pPr>
            <a:r>
              <a:rPr lang="en-US" sz="1600" i="1" u="sng">
                <a:solidFill>
                  <a:srgbClr val="D5BC61"/>
                </a:solidFill>
                <a:latin typeface="Verdana" pitchFamily="34" charset="0"/>
              </a:rPr>
              <a:t>British</a:t>
            </a:r>
            <a:r>
              <a:rPr lang="en-US" sz="1600">
                <a:solidFill>
                  <a:srgbClr val="D5BC61"/>
                </a:solidFill>
                <a:latin typeface="Verdana" pitchFamily="34" charset="0"/>
              </a:rPr>
              <a:t> nibbled away at the southern border and west</a:t>
            </a:r>
          </a:p>
          <a:p>
            <a:pPr lvl="1">
              <a:lnSpc>
                <a:spcPct val="90000"/>
              </a:lnSpc>
              <a:buSzPct val="75000"/>
              <a:buFont typeface="Wingdings" pitchFamily="2" charset="2"/>
              <a:buChar char="v"/>
            </a:pPr>
            <a:r>
              <a:rPr lang="en-US" sz="1600" i="1" u="sng">
                <a:solidFill>
                  <a:srgbClr val="D5BC61"/>
                </a:solidFill>
                <a:latin typeface="Verdana" pitchFamily="34" charset="0"/>
              </a:rPr>
              <a:t>French</a:t>
            </a:r>
            <a:r>
              <a:rPr lang="en-US" sz="1600">
                <a:solidFill>
                  <a:srgbClr val="D5BC61"/>
                </a:solidFill>
                <a:latin typeface="Verdana" pitchFamily="34" charset="0"/>
              </a:rPr>
              <a:t> pressed inwards from the east</a:t>
            </a:r>
          </a:p>
        </p:txBody>
      </p:sp>
      <p:sp>
        <p:nvSpPr>
          <p:cNvPr id="15667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769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Scambling Boundaries</a:t>
            </a:r>
          </a:p>
          <a:p>
            <a:pPr>
              <a:lnSpc>
                <a:spcPct val="80000"/>
              </a:lnSpc>
              <a:buSzPct val="75000"/>
              <a:buFont typeface="Wingdings" pitchFamily="2" charset="2"/>
              <a:buNone/>
            </a:pPr>
            <a:endParaRPr lang="en-US" sz="24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French colonial dreams</a:t>
            </a:r>
            <a:r>
              <a:rPr lang="en-US" sz="2000">
                <a:solidFill>
                  <a:srgbClr val="D5BC61"/>
                </a:solidFill>
                <a:latin typeface="Verdana" pitchFamily="34" charset="0"/>
              </a:rPr>
              <a:t> altered between hopes of finding a northward route from </a:t>
            </a:r>
            <a:r>
              <a:rPr lang="en-US" sz="2000" i="1" u="sng">
                <a:solidFill>
                  <a:srgbClr val="D5BC61"/>
                </a:solidFill>
                <a:latin typeface="Verdana" pitchFamily="34" charset="0"/>
              </a:rPr>
              <a:t>Indochina into China</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For Siam, </a:t>
            </a:r>
            <a:r>
              <a:rPr lang="en-US" sz="2000" i="1" u="sng">
                <a:solidFill>
                  <a:srgbClr val="FFFF00"/>
                </a:solidFill>
                <a:latin typeface="Verdana" pitchFamily="34" charset="0"/>
              </a:rPr>
              <a:t>defined borders</a:t>
            </a:r>
            <a:r>
              <a:rPr lang="en-US" sz="2000">
                <a:solidFill>
                  <a:srgbClr val="FFFF00"/>
                </a:solidFill>
                <a:latin typeface="Verdana" pitchFamily="34" charset="0"/>
              </a:rPr>
              <a:t> had become </a:t>
            </a:r>
            <a:r>
              <a:rPr lang="en-US" sz="2000" i="1" u="sng">
                <a:solidFill>
                  <a:srgbClr val="FFFF00"/>
                </a:solidFill>
                <a:latin typeface="Verdana" pitchFamily="34" charset="0"/>
              </a:rPr>
              <a:t>a good defensive idea</a:t>
            </a:r>
            <a:r>
              <a:rPr lang="en-US" sz="2000">
                <a:solidFill>
                  <a:srgbClr val="FFFF00"/>
                </a:solidFill>
                <a:latin typeface="Verdana" pitchFamily="34" charset="0"/>
              </a:rPr>
              <a:t> (1880) hired in a British surveyors, James McCarthy (Map: encoding of desire)</a:t>
            </a:r>
          </a:p>
          <a:p>
            <a:pPr>
              <a:lnSpc>
                <a:spcPct val="80000"/>
              </a:lnSpc>
              <a:buSzPct val="75000"/>
              <a:buFont typeface="Wingdings" pitchFamily="2" charset="2"/>
              <a:buNone/>
            </a:pPr>
            <a:endParaRPr lang="en-US" sz="2000" i="1" u="sng">
              <a:solidFill>
                <a:srgbClr val="FFFF00"/>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However, in 1893 </a:t>
            </a:r>
            <a:r>
              <a:rPr lang="en-US" sz="2000" i="1" u="sng">
                <a:solidFill>
                  <a:srgbClr val="D5BC61"/>
                </a:solidFill>
                <a:latin typeface="Verdana" pitchFamily="34" charset="0"/>
              </a:rPr>
              <a:t>France annexed</a:t>
            </a:r>
            <a:r>
              <a:rPr lang="en-US" sz="2000">
                <a:solidFill>
                  <a:srgbClr val="D5BC61"/>
                </a:solidFill>
                <a:latin typeface="Verdana" pitchFamily="34" charset="0"/>
              </a:rPr>
              <a:t> the </a:t>
            </a:r>
            <a:r>
              <a:rPr lang="en-US" sz="2000" i="1" u="sng">
                <a:solidFill>
                  <a:srgbClr val="D5BC61"/>
                </a:solidFill>
                <a:latin typeface="Verdana" pitchFamily="34" charset="0"/>
              </a:rPr>
              <a:t>east bank of Mekong</a:t>
            </a:r>
            <a:r>
              <a:rPr lang="en-US" sz="2000">
                <a:solidFill>
                  <a:srgbClr val="D5BC61"/>
                </a:solidFill>
                <a:latin typeface="Verdana" pitchFamily="34" charset="0"/>
              </a:rPr>
              <a:t> southwards from Chinese border. To </a:t>
            </a:r>
            <a:r>
              <a:rPr lang="en-US" sz="2000" i="1" u="sng">
                <a:solidFill>
                  <a:srgbClr val="D5BC61"/>
                </a:solidFill>
                <a:latin typeface="Verdana" pitchFamily="34" charset="0"/>
              </a:rPr>
              <a:t>oppose them</a:t>
            </a:r>
            <a:r>
              <a:rPr lang="en-US" sz="2000">
                <a:solidFill>
                  <a:srgbClr val="D5BC61"/>
                </a:solidFill>
                <a:latin typeface="Verdana" pitchFamily="34" charset="0"/>
              </a:rPr>
              <a:t>, Siam </a:t>
            </a:r>
            <a:r>
              <a:rPr lang="en-US" sz="2000" i="1" u="sng">
                <a:solidFill>
                  <a:srgbClr val="D5BC61"/>
                </a:solidFill>
                <a:latin typeface="Verdana" pitchFamily="34" charset="0"/>
              </a:rPr>
              <a:t>raised 180,000 troops</a:t>
            </a:r>
            <a:r>
              <a:rPr lang="en-US" sz="2000">
                <a:solidFill>
                  <a:srgbClr val="D5BC61"/>
                </a:solidFill>
                <a:latin typeface="Verdana" pitchFamily="34" charset="0"/>
              </a:rPr>
              <a:t>, the biggest military mobilization, but could find only a fraction of this number (Units clashed with the French)</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In response, the French sailed two gunboats up the Chaophraya river and blockade the port</a:t>
            </a:r>
          </a:p>
        </p:txBody>
      </p:sp>
      <p:sp>
        <p:nvSpPr>
          <p:cNvPr id="15769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5872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Scambling Boundaries</a:t>
            </a:r>
          </a:p>
          <a:p>
            <a:pPr>
              <a:lnSpc>
                <a:spcPct val="80000"/>
              </a:lnSpc>
              <a:buSzPct val="75000"/>
              <a:buFont typeface="Wingdings" pitchFamily="2" charset="2"/>
              <a:buNone/>
            </a:pPr>
            <a:endParaRPr lang="en-US" sz="24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This </a:t>
            </a:r>
            <a:r>
              <a:rPr lang="en-US" sz="2000" i="1" u="sng">
                <a:solidFill>
                  <a:srgbClr val="FFFF00"/>
                </a:solidFill>
                <a:latin typeface="Verdana" pitchFamily="34" charset="0"/>
              </a:rPr>
              <a:t>Paknam Incident</a:t>
            </a:r>
            <a:r>
              <a:rPr lang="en-US" sz="2000">
                <a:solidFill>
                  <a:srgbClr val="FFFF00"/>
                </a:solidFill>
                <a:latin typeface="Verdana" pitchFamily="34" charset="0"/>
              </a:rPr>
              <a:t> resulted in a</a:t>
            </a:r>
            <a:r>
              <a:rPr lang="en-US" sz="2000" i="1" u="sng">
                <a:solidFill>
                  <a:srgbClr val="FFFF00"/>
                </a:solidFill>
                <a:latin typeface="Verdana" pitchFamily="34" charset="0"/>
              </a:rPr>
              <a:t> treaty</a:t>
            </a:r>
            <a:r>
              <a:rPr lang="en-US" sz="2000">
                <a:solidFill>
                  <a:srgbClr val="FFFF00"/>
                </a:solidFill>
                <a:latin typeface="Verdana" pitchFamily="34" charset="0"/>
              </a:rPr>
              <a:t> which drew the </a:t>
            </a:r>
            <a:r>
              <a:rPr lang="en-US" sz="2000" i="1" u="sng">
                <a:solidFill>
                  <a:srgbClr val="FFFF00"/>
                </a:solidFill>
                <a:latin typeface="Verdana" pitchFamily="34" charset="0"/>
              </a:rPr>
              <a:t>boundary</a:t>
            </a:r>
            <a:r>
              <a:rPr lang="en-US" sz="2000">
                <a:solidFill>
                  <a:srgbClr val="FFFF00"/>
                </a:solidFill>
                <a:latin typeface="Verdana" pitchFamily="34" charset="0"/>
              </a:rPr>
              <a:t> between Siam and French Indochina along the Mekong River, subtracting the Lao states of Luang Phrabang and Vientienne, Northern Khmer areas, Sipsongpanna</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British and French secretly agreed that Siam should be reduced to the Chaophraya basin, ceding the eastward territories to France and the peninsula southward to Britain</a:t>
            </a:r>
          </a:p>
          <a:p>
            <a:pPr>
              <a:lnSpc>
                <a:spcPct val="80000"/>
              </a:lnSpc>
              <a:buSzPct val="75000"/>
              <a:buFont typeface="Wingdings" pitchFamily="2" charset="2"/>
              <a:buNone/>
            </a:pPr>
            <a:endParaRPr lang="en-US" sz="2000" i="1"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Treaties concluded between1902 and 1909 fixed the border at their present positions. Many states along the peripheral areas had disappeared</a:t>
            </a:r>
          </a:p>
        </p:txBody>
      </p:sp>
      <p:sp>
        <p:nvSpPr>
          <p:cNvPr id="15872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5974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Making Citizens</a:t>
            </a: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All the various </a:t>
            </a:r>
            <a:r>
              <a:rPr lang="en-US" sz="1800" i="1" u="sng">
                <a:solidFill>
                  <a:srgbClr val="D5BC61"/>
                </a:solidFill>
                <a:latin typeface="Verdana" pitchFamily="34" charset="0"/>
              </a:rPr>
              <a:t>categories of slaves</a:t>
            </a:r>
            <a:r>
              <a:rPr lang="en-US" sz="1800">
                <a:solidFill>
                  <a:srgbClr val="D5BC61"/>
                </a:solidFill>
                <a:latin typeface="Verdana" pitchFamily="34" charset="0"/>
              </a:rPr>
              <a:t> with personal ties to a patron were </a:t>
            </a:r>
            <a:r>
              <a:rPr lang="en-US" sz="1800" i="1" u="sng">
                <a:solidFill>
                  <a:srgbClr val="D5BC61"/>
                </a:solidFill>
                <a:latin typeface="Verdana" pitchFamily="34" charset="0"/>
              </a:rPr>
              <a:t>transformed into citizens</a:t>
            </a:r>
            <a:r>
              <a:rPr lang="en-US" sz="1800">
                <a:solidFill>
                  <a:srgbClr val="D5BC61"/>
                </a:solidFill>
                <a:latin typeface="Verdana" pitchFamily="34" charset="0"/>
              </a:rPr>
              <a:t> with a theoretically direct relationship </a:t>
            </a:r>
            <a:r>
              <a:rPr lang="en-US" sz="1800" i="1" u="sng">
                <a:solidFill>
                  <a:srgbClr val="D5BC61"/>
                </a:solidFill>
                <a:latin typeface="Verdana" pitchFamily="34" charset="0"/>
              </a:rPr>
              <a:t>to the state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In 1887, Chulalongkorn established </a:t>
            </a:r>
            <a:r>
              <a:rPr lang="en-US" sz="1800" i="1" u="sng">
                <a:solidFill>
                  <a:srgbClr val="D5BC61"/>
                </a:solidFill>
                <a:latin typeface="Verdana" pitchFamily="34" charset="0"/>
              </a:rPr>
              <a:t>Defense Ministry</a:t>
            </a:r>
            <a:r>
              <a:rPr lang="en-US" sz="1800">
                <a:solidFill>
                  <a:srgbClr val="D5BC61"/>
                </a:solidFill>
                <a:latin typeface="Verdana" pitchFamily="34" charset="0"/>
              </a:rPr>
              <a:t> and planned a conscript standing army</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For him, a </a:t>
            </a:r>
            <a:r>
              <a:rPr lang="en-US" sz="1800" i="1" u="sng">
                <a:solidFill>
                  <a:srgbClr val="D5BC61"/>
                </a:solidFill>
                <a:latin typeface="Verdana" pitchFamily="34" charset="0"/>
              </a:rPr>
              <a:t>standing army</a:t>
            </a:r>
            <a:r>
              <a:rPr lang="en-US" sz="1800">
                <a:solidFill>
                  <a:srgbClr val="D5BC61"/>
                </a:solidFill>
                <a:latin typeface="Verdana" pitchFamily="34" charset="0"/>
              </a:rPr>
              <a:t> was one of the attributes of a modern nation (internal need-imposing Bangkok authority on the area inside the new borders, and bringing all </a:t>
            </a:r>
            <a:r>
              <a:rPr lang="en-US" sz="1800" i="1" u="sng">
                <a:solidFill>
                  <a:srgbClr val="D5BC61"/>
                </a:solidFill>
                <a:latin typeface="Verdana" pitchFamily="34" charset="0"/>
              </a:rPr>
              <a:t>people under the king)</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Later he planned a new army	   Military expenditure rose from 1 million (1893) to 13 million in (1910)</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All men were now the </a:t>
            </a:r>
            <a:r>
              <a:rPr lang="en-US" sz="1800" i="1" u="sng">
                <a:solidFill>
                  <a:srgbClr val="FFFF00"/>
                </a:solidFill>
                <a:latin typeface="Verdana" pitchFamily="34" charset="0"/>
              </a:rPr>
              <a:t>king’s men</a:t>
            </a:r>
            <a:r>
              <a:rPr lang="en-US" sz="1800">
                <a:solidFill>
                  <a:srgbClr val="FFFF00"/>
                </a:solidFill>
                <a:latin typeface="Verdana" pitchFamily="34" charset="0"/>
              </a:rPr>
              <a:t>. Almost everyone now </a:t>
            </a:r>
            <a:r>
              <a:rPr lang="en-US" sz="1800" i="1" u="sng">
                <a:solidFill>
                  <a:srgbClr val="FFFF00"/>
                </a:solidFill>
                <a:latin typeface="Verdana" pitchFamily="34" charset="0"/>
              </a:rPr>
              <a:t>stood in the same relationship</a:t>
            </a:r>
            <a:r>
              <a:rPr lang="en-US" sz="1800">
                <a:solidFill>
                  <a:srgbClr val="FFFF00"/>
                </a:solidFill>
                <a:latin typeface="Verdana" pitchFamily="34" charset="0"/>
              </a:rPr>
              <a:t> to the </a:t>
            </a:r>
            <a:r>
              <a:rPr lang="en-US" sz="1800" i="1" u="sng">
                <a:solidFill>
                  <a:srgbClr val="FFFF00"/>
                </a:solidFill>
                <a:latin typeface="Verdana" pitchFamily="34" charset="0"/>
              </a:rPr>
              <a:t>state for tax and military</a:t>
            </a:r>
            <a:r>
              <a:rPr lang="en-US" sz="1800">
                <a:solidFill>
                  <a:srgbClr val="FFFF00"/>
                </a:solidFill>
                <a:latin typeface="Verdana" pitchFamily="34" charset="0"/>
              </a:rPr>
              <a:t> service, in parallel, they were also </a:t>
            </a:r>
            <a:r>
              <a:rPr lang="en-US" sz="1800" i="1" u="sng">
                <a:solidFill>
                  <a:srgbClr val="FFFF00"/>
                </a:solidFill>
                <a:latin typeface="Verdana" pitchFamily="34" charset="0"/>
              </a:rPr>
              <a:t>reinvented</a:t>
            </a:r>
            <a:r>
              <a:rPr lang="en-US" sz="1800">
                <a:solidFill>
                  <a:srgbClr val="FFFF00"/>
                </a:solidFill>
                <a:latin typeface="Verdana" pitchFamily="34" charset="0"/>
              </a:rPr>
              <a:t> as members of the </a:t>
            </a:r>
            <a:r>
              <a:rPr lang="en-US" sz="1800" i="1" u="sng">
                <a:solidFill>
                  <a:srgbClr val="FFFF00"/>
                </a:solidFill>
                <a:latin typeface="Verdana" pitchFamily="34" charset="0"/>
              </a:rPr>
              <a:t>same race</a:t>
            </a:r>
          </a:p>
        </p:txBody>
      </p:sp>
      <p:sp>
        <p:nvSpPr>
          <p:cNvPr id="15974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
        <p:nvSpPr>
          <p:cNvPr id="159748" name="Line 4"/>
          <p:cNvSpPr>
            <a:spLocks noChangeShapeType="1"/>
          </p:cNvSpPr>
          <p:nvPr/>
        </p:nvSpPr>
        <p:spPr bwMode="auto">
          <a:xfrm>
            <a:off x="4500563" y="4711700"/>
            <a:ext cx="647700" cy="0"/>
          </a:xfrm>
          <a:prstGeom prst="line">
            <a:avLst/>
          </a:prstGeom>
          <a:noFill/>
          <a:ln w="38100">
            <a:solidFill>
              <a:srgbClr val="D5BC61"/>
            </a:solidFill>
            <a:round/>
            <a:headEnd/>
            <a:tailEnd type="triangle" w="med" len="med"/>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0770" name="Rectangle 2"/>
          <p:cNvSpPr>
            <a:spLocks noChangeArrowheads="1"/>
          </p:cNvSpPr>
          <p:nvPr>
            <p:ph type="body" idx="1"/>
          </p:nvPr>
        </p:nvSpPr>
        <p:spPr bwMode="auto">
          <a:xfrm>
            <a:off x="468313" y="9810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Making Thai</a:t>
            </a:r>
          </a:p>
          <a:p>
            <a:pPr>
              <a:lnSpc>
                <a:spcPct val="80000"/>
              </a:lnSpc>
              <a:buSzPct val="75000"/>
              <a:buFont typeface="Wingdings" pitchFamily="2" charset="2"/>
              <a:buNone/>
            </a:pPr>
            <a:endParaRPr lang="en-US" sz="16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Europe</a:t>
            </a:r>
            <a:r>
              <a:rPr lang="en-US" sz="1800">
                <a:solidFill>
                  <a:srgbClr val="D5BC61"/>
                </a:solidFill>
                <a:latin typeface="Verdana" pitchFamily="34" charset="0"/>
              </a:rPr>
              <a:t> evolved the idea that </a:t>
            </a:r>
            <a:r>
              <a:rPr lang="en-US" sz="1800" i="1" u="sng">
                <a:solidFill>
                  <a:srgbClr val="D5BC61"/>
                </a:solidFill>
                <a:latin typeface="Verdana" pitchFamily="34" charset="0"/>
              </a:rPr>
              <a:t>a nation</a:t>
            </a:r>
            <a:r>
              <a:rPr lang="en-US" sz="1800">
                <a:solidFill>
                  <a:srgbClr val="D5BC61"/>
                </a:solidFill>
                <a:latin typeface="Verdana" pitchFamily="34" charset="0"/>
              </a:rPr>
              <a:t> was the political </a:t>
            </a:r>
            <a:r>
              <a:rPr lang="en-US" sz="1800" i="1" u="sng">
                <a:solidFill>
                  <a:srgbClr val="D5BC61"/>
                </a:solidFill>
                <a:latin typeface="Verdana" pitchFamily="34" charset="0"/>
              </a:rPr>
              <a:t>expression of a ‘race’,</a:t>
            </a:r>
            <a:r>
              <a:rPr lang="en-US" sz="1800">
                <a:solidFill>
                  <a:srgbClr val="D5BC61"/>
                </a:solidFill>
                <a:latin typeface="Verdana" pitchFamily="34" charset="0"/>
              </a:rPr>
              <a:t> the </a:t>
            </a:r>
            <a:r>
              <a:rPr lang="en-US" sz="1800" i="1" u="sng">
                <a:solidFill>
                  <a:srgbClr val="D5BC61"/>
                </a:solidFill>
                <a:latin typeface="Verdana" pitchFamily="34" charset="0"/>
              </a:rPr>
              <a:t>French</a:t>
            </a:r>
            <a:r>
              <a:rPr lang="en-US" sz="1800">
                <a:solidFill>
                  <a:srgbClr val="D5BC61"/>
                </a:solidFill>
                <a:latin typeface="Verdana" pitchFamily="34" charset="0"/>
              </a:rPr>
              <a:t> used this idea as part of their aggression </a:t>
            </a:r>
            <a:r>
              <a:rPr lang="en-US" sz="1800" i="1" u="sng">
                <a:solidFill>
                  <a:srgbClr val="D5BC61"/>
                </a:solidFill>
                <a:latin typeface="Verdana" pitchFamily="34" charset="0"/>
              </a:rPr>
              <a:t>against Siam</a:t>
            </a:r>
          </a:p>
          <a:p>
            <a:pPr marL="762000" lvl="1" indent="-304800">
              <a:lnSpc>
                <a:spcPct val="80000"/>
              </a:lnSpc>
              <a:buSzPct val="75000"/>
              <a:buFont typeface="Wingdings" pitchFamily="2" charset="2"/>
              <a:buChar char="v"/>
            </a:pPr>
            <a:r>
              <a:rPr lang="en-US" sz="1600">
                <a:solidFill>
                  <a:srgbClr val="D5BC61"/>
                </a:solidFill>
                <a:latin typeface="Verdana" pitchFamily="34" charset="0"/>
              </a:rPr>
              <a:t>They argued that the </a:t>
            </a:r>
            <a:r>
              <a:rPr lang="en-US" sz="1600" i="1" u="sng">
                <a:solidFill>
                  <a:srgbClr val="D5BC61"/>
                </a:solidFill>
                <a:latin typeface="Verdana" pitchFamily="34" charset="0"/>
              </a:rPr>
              <a:t>Lao</a:t>
            </a:r>
            <a:r>
              <a:rPr lang="en-US" sz="1600">
                <a:solidFill>
                  <a:srgbClr val="D5BC61"/>
                </a:solidFill>
                <a:latin typeface="Verdana" pitchFamily="34" charset="0"/>
              </a:rPr>
              <a:t>, though related linguistically to the Thai, qualified as a </a:t>
            </a:r>
            <a:r>
              <a:rPr lang="en-US" sz="1600" i="1" u="sng">
                <a:solidFill>
                  <a:srgbClr val="D5BC61"/>
                </a:solidFill>
                <a:latin typeface="Verdana" pitchFamily="34" charset="0"/>
              </a:rPr>
              <a:t>distinct race</a:t>
            </a:r>
            <a:r>
              <a:rPr lang="en-US" sz="1600">
                <a:solidFill>
                  <a:srgbClr val="D5BC61"/>
                </a:solidFill>
                <a:latin typeface="Verdana" pitchFamily="34" charset="0"/>
              </a:rPr>
              <a:t> (Siamese were not a proper race because they had become too intermixed with the Chinese)</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In this discourse, the </a:t>
            </a:r>
            <a:r>
              <a:rPr lang="en-US" sz="1800" i="1" u="sng">
                <a:solidFill>
                  <a:srgbClr val="D5BC61"/>
                </a:solidFill>
                <a:latin typeface="Verdana" pitchFamily="34" charset="0"/>
              </a:rPr>
              <a:t>French colonial seizure</a:t>
            </a:r>
            <a:r>
              <a:rPr lang="en-US" sz="1800">
                <a:solidFill>
                  <a:srgbClr val="D5BC61"/>
                </a:solidFill>
                <a:latin typeface="Verdana" pitchFamily="34" charset="0"/>
              </a:rPr>
              <a:t> of Siam would mean </a:t>
            </a:r>
            <a:r>
              <a:rPr lang="en-US" sz="1800" i="1" u="sng">
                <a:solidFill>
                  <a:srgbClr val="D5BC61"/>
                </a:solidFill>
                <a:latin typeface="Verdana" pitchFamily="34" charset="0"/>
              </a:rPr>
              <a:t>liberation</a:t>
            </a:r>
            <a:r>
              <a:rPr lang="en-US" sz="1800">
                <a:solidFill>
                  <a:srgbClr val="D5BC61"/>
                </a:solidFill>
                <a:latin typeface="Verdana" pitchFamily="34" charset="0"/>
              </a:rPr>
              <a:t> of the </a:t>
            </a:r>
            <a:r>
              <a:rPr lang="en-US" sz="1800" i="1" u="sng">
                <a:solidFill>
                  <a:srgbClr val="D5BC61"/>
                </a:solidFill>
                <a:latin typeface="Verdana" pitchFamily="34" charset="0"/>
              </a:rPr>
              <a:t>majority</a:t>
            </a:r>
            <a:r>
              <a:rPr lang="en-US" sz="1800">
                <a:solidFill>
                  <a:srgbClr val="D5BC61"/>
                </a:solidFill>
                <a:latin typeface="Verdana" pitchFamily="34" charset="0"/>
              </a:rPr>
              <a:t> of its people</a:t>
            </a:r>
          </a:p>
          <a:p>
            <a:pPr>
              <a:lnSpc>
                <a:spcPct val="80000"/>
              </a:lnSpc>
              <a:buSzPct val="75000"/>
              <a:buFont typeface="Wingdings" pitchFamily="2" charset="2"/>
              <a:buNone/>
            </a:pPr>
            <a:endParaRPr lang="en-US" sz="16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a:t>
            </a:r>
            <a:r>
              <a:rPr lang="en-US" sz="1800" i="1" u="sng">
                <a:solidFill>
                  <a:srgbClr val="D5BC61"/>
                </a:solidFill>
                <a:latin typeface="Verdana" pitchFamily="34" charset="0"/>
              </a:rPr>
              <a:t>Siamese court</a:t>
            </a:r>
            <a:r>
              <a:rPr lang="en-US" sz="1800">
                <a:solidFill>
                  <a:srgbClr val="D5BC61"/>
                </a:solidFill>
                <a:latin typeface="Verdana" pitchFamily="34" charset="0"/>
              </a:rPr>
              <a:t> learned how to use this </a:t>
            </a:r>
            <a:r>
              <a:rPr lang="en-US" sz="1800" i="1" u="sng">
                <a:solidFill>
                  <a:srgbClr val="D5BC61"/>
                </a:solidFill>
                <a:latin typeface="Verdana" pitchFamily="34" charset="0"/>
              </a:rPr>
              <a:t>discourse of race</a:t>
            </a:r>
            <a:r>
              <a:rPr lang="en-US" sz="1800">
                <a:solidFill>
                  <a:srgbClr val="D5BC61"/>
                </a:solidFill>
                <a:latin typeface="Verdana" pitchFamily="34" charset="0"/>
              </a:rPr>
              <a:t>. It evolved the word </a:t>
            </a:r>
            <a:r>
              <a:rPr lang="en-US" sz="1800" b="1" i="1" u="sng">
                <a:solidFill>
                  <a:srgbClr val="D5BC61"/>
                </a:solidFill>
                <a:latin typeface="Verdana" pitchFamily="34" charset="0"/>
              </a:rPr>
              <a:t>chart</a:t>
            </a:r>
            <a:r>
              <a:rPr lang="en-US" sz="1800">
                <a:solidFill>
                  <a:srgbClr val="D5BC61"/>
                </a:solidFill>
                <a:latin typeface="Verdana" pitchFamily="34" charset="0"/>
              </a:rPr>
              <a:t> (birth, origin, a cycle of rebirth) to </a:t>
            </a:r>
            <a:r>
              <a:rPr lang="en-US" sz="1800" i="1" u="sng">
                <a:solidFill>
                  <a:srgbClr val="D5BC61"/>
                </a:solidFill>
                <a:latin typeface="Verdana" pitchFamily="34" charset="0"/>
              </a:rPr>
              <a:t>express ideas</a:t>
            </a:r>
            <a:r>
              <a:rPr lang="en-US" sz="1800">
                <a:solidFill>
                  <a:srgbClr val="D5BC61"/>
                </a:solidFill>
                <a:latin typeface="Verdana" pitchFamily="34" charset="0"/>
              </a:rPr>
              <a:t> corresponding to </a:t>
            </a:r>
            <a:r>
              <a:rPr lang="en-US" sz="1800" i="1" u="sng">
                <a:solidFill>
                  <a:srgbClr val="D5BC61"/>
                </a:solidFill>
                <a:latin typeface="Verdana" pitchFamily="34" charset="0"/>
              </a:rPr>
              <a:t>race</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To </a:t>
            </a:r>
            <a:r>
              <a:rPr lang="en-US" sz="1800" i="1" u="sng">
                <a:solidFill>
                  <a:srgbClr val="D5BC61"/>
                </a:solidFill>
                <a:latin typeface="Verdana" pitchFamily="34" charset="0"/>
              </a:rPr>
              <a:t>define the Thai race</a:t>
            </a:r>
            <a:r>
              <a:rPr lang="en-US" sz="1800">
                <a:solidFill>
                  <a:srgbClr val="D5BC61"/>
                </a:solidFill>
                <a:latin typeface="Verdana" pitchFamily="34" charset="0"/>
              </a:rPr>
              <a:t>, </a:t>
            </a:r>
            <a:r>
              <a:rPr lang="en-US" sz="1800" i="1" u="sng">
                <a:solidFill>
                  <a:srgbClr val="D5BC61"/>
                </a:solidFill>
                <a:latin typeface="Verdana" pitchFamily="34" charset="0"/>
              </a:rPr>
              <a:t>2 overlapping</a:t>
            </a:r>
            <a:r>
              <a:rPr lang="en-US" sz="1800">
                <a:solidFill>
                  <a:srgbClr val="D5BC61"/>
                </a:solidFill>
                <a:latin typeface="Verdana" pitchFamily="34" charset="0"/>
              </a:rPr>
              <a:t> definitions were used in parallel</a:t>
            </a:r>
          </a:p>
          <a:p>
            <a:pPr marL="762000" lvl="1" indent="-304800">
              <a:lnSpc>
                <a:spcPct val="80000"/>
              </a:lnSpc>
              <a:buSzPct val="75000"/>
              <a:buFont typeface="Wingdings" pitchFamily="2" charset="2"/>
              <a:buAutoNum type="arabicPeriod"/>
            </a:pPr>
            <a:r>
              <a:rPr lang="en-US" sz="1600">
                <a:solidFill>
                  <a:srgbClr val="D5BC61"/>
                </a:solidFill>
                <a:latin typeface="Verdana" pitchFamily="34" charset="0"/>
              </a:rPr>
              <a:t>Old way of defining people by </a:t>
            </a:r>
            <a:r>
              <a:rPr lang="en-US" sz="1600" i="1" u="sng">
                <a:solidFill>
                  <a:srgbClr val="D5BC61"/>
                </a:solidFill>
                <a:latin typeface="Verdana" pitchFamily="34" charset="0"/>
              </a:rPr>
              <a:t>language</a:t>
            </a:r>
            <a:r>
              <a:rPr lang="en-US" sz="1600">
                <a:solidFill>
                  <a:srgbClr val="D5BC61"/>
                </a:solidFill>
                <a:latin typeface="Verdana" pitchFamily="34" charset="0"/>
              </a:rPr>
              <a:t>, speakers of other </a:t>
            </a:r>
            <a:r>
              <a:rPr lang="en-US" sz="1600" i="1" u="sng">
                <a:solidFill>
                  <a:srgbClr val="D5BC61"/>
                </a:solidFill>
                <a:latin typeface="Verdana" pitchFamily="34" charset="0"/>
              </a:rPr>
              <a:t>Tai </a:t>
            </a:r>
            <a:r>
              <a:rPr lang="en-US" sz="1600">
                <a:solidFill>
                  <a:srgbClr val="D5BC61"/>
                </a:solidFill>
                <a:latin typeface="Verdana" pitchFamily="34" charset="0"/>
              </a:rPr>
              <a:t>language could be claimed as </a:t>
            </a:r>
            <a:r>
              <a:rPr lang="en-US" sz="1600" i="1" u="sng">
                <a:solidFill>
                  <a:srgbClr val="D5BC61"/>
                </a:solidFill>
                <a:latin typeface="Verdana" pitchFamily="34" charset="0"/>
              </a:rPr>
              <a:t>Thai</a:t>
            </a:r>
          </a:p>
          <a:p>
            <a:pPr marL="762000" lvl="1" indent="-304800">
              <a:lnSpc>
                <a:spcPct val="80000"/>
              </a:lnSpc>
              <a:buSzPct val="75000"/>
              <a:buFont typeface="Wingdings" pitchFamily="2" charset="2"/>
              <a:buAutoNum type="arabicPeriod"/>
            </a:pPr>
            <a:r>
              <a:rPr lang="en-US" sz="1600">
                <a:solidFill>
                  <a:srgbClr val="D5BC61"/>
                </a:solidFill>
                <a:latin typeface="Verdana" pitchFamily="34" charset="0"/>
              </a:rPr>
              <a:t>All those </a:t>
            </a:r>
            <a:r>
              <a:rPr lang="en-US" sz="1600" i="1" u="sng">
                <a:solidFill>
                  <a:srgbClr val="D5BC61"/>
                </a:solidFill>
                <a:latin typeface="Verdana" pitchFamily="34" charset="0"/>
              </a:rPr>
              <a:t>living within the borders</a:t>
            </a:r>
            <a:r>
              <a:rPr lang="en-US" sz="1600">
                <a:solidFill>
                  <a:srgbClr val="D5BC61"/>
                </a:solidFill>
                <a:latin typeface="Verdana" pitchFamily="34" charset="0"/>
              </a:rPr>
              <a:t>, subjects of the </a:t>
            </a:r>
            <a:r>
              <a:rPr lang="en-US" sz="1600" i="1" u="sng">
                <a:solidFill>
                  <a:srgbClr val="D5BC61"/>
                </a:solidFill>
                <a:latin typeface="Verdana" pitchFamily="34" charset="0"/>
              </a:rPr>
              <a:t>king</a:t>
            </a:r>
            <a:r>
              <a:rPr lang="en-US" sz="1600">
                <a:solidFill>
                  <a:srgbClr val="D5BC61"/>
                </a:solidFill>
                <a:latin typeface="Verdana" pitchFamily="34" charset="0"/>
              </a:rPr>
              <a:t> were defined as Thai</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None/>
            </a:pPr>
            <a:endParaRPr lang="en-US" sz="1600" i="1" u="sng">
              <a:solidFill>
                <a:srgbClr val="D5BC61"/>
              </a:solidFill>
              <a:latin typeface="Verdana" pitchFamily="34" charset="0"/>
            </a:endParaRPr>
          </a:p>
        </p:txBody>
      </p:sp>
      <p:sp>
        <p:nvSpPr>
          <p:cNvPr id="16077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179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Making Citizens</a:t>
            </a: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This </a:t>
            </a:r>
            <a:r>
              <a:rPr lang="en-US" sz="1800" i="1" u="sng">
                <a:solidFill>
                  <a:srgbClr val="D5BC61"/>
                </a:solidFill>
                <a:latin typeface="Verdana" pitchFamily="34" charset="0"/>
              </a:rPr>
              <a:t>cultural community</a:t>
            </a:r>
            <a:r>
              <a:rPr lang="en-US" sz="1800">
                <a:solidFill>
                  <a:srgbClr val="D5BC61"/>
                </a:solidFill>
                <a:latin typeface="Verdana" pitchFamily="34" charset="0"/>
              </a:rPr>
              <a:t> was also formed by a common religion </a:t>
            </a:r>
            <a:r>
              <a:rPr lang="en-US" sz="1800" i="1" u="sng">
                <a:solidFill>
                  <a:srgbClr val="D5BC61"/>
                </a:solidFill>
                <a:latin typeface="Verdana" pitchFamily="34" charset="0"/>
              </a:rPr>
              <a:t>(Buddhism)</a:t>
            </a:r>
            <a:r>
              <a:rPr lang="en-US" sz="1800">
                <a:solidFill>
                  <a:srgbClr val="D5BC61"/>
                </a:solidFill>
                <a:latin typeface="Verdana" pitchFamily="34" charset="0"/>
              </a:rPr>
              <a:t> and </a:t>
            </a:r>
            <a:r>
              <a:rPr lang="en-US" sz="1800" b="1" i="1" u="sng">
                <a:solidFill>
                  <a:srgbClr val="D5BC61"/>
                </a:solidFill>
                <a:latin typeface="Verdana" pitchFamily="34" charset="0"/>
              </a:rPr>
              <a:t>common</a:t>
            </a:r>
            <a:r>
              <a:rPr lang="en-US" sz="1800" i="1" u="sng">
                <a:solidFill>
                  <a:srgbClr val="D5BC61"/>
                </a:solidFill>
                <a:latin typeface="Verdana" pitchFamily="34" charset="0"/>
              </a:rPr>
              <a:t> history</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Nation was a political concept, demanding its members’ loyalty and self-sacrifice</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In Thai versions of </a:t>
            </a:r>
            <a:r>
              <a:rPr lang="en-US" sz="1800" i="1" u="sng">
                <a:solidFill>
                  <a:srgbClr val="D5BC61"/>
                </a:solidFill>
                <a:latin typeface="Verdana" pitchFamily="34" charset="0"/>
              </a:rPr>
              <a:t>treaties</a:t>
            </a:r>
            <a:r>
              <a:rPr lang="en-US" sz="1800" i="1">
                <a:solidFill>
                  <a:srgbClr val="D5BC61"/>
                </a:solidFill>
                <a:latin typeface="Verdana" pitchFamily="34" charset="0"/>
              </a:rPr>
              <a:t> </a:t>
            </a:r>
            <a:r>
              <a:rPr lang="en-US" sz="1800">
                <a:solidFill>
                  <a:srgbClr val="D5BC61"/>
                </a:solidFill>
                <a:latin typeface="Verdana" pitchFamily="34" charset="0"/>
              </a:rPr>
              <a:t>from 1902, the country was </a:t>
            </a:r>
            <a:r>
              <a:rPr lang="en-US" sz="1800" i="1" u="sng">
                <a:solidFill>
                  <a:srgbClr val="D5BC61"/>
                </a:solidFill>
                <a:latin typeface="Verdana" pitchFamily="34" charset="0"/>
              </a:rPr>
              <a:t>no longer called Siam</a:t>
            </a:r>
            <a:r>
              <a:rPr lang="en-US" sz="1800">
                <a:solidFill>
                  <a:srgbClr val="D5BC61"/>
                </a:solidFill>
                <a:latin typeface="Verdana" pitchFamily="34" charset="0"/>
              </a:rPr>
              <a:t> but </a:t>
            </a:r>
            <a:r>
              <a:rPr lang="en-US" sz="1800" i="1" u="sng">
                <a:solidFill>
                  <a:srgbClr val="D5BC61"/>
                </a:solidFill>
                <a:latin typeface="Verdana" pitchFamily="34" charset="0"/>
              </a:rPr>
              <a:t>Prathet Thai</a:t>
            </a:r>
            <a:r>
              <a:rPr lang="en-US" sz="1800">
                <a:solidFill>
                  <a:srgbClr val="D5BC61"/>
                </a:solidFill>
                <a:latin typeface="Verdana" pitchFamily="34" charset="0"/>
              </a:rPr>
              <a:t> (Kingdom of Thai)</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All people within the kingdom were defined as </a:t>
            </a:r>
            <a:r>
              <a:rPr lang="en-US" sz="1800" i="1" u="sng">
                <a:solidFill>
                  <a:srgbClr val="D5BC61"/>
                </a:solidFill>
                <a:latin typeface="Verdana" pitchFamily="34" charset="0"/>
              </a:rPr>
              <a:t>sanchart Thai</a:t>
            </a:r>
            <a:r>
              <a:rPr lang="en-US" sz="1800">
                <a:solidFill>
                  <a:srgbClr val="D5BC61"/>
                </a:solidFill>
                <a:latin typeface="Verdana" pitchFamily="34" charset="0"/>
              </a:rPr>
              <a:t> (of Thai nationality)</a:t>
            </a:r>
          </a:p>
          <a:p>
            <a:pPr lvl="1">
              <a:lnSpc>
                <a:spcPct val="80000"/>
              </a:lnSpc>
              <a:buSzPct val="75000"/>
              <a:buFont typeface="Wingdings" pitchFamily="2" charset="2"/>
              <a:buChar char="v"/>
            </a:pPr>
            <a:r>
              <a:rPr lang="en-US" sz="1600">
                <a:solidFill>
                  <a:srgbClr val="D5BC61"/>
                </a:solidFill>
                <a:latin typeface="Verdana" pitchFamily="34" charset="0"/>
              </a:rPr>
              <a:t>Legal position into line match between territory and nationality</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Codified in the </a:t>
            </a:r>
            <a:r>
              <a:rPr lang="en-US" sz="1800" i="1" u="sng">
                <a:solidFill>
                  <a:srgbClr val="D5BC61"/>
                </a:solidFill>
                <a:latin typeface="Verdana" pitchFamily="34" charset="0"/>
              </a:rPr>
              <a:t>Nationality Act of 1913</a:t>
            </a:r>
            <a:r>
              <a:rPr lang="en-US" sz="1800">
                <a:solidFill>
                  <a:srgbClr val="D5BC61"/>
                </a:solidFill>
                <a:latin typeface="Verdana" pitchFamily="34" charset="0"/>
              </a:rPr>
              <a:t>, under which all born inside the border could claim the nationality </a:t>
            </a:r>
          </a:p>
          <a:p>
            <a:pPr lvl="1">
              <a:lnSpc>
                <a:spcPct val="80000"/>
              </a:lnSpc>
              <a:buSzPct val="75000"/>
              <a:buFont typeface="Wingdings" pitchFamily="2" charset="2"/>
              <a:buChar char="v"/>
            </a:pPr>
            <a:r>
              <a:rPr lang="en-US" sz="1600">
                <a:solidFill>
                  <a:srgbClr val="D5BC61"/>
                </a:solidFill>
                <a:latin typeface="Verdana" pitchFamily="34" charset="0"/>
              </a:rPr>
              <a:t>This also laid claim to represent a </a:t>
            </a:r>
            <a:r>
              <a:rPr lang="en-US" sz="1600" i="1" u="sng">
                <a:solidFill>
                  <a:srgbClr val="D5BC61"/>
                </a:solidFill>
                <a:latin typeface="Verdana" pitchFamily="34" charset="0"/>
              </a:rPr>
              <a:t>social reality</a:t>
            </a:r>
            <a:r>
              <a:rPr lang="en-US" sz="1600">
                <a:solidFill>
                  <a:srgbClr val="D5BC61"/>
                </a:solidFill>
                <a:latin typeface="Verdana" pitchFamily="34" charset="0"/>
              </a:rPr>
              <a:t> of people </a:t>
            </a:r>
            <a:r>
              <a:rPr lang="en-US" sz="1600" i="1" u="sng">
                <a:solidFill>
                  <a:srgbClr val="D5BC61"/>
                </a:solidFill>
                <a:latin typeface="Verdana" pitchFamily="34" charset="0"/>
              </a:rPr>
              <a:t>unified by language and ethic origin</a:t>
            </a:r>
          </a:p>
        </p:txBody>
      </p:sp>
      <p:sp>
        <p:nvSpPr>
          <p:cNvPr id="16179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2818" name="Rectangle 2"/>
          <p:cNvSpPr>
            <a:spLocks noChangeArrowheads="1"/>
          </p:cNvSpPr>
          <p:nvPr>
            <p:ph type="body" idx="1"/>
          </p:nvPr>
        </p:nvSpPr>
        <p:spPr bwMode="auto">
          <a:xfrm>
            <a:off x="468313" y="908050"/>
            <a:ext cx="8229600" cy="5329238"/>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Making Citizens</a:t>
            </a:r>
          </a:p>
          <a:p>
            <a:pPr>
              <a:lnSpc>
                <a:spcPct val="80000"/>
              </a:lnSpc>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While this unified </a:t>
            </a:r>
            <a:r>
              <a:rPr lang="en-US" sz="1800" i="1" u="sng">
                <a:solidFill>
                  <a:srgbClr val="D5BC61"/>
                </a:solidFill>
                <a:latin typeface="Verdana" pitchFamily="34" charset="0"/>
              </a:rPr>
              <a:t>Thai- ness</a:t>
            </a:r>
            <a:r>
              <a:rPr lang="en-US" sz="1800">
                <a:solidFill>
                  <a:srgbClr val="D5BC61"/>
                </a:solidFill>
                <a:latin typeface="Verdana" pitchFamily="34" charset="0"/>
              </a:rPr>
              <a:t> was </a:t>
            </a:r>
            <a:r>
              <a:rPr lang="en-US" sz="1800" i="1" u="sng">
                <a:solidFill>
                  <a:srgbClr val="D5BC61"/>
                </a:solidFill>
                <a:latin typeface="Verdana" pitchFamily="34" charset="0"/>
              </a:rPr>
              <a:t>presented to foreigners</a:t>
            </a:r>
            <a:r>
              <a:rPr lang="en-US" sz="1800">
                <a:solidFill>
                  <a:srgbClr val="D5BC61"/>
                </a:solidFill>
                <a:latin typeface="Verdana" pitchFamily="34" charset="0"/>
              </a:rPr>
              <a:t>, internally, the </a:t>
            </a:r>
            <a:r>
              <a:rPr lang="en-US" sz="1800" i="1" u="sng">
                <a:solidFill>
                  <a:srgbClr val="D5BC61"/>
                </a:solidFill>
                <a:latin typeface="Verdana" pitchFamily="34" charset="0"/>
              </a:rPr>
              <a:t>court retained</a:t>
            </a:r>
            <a:r>
              <a:rPr lang="en-US" sz="1800">
                <a:solidFill>
                  <a:srgbClr val="D5BC61"/>
                </a:solidFill>
                <a:latin typeface="Verdana" pitchFamily="34" charset="0"/>
              </a:rPr>
              <a:t> some subtle </a:t>
            </a:r>
            <a:r>
              <a:rPr lang="en-US" sz="1800" i="1" u="sng">
                <a:solidFill>
                  <a:srgbClr val="D5BC61"/>
                </a:solidFill>
                <a:latin typeface="Verdana" pitchFamily="34" charset="0"/>
              </a:rPr>
              <a:t>differentiation</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Categories of </a:t>
            </a:r>
            <a:r>
              <a:rPr lang="en-US" sz="1800" i="1" u="sng">
                <a:solidFill>
                  <a:srgbClr val="FFFF00"/>
                </a:solidFill>
                <a:latin typeface="Verdana" pitchFamily="34" charset="0"/>
              </a:rPr>
              <a:t>great Thai race</a:t>
            </a:r>
          </a:p>
          <a:p>
            <a:pPr lvl="1">
              <a:lnSpc>
                <a:spcPct val="80000"/>
              </a:lnSpc>
              <a:buSzPct val="75000"/>
              <a:buFont typeface="Wingdings" pitchFamily="2" charset="2"/>
              <a:buChar char="v"/>
            </a:pPr>
            <a:r>
              <a:rPr lang="en-US" sz="1600">
                <a:solidFill>
                  <a:srgbClr val="D5BC61"/>
                </a:solidFill>
                <a:latin typeface="Verdana" pitchFamily="34" charset="0"/>
              </a:rPr>
              <a:t>Original and more sophisticated Siamese or Thai</a:t>
            </a:r>
          </a:p>
          <a:p>
            <a:pPr lvl="1">
              <a:lnSpc>
                <a:spcPct val="80000"/>
              </a:lnSpc>
              <a:buSzPct val="75000"/>
              <a:buFont typeface="Wingdings" pitchFamily="2" charset="2"/>
              <a:buChar char="v"/>
            </a:pPr>
            <a:r>
              <a:rPr lang="en-US" sz="1600">
                <a:solidFill>
                  <a:srgbClr val="D5BC61"/>
                </a:solidFill>
                <a:latin typeface="Verdana" pitchFamily="34" charset="0"/>
              </a:rPr>
              <a:t>Shan and Lao neighbouring races</a:t>
            </a:r>
          </a:p>
          <a:p>
            <a:pPr lvl="1">
              <a:lnSpc>
                <a:spcPct val="80000"/>
              </a:lnSpc>
              <a:buSzPct val="75000"/>
              <a:buFont typeface="Wingdings" pitchFamily="2" charset="2"/>
              <a:buChar char="v"/>
            </a:pPr>
            <a:r>
              <a:rPr lang="en-US" sz="1600">
                <a:solidFill>
                  <a:srgbClr val="D5BC61"/>
                </a:solidFill>
                <a:latin typeface="Verdana" pitchFamily="34" charset="0"/>
              </a:rPr>
              <a:t>Others e.g. Khmer, Malay, Burmese who originally were prisoners of war but had intermarried with the Siamese and all speak the Siamese language</a:t>
            </a:r>
          </a:p>
          <a:p>
            <a:pPr>
              <a:lnSpc>
                <a:spcPct val="80000"/>
              </a:lnSpc>
              <a:buSzPct val="75000"/>
              <a:buFont typeface="Wingdings" pitchFamily="2" charset="2"/>
              <a:buNone/>
            </a:pPr>
            <a:endParaRPr lang="en-US" sz="1600" i="1" u="sng">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Elite</a:t>
            </a:r>
            <a:r>
              <a:rPr lang="en-US" sz="1800">
                <a:solidFill>
                  <a:srgbClr val="D5BC61"/>
                </a:solidFill>
                <a:latin typeface="Verdana" pitchFamily="34" charset="0"/>
              </a:rPr>
              <a:t> began to define a </a:t>
            </a:r>
            <a:r>
              <a:rPr lang="en-US" sz="1800" i="1" u="sng">
                <a:solidFill>
                  <a:srgbClr val="D5BC61"/>
                </a:solidFill>
                <a:latin typeface="Verdana" pitchFamily="34" charset="0"/>
              </a:rPr>
              <a:t>more complex sociology</a:t>
            </a:r>
            <a:r>
              <a:rPr lang="en-US" sz="1800">
                <a:solidFill>
                  <a:srgbClr val="D5BC61"/>
                </a:solidFill>
                <a:latin typeface="Verdana" pitchFamily="34" charset="0"/>
              </a:rPr>
              <a:t> of those who were now </a:t>
            </a:r>
            <a:r>
              <a:rPr lang="en-US" sz="1800" i="1" u="sng">
                <a:solidFill>
                  <a:srgbClr val="D5BC61"/>
                </a:solidFill>
                <a:latin typeface="Verdana" pitchFamily="34" charset="0"/>
              </a:rPr>
              <a:t>defined as the Thai nation</a:t>
            </a:r>
            <a:r>
              <a:rPr lang="en-US" sz="1800">
                <a:solidFill>
                  <a:srgbClr val="D5BC61"/>
                </a:solidFill>
                <a:latin typeface="Verdana" pitchFamily="34" charset="0"/>
              </a:rPr>
              <a:t>. Prince Damrong began to write studies describing and </a:t>
            </a:r>
            <a:r>
              <a:rPr lang="en-US" sz="1800" i="1" u="sng">
                <a:solidFill>
                  <a:srgbClr val="D5BC61"/>
                </a:solidFill>
                <a:latin typeface="Verdana" pitchFamily="34" charset="0"/>
              </a:rPr>
              <a:t>classifying the variety of people</a:t>
            </a:r>
            <a:r>
              <a:rPr lang="en-US" sz="1800">
                <a:solidFill>
                  <a:srgbClr val="D5BC61"/>
                </a:solidFill>
                <a:latin typeface="Verdana" pitchFamily="34" charset="0"/>
              </a:rPr>
              <a:t> found in the new nation-state, 3 broad bands;</a:t>
            </a:r>
          </a:p>
          <a:p>
            <a:pPr lvl="1">
              <a:lnSpc>
                <a:spcPct val="80000"/>
              </a:lnSpc>
              <a:buSzPct val="75000"/>
              <a:buFont typeface="Wingdings" pitchFamily="2" charset="2"/>
              <a:buAutoNum type="arabicPeriod"/>
            </a:pPr>
            <a:r>
              <a:rPr lang="en-US" sz="1600">
                <a:solidFill>
                  <a:srgbClr val="D5BC61"/>
                </a:solidFill>
                <a:latin typeface="Verdana" pitchFamily="34" charset="0"/>
              </a:rPr>
              <a:t>At the bottom: </a:t>
            </a:r>
            <a:r>
              <a:rPr lang="en-US" sz="1600" i="1" u="sng">
                <a:solidFill>
                  <a:srgbClr val="D5BC61"/>
                </a:solidFill>
                <a:latin typeface="Verdana" pitchFamily="34" charset="0"/>
              </a:rPr>
              <a:t>hill people</a:t>
            </a:r>
            <a:r>
              <a:rPr lang="en-US" sz="1600">
                <a:solidFill>
                  <a:srgbClr val="D5BC61"/>
                </a:solidFill>
                <a:latin typeface="Verdana" pitchFamily="34" charset="0"/>
              </a:rPr>
              <a:t> (living in the jungle, strange, wild, dirty, and half-naked) no hope for the ‘progress’</a:t>
            </a:r>
          </a:p>
          <a:p>
            <a:pPr lvl="1">
              <a:lnSpc>
                <a:spcPct val="80000"/>
              </a:lnSpc>
              <a:buSzPct val="75000"/>
              <a:buFont typeface="Wingdings" pitchFamily="2" charset="2"/>
              <a:buAutoNum type="arabicPeriod"/>
            </a:pPr>
            <a:r>
              <a:rPr lang="en-US" sz="1600">
                <a:solidFill>
                  <a:srgbClr val="D5BC61"/>
                </a:solidFill>
                <a:latin typeface="Verdana" pitchFamily="34" charset="0"/>
              </a:rPr>
              <a:t>Next: </a:t>
            </a:r>
            <a:r>
              <a:rPr lang="en-US" sz="1600" i="1" u="sng">
                <a:solidFill>
                  <a:srgbClr val="D5BC61"/>
                </a:solidFill>
                <a:latin typeface="Verdana" pitchFamily="34" charset="0"/>
              </a:rPr>
              <a:t>agricultural people</a:t>
            </a:r>
            <a:r>
              <a:rPr lang="en-US" sz="1600">
                <a:solidFill>
                  <a:srgbClr val="D5BC61"/>
                </a:solidFill>
                <a:latin typeface="Verdana" pitchFamily="34" charset="0"/>
              </a:rPr>
              <a:t> of the lowland (more familiar, more docile, useful for the economy, but simple and superstitious in their beliefs)</a:t>
            </a:r>
          </a:p>
          <a:p>
            <a:pPr lvl="1">
              <a:lnSpc>
                <a:spcPct val="80000"/>
              </a:lnSpc>
              <a:buSzPct val="75000"/>
              <a:buFont typeface="Wingdings" pitchFamily="2" charset="2"/>
              <a:buAutoNum type="arabicPeriod"/>
            </a:pPr>
            <a:r>
              <a:rPr lang="en-US" sz="1600">
                <a:solidFill>
                  <a:srgbClr val="D5BC61"/>
                </a:solidFill>
                <a:latin typeface="Verdana" pitchFamily="34" charset="0"/>
              </a:rPr>
              <a:t>Top: </a:t>
            </a:r>
            <a:r>
              <a:rPr lang="en-US" sz="1600" i="1" u="sng">
                <a:solidFill>
                  <a:srgbClr val="D5BC61"/>
                </a:solidFill>
                <a:latin typeface="Verdana" pitchFamily="34" charset="0"/>
              </a:rPr>
              <a:t>princes and elite</a:t>
            </a:r>
            <a:r>
              <a:rPr lang="en-US" sz="1600">
                <a:solidFill>
                  <a:srgbClr val="D5BC61"/>
                </a:solidFill>
                <a:latin typeface="Verdana" pitchFamily="34" charset="0"/>
              </a:rPr>
              <a:t> (aspired to be civilized, desire to </a:t>
            </a:r>
            <a:r>
              <a:rPr lang="en-US" sz="1600" i="1" u="sng">
                <a:solidFill>
                  <a:srgbClr val="D5BC61"/>
                </a:solidFill>
                <a:latin typeface="Verdana" pitchFamily="34" charset="0"/>
              </a:rPr>
              <a:t>progress</a:t>
            </a:r>
            <a:r>
              <a:rPr lang="en-US" sz="1600">
                <a:solidFill>
                  <a:srgbClr val="D5BC61"/>
                </a:solidFill>
                <a:latin typeface="Verdana" pitchFamily="34" charset="0"/>
              </a:rPr>
              <a:t> on the model of the west, qualify to dominate others)</a:t>
            </a:r>
          </a:p>
          <a:p>
            <a:pPr lvl="1">
              <a:lnSpc>
                <a:spcPct val="80000"/>
              </a:lnSpc>
              <a:buSzPct val="75000"/>
              <a:buFont typeface="Wingdings" pitchFamily="2" charset="2"/>
              <a:buChar char="v"/>
            </a:pPr>
            <a:r>
              <a:rPr lang="en-US" sz="1600" i="1" u="sng">
                <a:solidFill>
                  <a:srgbClr val="FFFF00"/>
                </a:solidFill>
                <a:latin typeface="Verdana" pitchFamily="34" charset="0"/>
              </a:rPr>
              <a:t>Thai race was both united and divided</a:t>
            </a:r>
          </a:p>
        </p:txBody>
      </p:sp>
      <p:sp>
        <p:nvSpPr>
          <p:cNvPr id="16281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384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Making Citizens</a:t>
            </a: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This </a:t>
            </a:r>
            <a:r>
              <a:rPr lang="en-US" sz="1800" i="1" u="sng">
                <a:solidFill>
                  <a:srgbClr val="D5BC61"/>
                </a:solidFill>
                <a:latin typeface="Verdana" pitchFamily="34" charset="0"/>
              </a:rPr>
              <a:t>new nation-state</a:t>
            </a:r>
            <a:r>
              <a:rPr lang="en-US" sz="1800">
                <a:solidFill>
                  <a:srgbClr val="D5BC61"/>
                </a:solidFill>
                <a:latin typeface="Verdana" pitchFamily="34" charset="0"/>
              </a:rPr>
              <a:t> assumed the </a:t>
            </a:r>
            <a:r>
              <a:rPr lang="en-US" sz="1800" i="1" u="sng">
                <a:solidFill>
                  <a:srgbClr val="D5BC61"/>
                </a:solidFill>
                <a:latin typeface="Verdana" pitchFamily="34" charset="0"/>
              </a:rPr>
              <a:t>authority to discipline</a:t>
            </a:r>
            <a:r>
              <a:rPr lang="en-US" sz="1800">
                <a:solidFill>
                  <a:srgbClr val="D5BC61"/>
                </a:solidFill>
                <a:latin typeface="Verdana" pitchFamily="34" charset="0"/>
              </a:rPr>
              <a:t> the </a:t>
            </a:r>
            <a:r>
              <a:rPr lang="en-US" sz="1800" i="1" u="sng">
                <a:solidFill>
                  <a:srgbClr val="D5BC61"/>
                </a:solidFill>
                <a:latin typeface="Verdana" pitchFamily="34" charset="0"/>
              </a:rPr>
              <a:t>peoples</a:t>
            </a:r>
            <a:r>
              <a:rPr lang="en-US" sz="1800">
                <a:solidFill>
                  <a:srgbClr val="D5BC61"/>
                </a:solidFill>
                <a:latin typeface="Verdana" pitchFamily="34" charset="0"/>
              </a:rPr>
              <a:t> of such different background and mentalities enclosed within the borders</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People had to be molded into </a:t>
            </a:r>
            <a:r>
              <a:rPr lang="en-US" sz="1800" i="1" u="sng">
                <a:solidFill>
                  <a:srgbClr val="FFFF00"/>
                </a:solidFill>
                <a:latin typeface="Verdana" pitchFamily="34" charset="0"/>
              </a:rPr>
              <a:t>good citizens</a:t>
            </a:r>
          </a:p>
          <a:p>
            <a:pPr lvl="1">
              <a:lnSpc>
                <a:spcPct val="80000"/>
              </a:lnSpc>
              <a:buSzPct val="75000"/>
              <a:buFont typeface="Wingdings" pitchFamily="2" charset="2"/>
              <a:buChar char="v"/>
            </a:pPr>
            <a:r>
              <a:rPr lang="en-US" sz="1600">
                <a:solidFill>
                  <a:srgbClr val="D5BC61"/>
                </a:solidFill>
                <a:latin typeface="Verdana" pitchFamily="34" charset="0"/>
              </a:rPr>
              <a:t>In </a:t>
            </a:r>
            <a:r>
              <a:rPr lang="en-US" sz="1600" i="1" u="sng">
                <a:solidFill>
                  <a:srgbClr val="D5BC61"/>
                </a:solidFill>
                <a:latin typeface="Verdana" pitchFamily="34" charset="0"/>
              </a:rPr>
              <a:t>early Bangkok</a:t>
            </a:r>
            <a:r>
              <a:rPr lang="en-US" sz="1600">
                <a:solidFill>
                  <a:srgbClr val="D5BC61"/>
                </a:solidFill>
                <a:latin typeface="Verdana" pitchFamily="34" charset="0"/>
              </a:rPr>
              <a:t>, the aspiration to draw on </a:t>
            </a:r>
            <a:r>
              <a:rPr lang="en-US" sz="1600" i="1" u="sng">
                <a:solidFill>
                  <a:srgbClr val="D5BC61"/>
                </a:solidFill>
                <a:latin typeface="Verdana" pitchFamily="34" charset="0"/>
              </a:rPr>
              <a:t>Buddhism</a:t>
            </a:r>
            <a:r>
              <a:rPr lang="en-US" sz="1600">
                <a:solidFill>
                  <a:srgbClr val="D5BC61"/>
                </a:solidFill>
                <a:latin typeface="Verdana" pitchFamily="34" charset="0"/>
              </a:rPr>
              <a:t> to educate and discipline society</a:t>
            </a:r>
          </a:p>
          <a:p>
            <a:pPr lvl="1">
              <a:lnSpc>
                <a:spcPct val="80000"/>
              </a:lnSpc>
              <a:buSzPct val="75000"/>
              <a:buFont typeface="Wingdings" pitchFamily="2" charset="2"/>
              <a:buChar char="v"/>
            </a:pPr>
            <a:r>
              <a:rPr lang="en-US" sz="1600">
                <a:solidFill>
                  <a:srgbClr val="D5BC61"/>
                </a:solidFill>
                <a:latin typeface="Verdana" pitchFamily="34" charset="0"/>
              </a:rPr>
              <a:t>Chulalongkorn developed primary education and invented the task of unifying and disciplining the monk hood</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Resulted in </a:t>
            </a:r>
            <a:r>
              <a:rPr lang="en-US" sz="1800" i="1" u="sng">
                <a:solidFill>
                  <a:srgbClr val="D5BC61"/>
                </a:solidFill>
                <a:latin typeface="Verdana" pitchFamily="34" charset="0"/>
              </a:rPr>
              <a:t>Sangha Act of 1902</a:t>
            </a:r>
          </a:p>
          <a:p>
            <a:pPr lvl="1">
              <a:lnSpc>
                <a:spcPct val="80000"/>
              </a:lnSpc>
              <a:buSzPct val="75000"/>
              <a:buFont typeface="Wingdings" pitchFamily="2" charset="2"/>
              <a:buChar char="v"/>
            </a:pPr>
            <a:r>
              <a:rPr lang="en-US" sz="1600">
                <a:solidFill>
                  <a:srgbClr val="D5BC61"/>
                </a:solidFill>
                <a:latin typeface="Verdana" pitchFamily="34" charset="0"/>
              </a:rPr>
              <a:t>Arrayed all monks in a hierarchy stretching down from the king and supreme patriarch</a:t>
            </a:r>
          </a:p>
          <a:p>
            <a:pPr lvl="1">
              <a:lnSpc>
                <a:spcPct val="80000"/>
              </a:lnSpc>
              <a:buSzPct val="75000"/>
              <a:buFont typeface="Wingdings" pitchFamily="2" charset="2"/>
              <a:buChar char="v"/>
            </a:pPr>
            <a:r>
              <a:rPr lang="en-US" sz="1600">
                <a:solidFill>
                  <a:srgbClr val="D5BC61"/>
                </a:solidFill>
                <a:latin typeface="Verdana" pitchFamily="34" charset="0"/>
              </a:rPr>
              <a:t>Monks learnt from a standard syllabus, qualified by centrally administered examination, preached from approved texts</a:t>
            </a:r>
          </a:p>
          <a:p>
            <a:pPr lvl="1">
              <a:lnSpc>
                <a:spcPct val="80000"/>
              </a:lnSpc>
              <a:buSzPct val="75000"/>
              <a:buFont typeface="Wingdings" pitchFamily="2" charset="2"/>
              <a:buChar char="v"/>
            </a:pPr>
            <a:r>
              <a:rPr lang="en-US" sz="1600">
                <a:solidFill>
                  <a:srgbClr val="D5BC61"/>
                </a:solidFill>
                <a:latin typeface="Verdana" pitchFamily="34" charset="0"/>
              </a:rPr>
              <a:t>New temples were encouraged to conform to a standard design</a:t>
            </a:r>
          </a:p>
          <a:p>
            <a:pPr lvl="1">
              <a:lnSpc>
                <a:spcPct val="80000"/>
              </a:lnSpc>
              <a:buSzPct val="75000"/>
              <a:buFont typeface="Wingdings" pitchFamily="2" charset="2"/>
              <a:buChar char="v"/>
            </a:pPr>
            <a:r>
              <a:rPr lang="en-US" sz="1600">
                <a:solidFill>
                  <a:srgbClr val="FFFF00"/>
                </a:solidFill>
                <a:latin typeface="Verdana" pitchFamily="34" charset="0"/>
              </a:rPr>
              <a:t>Hoped that </a:t>
            </a:r>
            <a:r>
              <a:rPr lang="en-US" sz="1600" i="1" u="sng">
                <a:solidFill>
                  <a:srgbClr val="FFFF00"/>
                </a:solidFill>
                <a:latin typeface="Verdana" pitchFamily="34" charset="0"/>
              </a:rPr>
              <a:t>Buddhism</a:t>
            </a:r>
            <a:r>
              <a:rPr lang="en-US" sz="1600">
                <a:solidFill>
                  <a:srgbClr val="FFFF00"/>
                </a:solidFill>
                <a:latin typeface="Verdana" pitchFamily="34" charset="0"/>
              </a:rPr>
              <a:t> would be a </a:t>
            </a:r>
            <a:r>
              <a:rPr lang="en-US" sz="1600" i="1" u="sng">
                <a:solidFill>
                  <a:srgbClr val="FFFF00"/>
                </a:solidFill>
                <a:latin typeface="Verdana" pitchFamily="34" charset="0"/>
              </a:rPr>
              <a:t>tight binding</a:t>
            </a:r>
            <a:r>
              <a:rPr lang="en-US" sz="1600">
                <a:solidFill>
                  <a:srgbClr val="FFFF00"/>
                </a:solidFill>
                <a:latin typeface="Verdana" pitchFamily="34" charset="0"/>
              </a:rPr>
              <a:t> between the </a:t>
            </a:r>
            <a:r>
              <a:rPr lang="en-US" sz="1600" i="1" u="sng">
                <a:solidFill>
                  <a:srgbClr val="FFFF00"/>
                </a:solidFill>
                <a:latin typeface="Verdana" pitchFamily="34" charset="0"/>
              </a:rPr>
              <a:t>government and the people</a:t>
            </a:r>
          </a:p>
          <a:p>
            <a:pPr>
              <a:lnSpc>
                <a:spcPct val="80000"/>
              </a:lnSpc>
              <a:buSzPct val="75000"/>
              <a:buFont typeface="Wingdings" pitchFamily="2" charset="2"/>
              <a:buNone/>
            </a:pPr>
            <a:endParaRPr lang="en-US" sz="1800" i="1" u="sng">
              <a:solidFill>
                <a:srgbClr val="D5BC61"/>
              </a:solidFill>
              <a:latin typeface="Verdana" pitchFamily="34" charset="0"/>
            </a:endParaRPr>
          </a:p>
          <a:p>
            <a:pPr lvl="1">
              <a:lnSpc>
                <a:spcPct val="80000"/>
              </a:lnSpc>
              <a:buSzPct val="75000"/>
              <a:buFont typeface="Wingdings" pitchFamily="2" charset="2"/>
              <a:buNone/>
            </a:pPr>
            <a:endParaRPr lang="en-US" sz="1600" i="1" u="sng">
              <a:solidFill>
                <a:srgbClr val="D5BC61"/>
              </a:solidFill>
              <a:latin typeface="Verdana" pitchFamily="34" charset="0"/>
            </a:endParaRPr>
          </a:p>
        </p:txBody>
      </p:sp>
      <p:sp>
        <p:nvSpPr>
          <p:cNvPr id="16384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486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Making Citizens</a:t>
            </a:r>
          </a:p>
          <a:p>
            <a:pPr>
              <a:lnSpc>
                <a:spcPct val="80000"/>
              </a:lnSpc>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Resulted in </a:t>
            </a:r>
            <a:r>
              <a:rPr lang="en-US" sz="1800" i="1" u="sng">
                <a:solidFill>
                  <a:srgbClr val="D5BC61"/>
                </a:solidFill>
                <a:latin typeface="Verdana" pitchFamily="34" charset="0"/>
              </a:rPr>
              <a:t>Sangha Act of 1902</a:t>
            </a:r>
            <a:r>
              <a:rPr lang="en-US" sz="1800">
                <a:solidFill>
                  <a:srgbClr val="D5BC61"/>
                </a:solidFill>
                <a:latin typeface="Verdana" pitchFamily="34" charset="0"/>
              </a:rPr>
              <a:t> (cont.)</a:t>
            </a:r>
          </a:p>
          <a:p>
            <a:pPr lvl="1">
              <a:lnSpc>
                <a:spcPct val="80000"/>
              </a:lnSpc>
              <a:buSzPct val="75000"/>
              <a:buFont typeface="Wingdings" pitchFamily="2" charset="2"/>
              <a:buChar char="v"/>
            </a:pPr>
            <a:r>
              <a:rPr lang="en-US" sz="1600">
                <a:solidFill>
                  <a:srgbClr val="D5BC61"/>
                </a:solidFill>
                <a:latin typeface="Verdana" pitchFamily="34" charset="0"/>
              </a:rPr>
              <a:t>Standard textbooks are produced for new primary education</a:t>
            </a:r>
          </a:p>
          <a:p>
            <a:pPr lvl="1">
              <a:lnSpc>
                <a:spcPct val="80000"/>
              </a:lnSpc>
              <a:buSzPct val="75000"/>
              <a:buFont typeface="Wingdings" pitchFamily="2" charset="2"/>
              <a:buChar char="v"/>
            </a:pPr>
            <a:r>
              <a:rPr lang="en-US" sz="1600">
                <a:solidFill>
                  <a:srgbClr val="D5BC61"/>
                </a:solidFill>
                <a:latin typeface="Verdana" pitchFamily="34" charset="0"/>
              </a:rPr>
              <a:t>All children were to be taught the Central Thai language, Buddhism, and arithmetic</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1921, primary education was made compulsory</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One of subjects of the </a:t>
            </a:r>
            <a:r>
              <a:rPr lang="en-US" sz="1800" i="1" u="sng">
                <a:solidFill>
                  <a:srgbClr val="D5BC61"/>
                </a:solidFill>
                <a:latin typeface="Verdana" pitchFamily="34" charset="0"/>
              </a:rPr>
              <a:t>standard curriculum</a:t>
            </a:r>
            <a:r>
              <a:rPr lang="en-US" sz="1800">
                <a:solidFill>
                  <a:srgbClr val="D5BC61"/>
                </a:solidFill>
                <a:latin typeface="Verdana" pitchFamily="34" charset="0"/>
              </a:rPr>
              <a:t> was </a:t>
            </a:r>
            <a:r>
              <a:rPr lang="en-US" sz="1800" i="1" u="sng">
                <a:solidFill>
                  <a:srgbClr val="D5BC61"/>
                </a:solidFill>
                <a:latin typeface="Verdana" pitchFamily="34" charset="0"/>
              </a:rPr>
              <a:t>proper behaviour</a:t>
            </a:r>
            <a:r>
              <a:rPr lang="en-US" sz="1800">
                <a:solidFill>
                  <a:srgbClr val="D5BC61"/>
                </a:solidFill>
                <a:latin typeface="Verdana" pitchFamily="34" charset="0"/>
              </a:rPr>
              <a:t> (a textbook of discipline) </a:t>
            </a:r>
            <a:r>
              <a:rPr lang="en-US" sz="1800" i="1">
                <a:solidFill>
                  <a:srgbClr val="D5BC61"/>
                </a:solidFill>
                <a:latin typeface="Verdana" pitchFamily="34" charset="0"/>
              </a:rPr>
              <a:t>“</a:t>
            </a:r>
            <a:r>
              <a:rPr lang="en-US" sz="1800" i="1" u="sng">
                <a:solidFill>
                  <a:srgbClr val="D5BC61"/>
                </a:solidFill>
                <a:latin typeface="Verdana" pitchFamily="34" charset="0"/>
              </a:rPr>
              <a:t>Sombat Khong Phu Di</a:t>
            </a:r>
            <a:r>
              <a:rPr lang="en-US" sz="1800" i="1">
                <a:solidFill>
                  <a:srgbClr val="D5BC61"/>
                </a:solidFill>
                <a:latin typeface="Verdana" pitchFamily="34" charset="0"/>
              </a:rPr>
              <a:t>”</a:t>
            </a:r>
            <a:r>
              <a:rPr lang="en-US" sz="1800">
                <a:solidFill>
                  <a:srgbClr val="D5BC61"/>
                </a:solidFill>
                <a:latin typeface="Verdana" pitchFamily="34" charset="0"/>
              </a:rPr>
              <a:t> (the qualities of gentle folk) instructed a generation of the newly educated to be neat, well-mannered, respectful, likeable, dignified, pleasing to the eye, good-natured, selfless, trustworthy-the code of behaviour of an </a:t>
            </a:r>
            <a:r>
              <a:rPr lang="en-US" sz="1800" i="1" u="sng">
                <a:solidFill>
                  <a:srgbClr val="D5BC61"/>
                </a:solidFill>
                <a:latin typeface="Verdana" pitchFamily="34" charset="0"/>
              </a:rPr>
              <a:t>ideal bureaucrat</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Concerning about the health of its citizens, Sirirat hospital was founded in 1888 and a medical school in 1890</a:t>
            </a:r>
          </a:p>
          <a:p>
            <a:pPr lvl="1">
              <a:lnSpc>
                <a:spcPct val="80000"/>
              </a:lnSpc>
              <a:buSzPct val="75000"/>
              <a:buFont typeface="Wingdings" pitchFamily="2" charset="2"/>
              <a:buNone/>
            </a:pPr>
            <a:endParaRPr lang="en-US" sz="1800" i="1" u="sng">
              <a:solidFill>
                <a:srgbClr val="D5BC61"/>
              </a:solidFill>
              <a:latin typeface="Verdana" pitchFamily="34" charset="0"/>
            </a:endParaRPr>
          </a:p>
        </p:txBody>
      </p:sp>
      <p:sp>
        <p:nvSpPr>
          <p:cNvPr id="16486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589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Making Citizens</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It began to designate </a:t>
            </a:r>
            <a:r>
              <a:rPr lang="en-US" sz="2000" i="1" u="sng">
                <a:solidFill>
                  <a:srgbClr val="D5BC61"/>
                </a:solidFill>
                <a:latin typeface="Verdana" pitchFamily="34" charset="0"/>
              </a:rPr>
              <a:t>sukhaphiban</a:t>
            </a:r>
            <a:r>
              <a:rPr lang="en-US" sz="2000">
                <a:solidFill>
                  <a:srgbClr val="D5BC61"/>
                </a:solidFill>
                <a:latin typeface="Verdana" pitchFamily="34" charset="0"/>
              </a:rPr>
              <a:t>, sanitary districts, charged with maintaining public hygiene</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To </a:t>
            </a:r>
            <a:r>
              <a:rPr lang="en-US" sz="2000" i="1" u="sng">
                <a:solidFill>
                  <a:srgbClr val="D5BC61"/>
                </a:solidFill>
                <a:latin typeface="Verdana" pitchFamily="34" charset="0"/>
              </a:rPr>
              <a:t>gather information</a:t>
            </a:r>
            <a:r>
              <a:rPr lang="en-US" sz="2000">
                <a:solidFill>
                  <a:srgbClr val="D5BC61"/>
                </a:solidFill>
                <a:latin typeface="Verdana" pitchFamily="34" charset="0"/>
              </a:rPr>
              <a:t> base for the </a:t>
            </a:r>
            <a:r>
              <a:rPr lang="en-US" sz="2000" i="1" u="sng">
                <a:solidFill>
                  <a:srgbClr val="D5BC61"/>
                </a:solidFill>
                <a:latin typeface="Verdana" pitchFamily="34" charset="0"/>
              </a:rPr>
              <a:t>policies</a:t>
            </a:r>
            <a:r>
              <a:rPr lang="en-US" sz="2000">
                <a:solidFill>
                  <a:srgbClr val="D5BC61"/>
                </a:solidFill>
                <a:latin typeface="Verdana" pitchFamily="34" charset="0"/>
              </a:rPr>
              <a:t>, on Act in 1977 mandated regular population censuses, and registration of births, deaths, and residence</a:t>
            </a:r>
            <a:endParaRPr lang="en-US" sz="2000" i="1" u="sng">
              <a:solidFill>
                <a:srgbClr val="D5BC61"/>
              </a:solidFill>
              <a:latin typeface="Verdana" pitchFamily="34" charset="0"/>
            </a:endParaRPr>
          </a:p>
        </p:txBody>
      </p:sp>
      <p:sp>
        <p:nvSpPr>
          <p:cNvPr id="16589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691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Modern, Magnificent Monarchy</a:t>
            </a:r>
          </a:p>
          <a:p>
            <a:pPr>
              <a:lnSpc>
                <a:spcPct val="80000"/>
              </a:lnSpc>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With this remarking of the polity and the people, the </a:t>
            </a:r>
            <a:r>
              <a:rPr lang="en-US" sz="1800" i="1" u="sng">
                <a:solidFill>
                  <a:srgbClr val="D5BC61"/>
                </a:solidFill>
                <a:latin typeface="Verdana" pitchFamily="34" charset="0"/>
              </a:rPr>
              <a:t>monarchy</a:t>
            </a:r>
            <a:r>
              <a:rPr lang="en-US" sz="1800">
                <a:solidFill>
                  <a:srgbClr val="D5BC61"/>
                </a:solidFill>
                <a:latin typeface="Verdana" pitchFamily="34" charset="0"/>
              </a:rPr>
              <a:t> was </a:t>
            </a:r>
            <a:r>
              <a:rPr lang="en-US" sz="1800" i="1" u="sng">
                <a:solidFill>
                  <a:srgbClr val="D5BC61"/>
                </a:solidFill>
                <a:latin typeface="Verdana" pitchFamily="34" charset="0"/>
              </a:rPr>
              <a:t>transformed</a:t>
            </a:r>
          </a:p>
          <a:p>
            <a:pPr lvl="1">
              <a:lnSpc>
                <a:spcPct val="80000"/>
              </a:lnSpc>
              <a:buSzPct val="75000"/>
              <a:buFont typeface="Wingdings" pitchFamily="2" charset="2"/>
              <a:buChar char="v"/>
            </a:pPr>
            <a:r>
              <a:rPr lang="en-US" sz="1600">
                <a:solidFill>
                  <a:srgbClr val="D5BC61"/>
                </a:solidFill>
                <a:latin typeface="Verdana" pitchFamily="34" charset="0"/>
              </a:rPr>
              <a:t>It acquired a </a:t>
            </a:r>
            <a:r>
              <a:rPr lang="en-US" sz="1600" i="1" u="sng">
                <a:solidFill>
                  <a:srgbClr val="D5BC61"/>
                </a:solidFill>
                <a:latin typeface="Verdana" pitchFamily="34" charset="0"/>
              </a:rPr>
              <a:t>new financial base</a:t>
            </a:r>
            <a:r>
              <a:rPr lang="en-US" sz="1600">
                <a:solidFill>
                  <a:srgbClr val="D5BC61"/>
                </a:solidFill>
                <a:latin typeface="Verdana" pitchFamily="34" charset="0"/>
              </a:rPr>
              <a:t>, the </a:t>
            </a:r>
            <a:r>
              <a:rPr lang="en-US" sz="1600" i="1" u="sng">
                <a:solidFill>
                  <a:srgbClr val="D5BC61"/>
                </a:solidFill>
                <a:latin typeface="Verdana" pitchFamily="34" charset="0"/>
              </a:rPr>
              <a:t>Privy Purse</a:t>
            </a:r>
            <a:r>
              <a:rPr lang="en-US" sz="1600">
                <a:solidFill>
                  <a:srgbClr val="D5BC61"/>
                </a:solidFill>
                <a:latin typeface="Verdana" pitchFamily="34" charset="0"/>
              </a:rPr>
              <a:t> was originally established to use the profits of royal trading to pay the royal households-it was expanded to </a:t>
            </a:r>
            <a:r>
              <a:rPr lang="en-US" sz="1600" i="1" u="sng">
                <a:solidFill>
                  <a:srgbClr val="D5BC61"/>
                </a:solidFill>
                <a:latin typeface="Verdana" pitchFamily="34" charset="0"/>
              </a:rPr>
              <a:t>finance overseas education</a:t>
            </a:r>
            <a:r>
              <a:rPr lang="en-US" sz="1600">
                <a:solidFill>
                  <a:srgbClr val="D5BC61"/>
                </a:solidFill>
                <a:latin typeface="Verdana" pitchFamily="34" charset="0"/>
              </a:rPr>
              <a:t> for royals, and expanded as the Privy Purse Bureau (PPB)</a:t>
            </a:r>
          </a:p>
          <a:p>
            <a:pPr lvl="1">
              <a:lnSpc>
                <a:spcPct val="80000"/>
              </a:lnSpc>
              <a:buSzPct val="75000"/>
              <a:buFont typeface="Wingdings" pitchFamily="2" charset="2"/>
              <a:buChar char="v"/>
            </a:pPr>
            <a:r>
              <a:rPr lang="en-US" sz="1600" i="1" u="sng">
                <a:solidFill>
                  <a:srgbClr val="D5BC61"/>
                </a:solidFill>
                <a:latin typeface="Verdana" pitchFamily="34" charset="0"/>
              </a:rPr>
              <a:t>PPB became the channel</a:t>
            </a:r>
            <a:r>
              <a:rPr lang="en-US" sz="1600">
                <a:solidFill>
                  <a:srgbClr val="D5BC61"/>
                </a:solidFill>
                <a:latin typeface="Verdana" pitchFamily="34" charset="0"/>
              </a:rPr>
              <a:t> to </a:t>
            </a:r>
            <a:r>
              <a:rPr lang="en-US" sz="1600" i="1" u="sng">
                <a:solidFill>
                  <a:srgbClr val="D5BC61"/>
                </a:solidFill>
                <a:latin typeface="Verdana" pitchFamily="34" charset="0"/>
              </a:rPr>
              <a:t>enter</a:t>
            </a:r>
            <a:r>
              <a:rPr lang="en-US" sz="1600">
                <a:solidFill>
                  <a:srgbClr val="D5BC61"/>
                </a:solidFill>
                <a:latin typeface="Verdana" pitchFamily="34" charset="0"/>
              </a:rPr>
              <a:t> the expanding rice </a:t>
            </a:r>
            <a:r>
              <a:rPr lang="en-US" sz="1600" i="1" u="sng">
                <a:solidFill>
                  <a:srgbClr val="D5BC61"/>
                </a:solidFill>
                <a:latin typeface="Verdana" pitchFamily="34" charset="0"/>
              </a:rPr>
              <a:t>economy</a:t>
            </a:r>
            <a:r>
              <a:rPr lang="en-US" sz="1600">
                <a:solidFill>
                  <a:srgbClr val="D5BC61"/>
                </a:solidFill>
                <a:latin typeface="Verdana" pitchFamily="34" charset="0"/>
              </a:rPr>
              <a:t>, property development, joint venture with foreign partners, in railways, electricity, banking, cement (in 1910s PPB was the country’s largest property holder)</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Royalty</a:t>
            </a:r>
            <a:r>
              <a:rPr lang="en-US" sz="1800">
                <a:solidFill>
                  <a:srgbClr val="D5BC61"/>
                </a:solidFill>
                <a:latin typeface="Verdana" pitchFamily="34" charset="0"/>
              </a:rPr>
              <a:t> also </a:t>
            </a:r>
            <a:r>
              <a:rPr lang="en-US" sz="1800" i="1" u="sng">
                <a:solidFill>
                  <a:srgbClr val="D5BC61"/>
                </a:solidFill>
                <a:latin typeface="Verdana" pitchFamily="34" charset="0"/>
              </a:rPr>
              <a:t>expanded its role in the government</a:t>
            </a:r>
            <a:r>
              <a:rPr lang="en-US" sz="1800">
                <a:solidFill>
                  <a:srgbClr val="D5BC61"/>
                </a:solidFill>
                <a:latin typeface="Verdana" pitchFamily="34" charset="0"/>
              </a:rPr>
              <a:t>, Chulalongkorn formed a council of 12 ministers in 1982, all was his relatives, he also sent them into senior military and official posts</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Royalty</a:t>
            </a:r>
            <a:r>
              <a:rPr lang="en-US" sz="1800">
                <a:solidFill>
                  <a:srgbClr val="D5BC61"/>
                </a:solidFill>
                <a:latin typeface="Verdana" pitchFamily="34" charset="0"/>
              </a:rPr>
              <a:t> had a </a:t>
            </a:r>
            <a:r>
              <a:rPr lang="en-US" sz="1800" i="1" u="sng">
                <a:solidFill>
                  <a:srgbClr val="D5BC61"/>
                </a:solidFill>
                <a:latin typeface="Verdana" pitchFamily="34" charset="0"/>
              </a:rPr>
              <a:t>privileged place in the new schools</a:t>
            </a:r>
            <a:r>
              <a:rPr lang="en-US" sz="1800">
                <a:solidFill>
                  <a:srgbClr val="D5BC61"/>
                </a:solidFill>
                <a:latin typeface="Verdana" pitchFamily="34" charset="0"/>
              </a:rPr>
              <a:t>, </a:t>
            </a:r>
            <a:r>
              <a:rPr lang="en-US" sz="1800" i="1" u="sng">
                <a:solidFill>
                  <a:srgbClr val="D5BC61"/>
                </a:solidFill>
                <a:latin typeface="Verdana" pitchFamily="34" charset="0"/>
              </a:rPr>
              <a:t>Suan Kulap</a:t>
            </a:r>
            <a:r>
              <a:rPr lang="en-US" sz="1800">
                <a:solidFill>
                  <a:srgbClr val="D5BC61"/>
                </a:solidFill>
                <a:latin typeface="Verdana" pitchFamily="34" charset="0"/>
              </a:rPr>
              <a:t> school, founded by Damrong to train people for </a:t>
            </a:r>
            <a:r>
              <a:rPr lang="en-US" sz="1800" i="1" u="sng">
                <a:solidFill>
                  <a:srgbClr val="D5BC61"/>
                </a:solidFill>
                <a:latin typeface="Verdana" pitchFamily="34" charset="0"/>
              </a:rPr>
              <a:t>official careers</a:t>
            </a:r>
            <a:r>
              <a:rPr lang="en-US" sz="1800">
                <a:solidFill>
                  <a:srgbClr val="D5BC61"/>
                </a:solidFill>
                <a:latin typeface="Verdana" pitchFamily="34" charset="0"/>
              </a:rPr>
              <a:t> (admitted only the sons of princes and the highest nobles)</a:t>
            </a:r>
            <a:endParaRPr lang="en-US" sz="2000" i="1" u="sng">
              <a:solidFill>
                <a:srgbClr val="D5BC61"/>
              </a:solidFill>
              <a:latin typeface="Verdana" pitchFamily="34" charset="0"/>
            </a:endParaRPr>
          </a:p>
        </p:txBody>
      </p:sp>
      <p:sp>
        <p:nvSpPr>
          <p:cNvPr id="16691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793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Modern, Magnificent Monarchy</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Other </a:t>
            </a:r>
            <a:r>
              <a:rPr lang="en-US" sz="2000" i="1" u="sng">
                <a:solidFill>
                  <a:srgbClr val="D5BC61"/>
                </a:solidFill>
                <a:latin typeface="Verdana" pitchFamily="34" charset="0"/>
              </a:rPr>
              <a:t>senior posts</a:t>
            </a:r>
            <a:r>
              <a:rPr lang="en-US" sz="2000">
                <a:solidFill>
                  <a:srgbClr val="D5BC61"/>
                </a:solidFill>
                <a:latin typeface="Verdana" pitchFamily="34" charset="0"/>
              </a:rPr>
              <a:t>, </a:t>
            </a:r>
            <a:r>
              <a:rPr lang="en-US" sz="2000" i="1" u="sng">
                <a:solidFill>
                  <a:srgbClr val="D5BC61"/>
                </a:solidFill>
                <a:latin typeface="Verdana" pitchFamily="34" charset="0"/>
              </a:rPr>
              <a:t>foreign advisers were favoured</a:t>
            </a:r>
            <a:r>
              <a:rPr lang="en-US" sz="2000">
                <a:solidFill>
                  <a:srgbClr val="D5BC61"/>
                </a:solidFill>
                <a:latin typeface="Verdana" pitchFamily="34" charset="0"/>
              </a:rPr>
              <a:t>; 58 British, 22 Germans, 22 Danes, a Belgian, 8 Italians. These advisers not only </a:t>
            </a:r>
            <a:r>
              <a:rPr lang="en-US" sz="2000" i="1" u="sng">
                <a:solidFill>
                  <a:srgbClr val="D5BC61"/>
                </a:solidFill>
                <a:latin typeface="Verdana" pitchFamily="34" charset="0"/>
              </a:rPr>
              <a:t>brought expertise</a:t>
            </a:r>
            <a:r>
              <a:rPr lang="en-US" sz="2000">
                <a:solidFill>
                  <a:srgbClr val="D5BC61"/>
                </a:solidFill>
                <a:latin typeface="Verdana" pitchFamily="34" charset="0"/>
              </a:rPr>
              <a:t>, particularly in </a:t>
            </a:r>
            <a:r>
              <a:rPr lang="en-US" sz="2000" i="1" u="sng">
                <a:solidFill>
                  <a:srgbClr val="D5BC61"/>
                </a:solidFill>
                <a:latin typeface="Verdana" pitchFamily="34" charset="0"/>
              </a:rPr>
              <a:t>international finance</a:t>
            </a:r>
            <a:r>
              <a:rPr lang="en-US" sz="2000">
                <a:solidFill>
                  <a:srgbClr val="D5BC61"/>
                </a:solidFill>
                <a:latin typeface="Verdana" pitchFamily="34" charset="0"/>
              </a:rPr>
              <a:t>, but also helped in </a:t>
            </a:r>
            <a:r>
              <a:rPr lang="en-US" sz="2000" i="1" u="sng">
                <a:solidFill>
                  <a:srgbClr val="D5BC61"/>
                </a:solidFill>
                <a:latin typeface="Verdana" pitchFamily="34" charset="0"/>
              </a:rPr>
              <a:t>dealing with the threats from the colonial power</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 </a:t>
            </a:r>
            <a:r>
              <a:rPr lang="en-US" sz="2000" i="1" u="sng">
                <a:solidFill>
                  <a:srgbClr val="FFFF00"/>
                </a:solidFill>
                <a:latin typeface="Verdana" pitchFamily="34" charset="0"/>
              </a:rPr>
              <a:t>court associated</a:t>
            </a:r>
            <a:r>
              <a:rPr lang="en-US" sz="2000">
                <a:solidFill>
                  <a:srgbClr val="FFFF00"/>
                </a:solidFill>
                <a:latin typeface="Verdana" pitchFamily="34" charset="0"/>
              </a:rPr>
              <a:t> itself more and more with </a:t>
            </a:r>
            <a:r>
              <a:rPr lang="en-US" sz="2000" i="1" u="sng">
                <a:solidFill>
                  <a:srgbClr val="FFFF00"/>
                </a:solidFill>
                <a:latin typeface="Verdana" pitchFamily="34" charset="0"/>
              </a:rPr>
              <a:t>Europe</a:t>
            </a:r>
            <a:r>
              <a:rPr lang="en-US" sz="2000">
                <a:solidFill>
                  <a:srgbClr val="FFFF00"/>
                </a:solidFill>
                <a:latin typeface="Verdana" pitchFamily="34" charset="0"/>
              </a:rPr>
              <a:t> as the source of </a:t>
            </a:r>
            <a:r>
              <a:rPr lang="en-US" sz="2000" i="1" u="sng">
                <a:solidFill>
                  <a:srgbClr val="FFFF00"/>
                </a:solidFill>
                <a:latin typeface="Verdana" pitchFamily="34" charset="0"/>
              </a:rPr>
              <a:t>power and knowledge</a:t>
            </a:r>
          </a:p>
          <a:p>
            <a:pPr>
              <a:lnSpc>
                <a:spcPct val="80000"/>
              </a:lnSpc>
              <a:buSzPct val="75000"/>
              <a:buFont typeface="Wingdings" pitchFamily="2" charset="2"/>
              <a:buNone/>
            </a:pPr>
            <a:endParaRPr lang="en-US" sz="2000" i="1" u="sng">
              <a:solidFill>
                <a:srgbClr val="FFFF00"/>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1870s, male fashion in court began to copy western fashions of longer hair, moustaches, hose, shoes, trousers, tailoured suits, hats, and dress uniforms for ceremonial occasions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Chulalongkorn built a new throne hall with an Italian design but topped it with a Siamese roof to please traditionalists</a:t>
            </a:r>
          </a:p>
        </p:txBody>
      </p:sp>
      <p:sp>
        <p:nvSpPr>
          <p:cNvPr id="16793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896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Modern, Magnificent Monarchy</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In 1897, he </a:t>
            </a:r>
            <a:r>
              <a:rPr lang="en-US" sz="2000" i="1" u="sng">
                <a:solidFill>
                  <a:srgbClr val="D5BC61"/>
                </a:solidFill>
                <a:latin typeface="Verdana" pitchFamily="34" charset="0"/>
              </a:rPr>
              <a:t>traveled to Europe</a:t>
            </a:r>
            <a:r>
              <a:rPr lang="en-US" sz="2000">
                <a:solidFill>
                  <a:srgbClr val="D5BC61"/>
                </a:solidFill>
                <a:latin typeface="Verdana" pitchFamily="34" charset="0"/>
              </a:rPr>
              <a:t>, the </a:t>
            </a:r>
            <a:r>
              <a:rPr lang="en-US" sz="2000" i="1" u="sng">
                <a:solidFill>
                  <a:srgbClr val="D5BC61"/>
                </a:solidFill>
                <a:latin typeface="Verdana" pitchFamily="34" charset="0"/>
              </a:rPr>
              <a:t>French</a:t>
            </a:r>
            <a:r>
              <a:rPr lang="en-US" sz="2000">
                <a:solidFill>
                  <a:srgbClr val="D5BC61"/>
                </a:solidFill>
                <a:latin typeface="Verdana" pitchFamily="34" charset="0"/>
              </a:rPr>
              <a:t> colonial </a:t>
            </a:r>
            <a:r>
              <a:rPr lang="en-US" sz="2000" i="1" u="sng">
                <a:solidFill>
                  <a:srgbClr val="D5BC61"/>
                </a:solidFill>
                <a:latin typeface="Verdana" pitchFamily="34" charset="0"/>
              </a:rPr>
              <a:t>minister</a:t>
            </a:r>
            <a:r>
              <a:rPr lang="en-US" sz="2000">
                <a:solidFill>
                  <a:srgbClr val="D5BC61"/>
                </a:solidFill>
                <a:latin typeface="Verdana" pitchFamily="34" charset="0"/>
              </a:rPr>
              <a:t> understood the significance “it will give the impression that the kingdom of Siam, whose sovereign has been received in the </a:t>
            </a:r>
            <a:r>
              <a:rPr lang="en-US" sz="2000" i="1" u="sng">
                <a:solidFill>
                  <a:srgbClr val="D5BC61"/>
                </a:solidFill>
                <a:latin typeface="Verdana" pitchFamily="34" charset="0"/>
              </a:rPr>
              <a:t>manner due to a European head of state</a:t>
            </a:r>
            <a:r>
              <a:rPr lang="en-US" sz="2000">
                <a:solidFill>
                  <a:srgbClr val="D5BC61"/>
                </a:solidFill>
                <a:latin typeface="Verdana" pitchFamily="34" charset="0"/>
              </a:rPr>
              <a:t>, is a </a:t>
            </a:r>
            <a:r>
              <a:rPr lang="en-US" sz="2000" i="1" u="sng">
                <a:solidFill>
                  <a:srgbClr val="D5BC61"/>
                </a:solidFill>
                <a:latin typeface="Verdana" pitchFamily="34" charset="0"/>
              </a:rPr>
              <a:t>civilized country</a:t>
            </a:r>
            <a:r>
              <a:rPr lang="en-US" sz="2000">
                <a:solidFill>
                  <a:srgbClr val="D5BC61"/>
                </a:solidFill>
                <a:latin typeface="Verdana" pitchFamily="34" charset="0"/>
              </a:rPr>
              <a:t> which should be treated like a </a:t>
            </a:r>
            <a:r>
              <a:rPr lang="en-US" sz="2000" i="1" u="sng">
                <a:solidFill>
                  <a:srgbClr val="D5BC61"/>
                </a:solidFill>
                <a:latin typeface="Verdana" pitchFamily="34" charset="0"/>
              </a:rPr>
              <a:t>European power</a:t>
            </a:r>
            <a:r>
              <a:rPr lang="en-US" sz="2000">
                <a:solidFill>
                  <a:srgbClr val="D5BC61"/>
                </a:solidFill>
                <a:latin typeface="Verdana" pitchFamily="34" charset="0"/>
              </a:rPr>
              <a:t>” </a:t>
            </a:r>
            <a:endParaRPr lang="en-US" sz="2000" i="1" u="sng">
              <a:solidFill>
                <a:srgbClr val="D5BC61"/>
              </a:solidFill>
              <a:latin typeface="Verdana" pitchFamily="34" charset="0"/>
            </a:endParaRP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This new </a:t>
            </a:r>
            <a:r>
              <a:rPr lang="en-US" sz="2000" i="1" u="sng">
                <a:solidFill>
                  <a:srgbClr val="D5BC61"/>
                </a:solidFill>
                <a:latin typeface="Verdana" pitchFamily="34" charset="0"/>
              </a:rPr>
              <a:t>westernized monarchy</a:t>
            </a:r>
            <a:r>
              <a:rPr lang="en-US" sz="2000">
                <a:solidFill>
                  <a:srgbClr val="D5BC61"/>
                </a:solidFill>
                <a:latin typeface="Verdana" pitchFamily="34" charset="0"/>
              </a:rPr>
              <a:t> became </a:t>
            </a:r>
            <a:r>
              <a:rPr lang="en-US" sz="2000" i="1" u="sng">
                <a:solidFill>
                  <a:srgbClr val="D5BC61"/>
                </a:solidFill>
                <a:latin typeface="Verdana" pitchFamily="34" charset="0"/>
              </a:rPr>
              <a:t>more public</a:t>
            </a:r>
            <a:r>
              <a:rPr lang="en-US" sz="2000">
                <a:solidFill>
                  <a:srgbClr val="D5BC61"/>
                </a:solidFill>
                <a:latin typeface="Verdana" pitchFamily="34" charset="0"/>
              </a:rPr>
              <a:t>, in early Bangkok, pellet-archers still went ahead of royal processions to prevent people viewing</a:t>
            </a:r>
          </a:p>
          <a:p>
            <a:pPr lvl="1">
              <a:lnSpc>
                <a:spcPct val="80000"/>
              </a:lnSpc>
              <a:buSzPct val="75000"/>
              <a:buFont typeface="Wingdings" pitchFamily="2" charset="2"/>
              <a:buChar char="v"/>
            </a:pPr>
            <a:r>
              <a:rPr lang="en-US" sz="1800" i="1" u="sng">
                <a:solidFill>
                  <a:srgbClr val="D5BC61"/>
                </a:solidFill>
                <a:latin typeface="Verdana" pitchFamily="34" charset="0"/>
              </a:rPr>
              <a:t>Mongkut</a:t>
            </a:r>
            <a:r>
              <a:rPr lang="en-US" sz="1800">
                <a:solidFill>
                  <a:srgbClr val="D5BC61"/>
                </a:solidFill>
                <a:latin typeface="Verdana" pitchFamily="34" charset="0"/>
              </a:rPr>
              <a:t>: stopped it and welcomed spectators at his royal rituals and provincial tours</a:t>
            </a:r>
          </a:p>
          <a:p>
            <a:pPr lvl="1">
              <a:lnSpc>
                <a:spcPct val="80000"/>
              </a:lnSpc>
              <a:buSzPct val="75000"/>
              <a:buFont typeface="Wingdings" pitchFamily="2" charset="2"/>
              <a:buChar char="v"/>
            </a:pPr>
            <a:r>
              <a:rPr lang="en-US" sz="1800" i="1" u="sng">
                <a:solidFill>
                  <a:srgbClr val="D5BC61"/>
                </a:solidFill>
                <a:latin typeface="Verdana" pitchFamily="34" charset="0"/>
              </a:rPr>
              <a:t>Chulalongkorn</a:t>
            </a:r>
            <a:r>
              <a:rPr lang="en-US" sz="1800">
                <a:solidFill>
                  <a:srgbClr val="D5BC61"/>
                </a:solidFill>
                <a:latin typeface="Verdana" pitchFamily="34" charset="0"/>
              </a:rPr>
              <a:t>: exposed the royal body and images more</a:t>
            </a:r>
          </a:p>
          <a:p>
            <a:pPr lvl="2">
              <a:lnSpc>
                <a:spcPct val="80000"/>
              </a:lnSpc>
              <a:buSzPct val="75000"/>
              <a:buFont typeface="Wingdings" pitchFamily="2" charset="2"/>
              <a:buChar char="Ø"/>
            </a:pPr>
            <a:r>
              <a:rPr lang="en-US" sz="1600">
                <a:solidFill>
                  <a:srgbClr val="D5BC61"/>
                </a:solidFill>
                <a:latin typeface="Verdana" pitchFamily="34" charset="0"/>
              </a:rPr>
              <a:t>Delighted in being photographed, painted and sculpted</a:t>
            </a:r>
          </a:p>
          <a:p>
            <a:pPr lvl="2">
              <a:lnSpc>
                <a:spcPct val="80000"/>
              </a:lnSpc>
              <a:buSzPct val="75000"/>
              <a:buFont typeface="Wingdings" pitchFamily="2" charset="2"/>
              <a:buChar char="Ø"/>
            </a:pPr>
            <a:r>
              <a:rPr lang="en-US" sz="1600">
                <a:solidFill>
                  <a:srgbClr val="D5BC61"/>
                </a:solidFill>
                <a:latin typeface="Verdana" pitchFamily="34" charset="0"/>
              </a:rPr>
              <a:t>Allowed his image to be produced on coins, stamps</a:t>
            </a:r>
          </a:p>
          <a:p>
            <a:pPr lvl="2">
              <a:lnSpc>
                <a:spcPct val="80000"/>
              </a:lnSpc>
              <a:buSzPct val="75000"/>
              <a:buFont typeface="Wingdings" pitchFamily="2" charset="2"/>
              <a:buChar char="Ø"/>
            </a:pPr>
            <a:r>
              <a:rPr lang="en-US" sz="1600">
                <a:solidFill>
                  <a:srgbClr val="D5BC61"/>
                </a:solidFill>
                <a:latin typeface="Verdana" pitchFamily="34" charset="0"/>
              </a:rPr>
              <a:t>Use of statuary outside a religious context</a:t>
            </a:r>
          </a:p>
          <a:p>
            <a:pPr lvl="2">
              <a:lnSpc>
                <a:spcPct val="80000"/>
              </a:lnSpc>
              <a:buSzPct val="75000"/>
              <a:buFont typeface="Wingdings" pitchFamily="2" charset="2"/>
              <a:buChar char="Ø"/>
            </a:pPr>
            <a:endParaRPr lang="en-US" sz="16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A massive statement of the royal presence in the capital</a:t>
            </a:r>
          </a:p>
        </p:txBody>
      </p:sp>
      <p:sp>
        <p:nvSpPr>
          <p:cNvPr id="16896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6998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Modern, Magnificent Monarchy</a:t>
            </a:r>
          </a:p>
          <a:p>
            <a:pPr>
              <a:lnSpc>
                <a:spcPct val="80000"/>
              </a:lnSpc>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Modern monarchy</a:t>
            </a:r>
            <a:r>
              <a:rPr lang="en-US" sz="1800">
                <a:solidFill>
                  <a:srgbClr val="D5BC61"/>
                </a:solidFill>
                <a:latin typeface="Verdana" pitchFamily="34" charset="0"/>
              </a:rPr>
              <a:t> was later </a:t>
            </a:r>
            <a:r>
              <a:rPr lang="en-US" sz="1800" i="1" u="sng">
                <a:solidFill>
                  <a:srgbClr val="D5BC61"/>
                </a:solidFill>
                <a:latin typeface="Verdana" pitchFamily="34" charset="0"/>
              </a:rPr>
              <a:t>presented to the public</a:t>
            </a:r>
            <a:r>
              <a:rPr lang="en-US" sz="1800">
                <a:solidFill>
                  <a:srgbClr val="D5BC61"/>
                </a:solidFill>
                <a:latin typeface="Verdana" pitchFamily="34" charset="0"/>
              </a:rPr>
              <a:t> in </a:t>
            </a:r>
            <a:r>
              <a:rPr lang="en-US" sz="1800" i="1" u="sng">
                <a:solidFill>
                  <a:srgbClr val="D5BC61"/>
                </a:solidFill>
                <a:latin typeface="Verdana" pitchFamily="34" charset="0"/>
              </a:rPr>
              <a:t>grand spectacles</a:t>
            </a:r>
          </a:p>
          <a:p>
            <a:pPr lvl="1">
              <a:lnSpc>
                <a:spcPct val="80000"/>
              </a:lnSpc>
              <a:buSzPct val="75000"/>
              <a:buFont typeface="Wingdings" pitchFamily="2" charset="2"/>
              <a:buChar char="v"/>
            </a:pPr>
            <a:r>
              <a:rPr lang="en-US" sz="1600">
                <a:solidFill>
                  <a:srgbClr val="D5BC61"/>
                </a:solidFill>
                <a:latin typeface="Verdana" pitchFamily="34" charset="0"/>
              </a:rPr>
              <a:t>City was remodelled by </a:t>
            </a:r>
            <a:r>
              <a:rPr lang="en-US" sz="1600" i="1" u="sng">
                <a:solidFill>
                  <a:srgbClr val="D5BC61"/>
                </a:solidFill>
                <a:latin typeface="Verdana" pitchFamily="34" charset="0"/>
              </a:rPr>
              <a:t>two avenues inspired</a:t>
            </a:r>
            <a:r>
              <a:rPr lang="en-US" sz="1600">
                <a:solidFill>
                  <a:srgbClr val="D5BC61"/>
                </a:solidFill>
                <a:latin typeface="Verdana" pitchFamily="34" charset="0"/>
              </a:rPr>
              <a:t> by the </a:t>
            </a:r>
            <a:r>
              <a:rPr lang="en-US" sz="1600" i="1" u="sng">
                <a:solidFill>
                  <a:srgbClr val="D5BC61"/>
                </a:solidFill>
                <a:latin typeface="Verdana" pitchFamily="34" charset="0"/>
              </a:rPr>
              <a:t>Champs Elysée</a:t>
            </a:r>
            <a:r>
              <a:rPr lang="en-US" sz="1600">
                <a:solidFill>
                  <a:srgbClr val="D5BC61"/>
                </a:solidFill>
                <a:latin typeface="Verdana" pitchFamily="34" charset="0"/>
              </a:rPr>
              <a:t> named </a:t>
            </a:r>
            <a:r>
              <a:rPr lang="en-US" sz="1600" i="1" u="sng">
                <a:solidFill>
                  <a:srgbClr val="D5BC61"/>
                </a:solidFill>
                <a:latin typeface="Verdana" pitchFamily="34" charset="0"/>
              </a:rPr>
              <a:t>Ratchadamnoen</a:t>
            </a:r>
            <a:r>
              <a:rPr lang="en-US" sz="1600">
                <a:solidFill>
                  <a:srgbClr val="D5BC61"/>
                </a:solidFill>
                <a:latin typeface="Verdana" pitchFamily="34" charset="0"/>
              </a:rPr>
              <a:t>, used for the processions on the occasion of the king’s return from a trip to Europe</a:t>
            </a:r>
          </a:p>
          <a:p>
            <a:pPr lvl="1">
              <a:lnSpc>
                <a:spcPct val="80000"/>
              </a:lnSpc>
              <a:buSzPct val="75000"/>
              <a:buFont typeface="Wingdings" pitchFamily="2" charset="2"/>
              <a:buChar char="v"/>
            </a:pPr>
            <a:r>
              <a:rPr lang="en-US" sz="1600">
                <a:solidFill>
                  <a:srgbClr val="D5BC61"/>
                </a:solidFill>
                <a:latin typeface="Verdana" pitchFamily="34" charset="0"/>
              </a:rPr>
              <a:t>These events were themed as celebrations of the </a:t>
            </a:r>
            <a:r>
              <a:rPr lang="en-US" sz="1600" i="1" u="sng">
                <a:solidFill>
                  <a:srgbClr val="D5BC61"/>
                </a:solidFill>
                <a:latin typeface="Verdana" pitchFamily="34" charset="0"/>
              </a:rPr>
              <a:t>progress</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Government department built ceremonial arches and parade floats to dramatize advances in agriculture, health, taxation, telegraphy, railway and electricity generation</a:t>
            </a:r>
          </a:p>
          <a:p>
            <a:pPr lvl="2">
              <a:lnSpc>
                <a:spcPct val="80000"/>
              </a:lnSpc>
              <a:buSzPct val="75000"/>
              <a:buFont typeface="Wingdings" pitchFamily="2" charset="2"/>
              <a:buNone/>
            </a:pPr>
            <a:endParaRPr lang="en-US" sz="14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Several </a:t>
            </a:r>
            <a:r>
              <a:rPr lang="en-US" sz="1800" i="1" u="sng">
                <a:solidFill>
                  <a:srgbClr val="FFFF00"/>
                </a:solidFill>
                <a:latin typeface="Verdana" pitchFamily="34" charset="0"/>
              </a:rPr>
              <a:t>reforms</a:t>
            </a:r>
            <a:r>
              <a:rPr lang="en-US" sz="1800">
                <a:solidFill>
                  <a:srgbClr val="FFFF00"/>
                </a:solidFill>
                <a:latin typeface="Verdana" pitchFamily="34" charset="0"/>
              </a:rPr>
              <a:t> were designed to </a:t>
            </a:r>
            <a:r>
              <a:rPr lang="en-US" sz="1800" i="1" u="sng">
                <a:solidFill>
                  <a:srgbClr val="FFFF00"/>
                </a:solidFill>
                <a:latin typeface="Verdana" pitchFamily="34" charset="0"/>
              </a:rPr>
              <a:t>secure and dramatize</a:t>
            </a:r>
            <a:r>
              <a:rPr lang="en-US" sz="1800">
                <a:solidFill>
                  <a:srgbClr val="FFFF00"/>
                </a:solidFill>
                <a:latin typeface="Verdana" pitchFamily="34" charset="0"/>
              </a:rPr>
              <a:t> the continuity of the </a:t>
            </a:r>
            <a:r>
              <a:rPr lang="en-US" sz="1800" i="1" u="sng">
                <a:solidFill>
                  <a:srgbClr val="FFFF00"/>
                </a:solidFill>
                <a:latin typeface="Verdana" pitchFamily="34" charset="0"/>
              </a:rPr>
              <a:t>Chakri dynasty</a:t>
            </a:r>
          </a:p>
          <a:p>
            <a:pPr lvl="1">
              <a:lnSpc>
                <a:spcPct val="80000"/>
              </a:lnSpc>
              <a:buSzPct val="75000"/>
              <a:buFont typeface="Wingdings" pitchFamily="2" charset="2"/>
              <a:buChar char="v"/>
            </a:pPr>
            <a:r>
              <a:rPr lang="en-US" sz="1600" i="1" u="sng">
                <a:solidFill>
                  <a:srgbClr val="D5BC61"/>
                </a:solidFill>
                <a:latin typeface="Verdana" pitchFamily="34" charset="0"/>
              </a:rPr>
              <a:t>Mongkut stated</a:t>
            </a:r>
            <a:r>
              <a:rPr lang="en-US" sz="1600">
                <a:solidFill>
                  <a:srgbClr val="D5BC61"/>
                </a:solidFill>
                <a:latin typeface="Verdana" pitchFamily="34" charset="0"/>
              </a:rPr>
              <a:t> that </a:t>
            </a:r>
            <a:r>
              <a:rPr lang="en-US" sz="1600" i="1" u="sng">
                <a:solidFill>
                  <a:srgbClr val="D5BC61"/>
                </a:solidFill>
                <a:latin typeface="Verdana" pitchFamily="34" charset="0"/>
              </a:rPr>
              <a:t>‘king is a human’</a:t>
            </a:r>
            <a:r>
              <a:rPr lang="en-US" sz="1600">
                <a:solidFill>
                  <a:srgbClr val="D5BC61"/>
                </a:solidFill>
                <a:latin typeface="Verdana" pitchFamily="34" charset="0"/>
              </a:rPr>
              <a:t> and ‘attributing kingship to divine power detracts from the merit and </a:t>
            </a:r>
            <a:r>
              <a:rPr lang="en-US" sz="1600" i="1" u="sng">
                <a:solidFill>
                  <a:srgbClr val="D5BC61"/>
                </a:solidFill>
                <a:latin typeface="Verdana" pitchFamily="34" charset="0"/>
              </a:rPr>
              <a:t>capabilities</a:t>
            </a:r>
            <a:r>
              <a:rPr lang="en-US" sz="1600">
                <a:solidFill>
                  <a:srgbClr val="D5BC61"/>
                </a:solidFill>
                <a:latin typeface="Verdana" pitchFamily="34" charset="0"/>
              </a:rPr>
              <a:t> of the man’. But the transmission of these capabilities was carried in the </a:t>
            </a:r>
            <a:r>
              <a:rPr lang="en-US" sz="1600" i="1" u="sng">
                <a:solidFill>
                  <a:srgbClr val="D5BC61"/>
                </a:solidFill>
                <a:latin typeface="Verdana" pitchFamily="34" charset="0"/>
              </a:rPr>
              <a:t>royal blood</a:t>
            </a:r>
            <a:r>
              <a:rPr lang="en-US" sz="1600">
                <a:solidFill>
                  <a:srgbClr val="D5BC61"/>
                </a:solidFill>
                <a:latin typeface="Verdana" pitchFamily="34" charset="0"/>
              </a:rPr>
              <a:t>.</a:t>
            </a:r>
          </a:p>
          <a:p>
            <a:pPr lvl="1">
              <a:lnSpc>
                <a:spcPct val="80000"/>
              </a:lnSpc>
              <a:buSzPct val="75000"/>
              <a:buFont typeface="Wingdings" pitchFamily="2" charset="2"/>
              <a:buChar char="v"/>
            </a:pPr>
            <a:r>
              <a:rPr lang="en-US" sz="1600">
                <a:solidFill>
                  <a:srgbClr val="D5BC61"/>
                </a:solidFill>
                <a:latin typeface="Verdana" pitchFamily="34" charset="0"/>
              </a:rPr>
              <a:t>King= someone of good birth based on former lives of excellence on both sides (maternal and paternal)</a:t>
            </a:r>
          </a:p>
        </p:txBody>
      </p:sp>
      <p:sp>
        <p:nvSpPr>
          <p:cNvPr id="16998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7101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Modern, Magnificent Monarchy</a:t>
            </a:r>
          </a:p>
          <a:p>
            <a:pPr>
              <a:lnSpc>
                <a:spcPct val="80000"/>
              </a:lnSpc>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Chulalongkorn adapted western</a:t>
            </a:r>
            <a:r>
              <a:rPr lang="en-US" sz="1800">
                <a:solidFill>
                  <a:srgbClr val="D5BC61"/>
                </a:solidFill>
                <a:latin typeface="Verdana" pitchFamily="34" charset="0"/>
              </a:rPr>
              <a:t> practice </a:t>
            </a:r>
            <a:r>
              <a:rPr lang="en-US" sz="1800" i="1" u="sng">
                <a:solidFill>
                  <a:srgbClr val="D5BC61"/>
                </a:solidFill>
                <a:latin typeface="Verdana" pitchFamily="34" charset="0"/>
              </a:rPr>
              <a:t>to ensure dynastic continuity</a:t>
            </a:r>
          </a:p>
          <a:p>
            <a:pPr lvl="1">
              <a:lnSpc>
                <a:spcPct val="80000"/>
              </a:lnSpc>
              <a:buSzPct val="75000"/>
              <a:buFont typeface="Wingdings" pitchFamily="2" charset="2"/>
              <a:buChar char="v"/>
            </a:pPr>
            <a:r>
              <a:rPr lang="en-US" sz="1600">
                <a:solidFill>
                  <a:srgbClr val="D5BC61"/>
                </a:solidFill>
                <a:latin typeface="Verdana" pitchFamily="34" charset="0"/>
              </a:rPr>
              <a:t>He rewrote the Palentine Law, basing the succession on European-style</a:t>
            </a:r>
            <a:endParaRPr lang="en-US" sz="1600" i="1" u="sng">
              <a:solidFill>
                <a:srgbClr val="D5BC61"/>
              </a:solidFill>
              <a:latin typeface="Verdana" pitchFamily="34" charset="0"/>
            </a:endParaRP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Vajiravudh</a:t>
            </a:r>
            <a:r>
              <a:rPr lang="en-US" sz="1800">
                <a:solidFill>
                  <a:srgbClr val="D5BC61"/>
                </a:solidFill>
                <a:latin typeface="Verdana" pitchFamily="34" charset="0"/>
              </a:rPr>
              <a:t> (his successor) further emphasized continuity by retrospectively renaming all the Chakri kings as </a:t>
            </a:r>
            <a:r>
              <a:rPr lang="en-US" sz="1800" i="1" u="sng">
                <a:solidFill>
                  <a:srgbClr val="D5BC61"/>
                </a:solidFill>
                <a:latin typeface="Verdana" pitchFamily="34" charset="0"/>
              </a:rPr>
              <a:t>Ramathibodi</a:t>
            </a:r>
            <a:r>
              <a:rPr lang="en-US" sz="1800">
                <a:solidFill>
                  <a:srgbClr val="D5BC61"/>
                </a:solidFill>
                <a:latin typeface="Verdana" pitchFamily="34" charset="0"/>
              </a:rPr>
              <a:t> (shortened to Rama)</a:t>
            </a:r>
          </a:p>
          <a:p>
            <a:pPr lvl="1">
              <a:lnSpc>
                <a:spcPct val="80000"/>
              </a:lnSpc>
              <a:buSzPct val="75000"/>
              <a:buFont typeface="Wingdings" pitchFamily="2" charset="2"/>
              <a:buChar char="v"/>
            </a:pPr>
            <a:r>
              <a:rPr lang="en-US" sz="1600">
                <a:solidFill>
                  <a:srgbClr val="D5BC61"/>
                </a:solidFill>
                <a:latin typeface="Verdana" pitchFamily="34" charset="0"/>
              </a:rPr>
              <a:t>Portraits were made of each, relying on memory</a:t>
            </a:r>
          </a:p>
          <a:p>
            <a:pPr lvl="2">
              <a:lnSpc>
                <a:spcPct val="80000"/>
              </a:lnSpc>
              <a:buSzPct val="75000"/>
              <a:buFont typeface="Wingdings" pitchFamily="2" charset="2"/>
              <a:buNone/>
            </a:pPr>
            <a:endParaRPr lang="en-US" sz="1400">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Chulalongkorn chose</a:t>
            </a:r>
            <a:r>
              <a:rPr lang="en-US" sz="1800">
                <a:solidFill>
                  <a:srgbClr val="D5BC61"/>
                </a:solidFill>
                <a:latin typeface="Verdana" pitchFamily="34" charset="0"/>
              </a:rPr>
              <a:t> all his </a:t>
            </a:r>
            <a:r>
              <a:rPr lang="en-US" sz="1800" i="1" u="sng">
                <a:solidFill>
                  <a:srgbClr val="D5BC61"/>
                </a:solidFill>
                <a:latin typeface="Verdana" pitchFamily="34" charset="0"/>
              </a:rPr>
              <a:t>7 major wives</a:t>
            </a:r>
            <a:r>
              <a:rPr lang="en-US" sz="1800">
                <a:solidFill>
                  <a:srgbClr val="D5BC61"/>
                </a:solidFill>
                <a:latin typeface="Verdana" pitchFamily="34" charset="0"/>
              </a:rPr>
              <a:t> from among half-sisters and cousin, thus </a:t>
            </a:r>
            <a:r>
              <a:rPr lang="en-US" sz="1800" i="1" u="sng">
                <a:solidFill>
                  <a:srgbClr val="D5BC61"/>
                </a:solidFill>
                <a:latin typeface="Verdana" pitchFamily="34" charset="0"/>
              </a:rPr>
              <a:t>restricting his descent</a:t>
            </a:r>
            <a:r>
              <a:rPr lang="en-US" sz="1800">
                <a:solidFill>
                  <a:srgbClr val="D5BC61"/>
                </a:solidFill>
                <a:latin typeface="Verdana" pitchFamily="34" charset="0"/>
              </a:rPr>
              <a:t> within </a:t>
            </a:r>
            <a:r>
              <a:rPr lang="en-US" sz="1800" i="1" u="sng">
                <a:solidFill>
                  <a:srgbClr val="D5BC61"/>
                </a:solidFill>
                <a:latin typeface="Verdana" pitchFamily="34" charset="0"/>
              </a:rPr>
              <a:t>bloodlines</a:t>
            </a:r>
            <a:r>
              <a:rPr lang="en-US" sz="1800">
                <a:solidFill>
                  <a:srgbClr val="D5BC61"/>
                </a:solidFill>
                <a:latin typeface="Verdana" pitchFamily="34" charset="0"/>
              </a:rPr>
              <a:t> extending from the </a:t>
            </a:r>
            <a:r>
              <a:rPr lang="en-US" sz="1800" i="1" u="sng">
                <a:solidFill>
                  <a:srgbClr val="D5BC61"/>
                </a:solidFill>
                <a:latin typeface="Verdana" pitchFamily="34" charset="0"/>
              </a:rPr>
              <a:t>Chakri</a:t>
            </a:r>
            <a:r>
              <a:rPr lang="en-US" sz="1800">
                <a:solidFill>
                  <a:srgbClr val="D5BC61"/>
                </a:solidFill>
                <a:latin typeface="Verdana" pitchFamily="34" charset="0"/>
              </a:rPr>
              <a:t> founder</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He </a:t>
            </a:r>
            <a:r>
              <a:rPr lang="en-US" sz="1800" i="1" u="sng">
                <a:solidFill>
                  <a:srgbClr val="D5BC61"/>
                </a:solidFill>
                <a:latin typeface="Verdana" pitchFamily="34" charset="0"/>
              </a:rPr>
              <a:t>rebased</a:t>
            </a:r>
            <a:r>
              <a:rPr lang="en-US" sz="1800">
                <a:solidFill>
                  <a:srgbClr val="D5BC61"/>
                </a:solidFill>
                <a:latin typeface="Verdana" pitchFamily="34" charset="0"/>
              </a:rPr>
              <a:t> the </a:t>
            </a:r>
            <a:r>
              <a:rPr lang="en-US" sz="1800" i="1" u="sng">
                <a:solidFill>
                  <a:srgbClr val="D5BC61"/>
                </a:solidFill>
                <a:latin typeface="Verdana" pitchFamily="34" charset="0"/>
              </a:rPr>
              <a:t>calendar</a:t>
            </a:r>
            <a:r>
              <a:rPr lang="en-US" sz="1800">
                <a:solidFill>
                  <a:srgbClr val="D5BC61"/>
                </a:solidFill>
                <a:latin typeface="Verdana" pitchFamily="34" charset="0"/>
              </a:rPr>
              <a:t> to </a:t>
            </a:r>
            <a:r>
              <a:rPr lang="en-US" sz="1800" i="1" u="sng">
                <a:solidFill>
                  <a:srgbClr val="D5BC61"/>
                </a:solidFill>
                <a:latin typeface="Verdana" pitchFamily="34" charset="0"/>
              </a:rPr>
              <a:t>begin from</a:t>
            </a:r>
            <a:r>
              <a:rPr lang="en-US" sz="1800">
                <a:solidFill>
                  <a:srgbClr val="D5BC61"/>
                </a:solidFill>
                <a:latin typeface="Verdana" pitchFamily="34" charset="0"/>
              </a:rPr>
              <a:t> the foundation of Bangkok and </a:t>
            </a:r>
            <a:r>
              <a:rPr lang="en-US" sz="1800" i="1" u="sng">
                <a:solidFill>
                  <a:srgbClr val="D5BC61"/>
                </a:solidFill>
                <a:latin typeface="Verdana" pitchFamily="34" charset="0"/>
              </a:rPr>
              <a:t>Chakri dynasty</a:t>
            </a:r>
            <a:r>
              <a:rPr lang="en-US" sz="1800">
                <a:solidFill>
                  <a:srgbClr val="D5BC61"/>
                </a:solidFill>
                <a:latin typeface="Verdana" pitchFamily="34" charset="0"/>
              </a:rPr>
              <a:t>, </a:t>
            </a:r>
            <a:r>
              <a:rPr lang="en-US" sz="1800" i="1" u="sng">
                <a:solidFill>
                  <a:srgbClr val="D5BC61"/>
                </a:solidFill>
                <a:latin typeface="Verdana" pitchFamily="34" charset="0"/>
              </a:rPr>
              <a:t>created public holidays</a:t>
            </a:r>
            <a:r>
              <a:rPr lang="en-US" sz="1800">
                <a:solidFill>
                  <a:srgbClr val="D5BC61"/>
                </a:solidFill>
                <a:latin typeface="Verdana" pitchFamily="34" charset="0"/>
              </a:rPr>
              <a:t> celebrating the </a:t>
            </a:r>
            <a:r>
              <a:rPr lang="en-US" sz="1800" i="1" u="sng">
                <a:solidFill>
                  <a:srgbClr val="D5BC61"/>
                </a:solidFill>
                <a:latin typeface="Verdana" pitchFamily="34" charset="0"/>
              </a:rPr>
              <a:t>dynasty’s foundation</a:t>
            </a:r>
            <a:r>
              <a:rPr lang="en-US" sz="1800">
                <a:solidFill>
                  <a:srgbClr val="D5BC61"/>
                </a:solidFill>
                <a:latin typeface="Verdana" pitchFamily="34" charset="0"/>
              </a:rPr>
              <a:t> and the king’s </a:t>
            </a:r>
            <a:r>
              <a:rPr lang="en-US" sz="1800" i="1" u="sng">
                <a:solidFill>
                  <a:srgbClr val="D5BC61"/>
                </a:solidFill>
                <a:latin typeface="Verdana" pitchFamily="34" charset="0"/>
              </a:rPr>
              <a:t>birthday</a:t>
            </a:r>
          </a:p>
        </p:txBody>
      </p:sp>
      <p:sp>
        <p:nvSpPr>
          <p:cNvPr id="17101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7203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Modern, Magnificent Monarchy</a:t>
            </a:r>
          </a:p>
          <a:p>
            <a:pPr>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solidFill>
                  <a:srgbClr val="FFFF00"/>
                </a:solidFill>
                <a:latin typeface="Verdana" pitchFamily="34" charset="0"/>
              </a:rPr>
              <a:t>Over the last quarter of the 19</a:t>
            </a:r>
            <a:r>
              <a:rPr lang="en-US" sz="2000" baseline="30000">
                <a:solidFill>
                  <a:srgbClr val="FFFF00"/>
                </a:solidFill>
                <a:latin typeface="Verdana" pitchFamily="34" charset="0"/>
              </a:rPr>
              <a:t>th</a:t>
            </a:r>
            <a:r>
              <a:rPr lang="en-US" sz="2000">
                <a:solidFill>
                  <a:srgbClr val="FFFF00"/>
                </a:solidFill>
                <a:latin typeface="Verdana" pitchFamily="34" charset="0"/>
              </a:rPr>
              <a:t> century, the monarchy gained financial security, dynastic continuity, and a dominant role in the new government</a:t>
            </a:r>
          </a:p>
          <a:p>
            <a:pPr>
              <a:buSzPct val="75000"/>
              <a:buFont typeface="Wingdings" pitchFamily="2" charset="2"/>
              <a:buNone/>
            </a:pPr>
            <a:endParaRPr lang="en-US" sz="2000">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“It made itself  into a symbol of a progress associated with the dominant west and modern world”- Chulalongkorn obtained the </a:t>
            </a:r>
            <a:r>
              <a:rPr lang="en-US" sz="2000" i="1" u="sng">
                <a:solidFill>
                  <a:srgbClr val="D5BC61"/>
                </a:solidFill>
                <a:latin typeface="Verdana" pitchFamily="34" charset="0"/>
              </a:rPr>
              <a:t>absolute royal power</a:t>
            </a:r>
          </a:p>
        </p:txBody>
      </p:sp>
      <p:sp>
        <p:nvSpPr>
          <p:cNvPr id="17203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7305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928264"/>
                </a:solidFill>
                <a:latin typeface="Verdana" pitchFamily="34" charset="0"/>
              </a:rPr>
              <a:t>	</a:t>
            </a:r>
            <a:r>
              <a:rPr lang="en-US" sz="1600" b="1" u="sng">
                <a:solidFill>
                  <a:srgbClr val="928264"/>
                </a:solidFill>
                <a:effectLst>
                  <a:outerShdw blurRad="38100" dist="38100" dir="2700000" algn="tl">
                    <a:srgbClr val="FFFFFF"/>
                  </a:outerShdw>
                </a:effectLst>
                <a:latin typeface="Verdana" pitchFamily="34" charset="0"/>
              </a:rPr>
              <a:t>Drama, Architecture, and History</a:t>
            </a:r>
          </a:p>
          <a:p>
            <a:pPr>
              <a:lnSpc>
                <a:spcPct val="80000"/>
              </a:lnSpc>
              <a:buSzPct val="75000"/>
              <a:buFont typeface="Wingdings" pitchFamily="2" charset="2"/>
              <a:buNone/>
            </a:pPr>
            <a:endParaRPr lang="en-US" sz="16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While displaying admiration for the west, elite also felt that Siam needed a </a:t>
            </a:r>
            <a:r>
              <a:rPr lang="en-US" sz="1600" i="1" u="sng">
                <a:solidFill>
                  <a:srgbClr val="D5BC61"/>
                </a:solidFill>
                <a:latin typeface="Verdana" pitchFamily="34" charset="0"/>
              </a:rPr>
              <a:t>distinctive heritage</a:t>
            </a:r>
            <a:r>
              <a:rPr lang="en-US" sz="1600">
                <a:solidFill>
                  <a:srgbClr val="D5BC61"/>
                </a:solidFill>
                <a:latin typeface="Verdana" pitchFamily="34" charset="0"/>
              </a:rPr>
              <a:t> as part of its </a:t>
            </a:r>
            <a:r>
              <a:rPr lang="en-US" sz="1600" b="1" i="1" u="sng">
                <a:solidFill>
                  <a:srgbClr val="D5BC61"/>
                </a:solidFill>
                <a:latin typeface="Verdana" pitchFamily="34" charset="0"/>
              </a:rPr>
              <a:t>qualification</a:t>
            </a:r>
            <a:r>
              <a:rPr lang="en-US" sz="1600">
                <a:solidFill>
                  <a:srgbClr val="D5BC61"/>
                </a:solidFill>
                <a:latin typeface="Verdana" pitchFamily="34" charset="0"/>
              </a:rPr>
              <a:t> as a </a:t>
            </a:r>
            <a:r>
              <a:rPr lang="en-US" sz="1600" i="1" u="sng">
                <a:solidFill>
                  <a:srgbClr val="D5BC61"/>
                </a:solidFill>
                <a:latin typeface="Verdana" pitchFamily="34" charset="0"/>
              </a:rPr>
              <a:t>nation-state</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a:solidFill>
                  <a:srgbClr val="FFFF00"/>
                </a:solidFill>
                <a:latin typeface="Verdana" pitchFamily="34" charset="0"/>
              </a:rPr>
              <a:t>The court put efforts into </a:t>
            </a:r>
            <a:r>
              <a:rPr lang="en-US" sz="1600" i="1" u="sng">
                <a:solidFill>
                  <a:srgbClr val="FFFF00"/>
                </a:solidFill>
                <a:latin typeface="Verdana" pitchFamily="34" charset="0"/>
              </a:rPr>
              <a:t>retrieving and sustaining</a:t>
            </a:r>
            <a:r>
              <a:rPr lang="en-US" sz="1600">
                <a:solidFill>
                  <a:srgbClr val="FFFF00"/>
                </a:solidFill>
                <a:latin typeface="Verdana" pitchFamily="34" charset="0"/>
              </a:rPr>
              <a:t> the court culture of the </a:t>
            </a:r>
            <a:r>
              <a:rPr lang="en-US" sz="1600" i="1" u="sng">
                <a:solidFill>
                  <a:srgbClr val="FFFF00"/>
                </a:solidFill>
                <a:latin typeface="Verdana" pitchFamily="34" charset="0"/>
              </a:rPr>
              <a:t>late Ayudhaya</a:t>
            </a:r>
            <a:r>
              <a:rPr lang="en-US" sz="1600">
                <a:solidFill>
                  <a:srgbClr val="FFFF00"/>
                </a:solidFill>
                <a:latin typeface="Verdana" pitchFamily="34" charset="0"/>
              </a:rPr>
              <a:t>, especially </a:t>
            </a:r>
            <a:r>
              <a:rPr lang="en-US" sz="1600" i="1" u="sng">
                <a:solidFill>
                  <a:srgbClr val="FFFF00"/>
                </a:solidFill>
                <a:latin typeface="Verdana" pitchFamily="34" charset="0"/>
              </a:rPr>
              <a:t>drama khon</a:t>
            </a:r>
            <a:r>
              <a:rPr lang="en-US" sz="1600">
                <a:solidFill>
                  <a:srgbClr val="FFFF00"/>
                </a:solidFill>
                <a:latin typeface="Verdana" pitchFamily="34" charset="0"/>
              </a:rPr>
              <a:t> (masked dance-drama) and modernized by adding some western stage craft</a:t>
            </a:r>
          </a:p>
          <a:p>
            <a:pPr lvl="2">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The </a:t>
            </a:r>
            <a:r>
              <a:rPr lang="en-US" sz="1600" i="1" u="sng">
                <a:solidFill>
                  <a:srgbClr val="D5BC61"/>
                </a:solidFill>
                <a:latin typeface="Verdana" pitchFamily="34" charset="0"/>
              </a:rPr>
              <a:t>mix</a:t>
            </a:r>
            <a:r>
              <a:rPr lang="en-US" sz="1600">
                <a:solidFill>
                  <a:srgbClr val="D5BC61"/>
                </a:solidFill>
                <a:latin typeface="Verdana" pitchFamily="34" charset="0"/>
              </a:rPr>
              <a:t> of </a:t>
            </a:r>
            <a:r>
              <a:rPr lang="en-US" sz="1600" i="1" u="sng">
                <a:solidFill>
                  <a:srgbClr val="D5BC61"/>
                </a:solidFill>
                <a:latin typeface="Verdana" pitchFamily="34" charset="0"/>
              </a:rPr>
              <a:t>revivalism and westernization</a:t>
            </a:r>
            <a:r>
              <a:rPr lang="en-US" sz="1600">
                <a:solidFill>
                  <a:srgbClr val="D5BC61"/>
                </a:solidFill>
                <a:latin typeface="Verdana" pitchFamily="34" charset="0"/>
              </a:rPr>
              <a:t> appeared in </a:t>
            </a:r>
            <a:r>
              <a:rPr lang="en-US" sz="1600" i="1" u="sng">
                <a:solidFill>
                  <a:srgbClr val="D5BC61"/>
                </a:solidFill>
                <a:latin typeface="Verdana" pitchFamily="34" charset="0"/>
              </a:rPr>
              <a:t>architecture</a:t>
            </a:r>
            <a:r>
              <a:rPr lang="en-US" sz="1600">
                <a:solidFill>
                  <a:srgbClr val="D5BC61"/>
                </a:solidFill>
                <a:latin typeface="Verdana" pitchFamily="34" charset="0"/>
              </a:rPr>
              <a:t>. “Royal Pages School” (later Vajiravudh college) built in 1910 on the model of English public school but Thai in the building style and decoration</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i="1" u="sng">
                <a:solidFill>
                  <a:srgbClr val="D5BC61"/>
                </a:solidFill>
                <a:latin typeface="Verdana" pitchFamily="34" charset="0"/>
              </a:rPr>
              <a:t>“Benjamabophit” temple</a:t>
            </a:r>
            <a:r>
              <a:rPr lang="en-US" sz="1600">
                <a:solidFill>
                  <a:srgbClr val="D5BC61"/>
                </a:solidFill>
                <a:latin typeface="Verdana" pitchFamily="34" charset="0"/>
              </a:rPr>
              <a:t> was an </a:t>
            </a:r>
            <a:r>
              <a:rPr lang="en-US" sz="1600" i="1" u="sng">
                <a:solidFill>
                  <a:srgbClr val="D5BC61"/>
                </a:solidFill>
                <a:latin typeface="Verdana" pitchFamily="34" charset="0"/>
              </a:rPr>
              <a:t>idealized rendering</a:t>
            </a:r>
            <a:r>
              <a:rPr lang="en-US" sz="1600">
                <a:solidFill>
                  <a:srgbClr val="D5BC61"/>
                </a:solidFill>
                <a:latin typeface="Verdana" pitchFamily="34" charset="0"/>
              </a:rPr>
              <a:t> of traditional </a:t>
            </a:r>
            <a:r>
              <a:rPr lang="en-US" sz="1600" i="1" u="sng">
                <a:solidFill>
                  <a:srgbClr val="D5BC61"/>
                </a:solidFill>
                <a:latin typeface="Verdana" pitchFamily="34" charset="0"/>
              </a:rPr>
              <a:t>Thai architecture</a:t>
            </a:r>
            <a:r>
              <a:rPr lang="en-US" sz="1600">
                <a:solidFill>
                  <a:srgbClr val="D5BC61"/>
                </a:solidFill>
                <a:latin typeface="Verdana" pitchFamily="34" charset="0"/>
              </a:rPr>
              <a:t>, with </a:t>
            </a:r>
            <a:r>
              <a:rPr lang="en-US" sz="1600" i="1" u="sng">
                <a:solidFill>
                  <a:srgbClr val="D5BC61"/>
                </a:solidFill>
                <a:latin typeface="Verdana" pitchFamily="34" charset="0"/>
              </a:rPr>
              <a:t>touches of European</a:t>
            </a:r>
            <a:r>
              <a:rPr lang="en-US" sz="1600">
                <a:solidFill>
                  <a:srgbClr val="D5BC61"/>
                </a:solidFill>
                <a:latin typeface="Verdana" pitchFamily="34" charset="0"/>
              </a:rPr>
              <a:t> inspiration in the walls of Carrera marble and the stained-glass windows of Gothic inspiration</a:t>
            </a:r>
          </a:p>
          <a:p>
            <a:pPr lvl="1">
              <a:lnSpc>
                <a:spcPct val="80000"/>
              </a:lnSpc>
              <a:buSzPct val="75000"/>
              <a:buFont typeface="Wingdings" pitchFamily="2" charset="2"/>
              <a:buChar char="v"/>
            </a:pPr>
            <a:r>
              <a:rPr lang="en-US" sz="1400">
                <a:solidFill>
                  <a:srgbClr val="D5BC61"/>
                </a:solidFill>
                <a:latin typeface="Verdana" pitchFamily="34" charset="0"/>
              </a:rPr>
              <a:t>Murals were designed by a Thai prince, then executed by an Italian in Renaissance style</a:t>
            </a:r>
          </a:p>
          <a:p>
            <a:pPr lvl="1">
              <a:lnSpc>
                <a:spcPct val="80000"/>
              </a:lnSpc>
              <a:buSzPct val="75000"/>
              <a:buFont typeface="Wingdings" pitchFamily="2" charset="2"/>
              <a:buNone/>
            </a:pPr>
            <a:endParaRPr lang="en-US" sz="1400">
              <a:solidFill>
                <a:srgbClr val="D5BC61"/>
              </a:solidFill>
              <a:latin typeface="Verdana" pitchFamily="34" charset="0"/>
            </a:endParaRPr>
          </a:p>
          <a:p>
            <a:pPr>
              <a:lnSpc>
                <a:spcPct val="80000"/>
              </a:lnSpc>
              <a:buSzPct val="75000"/>
              <a:buFont typeface="Wingdings" pitchFamily="2" charset="2"/>
              <a:buChar char="q"/>
            </a:pPr>
            <a:r>
              <a:rPr lang="en-US" sz="1600">
                <a:solidFill>
                  <a:srgbClr val="FFFF00"/>
                </a:solidFill>
                <a:latin typeface="Verdana" pitchFamily="34" charset="0"/>
              </a:rPr>
              <a:t>Court adopted </a:t>
            </a:r>
            <a:r>
              <a:rPr lang="en-US" sz="1600" i="1" u="sng">
                <a:solidFill>
                  <a:srgbClr val="FFFF00"/>
                </a:solidFill>
                <a:latin typeface="Verdana" pitchFamily="34" charset="0"/>
              </a:rPr>
              <a:t>new cultural practice</a:t>
            </a:r>
            <a:r>
              <a:rPr lang="en-US" sz="1600">
                <a:solidFill>
                  <a:srgbClr val="FFFF00"/>
                </a:solidFill>
                <a:latin typeface="Verdana" pitchFamily="34" charset="0"/>
              </a:rPr>
              <a:t> </a:t>
            </a:r>
            <a:r>
              <a:rPr lang="en-US" sz="1600" i="1" u="sng">
                <a:solidFill>
                  <a:srgbClr val="FFFF00"/>
                </a:solidFill>
                <a:latin typeface="Verdana" pitchFamily="34" charset="0"/>
              </a:rPr>
              <a:t>“social science”</a:t>
            </a:r>
            <a:r>
              <a:rPr lang="en-US" sz="1600">
                <a:solidFill>
                  <a:srgbClr val="FFFF00"/>
                </a:solidFill>
                <a:latin typeface="Verdana" pitchFamily="34" charset="0"/>
              </a:rPr>
              <a:t> which reflected the belief in </a:t>
            </a:r>
            <a:r>
              <a:rPr lang="en-US" sz="1600" i="1" u="sng">
                <a:solidFill>
                  <a:srgbClr val="FFFF00"/>
                </a:solidFill>
                <a:latin typeface="Verdana" pitchFamily="34" charset="0"/>
              </a:rPr>
              <a:t>humanity’s</a:t>
            </a:r>
            <a:r>
              <a:rPr lang="en-US" sz="1600">
                <a:solidFill>
                  <a:srgbClr val="FFFF00"/>
                </a:solidFill>
                <a:latin typeface="Verdana" pitchFamily="34" charset="0"/>
              </a:rPr>
              <a:t> ability to </a:t>
            </a:r>
            <a:r>
              <a:rPr lang="en-US" sz="1600" i="1" u="sng">
                <a:solidFill>
                  <a:srgbClr val="FFFF00"/>
                </a:solidFill>
                <a:latin typeface="Verdana" pitchFamily="34" charset="0"/>
              </a:rPr>
              <a:t>change the world</a:t>
            </a:r>
          </a:p>
        </p:txBody>
      </p:sp>
      <p:sp>
        <p:nvSpPr>
          <p:cNvPr id="17305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7408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Drama, Architecture, and History</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Mongkut</a:t>
            </a:r>
            <a:r>
              <a:rPr lang="en-US" sz="2000">
                <a:solidFill>
                  <a:srgbClr val="D5BC61"/>
                </a:solidFill>
                <a:latin typeface="Verdana" pitchFamily="34" charset="0"/>
              </a:rPr>
              <a:t> understood the </a:t>
            </a:r>
            <a:r>
              <a:rPr lang="en-US" sz="2000" i="1" u="sng">
                <a:solidFill>
                  <a:srgbClr val="D5BC61"/>
                </a:solidFill>
                <a:latin typeface="Verdana" pitchFamily="34" charset="0"/>
              </a:rPr>
              <a:t>importance of history</a:t>
            </a:r>
            <a:r>
              <a:rPr lang="en-US" sz="2000">
                <a:solidFill>
                  <a:srgbClr val="D5BC61"/>
                </a:solidFill>
                <a:latin typeface="Verdana" pitchFamily="34" charset="0"/>
              </a:rPr>
              <a:t>. He complied a tentative </a:t>
            </a:r>
            <a:r>
              <a:rPr lang="en-US" sz="2000" i="1" u="sng">
                <a:solidFill>
                  <a:srgbClr val="D5BC61"/>
                </a:solidFill>
                <a:latin typeface="Verdana" pitchFamily="34" charset="0"/>
              </a:rPr>
              <a:t>Short History of Siam</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Chulalonkorn</a:t>
            </a:r>
            <a:r>
              <a:rPr lang="en-US" sz="2000">
                <a:solidFill>
                  <a:srgbClr val="D5BC61"/>
                </a:solidFill>
                <a:latin typeface="Verdana" pitchFamily="34" charset="0"/>
              </a:rPr>
              <a:t> found that </a:t>
            </a:r>
            <a:r>
              <a:rPr lang="en-US" sz="2000" i="1" u="sng">
                <a:solidFill>
                  <a:srgbClr val="D5BC61"/>
                </a:solidFill>
                <a:latin typeface="Verdana" pitchFamily="34" charset="0"/>
              </a:rPr>
              <a:t>established countries</a:t>
            </a:r>
            <a:r>
              <a:rPr lang="en-US" sz="2000">
                <a:solidFill>
                  <a:srgbClr val="D5BC61"/>
                </a:solidFill>
                <a:latin typeface="Verdana" pitchFamily="34" charset="0"/>
              </a:rPr>
              <a:t> had complied their </a:t>
            </a:r>
            <a:r>
              <a:rPr lang="en-US" sz="2000" i="1" u="sng">
                <a:solidFill>
                  <a:srgbClr val="D5BC61"/>
                </a:solidFill>
                <a:latin typeface="Verdana" pitchFamily="34" charset="0"/>
              </a:rPr>
              <a:t>histories back at least 1,000 years</a:t>
            </a:r>
          </a:p>
          <a:p>
            <a:pPr lvl="2">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Announced</a:t>
            </a:r>
            <a:r>
              <a:rPr lang="en-US" sz="2000">
                <a:solidFill>
                  <a:srgbClr val="D5BC61"/>
                </a:solidFill>
                <a:latin typeface="Verdana" pitchFamily="34" charset="0"/>
              </a:rPr>
              <a:t> the foundation of an </a:t>
            </a:r>
            <a:r>
              <a:rPr lang="en-US" sz="2000" i="1" u="sng">
                <a:solidFill>
                  <a:srgbClr val="D5BC61"/>
                </a:solidFill>
                <a:latin typeface="Verdana" pitchFamily="34" charset="0"/>
              </a:rPr>
              <a:t>Antiquarian Society</a:t>
            </a:r>
            <a:r>
              <a:rPr lang="en-US" sz="2000">
                <a:solidFill>
                  <a:srgbClr val="D5BC61"/>
                </a:solidFill>
                <a:latin typeface="Verdana" pitchFamily="34" charset="0"/>
              </a:rPr>
              <a:t> dedicated to compiling such a history for Siam</a:t>
            </a:r>
          </a:p>
          <a:p>
            <a:pPr lvl="1">
              <a:lnSpc>
                <a:spcPct val="80000"/>
              </a:lnSpc>
              <a:buSzPct val="75000"/>
              <a:buFont typeface="Wingdings" pitchFamily="2" charset="2"/>
              <a:buChar char="v"/>
            </a:pPr>
            <a:r>
              <a:rPr lang="en-US" sz="1800">
                <a:solidFill>
                  <a:srgbClr val="D5BC61"/>
                </a:solidFill>
                <a:latin typeface="Verdana" pitchFamily="34" charset="0"/>
              </a:rPr>
              <a:t>“To make the Thai more aware that our Thai race is deep-routed and is not a race of jungle-folk or uncivilized”</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FFFF00"/>
                </a:solidFill>
                <a:latin typeface="Verdana" pitchFamily="34" charset="0"/>
              </a:rPr>
              <a:t>Vajiravudh and Damrong</a:t>
            </a:r>
            <a:r>
              <a:rPr lang="en-US" sz="2000">
                <a:solidFill>
                  <a:srgbClr val="FFFF00"/>
                </a:solidFill>
                <a:latin typeface="Verdana" pitchFamily="34" charset="0"/>
              </a:rPr>
              <a:t> established </a:t>
            </a:r>
            <a:r>
              <a:rPr lang="en-US" sz="2000" i="1" u="sng">
                <a:solidFill>
                  <a:srgbClr val="FFFF00"/>
                </a:solidFill>
                <a:latin typeface="Verdana" pitchFamily="34" charset="0"/>
              </a:rPr>
              <a:t>Sukhothai </a:t>
            </a:r>
            <a:r>
              <a:rPr lang="en-US" sz="2000">
                <a:solidFill>
                  <a:srgbClr val="FFFF00"/>
                </a:solidFill>
                <a:latin typeface="Verdana" pitchFamily="34" charset="0"/>
              </a:rPr>
              <a:t>as the </a:t>
            </a:r>
            <a:r>
              <a:rPr lang="en-US" sz="2000" i="1" u="sng">
                <a:solidFill>
                  <a:srgbClr val="FFFF00"/>
                </a:solidFill>
                <a:latin typeface="Verdana" pitchFamily="34" charset="0"/>
              </a:rPr>
              <a:t>first capital</a:t>
            </a:r>
            <a:r>
              <a:rPr lang="en-US" sz="2000">
                <a:solidFill>
                  <a:srgbClr val="FFFF00"/>
                </a:solidFill>
                <a:latin typeface="Verdana" pitchFamily="34" charset="0"/>
              </a:rPr>
              <a:t> of the Thai, and the beginning of an unbroken sequence down through Ayudhaya to Thonburi and Bangkok</a:t>
            </a:r>
          </a:p>
        </p:txBody>
      </p:sp>
      <p:sp>
        <p:nvSpPr>
          <p:cNvPr id="17408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7510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Drama, Architecture, and History</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In 1920, </a:t>
            </a:r>
            <a:r>
              <a:rPr lang="en-US" sz="2000" i="1" u="sng">
                <a:solidFill>
                  <a:srgbClr val="FFFF00"/>
                </a:solidFill>
                <a:latin typeface="Verdana" pitchFamily="34" charset="0"/>
              </a:rPr>
              <a:t>Damrong published the book</a:t>
            </a:r>
            <a:r>
              <a:rPr lang="en-US" sz="2000">
                <a:solidFill>
                  <a:srgbClr val="FFFF00"/>
                </a:solidFill>
                <a:latin typeface="Verdana" pitchFamily="34" charset="0"/>
              </a:rPr>
              <a:t> “Thai rop phama” (Thai wars with the Burmese)</a:t>
            </a:r>
          </a:p>
          <a:p>
            <a:pPr lvl="1">
              <a:lnSpc>
                <a:spcPct val="80000"/>
              </a:lnSpc>
              <a:buSzPct val="75000"/>
              <a:buFont typeface="Wingdings" pitchFamily="2" charset="2"/>
              <a:buChar char="v"/>
            </a:pPr>
            <a:r>
              <a:rPr lang="en-US" sz="1800">
                <a:solidFill>
                  <a:srgbClr val="FFFF00"/>
                </a:solidFill>
                <a:latin typeface="Verdana" pitchFamily="34" charset="0"/>
              </a:rPr>
              <a:t>It portrays the </a:t>
            </a:r>
            <a:r>
              <a:rPr lang="en-US" sz="1800" i="1" u="sng">
                <a:solidFill>
                  <a:srgbClr val="FFFF00"/>
                </a:solidFill>
                <a:latin typeface="Verdana" pitchFamily="34" charset="0"/>
              </a:rPr>
              <a:t>Burmese</a:t>
            </a:r>
            <a:r>
              <a:rPr lang="en-US" sz="1800">
                <a:solidFill>
                  <a:srgbClr val="FFFF00"/>
                </a:solidFill>
                <a:latin typeface="Verdana" pitchFamily="34" charset="0"/>
              </a:rPr>
              <a:t> as the </a:t>
            </a:r>
            <a:r>
              <a:rPr lang="en-US" sz="1800" i="1" u="sng">
                <a:solidFill>
                  <a:srgbClr val="FFFF00"/>
                </a:solidFill>
                <a:latin typeface="Verdana" pitchFamily="34" charset="0"/>
              </a:rPr>
              <a:t>ever-hostile</a:t>
            </a:r>
            <a:r>
              <a:rPr lang="en-US" sz="1800">
                <a:solidFill>
                  <a:srgbClr val="FFFF00"/>
                </a:solidFill>
                <a:latin typeface="Verdana" pitchFamily="34" charset="0"/>
              </a:rPr>
              <a:t> who gave definition to </a:t>
            </a:r>
            <a:r>
              <a:rPr lang="en-US" sz="1800" i="1" u="sng">
                <a:solidFill>
                  <a:srgbClr val="FFFF00"/>
                </a:solidFill>
                <a:latin typeface="Verdana" pitchFamily="34" charset="0"/>
              </a:rPr>
              <a:t>Siam as a nation</a:t>
            </a:r>
          </a:p>
          <a:p>
            <a:pPr lvl="1">
              <a:lnSpc>
                <a:spcPct val="80000"/>
              </a:lnSpc>
              <a:buSzPct val="75000"/>
              <a:buFont typeface="Wingdings" pitchFamily="2" charset="2"/>
              <a:buChar char="v"/>
            </a:pPr>
            <a:r>
              <a:rPr lang="en-US" sz="1800">
                <a:solidFill>
                  <a:srgbClr val="D5BC61"/>
                </a:solidFill>
                <a:latin typeface="Verdana" pitchFamily="34" charset="0"/>
              </a:rPr>
              <a:t>It places the </a:t>
            </a:r>
            <a:r>
              <a:rPr lang="en-US" sz="1800" i="1" u="sng">
                <a:solidFill>
                  <a:srgbClr val="D5BC61"/>
                </a:solidFill>
                <a:latin typeface="Verdana" pitchFamily="34" charset="0"/>
              </a:rPr>
              <a:t>king at the centre</a:t>
            </a:r>
            <a:r>
              <a:rPr lang="en-US" sz="1800">
                <a:solidFill>
                  <a:srgbClr val="D5BC61"/>
                </a:solidFill>
                <a:latin typeface="Verdana" pitchFamily="34" charset="0"/>
              </a:rPr>
              <a:t> of the story, and highlighting </a:t>
            </a:r>
            <a:r>
              <a:rPr lang="en-US" sz="1800" i="1" u="sng">
                <a:solidFill>
                  <a:srgbClr val="D5BC61"/>
                </a:solidFill>
                <a:latin typeface="Verdana" pitchFamily="34" charset="0"/>
              </a:rPr>
              <a:t>Naresuan and Yodfa</a:t>
            </a:r>
            <a:r>
              <a:rPr lang="en-US" sz="1800">
                <a:solidFill>
                  <a:srgbClr val="D5BC61"/>
                </a:solidFill>
                <a:latin typeface="Verdana" pitchFamily="34" charset="0"/>
              </a:rPr>
              <a:t> as the </a:t>
            </a:r>
            <a:r>
              <a:rPr lang="en-US" sz="1800" i="1" u="sng">
                <a:solidFill>
                  <a:srgbClr val="D5BC61"/>
                </a:solidFill>
                <a:latin typeface="Verdana" pitchFamily="34" charset="0"/>
              </a:rPr>
              <a:t>heroic</a:t>
            </a:r>
            <a:r>
              <a:rPr lang="en-US" sz="1800">
                <a:solidFill>
                  <a:srgbClr val="D5BC61"/>
                </a:solidFill>
                <a:latin typeface="Verdana" pitchFamily="34" charset="0"/>
              </a:rPr>
              <a:t> defenders of national dependence</a:t>
            </a:r>
          </a:p>
          <a:p>
            <a:pPr lvl="1">
              <a:lnSpc>
                <a:spcPct val="80000"/>
              </a:lnSpc>
              <a:buSzPct val="75000"/>
              <a:buFont typeface="Wingdings" pitchFamily="2" charset="2"/>
              <a:buChar char="v"/>
            </a:pPr>
            <a:r>
              <a:rPr lang="en-US" sz="1800">
                <a:solidFill>
                  <a:srgbClr val="D5BC61"/>
                </a:solidFill>
                <a:latin typeface="Verdana" pitchFamily="34" charset="0"/>
              </a:rPr>
              <a:t>The </a:t>
            </a:r>
            <a:r>
              <a:rPr lang="en-US" sz="1800" i="1" u="sng">
                <a:solidFill>
                  <a:srgbClr val="D5BC61"/>
                </a:solidFill>
                <a:latin typeface="Verdana" pitchFamily="34" charset="0"/>
              </a:rPr>
              <a:t>falls of Ayudhaya</a:t>
            </a:r>
            <a:r>
              <a:rPr lang="en-US" sz="1800">
                <a:solidFill>
                  <a:srgbClr val="D5BC61"/>
                </a:solidFill>
                <a:latin typeface="Verdana" pitchFamily="34" charset="0"/>
              </a:rPr>
              <a:t> was the great national disasters brought by </a:t>
            </a:r>
            <a:r>
              <a:rPr lang="en-US" sz="1800" i="1" u="sng">
                <a:solidFill>
                  <a:srgbClr val="D5BC61"/>
                </a:solidFill>
                <a:latin typeface="Verdana" pitchFamily="34" charset="0"/>
              </a:rPr>
              <a:t>national disunity</a:t>
            </a:r>
            <a:r>
              <a:rPr lang="en-US" sz="1800">
                <a:solidFill>
                  <a:srgbClr val="D5BC61"/>
                </a:solidFill>
                <a:latin typeface="Verdana" pitchFamily="34" charset="0"/>
              </a:rPr>
              <a:t> </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He defined the national character as devoted to national freedom, non-violent, skilled in compromising</a:t>
            </a:r>
          </a:p>
          <a:p>
            <a:pPr lvl="2">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Because of </a:t>
            </a:r>
            <a:r>
              <a:rPr lang="en-US" sz="2000" i="1" u="sng">
                <a:solidFill>
                  <a:srgbClr val="FFFF00"/>
                </a:solidFill>
                <a:latin typeface="Verdana" pitchFamily="34" charset="0"/>
              </a:rPr>
              <a:t>these qualities</a:t>
            </a:r>
            <a:r>
              <a:rPr lang="en-US" sz="2000">
                <a:solidFill>
                  <a:srgbClr val="FFFF00"/>
                </a:solidFill>
                <a:latin typeface="Verdana" pitchFamily="34" charset="0"/>
              </a:rPr>
              <a:t>, people of </a:t>
            </a:r>
            <a:r>
              <a:rPr lang="en-US" sz="2000" i="1" u="sng">
                <a:solidFill>
                  <a:srgbClr val="FFFF00"/>
                </a:solidFill>
                <a:latin typeface="Verdana" pitchFamily="34" charset="0"/>
              </a:rPr>
              <a:t>many races</a:t>
            </a:r>
            <a:r>
              <a:rPr lang="en-US" sz="2000">
                <a:solidFill>
                  <a:srgbClr val="FFFF00"/>
                </a:solidFill>
                <a:latin typeface="Verdana" pitchFamily="34" charset="0"/>
              </a:rPr>
              <a:t> had </a:t>
            </a:r>
            <a:r>
              <a:rPr lang="en-US" sz="2000" i="1" u="sng">
                <a:solidFill>
                  <a:srgbClr val="FFFF00"/>
                </a:solidFill>
                <a:latin typeface="Verdana" pitchFamily="34" charset="0"/>
              </a:rPr>
              <a:t>become Siamese</a:t>
            </a:r>
            <a:r>
              <a:rPr lang="en-US" sz="2000">
                <a:solidFill>
                  <a:srgbClr val="FFFF00"/>
                </a:solidFill>
                <a:latin typeface="Verdana" pitchFamily="34" charset="0"/>
              </a:rPr>
              <a:t> by showing </a:t>
            </a:r>
            <a:r>
              <a:rPr lang="en-US" sz="2000" i="1" u="sng">
                <a:solidFill>
                  <a:srgbClr val="FFFF00"/>
                </a:solidFill>
                <a:latin typeface="Verdana" pitchFamily="34" charset="0"/>
              </a:rPr>
              <a:t>loyalty to the king</a:t>
            </a:r>
            <a:r>
              <a:rPr lang="en-US" sz="2000">
                <a:solidFill>
                  <a:srgbClr val="FFFF00"/>
                </a:solidFill>
                <a:latin typeface="Verdana" pitchFamily="34" charset="0"/>
              </a:rPr>
              <a:t> and adopting the </a:t>
            </a:r>
            <a:r>
              <a:rPr lang="en-US" sz="2000" i="1" u="sng">
                <a:solidFill>
                  <a:srgbClr val="FFFF00"/>
                </a:solidFill>
                <a:latin typeface="Verdana" pitchFamily="34" charset="0"/>
              </a:rPr>
              <a:t>Thai language</a:t>
            </a:r>
          </a:p>
        </p:txBody>
      </p:sp>
      <p:sp>
        <p:nvSpPr>
          <p:cNvPr id="17510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7613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Commoner Intellectuals</a:t>
            </a:r>
          </a:p>
          <a:p>
            <a:pPr>
              <a:lnSpc>
                <a:spcPct val="80000"/>
              </a:lnSpc>
              <a:buSzPct val="75000"/>
              <a:buFont typeface="Wingdings" pitchFamily="2" charset="2"/>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Court</a:t>
            </a:r>
            <a:r>
              <a:rPr lang="en-US" sz="1800">
                <a:solidFill>
                  <a:srgbClr val="D5BC61"/>
                </a:solidFill>
                <a:latin typeface="Verdana" pitchFamily="34" charset="0"/>
              </a:rPr>
              <a:t> dominated the opportunities from modern education, but it </a:t>
            </a:r>
            <a:r>
              <a:rPr lang="en-US" sz="1800" i="1" u="sng">
                <a:solidFill>
                  <a:srgbClr val="D5BC61"/>
                </a:solidFill>
                <a:latin typeface="Verdana" pitchFamily="34" charset="0"/>
              </a:rPr>
              <a:t>could not totally monopolize</a:t>
            </a:r>
            <a:r>
              <a:rPr lang="en-US" sz="1800">
                <a:solidFill>
                  <a:srgbClr val="D5BC61"/>
                </a:solidFill>
                <a:latin typeface="Verdana" pitchFamily="34" charset="0"/>
              </a:rPr>
              <a:t> them</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A </a:t>
            </a:r>
            <a:r>
              <a:rPr lang="en-US" sz="1800" i="1" u="sng">
                <a:solidFill>
                  <a:srgbClr val="D5BC61"/>
                </a:solidFill>
                <a:latin typeface="Verdana" pitchFamily="34" charset="0"/>
              </a:rPr>
              <a:t>small number</a:t>
            </a:r>
            <a:r>
              <a:rPr lang="en-US" sz="1800">
                <a:solidFill>
                  <a:srgbClr val="D5BC61"/>
                </a:solidFill>
                <a:latin typeface="Verdana" pitchFamily="34" charset="0"/>
              </a:rPr>
              <a:t> of </a:t>
            </a:r>
            <a:r>
              <a:rPr lang="en-US" sz="1800" i="1" u="sng">
                <a:solidFill>
                  <a:srgbClr val="D5BC61"/>
                </a:solidFill>
                <a:latin typeface="Verdana" pitchFamily="34" charset="0"/>
              </a:rPr>
              <a:t>talented commoners</a:t>
            </a:r>
            <a:r>
              <a:rPr lang="en-US" sz="1800">
                <a:solidFill>
                  <a:srgbClr val="D5BC61"/>
                </a:solidFill>
                <a:latin typeface="Verdana" pitchFamily="34" charset="0"/>
              </a:rPr>
              <a:t> were able to </a:t>
            </a:r>
            <a:r>
              <a:rPr lang="en-US" sz="1800" i="1" u="sng">
                <a:solidFill>
                  <a:srgbClr val="D5BC61"/>
                </a:solidFill>
                <a:latin typeface="Verdana" pitchFamily="34" charset="0"/>
              </a:rPr>
              <a:t>participate</a:t>
            </a:r>
          </a:p>
          <a:p>
            <a:pPr lvl="1">
              <a:lnSpc>
                <a:spcPct val="80000"/>
              </a:lnSpc>
              <a:buSzPct val="75000"/>
              <a:buFont typeface="Wingdings" pitchFamily="2" charset="2"/>
              <a:buChar char="v"/>
            </a:pPr>
            <a:r>
              <a:rPr lang="en-US" sz="1600" i="1" u="sng">
                <a:solidFill>
                  <a:srgbClr val="D5BC61"/>
                </a:solidFill>
                <a:latin typeface="Verdana" pitchFamily="34" charset="0"/>
              </a:rPr>
              <a:t>“Thianwan Wannapho”</a:t>
            </a:r>
            <a:r>
              <a:rPr lang="en-US" sz="1600">
                <a:solidFill>
                  <a:srgbClr val="D5BC61"/>
                </a:solidFill>
                <a:latin typeface="Verdana" pitchFamily="34" charset="0"/>
              </a:rPr>
              <a:t> attracted the court’s anger. He was educated in the temple with a remote claim to noble ancestry. He started trading and made a reputation as </a:t>
            </a:r>
            <a:r>
              <a:rPr lang="en-US" sz="1600" i="1" u="sng">
                <a:solidFill>
                  <a:srgbClr val="D5BC61"/>
                </a:solidFill>
                <a:latin typeface="Verdana" pitchFamily="34" charset="0"/>
              </a:rPr>
              <a:t>a lawyer for defending the poor</a:t>
            </a:r>
            <a:r>
              <a:rPr lang="en-US" sz="1600">
                <a:solidFill>
                  <a:srgbClr val="D5BC61"/>
                </a:solidFill>
                <a:latin typeface="Verdana" pitchFamily="34" charset="0"/>
              </a:rPr>
              <a:t>, criticized the </a:t>
            </a:r>
            <a:r>
              <a:rPr lang="en-US" sz="1600" i="1" u="sng">
                <a:solidFill>
                  <a:srgbClr val="D5BC61"/>
                </a:solidFill>
                <a:latin typeface="Verdana" pitchFamily="34" charset="0"/>
              </a:rPr>
              <a:t>exploitation and corruption of the ruling elite</a:t>
            </a:r>
            <a:r>
              <a:rPr lang="en-US" sz="1600">
                <a:solidFill>
                  <a:srgbClr val="D5BC61"/>
                </a:solidFill>
                <a:latin typeface="Verdana" pitchFamily="34" charset="0"/>
              </a:rPr>
              <a:t> and was jailed</a:t>
            </a:r>
          </a:p>
          <a:p>
            <a:pPr lvl="1">
              <a:lnSpc>
                <a:spcPct val="80000"/>
              </a:lnSpc>
              <a:buSzPct val="75000"/>
              <a:buFont typeface="Wingdings" pitchFamily="2" charset="2"/>
              <a:buChar char="v"/>
            </a:pPr>
            <a:r>
              <a:rPr lang="en-US" sz="1600">
                <a:solidFill>
                  <a:srgbClr val="D5BC61"/>
                </a:solidFill>
                <a:latin typeface="Verdana" pitchFamily="34" charset="0"/>
              </a:rPr>
              <a:t>Began a journal which railed against forced labour, polygamy, the lack of political presentation</a:t>
            </a:r>
          </a:p>
          <a:p>
            <a:pPr lvl="2">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He was </a:t>
            </a:r>
            <a:r>
              <a:rPr lang="en-US" sz="1800" i="1" u="sng">
                <a:solidFill>
                  <a:srgbClr val="FFFF00"/>
                </a:solidFill>
                <a:latin typeface="Verdana" pitchFamily="34" charset="0"/>
              </a:rPr>
              <a:t>fascinated </a:t>
            </a:r>
            <a:r>
              <a:rPr lang="en-US" sz="1800">
                <a:solidFill>
                  <a:srgbClr val="FFFF00"/>
                </a:solidFill>
                <a:latin typeface="Verdana" pitchFamily="34" charset="0"/>
              </a:rPr>
              <a:t>by </a:t>
            </a:r>
            <a:r>
              <a:rPr lang="en-US" sz="1800" i="1" u="sng">
                <a:solidFill>
                  <a:srgbClr val="FFFF00"/>
                </a:solidFill>
                <a:latin typeface="Verdana" pitchFamily="34" charset="0"/>
              </a:rPr>
              <a:t>Japan’s success</a:t>
            </a:r>
            <a:r>
              <a:rPr lang="en-US" sz="1800">
                <a:solidFill>
                  <a:srgbClr val="FFFF00"/>
                </a:solidFill>
                <a:latin typeface="Verdana" pitchFamily="34" charset="0"/>
              </a:rPr>
              <a:t> in not only </a:t>
            </a:r>
            <a:r>
              <a:rPr lang="en-US" sz="1800" i="1" u="sng">
                <a:solidFill>
                  <a:srgbClr val="FFFF00"/>
                </a:solidFill>
                <a:latin typeface="Verdana" pitchFamily="34" charset="0"/>
              </a:rPr>
              <a:t>resisting colonialism</a:t>
            </a:r>
            <a:r>
              <a:rPr lang="en-US" sz="1800">
                <a:solidFill>
                  <a:srgbClr val="FFFF00"/>
                </a:solidFill>
                <a:latin typeface="Verdana" pitchFamily="34" charset="0"/>
              </a:rPr>
              <a:t> but also in </a:t>
            </a:r>
            <a:r>
              <a:rPr lang="en-US" sz="1800" i="1" u="sng">
                <a:solidFill>
                  <a:srgbClr val="FFFF00"/>
                </a:solidFill>
                <a:latin typeface="Verdana" pitchFamily="34" charset="0"/>
              </a:rPr>
              <a:t>emulating</a:t>
            </a:r>
            <a:r>
              <a:rPr lang="en-US" sz="1800">
                <a:solidFill>
                  <a:srgbClr val="FFFF00"/>
                </a:solidFill>
                <a:latin typeface="Verdana" pitchFamily="34" charset="0"/>
              </a:rPr>
              <a:t> the western pursuit of </a:t>
            </a:r>
            <a:r>
              <a:rPr lang="en-US" sz="1800" i="1" u="sng">
                <a:solidFill>
                  <a:srgbClr val="FFFF00"/>
                </a:solidFill>
                <a:latin typeface="Verdana" pitchFamily="34" charset="0"/>
              </a:rPr>
              <a:t>progress</a:t>
            </a:r>
            <a:r>
              <a:rPr lang="en-US" sz="1800">
                <a:solidFill>
                  <a:srgbClr val="FFFF00"/>
                </a:solidFill>
                <a:latin typeface="Verdana" pitchFamily="34" charset="0"/>
              </a:rPr>
              <a:t>: </a:t>
            </a:r>
          </a:p>
          <a:p>
            <a:pPr lvl="1">
              <a:lnSpc>
                <a:spcPct val="80000"/>
              </a:lnSpc>
              <a:buSzPct val="75000"/>
              <a:buFont typeface="Wingdings" pitchFamily="2" charset="2"/>
              <a:buChar char="v"/>
            </a:pPr>
            <a:r>
              <a:rPr lang="en-US" sz="1600">
                <a:solidFill>
                  <a:srgbClr val="FFFF00"/>
                </a:solidFill>
                <a:latin typeface="Verdana" pitchFamily="34" charset="0"/>
              </a:rPr>
              <a:t>Japan = self-strengthening = national movement</a:t>
            </a:r>
          </a:p>
          <a:p>
            <a:pPr lvl="1">
              <a:lnSpc>
                <a:spcPct val="80000"/>
              </a:lnSpc>
              <a:buSzPct val="75000"/>
              <a:buFont typeface="Wingdings" pitchFamily="2" charset="2"/>
              <a:buChar char="v"/>
            </a:pPr>
            <a:r>
              <a:rPr lang="en-US" sz="1600">
                <a:solidFill>
                  <a:srgbClr val="FFFF00"/>
                </a:solidFill>
                <a:latin typeface="Verdana" pitchFamily="34" charset="0"/>
              </a:rPr>
              <a:t>Siam	court elite was deliberately exclusive</a:t>
            </a:r>
          </a:p>
          <a:p>
            <a:pPr lvl="1">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With the foundation of new schools from the 1880s onwards, more commoners found their way into elite education. There also the need for educated people to staff the new administration</a:t>
            </a:r>
          </a:p>
        </p:txBody>
      </p:sp>
      <p:sp>
        <p:nvSpPr>
          <p:cNvPr id="17613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
        <p:nvSpPr>
          <p:cNvPr id="176132" name="Line 4"/>
          <p:cNvSpPr>
            <a:spLocks noChangeShapeType="1"/>
          </p:cNvSpPr>
          <p:nvPr/>
        </p:nvSpPr>
        <p:spPr bwMode="auto">
          <a:xfrm>
            <a:off x="1908175" y="5229225"/>
            <a:ext cx="360363" cy="0"/>
          </a:xfrm>
          <a:prstGeom prst="line">
            <a:avLst/>
          </a:prstGeom>
          <a:noFill/>
          <a:ln w="38100">
            <a:solidFill>
              <a:srgbClr val="FFFF00"/>
            </a:solidFill>
            <a:round/>
            <a:headEnd/>
            <a:tailEnd type="triangle" w="lg" len="lg"/>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7715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Commoner Intellectuals</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a:t>
            </a:r>
            <a:r>
              <a:rPr lang="en-US" sz="2000" i="1" u="sng">
                <a:solidFill>
                  <a:srgbClr val="D5BC61"/>
                </a:solidFill>
                <a:latin typeface="Verdana" pitchFamily="34" charset="0"/>
              </a:rPr>
              <a:t>commoner intellectuals</a:t>
            </a:r>
            <a:r>
              <a:rPr lang="en-US" sz="2000">
                <a:solidFill>
                  <a:srgbClr val="D5BC61"/>
                </a:solidFill>
                <a:latin typeface="Verdana" pitchFamily="34" charset="0"/>
              </a:rPr>
              <a:t> were </a:t>
            </a:r>
            <a:r>
              <a:rPr lang="en-US" sz="2000" i="1" u="sng">
                <a:solidFill>
                  <a:srgbClr val="D5BC61"/>
                </a:solidFill>
                <a:latin typeface="Verdana" pitchFamily="34" charset="0"/>
              </a:rPr>
              <a:t>inspired by the ideal</a:t>
            </a:r>
            <a:r>
              <a:rPr lang="en-US" sz="2000">
                <a:solidFill>
                  <a:srgbClr val="D5BC61"/>
                </a:solidFill>
                <a:latin typeface="Verdana" pitchFamily="34" charset="0"/>
              </a:rPr>
              <a:t> of a nation in which </a:t>
            </a:r>
            <a:r>
              <a:rPr lang="en-US" sz="2000" i="1" u="sng">
                <a:solidFill>
                  <a:srgbClr val="D5BC61"/>
                </a:solidFill>
                <a:latin typeface="Verdana" pitchFamily="34" charset="0"/>
              </a:rPr>
              <a:t>hierarchies and exclusions were abolished</a:t>
            </a:r>
            <a:r>
              <a:rPr lang="en-US" sz="2000">
                <a:solidFill>
                  <a:srgbClr val="D5BC61"/>
                </a:solidFill>
                <a:latin typeface="Verdana" pitchFamily="34" charset="0"/>
              </a:rPr>
              <a:t> so that citizens could </a:t>
            </a:r>
            <a:r>
              <a:rPr lang="en-US" sz="2000" i="1" u="sng">
                <a:solidFill>
                  <a:srgbClr val="D5BC61"/>
                </a:solidFill>
                <a:latin typeface="Verdana" pitchFamily="34" charset="0"/>
              </a:rPr>
              <a:t>contribute to its progress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Their ideas became the inspiration for a following generation who found that entering a service career was an education in modern knowledge and traditional hierarchy – a potent combination</a:t>
            </a:r>
          </a:p>
          <a:p>
            <a:pPr lvl="2">
              <a:lnSpc>
                <a:spcPct val="80000"/>
              </a:lnSpc>
              <a:buSzPct val="75000"/>
              <a:buFont typeface="Wingdings" pitchFamily="2" charset="2"/>
              <a:buNone/>
            </a:pPr>
            <a:endParaRPr lang="en-US" sz="2000">
              <a:solidFill>
                <a:srgbClr val="FFFF00"/>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For the royals, </a:t>
            </a:r>
            <a:r>
              <a:rPr lang="en-US" sz="2000" i="1" u="sng">
                <a:solidFill>
                  <a:srgbClr val="D5BC61"/>
                </a:solidFill>
                <a:latin typeface="Verdana" pitchFamily="34" charset="0"/>
              </a:rPr>
              <a:t>parliament and constitutional rule was unnecessary</a:t>
            </a:r>
            <a:r>
              <a:rPr lang="en-US" sz="2000">
                <a:solidFill>
                  <a:srgbClr val="D5BC61"/>
                </a:solidFill>
                <a:latin typeface="Verdana" pitchFamily="34" charset="0"/>
              </a:rPr>
              <a:t> and would only</a:t>
            </a:r>
            <a:r>
              <a:rPr lang="en-US" sz="2000" i="1" u="sng">
                <a:solidFill>
                  <a:srgbClr val="D5BC61"/>
                </a:solidFill>
                <a:latin typeface="Verdana" pitchFamily="34" charset="0"/>
              </a:rPr>
              <a:t> lead</a:t>
            </a:r>
            <a:r>
              <a:rPr lang="en-US" sz="2000">
                <a:solidFill>
                  <a:srgbClr val="D5BC61"/>
                </a:solidFill>
                <a:latin typeface="Verdana" pitchFamily="34" charset="0"/>
              </a:rPr>
              <a:t> to additional divisions and </a:t>
            </a:r>
            <a:r>
              <a:rPr lang="en-US" sz="2000" i="1" u="sng">
                <a:solidFill>
                  <a:srgbClr val="D5BC61"/>
                </a:solidFill>
                <a:latin typeface="Verdana" pitchFamily="34" charset="0"/>
              </a:rPr>
              <a:t>conflicts</a:t>
            </a:r>
            <a:r>
              <a:rPr lang="en-US" sz="2000">
                <a:solidFill>
                  <a:srgbClr val="D5BC61"/>
                </a:solidFill>
                <a:latin typeface="Verdana" pitchFamily="34" charset="0"/>
              </a:rPr>
              <a:t> as the </a:t>
            </a:r>
            <a:r>
              <a:rPr lang="en-US" sz="2000" b="1" i="1" u="sng">
                <a:solidFill>
                  <a:srgbClr val="FFFF00"/>
                </a:solidFill>
                <a:latin typeface="Verdana" pitchFamily="34" charset="0"/>
              </a:rPr>
              <a:t>king</a:t>
            </a:r>
            <a:r>
              <a:rPr lang="en-US" sz="2000">
                <a:solidFill>
                  <a:srgbClr val="D5BC61"/>
                </a:solidFill>
                <a:latin typeface="Verdana" pitchFamily="34" charset="0"/>
              </a:rPr>
              <a:t> was the </a:t>
            </a:r>
            <a:r>
              <a:rPr lang="en-US" sz="2000" i="1" u="sng">
                <a:solidFill>
                  <a:srgbClr val="D5BC61"/>
                </a:solidFill>
                <a:latin typeface="Verdana" pitchFamily="34" charset="0"/>
              </a:rPr>
              <a:t>embodiment of the nation</a:t>
            </a:r>
            <a:r>
              <a:rPr lang="en-US" sz="2000">
                <a:solidFill>
                  <a:srgbClr val="D5BC61"/>
                </a:solidFill>
                <a:latin typeface="Verdana" pitchFamily="34" charset="0"/>
              </a:rPr>
              <a:t>, Siam needed unity around the middle path of the king</a:t>
            </a:r>
          </a:p>
        </p:txBody>
      </p:sp>
      <p:sp>
        <p:nvSpPr>
          <p:cNvPr id="17715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7817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Commoner Intellectuals</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Thai way of government is </a:t>
            </a:r>
            <a:r>
              <a:rPr lang="en-US" sz="2000" i="1" u="sng">
                <a:solidFill>
                  <a:srgbClr val="D5BC61"/>
                </a:solidFill>
                <a:latin typeface="Verdana" pitchFamily="34" charset="0"/>
              </a:rPr>
              <a:t>a father over a son</a:t>
            </a:r>
            <a:r>
              <a:rPr lang="en-US" sz="2000">
                <a:solidFill>
                  <a:srgbClr val="D5BC61"/>
                </a:solidFill>
                <a:latin typeface="Verdana" pitchFamily="34" charset="0"/>
              </a:rPr>
              <a:t>: paternal government, result in a king of the people and for the people who </a:t>
            </a:r>
            <a:r>
              <a:rPr lang="en-US" sz="2000" i="1" u="sng">
                <a:solidFill>
                  <a:srgbClr val="D5BC61"/>
                </a:solidFill>
                <a:latin typeface="Verdana" pitchFamily="34" charset="0"/>
              </a:rPr>
              <a:t>derived his power from the people’s love</a:t>
            </a:r>
          </a:p>
          <a:p>
            <a:pPr lvl="1">
              <a:lnSpc>
                <a:spcPct val="80000"/>
              </a:lnSpc>
              <a:buSzPct val="75000"/>
              <a:buFont typeface="Wingdings" pitchFamily="2" charset="2"/>
              <a:buChar char="v"/>
            </a:pPr>
            <a:r>
              <a:rPr lang="en-US" sz="2000">
                <a:solidFill>
                  <a:srgbClr val="FFFF00"/>
                </a:solidFill>
                <a:latin typeface="Verdana" pitchFamily="34" charset="0"/>
              </a:rPr>
              <a:t>New </a:t>
            </a:r>
            <a:r>
              <a:rPr lang="en-US" sz="2000" i="1" u="sng">
                <a:solidFill>
                  <a:srgbClr val="FFFF00"/>
                </a:solidFill>
                <a:latin typeface="Verdana" pitchFamily="34" charset="0"/>
              </a:rPr>
              <a:t>exposure of the royal body</a:t>
            </a:r>
            <a:r>
              <a:rPr lang="en-US" sz="2000">
                <a:solidFill>
                  <a:srgbClr val="FFFF00"/>
                </a:solidFill>
                <a:latin typeface="Verdana" pitchFamily="34" charset="0"/>
              </a:rPr>
              <a:t> (statue, processions) </a:t>
            </a:r>
            <a:r>
              <a:rPr lang="en-US" sz="2000" i="1" u="sng">
                <a:solidFill>
                  <a:srgbClr val="FFFF00"/>
                </a:solidFill>
                <a:latin typeface="Verdana" pitchFamily="34" charset="0"/>
              </a:rPr>
              <a:t>created</a:t>
            </a:r>
            <a:r>
              <a:rPr lang="en-US" sz="2000">
                <a:solidFill>
                  <a:srgbClr val="FFFF00"/>
                </a:solidFill>
                <a:latin typeface="Verdana" pitchFamily="34" charset="0"/>
              </a:rPr>
              <a:t> a </a:t>
            </a:r>
            <a:r>
              <a:rPr lang="en-US" sz="2000" i="1" u="sng">
                <a:solidFill>
                  <a:srgbClr val="FFFF00"/>
                </a:solidFill>
                <a:latin typeface="Verdana" pitchFamily="34" charset="0"/>
              </a:rPr>
              <a:t>new closeness</a:t>
            </a:r>
            <a:r>
              <a:rPr lang="en-US" sz="2000">
                <a:solidFill>
                  <a:srgbClr val="FFFF00"/>
                </a:solidFill>
                <a:latin typeface="Verdana" pitchFamily="34" charset="0"/>
              </a:rPr>
              <a:t> so that people began to have a </a:t>
            </a:r>
            <a:r>
              <a:rPr lang="en-US" sz="2000" i="1" u="sng">
                <a:solidFill>
                  <a:srgbClr val="FFFF00"/>
                </a:solidFill>
                <a:latin typeface="Verdana" pitchFamily="34" charset="0"/>
              </a:rPr>
              <a:t>feeling of love</a:t>
            </a:r>
          </a:p>
          <a:p>
            <a:pPr lvl="1">
              <a:lnSpc>
                <a:spcPct val="80000"/>
              </a:lnSpc>
              <a:buSzPct val="75000"/>
              <a:buFont typeface="Wingdings" pitchFamily="2" charset="2"/>
              <a:buNone/>
            </a:pPr>
            <a:endParaRPr lang="en-US" sz="2000" i="1" u="sng">
              <a:solidFill>
                <a:srgbClr val="FFFF00"/>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a:t>
            </a:r>
            <a:r>
              <a:rPr lang="en-US" sz="2000" i="1" u="sng">
                <a:solidFill>
                  <a:srgbClr val="D5BC61"/>
                </a:solidFill>
                <a:latin typeface="Verdana" pitchFamily="34" charset="0"/>
              </a:rPr>
              <a:t>creation of the nation-state</a:t>
            </a:r>
            <a:r>
              <a:rPr lang="en-US" sz="2000">
                <a:solidFill>
                  <a:srgbClr val="D5BC61"/>
                </a:solidFill>
                <a:latin typeface="Verdana" pitchFamily="34" charset="0"/>
              </a:rPr>
              <a:t> went </a:t>
            </a:r>
            <a:r>
              <a:rPr lang="en-US" sz="2000" i="1" u="sng">
                <a:solidFill>
                  <a:srgbClr val="D5BC61"/>
                </a:solidFill>
                <a:latin typeface="Verdana" pitchFamily="34" charset="0"/>
              </a:rPr>
              <a:t>hand in hand</a:t>
            </a:r>
            <a:r>
              <a:rPr lang="en-US" sz="2000">
                <a:solidFill>
                  <a:srgbClr val="D5BC61"/>
                </a:solidFill>
                <a:latin typeface="Verdana" pitchFamily="34" charset="0"/>
              </a:rPr>
              <a:t> with an </a:t>
            </a:r>
            <a:r>
              <a:rPr lang="en-US" sz="2000" i="1" u="sng">
                <a:solidFill>
                  <a:srgbClr val="D5BC61"/>
                </a:solidFill>
                <a:latin typeface="Verdana" pitchFamily="34" charset="0"/>
              </a:rPr>
              <a:t>increase in royal power</a:t>
            </a:r>
            <a:r>
              <a:rPr lang="en-US" sz="2000">
                <a:solidFill>
                  <a:srgbClr val="D5BC61"/>
                </a:solidFill>
                <a:latin typeface="Verdana" pitchFamily="34" charset="0"/>
              </a:rPr>
              <a:t> and a re-conceptualization of the </a:t>
            </a:r>
            <a:r>
              <a:rPr lang="en-US" sz="2000" i="1" u="sng">
                <a:solidFill>
                  <a:srgbClr val="D5BC61"/>
                </a:solidFill>
                <a:latin typeface="Verdana" pitchFamily="34" charset="0"/>
              </a:rPr>
              <a:t>monarchy’s ideological foundations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Nation was conceived, </a:t>
            </a:r>
            <a:r>
              <a:rPr lang="en-US" sz="2000" b="1" i="1" u="sng">
                <a:solidFill>
                  <a:srgbClr val="FFFF00"/>
                </a:solidFill>
                <a:latin typeface="Verdana" pitchFamily="34" charset="0"/>
              </a:rPr>
              <a:t>not</a:t>
            </a:r>
            <a:r>
              <a:rPr lang="en-US" sz="2000">
                <a:solidFill>
                  <a:srgbClr val="FFFF00"/>
                </a:solidFill>
                <a:latin typeface="Verdana" pitchFamily="34" charset="0"/>
              </a:rPr>
              <a:t> as an </a:t>
            </a:r>
            <a:r>
              <a:rPr lang="en-US" sz="2000" i="1" u="sng">
                <a:solidFill>
                  <a:srgbClr val="FFFF00"/>
                </a:solidFill>
                <a:latin typeface="Verdana" pitchFamily="34" charset="0"/>
              </a:rPr>
              <a:t>expression of its people</a:t>
            </a:r>
            <a:r>
              <a:rPr lang="en-US" sz="2000">
                <a:solidFill>
                  <a:srgbClr val="FFFF00"/>
                </a:solidFill>
                <a:latin typeface="Verdana" pitchFamily="34" charset="0"/>
              </a:rPr>
              <a:t> in all their variety, but as a mystical unity symbolized by the ruler – an </a:t>
            </a:r>
            <a:r>
              <a:rPr lang="en-US" sz="2000" i="1" u="sng">
                <a:solidFill>
                  <a:srgbClr val="FFFF00"/>
                </a:solidFill>
                <a:latin typeface="Verdana" pitchFamily="34" charset="0"/>
              </a:rPr>
              <a:t>absolute nation</a:t>
            </a:r>
            <a:endParaRPr lang="en-US" sz="2000" i="1" u="sng">
              <a:solidFill>
                <a:srgbClr val="D5BC61"/>
              </a:solidFill>
              <a:latin typeface="Verdana" pitchFamily="34" charset="0"/>
            </a:endParaRPr>
          </a:p>
        </p:txBody>
      </p:sp>
      <p:sp>
        <p:nvSpPr>
          <p:cNvPr id="17817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b="1">
                <a:solidFill>
                  <a:srgbClr val="928264"/>
                </a:solidFill>
                <a:effectLst>
                  <a:outerShdw blurRad="38100" dist="38100" dir="2700000" algn="tl">
                    <a:srgbClr val="FFFFFF"/>
                  </a:outerShdw>
                </a:effectLst>
              </a:rPr>
              <a:t/>
            </a:r>
            <a:br>
              <a:rPr lang="en-US" b="1">
                <a:solidFill>
                  <a:srgbClr val="928264"/>
                </a:solidFill>
                <a:effectLst>
                  <a:outerShdw blurRad="38100" dist="38100" dir="2700000" algn="tl">
                    <a:srgbClr val="FFFFFF"/>
                  </a:outerShdw>
                </a:effectLst>
              </a:rPr>
            </a:br>
            <a:r>
              <a:rPr lang="en-US" b="1">
                <a:solidFill>
                  <a:srgbClr val="928264"/>
                </a:solidFill>
                <a:effectLst>
                  <a:outerShdw blurRad="38100" dist="38100" dir="2700000" algn="tl">
                    <a:srgbClr val="FFFFFF"/>
                  </a:outerShdw>
                </a:effectLst>
              </a:rPr>
              <a:t>		</a:t>
            </a:r>
            <a:r>
              <a:rPr lang="en-US" sz="32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400" u="sng">
                <a:solidFill>
                  <a:srgbClr val="928264"/>
                </a:solidFill>
                <a:latin typeface="Verdana" pitchFamily="34" charset="0"/>
              </a:rPr>
              <a:t/>
            </a:r>
            <a:br>
              <a:rPr lang="en-US" sz="2400" u="sng">
                <a:solidFill>
                  <a:srgbClr val="928264"/>
                </a:solidFill>
                <a:latin typeface="Verdana" pitchFamily="34" charset="0"/>
              </a:rPr>
            </a:br>
            <a:r>
              <a:rPr lang="en-US" sz="2800" b="1">
                <a:solidFill>
                  <a:srgbClr val="928264"/>
                </a:solidFill>
                <a:effectLst>
                  <a:outerShdw blurRad="38100" dist="38100" dir="2700000" algn="tl">
                    <a:srgbClr val="FFFFFF"/>
                  </a:outerShdw>
                </a:effectLst>
                <a:latin typeface="Verdana" pitchFamily="34" charset="0"/>
              </a:rPr>
              <a:t/>
            </a:r>
            <a:br>
              <a:rPr lang="en-US" sz="2800" b="1">
                <a:solidFill>
                  <a:srgbClr val="928264"/>
                </a:solidFill>
                <a:effectLst>
                  <a:outerShdw blurRad="38100" dist="38100" dir="2700000" algn="tl">
                    <a:srgbClr val="FFFFFF"/>
                  </a:outerShdw>
                </a:effectLst>
                <a:latin typeface="Verdana" pitchFamily="34" charset="0"/>
              </a:rPr>
            </a:br>
            <a:endParaRPr lang="th-TH" sz="28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1619" name="Picture 3" descr="muay_thai_history_6"/>
          <p:cNvPicPr>
            <a:picLocks noChangeAspect="1" noChangeArrowheads="1"/>
          </p:cNvPicPr>
          <p:nvPr/>
        </p:nvPicPr>
        <p:blipFill>
          <a:blip r:embed="rId2" cstate="print">
            <a:clrChange>
              <a:clrFrom>
                <a:srgbClr val="3A3A3A"/>
              </a:clrFrom>
              <a:clrTo>
                <a:srgbClr val="3A3A3A">
                  <a:alpha val="0"/>
                </a:srgbClr>
              </a:clrTo>
            </a:clrChange>
            <a:lum bright="12000"/>
            <a:grayscl/>
            <a:biLevel thresh="50000"/>
          </a:blip>
          <a:srcRect/>
          <a:stretch>
            <a:fillRect/>
          </a:stretch>
        </p:blipFill>
        <p:spPr bwMode="auto">
          <a:xfrm>
            <a:off x="0" y="1857375"/>
            <a:ext cx="9201150" cy="3051175"/>
          </a:xfrm>
          <a:prstGeom prst="rect">
            <a:avLst/>
          </a:prstGeom>
          <a:noFill/>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3_Default Design">
  <a:themeElements>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tx1"/>
            </a:solidFill>
            <a:effectLst/>
            <a:latin typeface="Verdana" pitchFamily="34" charset="0"/>
            <a:cs typeface="Angsana New" pitchFamily="18" charset="-34"/>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tx1"/>
            </a:solidFill>
            <a:effectLst/>
            <a:latin typeface="Verdana" pitchFamily="34" charset="0"/>
            <a:cs typeface="Angsana New" pitchFamily="18" charset="-34"/>
          </a:defRPr>
        </a:defPPr>
      </a:lstStyle>
    </a:lnDef>
  </a:objectDefaults>
  <a:extraClrSchemeLst>
    <a:extraClrScheme>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1706</TotalTime>
  <Words>82</Words>
  <Application>Microsoft Office PowerPoint</Application>
  <PresentationFormat>On-screen Show (4:3)</PresentationFormat>
  <Paragraphs>416</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Angsana New</vt:lpstr>
      <vt:lpstr>Verdana</vt:lpstr>
      <vt:lpstr>Arial Unicode MS</vt:lpstr>
      <vt:lpstr>Wingdings</vt:lpstr>
      <vt:lpstr>3_Default Design</vt:lpstr>
      <vt:lpstr>Slide 1</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Slide 35</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Home</cp:lastModifiedBy>
  <cp:revision>25</cp:revision>
  <dcterms:created xsi:type="dcterms:W3CDTF">2007-08-29T03:52:09Z</dcterms:created>
  <dcterms:modified xsi:type="dcterms:W3CDTF">2014-08-12T23:46:34Z</dcterms:modified>
</cp:coreProperties>
</file>