
<file path=[Content_Types].xml><?xml version="1.0" encoding="utf-8"?>
<Types xmlns="http://schemas.openxmlformats.org/package/2006/content-types"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67" r:id="rId3"/>
    <p:sldId id="269" r:id="rId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946114-E7AC-4669-AB87-79469068157E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B1C2F1-70DA-489D-9BCC-44ABFB58214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6351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A3F6BA-F70D-469C-A304-42B3B2F7B24F}" type="slidenum">
              <a:rPr lang="en-US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A3F6BA-F70D-469C-A304-42B3B2F7B24F}" type="slidenum">
              <a:rPr lang="en-US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9171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3789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979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02284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2134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9400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99103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47304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1360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12844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6031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701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Microsoft_Excel_97-2003_Worksheet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Excel_97-2003_Worksheet2.xls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Consumer Surplus</a:t>
            </a:r>
            <a:br>
              <a:rPr lang="en-US" dirty="0" smtClean="0"/>
            </a:br>
            <a:r>
              <a:rPr lang="en-US" dirty="0" smtClean="0"/>
              <a:t>Producer Surplus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6403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/>
          <p:cNvSpPr>
            <a:spLocks noChangeArrowheads="1"/>
          </p:cNvSpPr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solidFill>
            <a:srgbClr val="D6B12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cs typeface="Arial" charset="0"/>
            </a:endParaRPr>
          </a:p>
        </p:txBody>
      </p:sp>
      <p:graphicFrame>
        <p:nvGraphicFramePr>
          <p:cNvPr id="8" name="Object 67"/>
          <p:cNvGraphicFramePr>
            <a:graphicFrameLocks noChangeAspect="1"/>
          </p:cNvGraphicFramePr>
          <p:nvPr/>
        </p:nvGraphicFramePr>
        <p:xfrm>
          <a:off x="4070350" y="906463"/>
          <a:ext cx="4821238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Chart" r:id="rId4" imgW="3390840" imgH="3705046" progId="">
                  <p:embed/>
                </p:oleObj>
              </mc:Choice>
              <mc:Fallback>
                <p:oleObj name="Chart" r:id="rId4" imgW="3390840" imgH="3705046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0350" y="906463"/>
                        <a:ext cx="4821238" cy="579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 useBgFill="1">
        <p:nvSpPr>
          <p:cNvPr id="9" name="Text Box 68" descr="Wide upward diagonal"/>
          <p:cNvSpPr txBox="1">
            <a:spLocks noChangeArrowheads="1"/>
          </p:cNvSpPr>
          <p:nvPr/>
        </p:nvSpPr>
        <p:spPr bwMode="auto">
          <a:xfrm>
            <a:off x="4198938" y="1054100"/>
            <a:ext cx="592137" cy="503238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700" b="1" i="1" dirty="0">
                <a:cs typeface="Arial" charset="0"/>
              </a:rPr>
              <a:t>P</a:t>
            </a:r>
          </a:p>
        </p:txBody>
      </p:sp>
      <p:sp useBgFill="1">
        <p:nvSpPr>
          <p:cNvPr id="10" name="Text Box 70" descr="Wide upward diagonal"/>
          <p:cNvSpPr txBox="1">
            <a:spLocks noChangeArrowheads="1"/>
          </p:cNvSpPr>
          <p:nvPr/>
        </p:nvSpPr>
        <p:spPr bwMode="auto">
          <a:xfrm>
            <a:off x="8277225" y="6051550"/>
            <a:ext cx="592138" cy="411163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700" b="1" i="1" dirty="0">
                <a:cs typeface="Arial" charset="0"/>
              </a:rPr>
              <a:t>Q</a:t>
            </a:r>
          </a:p>
        </p:txBody>
      </p:sp>
      <p:sp>
        <p:nvSpPr>
          <p:cNvPr id="11" name="Text Box 71"/>
          <p:cNvSpPr txBox="1">
            <a:spLocks noChangeArrowheads="1"/>
          </p:cNvSpPr>
          <p:nvPr/>
        </p:nvSpPr>
        <p:spPr bwMode="auto">
          <a:xfrm>
            <a:off x="5251450" y="796925"/>
            <a:ext cx="29098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600" i="1">
                <a:cs typeface="Arial" charset="0"/>
              </a:rPr>
              <a:t>demand curve</a:t>
            </a:r>
          </a:p>
        </p:txBody>
      </p:sp>
      <p:sp>
        <p:nvSpPr>
          <p:cNvPr id="12" name="Rectangle 92"/>
          <p:cNvSpPr>
            <a:spLocks noChangeArrowheads="1"/>
          </p:cNvSpPr>
          <p:nvPr/>
        </p:nvSpPr>
        <p:spPr bwMode="auto">
          <a:xfrm>
            <a:off x="425450" y="1295400"/>
            <a:ext cx="31369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63550" indent="-463550">
              <a:spcBef>
                <a:spcPct val="3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b="1" dirty="0">
                <a:solidFill>
                  <a:srgbClr val="339966"/>
                </a:solidFill>
              </a:rPr>
              <a:t>A. </a:t>
            </a:r>
            <a:r>
              <a:rPr lang="en-US" sz="2000" dirty="0">
                <a:solidFill>
                  <a:srgbClr val="339966"/>
                </a:solidFill>
              </a:rPr>
              <a:t>	</a:t>
            </a:r>
            <a:r>
              <a:rPr lang="en-US" sz="2000" dirty="0"/>
              <a:t>Find marginal buyer’s WTP at </a:t>
            </a:r>
            <a:br>
              <a:rPr lang="en-US" sz="2000" dirty="0"/>
            </a:br>
            <a:r>
              <a:rPr lang="en-US" sz="2000" b="1" i="1" dirty="0"/>
              <a:t>Q</a:t>
            </a:r>
            <a:r>
              <a:rPr lang="en-US" sz="2000" dirty="0"/>
              <a:t> = 10. </a:t>
            </a:r>
          </a:p>
          <a:p>
            <a:pPr marL="463550" indent="-463550">
              <a:spcBef>
                <a:spcPct val="25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b="1" dirty="0">
                <a:solidFill>
                  <a:srgbClr val="339966"/>
                </a:solidFill>
              </a:rPr>
              <a:t>B.</a:t>
            </a:r>
            <a:r>
              <a:rPr lang="en-US" sz="2000" dirty="0">
                <a:solidFill>
                  <a:srgbClr val="339966"/>
                </a:solidFill>
              </a:rPr>
              <a:t>	</a:t>
            </a:r>
            <a:r>
              <a:rPr lang="en-US" sz="2000" dirty="0"/>
              <a:t>Find CS for </a:t>
            </a:r>
            <a:br>
              <a:rPr lang="en-US" sz="2000" dirty="0"/>
            </a:br>
            <a:r>
              <a:rPr lang="en-US" sz="2000" b="1" i="1" dirty="0"/>
              <a:t>P</a:t>
            </a:r>
            <a:r>
              <a:rPr lang="en-US" sz="2000" dirty="0"/>
              <a:t> = $30.</a:t>
            </a:r>
          </a:p>
        </p:txBody>
      </p:sp>
      <p:sp>
        <p:nvSpPr>
          <p:cNvPr id="13" name="Rectangle 93"/>
          <p:cNvSpPr>
            <a:spLocks noChangeArrowheads="1"/>
          </p:cNvSpPr>
          <p:nvPr/>
        </p:nvSpPr>
        <p:spPr bwMode="auto">
          <a:xfrm>
            <a:off x="530225" y="3444875"/>
            <a:ext cx="3775075" cy="138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45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dirty="0">
                <a:cs typeface="Arial" charset="0"/>
              </a:rPr>
              <a:t>Suppose </a:t>
            </a:r>
            <a:r>
              <a:rPr lang="en-US" sz="2000" b="1" i="1" dirty="0">
                <a:cs typeface="Arial" charset="0"/>
              </a:rPr>
              <a:t>P</a:t>
            </a:r>
            <a:r>
              <a:rPr lang="en-US" sz="2000" dirty="0">
                <a:cs typeface="Arial" charset="0"/>
              </a:rPr>
              <a:t> falls to $20.</a:t>
            </a:r>
            <a:br>
              <a:rPr lang="en-US" sz="2000" dirty="0">
                <a:cs typeface="Arial" charset="0"/>
              </a:rPr>
            </a:br>
            <a:r>
              <a:rPr lang="en-US" sz="2000" dirty="0">
                <a:cs typeface="Arial" charset="0"/>
              </a:rPr>
              <a:t>How much will CS increase due to… </a:t>
            </a:r>
            <a:endParaRPr lang="en-US" sz="2000" b="1" dirty="0">
              <a:solidFill>
                <a:srgbClr val="008080"/>
              </a:solidFill>
              <a:cs typeface="Arial" charset="0"/>
            </a:endParaRPr>
          </a:p>
        </p:txBody>
      </p:sp>
      <p:sp>
        <p:nvSpPr>
          <p:cNvPr id="14" name="Rectangle 94"/>
          <p:cNvSpPr>
            <a:spLocks noChangeArrowheads="1"/>
          </p:cNvSpPr>
          <p:nvPr/>
        </p:nvSpPr>
        <p:spPr bwMode="auto">
          <a:xfrm>
            <a:off x="533400" y="4724400"/>
            <a:ext cx="3775075" cy="190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63550" indent="-463550">
              <a:spcBef>
                <a:spcPct val="2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b="1" dirty="0">
                <a:solidFill>
                  <a:srgbClr val="339966"/>
                </a:solidFill>
                <a:cs typeface="Arial" charset="0"/>
              </a:rPr>
              <a:t>C. </a:t>
            </a:r>
            <a:r>
              <a:rPr lang="en-US" sz="2000" dirty="0">
                <a:solidFill>
                  <a:srgbClr val="339966"/>
                </a:solidFill>
                <a:cs typeface="Arial" charset="0"/>
              </a:rPr>
              <a:t>	</a:t>
            </a:r>
            <a:r>
              <a:rPr lang="en-US" sz="2000" dirty="0">
                <a:cs typeface="Arial" charset="0"/>
              </a:rPr>
              <a:t>buyers entering </a:t>
            </a:r>
            <a:br>
              <a:rPr lang="en-US" sz="2000" dirty="0">
                <a:cs typeface="Arial" charset="0"/>
              </a:rPr>
            </a:br>
            <a:r>
              <a:rPr lang="en-US" sz="2000" dirty="0">
                <a:cs typeface="Arial" charset="0"/>
              </a:rPr>
              <a:t>the market</a:t>
            </a:r>
          </a:p>
          <a:p>
            <a:pPr marL="463550" indent="-463550">
              <a:spcBef>
                <a:spcPct val="2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b="1" dirty="0">
                <a:solidFill>
                  <a:srgbClr val="339966"/>
                </a:solidFill>
                <a:cs typeface="Arial" charset="0"/>
              </a:rPr>
              <a:t>D.</a:t>
            </a:r>
            <a:r>
              <a:rPr lang="en-US" sz="2000" dirty="0">
                <a:solidFill>
                  <a:srgbClr val="339966"/>
                </a:solidFill>
                <a:cs typeface="Arial" charset="0"/>
              </a:rPr>
              <a:t>	</a:t>
            </a:r>
            <a:r>
              <a:rPr lang="en-US" sz="2000" dirty="0">
                <a:cs typeface="Arial" charset="0"/>
              </a:rPr>
              <a:t>existing buyers paying lower price</a:t>
            </a: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4035425" y="1547813"/>
            <a:ext cx="438150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500">
                <a:cs typeface="Arial" charset="0"/>
              </a:rPr>
              <a:t>$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08963" cy="954088"/>
          </a:xfrm>
        </p:spPr>
        <p:txBody>
          <a:bodyPr>
            <a:normAutofit fontScale="90000"/>
          </a:bodyPr>
          <a:lstStyle/>
          <a:p>
            <a:pPr algn="l" eaLnBrk="1" hangingPunct="1">
              <a:defRPr/>
            </a:pPr>
            <a:r>
              <a:rPr lang="en-US" sz="2400" b="0" spc="40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ACTIVE LEARNING</a:t>
            </a:r>
            <a: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   </a:t>
            </a:r>
            <a:r>
              <a:rPr lang="en-US" sz="7100" baseline="-10000" dirty="0" smtClean="0">
                <a:solidFill>
                  <a:srgbClr val="C00000"/>
                </a:solidFill>
                <a:latin typeface="Century" pitchFamily="18" charset="0"/>
                <a:cs typeface="Times New Roman" pitchFamily="18" charset="0"/>
              </a:rPr>
              <a:t>1</a:t>
            </a:r>
            <a: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   </a:t>
            </a:r>
            <a:b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</a:br>
            <a:r>
              <a:rPr lang="en-US" sz="3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Consumer surplus</a:t>
            </a:r>
          </a:p>
        </p:txBody>
      </p:sp>
    </p:spTree>
    <p:extLst>
      <p:ext uri="{BB962C8B-B14F-4D97-AF65-F5344CB8AC3E}">
        <p14:creationId xmlns:p14="http://schemas.microsoft.com/office/powerpoint/2010/main" val="117957429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 bldLvl="5"/>
      <p:bldP spid="13" grpId="0"/>
      <p:bldP spid="1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/>
          <p:cNvSpPr>
            <a:spLocks noChangeArrowheads="1"/>
          </p:cNvSpPr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solidFill>
            <a:srgbClr val="D6B12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08963" cy="954088"/>
          </a:xfrm>
        </p:spPr>
        <p:txBody>
          <a:bodyPr>
            <a:normAutofit fontScale="90000"/>
          </a:bodyPr>
          <a:lstStyle/>
          <a:p>
            <a:pPr algn="l" eaLnBrk="1" hangingPunct="1">
              <a:defRPr/>
            </a:pPr>
            <a:r>
              <a:rPr lang="en-US" sz="2400" b="0" spc="40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ACTIVE LEARNING</a:t>
            </a:r>
            <a: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   </a:t>
            </a:r>
            <a:r>
              <a:rPr lang="en-US" sz="7100" baseline="-10000" dirty="0" smtClean="0">
                <a:solidFill>
                  <a:srgbClr val="C00000"/>
                </a:solidFill>
                <a:latin typeface="Century" pitchFamily="18" charset="0"/>
                <a:cs typeface="Times New Roman" pitchFamily="18" charset="0"/>
              </a:rPr>
              <a:t>2</a:t>
            </a:r>
            <a: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   </a:t>
            </a:r>
            <a:b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</a:br>
            <a:r>
              <a:rPr lang="en-US" sz="3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Producer surplus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800" y="6500422"/>
            <a:ext cx="5649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 smtClean="0">
                <a:solidFill>
                  <a:srgbClr val="777777"/>
                </a:solidFill>
                <a:latin typeface="Times New Roman" pitchFamily="18" charset="0"/>
                <a:cs typeface="Times New Roman" pitchFamily="18" charset="0"/>
              </a:rPr>
              <a:t>© 2012 </a:t>
            </a:r>
            <a:r>
              <a:rPr lang="en-US" sz="800" i="1" dirty="0" err="1" smtClean="0">
                <a:solidFill>
                  <a:srgbClr val="777777"/>
                </a:solidFill>
                <a:latin typeface="Times New Roman" pitchFamily="18" charset="0"/>
                <a:cs typeface="Times New Roman" pitchFamily="18" charset="0"/>
              </a:rPr>
              <a:t>Cengage</a:t>
            </a:r>
            <a:r>
              <a:rPr lang="en-US" sz="800" i="1" dirty="0" smtClean="0">
                <a:solidFill>
                  <a:srgbClr val="777777"/>
                </a:solidFill>
                <a:latin typeface="Times New Roman" pitchFamily="18" charset="0"/>
                <a:cs typeface="Times New Roman" pitchFamily="18" charset="0"/>
              </a:rPr>
              <a:t> Learning. All Rights Reserved. May not be copied, scanned, or duplicated, in whole or in part, except for use as permitted in a license distributed with a certain product or service or otherwise on a password-protected website for classroom use.</a:t>
            </a:r>
            <a:endParaRPr lang="en-US" sz="800" i="1" dirty="0">
              <a:solidFill>
                <a:srgbClr val="777777"/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4092575" y="917575"/>
          <a:ext cx="4821238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" name="Chart" r:id="rId4" imgW="3447931" imgH="3952994" progId="">
                  <p:embed/>
                </p:oleObj>
              </mc:Choice>
              <mc:Fallback>
                <p:oleObj name="Chart" r:id="rId4" imgW="3447931" imgH="3952994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917575"/>
                        <a:ext cx="4821238" cy="579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 useBgFill="1">
        <p:nvSpPr>
          <p:cNvPr id="9" name="Text Box 9" descr="Wide upward diagonal"/>
          <p:cNvSpPr txBox="1">
            <a:spLocks noChangeArrowheads="1"/>
          </p:cNvSpPr>
          <p:nvPr/>
        </p:nvSpPr>
        <p:spPr bwMode="auto">
          <a:xfrm>
            <a:off x="4221163" y="1065213"/>
            <a:ext cx="592137" cy="503237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700" b="1" i="1" dirty="0">
                <a:cs typeface="Arial" charset="0"/>
              </a:rPr>
              <a:t>P</a:t>
            </a:r>
          </a:p>
        </p:txBody>
      </p:sp>
      <p:sp useBgFill="1">
        <p:nvSpPr>
          <p:cNvPr id="10" name="Text Box 10" descr="Wide upward diagonal"/>
          <p:cNvSpPr txBox="1">
            <a:spLocks noChangeArrowheads="1"/>
          </p:cNvSpPr>
          <p:nvPr/>
        </p:nvSpPr>
        <p:spPr bwMode="auto">
          <a:xfrm>
            <a:off x="8299450" y="6029325"/>
            <a:ext cx="592138" cy="503238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700" b="1" i="1" dirty="0">
                <a:cs typeface="Arial" charset="0"/>
              </a:rPr>
              <a:t>Q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5273675" y="808038"/>
            <a:ext cx="29098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600" i="1">
                <a:cs typeface="Arial" charset="0"/>
              </a:rPr>
              <a:t>supply curve</a:t>
            </a:r>
          </a:p>
        </p:txBody>
      </p:sp>
      <p:sp>
        <p:nvSpPr>
          <p:cNvPr id="12" name="Rectangle 26"/>
          <p:cNvSpPr>
            <a:spLocks noChangeArrowheads="1"/>
          </p:cNvSpPr>
          <p:nvPr/>
        </p:nvSpPr>
        <p:spPr bwMode="auto">
          <a:xfrm>
            <a:off x="495300" y="1336675"/>
            <a:ext cx="37719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63550" indent="-463550">
              <a:spcBef>
                <a:spcPct val="3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b="1" dirty="0">
                <a:solidFill>
                  <a:srgbClr val="669900"/>
                </a:solidFill>
              </a:rPr>
              <a:t>A. </a:t>
            </a:r>
            <a:r>
              <a:rPr lang="en-US" sz="2400" dirty="0">
                <a:solidFill>
                  <a:srgbClr val="669900"/>
                </a:solidFill>
              </a:rPr>
              <a:t>	</a:t>
            </a:r>
            <a:r>
              <a:rPr lang="en-US" sz="2400" dirty="0"/>
              <a:t>Find marginal </a:t>
            </a:r>
            <a:br>
              <a:rPr lang="en-US" sz="2400" dirty="0"/>
            </a:br>
            <a:r>
              <a:rPr lang="en-US" sz="2400" dirty="0"/>
              <a:t>seller’s cost </a:t>
            </a:r>
            <a:br>
              <a:rPr lang="en-US" sz="2400" dirty="0"/>
            </a:br>
            <a:r>
              <a:rPr lang="en-US" sz="2400" dirty="0"/>
              <a:t>at </a:t>
            </a:r>
            <a:r>
              <a:rPr lang="en-US" sz="2400" b="1" i="1" dirty="0"/>
              <a:t>Q</a:t>
            </a:r>
            <a:r>
              <a:rPr lang="en-US" sz="2400" dirty="0"/>
              <a:t> = 10. </a:t>
            </a:r>
          </a:p>
          <a:p>
            <a:pPr marL="463550" indent="-463550">
              <a:spcBef>
                <a:spcPct val="3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b="1" dirty="0">
                <a:solidFill>
                  <a:srgbClr val="669900"/>
                </a:solidFill>
              </a:rPr>
              <a:t>B.</a:t>
            </a:r>
            <a:r>
              <a:rPr lang="en-US" sz="2400" dirty="0">
                <a:solidFill>
                  <a:srgbClr val="669900"/>
                </a:solidFill>
              </a:rPr>
              <a:t>	</a:t>
            </a:r>
            <a:r>
              <a:rPr lang="en-US" sz="2400" dirty="0"/>
              <a:t>Find total PS for </a:t>
            </a:r>
            <a:br>
              <a:rPr lang="en-US" sz="2400" dirty="0"/>
            </a:br>
            <a:r>
              <a:rPr lang="en-US" sz="2400" b="1" i="1" dirty="0"/>
              <a:t>P</a:t>
            </a:r>
            <a:r>
              <a:rPr lang="en-US" sz="2400" dirty="0"/>
              <a:t> = $20.</a:t>
            </a:r>
          </a:p>
        </p:txBody>
      </p:sp>
      <p:sp>
        <p:nvSpPr>
          <p:cNvPr id="13" name="Rectangle 27"/>
          <p:cNvSpPr>
            <a:spLocks noChangeArrowheads="1"/>
          </p:cNvSpPr>
          <p:nvPr/>
        </p:nvSpPr>
        <p:spPr bwMode="auto">
          <a:xfrm>
            <a:off x="474663" y="3586642"/>
            <a:ext cx="3775075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45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dirty="0">
                <a:cs typeface="Arial" charset="0"/>
              </a:rPr>
              <a:t>Suppose </a:t>
            </a:r>
            <a:r>
              <a:rPr lang="en-US" sz="2400" b="1" i="1" dirty="0">
                <a:cs typeface="Arial" charset="0"/>
              </a:rPr>
              <a:t>P</a:t>
            </a:r>
            <a:r>
              <a:rPr lang="en-US" sz="2400" dirty="0">
                <a:cs typeface="Arial" charset="0"/>
              </a:rPr>
              <a:t> rises to $30.</a:t>
            </a:r>
            <a:br>
              <a:rPr lang="en-US" sz="2400" dirty="0">
                <a:cs typeface="Arial" charset="0"/>
              </a:rPr>
            </a:br>
            <a:r>
              <a:rPr lang="en-US" sz="2400" dirty="0">
                <a:cs typeface="Arial" charset="0"/>
              </a:rPr>
              <a:t>Find the increase </a:t>
            </a:r>
            <a:br>
              <a:rPr lang="en-US" sz="2400" dirty="0">
                <a:cs typeface="Arial" charset="0"/>
              </a:rPr>
            </a:br>
            <a:r>
              <a:rPr lang="en-US" sz="2400" dirty="0">
                <a:cs typeface="Arial" charset="0"/>
              </a:rPr>
              <a:t>in PS due </a:t>
            </a:r>
            <a:r>
              <a:rPr lang="en-US" sz="2400" dirty="0" smtClean="0">
                <a:cs typeface="Arial" charset="0"/>
              </a:rPr>
              <a:t>to: </a:t>
            </a:r>
            <a:endParaRPr lang="en-US" sz="2400" b="1" dirty="0">
              <a:solidFill>
                <a:srgbClr val="008080"/>
              </a:solidFill>
              <a:cs typeface="Arial" charset="0"/>
            </a:endParaRPr>
          </a:p>
        </p:txBody>
      </p:sp>
      <p:sp>
        <p:nvSpPr>
          <p:cNvPr id="14" name="Rectangle 28"/>
          <p:cNvSpPr>
            <a:spLocks noChangeArrowheads="1"/>
          </p:cNvSpPr>
          <p:nvPr/>
        </p:nvSpPr>
        <p:spPr bwMode="auto">
          <a:xfrm>
            <a:off x="466725" y="4832830"/>
            <a:ext cx="3775075" cy="190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63550" indent="-463550">
              <a:spcBef>
                <a:spcPts val="6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b="1" dirty="0">
                <a:solidFill>
                  <a:srgbClr val="669900"/>
                </a:solidFill>
                <a:cs typeface="Arial" charset="0"/>
              </a:rPr>
              <a:t>C. </a:t>
            </a:r>
            <a:r>
              <a:rPr lang="en-US" sz="2400" dirty="0">
                <a:solidFill>
                  <a:srgbClr val="669900"/>
                </a:solidFill>
                <a:cs typeface="Arial" charset="0"/>
              </a:rPr>
              <a:t>	</a:t>
            </a:r>
            <a:r>
              <a:rPr lang="en-US" sz="2400" dirty="0">
                <a:cs typeface="Arial" charset="0"/>
              </a:rPr>
              <a:t>selling 5 </a:t>
            </a:r>
            <a:br>
              <a:rPr lang="en-US" sz="2400" dirty="0">
                <a:cs typeface="Arial" charset="0"/>
              </a:rPr>
            </a:br>
            <a:r>
              <a:rPr lang="en-US" sz="2400" dirty="0">
                <a:cs typeface="Arial" charset="0"/>
              </a:rPr>
              <a:t>additional units</a:t>
            </a:r>
          </a:p>
          <a:p>
            <a:pPr marL="463550" indent="-463550">
              <a:spcBef>
                <a:spcPts val="6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b="1" dirty="0">
                <a:solidFill>
                  <a:srgbClr val="669900"/>
                </a:solidFill>
                <a:cs typeface="Arial" charset="0"/>
              </a:rPr>
              <a:t>D. </a:t>
            </a:r>
            <a:r>
              <a:rPr lang="en-US" sz="2400" dirty="0">
                <a:solidFill>
                  <a:srgbClr val="669900"/>
                </a:solidFill>
                <a:cs typeface="Arial" charset="0"/>
              </a:rPr>
              <a:t>	</a:t>
            </a:r>
            <a:r>
              <a:rPr lang="en-US" sz="2400" dirty="0">
                <a:cs typeface="Arial" charset="0"/>
              </a:rPr>
              <a:t>getting a higher price on the initial 10 units</a:t>
            </a:r>
          </a:p>
        </p:txBody>
      </p:sp>
    </p:spTree>
    <p:extLst>
      <p:ext uri="{BB962C8B-B14F-4D97-AF65-F5344CB8AC3E}">
        <p14:creationId xmlns:p14="http://schemas.microsoft.com/office/powerpoint/2010/main" val="280684496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91</Words>
  <Application>Microsoft Office PowerPoint</Application>
  <PresentationFormat>On-screen Show (4:3)</PresentationFormat>
  <Paragraphs>23</Paragraphs>
  <Slides>3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Office Theme</vt:lpstr>
      <vt:lpstr>Chart</vt:lpstr>
      <vt:lpstr>Consumer Surplus Producer Surplus</vt:lpstr>
      <vt:lpstr>ACTIVE LEARNING   1    Consumer surplus</vt:lpstr>
      <vt:lpstr>ACTIVE LEARNING   2    Producer surplus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Willingness to Pay</dc:title>
  <dc:creator>Sony</dc:creator>
  <cp:lastModifiedBy>Sony</cp:lastModifiedBy>
  <cp:revision>3</cp:revision>
  <dcterms:created xsi:type="dcterms:W3CDTF">2012-08-20T08:09:59Z</dcterms:created>
  <dcterms:modified xsi:type="dcterms:W3CDTF">2012-08-20T08:25:39Z</dcterms:modified>
</cp:coreProperties>
</file>