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41"/>
  </p:notesMasterIdLst>
  <p:sldIdLst>
    <p:sldId id="256" r:id="rId2"/>
    <p:sldId id="321" r:id="rId3"/>
    <p:sldId id="329" r:id="rId4"/>
    <p:sldId id="330" r:id="rId5"/>
    <p:sldId id="331" r:id="rId6"/>
    <p:sldId id="332" r:id="rId7"/>
    <p:sldId id="333" r:id="rId8"/>
    <p:sldId id="334" r:id="rId9"/>
    <p:sldId id="335" r:id="rId10"/>
    <p:sldId id="336" r:id="rId11"/>
    <p:sldId id="337" r:id="rId12"/>
    <p:sldId id="338" r:id="rId13"/>
    <p:sldId id="339" r:id="rId14"/>
    <p:sldId id="340" r:id="rId15"/>
    <p:sldId id="341" r:id="rId16"/>
    <p:sldId id="342" r:id="rId17"/>
    <p:sldId id="343" r:id="rId18"/>
    <p:sldId id="344" r:id="rId19"/>
    <p:sldId id="345" r:id="rId20"/>
    <p:sldId id="346" r:id="rId21"/>
    <p:sldId id="353" r:id="rId22"/>
    <p:sldId id="376" r:id="rId23"/>
    <p:sldId id="378" r:id="rId24"/>
    <p:sldId id="379" r:id="rId25"/>
    <p:sldId id="380" r:id="rId26"/>
    <p:sldId id="381" r:id="rId27"/>
    <p:sldId id="393" r:id="rId28"/>
    <p:sldId id="394" r:id="rId29"/>
    <p:sldId id="395" r:id="rId30"/>
    <p:sldId id="396" r:id="rId31"/>
    <p:sldId id="397" r:id="rId32"/>
    <p:sldId id="398" r:id="rId33"/>
    <p:sldId id="410" r:id="rId34"/>
    <p:sldId id="411" r:id="rId35"/>
    <p:sldId id="412" r:id="rId36"/>
    <p:sldId id="414" r:id="rId37"/>
    <p:sldId id="415" r:id="rId38"/>
    <p:sldId id="416" r:id="rId39"/>
    <p:sldId id="320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1357" y="3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6170D8-79F3-47E8-AABF-3546422B4182}" type="datetimeFigureOut">
              <a:rPr lang="en-US" smtClean="0"/>
              <a:t>29-04-17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5097B3-C1B6-4468-B554-69E32C22EF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728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5097B3-C1B6-4468-B554-69E32C22EF5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968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8314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9419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4132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8593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7849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278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9643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5953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9954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9913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2672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8318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121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8932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3195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123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3416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3485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4582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2780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679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3373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64989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02086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90493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37249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6354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87033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93316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83064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86863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69534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39253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1890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155B5-9878-4A72-B89E-56651073C7F9}" type="datetime1">
              <a:rPr lang="en-US" smtClean="0"/>
              <a:t>29-04-17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426EF-6696-4789-90E1-5B98658B8655}" type="datetime1">
              <a:rPr lang="en-US" smtClean="0"/>
              <a:t>29-04-17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5DD28-152A-4322-86C0-D4C62473527E}" type="datetime1">
              <a:rPr lang="en-US" smtClean="0"/>
              <a:t>29-04-17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41C2B-8022-42D5-9965-2CE522574559}" type="datetime1">
              <a:rPr lang="en-US" smtClean="0"/>
              <a:t>29-04-17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71B59-4759-4353-B7C4-D3BCFFD8E9CA}" type="datetime1">
              <a:rPr lang="en-US" smtClean="0"/>
              <a:t>29-04-17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37247-B8E2-4EA1-8CF4-9174924C9A84}" type="datetime1">
              <a:rPr lang="en-US" smtClean="0"/>
              <a:t>29-04-17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0E772-0211-4E0F-8B98-4C4133DF0C13}" type="datetime1">
              <a:rPr lang="en-US" smtClean="0"/>
              <a:t>29-04-17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DC61E-6A23-411A-BC84-0ABFF468E00F}" type="datetime1">
              <a:rPr lang="en-US" smtClean="0"/>
              <a:t>29-04-17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94E5A-91CC-404F-85DF-9ED2651A3024}" type="datetime1">
              <a:rPr lang="en-US" smtClean="0"/>
              <a:t>29-04-17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7CFA9-1557-415F-B62C-FE728196A45A}" type="datetime1">
              <a:rPr lang="en-US" smtClean="0"/>
              <a:t>29-04-17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487D-27D7-40FA-8C96-2C85D68D7222}" type="datetime1">
              <a:rPr lang="en-US" smtClean="0"/>
              <a:t>29-04-17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66700"/>
            <a:ext cx="7772400" cy="11049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90600" y="1676400"/>
            <a:ext cx="3787775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930775" y="1676400"/>
            <a:ext cx="3787775" cy="41148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434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66700"/>
            <a:ext cx="7772400" cy="11049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990600" y="1676400"/>
            <a:ext cx="3787775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0775" y="1676400"/>
            <a:ext cx="3787775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57753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r>
              <a:rPr lang="en-US"/>
              <a:t>FN 281: Personal Finance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545481B1-A878-4686-B225-D5C81830E00D}" type="datetime1">
              <a:rPr lang="en-US" smtClean="0"/>
              <a:t>29-04-17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FN 281: Personal Finance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Thanachote </a:t>
            </a:r>
            <a:r>
              <a:rPr lang="en-US" dirty="0" err="1"/>
              <a:t>Rungsitivat</a:t>
            </a:r>
            <a:r>
              <a:rPr lang="en-US" dirty="0"/>
              <a:t>, CFA, FRM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0204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Retirement – It’s Up to YOU!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676400"/>
            <a:ext cx="4397375" cy="4114800"/>
          </a:xfrm>
        </p:spPr>
        <p:txBody>
          <a:bodyPr/>
          <a:lstStyle/>
          <a:p>
            <a:endParaRPr lang="en-US" sz="2400"/>
          </a:p>
          <a:p>
            <a:r>
              <a:rPr lang="en-US" sz="2400"/>
              <a:t>Start saving today – although retirement seems a long way away!</a:t>
            </a:r>
          </a:p>
          <a:p>
            <a:r>
              <a:rPr lang="en-US" sz="2400"/>
              <a:t>Employer benefits are reduced, or simply not available.</a:t>
            </a:r>
          </a:p>
          <a:p>
            <a:r>
              <a:rPr lang="en-US" sz="2400"/>
              <a:t>The future of government benefits, Social Security, is questionable. </a:t>
            </a:r>
          </a:p>
        </p:txBody>
      </p:sp>
      <p:pic>
        <p:nvPicPr>
          <p:cNvPr id="106502" name="Picture 6" descr="E:\PFiles\MSOffice\Clipart\standard\stddir1\bd06106_.wmf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35563" y="1676400"/>
            <a:ext cx="3378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7990977"/>
      </p:ext>
    </p:extLst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Employer-Funded Pension Plans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Defined benefit plans</a:t>
            </a:r>
          </a:p>
          <a:p>
            <a:r>
              <a:rPr lang="en-US"/>
              <a:t>Cash balance plans</a:t>
            </a:r>
          </a:p>
          <a:p>
            <a:endParaRPr lang="en-US"/>
          </a:p>
          <a:p>
            <a:r>
              <a:rPr lang="en-US"/>
              <a:t>Advantages:  </a:t>
            </a:r>
          </a:p>
          <a:p>
            <a:pPr lvl="1"/>
            <a:r>
              <a:rPr lang="en-US"/>
              <a:t>Employer bears investment risk for the plan.</a:t>
            </a:r>
          </a:p>
          <a:p>
            <a:pPr lvl="1"/>
            <a:r>
              <a:rPr lang="en-US"/>
              <a:t>Most are non-contributory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548316"/>
      </p:ext>
    </p:extLst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Contributory and Noncontributory Plans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sz="half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Contributory -- both you and your employer pay toward your retirement</a:t>
            </a:r>
          </a:p>
          <a:p>
            <a:r>
              <a:rPr lang="en-US" sz="2800"/>
              <a:t>Noncontributory -- only your employer pays toward your retirement</a:t>
            </a:r>
          </a:p>
        </p:txBody>
      </p:sp>
      <p:grpSp>
        <p:nvGrpSpPr>
          <p:cNvPr id="24582" name="Group 6"/>
          <p:cNvGrpSpPr>
            <a:grpSpLocks/>
          </p:cNvGrpSpPr>
          <p:nvPr/>
        </p:nvGrpSpPr>
        <p:grpSpPr bwMode="auto">
          <a:xfrm>
            <a:off x="4625975" y="3048000"/>
            <a:ext cx="3465513" cy="2222500"/>
            <a:chOff x="2914" y="1920"/>
            <a:chExt cx="2183" cy="1400"/>
          </a:xfrm>
        </p:grpSpPr>
        <p:pic>
          <p:nvPicPr>
            <p:cNvPr id="24580" name="Picture 4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4" y="1920"/>
              <a:ext cx="2183" cy="1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4581" name="Rectangle 5"/>
            <p:cNvSpPr>
              <a:spLocks noChangeArrowheads="1"/>
            </p:cNvSpPr>
            <p:nvPr/>
          </p:nvSpPr>
          <p:spPr bwMode="auto">
            <a:xfrm>
              <a:off x="2971" y="1948"/>
              <a:ext cx="2061" cy="1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4625425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Other Retirement Plan Issues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Funded -- the employer pays into a trustee-managed fund to guarantee future pensions</a:t>
            </a:r>
          </a:p>
          <a:p>
            <a:r>
              <a:rPr lang="en-US" sz="2800"/>
              <a:t>Unfunded -- pensions are paid out of current company earnings or pay-as-you-go</a:t>
            </a:r>
          </a:p>
          <a:p>
            <a:r>
              <a:rPr lang="en-US" sz="2800"/>
              <a:t>Vesting period -- required length of employment to be eligible to receive company paid pension benefits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62713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Defined Benefit Plans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Predetermined pension payment on the basis of a formula.  Often based on average salary, years of service, and age at retirement</a:t>
            </a:r>
          </a:p>
          <a:p>
            <a:pPr>
              <a:buFont typeface="Wingdings" pitchFamily="2" charset="2"/>
              <a:buNone/>
            </a:pPr>
            <a:endParaRPr lang="en-US" sz="1600"/>
          </a:p>
          <a:p>
            <a:pPr>
              <a:buFont typeface="Wingdings" pitchFamily="2" charset="2"/>
              <a:buNone/>
            </a:pPr>
            <a:r>
              <a:rPr lang="en-US"/>
              <a:t>Monthly benefit =</a:t>
            </a:r>
          </a:p>
          <a:p>
            <a:pPr>
              <a:buFont typeface="Wingdings" pitchFamily="2" charset="2"/>
              <a:buNone/>
            </a:pPr>
            <a:endParaRPr lang="en-US" sz="1600"/>
          </a:p>
          <a:p>
            <a:pPr>
              <a:buFont typeface="Wingdings" pitchFamily="2" charset="2"/>
              <a:buNone/>
            </a:pPr>
            <a:r>
              <a:rPr lang="en-US" sz="2400"/>
              <a:t>Average salary for Y last yrs  x  yrs of service  x  Z%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620014"/>
      </p:ext>
    </p:extLst>
  </p:cSld>
  <p:clrMapOvr>
    <a:masterClrMapping/>
  </p:clrMapOvr>
  <p:transition>
    <p:zoom dir="in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Defined Benefit Plans--Limitations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Lack of portability – pension does not go with you if you leave the company</a:t>
            </a:r>
          </a:p>
          <a:p>
            <a:r>
              <a:rPr lang="en-US"/>
              <a:t>Company changes in the plan with little notice</a:t>
            </a:r>
          </a:p>
          <a:p>
            <a:r>
              <a:rPr lang="en-US"/>
              <a:t>Few plans adjust benefits for inflation</a:t>
            </a:r>
          </a:p>
          <a:p>
            <a:r>
              <a:rPr lang="en-US"/>
              <a:t>Some are unfunded plans that lack safety.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441131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Cash-Balance Plans: A New Twist on Defined-Benefit Plans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Pension account credited on the basis of a  formula:</a:t>
            </a:r>
          </a:p>
          <a:p>
            <a:pPr lvl="1"/>
            <a:r>
              <a:rPr lang="en-US" dirty="0"/>
              <a:t>Percentage of salary (e.g., 4% - 7%)</a:t>
            </a:r>
          </a:p>
          <a:p>
            <a:pPr lvl="1"/>
            <a:r>
              <a:rPr lang="en-US" dirty="0"/>
              <a:t>Predetermined rate of interest earnings (e.g., 30-year Treasury-bond rate, S &amp; P 500 index rate, or other rate)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703268"/>
      </p:ext>
    </p:extLst>
  </p:cSld>
  <p:clrMapOvr>
    <a:masterClrMapping/>
  </p:clrMapOvr>
  <p:transition>
    <p:randomBa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Cash-Balance Plans:  Pros and Cons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/>
              <a:t>Pros:</a:t>
            </a:r>
          </a:p>
          <a:p>
            <a:pPr lvl="1"/>
            <a:r>
              <a:rPr lang="en-US" sz="2400"/>
              <a:t>Retirement benefits are easy to track.</a:t>
            </a:r>
          </a:p>
          <a:p>
            <a:pPr lvl="1"/>
            <a:r>
              <a:rPr lang="en-US" sz="2400"/>
              <a:t>Benefit younger employees who can start to build benefits faster</a:t>
            </a:r>
          </a:p>
          <a:p>
            <a:pPr lvl="1"/>
            <a:r>
              <a:rPr lang="en-US" sz="2400"/>
              <a:t>Portability</a:t>
            </a:r>
          </a:p>
          <a:p>
            <a:r>
              <a:rPr lang="en-US" sz="2800"/>
              <a:t>Cons:</a:t>
            </a:r>
          </a:p>
          <a:p>
            <a:pPr lvl="1"/>
            <a:r>
              <a:rPr lang="en-US" sz="2400"/>
              <a:t>No choice on investment decisions and earnings are limited to the stated rate</a:t>
            </a:r>
          </a:p>
          <a:p>
            <a:pPr lvl="1"/>
            <a:r>
              <a:rPr lang="en-US" sz="2400"/>
              <a:t>Reduced benefits for older workers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8699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6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6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9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Plan Now, Retire Later -- The Steps to Success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Step 1: Set goals.</a:t>
            </a:r>
          </a:p>
          <a:p>
            <a:r>
              <a:rPr lang="en-US"/>
              <a:t>Step 2: Estimate how much you’ll need to meet your goals.</a:t>
            </a:r>
          </a:p>
          <a:p>
            <a:r>
              <a:rPr lang="en-US"/>
              <a:t>Step 3: Estimate your income available at retirement.</a:t>
            </a:r>
          </a:p>
          <a:p>
            <a:r>
              <a:rPr lang="en-US"/>
              <a:t>Step 4: Calculate the annual inflation-adjusted shortfall.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284963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Plan Now, Retire Later -- The Steps to Success </a:t>
            </a:r>
            <a:endParaRPr lang="en-US" sz="4000" dirty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Step 5: Calculate the funds needed at retirement to cover this shortfall over your entire retirement.</a:t>
            </a:r>
          </a:p>
          <a:p>
            <a:r>
              <a:rPr lang="en-US"/>
              <a:t>Step 6: Determine how much you must save annually between now and retirement.</a:t>
            </a:r>
          </a:p>
          <a:p>
            <a:r>
              <a:rPr lang="en-US"/>
              <a:t>Step 7: Put the plan into play and save.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7481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1: Set Goals.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343400" y="1676400"/>
            <a:ext cx="4375150" cy="4114800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/>
              <a:t>How extravagantly will you want to live?</a:t>
            </a:r>
          </a:p>
          <a:p>
            <a:pPr>
              <a:lnSpc>
                <a:spcPct val="90000"/>
              </a:lnSpc>
            </a:pPr>
            <a:r>
              <a:rPr lang="en-US" sz="2800"/>
              <a:t>When will you want to retire?</a:t>
            </a:r>
          </a:p>
          <a:p>
            <a:pPr>
              <a:lnSpc>
                <a:spcPct val="90000"/>
              </a:lnSpc>
            </a:pPr>
            <a:r>
              <a:rPr lang="en-US" sz="2800"/>
              <a:t>Who will you have to care for?</a:t>
            </a:r>
          </a:p>
          <a:p>
            <a:pPr>
              <a:lnSpc>
                <a:spcPct val="90000"/>
              </a:lnSpc>
            </a:pPr>
            <a:r>
              <a:rPr lang="en-US" sz="2800"/>
              <a:t>Where will you want to live?</a:t>
            </a:r>
          </a:p>
          <a:p>
            <a:pPr>
              <a:lnSpc>
                <a:spcPct val="90000"/>
              </a:lnSpc>
            </a:pPr>
            <a:r>
              <a:rPr lang="en-US" sz="2800"/>
              <a:t>Will you want to travel?</a:t>
            </a:r>
          </a:p>
        </p:txBody>
      </p:sp>
      <p:grpSp>
        <p:nvGrpSpPr>
          <p:cNvPr id="32774" name="Group 6"/>
          <p:cNvGrpSpPr>
            <a:grpSpLocks/>
          </p:cNvGrpSpPr>
          <p:nvPr/>
        </p:nvGrpSpPr>
        <p:grpSpPr bwMode="auto">
          <a:xfrm>
            <a:off x="685800" y="2590800"/>
            <a:ext cx="3217863" cy="2268538"/>
            <a:chOff x="624" y="1632"/>
            <a:chExt cx="2027" cy="1429"/>
          </a:xfrm>
        </p:grpSpPr>
        <p:pic>
          <p:nvPicPr>
            <p:cNvPr id="32772" name="Picture 4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" y="1632"/>
              <a:ext cx="2027" cy="1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2773" name="Rectangle 5"/>
            <p:cNvSpPr>
              <a:spLocks noChangeArrowheads="1"/>
            </p:cNvSpPr>
            <p:nvPr/>
          </p:nvSpPr>
          <p:spPr bwMode="auto">
            <a:xfrm>
              <a:off x="681" y="1660"/>
              <a:ext cx="1905" cy="1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58063581"/>
      </p:ext>
    </p:extLst>
  </p:cSld>
  <p:clrMapOvr>
    <a:masterClrMapping/>
  </p:clrMapOvr>
  <p:transition>
    <p:cover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2: Estimate Your Needs to Meet Your Goals.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Estimate future costs based on 70% to 80% of current living expenses.</a:t>
            </a:r>
          </a:p>
          <a:p>
            <a:r>
              <a:rPr lang="en-US"/>
              <a:t>Establish how much each of your other goals will cost.</a:t>
            </a:r>
          </a:p>
          <a:p>
            <a:r>
              <a:rPr lang="en-US"/>
              <a:t>Calculate how taxes will erode your spending power.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292583"/>
      </p:ext>
    </p:extLst>
  </p:cSld>
  <p:clrMapOvr>
    <a:masterClrMapping/>
  </p:clrMapOvr>
  <p:transition>
    <p:pull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3: Estimate Your Income Available at Retirement.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Estimate your Social Security benefits.</a:t>
            </a:r>
          </a:p>
          <a:p>
            <a:r>
              <a:rPr lang="en-US"/>
              <a:t>Calculate your employer-provided pension.</a:t>
            </a:r>
          </a:p>
          <a:p>
            <a:r>
              <a:rPr lang="en-US"/>
              <a:t>Estimate any other windfall income that could be used towards retirement, such as an inheritance from your gozillionaire Uncle Morty.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830092"/>
      </p:ext>
    </p:extLst>
  </p:cSld>
  <p:clrMapOvr>
    <a:masterClrMapping/>
  </p:clrMapOvr>
  <p:transition>
    <p:cover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4: Calculate the Annual Inflation-Adjusted Shortfall.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Compare the difference between your needs and your retirement income.</a:t>
            </a:r>
          </a:p>
          <a:p>
            <a:pPr>
              <a:lnSpc>
                <a:spcPct val="90000"/>
              </a:lnSpc>
            </a:pPr>
            <a:r>
              <a:rPr lang="en-US"/>
              <a:t>Take inflation into account when calculating the time value of money.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/>
          </a:p>
          <a:p>
            <a:pPr>
              <a:lnSpc>
                <a:spcPct val="90000"/>
              </a:lnSpc>
            </a:pPr>
            <a:r>
              <a:rPr lang="en-US"/>
              <a:t>Use this formula:</a:t>
            </a:r>
          </a:p>
          <a:p>
            <a:pPr>
              <a:lnSpc>
                <a:spcPct val="90000"/>
              </a:lnSpc>
            </a:pPr>
            <a:endParaRPr lang="en-US" sz="20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/>
              <a:t>			FV = PV(FVIF </a:t>
            </a:r>
            <a:r>
              <a:rPr lang="en-US" baseline="-25000"/>
              <a:t>i%, n yr</a:t>
            </a:r>
            <a:r>
              <a:rPr lang="en-US"/>
              <a:t>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810526"/>
      </p:ext>
    </p:extLst>
  </p:cSld>
  <p:clrMapOvr>
    <a:masterClrMapping/>
  </p:clrMapOvr>
  <p:transition>
    <p:pull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4: Calculate the Annual Inflation-Adjusted Shortfall.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If you fall short, start saving now -- remember </a:t>
            </a:r>
          </a:p>
          <a:p>
            <a:pPr lvl="1"/>
            <a:r>
              <a:rPr lang="en-US" dirty="0"/>
              <a:t>The Time Value of Money.</a:t>
            </a:r>
          </a:p>
          <a:p>
            <a:r>
              <a:rPr lang="en-US" dirty="0"/>
              <a:t>If you exceed your projected need -- protect yourself against all contingencies.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412532"/>
      </p:ext>
    </p:extLst>
  </p:cSld>
  <p:clrMapOvr>
    <a:masterClrMapping/>
  </p:clrMapOvr>
  <p:transition>
    <p:dissolv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5: Calculate the Funds Needed for This Shortfall.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Calculate the present value of all your annual shortfalls by discounting for your inflation-adjusted rate of return -- this is your total need at retirement.</a:t>
            </a:r>
          </a:p>
          <a:p>
            <a:pPr>
              <a:lnSpc>
                <a:spcPct val="90000"/>
              </a:lnSpc>
            </a:pPr>
            <a:endParaRPr lang="en-US" sz="2000"/>
          </a:p>
          <a:p>
            <a:pPr>
              <a:lnSpc>
                <a:spcPct val="90000"/>
              </a:lnSpc>
            </a:pPr>
            <a:r>
              <a:rPr lang="en-US"/>
              <a:t>Use this formula: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/>
              <a:t>		PV = PMT(PVIFA </a:t>
            </a:r>
            <a:r>
              <a:rPr lang="en-US" baseline="-25000"/>
              <a:t>i%, n yr</a:t>
            </a:r>
            <a:r>
              <a:rPr lang="en-US"/>
              <a:t>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937763"/>
      </p:ext>
    </p:extLst>
  </p:cSld>
  <p:clrMapOvr>
    <a:masterClrMapping/>
  </p:clrMapOvr>
  <p:transition>
    <p:cover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6: Determine How Much You Must Save Annually.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Your answer in Step 5 is the total dollar amount you need the day you retire.</a:t>
            </a:r>
          </a:p>
          <a:p>
            <a:pPr>
              <a:lnSpc>
                <a:spcPct val="90000"/>
              </a:lnSpc>
            </a:pPr>
            <a:r>
              <a:rPr lang="en-US"/>
              <a:t>Determine your annual savings goal  by using a future value of an annuity equation.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000"/>
          </a:p>
          <a:p>
            <a:pPr>
              <a:lnSpc>
                <a:spcPct val="90000"/>
              </a:lnSpc>
            </a:pPr>
            <a:r>
              <a:rPr lang="en-US"/>
              <a:t>Use the formula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14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/>
              <a:t>			FV = PMT(FVIFA </a:t>
            </a:r>
            <a:r>
              <a:rPr lang="en-US" baseline="-25000"/>
              <a:t>i%, n yr</a:t>
            </a:r>
            <a:r>
              <a:rPr lang="en-US"/>
              <a:t>)</a:t>
            </a:r>
          </a:p>
          <a:p>
            <a:pPr>
              <a:lnSpc>
                <a:spcPct val="90000"/>
              </a:lnSpc>
            </a:pPr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231547"/>
      </p:ext>
    </p:extLst>
  </p:cSld>
  <p:clrMapOvr>
    <a:masterClrMapping/>
  </p:clrMapOvr>
  <p:transition>
    <p:pull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6: Determine How Much You Must Save Annually.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sz="half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Note: Always remember to adjust for inflation in each step or you will fall short of your goal.</a:t>
            </a:r>
          </a:p>
        </p:txBody>
      </p:sp>
      <p:pic>
        <p:nvPicPr>
          <p:cNvPr id="122885" name="Picture 5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05400" y="2057400"/>
            <a:ext cx="3040063" cy="3733800"/>
          </a:xfrm>
          <a:noFill/>
          <a:ln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4076023"/>
      </p:ext>
    </p:extLst>
  </p:cSld>
  <p:clrMapOvr>
    <a:masterClrMapping/>
  </p:clrMapOvr>
  <p:transition>
    <p:zoom dir="in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7: Put the Plan Into Play and Save.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sz="half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Save, save, save!!</a:t>
            </a:r>
          </a:p>
          <a:p>
            <a:endParaRPr lang="en-US" sz="2800"/>
          </a:p>
          <a:p>
            <a:r>
              <a:rPr lang="en-US" sz="2800"/>
              <a:t>Determine the combination of retirement plans and products that are best for you.</a:t>
            </a:r>
          </a:p>
        </p:txBody>
      </p:sp>
      <p:pic>
        <p:nvPicPr>
          <p:cNvPr id="45061" name="Picture 5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0775" y="2865438"/>
            <a:ext cx="3787775" cy="2620962"/>
          </a:xfrm>
          <a:noFill/>
          <a:ln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8078088"/>
      </p:ext>
    </p:extLst>
  </p:cSld>
  <p:clrMapOvr>
    <a:masterClrMapping/>
  </p:clrMapOvr>
  <p:transition>
    <p:cover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Employee Stock Ownership Plan (ESOP)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Employer contributions are made in the form of company stock.</a:t>
            </a:r>
          </a:p>
          <a:p>
            <a:r>
              <a:rPr lang="en-US"/>
              <a:t>This form of plan is the riskiest because your retirement is dependent on the performance of the company.</a:t>
            </a:r>
          </a:p>
          <a:p>
            <a:r>
              <a:rPr lang="en-US"/>
              <a:t>This type of plan does not allow for diversification.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8014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Types of Retirement Payouts </a:t>
            </a:r>
            <a:r>
              <a:rPr lang="en-US" sz="4000"/>
              <a:t>(cont’d)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Joint and survivor annuity -- the payments continue as long as you or your spouse live; however, in some cases the benefits will be reduced when you die.</a:t>
            </a:r>
          </a:p>
          <a:p>
            <a:r>
              <a:rPr lang="en-US"/>
              <a:t>Lump-sum -- a single payment of all principal and accumulated interest.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6405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Putting a Plan Together and Monitoring It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Changes in inflation can have a drastic effect on your retirement planning.</a:t>
            </a:r>
          </a:p>
          <a:p>
            <a:r>
              <a:rPr lang="en-US" sz="2800"/>
              <a:t>Once you retire, you may live a long time.</a:t>
            </a:r>
          </a:p>
          <a:p>
            <a:r>
              <a:rPr lang="en-US" sz="2800"/>
              <a:t>Monitor your progress and monitor your company.</a:t>
            </a:r>
          </a:p>
          <a:p>
            <a:r>
              <a:rPr lang="en-US" sz="2800"/>
              <a:t>Don’t neglect your insurance coverage.</a:t>
            </a:r>
          </a:p>
          <a:p>
            <a:r>
              <a:rPr lang="en-US" sz="2800"/>
              <a:t>An investment planning computer program may make things easier.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727290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Objectives of Estate Planning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Distribute property</a:t>
            </a:r>
          </a:p>
          <a:p>
            <a:pPr>
              <a:lnSpc>
                <a:spcPct val="90000"/>
              </a:lnSpc>
            </a:pPr>
            <a:r>
              <a:rPr lang="en-US"/>
              <a:t>Provide for dependents</a:t>
            </a:r>
          </a:p>
          <a:p>
            <a:pPr>
              <a:lnSpc>
                <a:spcPct val="90000"/>
              </a:lnSpc>
            </a:pPr>
            <a:r>
              <a:rPr lang="en-US"/>
              <a:t>Select guardians for minors</a:t>
            </a:r>
          </a:p>
          <a:p>
            <a:pPr>
              <a:lnSpc>
                <a:spcPct val="90000"/>
              </a:lnSpc>
            </a:pPr>
            <a:r>
              <a:rPr lang="en-US"/>
              <a:t>Minimize estate and inheritance taxes</a:t>
            </a:r>
          </a:p>
          <a:p>
            <a:pPr>
              <a:lnSpc>
                <a:spcPct val="90000"/>
              </a:lnSpc>
            </a:pPr>
            <a:r>
              <a:rPr lang="en-US"/>
              <a:t>Minimize settlement costs, including legal and accounting fees</a:t>
            </a:r>
          </a:p>
          <a:p>
            <a:pPr>
              <a:lnSpc>
                <a:spcPct val="90000"/>
              </a:lnSpc>
            </a:pPr>
            <a:r>
              <a:rPr lang="en-US"/>
              <a:t>Appoint power of attorney in case of physical or mental impairment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72560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Estate Planning Process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Step 1: Determine what your estate is worth.</a:t>
            </a:r>
          </a:p>
          <a:p>
            <a:pPr lvl="1"/>
            <a:r>
              <a:rPr lang="en-US" sz="2400"/>
              <a:t>Estate net worth = value of estate’s assets </a:t>
            </a:r>
            <a:r>
              <a:rPr lang="en-US" sz="2400">
                <a:cs typeface="Arial" charset="0"/>
              </a:rPr>
              <a:t>–</a:t>
            </a:r>
            <a:r>
              <a:rPr lang="en-US" sz="2400"/>
              <a:t> value of estate liabilities</a:t>
            </a:r>
          </a:p>
          <a:p>
            <a:pPr lvl="1">
              <a:buSzPct val="75000"/>
              <a:buFontTx/>
              <a:buNone/>
            </a:pPr>
            <a:endParaRPr lang="en-US" sz="2400"/>
          </a:p>
          <a:p>
            <a:r>
              <a:rPr lang="en-US"/>
              <a:t>Step 2: Choose your heirs and decide what they receive.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7824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Estate Planning Process (cont’d)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Step 3: Determine the cash needs of the estate.</a:t>
            </a:r>
          </a:p>
          <a:p>
            <a:pPr lvl="1">
              <a:buSzPct val="75000"/>
            </a:pPr>
            <a:r>
              <a:rPr lang="en-US"/>
              <a:t>Liquid assets are needed to pay estate taxes</a:t>
            </a:r>
          </a:p>
          <a:p>
            <a:pPr lvl="1">
              <a:buSzPct val="75000"/>
              <a:buFontTx/>
              <a:buNone/>
            </a:pPr>
            <a:endParaRPr lang="en-US"/>
          </a:p>
          <a:p>
            <a:r>
              <a:rPr lang="en-US"/>
              <a:t>Step 4: Select and implement your estate planning techniques.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8198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Wills and What They Do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/>
              <a:t>Will -- a legal document that transfers an estate after death</a:t>
            </a:r>
          </a:p>
          <a:p>
            <a:pPr>
              <a:lnSpc>
                <a:spcPct val="90000"/>
              </a:lnSpc>
            </a:pPr>
            <a:r>
              <a:rPr lang="en-US" sz="2800"/>
              <a:t>Beneficiaries -- the people who receive your property</a:t>
            </a:r>
          </a:p>
          <a:p>
            <a:pPr>
              <a:lnSpc>
                <a:spcPct val="90000"/>
              </a:lnSpc>
            </a:pPr>
            <a:r>
              <a:rPr lang="en-US" sz="2800"/>
              <a:t>Executor or personal representative -- the person who is responsible for carrying out the provisions of the will</a:t>
            </a:r>
          </a:p>
          <a:p>
            <a:pPr>
              <a:lnSpc>
                <a:spcPct val="90000"/>
              </a:lnSpc>
            </a:pPr>
            <a:r>
              <a:rPr lang="en-US" sz="2800"/>
              <a:t>Guardian -- cares for minor children and manages their property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941873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Wills and the Probate Process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Probate -- the process of distributing an estate's assets</a:t>
            </a:r>
          </a:p>
          <a:p>
            <a:r>
              <a:rPr lang="en-US" sz="2800"/>
              <a:t>Purposes of the probate process</a:t>
            </a:r>
          </a:p>
          <a:p>
            <a:pPr lvl="1">
              <a:buSzPct val="75000"/>
            </a:pPr>
            <a:r>
              <a:rPr lang="en-US" sz="2400"/>
              <a:t>appoint an executor, if one is not named</a:t>
            </a:r>
          </a:p>
          <a:p>
            <a:pPr lvl="1">
              <a:buSzPct val="75000"/>
            </a:pPr>
            <a:r>
              <a:rPr lang="en-US" sz="2400"/>
              <a:t>validate the will</a:t>
            </a:r>
          </a:p>
          <a:p>
            <a:pPr lvl="1">
              <a:buSzPct val="75000"/>
            </a:pPr>
            <a:r>
              <a:rPr lang="en-US" sz="2400"/>
              <a:t>allow for challenges to the will</a:t>
            </a:r>
          </a:p>
          <a:p>
            <a:pPr lvl="1">
              <a:buSzPct val="75000"/>
            </a:pPr>
            <a:r>
              <a:rPr lang="en-US" sz="2400"/>
              <a:t>oversee the distribution of assets</a:t>
            </a:r>
          </a:p>
          <a:p>
            <a:pPr lvl="1">
              <a:buSzPct val="75000"/>
            </a:pPr>
            <a:r>
              <a:rPr lang="en-US" sz="2400"/>
              <a:t>file a report with the court and close the estate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885773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Wills and the Probate Process (cont’d)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Disadvantages of the probate process</a:t>
            </a:r>
          </a:p>
          <a:p>
            <a:pPr lvl="1">
              <a:buSzPct val="75000"/>
            </a:pPr>
            <a:r>
              <a:rPr lang="en-US"/>
              <a:t>Numerous costs and fees – legal fees, executor fees, court fees – that can run to 1% to 8% of the estate value</a:t>
            </a:r>
          </a:p>
          <a:p>
            <a:pPr lvl="1">
              <a:buSzPct val="75000"/>
            </a:pPr>
            <a:r>
              <a:rPr lang="en-US"/>
              <a:t>Process can be slow, especially if there are challenges to the will or tax problems</a:t>
            </a:r>
          </a:p>
          <a:p>
            <a:pPr lvl="1">
              <a:buSzPct val="75000"/>
            </a:pPr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72623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Why Do You Need a Will?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So state law will  not dictate the</a:t>
            </a:r>
          </a:p>
          <a:p>
            <a:pPr lvl="1">
              <a:buSzPct val="75000"/>
            </a:pPr>
            <a:r>
              <a:rPr lang="en-US"/>
              <a:t>distribution of your assets</a:t>
            </a:r>
          </a:p>
          <a:p>
            <a:pPr lvl="1">
              <a:buSzPct val="75000"/>
            </a:pPr>
            <a:r>
              <a:rPr lang="en-US"/>
              <a:t>custody of children or care for those with special needs</a:t>
            </a:r>
          </a:p>
          <a:p>
            <a:r>
              <a:rPr lang="en-US"/>
              <a:t>To avoid a court-appointed administrator and associated costs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439644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Basics of Writing a Will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Wills can be handwritten, computer generated, or oral</a:t>
            </a:r>
          </a:p>
          <a:p>
            <a:r>
              <a:rPr lang="en-US"/>
              <a:t>The safest way is to have a will drawn up by a lawyer</a:t>
            </a:r>
          </a:p>
          <a:p>
            <a:r>
              <a:rPr lang="en-US"/>
              <a:t>Wills must be signed, witnessed by 2 or more people, and notarized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898419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Basics of Writing a Will </a:t>
            </a:r>
            <a:r>
              <a:rPr lang="en-US" sz="4000"/>
              <a:t>(cont’d)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Wills should be stored in a safe place; however, a safety deposit box is not always a good place because it may be sealed upon your death.</a:t>
            </a:r>
          </a:p>
          <a:p>
            <a:r>
              <a:rPr lang="en-US"/>
              <a:t>Note: Always tell someone you trust where your will is so it can be found upon your death.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040109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Other Estate -- Planning Documents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sz="half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Durable power of attorney</a:t>
            </a:r>
          </a:p>
          <a:p>
            <a:r>
              <a:rPr lang="en-US" sz="2800"/>
              <a:t>Living will</a:t>
            </a:r>
          </a:p>
          <a:p>
            <a:r>
              <a:rPr lang="en-US" sz="2800"/>
              <a:t>Health care proxy</a:t>
            </a:r>
          </a:p>
        </p:txBody>
      </p:sp>
      <p:pic>
        <p:nvPicPr>
          <p:cNvPr id="65541" name="Picture 5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19600" y="1981200"/>
            <a:ext cx="3529013" cy="4114800"/>
          </a:xfrm>
          <a:noFill/>
          <a:ln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0708070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Durable Power of Attorney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Provides for someone to act on your behalf in the event you should become mentally or physically incapacitated.</a:t>
            </a:r>
          </a:p>
          <a:p>
            <a:r>
              <a:rPr lang="en-US"/>
              <a:t>This document is separate from the will and goes into effect before death.</a:t>
            </a:r>
          </a:p>
          <a:p>
            <a:r>
              <a:rPr lang="en-US"/>
              <a:t>This document should be very specific as to which legal powers it transfers.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827550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Living Will and Health Care Proxy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A living will states your wishes regarding medical treatment in the event of a terminal illness or injury.</a:t>
            </a:r>
          </a:p>
          <a:p>
            <a:r>
              <a:rPr lang="en-US"/>
              <a:t>A health care proxy designates someone to make health care decisions should you be unable to do so for yourself.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531015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Ways to Avoid Probate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z="2800" dirty="0"/>
              <a:t>Gifts</a:t>
            </a:r>
          </a:p>
          <a:p>
            <a:pPr lvl="1"/>
            <a:r>
              <a:rPr lang="en-US" sz="2400" dirty="0"/>
              <a:t>Exception for life insurance policies</a:t>
            </a:r>
          </a:p>
          <a:p>
            <a:pPr lvl="1"/>
            <a:r>
              <a:rPr lang="en-US" sz="2400" dirty="0"/>
              <a:t>Unlimited gift tax exclusion on payments made for medical and educational expenses</a:t>
            </a:r>
          </a:p>
          <a:p>
            <a:pPr lvl="1"/>
            <a:r>
              <a:rPr lang="en-US" sz="2400" dirty="0"/>
              <a:t>Charities</a:t>
            </a:r>
          </a:p>
          <a:p>
            <a:r>
              <a:rPr lang="en-US" sz="2800" dirty="0"/>
              <a:t>Naming beneficiaries in contracts</a:t>
            </a:r>
          </a:p>
          <a:p>
            <a:r>
              <a:rPr lang="en-US" sz="2800" dirty="0"/>
              <a:t>Trusts</a:t>
            </a:r>
          </a:p>
          <a:p>
            <a:pPr lvl="1">
              <a:buSzPct val="75000"/>
            </a:pPr>
            <a:r>
              <a:rPr lang="en-US" sz="2400" dirty="0"/>
              <a:t>Living -- take effect before death</a:t>
            </a:r>
          </a:p>
          <a:p>
            <a:pPr lvl="1">
              <a:buSzPct val="75000"/>
            </a:pPr>
            <a:r>
              <a:rPr lang="en-US" sz="2400" dirty="0"/>
              <a:t>Testamentary -- take effect upon death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926216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Benefits of Using Trusts for Estate Transfer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Avoid probate</a:t>
            </a:r>
          </a:p>
          <a:p>
            <a:r>
              <a:rPr lang="en-US"/>
              <a:t>Are much more difficult to challenge in court than are wills</a:t>
            </a:r>
          </a:p>
          <a:p>
            <a:r>
              <a:rPr lang="en-US"/>
              <a:t>Reduce estate taxes</a:t>
            </a:r>
          </a:p>
          <a:p>
            <a:r>
              <a:rPr lang="en-US"/>
              <a:t>Allow for professional management</a:t>
            </a:r>
          </a:p>
          <a:p>
            <a:r>
              <a:rPr lang="en-US"/>
              <a:t>Provide for confidentiality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253372"/>
      </p:ext>
    </p:extLst>
  </p:cSld>
  <p:clrMapOvr>
    <a:masterClrMapping/>
  </p:clrMapOvr>
  <p:transition>
    <p:zo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Benefits of Using Trusts for Estate Transfer </a:t>
            </a:r>
            <a:r>
              <a:rPr lang="en-US" sz="4000"/>
              <a:t>(cont’d)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Can be used to provide for children with special needs</a:t>
            </a:r>
          </a:p>
          <a:p>
            <a:r>
              <a:rPr lang="en-US"/>
              <a:t>Can be used to hold money until a child reaches maturity</a:t>
            </a:r>
          </a:p>
          <a:p>
            <a:r>
              <a:rPr lang="en-US"/>
              <a:t>Can assure that children from a previous marriage will receive some inheritance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62538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FN 281: Personal Finance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4944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16510</TotalTime>
  <Words>1778</Words>
  <Application>Microsoft Office PowerPoint</Application>
  <PresentationFormat>On-screen Show (4:3)</PresentationFormat>
  <Paragraphs>254</Paragraphs>
  <Slides>39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Cambria</vt:lpstr>
      <vt:lpstr>Cordia New</vt:lpstr>
      <vt:lpstr>Wingdings</vt:lpstr>
      <vt:lpstr>Adjacency</vt:lpstr>
      <vt:lpstr>FN 281: Personal Finance</vt:lpstr>
      <vt:lpstr>Retirement – It’s Up to YOU!</vt:lpstr>
      <vt:lpstr>Employer-Funded Pension Plans</vt:lpstr>
      <vt:lpstr>Contributory and Noncontributory Plans</vt:lpstr>
      <vt:lpstr>Other Retirement Plan Issues</vt:lpstr>
      <vt:lpstr>Defined Benefit Plans</vt:lpstr>
      <vt:lpstr>Defined Benefit Plans--Limitations</vt:lpstr>
      <vt:lpstr>Cash-Balance Plans: A New Twist on Defined-Benefit Plans</vt:lpstr>
      <vt:lpstr>Cash-Balance Plans:  Pros and Cons</vt:lpstr>
      <vt:lpstr>Plan Now, Retire Later -- The Steps to Success</vt:lpstr>
      <vt:lpstr>Plan Now, Retire Later -- The Steps to Success </vt:lpstr>
      <vt:lpstr>Step 1: Set Goals.</vt:lpstr>
      <vt:lpstr>Step 2: Estimate Your Needs to Meet Your Goals.</vt:lpstr>
      <vt:lpstr>Step 3: Estimate Your Income Available at Retirement.</vt:lpstr>
      <vt:lpstr>Step 4: Calculate the Annual Inflation-Adjusted Shortfall.</vt:lpstr>
      <vt:lpstr>Step 4: Calculate the Annual Inflation-Adjusted Shortfall.</vt:lpstr>
      <vt:lpstr>Step 5: Calculate the Funds Needed for This Shortfall.</vt:lpstr>
      <vt:lpstr>Step 6: Determine How Much You Must Save Annually.</vt:lpstr>
      <vt:lpstr>Step 6: Determine How Much You Must Save Annually.</vt:lpstr>
      <vt:lpstr>Step 7: Put the Plan Into Play and Save.</vt:lpstr>
      <vt:lpstr>Employee Stock Ownership Plan (ESOP)</vt:lpstr>
      <vt:lpstr>Types of Retirement Payouts (cont’d)</vt:lpstr>
      <vt:lpstr>Putting a Plan Together and Monitoring It</vt:lpstr>
      <vt:lpstr>Objectives of Estate Planning</vt:lpstr>
      <vt:lpstr>The Estate Planning Process</vt:lpstr>
      <vt:lpstr>The Estate Planning Process (cont’d)</vt:lpstr>
      <vt:lpstr>Wills and What They Do</vt:lpstr>
      <vt:lpstr>Wills and the Probate Process</vt:lpstr>
      <vt:lpstr>Wills and the Probate Process (cont’d)</vt:lpstr>
      <vt:lpstr>Why Do You Need a Will?</vt:lpstr>
      <vt:lpstr>The Basics of Writing a Will</vt:lpstr>
      <vt:lpstr>The Basics of Writing a Will (cont’d)</vt:lpstr>
      <vt:lpstr>Other Estate -- Planning Documents</vt:lpstr>
      <vt:lpstr>Durable Power of Attorney</vt:lpstr>
      <vt:lpstr>Living Will and Health Care Proxy</vt:lpstr>
      <vt:lpstr>Ways to Avoid Probate</vt:lpstr>
      <vt:lpstr>The Benefits of Using Trusts for Estate Transfer</vt:lpstr>
      <vt:lpstr>The Benefits of Using Trusts for Estate Transfer (cont’d)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Thanachote R</dc:creator>
  <cp:lastModifiedBy>Thanachote R</cp:lastModifiedBy>
  <cp:revision>108</cp:revision>
  <dcterms:created xsi:type="dcterms:W3CDTF">2013-11-23T06:38:33Z</dcterms:created>
  <dcterms:modified xsi:type="dcterms:W3CDTF">2017-04-29T01:47:04Z</dcterms:modified>
</cp:coreProperties>
</file>