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57" r:id="rId2"/>
    <p:sldId id="288" r:id="rId3"/>
    <p:sldId id="289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67" r:id="rId14"/>
    <p:sldId id="272" r:id="rId15"/>
    <p:sldId id="273" r:id="rId16"/>
    <p:sldId id="274" r:id="rId17"/>
    <p:sldId id="277" r:id="rId18"/>
    <p:sldId id="275" r:id="rId19"/>
    <p:sldId id="276" r:id="rId20"/>
    <p:sldId id="268" r:id="rId21"/>
    <p:sldId id="269" r:id="rId22"/>
    <p:sldId id="278" r:id="rId23"/>
    <p:sldId id="270" r:id="rId24"/>
    <p:sldId id="279" r:id="rId25"/>
    <p:sldId id="280" r:id="rId26"/>
    <p:sldId id="281" r:id="rId27"/>
    <p:sldId id="282" r:id="rId28"/>
    <p:sldId id="290" r:id="rId29"/>
    <p:sldId id="283" r:id="rId30"/>
    <p:sldId id="284" r:id="rId31"/>
    <p:sldId id="285" r:id="rId32"/>
    <p:sldId id="260" r:id="rId33"/>
    <p:sldId id="286" r:id="rId34"/>
    <p:sldId id="287" r:id="rId35"/>
    <p:sldId id="291" r:id="rId36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0CC00"/>
    <a:srgbClr val="CC00CC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EC460%20Sem1-2552\Thai%20GDP%20Data%201994-2009Q1.xls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Macroeconomic%20Variables\CPI%20Annual%20Quarterly%20Monthly.xls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F:\EC460%20Sem1-2552\Thai%20GDP%20Data%201994-2009Q1.xls" TargetMode="External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Annual GDP Growth 1994 - 2008</a:t>
            </a:r>
          </a:p>
        </c:rich>
      </c:tx>
      <c:layout/>
    </c:title>
    <c:plotArea>
      <c:layout>
        <c:manualLayout>
          <c:layoutTarget val="inner"/>
          <c:xMode val="edge"/>
          <c:yMode val="edge"/>
          <c:x val="2.0226919825192192E-2"/>
          <c:y val="7.7534490880947798E-2"/>
          <c:w val="0.9444997050368158"/>
          <c:h val="0.89613904031226788"/>
        </c:manualLayout>
      </c:layout>
      <c:barChart>
        <c:barDir val="col"/>
        <c:grouping val="clustered"/>
        <c:ser>
          <c:idx val="0"/>
          <c:order val="0"/>
          <c:spPr>
            <a:solidFill>
              <a:srgbClr val="FF0000"/>
            </a:solidFill>
          </c:spPr>
          <c:cat>
            <c:strRef>
              <c:f>Sheet2!$A$13:$A$27</c:f>
              <c:strCache>
                <c:ptCount val="15"/>
                <c:pt idx="0">
                  <c:v>1994</c:v>
                </c:pt>
                <c:pt idx="1">
                  <c:v>1995</c:v>
                </c:pt>
                <c:pt idx="2">
                  <c:v>1996</c:v>
                </c:pt>
                <c:pt idx="3">
                  <c:v>1997</c:v>
                </c:pt>
                <c:pt idx="4">
                  <c:v>1998</c:v>
                </c:pt>
                <c:pt idx="5">
                  <c:v>1999</c:v>
                </c:pt>
                <c:pt idx="6">
                  <c:v>2000</c:v>
                </c:pt>
                <c:pt idx="7">
                  <c:v>2001</c:v>
                </c:pt>
                <c:pt idx="8">
                  <c:v>2002</c:v>
                </c:pt>
                <c:pt idx="9">
                  <c:v>2003</c:v>
                </c:pt>
                <c:pt idx="10">
                  <c:v>2004</c:v>
                </c:pt>
                <c:pt idx="11">
                  <c:v>2005</c:v>
                </c:pt>
                <c:pt idx="12">
                  <c:v>2006</c:v>
                </c:pt>
                <c:pt idx="13">
                  <c:v>2007p</c:v>
                </c:pt>
                <c:pt idx="14">
                  <c:v>2008p1</c:v>
                </c:pt>
              </c:strCache>
            </c:strRef>
          </c:cat>
          <c:val>
            <c:numRef>
              <c:f>Sheet2!$B$13:$B$27</c:f>
              <c:numCache>
                <c:formatCode>#,##0.0</c:formatCode>
                <c:ptCount val="15"/>
                <c:pt idx="0">
                  <c:v>9</c:v>
                </c:pt>
                <c:pt idx="1">
                  <c:v>9.2000000000000011</c:v>
                </c:pt>
                <c:pt idx="2">
                  <c:v>5.9</c:v>
                </c:pt>
                <c:pt idx="3">
                  <c:v>-1.4</c:v>
                </c:pt>
                <c:pt idx="4">
                  <c:v>-10.5</c:v>
                </c:pt>
                <c:pt idx="5">
                  <c:v>4.4000000000000004</c:v>
                </c:pt>
                <c:pt idx="6">
                  <c:v>4.8</c:v>
                </c:pt>
                <c:pt idx="7">
                  <c:v>2.2000000000000002</c:v>
                </c:pt>
                <c:pt idx="8">
                  <c:v>5.3</c:v>
                </c:pt>
                <c:pt idx="9">
                  <c:v>7.1</c:v>
                </c:pt>
                <c:pt idx="10">
                  <c:v>6.3</c:v>
                </c:pt>
                <c:pt idx="11">
                  <c:v>4.5999999999999996</c:v>
                </c:pt>
                <c:pt idx="12">
                  <c:v>5.2</c:v>
                </c:pt>
                <c:pt idx="13">
                  <c:v>4.9000000000000004</c:v>
                </c:pt>
                <c:pt idx="14">
                  <c:v>2.6</c:v>
                </c:pt>
              </c:numCache>
            </c:numRef>
          </c:val>
        </c:ser>
        <c:dLbls>
          <c:showVal val="1"/>
        </c:dLbls>
        <c:overlap val="-25"/>
        <c:axId val="36068736"/>
        <c:axId val="36103296"/>
      </c:barChart>
      <c:catAx>
        <c:axId val="3606873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600" b="1">
                <a:latin typeface="Angsana New" pitchFamily="18" charset="-34"/>
                <a:cs typeface="Angsana New" pitchFamily="18" charset="-34"/>
              </a:defRPr>
            </a:pPr>
            <a:endParaRPr lang="en-US"/>
          </a:p>
        </c:txPr>
        <c:crossAx val="36103296"/>
        <c:crosses val="autoZero"/>
        <c:auto val="1"/>
        <c:lblAlgn val="ctr"/>
        <c:lblOffset val="100"/>
      </c:catAx>
      <c:valAx>
        <c:axId val="36103296"/>
        <c:scaling>
          <c:orientation val="minMax"/>
        </c:scaling>
        <c:delete val="1"/>
        <c:axPos val="l"/>
        <c:numFmt formatCode="#,##0.0" sourceLinked="1"/>
        <c:tickLblPos val="none"/>
        <c:crossAx val="36068736"/>
        <c:crosses val="autoZero"/>
        <c:crossBetween val="between"/>
      </c:valAx>
    </c:plotArea>
    <c:plotVisOnly val="1"/>
    <c:dispBlanksAs val="gap"/>
  </c:chart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15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Consumer Price Index</a:t>
            </a:r>
          </a:p>
        </c:rich>
      </c:tx>
    </c:title>
    <c:plotArea>
      <c:layout/>
      <c:barChart>
        <c:barDir val="col"/>
        <c:grouping val="stacked"/>
        <c:ser>
          <c:idx val="0"/>
          <c:order val="0"/>
          <c:tx>
            <c:strRef>
              <c:f>Annual!$E$20</c:f>
              <c:strCache>
                <c:ptCount val="1"/>
                <c:pt idx="0">
                  <c:v>CPI</c:v>
                </c:pt>
              </c:strCache>
            </c:strRef>
          </c:tx>
          <c:spPr>
            <a:solidFill>
              <a:srgbClr val="FFC000"/>
            </a:solidFill>
            <a:ln w="9525" cap="flat" cmpd="sng" algn="ctr">
              <a:solidFill>
                <a:schemeClr val="accent6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dLbls>
            <c:txPr>
              <a:bodyPr/>
              <a:lstStyle/>
              <a:p>
                <a:pPr>
                  <a:defRPr sz="1050"/>
                </a:pPr>
                <a:endParaRPr lang="en-US"/>
              </a:p>
            </c:txPr>
            <c:dLblPos val="inEnd"/>
            <c:showVal val="1"/>
          </c:dLbls>
          <c:cat>
            <c:numRef>
              <c:f>Annual!$F$21:$F$29</c:f>
              <c:numCache>
                <c:formatCode>General</c:formatCode>
                <c:ptCount val="9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</c:numCache>
            </c:numRef>
          </c:cat>
          <c:val>
            <c:numRef>
              <c:f>Annual!$E$21:$E$29</c:f>
              <c:numCache>
                <c:formatCode>0.0%</c:formatCode>
                <c:ptCount val="9"/>
                <c:pt idx="0">
                  <c:v>1.6632016632016581E-2</c:v>
                </c:pt>
                <c:pt idx="1">
                  <c:v>1.6359918200409086E-2</c:v>
                </c:pt>
                <c:pt idx="2">
                  <c:v>6.0362173038228982E-3</c:v>
                </c:pt>
                <c:pt idx="3">
                  <c:v>1.7999999999999964E-2</c:v>
                </c:pt>
                <c:pt idx="4">
                  <c:v>2.7504911591355614E-2</c:v>
                </c:pt>
                <c:pt idx="5">
                  <c:v>4.4933078393881484E-2</c:v>
                </c:pt>
                <c:pt idx="6">
                  <c:v>4.6660567246111777E-2</c:v>
                </c:pt>
                <c:pt idx="7">
                  <c:v>2.2727272727272749E-2</c:v>
                </c:pt>
                <c:pt idx="8">
                  <c:v>5.4273504273504226E-2</c:v>
                </c:pt>
              </c:numCache>
            </c:numRef>
          </c:val>
        </c:ser>
        <c:overlap val="100"/>
        <c:axId val="37788288"/>
        <c:axId val="77324672"/>
      </c:barChart>
      <c:catAx>
        <c:axId val="377882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2400" b="1"/>
            </a:pPr>
            <a:endParaRPr lang="en-US"/>
          </a:p>
        </c:txPr>
        <c:crossAx val="77324672"/>
        <c:crosses val="autoZero"/>
        <c:auto val="1"/>
        <c:lblAlgn val="ctr"/>
        <c:lblOffset val="100"/>
      </c:catAx>
      <c:valAx>
        <c:axId val="77324672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77882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/>
              <a:t>Quarterly GDP Growth 1994-2009Q1</a:t>
            </a:r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spPr>
            <a:solidFill>
              <a:srgbClr val="C00000"/>
            </a:solidFill>
          </c:spPr>
          <c:cat>
            <c:strRef>
              <c:f>Sheet4!$A$13:$A$73</c:f>
              <c:strCache>
                <c:ptCount val="61"/>
                <c:pt idx="0">
                  <c:v>94</c:v>
                </c:pt>
                <c:pt idx="4">
                  <c:v>95</c:v>
                </c:pt>
                <c:pt idx="8">
                  <c:v>96</c:v>
                </c:pt>
                <c:pt idx="12">
                  <c:v>97</c:v>
                </c:pt>
                <c:pt idx="16">
                  <c:v>98</c:v>
                </c:pt>
                <c:pt idx="20">
                  <c:v>99</c:v>
                </c:pt>
                <c:pt idx="24">
                  <c:v>2000</c:v>
                </c:pt>
                <c:pt idx="28">
                  <c:v>01</c:v>
                </c:pt>
                <c:pt idx="32">
                  <c:v>02</c:v>
                </c:pt>
                <c:pt idx="36">
                  <c:v>03</c:v>
                </c:pt>
                <c:pt idx="40">
                  <c:v>04</c:v>
                </c:pt>
                <c:pt idx="44">
                  <c:v>05</c:v>
                </c:pt>
                <c:pt idx="48">
                  <c:v>06</c:v>
                </c:pt>
                <c:pt idx="52">
                  <c:v>07</c:v>
                </c:pt>
                <c:pt idx="56">
                  <c:v>08</c:v>
                </c:pt>
                <c:pt idx="60">
                  <c:v>09</c:v>
                </c:pt>
              </c:strCache>
            </c:strRef>
          </c:cat>
          <c:val>
            <c:numRef>
              <c:f>Sheet4!$B$13:$B$73</c:f>
              <c:numCache>
                <c:formatCode>#,##0.0</c:formatCode>
                <c:ptCount val="61"/>
                <c:pt idx="0">
                  <c:v>10.9</c:v>
                </c:pt>
                <c:pt idx="1">
                  <c:v>9.9</c:v>
                </c:pt>
                <c:pt idx="2">
                  <c:v>5.5</c:v>
                </c:pt>
                <c:pt idx="3">
                  <c:v>9.7000000000000011</c:v>
                </c:pt>
                <c:pt idx="4">
                  <c:v>9.6</c:v>
                </c:pt>
                <c:pt idx="5">
                  <c:v>12.3</c:v>
                </c:pt>
                <c:pt idx="6">
                  <c:v>9.6</c:v>
                </c:pt>
                <c:pt idx="7">
                  <c:v>5.9</c:v>
                </c:pt>
                <c:pt idx="8">
                  <c:v>4.7</c:v>
                </c:pt>
                <c:pt idx="9">
                  <c:v>6.5</c:v>
                </c:pt>
                <c:pt idx="10">
                  <c:v>7.8</c:v>
                </c:pt>
                <c:pt idx="11">
                  <c:v>4.5999999999999996</c:v>
                </c:pt>
                <c:pt idx="12">
                  <c:v>1</c:v>
                </c:pt>
                <c:pt idx="13">
                  <c:v>-0.60000000000000064</c:v>
                </c:pt>
                <c:pt idx="14">
                  <c:v>-1.6</c:v>
                </c:pt>
                <c:pt idx="15">
                  <c:v>-4.2</c:v>
                </c:pt>
                <c:pt idx="16">
                  <c:v>-7.1</c:v>
                </c:pt>
                <c:pt idx="17">
                  <c:v>-13.9</c:v>
                </c:pt>
                <c:pt idx="18">
                  <c:v>-13.9</c:v>
                </c:pt>
                <c:pt idx="19">
                  <c:v>-7.2</c:v>
                </c:pt>
                <c:pt idx="20">
                  <c:v>-0.2</c:v>
                </c:pt>
                <c:pt idx="21">
                  <c:v>3.4</c:v>
                </c:pt>
                <c:pt idx="22">
                  <c:v>8.4</c:v>
                </c:pt>
                <c:pt idx="23">
                  <c:v>6.4</c:v>
                </c:pt>
                <c:pt idx="24">
                  <c:v>6.5</c:v>
                </c:pt>
                <c:pt idx="25">
                  <c:v>6.1</c:v>
                </c:pt>
                <c:pt idx="26">
                  <c:v>2.4</c:v>
                </c:pt>
                <c:pt idx="27">
                  <c:v>4</c:v>
                </c:pt>
                <c:pt idx="28">
                  <c:v>1.7</c:v>
                </c:pt>
                <c:pt idx="29">
                  <c:v>2.2000000000000002</c:v>
                </c:pt>
                <c:pt idx="30">
                  <c:v>2.1</c:v>
                </c:pt>
                <c:pt idx="31">
                  <c:v>2.7</c:v>
                </c:pt>
                <c:pt idx="32">
                  <c:v>4.5</c:v>
                </c:pt>
                <c:pt idx="33">
                  <c:v>5</c:v>
                </c:pt>
                <c:pt idx="34">
                  <c:v>5.8</c:v>
                </c:pt>
                <c:pt idx="35">
                  <c:v>6</c:v>
                </c:pt>
                <c:pt idx="36">
                  <c:v>6.9</c:v>
                </c:pt>
                <c:pt idx="37">
                  <c:v>6.6</c:v>
                </c:pt>
                <c:pt idx="38">
                  <c:v>6.7</c:v>
                </c:pt>
                <c:pt idx="39">
                  <c:v>8.3000000000000007</c:v>
                </c:pt>
                <c:pt idx="40">
                  <c:v>6.7</c:v>
                </c:pt>
                <c:pt idx="41">
                  <c:v>6.6</c:v>
                </c:pt>
                <c:pt idx="42">
                  <c:v>6.3</c:v>
                </c:pt>
                <c:pt idx="43">
                  <c:v>5.9</c:v>
                </c:pt>
                <c:pt idx="44">
                  <c:v>3.6</c:v>
                </c:pt>
                <c:pt idx="45">
                  <c:v>4.7</c:v>
                </c:pt>
                <c:pt idx="46">
                  <c:v>5.5</c:v>
                </c:pt>
                <c:pt idx="47">
                  <c:v>4.7</c:v>
                </c:pt>
                <c:pt idx="48">
                  <c:v>6.4</c:v>
                </c:pt>
                <c:pt idx="49">
                  <c:v>5.3</c:v>
                </c:pt>
                <c:pt idx="50">
                  <c:v>4.8</c:v>
                </c:pt>
                <c:pt idx="51">
                  <c:v>4.5</c:v>
                </c:pt>
                <c:pt idx="52">
                  <c:v>4.4000000000000004</c:v>
                </c:pt>
                <c:pt idx="53">
                  <c:v>4.4000000000000004</c:v>
                </c:pt>
                <c:pt idx="54">
                  <c:v>5.0999999999999996</c:v>
                </c:pt>
                <c:pt idx="55">
                  <c:v>5.7</c:v>
                </c:pt>
                <c:pt idx="56">
                  <c:v>6</c:v>
                </c:pt>
                <c:pt idx="57">
                  <c:v>5.3</c:v>
                </c:pt>
                <c:pt idx="58">
                  <c:v>3.9</c:v>
                </c:pt>
                <c:pt idx="59">
                  <c:v>-4.2</c:v>
                </c:pt>
                <c:pt idx="60">
                  <c:v>-7.1</c:v>
                </c:pt>
              </c:numCache>
            </c:numRef>
          </c:val>
        </c:ser>
        <c:axId val="37897344"/>
        <c:axId val="37898880"/>
      </c:barChart>
      <c:catAx>
        <c:axId val="378973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2800" b="1"/>
            </a:pPr>
            <a:endParaRPr lang="en-US"/>
          </a:p>
        </c:txPr>
        <c:crossAx val="37898880"/>
        <c:crosses val="autoZero"/>
        <c:auto val="1"/>
        <c:lblAlgn val="ctr"/>
        <c:lblOffset val="100"/>
        <c:tickLblSkip val="1"/>
      </c:catAx>
      <c:valAx>
        <c:axId val="37898880"/>
        <c:scaling>
          <c:orientation val="minMax"/>
          <c:min val="-15"/>
        </c:scaling>
        <c:axPos val="l"/>
        <c:majorGridlines/>
        <c:numFmt formatCode="#,##0.0" sourceLinked="1"/>
        <c:tickLblPos val="nextTo"/>
        <c:crossAx val="37897344"/>
        <c:crosses val="autoZero"/>
        <c:crossBetween val="between"/>
      </c:valAx>
    </c:plotArea>
    <c:plotVisOnly val="1"/>
  </c:chart>
  <c:externalData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02FD2B8E-C98F-4CC5-9548-EFE6D45BDFB7}" type="datetimeFigureOut">
              <a:rPr lang="th-TH"/>
              <a:pPr>
                <a:defRPr/>
              </a:pPr>
              <a:t>30/01/55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A8550A9-1ECD-41F0-BB27-2CE3FE14AC2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CF38FDE-8647-4B16-9CB5-4E5C69868ACE}" type="datetimeFigureOut">
              <a:rPr lang="th-TH"/>
              <a:pPr>
                <a:defRPr/>
              </a:pPr>
              <a:t>30/01/55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AD9CC53-B55D-4769-BF37-FE776719B5D5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35A8DA-B7F8-4A3A-8616-A37352EE3936}" type="slidenum">
              <a:rPr lang="en-US" smtClean="0">
                <a:latin typeface="Arial" charset="0"/>
              </a:rPr>
              <a:pPr/>
              <a:t>28</a:t>
            </a:fld>
            <a:endParaRPr lang="th-TH" smtClean="0">
              <a:latin typeface="Arial" charset="0"/>
            </a:endParaRPr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>
              <a:cs typeface="Cordia New" pitchFamily="34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250671-13F6-4452-A298-BAB5AD59531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26208-F1C7-4A8A-ABFA-30F7C832790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8DB19-9454-4CEF-978F-CF9B68D58C8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CC0839-88B1-4B27-B4AA-FC2D78C8452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613FD-3B53-48EE-BDFD-2FBEEEF8DF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9CEA7E-67A8-4DE6-96A4-33D363D9C67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27C9E-F4E2-4C72-85C1-9E54EC30939E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B3D412-EE2A-43B1-AF20-7DD7153BB97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3EF17F-A7E0-4434-8201-BF5856E3002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AB830-41B0-49B6-9EF7-A4B3BF9FF3B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65BB0-F494-4AB1-B09E-8C0002B1A61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CF14447C-9CD1-4675-8A6C-0E8A4A2C9DC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2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1116013" y="1268413"/>
            <a:ext cx="7056437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30000"/>
              </a:spcBef>
            </a:pPr>
            <a:endParaRPr lang="en-US" sz="4800" b="1">
              <a:latin typeface="Times New Roman" pitchFamily="18" charset="0"/>
              <a:cs typeface="Tahoma" pitchFamily="34" charset="0"/>
            </a:endParaRPr>
          </a:p>
          <a:p>
            <a:pPr marL="342900" indent="-342900" algn="ctr">
              <a:spcBef>
                <a:spcPct val="30000"/>
              </a:spcBef>
            </a:pPr>
            <a:r>
              <a:rPr lang="en-US" sz="4800" b="1">
                <a:solidFill>
                  <a:srgbClr val="C00000"/>
                </a:solidFill>
                <a:latin typeface="Times New Roman" pitchFamily="18" charset="0"/>
                <a:cs typeface="Tahoma" pitchFamily="34" charset="0"/>
              </a:rPr>
              <a:t>From “East Asian” Crisis </a:t>
            </a:r>
          </a:p>
          <a:p>
            <a:pPr marL="342900" indent="-342900" algn="ctr">
              <a:spcBef>
                <a:spcPct val="30000"/>
              </a:spcBef>
            </a:pPr>
            <a:r>
              <a:rPr lang="en-US" sz="4800" b="1">
                <a:solidFill>
                  <a:srgbClr val="C00000"/>
                </a:solidFill>
                <a:latin typeface="Times New Roman" pitchFamily="18" charset="0"/>
                <a:cs typeface="Tahoma" pitchFamily="34" charset="0"/>
              </a:rPr>
              <a:t>To “Hamburger” Crisis</a:t>
            </a:r>
            <a:endParaRPr lang="th-TH" sz="4800" b="1">
              <a:solidFill>
                <a:srgbClr val="C00000"/>
              </a:solidFill>
              <a:latin typeface="Times New Roman" pitchFamily="18" charset="0"/>
              <a:cs typeface="Tahoma" pitchFamily="34" charset="0"/>
            </a:endParaRPr>
          </a:p>
        </p:txBody>
      </p:sp>
      <p:sp>
        <p:nvSpPr>
          <p:cNvPr id="512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A31C7F-191C-406F-96AE-ECD1FFAFA4FC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9B3FEA-454B-4FC9-A50D-D04EECB76FC7}" type="slidenum">
              <a:rPr lang="en-US" smtClean="0">
                <a:latin typeface="Arial" charset="0"/>
              </a:rPr>
              <a:pPr/>
              <a:t>2</a:t>
            </a:fld>
            <a:endParaRPr lang="th-TH" smtClean="0">
              <a:latin typeface="Arial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306723"/>
                </a:solidFill>
                <a:latin typeface="Angsana New" pitchFamily="18" charset="-34"/>
              </a:rPr>
              <a:t>References</a:t>
            </a:r>
            <a:endParaRPr lang="th-TH" sz="6600" b="1" smtClean="0">
              <a:solidFill>
                <a:srgbClr val="306723"/>
              </a:solidFill>
              <a:latin typeface="Angsana New" pitchFamily="18" charset="-34"/>
            </a:endParaRP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chemeClr val="accent2"/>
                </a:solidFill>
                <a:latin typeface="Angsana New" pitchFamily="18" charset="-34"/>
              </a:rPr>
              <a:t>รังสรรค์ ธนะพรพันธุ์ </a:t>
            </a:r>
            <a:r>
              <a:rPr lang="en-US" sz="4400" b="1" smtClean="0">
                <a:solidFill>
                  <a:schemeClr val="accent2"/>
                </a:solidFill>
                <a:latin typeface="Angsana New" pitchFamily="18" charset="-34"/>
              </a:rPr>
              <a:t>“</a:t>
            </a:r>
            <a:r>
              <a:rPr lang="th-TH" sz="4400" b="1" smtClean="0">
                <a:solidFill>
                  <a:schemeClr val="accent2"/>
                </a:solidFill>
                <a:latin typeface="Angsana New" pitchFamily="18" charset="-34"/>
              </a:rPr>
              <a:t>เศรษฐกิจไทยหลังวิกฤตการณ์ปี 2540</a:t>
            </a:r>
            <a:r>
              <a:rPr lang="en-US" sz="4400" b="1" smtClean="0">
                <a:solidFill>
                  <a:schemeClr val="accent2"/>
                </a:solidFill>
                <a:latin typeface="Angsana New" pitchFamily="18" charset="-34"/>
              </a:rPr>
              <a:t>”</a:t>
            </a:r>
            <a:r>
              <a:rPr lang="th-TH" sz="4400" b="1" smtClean="0">
                <a:solidFill>
                  <a:schemeClr val="accent2"/>
                </a:solidFill>
                <a:latin typeface="Angsana New" pitchFamily="18" charset="-34"/>
              </a:rPr>
              <a:t> โครงการจัดพิมพ์คบไฟ 2545</a:t>
            </a:r>
          </a:p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chemeClr val="accent2"/>
                </a:solidFill>
                <a:latin typeface="Angsana New" pitchFamily="18" charset="-34"/>
              </a:rPr>
              <a:t>ดร. ทรงธรรม ปิ่นโต “วิกฤติการเงินสหรัฐ</a:t>
            </a:r>
            <a:r>
              <a:rPr lang="en-US" sz="4400" b="1" smtClean="0">
                <a:solidFill>
                  <a:schemeClr val="accent2"/>
                </a:solidFill>
                <a:latin typeface="Angsana New" pitchFamily="18" charset="-34"/>
              </a:rPr>
              <a:t>: </a:t>
            </a:r>
            <a:r>
              <a:rPr lang="th-TH" sz="4400" b="1" smtClean="0">
                <a:solidFill>
                  <a:schemeClr val="accent2"/>
                </a:solidFill>
                <a:latin typeface="Angsana New" pitchFamily="18" charset="-34"/>
              </a:rPr>
              <a:t>กระทบไทยเพียงใด” ตุลาคม 2551</a:t>
            </a:r>
          </a:p>
          <a:p>
            <a:pPr eaLnBrk="1" hangingPunct="1">
              <a:buFont typeface="Symbol" pitchFamily="18" charset="2"/>
              <a:buChar char=""/>
            </a:pPr>
            <a:r>
              <a:rPr lang="th-TH" sz="4400" b="1" smtClean="0">
                <a:solidFill>
                  <a:srgbClr val="002060"/>
                </a:solidFill>
                <a:latin typeface="Angsana New" pitchFamily="18" charset="-34"/>
              </a:rPr>
              <a:t>ดร. อัจนา ไวความดี “จะหวังพึ่งนโยบายมหภาคได้มากแค่ไหน” ธันวาคม 2551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70CF56-24A1-49AE-A4FA-9A177F8E9A56}" type="slidenum">
              <a:rPr lang="en-US" smtClean="0">
                <a:latin typeface="Arial" charset="0"/>
              </a:rPr>
              <a:pPr/>
              <a:t>3</a:t>
            </a:fld>
            <a:endParaRPr lang="th-TH" smtClean="0">
              <a:latin typeface="Arial" charset="0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306723"/>
                </a:solidFill>
                <a:latin typeface="Angsana New" pitchFamily="18" charset="-34"/>
              </a:rPr>
              <a:t>References</a:t>
            </a:r>
            <a:endParaRPr lang="th-TH" sz="6600" b="1" smtClean="0">
              <a:solidFill>
                <a:srgbClr val="306723"/>
              </a:solidFill>
              <a:latin typeface="Angsana New" pitchFamily="18" charset="-34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</p:spPr>
        <p:txBody>
          <a:bodyPr/>
          <a:lstStyle/>
          <a:p>
            <a:pPr eaLnBrk="1" hangingPunct="1"/>
            <a:r>
              <a:rPr lang="th-TH" sz="4400" smtClean="0"/>
              <a:t> </a:t>
            </a:r>
            <a:r>
              <a:rPr lang="th-TH" sz="4400" b="1" smtClean="0"/>
              <a:t>เกศสรินทร์ ตันสุวรรณรัตน์ “</a:t>
            </a:r>
            <a:r>
              <a:rPr lang="th-TH" sz="4400" b="1" smtClean="0">
                <a:solidFill>
                  <a:srgbClr val="000000"/>
                </a:solidFill>
                <a:latin typeface="Angsana New" pitchFamily="18" charset="-34"/>
              </a:rPr>
              <a:t>วิกฤติการเงินสหรัฐ: กระทบการท่องเที่ยวไทยเพียงใด” พฤศจิกายน 2551</a:t>
            </a:r>
          </a:p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Brunnermeier, M. K. 2009. “Deciphering the Liquidity and Credit Crunch 2007–2008.” </a:t>
            </a:r>
            <a:r>
              <a:rPr lang="en-US" b="1" i="1" smtClean="0">
                <a:latin typeface="Times New Roman" pitchFamily="18" charset="0"/>
                <a:cs typeface="Times New Roman" pitchFamily="18" charset="0"/>
              </a:rPr>
              <a:t>Journal of Economic Perspectives 23 (1): 77–100.</a:t>
            </a:r>
            <a:endParaRPr lang="th-TH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Slow recovery since 1999 after the 1997 crisis: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1999: 4.4%         	2004: 6.3%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   2000: 4.8% 		2005: 4.6%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2001: 2.2%		2006: 5.2%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2002: 5.3%		2007: 4.9%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</a:rPr>
              <a:t>	2003: 7.1%</a:t>
            </a:r>
            <a:endParaRPr lang="th-TH" sz="3600" smtClean="0">
              <a:solidFill>
                <a:srgbClr val="FF0000"/>
              </a:solidFill>
            </a:endParaRPr>
          </a:p>
        </p:txBody>
      </p:sp>
      <p:sp>
        <p:nvSpPr>
          <p:cNvPr id="81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8C5808-0DF8-40A0-BCFF-B0E707A21473}" type="slidenum">
              <a:rPr lang="en-US" smtClean="0">
                <a:latin typeface="Arial" charset="0"/>
              </a:rPr>
              <a:pPr/>
              <a:t>4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/>
        </p:nvGraphicFramePr>
        <p:xfrm>
          <a:off x="533400" y="457200"/>
          <a:ext cx="80772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2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282AC1D-F150-4FAE-B19C-74476A8991A7}" type="slidenum">
              <a:rPr lang="en-US" smtClean="0">
                <a:latin typeface="Arial" charset="0"/>
              </a:rPr>
              <a:pPr/>
              <a:t>5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latin typeface="Times New Roman" pitchFamily="18" charset="0"/>
              </a:rPr>
              <a:t>Non-performing loans declined and financial institutions recovered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 Exports became an important</a:t>
            </a:r>
            <a:r>
              <a:rPr lang="th-TH" sz="40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stimulus for the economy again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002060"/>
                </a:solidFill>
                <a:latin typeface="Times New Roman" pitchFamily="18" charset="0"/>
              </a:rPr>
              <a:t> Weaker baht boosted exports, imports fell because of low investment</a:t>
            </a:r>
            <a:endParaRPr lang="th-TH" sz="4000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100FD05-17C4-4E7A-9C52-FB412254187D}" type="slidenum">
              <a:rPr lang="en-US" smtClean="0">
                <a:latin typeface="Arial" charset="0"/>
              </a:rPr>
              <a:pPr/>
              <a:t>6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 Surpluses in trade and current accounts from 1998 to 2004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 But a deficit in 2005 when world oil price went up sharply</a:t>
            </a:r>
          </a:p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C00000"/>
                </a:solidFill>
                <a:latin typeface="Times New Roman" pitchFamily="18" charset="0"/>
              </a:rPr>
              <a:t> And another</a:t>
            </a:r>
            <a:r>
              <a:rPr lang="th-TH" sz="4000" b="1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C00000"/>
                </a:solidFill>
                <a:latin typeface="Times New Roman" pitchFamily="18" charset="0"/>
              </a:rPr>
              <a:t>deficit in service and current accounts in 2008 when political violence adversely affected tourism</a:t>
            </a:r>
            <a:endParaRPr lang="th-TH" sz="4000" b="1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1126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E3A94FC-3A01-480D-9868-FAF8A5BFE628}" type="slidenum">
              <a:rPr lang="en-US" smtClean="0">
                <a:latin typeface="Arial" charset="0"/>
              </a:rPr>
              <a:pPr/>
              <a:t>7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th-TH" sz="4000" b="1" smtClean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Foreign debt repayments caused deficits in capital account</a:t>
            </a:r>
            <a:endParaRPr lang="th-TH" sz="4000" b="1" smtClean="0">
              <a:solidFill>
                <a:srgbClr val="3333FF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h-TH" sz="4000" b="1" smtClean="0">
                <a:solidFill>
                  <a:srgbClr val="00CC0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00CC00"/>
                </a:solidFill>
                <a:latin typeface="Times New Roman" pitchFamily="18" charset="0"/>
              </a:rPr>
              <a:t>But the overall balance of payments was mostly in surpluses, adding international reserves continuously</a:t>
            </a:r>
            <a:endParaRPr lang="th-TH" sz="4000" b="1" smtClean="0">
              <a:solidFill>
                <a:srgbClr val="00CC00"/>
              </a:solidFill>
              <a:latin typeface="Times New Roman" pitchFamily="18" charset="0"/>
            </a:endParaRP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C64845-EA4D-4287-BED7-783E375BD7A0}" type="slidenum">
              <a:rPr lang="en-US" smtClean="0">
                <a:latin typeface="Arial" charset="0"/>
              </a:rPr>
              <a:pPr/>
              <a:t>8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In 2006, the baht gained much strength + large short-term capital inflows, prompting the BOT to adopt the 30% reserve requirement to discourage the inflows</a:t>
            </a:r>
            <a:endParaRPr lang="th-TH" sz="40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89B748C-7BB7-476A-B69C-064C6CA7665A}" type="slidenum">
              <a:rPr lang="en-US" smtClean="0">
                <a:latin typeface="Arial" charset="0"/>
              </a:rPr>
              <a:pPr/>
              <a:t>9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AB917107-0203-4A75-8C0B-BB779594DB1A}" type="slidenum">
              <a:rPr lang="en-US" sz="1400"/>
              <a:pPr algn="r"/>
              <a:t>10</a:t>
            </a:fld>
            <a:endParaRPr lang="th-TH" sz="1400"/>
          </a:p>
        </p:txBody>
      </p:sp>
      <p:sp>
        <p:nvSpPr>
          <p:cNvPr id="1028" name="Text Box 2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pitchFamily="18" charset="-34"/>
              </a:rPr>
              <a:t>Thailand’s Balance of Payments 1997-2008, (bill. Baht)</a:t>
            </a:r>
            <a:endParaRPr lang="th-TH" sz="4000" b="1">
              <a:latin typeface="Angsana New" pitchFamily="18" charset="-34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695325" y="1411288"/>
          <a:ext cx="8070850" cy="4810125"/>
        </p:xfrm>
        <a:graphic>
          <a:graphicData uri="http://schemas.openxmlformats.org/presentationml/2006/ole">
            <p:oleObj spid="_x0000_s1026" name="แผ่นงาน" r:id="rId3" imgW="4448175" imgH="2647950" progId="Excel.Sheet.8">
              <p:embed/>
            </p:oleObj>
          </a:graphicData>
        </a:graphic>
      </p:graphicFrame>
      <p:sp>
        <p:nvSpPr>
          <p:cNvPr id="102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B59797F-B051-4294-BA83-2AFC4AE02C65}" type="slidenum">
              <a:rPr lang="en-US" smtClean="0">
                <a:latin typeface="Arial" charset="0"/>
              </a:rPr>
              <a:pPr/>
              <a:t>10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3E5DF5F6-5BC8-445B-B977-02BABF8C7C5A}" type="slidenum">
              <a:rPr lang="en-US" sz="1400"/>
              <a:pPr algn="r"/>
              <a:t>11</a:t>
            </a:fld>
            <a:endParaRPr lang="th-TH" sz="140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698500" y="1408113"/>
          <a:ext cx="8035925" cy="4740275"/>
        </p:xfrm>
        <a:graphic>
          <a:graphicData uri="http://schemas.openxmlformats.org/presentationml/2006/ole">
            <p:oleObj spid="_x0000_s2050" name="Worksheet" r:id="rId3" imgW="4448250" imgH="2648040" progId="Excel.Sheet.8">
              <p:embed/>
            </p:oleObj>
          </a:graphicData>
        </a:graphic>
      </p:graphicFrame>
      <p:sp>
        <p:nvSpPr>
          <p:cNvPr id="2052" name="Text Box 3"/>
          <p:cNvSpPr txBox="1">
            <a:spLocks noChangeArrowheads="1"/>
          </p:cNvSpPr>
          <p:nvPr/>
        </p:nvSpPr>
        <p:spPr bwMode="auto">
          <a:xfrm>
            <a:off x="533400" y="223838"/>
            <a:ext cx="8074025" cy="71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4000" b="1">
                <a:latin typeface="Angsana New" pitchFamily="18" charset="-34"/>
              </a:rPr>
              <a:t>Thailand’s Balance of Payments 1997-2008, (bill. Baht)</a:t>
            </a:r>
            <a:endParaRPr lang="th-TH" sz="4000" b="1">
              <a:latin typeface="Angsana New" pitchFamily="18" charset="-34"/>
            </a:endParaRPr>
          </a:p>
        </p:txBody>
      </p:sp>
      <p:sp>
        <p:nvSpPr>
          <p:cNvPr id="2053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C248B5-B9FC-40A9-A325-6B3017F95E15}" type="slidenum">
              <a:rPr lang="en-US" smtClean="0">
                <a:latin typeface="Arial" charset="0"/>
              </a:rPr>
              <a:pPr/>
              <a:t>11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After the 1997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Low inflation, except during 2005 and 2008 when world oil prices climbed (peaked at $147</a:t>
            </a:r>
            <a:r>
              <a:rPr lang="th-TH" sz="4000" b="1" smtClean="0">
                <a:solidFill>
                  <a:srgbClr val="3333FF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</a:rPr>
              <a:t>per barrel in July 2008)</a:t>
            </a:r>
            <a:endParaRPr lang="th-TH" sz="4000" b="1" smtClean="0">
              <a:solidFill>
                <a:srgbClr val="3333FF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th-TH" sz="40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4000" b="1" smtClean="0">
                <a:solidFill>
                  <a:srgbClr val="7030A0"/>
                </a:solidFill>
                <a:latin typeface="Times New Roman" pitchFamily="18" charset="0"/>
              </a:rPr>
              <a:t>Higher, but not serious, inflation</a:t>
            </a:r>
            <a:endParaRPr lang="th-TH" sz="4000" b="1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143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3A4B12-D4A5-4C3A-A60A-1817E3C0FECF}" type="slidenum">
              <a:rPr lang="en-US" smtClean="0">
                <a:latin typeface="Arial" charset="0"/>
              </a:rPr>
              <a:pPr/>
              <a:t>12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5263B336-E5AA-4944-A9BF-A0FFC391EC7C}" type="slidenum">
              <a:rPr lang="en-US" sz="1400"/>
              <a:pPr algn="r"/>
              <a:t>13</a:t>
            </a:fld>
            <a:endParaRPr lang="th-TH" sz="1400"/>
          </a:p>
        </p:txBody>
      </p:sp>
      <p:graphicFrame>
        <p:nvGraphicFramePr>
          <p:cNvPr id="3" name="Chart 2"/>
          <p:cNvGraphicFramePr/>
          <p:nvPr/>
        </p:nvGraphicFramePr>
        <p:xfrm>
          <a:off x="838200" y="533400"/>
          <a:ext cx="7391400" cy="5562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570970-8603-448C-BFEC-6FFCAD161119}" type="slidenum">
              <a:rPr lang="en-US" smtClean="0">
                <a:latin typeface="Arial" charset="0"/>
              </a:rPr>
              <a:pPr/>
              <a:t>13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solidFill>
                  <a:srgbClr val="C00000"/>
                </a:solidFill>
                <a:latin typeface="Times New Roman" pitchFamily="18" charset="0"/>
              </a:rPr>
              <a:t> </a:t>
            </a:r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</a:rPr>
              <a:t>Most serious problem for the Thai economy now is the impacts from the “hamburger” or subprime mortgage crisis</a:t>
            </a:r>
          </a:p>
          <a:p>
            <a:pPr eaLnBrk="1" hangingPunct="1">
              <a:lnSpc>
                <a:spcPct val="90000"/>
              </a:lnSpc>
            </a:pP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</a:rPr>
              <a:t> High loan defaults in U.S. real estate weakened financial institutions in U.S. and other countries, reduced total credits, and caused economic recession worldwide</a:t>
            </a:r>
            <a:endParaRPr lang="th-TH" sz="36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163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F6E182-6F44-41F1-A5A0-E18EC69D4925}" type="slidenum">
              <a:rPr lang="en-US" smtClean="0">
                <a:latin typeface="Arial" charset="0"/>
              </a:rPr>
              <a:pPr/>
              <a:t>14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has felt the impacts of the crisis since the later part of 2008: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Large withdrawals of funds by</a:t>
            </a:r>
            <a:r>
              <a:rPr lang="th-TH" sz="32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foreign investors from the stock market led to sharp drops of stock prices (SET index from &gt;800</a:t>
            </a:r>
            <a:r>
              <a:rPr lang="th-TH" sz="3200" b="1" smtClean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in mid-2008 to &lt;400 in early 2009)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solidFill>
                  <a:srgbClr val="7030A0"/>
                </a:solidFill>
                <a:latin typeface="Times New Roman" pitchFamily="18" charset="0"/>
              </a:rPr>
              <a:t> Foreign direct investment also decreased</a:t>
            </a:r>
            <a:endParaRPr lang="th-TH" sz="3200" b="1" smtClean="0">
              <a:solidFill>
                <a:srgbClr val="7030A0"/>
              </a:solidFill>
              <a:latin typeface="Times New Roman" pitchFamily="18" charset="0"/>
            </a:endParaRPr>
          </a:p>
        </p:txBody>
      </p:sp>
      <p:sp>
        <p:nvSpPr>
          <p:cNvPr id="1741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9F5969F-D7D8-44F6-A6CD-BDEF3ED236F5}" type="slidenum">
              <a:rPr lang="en-US" smtClean="0">
                <a:latin typeface="Arial" charset="0"/>
              </a:rPr>
              <a:pPr/>
              <a:t>15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has felt the impacts of the crisis since the later part of 2008:</a:t>
            </a:r>
          </a:p>
          <a:p>
            <a:pPr lvl="1" eaLnBrk="1" hangingPunct="1"/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</a:rPr>
              <a:t>World trade shrank, and Thailand’s exports declined in every market for most products – expected decline of about 20% in 2009, and even bigger decline for imports, causing a trade surplus</a:t>
            </a:r>
            <a:endParaRPr lang="th-TH" sz="32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F430950-93A2-4829-BA56-1E4498D12B19}" type="slidenum">
              <a:rPr lang="en-US" smtClean="0">
                <a:latin typeface="Arial" charset="0"/>
              </a:rPr>
              <a:pPr/>
              <a:t>16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 </a:t>
            </a:r>
            <a:r>
              <a:rPr lang="th-TH" sz="4000" b="1" smtClean="0">
                <a:latin typeface="Times New Roman" pitchFamily="18" charset="0"/>
              </a:rPr>
              <a:t> </a:t>
            </a:r>
            <a:r>
              <a:rPr lang="en-US" sz="4000" b="1" smtClean="0">
                <a:latin typeface="Times New Roman" pitchFamily="18" charset="0"/>
              </a:rPr>
              <a:t>The Thai economy has felt the impacts of the crisis since the later part of 2008:</a:t>
            </a:r>
          </a:p>
          <a:p>
            <a:pPr lvl="1" eaLnBrk="1" hangingPunct="1">
              <a:buFontTx/>
              <a:buChar char="•"/>
            </a:pPr>
            <a:r>
              <a:rPr lang="en-US" sz="320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n-US" sz="3200" b="1" smtClean="0">
                <a:solidFill>
                  <a:srgbClr val="002060"/>
                </a:solidFill>
                <a:latin typeface="Times New Roman" pitchFamily="18" charset="0"/>
              </a:rPr>
              <a:t>Less foreign tourists visited Thailand, not  only because of world economic crisis, but also because of Thailand’s political violent protests, and the new 2009 flu</a:t>
            </a:r>
            <a:endParaRPr lang="th-TH" sz="3200" b="1" smtClean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47EC520-2DA7-47A7-99C0-FDE2DEDC08DB}" type="slidenum">
              <a:rPr lang="en-US" smtClean="0">
                <a:latin typeface="Arial" charset="0"/>
              </a:rPr>
              <a:pPr/>
              <a:t>17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50" y="1428750"/>
            <a:ext cx="8643938" cy="4829175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 </a:t>
            </a:r>
            <a:r>
              <a:rPr lang="th-TH" sz="4400" b="1" smtClean="0">
                <a:latin typeface="Times New Roman" pitchFamily="18" charset="0"/>
              </a:rPr>
              <a:t> </a:t>
            </a:r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Thai economy shrank for 4 quarters consecutively  since Q4 of 2008: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2008 Q4  : -4.2%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Q1  : -7.1%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Q2  :  -4.9%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Q3  :  -2.7%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2009 Q4  :   5.8%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32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all year 2009 : -2.3%</a:t>
            </a:r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C0D00D-19CD-4C8C-AD53-82607370B8E0}" type="slidenum">
              <a:rPr lang="en-US" smtClean="0">
                <a:latin typeface="Arial" charset="0"/>
              </a:rPr>
              <a:pPr/>
              <a:t>18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</a:rPr>
              <a:t>High unemployment in export manufacturing sector</a:t>
            </a:r>
          </a:p>
          <a:p>
            <a:pPr eaLnBrk="1" hangingPunct="1"/>
            <a:r>
              <a:rPr lang="en-US" sz="40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Large negative impacts on tourism sector, particularly small/medium operators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7EE662-D7CA-4BAB-92AA-FB4D07BB5F6D}" type="slidenum">
              <a:rPr lang="en-US" smtClean="0">
                <a:latin typeface="Arial" charset="0"/>
              </a:rPr>
              <a:pPr/>
              <a:t>19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B4D8E2AD-FBD2-4FD8-935B-F2E97738BCAB}" type="slidenum">
              <a:rPr lang="en-US" sz="1400"/>
              <a:pPr algn="r"/>
              <a:t>20</a:t>
            </a:fld>
            <a:endParaRPr lang="th-TH" sz="140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971800" y="457200"/>
          <a:ext cx="2743200" cy="5547360"/>
        </p:xfrm>
        <a:graphic>
          <a:graphicData uri="http://schemas.openxmlformats.org/drawingml/2006/table">
            <a:tbl>
              <a:tblPr/>
              <a:tblGrid>
                <a:gridCol w="914400"/>
                <a:gridCol w="914400"/>
                <a:gridCol w="914400"/>
              </a:tblGrid>
              <a:tr h="381000"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2008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6.0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Q4</a:t>
                      </a:r>
                      <a:endParaRPr lang="en-US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-4.2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2009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-7.1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-4.9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Q3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800" b="1" i="0" u="none" strike="noStrike" dirty="0" smtClean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-2.8</a:t>
                      </a:r>
                      <a:endParaRPr lang="th-TH" sz="28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sp>
        <p:nvSpPr>
          <p:cNvPr id="2258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8345F7-AA1E-43A3-BA39-BE44DA8D373B}" type="slidenum">
              <a:rPr lang="en-US" smtClean="0">
                <a:latin typeface="Arial" charset="0"/>
              </a:rPr>
              <a:pPr/>
              <a:t>20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49272B3E-CA97-4803-983F-659DDD4C203B}" type="slidenum">
              <a:rPr lang="en-US" sz="1400"/>
              <a:pPr algn="r"/>
              <a:t>21</a:t>
            </a:fld>
            <a:endParaRPr lang="th-TH" sz="1400"/>
          </a:p>
        </p:txBody>
      </p:sp>
      <p:graphicFrame>
        <p:nvGraphicFramePr>
          <p:cNvPr id="3" name="Chart 2"/>
          <p:cNvGraphicFramePr/>
          <p:nvPr/>
        </p:nvGraphicFramePr>
        <p:xfrm>
          <a:off x="533400" y="381000"/>
          <a:ext cx="80010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7F72EFD-631D-4D59-AA06-34B4A58B16B2}" type="slidenum">
              <a:rPr lang="en-US" smtClean="0">
                <a:latin typeface="Arial" charset="0"/>
              </a:rPr>
              <a:pPr/>
              <a:t>21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Negative inflation as many prices fell</a:t>
            </a:r>
          </a:p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 Economic recession in Thailand is largely due to falls in exports (X), private investment (I), and household consumption (C)</a:t>
            </a:r>
            <a:endParaRPr lang="th-TH" sz="4000" b="1" smtClean="0">
              <a:latin typeface="Times New Roman" pitchFamily="18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6A38AB-3498-493D-913E-E8DF118E026F}" type="slidenum">
              <a:rPr lang="en-US" smtClean="0">
                <a:latin typeface="Arial" charset="0"/>
              </a:rPr>
              <a:pPr/>
              <a:t>22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1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fld id="{72A851F9-0CD0-4397-9943-FC08E3229630}" type="slidenum">
              <a:rPr lang="en-US" sz="1400"/>
              <a:pPr algn="r"/>
              <a:t>23</a:t>
            </a:fld>
            <a:endParaRPr lang="th-TH" sz="1400"/>
          </a:p>
        </p:txBody>
      </p:sp>
      <p:graphicFrame>
        <p:nvGraphicFramePr>
          <p:cNvPr id="3" name="Group 163"/>
          <p:cNvGraphicFramePr>
            <a:graphicFrameLocks noGrp="1"/>
          </p:cNvGraphicFramePr>
          <p:nvPr/>
        </p:nvGraphicFramePr>
        <p:xfrm>
          <a:off x="228600" y="762000"/>
          <a:ext cx="8686800" cy="4800602"/>
        </p:xfrm>
        <a:graphic>
          <a:graphicData uri="http://schemas.openxmlformats.org/drawingml/2006/table">
            <a:tbl>
              <a:tblPr/>
              <a:tblGrid>
                <a:gridCol w="3009900"/>
                <a:gridCol w="1166813"/>
                <a:gridCol w="1165225"/>
                <a:gridCol w="1079500"/>
                <a:gridCol w="1131887"/>
                <a:gridCol w="1133475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Components of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2552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GDP (million baht)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Q1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DE38D"/>
                    </a:solidFill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Private Consumption (C)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560,505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570,995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556,681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574,892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545,923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Government Spending (G)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90,650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92,413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111,578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92,986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93,219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Private Investment (I)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258,950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237,715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253,488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271,137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135,633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Exports (X)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795,574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793,584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833,240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725,422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664,705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Imports (M)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602,443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610,640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656,104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606,187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C6142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413,235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GDP at constant prices</a:t>
                      </a:r>
                      <a:endParaRPr kumimoji="0" lang="th-TH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anchor="b"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1,129,471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1,074,430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1,080,679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1,085,476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rowallia New" pitchFamily="34" charset="-34"/>
                          <a:cs typeface="Browallia New" pitchFamily="34" charset="-34"/>
                        </a:rPr>
                        <a:t>1,049,110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6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3AF7E5-8CC6-4003-A999-7966910FD28B}" type="slidenum">
              <a:rPr lang="en-US" smtClean="0">
                <a:latin typeface="Arial" charset="0"/>
              </a:rPr>
              <a:pPr/>
              <a:t>23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40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smtClean="0"/>
              <a:t> </a:t>
            </a:r>
            <a:r>
              <a:rPr lang="en-US" sz="40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Several governments, including the Thai government, tried to lessen the impacts of this crisis by boosting government spending to add to aggregate demand as an economic stimulus (following Keynes’ idea)</a:t>
            </a:r>
            <a:endParaRPr lang="th-TH" sz="4000" b="1" smtClean="0">
              <a:solidFill>
                <a:srgbClr val="3333FF"/>
              </a:solidFill>
            </a:endParaRPr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B8C871F-F9F1-47DC-BE60-BD23663F28F6}" type="slidenum">
              <a:rPr lang="en-US" smtClean="0">
                <a:latin typeface="Arial" charset="0"/>
              </a:rPr>
              <a:pPr/>
              <a:t>24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First stimulus package (SP1): Midyear 2009 budget increase of over 100,000 million baht, running a budget deficit of 4.9% of GDP, spending on free education (15 years), 2000 baht handout, free buses, trains, electricity and water, 500-baht-a month for the old, a labor training program, etc. </a:t>
            </a:r>
            <a:endParaRPr lang="th-TH" sz="3600" b="1" smtClean="0">
              <a:solidFill>
                <a:srgbClr val="C00000"/>
              </a:solidFill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8587355-7D5D-4534-8650-B15D513449C1}" type="slidenum">
              <a:rPr lang="en-US" smtClean="0">
                <a:latin typeface="Arial" charset="0"/>
              </a:rPr>
              <a:pPr/>
              <a:t>25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SP2: (Thai Kem Kaeng </a:t>
            </a:r>
            <a:r>
              <a:rPr lang="th-TH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ไทยเข้มแข็ง) </a:t>
            </a:r>
            <a:r>
              <a:rPr lang="en-US" sz="36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government spending of 1.43 trillion baht over the next 3 years in “long-term” investment projects, e.g. roads, railway, water supply and irrigation, education, energy, etc.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EC7A3D2-5839-4DC4-973F-96333E1EB0AF}" type="slidenum">
              <a:rPr lang="en-US" smtClean="0">
                <a:latin typeface="Arial" charset="0"/>
              </a:rPr>
              <a:pPr/>
              <a:t>26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US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Government needs to borrow heavily, expected to push up public debt  to over 50% of </a:t>
            </a:r>
            <a:r>
              <a:rPr lang="en-US" sz="3600" b="1" dirty="0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GDP</a:t>
            </a:r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actual spending and borrowing by the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Abhisit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government were less than previously planned</a:t>
            </a:r>
            <a:endParaRPr lang="th-TH" sz="36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7806921-D7DB-4BDD-8F9D-D287B85B18AF}" type="slidenum">
              <a:rPr lang="en-US" smtClean="0">
                <a:latin typeface="Arial" charset="0"/>
              </a:rPr>
              <a:pPr/>
              <a:t>27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-36513" y="333375"/>
          <a:ext cx="9180513" cy="6858000"/>
        </p:xfrm>
        <a:graphic>
          <a:graphicData uri="http://schemas.openxmlformats.org/presentationml/2006/ole">
            <p:oleObj spid="_x0000_s3074" name="Chart" r:id="rId4" imgW="8772525" imgH="6362700" progId="MSGraph.Chart.8">
              <p:embed followColorScheme="full"/>
            </p:oleObj>
          </a:graphicData>
        </a:graphic>
      </p:graphicFrame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34925" y="620713"/>
            <a:ext cx="755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800" b="1">
                <a:latin typeface="Browallia New" pitchFamily="34" charset="-34"/>
                <a:cs typeface="Browallia New" pitchFamily="34" charset="-34"/>
              </a:rPr>
              <a:t>ร้อยละ</a:t>
            </a:r>
          </a:p>
        </p:txBody>
      </p:sp>
      <p:sp>
        <p:nvSpPr>
          <p:cNvPr id="3076" name="Text Box 9"/>
          <p:cNvSpPr txBox="1">
            <a:spLocks noChangeArrowheads="1"/>
          </p:cNvSpPr>
          <p:nvPr/>
        </p:nvSpPr>
        <p:spPr bwMode="auto">
          <a:xfrm>
            <a:off x="3779838" y="6019800"/>
            <a:ext cx="4175125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h-TH" sz="1600" b="1" u="sng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สมมติฐาน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GDP             -3.5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   4.5      6.5     7.5     8.5     9.0</a:t>
            </a:r>
          </a:p>
          <a:p>
            <a:pPr>
              <a:spcBef>
                <a:spcPct val="50000"/>
              </a:spcBef>
            </a:pPr>
            <a:r>
              <a:rPr lang="th-TH" sz="1600" b="1" u="sng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สมมติฐาน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</a:rPr>
              <a:t>  อัตราเงินเฟ้อ   0     2.0      2.5     3.0     3.5     3.5</a:t>
            </a:r>
          </a:p>
        </p:txBody>
      </p:sp>
      <p:sp>
        <p:nvSpPr>
          <p:cNvPr id="3077" name="Text Box 10"/>
          <p:cNvSpPr txBox="1">
            <a:spLocks noChangeArrowheads="1"/>
          </p:cNvSpPr>
          <p:nvPr/>
        </p:nvSpPr>
        <p:spPr bwMode="auto">
          <a:xfrm>
            <a:off x="250825" y="6045200"/>
            <a:ext cx="3529013" cy="712788"/>
          </a:xfrm>
          <a:prstGeom prst="rect">
            <a:avLst/>
          </a:prstGeom>
          <a:noFill/>
          <a:ln w="9525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¯"/>
            </a:pP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หนี้สาธารณะ เดือน มี.ค. 52 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= 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 3.6926 ล้านล้านบาท</a:t>
            </a:r>
          </a:p>
          <a:p>
            <a:pPr>
              <a:spcBef>
                <a:spcPct val="50000"/>
              </a:spcBef>
              <a:buFont typeface="Wingdings" pitchFamily="2" charset="2"/>
              <a:buChar char="¯"/>
            </a:pP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หนี้สาธารณะ/</a:t>
            </a:r>
            <a:r>
              <a:rPr lang="en-US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GDP                = </a:t>
            </a:r>
            <a:r>
              <a:rPr lang="th-TH" sz="1600" b="1">
                <a:solidFill>
                  <a:srgbClr val="000099"/>
                </a:solidFill>
                <a:latin typeface="Browallia New" pitchFamily="34" charset="-34"/>
                <a:cs typeface="Browallia New" pitchFamily="34" charset="-34"/>
                <a:sym typeface="Wingdings" pitchFamily="2" charset="2"/>
              </a:rPr>
              <a:t> ร้อยละ 41.81 </a:t>
            </a:r>
          </a:p>
        </p:txBody>
      </p:sp>
      <p:sp>
        <p:nvSpPr>
          <p:cNvPr id="2059" name="WordArt 11"/>
          <p:cNvSpPr>
            <a:spLocks noChangeArrowheads="1" noChangeShapeType="1" noTextEdit="1"/>
          </p:cNvSpPr>
          <p:nvPr/>
        </p:nvSpPr>
        <p:spPr bwMode="auto">
          <a:xfrm>
            <a:off x="1476375" y="46038"/>
            <a:ext cx="6408738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th-TH" sz="3600" kern="10">
                <a:ln w="635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Browallia New"/>
                <a:cs typeface="Browallia New"/>
              </a:rPr>
              <a:t>ประมาณการหนี้สาธารณะ / </a:t>
            </a:r>
            <a:r>
              <a:rPr lang="en-US" sz="3600" kern="10">
                <a:ln w="635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000099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Browallia New"/>
                <a:cs typeface="Browallia New"/>
              </a:rPr>
              <a:t>GDP</a:t>
            </a:r>
            <a:endParaRPr lang="th-TH" sz="3600" kern="10">
              <a:ln w="6350">
                <a:solidFill>
                  <a:srgbClr val="000099"/>
                </a:solidFill>
                <a:round/>
                <a:headEnd/>
                <a:tailEnd/>
              </a:ln>
              <a:solidFill>
                <a:srgbClr val="000099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Browallia New"/>
              <a:cs typeface="Browallia New"/>
            </a:endParaRPr>
          </a:p>
        </p:txBody>
      </p:sp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5292725" y="5589588"/>
            <a:ext cx="358775" cy="28892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80" name="Rectangle 14"/>
          <p:cNvSpPr>
            <a:spLocks noChangeArrowheads="1"/>
          </p:cNvSpPr>
          <p:nvPr/>
        </p:nvSpPr>
        <p:spPr bwMode="auto">
          <a:xfrm>
            <a:off x="712788" y="5589588"/>
            <a:ext cx="358775" cy="28892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Monetary Policy Committee eased monetary policy, reducing  the policy interest rate from 3.75%  in end of 2008 to 1.25% by first half of 2009</a:t>
            </a:r>
          </a:p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High liquidity  in the money market, but banks are cautious in lending to small/medium businesses</a:t>
            </a: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9F3D70-D3DB-48EA-892F-63B78240C244}" type="slidenum">
              <a:rPr lang="en-US" smtClean="0">
                <a:latin typeface="Arial" charset="0"/>
              </a:rPr>
              <a:pPr/>
              <a:t>29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smtClean="0">
                <a:latin typeface="Times New Roman" pitchFamily="18" charset="0"/>
              </a:rPr>
              <a:t>The “hamburger” Crisis</a:t>
            </a:r>
            <a:endParaRPr lang="th-TH" sz="4800" b="1" smtClean="0">
              <a:latin typeface="Times New Roman" pitchFamily="18" charset="0"/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600" b="1" smtClean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Fast track credit special program by government-owned banks, e.g. Government Savings Bank, SME Bank, Government Housing Bank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Thai banks are not directly affected because they did not invest in “subprime” debts, but NPLs in the country tends to rise with recession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2AEE7DF-82EB-4BBA-A062-C6BBAA7D98F1}" type="slidenum">
              <a:rPr lang="en-US" smtClean="0">
                <a:latin typeface="Arial" charset="0"/>
              </a:rPr>
              <a:pPr/>
              <a:t>30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dirty="0" smtClean="0">
                <a:latin typeface="Times New Roman" pitchFamily="18" charset="0"/>
              </a:rPr>
              <a:t>The “hamburger” Crisis</a:t>
            </a:r>
            <a:endParaRPr lang="th-TH" sz="4800" b="1" dirty="0" smtClean="0">
              <a:latin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43956" cy="4525963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world economy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slowly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recovered,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beginning the end of 2009; the Thai economy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benefits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from recovered demand for Thai exports, and positive growth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of over 7% was achieved in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2010</a:t>
            </a:r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High economic growth in China and India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played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some role in world recovery</a:t>
            </a:r>
            <a:endParaRPr lang="th-TH" sz="3600" b="1" dirty="0" smtClean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F6EA19-997F-4756-9483-87E67BC3DA65}" type="slidenum">
              <a:rPr lang="en-US" smtClean="0">
                <a:latin typeface="Arial" charset="0"/>
              </a:rPr>
              <a:pPr/>
              <a:t>31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71813"/>
            <a:ext cx="8229600" cy="305435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Different kinds of causes and origins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Thailand, impacts from external sources  through export and investment, not serious for financial institutions</a:t>
            </a:r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915EE7-1841-495E-8A76-5E5B3296B690}" type="slidenum">
              <a:rPr lang="en-US" smtClean="0">
                <a:latin typeface="Arial" charset="0"/>
              </a:rPr>
              <a:pPr/>
              <a:t>32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71813"/>
            <a:ext cx="8229600" cy="3054350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C00CC"/>
                </a:solidFill>
                <a:latin typeface="Times New Roman" pitchFamily="18" charset="0"/>
                <a:cs typeface="Times New Roman" pitchFamily="18" charset="0"/>
              </a:rPr>
              <a:t>  Impacts on the baht, foreign reserves, and foreign debts are completely different</a:t>
            </a:r>
          </a:p>
          <a:p>
            <a:pPr eaLnBrk="1" hangingPunct="1"/>
            <a:r>
              <a:rPr lang="en-US" sz="36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 Inflation and interest rates move down this time</a:t>
            </a:r>
            <a:endParaRPr lang="th-TH" sz="3600" b="1" smtClean="0">
              <a:solidFill>
                <a:srgbClr val="00CC00"/>
              </a:solidFill>
              <a:latin typeface="Times New Roman" pitchFamily="18" charset="0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3E8CC3B-8F74-4AF7-B489-7A2E4588F92F}" type="slidenum">
              <a:rPr lang="en-US" smtClean="0">
                <a:latin typeface="Arial" charset="0"/>
              </a:rPr>
              <a:pPr/>
              <a:t>33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582862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Any differences between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East Asian Crisis and 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the “Hamburger” Crisis?</a:t>
            </a:r>
            <a:br>
              <a:rPr lang="en-US" b="1" smtClean="0">
                <a:latin typeface="Times New Roman" pitchFamily="18" charset="0"/>
                <a:cs typeface="Times New Roman" pitchFamily="18" charset="0"/>
              </a:rPr>
            </a:br>
            <a:endParaRPr lang="th-TH" b="1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71813"/>
            <a:ext cx="8258175" cy="3571875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Government  is more ready and willing to spend and stimulate this time to offset economic slowdown</a:t>
            </a:r>
          </a:p>
          <a:p>
            <a:pPr eaLnBrk="1" hangingPunct="1"/>
            <a:r>
              <a:rPr lang="en-US" sz="3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Worldwide impact is serious, but less impact on the Thai economy (compared with the 1997 crisis)</a:t>
            </a:r>
            <a:endParaRPr lang="th-TH" sz="3600" b="1" smtClean="0">
              <a:solidFill>
                <a:srgbClr val="3333FF"/>
              </a:solidFill>
              <a:latin typeface="Times New Roman" pitchFamily="18" charset="0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15FFF99-FDC6-48C8-B371-482A369D8353}" type="slidenum">
              <a:rPr lang="en-US" smtClean="0">
                <a:latin typeface="Arial" charset="0"/>
              </a:rPr>
              <a:pPr/>
              <a:t>34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800" b="1" dirty="0" smtClean="0">
                <a:latin typeface="Times New Roman" pitchFamily="18" charset="0"/>
              </a:rPr>
              <a:t>After the </a:t>
            </a:r>
            <a:r>
              <a:rPr lang="en-US" sz="4800" b="1" dirty="0" smtClean="0">
                <a:latin typeface="Times New Roman" pitchFamily="18" charset="0"/>
              </a:rPr>
              <a:t>“hamburger” Crisis</a:t>
            </a:r>
            <a:endParaRPr lang="th-TH" sz="4800" b="1" dirty="0" smtClean="0">
              <a:latin typeface="Times New Roman" pitchFamily="18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43956" cy="4525963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The Thai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economy </a:t>
            </a:r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suffered from the serious flood in many provinces in 2011</a:t>
            </a:r>
            <a:endParaRPr lang="en-US" sz="3600" b="1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Expected recovery in 2012</a:t>
            </a:r>
          </a:p>
          <a:p>
            <a:pPr eaLnBrk="1" hangingPunct="1"/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world economy is now threatened by the public debt crisis in the Euro zone</a:t>
            </a:r>
            <a:endParaRPr lang="th-TH" sz="3600" b="1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EF6EA19-997F-4756-9483-87E67BC3DA65}" type="slidenum">
              <a:rPr lang="en-US" smtClean="0">
                <a:latin typeface="Arial" charset="0"/>
              </a:rPr>
              <a:pPr/>
              <a:t>35</a:t>
            </a:fld>
            <a:endParaRPr lang="th-TH" dirty="0" smtClean="0"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Angsana New"/>
    </a:majorFont>
    <a:minorFont>
      <a:latin typeface="Arial"/>
      <a:ea typeface=""/>
      <a:cs typeface="Angsana New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1347</Words>
  <Application>Microsoft Office PowerPoint</Application>
  <PresentationFormat>On-screen Show (4:3)</PresentationFormat>
  <Paragraphs>226</Paragraphs>
  <Slides>35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35</vt:i4>
      </vt:variant>
    </vt:vector>
  </HeadingPairs>
  <TitlesOfParts>
    <vt:vector size="48" baseType="lpstr">
      <vt:lpstr>Arial</vt:lpstr>
      <vt:lpstr>Angsana New</vt:lpstr>
      <vt:lpstr>Calibri</vt:lpstr>
      <vt:lpstr>Cordia New</vt:lpstr>
      <vt:lpstr>Times New Roman</vt:lpstr>
      <vt:lpstr>Tahoma</vt:lpstr>
      <vt:lpstr>Symbol</vt:lpstr>
      <vt:lpstr>Browallia New</vt:lpstr>
      <vt:lpstr>Wingdings</vt:lpstr>
      <vt:lpstr>Default Design</vt:lpstr>
      <vt:lpstr>แผ่นงาน Microsoft Excel</vt:lpstr>
      <vt:lpstr>Microsoft Office Excel 97-2003 Worksheet</vt:lpstr>
      <vt:lpstr>Microsoft Graph Chart</vt:lpstr>
      <vt:lpstr>Slide 1</vt:lpstr>
      <vt:lpstr>References</vt:lpstr>
      <vt:lpstr>References</vt:lpstr>
      <vt:lpstr>After the 1997 Crisis</vt:lpstr>
      <vt:lpstr>Slide 5</vt:lpstr>
      <vt:lpstr>After the 1997 Crisis</vt:lpstr>
      <vt:lpstr>After the 1997 Crisis</vt:lpstr>
      <vt:lpstr>After the 1997 Crisis</vt:lpstr>
      <vt:lpstr>After the 1997 Crisis</vt:lpstr>
      <vt:lpstr>Slide 10</vt:lpstr>
      <vt:lpstr>Slide 11</vt:lpstr>
      <vt:lpstr>After the 1997 Crisis</vt:lpstr>
      <vt:lpstr>Slide 13</vt:lpstr>
      <vt:lpstr>The “hamburger” Crisis</vt:lpstr>
      <vt:lpstr>The “hamburger” Crisis</vt:lpstr>
      <vt:lpstr>The “hamburger” Crisis</vt:lpstr>
      <vt:lpstr>The “hamburger” Crisis</vt:lpstr>
      <vt:lpstr>The “hamburger” Crisis</vt:lpstr>
      <vt:lpstr>The “hamburger” Crisis</vt:lpstr>
      <vt:lpstr>Slide 20</vt:lpstr>
      <vt:lpstr>Slide 21</vt:lpstr>
      <vt:lpstr>The “hamburger” Crisis</vt:lpstr>
      <vt:lpstr>Slide 23</vt:lpstr>
      <vt:lpstr>The “hamburger” Crisis</vt:lpstr>
      <vt:lpstr>The “hamburger” Crisis</vt:lpstr>
      <vt:lpstr>The “hamburger” Crisis</vt:lpstr>
      <vt:lpstr>The “hamburger” Crisis</vt:lpstr>
      <vt:lpstr>Slide 28</vt:lpstr>
      <vt:lpstr>The “hamburger” Crisis</vt:lpstr>
      <vt:lpstr>The “hamburger” Crisis</vt:lpstr>
      <vt:lpstr>The “hamburger” Crisis</vt:lpstr>
      <vt:lpstr> Any differences between  the East Asian Crisis and  the “Hamburger” Crisis? </vt:lpstr>
      <vt:lpstr> Any differences between  the East Asian Crisis and  the “Hamburger” Crisis? </vt:lpstr>
      <vt:lpstr> Any differences between  the East Asian Crisis and  the “Hamburger” Crisis? </vt:lpstr>
      <vt:lpstr>After the “hamburger” Crisis</vt:lpstr>
    </vt:vector>
  </TitlesOfParts>
  <Company>nzn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WincoolV5</dc:creator>
  <cp:lastModifiedBy>user</cp:lastModifiedBy>
  <cp:revision>20</cp:revision>
  <dcterms:created xsi:type="dcterms:W3CDTF">2010-02-14T13:31:02Z</dcterms:created>
  <dcterms:modified xsi:type="dcterms:W3CDTF">2012-01-30T15:55:45Z</dcterms:modified>
</cp:coreProperties>
</file>