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94" r:id="rId2"/>
    <p:sldId id="290" r:id="rId3"/>
    <p:sldId id="260" r:id="rId4"/>
    <p:sldId id="293" r:id="rId5"/>
    <p:sldId id="292" r:id="rId6"/>
    <p:sldId id="286" r:id="rId7"/>
    <p:sldId id="285" r:id="rId8"/>
    <p:sldId id="291" r:id="rId9"/>
    <p:sldId id="262" r:id="rId10"/>
    <p:sldId id="264" r:id="rId11"/>
    <p:sldId id="265" r:id="rId12"/>
    <p:sldId id="298" r:id="rId13"/>
    <p:sldId id="301" r:id="rId14"/>
    <p:sldId id="302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97" r:id="rId23"/>
    <p:sldId id="299" r:id="rId24"/>
    <p:sldId id="300" r:id="rId25"/>
    <p:sldId id="278" r:id="rId26"/>
    <p:sldId id="288" r:id="rId27"/>
    <p:sldId id="268" r:id="rId28"/>
    <p:sldId id="269" r:id="rId29"/>
    <p:sldId id="270" r:id="rId30"/>
    <p:sldId id="295" r:id="rId31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29" autoAdjust="0"/>
    <p:restoredTop sz="92789" autoAdjust="0"/>
  </p:normalViewPr>
  <p:slideViewPr>
    <p:cSldViewPr snapToGrid="0" snapToObjects="1">
      <p:cViewPr varScale="1">
        <p:scale>
          <a:sx n="120" d="100"/>
          <a:sy n="120" d="100"/>
        </p:scale>
        <p:origin x="-18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2590BA-DDE6-5D48-A8D1-73565DCEAE5A}" type="datetimeFigureOut">
              <a:rPr lang="en-US" smtClean="0"/>
              <a:t>2/21/19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76BDF0-4FF4-A84F-AB6F-4BF81B331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627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A8F862-BA8B-49CD-8F55-4A7CD26994C8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AB9313F-ABE4-42FA-BAFC-6A586E43B9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393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05886-13B7-4D7D-899D-262F86BE3FE6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067E6-26AE-4048-9941-CBFAF79288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911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07C2A-113E-4160-9923-A48F95126EF5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36C0B-BB44-4F95-B638-A1F7744DD8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9532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896D-7EDF-4ADC-ABB6-622CB80F8FDC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3D630-1607-440A-A6A0-F7B40B0D6F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42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45D81-EC7F-4AB7-A4B7-B74BB44670C5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250A9-82ED-4750-B87E-1CF5439927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052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5A3DA-71CB-4703-8947-F10DD910692A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A83DA-8739-402A-8A3B-7FDDC1AAFC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555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AFC6C-D234-4B95-8572-E8AD9F526C7B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C11C4-C2E6-4148-A478-D90ED7D3EA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838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C5101-8005-4FF9-875B-162B27FF63F1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24577-9ECC-4981-A80D-0D4A62EB67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525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ED48D-753B-48E3-9C47-3F95C9D729D1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5E5A-14B2-4701-A0FB-7CCBE36A7C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50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DFB69-9AFB-4379-9BCF-E16ED5B56C2E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9001-7E91-4100-BBD3-39029D63F3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1312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FE7C-E52F-4A0D-BFDF-465BA94631D2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A3A1-EEC2-4AE3-9DAC-69A433D7B9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09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DE1BA-FAA2-4230-ABC4-D6F6B2435992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F8CFE-A9FE-4319-8E32-CFDA2FFA8F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740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64E6F2-2E8B-41FD-A265-6703AE3437BD}" type="datetimeFigureOut">
              <a:rPr lang="en-US"/>
              <a:pPr>
                <a:defRPr/>
              </a:pPr>
              <a:t>2/21/19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7C76C51-A09A-41B0-9915-8E323E497E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6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Labour: </a:t>
            </a:r>
            <a:r>
              <a:rPr lang="en-US" sz="4000" dirty="0"/>
              <a:t>W</a:t>
            </a:r>
            <a:r>
              <a:rPr lang="en-US" sz="4000" dirty="0" smtClean="0"/>
              <a:t>ages, Education and Skills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37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22313" y="2077138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1. Wages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430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Low-cost labor</a:t>
            </a:r>
            <a:endParaRPr lang="en-US" altLang="en-US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eaLnBrk="1" hangingPunct="1">
              <a:buFont typeface="Arial"/>
              <a:buChar char="•"/>
            </a:pPr>
            <a:r>
              <a:rPr lang="en-CA" altLang="en-US" sz="2400" dirty="0" smtClean="0"/>
              <a:t>Domestic firms</a:t>
            </a:r>
            <a:endParaRPr lang="en-CA" altLang="en-US" sz="2400" dirty="0"/>
          </a:p>
          <a:p>
            <a:pPr lvl="1" eaLnBrk="1" hangingPunct="1"/>
            <a:r>
              <a:rPr lang="en-CA" altLang="en-US" sz="2400" dirty="0" smtClean="0"/>
              <a:t>Source of comparative advantage</a:t>
            </a:r>
          </a:p>
          <a:p>
            <a:pPr lvl="1" eaLnBrk="1" hangingPunct="1"/>
            <a:r>
              <a:rPr lang="en-CA" altLang="en-US" sz="2400" dirty="0"/>
              <a:t>F</a:t>
            </a:r>
            <a:r>
              <a:rPr lang="en-CA" altLang="en-US" sz="2400" dirty="0" smtClean="0"/>
              <a:t>irst stage of industrialization</a:t>
            </a:r>
          </a:p>
          <a:p>
            <a:pPr lvl="2" eaLnBrk="1" hangingPunct="1"/>
            <a:r>
              <a:rPr lang="en-CA" altLang="en-US" sz="2000" dirty="0" smtClean="0"/>
              <a:t>Labour</a:t>
            </a:r>
            <a:r>
              <a:rPr lang="en-CA" altLang="en-US" sz="2000" dirty="0"/>
              <a:t>-intensive </a:t>
            </a:r>
            <a:r>
              <a:rPr lang="en-CA" altLang="en-US" sz="2000" dirty="0" smtClean="0"/>
              <a:t>sectors</a:t>
            </a:r>
          </a:p>
          <a:p>
            <a:pPr lvl="2" eaLnBrk="1" hangingPunct="1"/>
            <a:r>
              <a:rPr lang="en-CA" altLang="en-US" sz="2000" dirty="0" smtClean="0"/>
              <a:t>Low technology, </a:t>
            </a:r>
            <a:r>
              <a:rPr lang="en-CA" altLang="en-US" sz="2000" dirty="0"/>
              <a:t>l</a:t>
            </a:r>
            <a:r>
              <a:rPr lang="en-CA" altLang="en-US" sz="2000" dirty="0" smtClean="0"/>
              <a:t>ow wages</a:t>
            </a:r>
          </a:p>
          <a:p>
            <a:pPr lvl="2" eaLnBrk="1" hangingPunct="1"/>
            <a:r>
              <a:rPr lang="en-CA" altLang="en-US" sz="2000" dirty="0" smtClean="0"/>
              <a:t>Low skilled or unskilled labour</a:t>
            </a:r>
          </a:p>
          <a:p>
            <a:pPr lvl="2" eaLnBrk="1" hangingPunct="1"/>
            <a:r>
              <a:rPr lang="en-CA" altLang="en-US" sz="2000" dirty="0" smtClean="0"/>
              <a:t>Garments is typical example, also assembly </a:t>
            </a:r>
            <a:endParaRPr lang="en-CA" altLang="en-US" sz="2400" dirty="0"/>
          </a:p>
          <a:p>
            <a:pPr eaLnBrk="1" hangingPunct="1"/>
            <a:r>
              <a:rPr lang="en-CA" altLang="en-US" sz="2400" dirty="0" smtClean="0"/>
              <a:t>FDI and Outsourcing</a:t>
            </a:r>
          </a:p>
          <a:p>
            <a:pPr lvl="1" eaLnBrk="1" hangingPunct="1"/>
            <a:r>
              <a:rPr lang="en-CA" altLang="en-US" sz="2400" dirty="0" smtClean="0"/>
              <a:t>“Move” industry to lower-wage country</a:t>
            </a:r>
          </a:p>
          <a:p>
            <a:pPr lvl="1" eaLnBrk="1" hangingPunct="1"/>
            <a:r>
              <a:rPr lang="en-CA" altLang="en-US" sz="2400" dirty="0" smtClean="0"/>
              <a:t>Reduce costs (relative to producing at home)</a:t>
            </a:r>
          </a:p>
          <a:p>
            <a:pPr marL="914400" lvl="2" indent="0" eaLnBrk="1" hangingPunct="1">
              <a:buNone/>
            </a:pPr>
            <a:endParaRPr lang="en-CA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Reasons for Offshoring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Move production out of home country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R</a:t>
            </a:r>
            <a:r>
              <a:rPr lang="en-US" dirty="0" smtClean="0"/>
              <a:t>easons:</a:t>
            </a:r>
          </a:p>
          <a:p>
            <a:pPr lvl="1"/>
            <a:r>
              <a:rPr lang="en-US" dirty="0" smtClean="0"/>
              <a:t>Closer to market</a:t>
            </a:r>
          </a:p>
          <a:p>
            <a:pPr lvl="1"/>
            <a:r>
              <a:rPr lang="en-US" dirty="0" smtClean="0"/>
              <a:t>Closer to resources (minerals, etc.)</a:t>
            </a:r>
          </a:p>
          <a:p>
            <a:pPr lvl="1"/>
            <a:r>
              <a:rPr lang="en-US" b="1" dirty="0" smtClean="0"/>
              <a:t>Low-cost labor </a:t>
            </a:r>
          </a:p>
          <a:p>
            <a:pPr lvl="1"/>
            <a:r>
              <a:rPr lang="en-US" b="1" dirty="0" smtClean="0"/>
              <a:t>Low-cost but skilled labor</a:t>
            </a:r>
          </a:p>
          <a:p>
            <a:pPr lvl="1"/>
            <a:r>
              <a:rPr lang="en-US" dirty="0" smtClean="0"/>
              <a:t>Low cost of other inputs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444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76911" y="907078"/>
            <a:ext cx="2005209" cy="1470425"/>
          </a:xfrm>
          <a:prstGeom prst="ellipse">
            <a:avLst/>
          </a:prstGeom>
          <a:solidFill>
            <a:srgbClr val="17375E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Company X: Factory in Japan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76911" y="3415209"/>
            <a:ext cx="2005209" cy="1523496"/>
          </a:xfrm>
          <a:prstGeom prst="ellipse">
            <a:avLst/>
          </a:prstGeom>
          <a:solidFill>
            <a:srgbClr val="3366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Company Y:</a:t>
            </a:r>
          </a:p>
          <a:p>
            <a:pPr algn="ctr"/>
            <a:r>
              <a:rPr lang="en-US" dirty="0" smtClean="0"/>
              <a:t>Factory in US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025181" y="907078"/>
            <a:ext cx="2091147" cy="14704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40000"/>
                <a:lumOff val="60000"/>
                <a:alpha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Sets up its own factory in Thailand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025182" y="5241964"/>
            <a:ext cx="2091147" cy="1353367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Contracts Company M in  Viet Nam to produce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347112" y="1457625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May close factory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347112" y="3962505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May close factory</a:t>
            </a:r>
            <a:endParaRPr lang="en-US" sz="1600" dirty="0"/>
          </a:p>
        </p:txBody>
      </p:sp>
      <p:sp>
        <p:nvSpPr>
          <p:cNvPr id="10" name="Oval 9"/>
          <p:cNvSpPr/>
          <p:nvPr/>
        </p:nvSpPr>
        <p:spPr>
          <a:xfrm>
            <a:off x="276911" y="5071836"/>
            <a:ext cx="2033856" cy="152349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(New) Company Z: Europe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347112" y="5639369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dirty="0" smtClean="0"/>
              <a:t>No factory in Europe</a:t>
            </a:r>
          </a:p>
        </p:txBody>
      </p:sp>
      <p:sp>
        <p:nvSpPr>
          <p:cNvPr id="12" name="Oval 11"/>
          <p:cNvSpPr/>
          <p:nvPr/>
        </p:nvSpPr>
        <p:spPr>
          <a:xfrm>
            <a:off x="6025182" y="3415209"/>
            <a:ext cx="2091147" cy="15234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Contracts Company N </a:t>
            </a:r>
          </a:p>
          <a:p>
            <a:pPr algn="ctr"/>
            <a:r>
              <a:rPr lang="en-US" dirty="0"/>
              <a:t>i</a:t>
            </a:r>
            <a:r>
              <a:rPr lang="en-US" dirty="0" smtClean="0"/>
              <a:t>n China </a:t>
            </a:r>
          </a:p>
          <a:p>
            <a:pPr algn="ctr"/>
            <a:r>
              <a:rPr lang="en-US" dirty="0" smtClean="0"/>
              <a:t>to produce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76911" y="246920"/>
            <a:ext cx="16042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FDI Model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278978" y="2787117"/>
            <a:ext cx="365483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Outsourcing Models</a:t>
            </a:r>
            <a:endParaRPr lang="en-US" sz="2400" dirty="0"/>
          </a:p>
        </p:txBody>
      </p:sp>
      <p:sp>
        <p:nvSpPr>
          <p:cNvPr id="15" name="Right Arrow 14"/>
          <p:cNvSpPr/>
          <p:nvPr/>
        </p:nvSpPr>
        <p:spPr>
          <a:xfrm>
            <a:off x="4774312" y="1342325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4855423" y="3892620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4855423" y="5569112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109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Where </a:t>
            </a:r>
            <a:r>
              <a:rPr lang="en-CA" dirty="0"/>
              <a:t>are wages highest for </a:t>
            </a:r>
            <a:r>
              <a:rPr lang="en-CA" dirty="0" smtClean="0"/>
              <a:t>a: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manufacturing worker?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manufacturing </a:t>
            </a:r>
            <a:r>
              <a:rPr lang="en-CA" dirty="0"/>
              <a:t>engineer?</a:t>
            </a:r>
          </a:p>
          <a:p>
            <a:pPr lvl="1"/>
            <a:r>
              <a:rPr lang="en-CA" dirty="0"/>
              <a:t>Indonesia</a:t>
            </a:r>
          </a:p>
          <a:p>
            <a:pPr lvl="1"/>
            <a:r>
              <a:rPr lang="en-CA" dirty="0"/>
              <a:t>Thailand</a:t>
            </a:r>
          </a:p>
          <a:p>
            <a:pPr lvl="1"/>
            <a:r>
              <a:rPr lang="en-CA" dirty="0"/>
              <a:t>Malaysia</a:t>
            </a:r>
          </a:p>
          <a:p>
            <a:pPr lvl="1"/>
            <a:r>
              <a:rPr lang="en-CA" dirty="0" smtClean="0"/>
              <a:t>China</a:t>
            </a:r>
            <a:endParaRPr lang="en-CA" dirty="0"/>
          </a:p>
          <a:p>
            <a:r>
              <a:rPr lang="en-CA" dirty="0"/>
              <a:t>Rank them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290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266318"/>
              </p:ext>
            </p:extLst>
          </p:nvPr>
        </p:nvGraphicFramePr>
        <p:xfrm>
          <a:off x="457200" y="1600200"/>
          <a:ext cx="8229600" cy="4251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="" xmlns:a16="http://schemas.microsoft.com/office/drawing/2014/main" val="3788345562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3719254302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170237094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40380710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Manufacturing</a:t>
                      </a:r>
                      <a:r>
                        <a:rPr lang="en-CA" baseline="0" dirty="0"/>
                        <a:t> worker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Engineer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Bonus</a:t>
                      </a:r>
                    </a:p>
                    <a:p>
                      <a:pPr algn="ctr"/>
                      <a:r>
                        <a:rPr lang="en-CA" dirty="0"/>
                        <a:t>(months of salary)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18312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4.2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2470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Hong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85427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26,000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00936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0804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85802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15,600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81050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12,400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3.2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23425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4,500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0986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0277666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3376" y="6104965"/>
            <a:ext cx="8259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Source: JETRO, 2014 survey of Japanese affiliated firms. Figures are rounded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24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9083" y="2344487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2. Education and training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128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Education and training </a:t>
            </a:r>
            <a:r>
              <a:rPr lang="en-CA" altLang="en-US" dirty="0"/>
              <a:t/>
            </a:r>
            <a:br>
              <a:rPr lang="en-CA" altLang="en-US" dirty="0"/>
            </a:br>
            <a:endParaRPr lang="en-US" altLang="en-US" sz="2800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Important for:</a:t>
            </a:r>
          </a:p>
          <a:p>
            <a:pPr lvl="1" eaLnBrk="1" hangingPunct="1"/>
            <a:r>
              <a:rPr lang="en-CA" altLang="en-US" dirty="0" smtClean="0"/>
              <a:t>Supporting </a:t>
            </a:r>
            <a:r>
              <a:rPr lang="en-CA" altLang="en-US" dirty="0" smtClean="0"/>
              <a:t>efficiency, high productivity</a:t>
            </a:r>
            <a:endParaRPr lang="en-CA" altLang="en-US" dirty="0"/>
          </a:p>
          <a:p>
            <a:pPr lvl="2" eaLnBrk="1" hangingPunct="1"/>
            <a:r>
              <a:rPr lang="en-CA" altLang="en-US" dirty="0"/>
              <a:t>A</a:t>
            </a:r>
            <a:r>
              <a:rPr lang="en-CA" altLang="en-US" dirty="0" smtClean="0"/>
              <a:t>s </a:t>
            </a:r>
            <a:r>
              <a:rPr lang="en-CA" altLang="en-US" dirty="0"/>
              <a:t>manufacturing moves up the value </a:t>
            </a:r>
            <a:r>
              <a:rPr lang="en-CA" altLang="en-US" dirty="0" smtClean="0"/>
              <a:t>chain</a:t>
            </a:r>
          </a:p>
          <a:p>
            <a:pPr lvl="1" eaLnBrk="1" hangingPunct="1"/>
            <a:r>
              <a:rPr lang="en-CA" altLang="en-US" dirty="0" smtClean="0"/>
              <a:t>Adapting new technology</a:t>
            </a:r>
          </a:p>
          <a:p>
            <a:pPr lvl="2" eaLnBrk="1" hangingPunct="1"/>
            <a:r>
              <a:rPr lang="en-CA" altLang="en-US" dirty="0" smtClean="0"/>
              <a:t>Can’t just buy it and use it</a:t>
            </a:r>
          </a:p>
          <a:p>
            <a:pPr lvl="1" eaLnBrk="1" hangingPunct="1"/>
            <a:r>
              <a:rPr lang="en-CA" altLang="en-US" dirty="0" smtClean="0"/>
              <a:t>Innovating new technology</a:t>
            </a:r>
          </a:p>
          <a:p>
            <a:pPr lvl="2" eaLnBrk="1" hangingPunct="1"/>
            <a:r>
              <a:rPr lang="en-CA" altLang="en-US" dirty="0" smtClean="0"/>
              <a:t>R&amp;D, prototyping</a:t>
            </a:r>
          </a:p>
          <a:p>
            <a:pPr lvl="1" eaLnBrk="1" hangingPunct="1"/>
            <a:r>
              <a:rPr lang="en-CA" altLang="en-US" dirty="0" smtClean="0"/>
              <a:t>Creating quality</a:t>
            </a:r>
          </a:p>
          <a:p>
            <a:pPr lvl="2" eaLnBrk="1" hangingPunct="1"/>
            <a:r>
              <a:rPr lang="en-CA" altLang="en-US" dirty="0" smtClean="0"/>
              <a:t>Being able to produce things well</a:t>
            </a:r>
            <a:r>
              <a:rPr lang="en-CA" altLang="en-US" dirty="0" smtClean="0"/>
              <a:t> </a:t>
            </a:r>
          </a:p>
          <a:p>
            <a:pPr lvl="1"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Who should </a:t>
            </a:r>
            <a:r>
              <a:rPr lang="en-CA" altLang="en-US" dirty="0" smtClean="0"/>
              <a:t>educate/train</a:t>
            </a:r>
            <a:r>
              <a:rPr lang="en-CA" altLang="en-US" dirty="0"/>
              <a:t>?</a:t>
            </a:r>
            <a:endParaRPr lang="en-US" alt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Government</a:t>
            </a:r>
          </a:p>
          <a:p>
            <a:pPr eaLnBrk="1" hangingPunct="1"/>
            <a:r>
              <a:rPr lang="en-CA" altLang="en-US" dirty="0"/>
              <a:t>Industry – </a:t>
            </a:r>
            <a:r>
              <a:rPr lang="en-CA" altLang="en-US" dirty="0" smtClean="0"/>
              <a:t>Domestic firms</a:t>
            </a:r>
            <a:endParaRPr lang="en-CA" altLang="en-US" dirty="0"/>
          </a:p>
          <a:p>
            <a:pPr eaLnBrk="1" hangingPunct="1"/>
            <a:r>
              <a:rPr lang="en-CA" altLang="en-US" dirty="0"/>
              <a:t>Industry – FDI </a:t>
            </a:r>
            <a:r>
              <a:rPr lang="en-CA" altLang="en-US" dirty="0" smtClean="0"/>
              <a:t>firms</a:t>
            </a:r>
            <a:endParaRPr lang="en-CA" altLang="en-US" dirty="0"/>
          </a:p>
          <a:p>
            <a:pPr eaLnBrk="1" hangingPunct="1"/>
            <a:r>
              <a:rPr lang="en-CA" altLang="en-US" dirty="0"/>
              <a:t>Industry and government together</a:t>
            </a:r>
            <a:endParaRPr lang="en-US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Education and Training </a:t>
            </a:r>
            <a:r>
              <a:rPr lang="en-CA" altLang="en-US" dirty="0" smtClean="0"/>
              <a:t>System</a:t>
            </a:r>
            <a:br>
              <a:rPr lang="en-CA" altLang="en-US" dirty="0" smtClean="0"/>
            </a:br>
            <a:r>
              <a:rPr lang="en-CA" altLang="en-US" sz="3200" dirty="0" smtClean="0"/>
              <a:t>(mostly pre-employment)</a:t>
            </a:r>
            <a:endParaRPr lang="en-US" altLang="en-US" sz="3200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/>
              <a:buChar char="•"/>
            </a:pPr>
            <a:r>
              <a:rPr lang="en-CA" altLang="en-US" dirty="0" smtClean="0"/>
              <a:t>Industry needs a good </a:t>
            </a:r>
            <a:r>
              <a:rPr lang="en-CA" altLang="en-US" dirty="0" smtClean="0"/>
              <a:t>education </a:t>
            </a:r>
            <a:r>
              <a:rPr lang="en-CA" altLang="en-US" dirty="0" smtClean="0"/>
              <a:t>system</a:t>
            </a:r>
            <a:endParaRPr lang="en-CA" altLang="en-US" dirty="0"/>
          </a:p>
          <a:p>
            <a:pPr lvl="1" eaLnBrk="1" hangingPunct="1"/>
            <a:r>
              <a:rPr lang="en-CA" altLang="en-US" sz="2000" dirty="0"/>
              <a:t>L</a:t>
            </a:r>
            <a:r>
              <a:rPr lang="en-CA" altLang="en-US" sz="2000" dirty="0" smtClean="0"/>
              <a:t>iteracy and numeracy</a:t>
            </a:r>
          </a:p>
          <a:p>
            <a:pPr lvl="1" eaLnBrk="1" hangingPunct="1"/>
            <a:r>
              <a:rPr lang="en-CA" altLang="en-US" sz="2000" dirty="0" smtClean="0"/>
              <a:t>Technical and professional skills</a:t>
            </a:r>
            <a:endParaRPr lang="en-CA" altLang="en-US" sz="2000" dirty="0"/>
          </a:p>
          <a:p>
            <a:pPr lvl="1" eaLnBrk="1" hangingPunct="1"/>
            <a:r>
              <a:rPr lang="en-CA" altLang="en-US" sz="2000" dirty="0"/>
              <a:t>Thinking and problems solving capacity</a:t>
            </a:r>
          </a:p>
          <a:p>
            <a:pPr lvl="1" eaLnBrk="1" hangingPunct="1"/>
            <a:r>
              <a:rPr lang="en-CA" altLang="en-US" sz="2000" dirty="0"/>
              <a:t>Soft skills: communications, teamwork</a:t>
            </a:r>
          </a:p>
          <a:p>
            <a:pPr eaLnBrk="1" hangingPunct="1"/>
            <a:r>
              <a:rPr lang="en-CA" altLang="en-US" dirty="0" smtClean="0"/>
              <a:t>Government and private institutions provide:</a:t>
            </a:r>
          </a:p>
          <a:p>
            <a:pPr lvl="1" eaLnBrk="1" hangingPunct="1"/>
            <a:r>
              <a:rPr lang="en-CA" altLang="en-US" dirty="0" smtClean="0"/>
              <a:t>Primary, Secondary, Tertiary (including TVET) </a:t>
            </a:r>
          </a:p>
          <a:p>
            <a:pPr lvl="1" eaLnBrk="1" hangingPunct="1">
              <a:buFont typeface="Arial"/>
              <a:buChar char="•"/>
            </a:pPr>
            <a:r>
              <a:rPr lang="en-CA" altLang="en-US" dirty="0"/>
              <a:t>T</a:t>
            </a:r>
            <a:r>
              <a:rPr lang="en-CA" altLang="en-US" dirty="0" smtClean="0"/>
              <a:t>echnical and Vocational Education and Training</a:t>
            </a:r>
          </a:p>
          <a:p>
            <a:pPr lvl="2" eaLnBrk="1" hangingPunct="1">
              <a:buFont typeface="Arial"/>
              <a:buChar char="•"/>
            </a:pPr>
            <a:r>
              <a:rPr lang="en-CA" altLang="en-US" dirty="0" smtClean="0"/>
              <a:t>electricians, plumbers, cooks, hair dressers, auto production </a:t>
            </a:r>
            <a:r>
              <a:rPr lang="en-CA" altLang="en-US" dirty="0" smtClean="0"/>
              <a:t>workers, etc.</a:t>
            </a:r>
            <a:endParaRPr lang="en-CA" alt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Link to industry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Which </a:t>
            </a:r>
            <a:r>
              <a:rPr lang="en-US" dirty="0" smtClean="0"/>
              <a:t>industries?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dirty="0" smtClean="0"/>
              <a:t>What new industries are arising?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dirty="0" smtClean="0"/>
              <a:t>What new industries </a:t>
            </a:r>
            <a:r>
              <a:rPr lang="en-US" dirty="0" smtClean="0"/>
              <a:t>do we </a:t>
            </a:r>
            <a:r>
              <a:rPr lang="en-US" dirty="0" smtClean="0"/>
              <a:t>want to develop?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dirty="0" smtClean="0"/>
              <a:t>What industries are upgrading?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Determine the skills are needed</a:t>
            </a:r>
          </a:p>
          <a:p>
            <a:pPr marL="914400" lvl="1" indent="-514350">
              <a:buFont typeface="+mj-lt"/>
              <a:buAutoNum type="alphaLcPeriod"/>
            </a:pPr>
            <a:r>
              <a:rPr lang="en-US" dirty="0" smtClean="0"/>
              <a:t>Link to industry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Provide a training system</a:t>
            </a:r>
          </a:p>
          <a:p>
            <a:pPr lvl="1"/>
            <a:r>
              <a:rPr lang="en-US" dirty="0" smtClean="0"/>
              <a:t> Vocational high schools, polytechnics, colleges, universities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5396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Sector </a:t>
            </a:r>
            <a:r>
              <a:rPr lang="en-US" dirty="0"/>
              <a:t>S</a:t>
            </a:r>
            <a:r>
              <a:rPr lang="en-US" dirty="0" smtClean="0"/>
              <a:t>kills Councils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</a:t>
            </a:r>
            <a:r>
              <a:rPr lang="en-US" dirty="0" smtClean="0"/>
              <a:t>epresentatives of a particular sector</a:t>
            </a:r>
          </a:p>
          <a:p>
            <a:pPr lvl="1"/>
            <a:r>
              <a:rPr lang="en-US" dirty="0" smtClean="0"/>
              <a:t>Businesses</a:t>
            </a:r>
          </a:p>
          <a:p>
            <a:pPr lvl="1"/>
            <a:r>
              <a:rPr lang="en-US" dirty="0" smtClean="0"/>
              <a:t>Training institutes (private and public)</a:t>
            </a:r>
          </a:p>
          <a:p>
            <a:pPr lvl="1"/>
            <a:r>
              <a:rPr lang="en-US" dirty="0" smtClean="0"/>
              <a:t>Government (M of Education, M of Labor)</a:t>
            </a:r>
          </a:p>
          <a:p>
            <a:pPr lvl="1"/>
            <a:r>
              <a:rPr lang="en-US" dirty="0" smtClean="0"/>
              <a:t>Others</a:t>
            </a:r>
          </a:p>
          <a:p>
            <a:r>
              <a:rPr lang="en-US" dirty="0" smtClean="0"/>
              <a:t>Provide direction on skill needs in sector</a:t>
            </a:r>
          </a:p>
          <a:p>
            <a:pPr lvl="1"/>
            <a:r>
              <a:rPr lang="en-US" dirty="0" smtClean="0"/>
              <a:t>Skills needs assessment</a:t>
            </a:r>
          </a:p>
          <a:p>
            <a:pPr lvl="1"/>
            <a:r>
              <a:rPr lang="en-US" dirty="0" smtClean="0"/>
              <a:t>May do (or fund) training</a:t>
            </a:r>
          </a:p>
          <a:p>
            <a:pPr lvl="1"/>
            <a:r>
              <a:rPr lang="en-US" dirty="0" smtClean="0"/>
              <a:t>Skills certification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527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qualifications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Mostly for “skilled” occupations</a:t>
            </a:r>
          </a:p>
          <a:p>
            <a:pPr lvl="1"/>
            <a:r>
              <a:rPr lang="en-US" sz="2400" dirty="0" smtClean="0"/>
              <a:t>Mechanics, metal workers, electricians, technologists,  woodworkers, beauticians, chiefs, hospitality, secretarial, computer programmers, etc. </a:t>
            </a:r>
          </a:p>
          <a:p>
            <a:r>
              <a:rPr lang="en-US" dirty="0" smtClean="0"/>
              <a:t>National system of certifying their skills</a:t>
            </a:r>
          </a:p>
          <a:p>
            <a:pPr lvl="1"/>
            <a:r>
              <a:rPr lang="en-US" sz="2400" dirty="0" smtClean="0"/>
              <a:t>Do a test (often written and practical), get certificate </a:t>
            </a:r>
          </a:p>
          <a:p>
            <a:pPr lvl="1"/>
            <a:r>
              <a:rPr lang="en-US" sz="2400" dirty="0" smtClean="0"/>
              <a:t>Separate from diploma earned at college</a:t>
            </a:r>
          </a:p>
          <a:p>
            <a:pPr lvl="1"/>
            <a:r>
              <a:rPr lang="en-US" sz="2400" dirty="0" smtClean="0"/>
              <a:t>May also certify skills of those who learned on the job</a:t>
            </a:r>
          </a:p>
          <a:p>
            <a:pPr lvl="1"/>
            <a:r>
              <a:rPr lang="en-US" sz="2400" dirty="0"/>
              <a:t>E</a:t>
            </a:r>
            <a:r>
              <a:rPr lang="en-US" sz="2400" dirty="0" smtClean="0"/>
              <a:t>mployers use to verify skills of prospective workers</a:t>
            </a:r>
          </a:p>
          <a:p>
            <a:pPr lvl="1"/>
            <a:r>
              <a:rPr lang="en-US" sz="2400" dirty="0" smtClean="0"/>
              <a:t>Encourages workers to gain skills and meet requirements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4888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How to get skilled workers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Hire </a:t>
            </a:r>
            <a:r>
              <a:rPr lang="en-CA" dirty="0" smtClean="0"/>
              <a:t>already trained </a:t>
            </a:r>
            <a:r>
              <a:rPr lang="en-CA" dirty="0"/>
              <a:t>workers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on-the-job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off-the-job (but on-site)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</a:t>
            </a:r>
            <a:r>
              <a:rPr lang="en-CA" dirty="0" smtClean="0"/>
              <a:t>site</a:t>
            </a:r>
          </a:p>
          <a:p>
            <a:pPr marL="914400" lvl="1" indent="-514350" eaLnBrk="1" hangingPunct="1">
              <a:buFont typeface="Arial"/>
              <a:buChar char="•"/>
              <a:defRPr/>
            </a:pPr>
            <a:r>
              <a:rPr lang="en-CA" dirty="0" smtClean="0"/>
              <a:t>Public institutes, private institutes, BMOs</a:t>
            </a:r>
            <a:endParaRPr lang="en-CA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 smtClean="0"/>
              <a:t>Apprenticeships, internships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CA" dirty="0"/>
          </a:p>
          <a:p>
            <a:pPr eaLnBrk="1" hangingPunct="1">
              <a:defRPr/>
            </a:pPr>
            <a:r>
              <a:rPr lang="en-CA" dirty="0"/>
              <a:t>Each </a:t>
            </a:r>
            <a:r>
              <a:rPr lang="en-CA" dirty="0" smtClean="0"/>
              <a:t>has </a:t>
            </a:r>
            <a:r>
              <a:rPr lang="en-CA" dirty="0"/>
              <a:t>strengths and drawbacks  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1 - Hiring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Fresh graduates</a:t>
            </a:r>
          </a:p>
          <a:p>
            <a:pPr lvl="1" eaLnBrk="1" hangingPunct="1">
              <a:defRPr/>
            </a:pPr>
            <a:r>
              <a:rPr lang="en-CA" dirty="0" smtClean="0"/>
              <a:t>Public provision</a:t>
            </a:r>
            <a:endParaRPr lang="en-CA" dirty="0"/>
          </a:p>
          <a:p>
            <a:pPr lvl="1" eaLnBrk="1" hangingPunct="1">
              <a:defRPr/>
            </a:pPr>
            <a:r>
              <a:rPr lang="en-CA" dirty="0"/>
              <a:t>Need to have the right </a:t>
            </a:r>
            <a:r>
              <a:rPr lang="en-CA" dirty="0" smtClean="0"/>
              <a:t>skills</a:t>
            </a:r>
          </a:p>
          <a:p>
            <a:pPr lvl="1" eaLnBrk="1" hangingPunct="1">
              <a:defRPr/>
            </a:pPr>
            <a:r>
              <a:rPr lang="en-CA" dirty="0" smtClean="0"/>
              <a:t>Need to have good quality skills</a:t>
            </a:r>
            <a:endParaRPr lang="en-CA" dirty="0"/>
          </a:p>
          <a:p>
            <a:pPr lvl="1" eaLnBrk="1" hangingPunct="1">
              <a:defRPr/>
            </a:pPr>
            <a:r>
              <a:rPr lang="en-CA" dirty="0"/>
              <a:t>May need to pay higher wages for well trained</a:t>
            </a:r>
          </a:p>
          <a:p>
            <a:pPr eaLnBrk="1" hangingPunct="1">
              <a:defRPr/>
            </a:pPr>
            <a:r>
              <a:rPr lang="en-CA" dirty="0"/>
              <a:t>Hiring from other firms</a:t>
            </a:r>
          </a:p>
          <a:p>
            <a:pPr lvl="1" eaLnBrk="1" hangingPunct="1">
              <a:defRPr/>
            </a:pPr>
            <a:r>
              <a:rPr lang="en-CA" dirty="0"/>
              <a:t>Problem of poaching</a:t>
            </a:r>
          </a:p>
          <a:p>
            <a:pPr lvl="1" eaLnBrk="1" hangingPunct="1">
              <a:defRPr/>
            </a:pPr>
            <a:r>
              <a:rPr lang="en-CA" dirty="0"/>
              <a:t>May result in underinvestment in skills</a:t>
            </a:r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2 - Training on-the-job</a:t>
            </a:r>
            <a:endParaRPr lang="en-US" alt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Done by senior, experienced </a:t>
            </a:r>
            <a:r>
              <a:rPr lang="en-CA" altLang="en-US" dirty="0" smtClean="0"/>
              <a:t>workers</a:t>
            </a:r>
          </a:p>
          <a:p>
            <a:pPr lvl="1" eaLnBrk="1" hangingPunct="1"/>
            <a:r>
              <a:rPr lang="en-CA" altLang="en-US" dirty="0" smtClean="0"/>
              <a:t>Often called ‘mentors’</a:t>
            </a:r>
          </a:p>
          <a:p>
            <a:pPr lvl="1" eaLnBrk="1" hangingPunct="1"/>
            <a:r>
              <a:rPr lang="en-CA" altLang="en-US" dirty="0" smtClean="0"/>
              <a:t>Also called ‘informal training’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Practised </a:t>
            </a:r>
            <a:r>
              <a:rPr lang="en-CA" altLang="en-US" dirty="0" smtClean="0"/>
              <a:t>often by </a:t>
            </a:r>
            <a:r>
              <a:rPr lang="en-CA" altLang="en-US" dirty="0"/>
              <a:t>small </a:t>
            </a:r>
            <a:r>
              <a:rPr lang="en-CA" altLang="en-US" dirty="0" smtClean="0"/>
              <a:t>firms (why?)</a:t>
            </a:r>
            <a:endParaRPr lang="en-CA" altLang="en-US" dirty="0"/>
          </a:p>
          <a:p>
            <a:pPr eaLnBrk="1" hangingPunct="1"/>
            <a:r>
              <a:rPr lang="en-CA" altLang="en-US" dirty="0" smtClean="0"/>
              <a:t>Training takes places while working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No explicit cost</a:t>
            </a:r>
          </a:p>
          <a:p>
            <a:pPr lvl="1" eaLnBrk="1" hangingPunct="1"/>
            <a:r>
              <a:rPr lang="en-CA" altLang="en-US" dirty="0"/>
              <a:t>Some slowing of work </a:t>
            </a:r>
            <a:r>
              <a:rPr lang="en-CA" altLang="en-US" dirty="0" smtClean="0"/>
              <a:t>by mentor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Does not introduce new skills to the </a:t>
            </a:r>
            <a:r>
              <a:rPr lang="en-CA" altLang="en-US" dirty="0" smtClean="0"/>
              <a:t>firm</a:t>
            </a:r>
            <a:endParaRPr lang="en-CA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3 - Training </a:t>
            </a:r>
            <a:r>
              <a:rPr lang="en-CA" altLang="en-US" dirty="0"/>
              <a:t>off-the-job </a:t>
            </a:r>
            <a:r>
              <a:rPr lang="en-CA" altLang="en-US" dirty="0" smtClean="0"/>
              <a:t/>
            </a:r>
            <a:br>
              <a:rPr lang="en-CA" altLang="en-US" dirty="0" smtClean="0"/>
            </a:br>
            <a:r>
              <a:rPr lang="en-CA" altLang="en-US" sz="3200" dirty="0" smtClean="0"/>
              <a:t>(</a:t>
            </a:r>
            <a:r>
              <a:rPr lang="en-CA" altLang="en-US" sz="3200" dirty="0"/>
              <a:t>but on-</a:t>
            </a:r>
            <a:r>
              <a:rPr lang="en-CA" altLang="en-US" sz="3200" dirty="0" smtClean="0"/>
              <a:t>site)</a:t>
            </a:r>
            <a:endParaRPr lang="en-US" altLang="en-US" sz="3200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At firm’s training facilities</a:t>
            </a:r>
          </a:p>
          <a:p>
            <a:pPr lvl="1" eaLnBrk="1" hangingPunct="1"/>
            <a:r>
              <a:rPr lang="en-CA" altLang="en-US" dirty="0"/>
              <a:t>Away from production line</a:t>
            </a:r>
          </a:p>
          <a:p>
            <a:pPr eaLnBrk="1" hangingPunct="1"/>
            <a:r>
              <a:rPr lang="en-CA" altLang="en-US" dirty="0"/>
              <a:t>On </a:t>
            </a:r>
            <a:r>
              <a:rPr lang="en-CA" altLang="en-US" dirty="0" smtClean="0"/>
              <a:t>machinery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But can be done on up to date </a:t>
            </a:r>
            <a:r>
              <a:rPr lang="en-CA" altLang="en-US" dirty="0" smtClean="0"/>
              <a:t>or older machinery</a:t>
            </a:r>
            <a:endParaRPr lang="en-CA" altLang="en-US" dirty="0"/>
          </a:p>
          <a:p>
            <a:pPr eaLnBrk="1" hangingPunct="1"/>
            <a:r>
              <a:rPr lang="en-CA" altLang="en-US" dirty="0"/>
              <a:t>Requires a trainer </a:t>
            </a:r>
            <a:r>
              <a:rPr lang="en-CA" altLang="en-US" dirty="0" smtClean="0"/>
              <a:t>(insider or </a:t>
            </a:r>
            <a:r>
              <a:rPr lang="en-CA" altLang="en-US" dirty="0"/>
              <a:t>outsider)</a:t>
            </a:r>
          </a:p>
          <a:p>
            <a:pPr lvl="1" eaLnBrk="1" hangingPunct="1"/>
            <a:r>
              <a:rPr lang="en-CA" altLang="en-US" dirty="0"/>
              <a:t>Trainee is not contributing to </a:t>
            </a:r>
            <a:r>
              <a:rPr lang="en-CA" altLang="en-US" dirty="0" smtClean="0"/>
              <a:t>production</a:t>
            </a:r>
            <a:endParaRPr lang="en-CA" altLang="en-US" dirty="0"/>
          </a:p>
          <a:p>
            <a:pPr eaLnBrk="1" hangingPunct="1"/>
            <a:r>
              <a:rPr lang="en-CA" altLang="en-US" dirty="0"/>
              <a:t>Provides firm-specific </a:t>
            </a:r>
            <a:r>
              <a:rPr lang="en-CA" altLang="en-US" dirty="0" smtClean="0"/>
              <a:t>training</a:t>
            </a:r>
          </a:p>
          <a:p>
            <a:pPr lvl="1" eaLnBrk="1" hangingPunct="1"/>
            <a:r>
              <a:rPr lang="en-CA" altLang="en-US" dirty="0" smtClean="0"/>
              <a:t>Often does not introduce new skills to the firm</a:t>
            </a:r>
            <a:endParaRPr lang="en-US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4 - Training </a:t>
            </a:r>
            <a:r>
              <a:rPr lang="en-CA" altLang="en-US" dirty="0"/>
              <a:t>off-site</a:t>
            </a:r>
            <a:endParaRPr lang="en-US" altLang="en-US" dirty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By training provider</a:t>
            </a:r>
          </a:p>
          <a:p>
            <a:pPr lvl="1" eaLnBrk="1" hangingPunct="1"/>
            <a:r>
              <a:rPr lang="en-CA" altLang="en-US" dirty="0" smtClean="0"/>
              <a:t>Government</a:t>
            </a:r>
          </a:p>
          <a:p>
            <a:pPr lvl="1" eaLnBrk="1" hangingPunct="1"/>
            <a:r>
              <a:rPr lang="en-CA" altLang="en-US" dirty="0" smtClean="0"/>
              <a:t>Private institute</a:t>
            </a:r>
          </a:p>
          <a:p>
            <a:pPr lvl="1" eaLnBrk="1" hangingPunct="1"/>
            <a:r>
              <a:rPr lang="en-CA" altLang="en-US" dirty="0" smtClean="0"/>
              <a:t>Business membership organization (BMO) </a:t>
            </a:r>
            <a:endParaRPr lang="en-CA" altLang="en-US" dirty="0"/>
          </a:p>
          <a:p>
            <a:pPr lvl="2" eaLnBrk="1" hangingPunct="1"/>
            <a:r>
              <a:rPr lang="en-CA" altLang="en-US" dirty="0" smtClean="0"/>
              <a:t>Chamber of Commerce, Sector Skill Council</a:t>
            </a:r>
            <a:endParaRPr lang="en-CA" altLang="en-US" dirty="0"/>
          </a:p>
          <a:p>
            <a:pPr eaLnBrk="1" hangingPunct="1"/>
            <a:r>
              <a:rPr lang="en-CA" altLang="en-US" dirty="0" smtClean="0"/>
              <a:t>Can </a:t>
            </a:r>
            <a:r>
              <a:rPr lang="en-CA" altLang="en-US" dirty="0"/>
              <a:t>be </a:t>
            </a:r>
            <a:r>
              <a:rPr lang="en-CA" altLang="en-US" dirty="0" smtClean="0"/>
              <a:t>subsidized</a:t>
            </a:r>
            <a:endParaRPr lang="en-CA" altLang="en-US" dirty="0"/>
          </a:p>
          <a:p>
            <a:pPr eaLnBrk="1" hangingPunct="1"/>
            <a:r>
              <a:rPr lang="en-CA" altLang="en-US" dirty="0"/>
              <a:t>Should be relevant to firm and good quality</a:t>
            </a:r>
          </a:p>
          <a:p>
            <a:pPr eaLnBrk="1" hangingPunct="1"/>
            <a:r>
              <a:rPr lang="en-CA" altLang="en-US" dirty="0"/>
              <a:t>Takes trainee away from the firm</a:t>
            </a:r>
          </a:p>
          <a:p>
            <a:pPr lvl="1" eaLnBrk="1" hangingPunct="1"/>
            <a:r>
              <a:rPr lang="en-CA" altLang="en-US" dirty="0"/>
              <a:t>Does not contribute to production</a:t>
            </a:r>
            <a:endParaRPr lang="en-US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5 - Apprenticeships</a:t>
            </a:r>
            <a:endParaRPr lang="en-US" altLang="en-US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Combines:	</a:t>
            </a:r>
          </a:p>
          <a:p>
            <a:pPr lvl="1" eaLnBrk="1" hangingPunct="1"/>
            <a:r>
              <a:rPr lang="en-CA" altLang="en-US" dirty="0" smtClean="0"/>
              <a:t>School </a:t>
            </a:r>
            <a:r>
              <a:rPr lang="en-CA" altLang="en-US" dirty="0"/>
              <a:t>(</a:t>
            </a:r>
            <a:r>
              <a:rPr lang="en-CA" altLang="en-US" dirty="0" smtClean="0"/>
              <a:t>theory</a:t>
            </a:r>
            <a:r>
              <a:rPr lang="en-CA" altLang="en-US" dirty="0"/>
              <a:t>)</a:t>
            </a:r>
            <a:r>
              <a:rPr lang="en-CA" altLang="en-US" dirty="0" smtClean="0"/>
              <a:t> </a:t>
            </a:r>
          </a:p>
          <a:p>
            <a:pPr lvl="1" eaLnBrk="1" hangingPunct="1"/>
            <a:r>
              <a:rPr lang="en-CA" altLang="en-US" dirty="0" smtClean="0"/>
              <a:t>Working </a:t>
            </a:r>
            <a:r>
              <a:rPr lang="en-CA" altLang="en-US" dirty="0"/>
              <a:t>(</a:t>
            </a:r>
            <a:r>
              <a:rPr lang="en-CA" altLang="en-US" dirty="0" smtClean="0"/>
              <a:t>practical)</a:t>
            </a:r>
            <a:endParaRPr lang="en-CA" altLang="en-US" dirty="0"/>
          </a:p>
          <a:p>
            <a:pPr eaLnBrk="1" hangingPunct="1"/>
            <a:r>
              <a:rPr lang="en-CA" altLang="en-US" dirty="0"/>
              <a:t>What is taught is quickly applied</a:t>
            </a:r>
          </a:p>
          <a:p>
            <a:pPr lvl="1" eaLnBrk="1" hangingPunct="1"/>
            <a:r>
              <a:rPr lang="en-CA" altLang="en-US" dirty="0"/>
              <a:t>Needs to </a:t>
            </a:r>
            <a:r>
              <a:rPr lang="en-CA" altLang="en-US" dirty="0" smtClean="0"/>
              <a:t>be organized </a:t>
            </a:r>
            <a:r>
              <a:rPr lang="en-CA" altLang="en-US" dirty="0"/>
              <a:t>and </a:t>
            </a:r>
            <a:r>
              <a:rPr lang="en-CA" altLang="en-US" dirty="0" smtClean="0"/>
              <a:t>structured</a:t>
            </a:r>
          </a:p>
          <a:p>
            <a:pPr lvl="1" eaLnBrk="1" hangingPunct="1"/>
            <a:r>
              <a:rPr lang="en-CA" altLang="en-US" dirty="0"/>
              <a:t>Excellent system in some European </a:t>
            </a:r>
            <a:r>
              <a:rPr lang="en-CA" altLang="en-US" dirty="0" smtClean="0"/>
              <a:t>countries</a:t>
            </a:r>
            <a:endParaRPr lang="en-CA" altLang="en-US" dirty="0"/>
          </a:p>
          <a:p>
            <a:pPr eaLnBrk="1" hangingPunct="1"/>
            <a:r>
              <a:rPr lang="en-CA" altLang="en-US" dirty="0"/>
              <a:t>Can be abused</a:t>
            </a:r>
          </a:p>
          <a:p>
            <a:pPr lvl="1" eaLnBrk="1" hangingPunct="1"/>
            <a:r>
              <a:rPr lang="en-CA" altLang="en-US" dirty="0"/>
              <a:t>Firm sees it </a:t>
            </a:r>
            <a:r>
              <a:rPr lang="en-CA" altLang="en-US" dirty="0" smtClean="0"/>
              <a:t>as cheap labour</a:t>
            </a:r>
          </a:p>
          <a:p>
            <a:pPr lvl="1" eaLnBrk="1" hangingPunct="1"/>
            <a:r>
              <a:rPr lang="en-CA" altLang="en-US" dirty="0"/>
              <a:t>N</a:t>
            </a:r>
            <a:r>
              <a:rPr lang="en-CA" altLang="en-US" dirty="0" smtClean="0"/>
              <a:t>o training involved, menial job/tasks</a:t>
            </a:r>
            <a:endParaRPr lang="en-CA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FDI </a:t>
            </a:r>
            <a:r>
              <a:rPr lang="en-CA" altLang="en-US" dirty="0" smtClean="0"/>
              <a:t>Training</a:t>
            </a:r>
            <a:endParaRPr lang="en-US" altLang="en-US" dirty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FDI will be attracted by skilled </a:t>
            </a:r>
            <a:r>
              <a:rPr lang="en-CA" altLang="en-US" dirty="0" smtClean="0"/>
              <a:t>workforce</a:t>
            </a:r>
            <a:endParaRPr lang="en-CA" altLang="en-US" dirty="0"/>
          </a:p>
          <a:p>
            <a:pPr marL="0" indent="0" eaLnBrk="1" hangingPunct="1">
              <a:buNone/>
            </a:pPr>
            <a:r>
              <a:rPr lang="en-CA" altLang="en-US" dirty="0" smtClean="0"/>
              <a:t>		or</a:t>
            </a:r>
          </a:p>
          <a:p>
            <a:pPr eaLnBrk="1" hangingPunct="1"/>
            <a:r>
              <a:rPr lang="en-CA" altLang="en-US" dirty="0" smtClean="0"/>
              <a:t>May need to build or augment skills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Train workers on site</a:t>
            </a:r>
          </a:p>
          <a:p>
            <a:pPr lvl="1" eaLnBrk="1" hangingPunct="1"/>
            <a:r>
              <a:rPr lang="en-CA" altLang="en-US" dirty="0"/>
              <a:t>Send trainees to their training facilities or factories in other countries</a:t>
            </a:r>
          </a:p>
          <a:p>
            <a:pPr lvl="1" eaLnBrk="1" hangingPunct="1"/>
            <a:r>
              <a:rPr lang="en-CA" altLang="en-US" dirty="0" smtClean="0"/>
              <a:t>Send workers to local </a:t>
            </a:r>
            <a:r>
              <a:rPr lang="en-CA" altLang="en-US" dirty="0"/>
              <a:t>training </a:t>
            </a:r>
            <a:r>
              <a:rPr lang="en-CA" altLang="en-US" dirty="0" smtClean="0"/>
              <a:t>colleges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Set up training </a:t>
            </a:r>
            <a:r>
              <a:rPr lang="en-CA" altLang="en-US" dirty="0" smtClean="0"/>
              <a:t>institutes</a:t>
            </a:r>
          </a:p>
          <a:p>
            <a:pPr lvl="2" eaLnBrk="1" hangingPunct="1"/>
            <a:r>
              <a:rPr lang="en-CA" altLang="en-US" dirty="0" smtClean="0"/>
              <a:t> Joint </a:t>
            </a:r>
            <a:r>
              <a:rPr lang="en-CA" altLang="en-US" dirty="0"/>
              <a:t>with industry or </a:t>
            </a:r>
            <a:r>
              <a:rPr lang="en-CA" altLang="en-US" dirty="0" smtClean="0"/>
              <a:t>government</a:t>
            </a:r>
            <a:endParaRPr lang="en-US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Thai-Nichi Institute of Technology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r>
              <a:rPr lang="en-US" dirty="0" smtClean="0"/>
              <a:t>Founded by Japanese and Thai organizations</a:t>
            </a:r>
          </a:p>
          <a:p>
            <a:pPr lvl="1"/>
            <a:r>
              <a:rPr lang="en-US" sz="2400" dirty="0" smtClean="0"/>
              <a:t>Train Thais to work in Japanese companies here</a:t>
            </a:r>
          </a:p>
          <a:p>
            <a:pPr lvl="1"/>
            <a:r>
              <a:rPr lang="en-US" sz="2400" dirty="0" smtClean="0"/>
              <a:t>Scholarships from J. companies and organizations</a:t>
            </a:r>
          </a:p>
          <a:p>
            <a:pPr lvl="1"/>
            <a:r>
              <a:rPr lang="en-US" sz="2400" dirty="0" smtClean="0"/>
              <a:t>Links/exchange with </a:t>
            </a:r>
            <a:r>
              <a:rPr lang="en-US" sz="2400" dirty="0" smtClean="0"/>
              <a:t>technical colleges/</a:t>
            </a:r>
            <a:r>
              <a:rPr lang="en-US" sz="2400" dirty="0" err="1" smtClean="0"/>
              <a:t>uni</a:t>
            </a:r>
            <a:r>
              <a:rPr lang="en-US" sz="2400" dirty="0" smtClean="0"/>
              <a:t> in </a:t>
            </a:r>
            <a:r>
              <a:rPr lang="en-US" sz="2400" dirty="0" smtClean="0"/>
              <a:t>Japan</a:t>
            </a:r>
          </a:p>
          <a:p>
            <a:pPr lvl="1"/>
            <a:r>
              <a:rPr lang="en-US" sz="2400" dirty="0" smtClean="0"/>
              <a:t>First enrolment 2007</a:t>
            </a:r>
          </a:p>
          <a:p>
            <a:r>
              <a:rPr lang="en-US" sz="2400" dirty="0" smtClean="0"/>
              <a:t>Each program has:</a:t>
            </a:r>
          </a:p>
          <a:p>
            <a:pPr lvl="1"/>
            <a:r>
              <a:rPr lang="en-US" sz="2400" dirty="0" smtClean="0"/>
              <a:t>6-month internship in Japanese company</a:t>
            </a:r>
          </a:p>
          <a:p>
            <a:pPr lvl="1"/>
            <a:r>
              <a:rPr lang="en-US" sz="2400" dirty="0"/>
              <a:t>R</a:t>
            </a:r>
            <a:r>
              <a:rPr lang="en-US" sz="2400" dirty="0" smtClean="0"/>
              <a:t>egular </a:t>
            </a:r>
            <a:r>
              <a:rPr lang="en-US" sz="2400" dirty="0" smtClean="0"/>
              <a:t>Japanese </a:t>
            </a:r>
            <a:r>
              <a:rPr lang="en-US" sz="2400" dirty="0" smtClean="0"/>
              <a:t>language courses</a:t>
            </a:r>
          </a:p>
          <a:p>
            <a:r>
              <a:rPr lang="en-US" sz="2400" dirty="0" smtClean="0"/>
              <a:t>Faculties</a:t>
            </a:r>
          </a:p>
          <a:p>
            <a:pPr lvl="1"/>
            <a:r>
              <a:rPr lang="en-US" sz="2400" dirty="0" smtClean="0"/>
              <a:t>Engineering: automotive, electrical etc.</a:t>
            </a:r>
          </a:p>
          <a:p>
            <a:pPr lvl="1"/>
            <a:r>
              <a:rPr lang="en-US" sz="2400" dirty="0" smtClean="0"/>
              <a:t>Information </a:t>
            </a:r>
            <a:r>
              <a:rPr lang="en-US" sz="2400" dirty="0" smtClean="0"/>
              <a:t>Technology, Business </a:t>
            </a:r>
            <a:r>
              <a:rPr lang="en-US" sz="2400" dirty="0" smtClean="0"/>
              <a:t>Administration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438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Textiles in Sri Lanka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S</a:t>
            </a:r>
            <a:r>
              <a:rPr lang="en-US" sz="2400" dirty="0" smtClean="0"/>
              <a:t>tarted at low end moved to higher end</a:t>
            </a:r>
          </a:p>
          <a:p>
            <a:pPr lvl="1"/>
            <a:r>
              <a:rPr lang="en-US" sz="2400" dirty="0"/>
              <a:t>S</a:t>
            </a:r>
            <a:r>
              <a:rPr lang="en-US" sz="2400" dirty="0" smtClean="0"/>
              <a:t>wimwear, intimate wear, children’s clothes</a:t>
            </a:r>
          </a:p>
          <a:p>
            <a:pPr lvl="1"/>
            <a:r>
              <a:rPr lang="en-US" sz="2400" dirty="0" smtClean="0"/>
              <a:t>High value, higher price, more skills needed</a:t>
            </a:r>
          </a:p>
          <a:p>
            <a:r>
              <a:rPr lang="en-US" sz="2400" dirty="0" smtClean="0"/>
              <a:t>Joint Apparel Association Forum</a:t>
            </a:r>
          </a:p>
          <a:p>
            <a:pPr lvl="1"/>
            <a:r>
              <a:rPr lang="en-US" sz="2400" dirty="0" smtClean="0"/>
              <a:t>Industry association, which designed training programs</a:t>
            </a:r>
          </a:p>
          <a:p>
            <a:pPr lvl="1"/>
            <a:r>
              <a:rPr lang="en-US" sz="2400" dirty="0" smtClean="0"/>
              <a:t>Average education (10 </a:t>
            </a:r>
            <a:r>
              <a:rPr lang="en-US" sz="2400" dirty="0" err="1" smtClean="0"/>
              <a:t>yrs</a:t>
            </a:r>
            <a:r>
              <a:rPr lang="en-US" sz="2400" dirty="0" smtClean="0"/>
              <a:t>) nearly 2x as high as in sector in India and Bangladesh</a:t>
            </a:r>
          </a:p>
          <a:p>
            <a:pPr lvl="1"/>
            <a:r>
              <a:rPr lang="en-US" sz="2400" dirty="0" smtClean="0"/>
              <a:t>College and university degree programs in textiles</a:t>
            </a:r>
          </a:p>
          <a:p>
            <a:r>
              <a:rPr lang="en-US" sz="2400" dirty="0" smtClean="0"/>
              <a:t>Two largest domestic firms, </a:t>
            </a:r>
            <a:r>
              <a:rPr lang="en-US" sz="2400" dirty="0" err="1" smtClean="0"/>
              <a:t>Brandix</a:t>
            </a:r>
            <a:r>
              <a:rPr lang="en-US" sz="2400" dirty="0" smtClean="0"/>
              <a:t> and MAS</a:t>
            </a:r>
          </a:p>
          <a:p>
            <a:pPr lvl="1"/>
            <a:r>
              <a:rPr lang="en-US" sz="2400" dirty="0" smtClean="0"/>
              <a:t>Set up own training institutions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54879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Mangoes in Philippines</a:t>
            </a:r>
            <a:br>
              <a:rPr lang="en-US" sz="3600" dirty="0" smtClean="0"/>
            </a:br>
            <a:r>
              <a:rPr lang="en-US" sz="3600" dirty="0" smtClean="0"/>
              <a:t>Various products in Chile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Mangoes in Philippines</a:t>
            </a:r>
          </a:p>
          <a:p>
            <a:pPr lvl="1"/>
            <a:r>
              <a:rPr lang="en-US" sz="2000" dirty="0" smtClean="0"/>
              <a:t>Excellent climate and soil, major producer</a:t>
            </a:r>
          </a:p>
          <a:p>
            <a:pPr lvl="1"/>
            <a:r>
              <a:rPr lang="en-US" sz="2000" dirty="0" smtClean="0"/>
              <a:t>Losing market share to Brazil, Mexico and Peru</a:t>
            </a:r>
          </a:p>
          <a:p>
            <a:pPr lvl="1"/>
            <a:r>
              <a:rPr lang="en-US" sz="2000" dirty="0" smtClean="0"/>
              <a:t>Lack of innovation in production </a:t>
            </a:r>
          </a:p>
          <a:p>
            <a:pPr lvl="1"/>
            <a:r>
              <a:rPr lang="en-US" sz="2000" dirty="0" smtClean="0"/>
              <a:t>Little training of workforce (farmers, pickers, etc.)</a:t>
            </a:r>
          </a:p>
          <a:p>
            <a:r>
              <a:rPr lang="en-US" sz="2400" dirty="0" smtClean="0"/>
              <a:t>Agriculture in Chile</a:t>
            </a:r>
          </a:p>
          <a:p>
            <a:pPr lvl="1"/>
            <a:r>
              <a:rPr lang="en-US" sz="2000" dirty="0" smtClean="0"/>
              <a:t>Kiwis, blueberries, grapes, wine, etc.</a:t>
            </a:r>
          </a:p>
          <a:p>
            <a:pPr lvl="1"/>
            <a:r>
              <a:rPr lang="en-US" sz="2000" dirty="0" smtClean="0"/>
              <a:t>Focused on training farmers and farm workers</a:t>
            </a:r>
          </a:p>
          <a:p>
            <a:pPr lvl="1"/>
            <a:r>
              <a:rPr lang="en-US" sz="2000" dirty="0" smtClean="0"/>
              <a:t>19,000 skills certified farm workers</a:t>
            </a:r>
          </a:p>
          <a:p>
            <a:pPr lvl="1"/>
            <a:r>
              <a:rPr lang="en-US" sz="2000" dirty="0" smtClean="0"/>
              <a:t>Collaboration with U. of California - Davis</a:t>
            </a:r>
          </a:p>
          <a:p>
            <a:pPr lvl="1"/>
            <a:r>
              <a:rPr lang="en-US" sz="2000" dirty="0" smtClean="0"/>
              <a:t>Chileans go to US for education degrees at UCD</a:t>
            </a:r>
          </a:p>
          <a:p>
            <a:pPr lvl="1"/>
            <a:r>
              <a:rPr lang="en-US" sz="2000" dirty="0" smtClean="0"/>
              <a:t>Now collaborating on R&amp;D for grapes and wine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6924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4000" dirty="0" smtClean="0"/>
              <a:t>Skills-based </a:t>
            </a:r>
            <a:r>
              <a:rPr lang="en-CA" altLang="en-US" sz="4000" dirty="0"/>
              <a:t>i</a:t>
            </a:r>
            <a:r>
              <a:rPr lang="en-CA" altLang="en-US" sz="4000" dirty="0" smtClean="0"/>
              <a:t>mmigration policy</a:t>
            </a:r>
            <a:endParaRPr lang="en-US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 smtClean="0"/>
              <a:t>Allow </a:t>
            </a:r>
            <a:r>
              <a:rPr lang="en-CA" dirty="0"/>
              <a:t>skilled workers to come from </a:t>
            </a:r>
            <a:r>
              <a:rPr lang="en-CA" dirty="0" smtClean="0"/>
              <a:t>abroad</a:t>
            </a:r>
            <a:endParaRPr lang="en-CA" dirty="0"/>
          </a:p>
          <a:p>
            <a:pPr lvl="1" eaLnBrk="1" hangingPunct="1">
              <a:defRPr/>
            </a:pPr>
            <a:r>
              <a:rPr lang="en-CA" dirty="0"/>
              <a:t>FDI will view this as an advantage in locating</a:t>
            </a:r>
          </a:p>
          <a:p>
            <a:pPr eaLnBrk="1" hangingPunct="1">
              <a:defRPr/>
            </a:pPr>
            <a:r>
              <a:rPr lang="en-CA" dirty="0"/>
              <a:t>Allow senior managers and technicians of FDI</a:t>
            </a:r>
          </a:p>
          <a:p>
            <a:pPr lvl="1" eaLnBrk="1" hangingPunct="1">
              <a:defRPr/>
            </a:pPr>
            <a:r>
              <a:rPr lang="en-CA" dirty="0"/>
              <a:t>May reduce expats as </a:t>
            </a:r>
            <a:r>
              <a:rPr lang="en-CA" dirty="0" smtClean="0"/>
              <a:t>trains </a:t>
            </a:r>
            <a:r>
              <a:rPr lang="en-CA" dirty="0"/>
              <a:t>locals to replace them </a:t>
            </a:r>
          </a:p>
          <a:p>
            <a:pPr eaLnBrk="1" hangingPunct="1">
              <a:defRPr/>
            </a:pPr>
            <a:r>
              <a:rPr lang="en-CA" dirty="0" smtClean="0"/>
              <a:t>But gov’t </a:t>
            </a:r>
            <a:r>
              <a:rPr lang="en-CA" dirty="0"/>
              <a:t>may limit number of </a:t>
            </a:r>
            <a:r>
              <a:rPr lang="en-CA" dirty="0" smtClean="0"/>
              <a:t>expats</a:t>
            </a:r>
          </a:p>
          <a:p>
            <a:pPr lvl="1" eaLnBrk="1" hangingPunct="1">
              <a:defRPr/>
            </a:pPr>
            <a:r>
              <a:rPr lang="en-CA" dirty="0" smtClean="0"/>
              <a:t>Want jobs to go to locals</a:t>
            </a:r>
            <a:endParaRPr lang="en-CA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Aerospace manufacturing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Montreal area accounts for 60% of aerospace </a:t>
            </a:r>
            <a:r>
              <a:rPr lang="en-CA" sz="2400" dirty="0" smtClean="0"/>
              <a:t>(airplane) manufacturing </a:t>
            </a:r>
            <a:r>
              <a:rPr lang="en-CA" sz="2400" dirty="0"/>
              <a:t>in Canada</a:t>
            </a:r>
          </a:p>
          <a:p>
            <a:pPr lvl="1"/>
            <a:r>
              <a:rPr lang="en-CA" sz="2000" dirty="0"/>
              <a:t>Revenues of $10 billion annually</a:t>
            </a:r>
          </a:p>
          <a:p>
            <a:r>
              <a:rPr lang="en-CA" sz="2400" dirty="0"/>
              <a:t>Training institutes and programs</a:t>
            </a:r>
          </a:p>
          <a:p>
            <a:pPr lvl="1"/>
            <a:r>
              <a:rPr lang="en-CA" sz="2000" dirty="0"/>
              <a:t>National </a:t>
            </a:r>
            <a:r>
              <a:rPr lang="en-CA" sz="2000" dirty="0" err="1"/>
              <a:t>Aerotechnical</a:t>
            </a:r>
            <a:r>
              <a:rPr lang="en-CA" sz="2000" dirty="0"/>
              <a:t> School</a:t>
            </a:r>
          </a:p>
          <a:p>
            <a:pPr lvl="1"/>
            <a:r>
              <a:rPr lang="en-CA" sz="2000" dirty="0"/>
              <a:t>Montreal Aerospace Trade School</a:t>
            </a:r>
          </a:p>
          <a:p>
            <a:pPr lvl="1"/>
            <a:r>
              <a:rPr lang="en-CA" sz="2000" dirty="0" err="1"/>
              <a:t>Ecole</a:t>
            </a:r>
            <a:r>
              <a:rPr lang="en-CA" sz="2000" dirty="0"/>
              <a:t> </a:t>
            </a:r>
            <a:r>
              <a:rPr lang="en-CA" sz="2000" dirty="0" err="1"/>
              <a:t>Polytechnique</a:t>
            </a:r>
            <a:r>
              <a:rPr lang="en-CA" sz="2000" dirty="0"/>
              <a:t> de Montreal</a:t>
            </a:r>
          </a:p>
          <a:p>
            <a:pPr lvl="1"/>
            <a:r>
              <a:rPr lang="en-CA" sz="2000" dirty="0"/>
              <a:t>University of </a:t>
            </a:r>
            <a:r>
              <a:rPr lang="en-CA" sz="2000" dirty="0" err="1"/>
              <a:t>Sherbrooke</a:t>
            </a:r>
            <a:endParaRPr lang="en-CA" sz="2000" dirty="0"/>
          </a:p>
          <a:p>
            <a:pPr lvl="1"/>
            <a:r>
              <a:rPr lang="en-CA" sz="2000" dirty="0"/>
              <a:t>Joint </a:t>
            </a:r>
            <a:r>
              <a:rPr lang="en-CA" sz="2000" dirty="0" smtClean="0"/>
              <a:t>graduate </a:t>
            </a:r>
            <a:r>
              <a:rPr lang="en-CA" sz="2000" dirty="0"/>
              <a:t>program in aerospace engineering by 6 universities</a:t>
            </a:r>
          </a:p>
          <a:p>
            <a:r>
              <a:rPr lang="en-CA" sz="2400" dirty="0" smtClean="0"/>
              <a:t>Skilled </a:t>
            </a:r>
            <a:r>
              <a:rPr lang="en-CA" sz="2400" dirty="0" smtClean="0"/>
              <a:t>immigrants </a:t>
            </a:r>
            <a:r>
              <a:rPr lang="en-CA" sz="2400" dirty="0" smtClean="0"/>
              <a:t>policy</a:t>
            </a:r>
            <a:endParaRPr lang="en-CA" sz="2400" dirty="0" smtClean="0"/>
          </a:p>
          <a:p>
            <a:pPr lvl="1"/>
            <a:r>
              <a:rPr lang="en-CA" sz="2000" dirty="0" smtClean="0"/>
              <a:t>Can bring in foreigners with expertise to work in the sector</a:t>
            </a:r>
            <a:endParaRPr lang="en-CA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95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What </a:t>
            </a:r>
            <a:r>
              <a:rPr lang="en-CA" altLang="en-US" dirty="0" smtClean="0"/>
              <a:t>government can do</a:t>
            </a:r>
            <a:br>
              <a:rPr lang="en-CA" altLang="en-US" dirty="0" smtClean="0"/>
            </a:br>
            <a:r>
              <a:rPr lang="en-CA" altLang="en-US" dirty="0" smtClean="0"/>
              <a:t>to get firms to train</a:t>
            </a:r>
            <a:endParaRPr lang="en-US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CA" altLang="en-US" dirty="0" smtClean="0"/>
              <a:t>Options</a:t>
            </a:r>
            <a:endParaRPr lang="en-CA" altLang="en-US" dirty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 smtClean="0"/>
              <a:t>Nothing – leave to firms to decide</a:t>
            </a:r>
          </a:p>
          <a:p>
            <a:pPr marL="1371600" lvl="2" indent="-514350" eaLnBrk="1" hangingPunct="1">
              <a:buFont typeface="Arial"/>
              <a:buChar char="•"/>
            </a:pPr>
            <a:r>
              <a:rPr lang="en-CA" altLang="en-US" dirty="0" smtClean="0"/>
              <a:t>Make them aware of benefits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 smtClean="0"/>
              <a:t>Training financial incentives</a:t>
            </a:r>
          </a:p>
          <a:p>
            <a:pPr marL="1200150" lvl="2" indent="-342900" eaLnBrk="1" hangingPunct="1">
              <a:buFont typeface="Arial"/>
              <a:buChar char="•"/>
            </a:pPr>
            <a:r>
              <a:rPr lang="en-CA" altLang="en-US" dirty="0" smtClean="0"/>
              <a:t>Subsidies to enterprises from government or other</a:t>
            </a:r>
          </a:p>
          <a:p>
            <a:pPr marL="1200150" lvl="2" indent="-342900" eaLnBrk="1" hangingPunct="1">
              <a:buFont typeface="Arial"/>
              <a:buChar char="•"/>
            </a:pPr>
            <a:r>
              <a:rPr lang="en-CA" altLang="en-US" dirty="0"/>
              <a:t>T</a:t>
            </a:r>
            <a:r>
              <a:rPr lang="en-CA" altLang="en-US" dirty="0" smtClean="0"/>
              <a:t>ax deductions</a:t>
            </a:r>
            <a:endParaRPr lang="en-CA" altLang="en-US" dirty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 smtClean="0"/>
              <a:t>Training levy system</a:t>
            </a:r>
          </a:p>
          <a:p>
            <a:pPr lvl="2" eaLnBrk="1" hangingPunct="1"/>
            <a:r>
              <a:rPr lang="en-CA" altLang="en-US" dirty="0" smtClean="0"/>
              <a:t>Explained in following slides</a:t>
            </a:r>
          </a:p>
          <a:p>
            <a:pPr lvl="2" eaLnBrk="1" hangingPunct="1"/>
            <a:r>
              <a:rPr lang="en-CA" altLang="en-US" dirty="0" smtClean="0"/>
              <a:t>Firms pay levy, then apply to use funds for training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system</a:t>
            </a:r>
            <a:endParaRPr lang="en-US" altLang="en-US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Firm </a:t>
            </a:r>
            <a:r>
              <a:rPr lang="en-CA" altLang="en-US" dirty="0"/>
              <a:t>must pay the </a:t>
            </a:r>
            <a:r>
              <a:rPr lang="en-CA" altLang="en-US" dirty="0" smtClean="0"/>
              <a:t>levy</a:t>
            </a:r>
          </a:p>
          <a:p>
            <a:pPr lvl="1" eaLnBrk="1" hangingPunct="1"/>
            <a:r>
              <a:rPr lang="en-CA" altLang="en-US" dirty="0"/>
              <a:t>B</a:t>
            </a:r>
            <a:r>
              <a:rPr lang="en-CA" altLang="en-US" dirty="0" smtClean="0"/>
              <a:t>ased </a:t>
            </a:r>
            <a:r>
              <a:rPr lang="en-CA" altLang="en-US" dirty="0"/>
              <a:t>on the number of </a:t>
            </a:r>
            <a:r>
              <a:rPr lang="en-CA" altLang="en-US" dirty="0" smtClean="0"/>
              <a:t>its workers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Like a payroll tax</a:t>
            </a:r>
          </a:p>
          <a:p>
            <a:pPr lvl="1" eaLnBrk="1" hangingPunct="1"/>
            <a:r>
              <a:rPr lang="en-CA" altLang="en-US" dirty="0"/>
              <a:t>Money put </a:t>
            </a:r>
            <a:r>
              <a:rPr lang="en-CA" altLang="en-US" dirty="0" smtClean="0"/>
              <a:t>into a </a:t>
            </a:r>
            <a:r>
              <a:rPr lang="en-CA" altLang="en-US" dirty="0"/>
              <a:t>central </a:t>
            </a:r>
            <a:r>
              <a:rPr lang="en-CA" altLang="en-US" dirty="0" smtClean="0"/>
              <a:t>training or levy fund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M</a:t>
            </a:r>
            <a:r>
              <a:rPr lang="en-CA" altLang="en-US" dirty="0" smtClean="0"/>
              <a:t>anaged </a:t>
            </a:r>
            <a:r>
              <a:rPr lang="en-CA" altLang="en-US" dirty="0"/>
              <a:t>by the government</a:t>
            </a:r>
          </a:p>
          <a:p>
            <a:pPr eaLnBrk="1" hangingPunct="1"/>
            <a:r>
              <a:rPr lang="en-CA" altLang="en-US" dirty="0"/>
              <a:t>Firms can then apply to </a:t>
            </a:r>
            <a:r>
              <a:rPr lang="en-CA" altLang="en-US" dirty="0" smtClean="0"/>
              <a:t>the fund</a:t>
            </a:r>
          </a:p>
          <a:p>
            <a:pPr lvl="1" eaLnBrk="1" hangingPunct="1"/>
            <a:r>
              <a:rPr lang="en-CA" altLang="en-US" dirty="0" smtClean="0"/>
              <a:t>To </a:t>
            </a:r>
            <a:r>
              <a:rPr lang="en-CA" altLang="en-US" dirty="0"/>
              <a:t>subsidize their training</a:t>
            </a:r>
          </a:p>
          <a:p>
            <a:pPr lvl="1" eaLnBrk="1" hangingPunct="1"/>
            <a:r>
              <a:rPr lang="en-CA" altLang="en-US" dirty="0"/>
              <a:t>Used in a large variety of countries, including UK, Singapore, Malaysia, Korea, etc.</a:t>
            </a:r>
            <a:endParaRPr lang="en-US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- problems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30133"/>
          </a:xfrm>
        </p:spPr>
        <p:txBody>
          <a:bodyPr/>
          <a:lstStyle/>
          <a:p>
            <a:pPr eaLnBrk="1" hangingPunct="1">
              <a:defRPr/>
            </a:pPr>
            <a:r>
              <a:rPr lang="en-CA" sz="2400" dirty="0"/>
              <a:t>Training options may be limited</a:t>
            </a:r>
          </a:p>
          <a:p>
            <a:pPr lvl="1" eaLnBrk="1" hangingPunct="1">
              <a:defRPr/>
            </a:pPr>
            <a:r>
              <a:rPr lang="en-CA" sz="2400" dirty="0"/>
              <a:t>Sometimes must </a:t>
            </a:r>
            <a:r>
              <a:rPr lang="en-CA" sz="2400" dirty="0" smtClean="0"/>
              <a:t>train </a:t>
            </a:r>
            <a:r>
              <a:rPr lang="en-CA" sz="2400" dirty="0"/>
              <a:t>workers </a:t>
            </a:r>
            <a:r>
              <a:rPr lang="en-CA" sz="2400" dirty="0" smtClean="0"/>
              <a:t>at government institutes, </a:t>
            </a:r>
            <a:r>
              <a:rPr lang="en-CA" sz="2400" dirty="0"/>
              <a:t>which may not offer quality training</a:t>
            </a:r>
          </a:p>
          <a:p>
            <a:pPr lvl="1" eaLnBrk="1" hangingPunct="1">
              <a:defRPr/>
            </a:pPr>
            <a:r>
              <a:rPr lang="en-CA" sz="2400" dirty="0" smtClean="0"/>
              <a:t>Solutions: </a:t>
            </a:r>
            <a:r>
              <a:rPr lang="en-CA" sz="2400" dirty="0"/>
              <a:t>allow </a:t>
            </a:r>
            <a:r>
              <a:rPr lang="en-CA" sz="2400" dirty="0" smtClean="0"/>
              <a:t>firm to organize own training in-house </a:t>
            </a:r>
            <a:r>
              <a:rPr lang="en-CA" sz="2400" dirty="0"/>
              <a:t>or </a:t>
            </a:r>
            <a:r>
              <a:rPr lang="en-CA" sz="2400" dirty="0" smtClean="0"/>
              <a:t>send workers to private training providers</a:t>
            </a:r>
            <a:endParaRPr lang="en-CA" sz="2400" dirty="0"/>
          </a:p>
          <a:p>
            <a:pPr eaLnBrk="1" hangingPunct="1">
              <a:defRPr/>
            </a:pPr>
            <a:r>
              <a:rPr lang="en-CA" sz="2400" dirty="0" smtClean="0"/>
              <a:t>SMEs </a:t>
            </a:r>
            <a:r>
              <a:rPr lang="en-CA" sz="2400" dirty="0"/>
              <a:t>disadvantaged</a:t>
            </a:r>
          </a:p>
          <a:p>
            <a:pPr lvl="1" eaLnBrk="1" hangingPunct="1">
              <a:defRPr/>
            </a:pPr>
            <a:r>
              <a:rPr lang="en-CA" sz="2400" dirty="0"/>
              <a:t>Pay </a:t>
            </a:r>
            <a:r>
              <a:rPr lang="en-CA" sz="2400" dirty="0" smtClean="0"/>
              <a:t>in and they can </a:t>
            </a:r>
            <a:r>
              <a:rPr lang="en-CA" sz="2400" dirty="0"/>
              <a:t>apply for funds </a:t>
            </a:r>
            <a:r>
              <a:rPr lang="en-CA" sz="2400" dirty="0" smtClean="0"/>
              <a:t>- but do </a:t>
            </a:r>
            <a:r>
              <a:rPr lang="en-CA" sz="2400" dirty="0"/>
              <a:t>not</a:t>
            </a:r>
          </a:p>
          <a:p>
            <a:pPr lvl="1" eaLnBrk="1" hangingPunct="1">
              <a:defRPr/>
            </a:pPr>
            <a:r>
              <a:rPr lang="en-CA" sz="2400" dirty="0"/>
              <a:t>Don’t understand, hard to apply, not relevant</a:t>
            </a:r>
          </a:p>
          <a:p>
            <a:pPr lvl="1" eaLnBrk="1" hangingPunct="1">
              <a:defRPr/>
            </a:pPr>
            <a:r>
              <a:rPr lang="en-CA" sz="2400" dirty="0" smtClean="0"/>
              <a:t>Solution: </a:t>
            </a:r>
            <a:r>
              <a:rPr lang="en-CA" sz="2400" dirty="0"/>
              <a:t>increase the amount </a:t>
            </a:r>
            <a:r>
              <a:rPr lang="en-CA" sz="2400" dirty="0" smtClean="0"/>
              <a:t>that can </a:t>
            </a:r>
            <a:r>
              <a:rPr lang="en-CA" sz="2400" dirty="0"/>
              <a:t>be </a:t>
            </a:r>
            <a:r>
              <a:rPr lang="en-CA" sz="2400" dirty="0" smtClean="0"/>
              <a:t>subsidized</a:t>
            </a:r>
            <a:endParaRPr lang="en-CA" sz="2400" dirty="0"/>
          </a:p>
          <a:p>
            <a:pPr lvl="1" eaLnBrk="1" hangingPunct="1">
              <a:defRPr/>
            </a:pPr>
            <a:endParaRPr lang="en-CA" dirty="0"/>
          </a:p>
          <a:p>
            <a:pPr lvl="1" eaLnBrk="1" hangingPunct="1">
              <a:defRPr/>
            </a:pPr>
            <a:endParaRPr lang="en-CA" dirty="0"/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630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2427</TotalTime>
  <Words>1368</Words>
  <Application>Microsoft Macintosh PowerPoint</Application>
  <PresentationFormat>On-screen Show (4:3)</PresentationFormat>
  <Paragraphs>302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Lecture 6  Labour: Wages, Education and Skills</vt:lpstr>
      <vt:lpstr>1. Wages</vt:lpstr>
      <vt:lpstr>Low-cost labor</vt:lpstr>
      <vt:lpstr>Reasons for Offshoring</vt:lpstr>
      <vt:lpstr>PowerPoint Presentation</vt:lpstr>
      <vt:lpstr>Take 5</vt:lpstr>
      <vt:lpstr>Wages</vt:lpstr>
      <vt:lpstr>2. Education and training</vt:lpstr>
      <vt:lpstr>Education and training  </vt:lpstr>
      <vt:lpstr>Who should educate/train?</vt:lpstr>
      <vt:lpstr>Education and Training System (mostly pre-employment)</vt:lpstr>
      <vt:lpstr>Link to industry </vt:lpstr>
      <vt:lpstr>Sector Skills Councils</vt:lpstr>
      <vt:lpstr>National qualifications framework</vt:lpstr>
      <vt:lpstr>How to get skilled workers</vt:lpstr>
      <vt:lpstr>1 - Hiring</vt:lpstr>
      <vt:lpstr>2 - Training on-the-job</vt:lpstr>
      <vt:lpstr>3 - Training off-the-job  (but on-site)</vt:lpstr>
      <vt:lpstr>4 - Training off-site</vt:lpstr>
      <vt:lpstr>5 - Apprenticeships</vt:lpstr>
      <vt:lpstr>FDI Training</vt:lpstr>
      <vt:lpstr>Thai-Nichi Institute of Technology</vt:lpstr>
      <vt:lpstr>Textiles in Sri Lanka</vt:lpstr>
      <vt:lpstr>Mangoes in Philippines Various products in Chile</vt:lpstr>
      <vt:lpstr>Skills-based immigration policy</vt:lpstr>
      <vt:lpstr>Aerospace manufacturing</vt:lpstr>
      <vt:lpstr>What government can do to get firms to train</vt:lpstr>
      <vt:lpstr>Training levy system</vt:lpstr>
      <vt:lpstr>Training levy - problems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176</cp:revision>
  <cp:lastPrinted>2018-09-18T02:30:00Z</cp:lastPrinted>
  <dcterms:created xsi:type="dcterms:W3CDTF">2016-07-28T03:22:09Z</dcterms:created>
  <dcterms:modified xsi:type="dcterms:W3CDTF">2019-02-21T09:10:43Z</dcterms:modified>
</cp:coreProperties>
</file>