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286" r:id="rId2"/>
    <p:sldId id="277" r:id="rId3"/>
    <p:sldId id="280" r:id="rId4"/>
    <p:sldId id="283" r:id="rId5"/>
    <p:sldId id="279" r:id="rId6"/>
    <p:sldId id="260" r:id="rId7"/>
    <p:sldId id="287" r:id="rId8"/>
    <p:sldId id="263" r:id="rId9"/>
    <p:sldId id="261" r:id="rId10"/>
    <p:sldId id="262" r:id="rId11"/>
    <p:sldId id="281" r:id="rId12"/>
    <p:sldId id="265" r:id="rId13"/>
    <p:sldId id="266" r:id="rId14"/>
    <p:sldId id="276" r:id="rId15"/>
    <p:sldId id="267" r:id="rId16"/>
    <p:sldId id="264" r:id="rId17"/>
    <p:sldId id="270" r:id="rId18"/>
    <p:sldId id="278" r:id="rId19"/>
    <p:sldId id="284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29" autoAdjust="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-216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notesMaster" Target="notesMasters/notesMaster1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1/9/19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1/9/19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1/9/19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1/9/19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1/9/19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1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Introduction to Key Themes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</a:t>
            </a:r>
            <a:r>
              <a:rPr lang="en-US" dirty="0" smtClean="0">
                <a:latin typeface="+mj-lt"/>
              </a:rPr>
              <a:t>2/2018</a:t>
            </a:r>
            <a:endParaRPr lang="en-US" dirty="0" smtClean="0">
              <a:latin typeface="+mj-lt"/>
            </a:endParaRP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14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b="1" dirty="0" smtClean="0"/>
              <a:t>Sessions</a:t>
            </a:r>
          </a:p>
          <a:p>
            <a:pPr lvl="1"/>
            <a:r>
              <a:rPr lang="en-US" dirty="0" smtClean="0"/>
              <a:t>Lectures:		 		Tuesdays		</a:t>
            </a:r>
            <a:r>
              <a:rPr lang="en-US" dirty="0"/>
              <a:t>9</a:t>
            </a:r>
            <a:r>
              <a:rPr lang="en-US" dirty="0" smtClean="0"/>
              <a:t>:</a:t>
            </a:r>
            <a:r>
              <a:rPr lang="en-US" dirty="0"/>
              <a:t>3</a:t>
            </a:r>
            <a:r>
              <a:rPr lang="en-US" dirty="0" smtClean="0"/>
              <a:t>0 </a:t>
            </a:r>
            <a:r>
              <a:rPr lang="en-US" dirty="0" smtClean="0"/>
              <a:t>– </a:t>
            </a:r>
            <a:r>
              <a:rPr lang="en-US" dirty="0" smtClean="0"/>
              <a:t>11:</a:t>
            </a:r>
            <a:r>
              <a:rPr lang="en-US" dirty="0"/>
              <a:t>0</a:t>
            </a:r>
            <a:r>
              <a:rPr lang="en-US" dirty="0" smtClean="0"/>
              <a:t>0</a:t>
            </a:r>
            <a:endParaRPr lang="en-US" dirty="0" smtClean="0"/>
          </a:p>
          <a:p>
            <a:pPr lvl="1"/>
            <a:r>
              <a:rPr lang="en-US" dirty="0" smtClean="0"/>
              <a:t>Discussion groups:		Thursdays	</a:t>
            </a:r>
            <a:r>
              <a:rPr lang="en-US" dirty="0"/>
              <a:t>9</a:t>
            </a:r>
            <a:r>
              <a:rPr lang="en-US" dirty="0" smtClean="0"/>
              <a:t>:</a:t>
            </a:r>
            <a:r>
              <a:rPr lang="en-US" dirty="0"/>
              <a:t>3</a:t>
            </a:r>
            <a:r>
              <a:rPr lang="en-US" dirty="0" smtClean="0"/>
              <a:t>0 </a:t>
            </a:r>
            <a:r>
              <a:rPr lang="en-US" dirty="0" smtClean="0"/>
              <a:t>– </a:t>
            </a:r>
            <a:r>
              <a:rPr lang="en-US" dirty="0" smtClean="0"/>
              <a:t>11:</a:t>
            </a:r>
            <a:r>
              <a:rPr lang="en-US" dirty="0"/>
              <a:t>0</a:t>
            </a:r>
            <a:r>
              <a:rPr lang="en-US" dirty="0" smtClean="0"/>
              <a:t>0</a:t>
            </a:r>
            <a:endParaRPr lang="en-US" dirty="0" smtClean="0"/>
          </a:p>
          <a:p>
            <a:pPr lvl="2"/>
            <a:r>
              <a:rPr lang="en-US" dirty="0" smtClean="0"/>
              <a:t>Bring reading with you – </a:t>
            </a:r>
            <a:r>
              <a:rPr lang="en-US" b="1" dirty="0" smtClean="0"/>
              <a:t>starts this Thursday</a:t>
            </a:r>
          </a:p>
          <a:p>
            <a:pPr lvl="2"/>
            <a:r>
              <a:rPr lang="en-US" dirty="0" smtClean="0"/>
              <a:t>Taking attendance every Thursday (not on Tuesdays)</a:t>
            </a:r>
          </a:p>
          <a:p>
            <a:pPr lvl="1"/>
            <a:endParaRPr lang="en-US" dirty="0"/>
          </a:p>
          <a:p>
            <a:r>
              <a:rPr lang="en-US" b="1" dirty="0" smtClean="0"/>
              <a:t>Moodle code: </a:t>
            </a:r>
            <a:r>
              <a:rPr lang="en-US" sz="4600" dirty="0" smtClean="0"/>
              <a:t>4459</a:t>
            </a:r>
            <a:endParaRPr lang="en-US" sz="4600" dirty="0" smtClean="0"/>
          </a:p>
          <a:p>
            <a:endParaRPr lang="en-US" dirty="0"/>
          </a:p>
          <a:p>
            <a:r>
              <a:rPr lang="en-US" b="1" dirty="0" smtClean="0"/>
              <a:t>Requirements</a:t>
            </a:r>
          </a:p>
          <a:p>
            <a:pPr lvl="1"/>
            <a:r>
              <a:rPr lang="en-US" dirty="0" smtClean="0"/>
              <a:t>E</a:t>
            </a:r>
            <a:r>
              <a:rPr lang="en-US" dirty="0" smtClean="0"/>
              <a:t>xams						Mid-term and Final</a:t>
            </a:r>
            <a:endParaRPr lang="en-US" dirty="0" smtClean="0"/>
          </a:p>
          <a:p>
            <a:pPr lvl="1"/>
            <a:r>
              <a:rPr lang="en-US" dirty="0"/>
              <a:t>E</a:t>
            </a:r>
            <a:r>
              <a:rPr lang="en-US" dirty="0" smtClean="0"/>
              <a:t>ssay </a:t>
            </a:r>
            <a:r>
              <a:rPr lang="en-US" dirty="0" smtClean="0"/>
              <a:t>				</a:t>
            </a:r>
            <a:r>
              <a:rPr lang="en-US" dirty="0" smtClean="0"/>
              <a:t>		1 or 2 </a:t>
            </a:r>
            <a:r>
              <a:rPr lang="en-US" dirty="0" smtClean="0"/>
              <a:t>persons</a:t>
            </a:r>
          </a:p>
          <a:p>
            <a:pPr lvl="1"/>
            <a:r>
              <a:rPr lang="en-US" dirty="0" smtClean="0"/>
              <a:t>Role play 					</a:t>
            </a:r>
            <a:r>
              <a:rPr lang="en-US" dirty="0" smtClean="0"/>
              <a:t>The week </a:t>
            </a:r>
            <a:r>
              <a:rPr lang="en-US" dirty="0" smtClean="0"/>
              <a:t>before the mid-term</a:t>
            </a:r>
          </a:p>
          <a:p>
            <a:pPr lvl="1"/>
            <a:r>
              <a:rPr lang="en-US" dirty="0" smtClean="0"/>
              <a:t>Group presentation			</a:t>
            </a:r>
            <a:r>
              <a:rPr lang="en-US" dirty="0" smtClean="0"/>
              <a:t>Based </a:t>
            </a:r>
            <a:r>
              <a:rPr lang="en-US" dirty="0" smtClean="0"/>
              <a:t>on essay, </a:t>
            </a:r>
            <a:r>
              <a:rPr lang="en-US" dirty="0" smtClean="0"/>
              <a:t>April, before </a:t>
            </a:r>
            <a:r>
              <a:rPr lang="en-US" dirty="0" err="1" smtClean="0"/>
              <a:t>Songkran</a:t>
            </a:r>
            <a:endParaRPr lang="en-US" dirty="0" smtClean="0"/>
          </a:p>
          <a:p>
            <a:pPr lvl="1"/>
            <a:r>
              <a:rPr lang="en-US" dirty="0" smtClean="0"/>
              <a:t>Participation 				Thursdays</a:t>
            </a:r>
          </a:p>
          <a:p>
            <a:pPr lvl="1"/>
            <a:r>
              <a:rPr lang="en-US" dirty="0" smtClean="0"/>
              <a:t>Attendance					Thursdays, will lose marks if miss more than 3 </a:t>
            </a:r>
          </a:p>
          <a:p>
            <a:pPr lvl="5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9933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does lecture involve?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Mostly one-way communication</a:t>
            </a:r>
          </a:p>
          <a:p>
            <a:pPr lvl="1"/>
            <a:r>
              <a:rPr lang="en-US" dirty="0"/>
              <a:t>F</a:t>
            </a:r>
            <a:r>
              <a:rPr lang="en-US" dirty="0" smtClean="0"/>
              <a:t>rom professor to students</a:t>
            </a:r>
          </a:p>
          <a:p>
            <a:pPr lvl="1"/>
            <a:r>
              <a:rPr lang="en-US" dirty="0" smtClean="0"/>
              <a:t>PPT will be </a:t>
            </a:r>
            <a:r>
              <a:rPr lang="en-US" dirty="0"/>
              <a:t>p</a:t>
            </a:r>
            <a:r>
              <a:rPr lang="en-US" dirty="0" smtClean="0"/>
              <a:t>osted on Moodle</a:t>
            </a:r>
          </a:p>
          <a:p>
            <a:pPr lvl="2"/>
            <a:r>
              <a:rPr lang="en-US" dirty="0" smtClean="0"/>
              <a:t>Copies will not be distributed (only the first week)</a:t>
            </a:r>
          </a:p>
          <a:p>
            <a:pPr lvl="2"/>
            <a:endParaRPr lang="en-US" dirty="0" smtClean="0"/>
          </a:p>
          <a:p>
            <a:r>
              <a:rPr lang="en-US" dirty="0" smtClean="0"/>
              <a:t>Take 5</a:t>
            </a:r>
          </a:p>
          <a:p>
            <a:pPr lvl="1"/>
            <a:r>
              <a:rPr lang="en-US" dirty="0" smtClean="0"/>
              <a:t>May put up a slide that:</a:t>
            </a:r>
          </a:p>
          <a:p>
            <a:pPr lvl="2"/>
            <a:r>
              <a:rPr lang="en-US" dirty="0" smtClean="0"/>
              <a:t>Asks a question</a:t>
            </a:r>
          </a:p>
          <a:p>
            <a:pPr lvl="2"/>
            <a:r>
              <a:rPr lang="en-US" dirty="0" smtClean="0"/>
              <a:t>Shows a graph or table and asks your thoughts</a:t>
            </a:r>
          </a:p>
          <a:p>
            <a:pPr lvl="2"/>
            <a:r>
              <a:rPr lang="en-US" dirty="0" smtClean="0"/>
              <a:t>Asks for your opinion</a:t>
            </a:r>
          </a:p>
          <a:p>
            <a:pPr lvl="1"/>
            <a:r>
              <a:rPr lang="en-US" dirty="0" smtClean="0"/>
              <a:t>Discuss with those sitting near you for a few minutes</a:t>
            </a:r>
          </a:p>
          <a:p>
            <a:pPr lvl="1"/>
            <a:r>
              <a:rPr lang="en-US" dirty="0" smtClean="0"/>
              <a:t>Professor asks for your response</a:t>
            </a:r>
          </a:p>
          <a:p>
            <a:pPr lvl="1"/>
            <a:r>
              <a:rPr lang="en-US" dirty="0" smtClean="0"/>
              <a:t>Helps to break up the one-way communication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683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Introductory lecture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r>
              <a:rPr lang="en-US" dirty="0" smtClean="0"/>
              <a:t>Let us consider the main themes and issues</a:t>
            </a:r>
          </a:p>
          <a:p>
            <a:pPr lvl="2"/>
            <a:r>
              <a:rPr lang="en-US" dirty="0" smtClean="0"/>
              <a:t>That affect industry and industrialization</a:t>
            </a:r>
          </a:p>
          <a:p>
            <a:pPr lvl="2"/>
            <a:r>
              <a:rPr lang="en-US" dirty="0" smtClean="0"/>
              <a:t>That relate to public policy </a:t>
            </a:r>
          </a:p>
          <a:p>
            <a:pPr lvl="3"/>
            <a:r>
              <a:rPr lang="en-US" dirty="0"/>
              <a:t>W</a:t>
            </a:r>
            <a:r>
              <a:rPr lang="en-US" dirty="0" smtClean="0"/>
              <a:t>hat governments do to support industrialization</a:t>
            </a:r>
          </a:p>
          <a:p>
            <a:pPr lvl="2"/>
            <a:r>
              <a:rPr lang="en-US" dirty="0" smtClean="0"/>
              <a:t>That are relevant for Thailand and other countries</a:t>
            </a:r>
          </a:p>
          <a:p>
            <a:pPr lvl="2"/>
            <a:r>
              <a:rPr lang="en-US" dirty="0" smtClean="0"/>
              <a:t>That we </a:t>
            </a:r>
            <a:r>
              <a:rPr lang="en-US" dirty="0" smtClean="0"/>
              <a:t>will discuss </a:t>
            </a:r>
            <a:r>
              <a:rPr lang="en-US" dirty="0" smtClean="0"/>
              <a:t>in the course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211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100" dirty="0" smtClean="0"/>
              <a:t>Title of the </a:t>
            </a:r>
            <a:r>
              <a:rPr lang="en-US" sz="3100" dirty="0" smtClean="0"/>
              <a:t>course: </a:t>
            </a:r>
            <a:br>
              <a:rPr lang="en-US" sz="3100" dirty="0" smtClean="0"/>
            </a:br>
            <a:r>
              <a:rPr lang="en-US" dirty="0" smtClean="0"/>
              <a:t>Two aspects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Industrialization</a:t>
            </a:r>
          </a:p>
          <a:p>
            <a:pPr lvl="1"/>
            <a:r>
              <a:rPr lang="en-US" dirty="0" smtClean="0"/>
              <a:t>A process</a:t>
            </a:r>
          </a:p>
          <a:p>
            <a:pPr lvl="1"/>
            <a:r>
              <a:rPr lang="en-US" dirty="0" smtClean="0"/>
              <a:t>To develop industry</a:t>
            </a:r>
          </a:p>
          <a:p>
            <a:pPr lvl="1"/>
            <a:r>
              <a:rPr lang="en-US" dirty="0" smtClean="0"/>
              <a:t>To become an industrialized country</a:t>
            </a:r>
          </a:p>
          <a:p>
            <a:pPr lvl="1"/>
            <a:r>
              <a:rPr lang="en-US" dirty="0" smtClean="0"/>
              <a:t>In </a:t>
            </a:r>
            <a:r>
              <a:rPr lang="en-US" dirty="0"/>
              <a:t>T</a:t>
            </a:r>
            <a:r>
              <a:rPr lang="en-US" dirty="0" smtClean="0"/>
              <a:t>hailand, in Asia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Public Policy</a:t>
            </a:r>
          </a:p>
          <a:p>
            <a:pPr lvl="1"/>
            <a:r>
              <a:rPr lang="en-US" dirty="0" smtClean="0"/>
              <a:t>An area for government action</a:t>
            </a:r>
          </a:p>
          <a:p>
            <a:pPr lvl="1"/>
            <a:r>
              <a:rPr lang="en-US" dirty="0" smtClean="0"/>
              <a:t>Policy to support industrialization</a:t>
            </a:r>
          </a:p>
          <a:p>
            <a:pPr lvl="1"/>
            <a:r>
              <a:rPr lang="en-US" dirty="0" smtClean="0"/>
              <a:t>It can take many forms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93303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Why is industry important?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CA" dirty="0"/>
              <a:t>Productive sector</a:t>
            </a:r>
          </a:p>
          <a:p>
            <a:pPr lvl="1"/>
            <a:r>
              <a:rPr lang="en-CA" dirty="0"/>
              <a:t>Like agriculture and services</a:t>
            </a:r>
          </a:p>
          <a:p>
            <a:pPr lvl="1"/>
            <a:r>
              <a:rPr lang="en-CA" dirty="0" smtClean="0"/>
              <a:t>But makes things instead of growing them or offering services</a:t>
            </a:r>
            <a:endParaRPr lang="en-CA" dirty="0"/>
          </a:p>
          <a:p>
            <a:r>
              <a:rPr lang="en-CA" dirty="0"/>
              <a:t>Creates value and wealth</a:t>
            </a:r>
          </a:p>
          <a:p>
            <a:pPr lvl="1"/>
            <a:r>
              <a:rPr lang="en-CA" dirty="0"/>
              <a:t>Often at higher rates than other sectors</a:t>
            </a:r>
          </a:p>
          <a:p>
            <a:r>
              <a:rPr lang="en-CA" dirty="0"/>
              <a:t>Creates employment</a:t>
            </a:r>
          </a:p>
          <a:p>
            <a:pPr lvl="1"/>
            <a:r>
              <a:rPr lang="en-CA" dirty="0"/>
              <a:t>Directly and indirectly</a:t>
            </a:r>
          </a:p>
          <a:p>
            <a:pPr lvl="1"/>
            <a:r>
              <a:rPr lang="en-CA" dirty="0"/>
              <a:t>Absorbs </a:t>
            </a:r>
            <a:r>
              <a:rPr lang="en-CA" dirty="0" smtClean="0"/>
              <a:t>“excess” </a:t>
            </a:r>
            <a:r>
              <a:rPr lang="en-CA" dirty="0"/>
              <a:t>labour from farming</a:t>
            </a:r>
          </a:p>
          <a:p>
            <a:r>
              <a:rPr lang="en-CA" dirty="0"/>
              <a:t>Generates exports</a:t>
            </a:r>
          </a:p>
          <a:p>
            <a:pPr lvl="1"/>
            <a:r>
              <a:rPr lang="en-CA" dirty="0" smtClean="0"/>
              <a:t>Earns </a:t>
            </a:r>
            <a:r>
              <a:rPr lang="en-CA" dirty="0"/>
              <a:t>foreign exchange</a:t>
            </a:r>
          </a:p>
          <a:p>
            <a:r>
              <a:rPr lang="en-CA" dirty="0"/>
              <a:t>Uses and helps develop technology</a:t>
            </a:r>
          </a:p>
          <a:p>
            <a:pPr lvl="1"/>
            <a:r>
              <a:rPr lang="en-CA" dirty="0"/>
              <a:t>Technology important for growth</a:t>
            </a:r>
          </a:p>
          <a:p>
            <a:r>
              <a:rPr lang="en-CA" dirty="0"/>
              <a:t>Symbol of economic development</a:t>
            </a:r>
          </a:p>
          <a:p>
            <a:pPr lvl="1"/>
            <a:r>
              <a:rPr lang="en-CA" dirty="0"/>
              <a:t>“industrialized countries” = high income, developed countries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7564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‘Industry’ in industrialization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Traditional thinking</a:t>
            </a:r>
          </a:p>
          <a:p>
            <a:pPr lvl="1"/>
            <a:r>
              <a:rPr lang="en-US" dirty="0" smtClean="0"/>
              <a:t>Want to develop industry (manufacturing)</a:t>
            </a:r>
            <a:endParaRPr lang="en-US" dirty="0"/>
          </a:p>
          <a:p>
            <a:pPr lvl="1"/>
            <a:r>
              <a:rPr lang="en-US" dirty="0" smtClean="0"/>
              <a:t>But services are important for an economy</a:t>
            </a:r>
          </a:p>
          <a:p>
            <a:pPr lvl="2"/>
            <a:r>
              <a:rPr lang="en-US" dirty="0" smtClean="0"/>
              <a:t>Usually the largest share of output (GDP)</a:t>
            </a:r>
          </a:p>
          <a:p>
            <a:pPr lvl="2"/>
            <a:endParaRPr lang="en-US" dirty="0" smtClean="0"/>
          </a:p>
          <a:p>
            <a:r>
              <a:rPr lang="en-US" dirty="0" smtClean="0"/>
              <a:t>Need a more appropriate word</a:t>
            </a:r>
            <a:endParaRPr lang="en-US" dirty="0"/>
          </a:p>
          <a:p>
            <a:pPr lvl="1"/>
            <a:r>
              <a:rPr lang="en-US" dirty="0" smtClean="0"/>
              <a:t>“</a:t>
            </a:r>
            <a:r>
              <a:rPr lang="en-US" dirty="0" err="1" smtClean="0"/>
              <a:t>Induservicization</a:t>
            </a:r>
            <a:r>
              <a:rPr lang="en-US" dirty="0" smtClean="0"/>
              <a:t>”</a:t>
            </a:r>
          </a:p>
          <a:p>
            <a:pPr lvl="2"/>
            <a:r>
              <a:rPr lang="en-US" dirty="0" smtClean="0"/>
              <a:t>I made it up</a:t>
            </a:r>
          </a:p>
          <a:p>
            <a:pPr lvl="2"/>
            <a:r>
              <a:rPr lang="en-US" dirty="0" smtClean="0"/>
              <a:t>Countries want to develop industry and services</a:t>
            </a:r>
          </a:p>
          <a:p>
            <a:pPr lvl="2"/>
            <a:r>
              <a:rPr lang="en-US" dirty="0" smtClean="0"/>
              <a:t>That is: develop nonagricultural sectors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95109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Governments want to know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How to develop industry</a:t>
            </a:r>
          </a:p>
          <a:p>
            <a:r>
              <a:rPr lang="en-US" dirty="0"/>
              <a:t>How to build industrial zones</a:t>
            </a:r>
          </a:p>
          <a:p>
            <a:endParaRPr lang="en-US" dirty="0" smtClean="0"/>
          </a:p>
          <a:p>
            <a:r>
              <a:rPr lang="en-US" dirty="0" smtClean="0"/>
              <a:t>How to move up the industrial value chain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How to entice foreign direct investment (FDI)</a:t>
            </a:r>
          </a:p>
          <a:p>
            <a:r>
              <a:rPr lang="en-US" dirty="0" smtClean="0"/>
              <a:t>How to link domestic firms to FDI</a:t>
            </a:r>
          </a:p>
          <a:p>
            <a:r>
              <a:rPr lang="en-US" dirty="0" smtClean="0"/>
              <a:t>How to engage in global value chains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How to support R&amp;D</a:t>
            </a:r>
          </a:p>
          <a:p>
            <a:r>
              <a:rPr lang="en-US" dirty="0" smtClean="0"/>
              <a:t>How to get firms to adopt technology</a:t>
            </a:r>
          </a:p>
          <a:p>
            <a:r>
              <a:rPr lang="en-US" dirty="0" smtClean="0"/>
              <a:t>How to link universities to factories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67516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Why public policy?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CA" dirty="0"/>
              <a:t>Industrialization </a:t>
            </a:r>
            <a:r>
              <a:rPr lang="en-CA" dirty="0" smtClean="0"/>
              <a:t>may not happen </a:t>
            </a:r>
            <a:r>
              <a:rPr lang="en-CA" dirty="0"/>
              <a:t>by itself</a:t>
            </a:r>
            <a:endParaRPr lang="en-US" dirty="0"/>
          </a:p>
          <a:p>
            <a:pPr lvl="1"/>
            <a:r>
              <a:rPr lang="en-CA" dirty="0"/>
              <a:t>Even </a:t>
            </a:r>
            <a:r>
              <a:rPr lang="en-CA" dirty="0" smtClean="0"/>
              <a:t>though it is a </a:t>
            </a:r>
            <a:r>
              <a:rPr lang="en-CA" dirty="0"/>
              <a:t>private sector activity</a:t>
            </a:r>
          </a:p>
          <a:p>
            <a:pPr lvl="1"/>
            <a:r>
              <a:rPr lang="en-CA" dirty="0"/>
              <a:t>Government has a role to </a:t>
            </a:r>
            <a:r>
              <a:rPr lang="en-CA" dirty="0" smtClean="0"/>
              <a:t>play</a:t>
            </a:r>
          </a:p>
          <a:p>
            <a:pPr lvl="1"/>
            <a:endParaRPr lang="en-CA" dirty="0"/>
          </a:p>
          <a:p>
            <a:r>
              <a:rPr lang="en-CA" dirty="0" smtClean="0"/>
              <a:t>However</a:t>
            </a:r>
            <a:r>
              <a:rPr lang="en-CA" dirty="0"/>
              <a:t>, </a:t>
            </a:r>
            <a:r>
              <a:rPr lang="en-CA" dirty="0" smtClean="0"/>
              <a:t>there is debate on the extent of the government’s role </a:t>
            </a:r>
            <a:endParaRPr lang="en-CA" dirty="0"/>
          </a:p>
          <a:p>
            <a:pPr lvl="1"/>
            <a:r>
              <a:rPr lang="en-CA" dirty="0"/>
              <a:t>Provide the </a:t>
            </a:r>
            <a:r>
              <a:rPr lang="en-CA" dirty="0" smtClean="0"/>
              <a:t>basics</a:t>
            </a:r>
          </a:p>
          <a:p>
            <a:pPr lvl="2"/>
            <a:r>
              <a:rPr lang="en-CA" dirty="0" smtClean="0"/>
              <a:t>Transport and energy Infrastructure</a:t>
            </a:r>
            <a:r>
              <a:rPr lang="en-CA" dirty="0"/>
              <a:t>, </a:t>
            </a:r>
            <a:r>
              <a:rPr lang="en-CA" dirty="0" smtClean="0"/>
              <a:t>education and skills training, </a:t>
            </a:r>
            <a:r>
              <a:rPr lang="en-CA" dirty="0"/>
              <a:t>stable </a:t>
            </a:r>
            <a:r>
              <a:rPr lang="en-CA" dirty="0" smtClean="0"/>
              <a:t>macroeconomics, strong </a:t>
            </a:r>
            <a:r>
              <a:rPr lang="en-CA" dirty="0"/>
              <a:t>financial </a:t>
            </a:r>
            <a:r>
              <a:rPr lang="en-CA" dirty="0" smtClean="0"/>
              <a:t>sector</a:t>
            </a:r>
          </a:p>
          <a:p>
            <a:pPr marL="914400" lvl="2" indent="0">
              <a:buNone/>
            </a:pPr>
            <a:r>
              <a:rPr lang="en-CA" b="1" dirty="0" smtClean="0"/>
              <a:t>OR</a:t>
            </a:r>
            <a:endParaRPr lang="en-CA" b="1" dirty="0"/>
          </a:p>
          <a:p>
            <a:pPr lvl="1"/>
            <a:r>
              <a:rPr lang="en-CA" dirty="0" smtClean="0"/>
              <a:t>Basics + more specific and direct intervention</a:t>
            </a:r>
          </a:p>
          <a:p>
            <a:pPr lvl="2"/>
            <a:r>
              <a:rPr lang="en-CA" dirty="0"/>
              <a:t>I</a:t>
            </a:r>
            <a:r>
              <a:rPr lang="en-CA" dirty="0" smtClean="0"/>
              <a:t>ncentives</a:t>
            </a:r>
            <a:r>
              <a:rPr lang="en-CA" dirty="0"/>
              <a:t>, </a:t>
            </a:r>
            <a:r>
              <a:rPr lang="en-CA" dirty="0" smtClean="0"/>
              <a:t>trade policy, credit, subsidies</a:t>
            </a:r>
          </a:p>
          <a:p>
            <a:pPr marL="457200" lvl="1" indent="0">
              <a:buNone/>
            </a:pPr>
            <a:endParaRPr lang="en-CA" dirty="0"/>
          </a:p>
          <a:p>
            <a:pPr marL="457200" lvl="1" indent="0">
              <a:buNone/>
            </a:pPr>
            <a:r>
              <a:rPr lang="en-CA" dirty="0" smtClean="0"/>
              <a:t>Even more involved: establish and own the production units (factories)</a:t>
            </a:r>
          </a:p>
          <a:p>
            <a:pPr lvl="2"/>
            <a:r>
              <a:rPr lang="en-CA" dirty="0" smtClean="0"/>
              <a:t>state</a:t>
            </a:r>
            <a:r>
              <a:rPr lang="en-CA" dirty="0"/>
              <a:t>-owned </a:t>
            </a:r>
            <a:r>
              <a:rPr lang="en-CA" dirty="0" smtClean="0"/>
              <a:t>enterprises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827877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On-going debate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How did East Asia industrialize?</a:t>
            </a:r>
          </a:p>
          <a:p>
            <a:pPr lvl="1"/>
            <a:r>
              <a:rPr lang="en-US" dirty="0" smtClean="0"/>
              <a:t>Due to government intervention, or, </a:t>
            </a:r>
          </a:p>
          <a:p>
            <a:pPr lvl="1"/>
            <a:r>
              <a:rPr lang="en-US" dirty="0" smtClean="0"/>
              <a:t>Due to efforts of the private sector</a:t>
            </a:r>
            <a:endParaRPr lang="en-US" dirty="0" smtClean="0"/>
          </a:p>
          <a:p>
            <a:pPr lvl="1"/>
            <a:endParaRPr lang="en-US" dirty="0" smtClean="0"/>
          </a:p>
          <a:p>
            <a:r>
              <a:rPr lang="en-US" dirty="0" smtClean="0"/>
              <a:t>Discussion started with:</a:t>
            </a:r>
          </a:p>
          <a:p>
            <a:pPr lvl="1"/>
            <a:r>
              <a:rPr lang="en-US" dirty="0" smtClean="0"/>
              <a:t>Rise of Japan as a manufacturing powerhouse</a:t>
            </a:r>
          </a:p>
          <a:p>
            <a:pPr lvl="1"/>
            <a:r>
              <a:rPr lang="en-US" dirty="0" smtClean="0"/>
              <a:t>Continued with East Asian miracle (Korea, Taiwan, HK, Singapore)</a:t>
            </a:r>
          </a:p>
          <a:p>
            <a:pPr lvl="1"/>
            <a:r>
              <a:rPr lang="en-US" dirty="0" smtClean="0"/>
              <a:t>Disrupted by East Asian financial crisis</a:t>
            </a:r>
          </a:p>
          <a:p>
            <a:pPr lvl="2"/>
            <a:r>
              <a:rPr lang="en-US" dirty="0" smtClean="0"/>
              <a:t>Second tier industrializers in ASEAN</a:t>
            </a:r>
          </a:p>
          <a:p>
            <a:pPr lvl="3"/>
            <a:r>
              <a:rPr lang="en-US" dirty="0" smtClean="0"/>
              <a:t> Malaysia, Thailand, Philippines, Indonesia</a:t>
            </a:r>
          </a:p>
          <a:p>
            <a:pPr lvl="1"/>
            <a:r>
              <a:rPr lang="en-US" dirty="0" smtClean="0"/>
              <a:t>Reignited with the rise of China</a:t>
            </a:r>
          </a:p>
          <a:p>
            <a:pPr lvl="2"/>
            <a:r>
              <a:rPr lang="en-US" dirty="0" smtClean="0"/>
              <a:t>Is China different?</a:t>
            </a:r>
          </a:p>
          <a:p>
            <a:pPr lvl="2"/>
            <a:r>
              <a:rPr lang="en-US" dirty="0" smtClean="0"/>
              <a:t>Heavy reliance of state-owned enterprise</a:t>
            </a:r>
          </a:p>
          <a:p>
            <a:pPr lvl="2"/>
            <a:r>
              <a:rPr lang="en-US" dirty="0" smtClean="0"/>
              <a:t>Large internal market</a:t>
            </a:r>
          </a:p>
          <a:p>
            <a:pPr lvl="1"/>
            <a:r>
              <a:rPr lang="en-US" dirty="0" smtClean="0"/>
              <a:t>Now discussed in the context of global value chains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7395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Think about what you have heard about in the media (and possibly your other courses) about industrialization in Thailand.</a:t>
            </a:r>
          </a:p>
          <a:p>
            <a:endParaRPr lang="en-US" dirty="0"/>
          </a:p>
          <a:p>
            <a:r>
              <a:rPr lang="en-US" dirty="0" smtClean="0"/>
              <a:t>Question:</a:t>
            </a:r>
          </a:p>
          <a:p>
            <a:pPr lvl="1"/>
            <a:r>
              <a:rPr lang="en-US" dirty="0" smtClean="0"/>
              <a:t>What is the Thai government’s current major program to develop industry (and the economy more </a:t>
            </a:r>
            <a:r>
              <a:rPr lang="en-US" dirty="0" smtClean="0"/>
              <a:t>generally)?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7697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does industry ‘move’?</a:t>
            </a:r>
            <a:br>
              <a:rPr lang="en-US" dirty="0" smtClean="0"/>
            </a:br>
            <a:r>
              <a:rPr lang="en-US" sz="3600" u="sng" dirty="0" smtClean="0"/>
              <a:t>1. Up the value chain</a:t>
            </a:r>
            <a:endParaRPr lang="en-US" sz="36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Countries start by producing low technology, low value added products</a:t>
            </a:r>
          </a:p>
          <a:p>
            <a:pPr lvl="1"/>
            <a:r>
              <a:rPr lang="en-US" dirty="0" smtClean="0"/>
              <a:t>Garments, textiles, footwear, bags, assembly</a:t>
            </a:r>
          </a:p>
          <a:p>
            <a:pPr lvl="1"/>
            <a:r>
              <a:rPr lang="en-US" dirty="0" smtClean="0"/>
              <a:t>Uses low-wage, unskilled labor</a:t>
            </a:r>
          </a:p>
          <a:p>
            <a:pPr lvl="1"/>
            <a:r>
              <a:rPr lang="en-US" dirty="0" smtClean="0"/>
              <a:t>Low wages keep it competitive</a:t>
            </a:r>
          </a:p>
          <a:p>
            <a:r>
              <a:rPr lang="en-US" dirty="0" smtClean="0"/>
              <a:t>Can it move to higher value?</a:t>
            </a:r>
          </a:p>
          <a:p>
            <a:pPr lvl="1"/>
            <a:r>
              <a:rPr lang="en-US" dirty="0" smtClean="0"/>
              <a:t>Moving up the value chain</a:t>
            </a:r>
          </a:p>
          <a:p>
            <a:pPr lvl="2"/>
            <a:r>
              <a:rPr lang="en-US" dirty="0" smtClean="0"/>
              <a:t>Shifting to higher value products in that product group</a:t>
            </a:r>
          </a:p>
          <a:p>
            <a:pPr lvl="3"/>
            <a:r>
              <a:rPr lang="en-US" dirty="0" smtClean="0"/>
              <a:t>T-shirts to dress shirts</a:t>
            </a:r>
          </a:p>
          <a:p>
            <a:pPr lvl="3"/>
            <a:r>
              <a:rPr lang="en-US" dirty="0" smtClean="0"/>
              <a:t>Think of Italian fashion (high value, high price)</a:t>
            </a:r>
          </a:p>
          <a:p>
            <a:pPr lvl="2"/>
            <a:r>
              <a:rPr lang="en-US" dirty="0" smtClean="0"/>
              <a:t>Shifting into other goods</a:t>
            </a:r>
          </a:p>
          <a:p>
            <a:pPr lvl="2"/>
            <a:r>
              <a:rPr lang="en-US" dirty="0" smtClean="0"/>
              <a:t>From shirts to computers</a:t>
            </a:r>
          </a:p>
          <a:p>
            <a:pPr lvl="1"/>
            <a:r>
              <a:rPr lang="en-US" dirty="0" smtClean="0"/>
              <a:t>High-end activities like design, R&amp;D, regional HQ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922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does industry move?</a:t>
            </a:r>
            <a:br>
              <a:rPr lang="en-US" dirty="0" smtClean="0"/>
            </a:br>
            <a:r>
              <a:rPr lang="en-US" sz="3100" u="sng" dirty="0" smtClean="0"/>
              <a:t>2. Geography of industrialization</a:t>
            </a:r>
            <a:endParaRPr lang="en-US" sz="31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Can Bangladesh or Cambodia move out of garments?</a:t>
            </a:r>
          </a:p>
          <a:p>
            <a:pPr lvl="1"/>
            <a:r>
              <a:rPr lang="en-US" dirty="0" smtClean="0"/>
              <a:t>What will they attract, from where?</a:t>
            </a:r>
          </a:p>
          <a:p>
            <a:pPr lvl="1"/>
            <a:r>
              <a:rPr lang="en-US" dirty="0" smtClean="0"/>
              <a:t>If not, will wages rise?</a:t>
            </a:r>
          </a:p>
          <a:p>
            <a:r>
              <a:rPr lang="en-US" dirty="0" smtClean="0"/>
              <a:t>Singapore sends FDI away</a:t>
            </a:r>
          </a:p>
          <a:p>
            <a:pPr lvl="1"/>
            <a:r>
              <a:rPr lang="en-US" dirty="0" smtClean="0"/>
              <a:t>Set up in Johor (Malaysia) or </a:t>
            </a:r>
            <a:r>
              <a:rPr lang="en-US" dirty="0" err="1" smtClean="0"/>
              <a:t>Batam</a:t>
            </a:r>
            <a:r>
              <a:rPr lang="en-US" dirty="0" smtClean="0"/>
              <a:t>, etc</a:t>
            </a:r>
            <a:r>
              <a:rPr lang="en-US" dirty="0"/>
              <a:t>.</a:t>
            </a:r>
            <a:r>
              <a:rPr lang="en-US" dirty="0" smtClean="0"/>
              <a:t> (Indonesia)</a:t>
            </a:r>
          </a:p>
          <a:p>
            <a:pPr lvl="1"/>
            <a:r>
              <a:rPr lang="en-US" dirty="0" smtClean="0"/>
              <a:t>Why does Thailand have a hard drive industry?</a:t>
            </a:r>
          </a:p>
          <a:p>
            <a:r>
              <a:rPr lang="en-US" dirty="0" smtClean="0"/>
              <a:t>Taiwan is major producer  of bicycles</a:t>
            </a:r>
          </a:p>
          <a:p>
            <a:pPr lvl="1"/>
            <a:r>
              <a:rPr lang="en-US" dirty="0" smtClean="0"/>
              <a:t>Where has it shifted production? </a:t>
            </a:r>
          </a:p>
          <a:p>
            <a:r>
              <a:rPr lang="en-US" dirty="0" smtClean="0"/>
              <a:t>Are types of industry shifting from Thailand</a:t>
            </a:r>
          </a:p>
          <a:p>
            <a:pPr lvl="1"/>
            <a:r>
              <a:rPr lang="en-US" dirty="0" smtClean="0"/>
              <a:t>Where do they go?</a:t>
            </a:r>
          </a:p>
          <a:p>
            <a:pPr lvl="1"/>
            <a:r>
              <a:rPr lang="en-US" dirty="0" smtClean="0"/>
              <a:t>Is Myanmar a destination?</a:t>
            </a:r>
          </a:p>
          <a:p>
            <a:r>
              <a:rPr lang="en-US" dirty="0" smtClean="0"/>
              <a:t>Is industry moving from China</a:t>
            </a:r>
          </a:p>
          <a:p>
            <a:pPr lvl="1"/>
            <a:r>
              <a:rPr lang="en-US" dirty="0" smtClean="0"/>
              <a:t>This may be good for Indonesia, other countries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3484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</a:t>
            </a:r>
            <a:r>
              <a:rPr lang="en-US" dirty="0" smtClean="0"/>
              <a:t>does</a:t>
            </a:r>
            <a:r>
              <a:rPr lang="en-US" dirty="0" smtClean="0"/>
              <a:t> </a:t>
            </a:r>
            <a:r>
              <a:rPr lang="en-US" dirty="0" smtClean="0"/>
              <a:t>industry move? </a:t>
            </a:r>
            <a:br>
              <a:rPr lang="en-US" dirty="0" smtClean="0"/>
            </a:br>
            <a:r>
              <a:rPr lang="en-US" sz="3100" u="sng" dirty="0" smtClean="0"/>
              <a:t>3. Fragmentation of production</a:t>
            </a:r>
            <a:endParaRPr lang="en-US" sz="31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Advances in transportation and ICTs </a:t>
            </a:r>
          </a:p>
          <a:p>
            <a:pPr lvl="1"/>
            <a:r>
              <a:rPr lang="en-US" dirty="0" smtClean="0"/>
              <a:t>information and communications technologies</a:t>
            </a:r>
          </a:p>
          <a:p>
            <a:r>
              <a:rPr lang="en-US" dirty="0" smtClean="0"/>
              <a:t>Rise of global production networks and global value chains</a:t>
            </a:r>
          </a:p>
          <a:p>
            <a:pPr lvl="1"/>
            <a:r>
              <a:rPr lang="en-US" dirty="0" smtClean="0"/>
              <a:t>Not necessary to build entire industries</a:t>
            </a:r>
          </a:p>
          <a:p>
            <a:pPr lvl="1"/>
            <a:r>
              <a:rPr lang="en-US" dirty="0" smtClean="0"/>
              <a:t>Facilitated by Foreign Direct Investment (FDI)</a:t>
            </a:r>
          </a:p>
          <a:p>
            <a:r>
              <a:rPr lang="en-US" dirty="0" smtClean="0"/>
              <a:t>Implications</a:t>
            </a:r>
          </a:p>
          <a:p>
            <a:pPr lvl="1"/>
            <a:r>
              <a:rPr lang="en-US" dirty="0" smtClean="0"/>
              <a:t>Part of industries in one country</a:t>
            </a:r>
          </a:p>
          <a:p>
            <a:pPr lvl="1"/>
            <a:r>
              <a:rPr lang="en-US" dirty="0" smtClean="0"/>
              <a:t>Reliance on FDI to industrialize</a:t>
            </a:r>
          </a:p>
          <a:p>
            <a:pPr lvl="1"/>
            <a:r>
              <a:rPr lang="en-US" dirty="0" smtClean="0"/>
              <a:t>How deep is technological development?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9161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Can countries skip manufacturing?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Move into services</a:t>
            </a:r>
          </a:p>
          <a:p>
            <a:pPr lvl="1"/>
            <a:r>
              <a:rPr lang="en-US" dirty="0" smtClean="0"/>
              <a:t>without developing a large manufacturing sector</a:t>
            </a:r>
          </a:p>
          <a:p>
            <a:r>
              <a:rPr lang="en-US" dirty="0" smtClean="0"/>
              <a:t>Outsourcing</a:t>
            </a:r>
          </a:p>
          <a:p>
            <a:pPr lvl="1"/>
            <a:r>
              <a:rPr lang="en-US" dirty="0" smtClean="0"/>
              <a:t>BPO: business process outsourcing</a:t>
            </a:r>
          </a:p>
          <a:p>
            <a:pPr lvl="1"/>
            <a:r>
              <a:rPr lang="en-US" dirty="0" smtClean="0"/>
              <a:t>KPO: knowledge process outsourcing</a:t>
            </a:r>
          </a:p>
          <a:p>
            <a:r>
              <a:rPr lang="en-US" dirty="0" smtClean="0"/>
              <a:t>High end vs. low end</a:t>
            </a:r>
          </a:p>
          <a:p>
            <a:pPr lvl="1"/>
            <a:r>
              <a:rPr lang="en-US" dirty="0" smtClean="0"/>
              <a:t>Call centers vs. computer-aid design, engineering</a:t>
            </a:r>
          </a:p>
          <a:p>
            <a:r>
              <a:rPr lang="en-US" dirty="0" smtClean="0"/>
              <a:t>India, Philippines</a:t>
            </a:r>
          </a:p>
          <a:p>
            <a:pPr lvl="1"/>
            <a:r>
              <a:rPr lang="en-US" dirty="0" smtClean="0"/>
              <a:t>Colonial legacy of English-language skills</a:t>
            </a:r>
          </a:p>
          <a:p>
            <a:pPr lvl="1"/>
            <a:r>
              <a:rPr lang="en-US" dirty="0" smtClean="0"/>
              <a:t>Manufacturing as share of GDP </a:t>
            </a:r>
          </a:p>
          <a:p>
            <a:pPr lvl="2"/>
            <a:r>
              <a:rPr lang="en-US" dirty="0" smtClean="0"/>
              <a:t>India 			16%</a:t>
            </a:r>
          </a:p>
          <a:p>
            <a:pPr lvl="2"/>
            <a:r>
              <a:rPr lang="en-US" dirty="0" smtClean="0"/>
              <a:t>Philippines 	 	21%</a:t>
            </a:r>
          </a:p>
          <a:p>
            <a:pPr lvl="2"/>
            <a:r>
              <a:rPr lang="en-US" dirty="0"/>
              <a:t>T</a:t>
            </a:r>
            <a:r>
              <a:rPr lang="en-US" dirty="0" smtClean="0"/>
              <a:t>hailand 	 	28%</a:t>
            </a:r>
          </a:p>
          <a:p>
            <a:r>
              <a:rPr lang="en-US" dirty="0" smtClean="0"/>
              <a:t>Thailand: tourism, medical services, culture</a:t>
            </a:r>
          </a:p>
          <a:p>
            <a:r>
              <a:rPr lang="en-US" dirty="0" smtClean="0"/>
              <a:t>Pacific islands: fish and foreigners</a:t>
            </a:r>
          </a:p>
          <a:p>
            <a:r>
              <a:rPr lang="en-US" dirty="0" smtClean="0"/>
              <a:t>Hong Kong: fully de-industrialized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32343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Present and Future </a:t>
            </a:r>
            <a:r>
              <a:rPr lang="en-US" dirty="0"/>
              <a:t/>
            </a:r>
            <a:br>
              <a:rPr lang="en-US" dirty="0"/>
            </a:br>
            <a:r>
              <a:rPr lang="en-US" sz="2700" dirty="0" smtClean="0"/>
              <a:t>Nature of industry is changing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1. Enhanced use of machines </a:t>
            </a:r>
            <a:r>
              <a:rPr lang="en-US" dirty="0" smtClean="0"/>
              <a:t>(computers and robots)</a:t>
            </a:r>
          </a:p>
          <a:p>
            <a:pPr lvl="1"/>
            <a:r>
              <a:rPr lang="en-US" dirty="0"/>
              <a:t>M</a:t>
            </a:r>
            <a:r>
              <a:rPr lang="en-US" dirty="0" smtClean="0"/>
              <a:t>echanization, automation, </a:t>
            </a:r>
            <a:r>
              <a:rPr lang="en-US" dirty="0" err="1" smtClean="0"/>
              <a:t>robotization</a:t>
            </a:r>
            <a:endParaRPr lang="en-US" dirty="0" smtClean="0"/>
          </a:p>
          <a:p>
            <a:pPr lvl="1"/>
            <a:r>
              <a:rPr lang="en-US" dirty="0" smtClean="0"/>
              <a:t>Use of electronics to make things</a:t>
            </a:r>
          </a:p>
          <a:p>
            <a:pPr lvl="1"/>
            <a:r>
              <a:rPr lang="en-US" dirty="0" smtClean="0"/>
              <a:t>Computer numeric control (CNC) machine tools</a:t>
            </a:r>
          </a:p>
          <a:p>
            <a:pPr lvl="1"/>
            <a:r>
              <a:rPr lang="en-US" dirty="0" smtClean="0"/>
              <a:t>Computer aided design and manufacturing (CAD/CAM)</a:t>
            </a:r>
          </a:p>
          <a:p>
            <a:pPr marL="0" indent="0">
              <a:buNone/>
            </a:pPr>
            <a:r>
              <a:rPr lang="en-US" b="1" dirty="0"/>
              <a:t>2. </a:t>
            </a:r>
            <a:r>
              <a:rPr lang="en-US" b="1" dirty="0" smtClean="0"/>
              <a:t>Interconnectivity </a:t>
            </a:r>
            <a:r>
              <a:rPr lang="en-US" dirty="0" smtClean="0"/>
              <a:t>(internet, phones)</a:t>
            </a:r>
            <a:endParaRPr lang="en-US" dirty="0"/>
          </a:p>
          <a:p>
            <a:pPr lvl="1"/>
            <a:r>
              <a:rPr lang="en-US" dirty="0" smtClean="0"/>
              <a:t>HQ to factory, factory to factory, suppliers to factory, factory/seller to customers</a:t>
            </a:r>
          </a:p>
          <a:p>
            <a:pPr lvl="1"/>
            <a:r>
              <a:rPr lang="en-US" dirty="0" smtClean="0"/>
              <a:t>Customizing </a:t>
            </a:r>
            <a:r>
              <a:rPr lang="en-US" dirty="0"/>
              <a:t>for customers</a:t>
            </a:r>
          </a:p>
          <a:p>
            <a:pPr lvl="1"/>
            <a:r>
              <a:rPr lang="en-US" dirty="0"/>
              <a:t>Smaller </a:t>
            </a:r>
            <a:r>
              <a:rPr lang="en-US" dirty="0" smtClean="0"/>
              <a:t>batches, less retooling, quicker delivery</a:t>
            </a:r>
          </a:p>
          <a:p>
            <a:pPr marL="0" indent="0">
              <a:buNone/>
            </a:pPr>
            <a:r>
              <a:rPr lang="en-US" b="1" dirty="0"/>
              <a:t>3. Environment and climate change</a:t>
            </a:r>
          </a:p>
          <a:p>
            <a:pPr lvl="1"/>
            <a:r>
              <a:rPr lang="en-US" dirty="0"/>
              <a:t>Producing without polluting</a:t>
            </a:r>
          </a:p>
          <a:p>
            <a:pPr lvl="1"/>
            <a:r>
              <a:rPr lang="en-US" dirty="0"/>
              <a:t>Waste reduction and reuse</a:t>
            </a:r>
          </a:p>
          <a:p>
            <a:pPr lvl="1"/>
            <a:r>
              <a:rPr lang="en-US" dirty="0"/>
              <a:t>Organize products – customer demand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3599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</a:t>
            </a:r>
            <a:r>
              <a:rPr lang="en-US" dirty="0"/>
              <a:t>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What new things have occurred in industry in the last 5-10 years?</a:t>
            </a:r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What future innovations or trends will affect industry?</a:t>
            </a:r>
          </a:p>
          <a:p>
            <a:pPr lvl="3"/>
            <a:r>
              <a:rPr lang="en-US" dirty="0" smtClean="0"/>
              <a:t>What is produced</a:t>
            </a:r>
          </a:p>
          <a:p>
            <a:pPr lvl="3"/>
            <a:r>
              <a:rPr lang="en-US" dirty="0" smtClean="0"/>
              <a:t>How it is produced</a:t>
            </a:r>
          </a:p>
        </p:txBody>
      </p:sp>
    </p:spTree>
    <p:extLst>
      <p:ext uri="{BB962C8B-B14F-4D97-AF65-F5344CB8AC3E}">
        <p14:creationId xmlns:p14="http://schemas.microsoft.com/office/powerpoint/2010/main" val="35624545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 1</a:t>
            </a:r>
            <a:r>
              <a:rPr lang="en-US" baseline="30000" dirty="0" smtClean="0"/>
              <a:t>st</a:t>
            </a:r>
            <a:r>
              <a:rPr lang="en-US" dirty="0" smtClean="0"/>
              <a:t> slide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Moodle code:		</a:t>
            </a:r>
            <a:r>
              <a:rPr lang="en-US" dirty="0" smtClean="0"/>
              <a:t>4459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One reading for this Thursday</a:t>
            </a:r>
          </a:p>
          <a:p>
            <a:pPr lvl="1"/>
            <a:r>
              <a:rPr lang="en-US" dirty="0" smtClean="0"/>
              <a:t>Bring it to </a:t>
            </a:r>
            <a:r>
              <a:rPr lang="en-US" dirty="0" smtClean="0"/>
              <a:t>class (paper, tablet, etc.)</a:t>
            </a:r>
            <a:endParaRPr lang="en-US" dirty="0" smtClean="0"/>
          </a:p>
          <a:p>
            <a:pPr lvl="1"/>
            <a:r>
              <a:rPr lang="en-US" dirty="0" smtClean="0"/>
              <a:t>About cows in New Zealand</a:t>
            </a:r>
          </a:p>
          <a:p>
            <a:pPr marL="914400" lvl="2" indent="0">
              <a:buNone/>
            </a:pPr>
            <a:endParaRPr lang="en-US" dirty="0" smtClean="0"/>
          </a:p>
          <a:p>
            <a:pPr lvl="2"/>
            <a:endParaRPr lang="en-US" dirty="0"/>
          </a:p>
          <a:p>
            <a:r>
              <a:rPr lang="en-US" dirty="0" smtClean="0"/>
              <a:t>We will also discuss course outline</a:t>
            </a:r>
          </a:p>
          <a:p>
            <a:pPr lvl="1"/>
            <a:r>
              <a:rPr lang="en-US" dirty="0" smtClean="0"/>
              <a:t>You may wish to bring a copy of the outline to </a:t>
            </a:r>
            <a:r>
              <a:rPr lang="en-US" dirty="0" smtClean="0"/>
              <a:t>class</a:t>
            </a:r>
          </a:p>
          <a:p>
            <a:pPr lvl="1"/>
            <a:r>
              <a:rPr lang="en-US" dirty="0" smtClean="0"/>
              <a:t>Paper or e-version</a:t>
            </a:r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pPr marL="9144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89125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That’s all for today</a:t>
            </a:r>
            <a:r>
              <a:rPr lang="is-IS" dirty="0" smtClean="0"/>
              <a:t>…</a:t>
            </a:r>
            <a:endParaRPr lang="en-US" dirty="0" smtClean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4800" dirty="0" smtClean="0"/>
              <a:t>Thank you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591541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4395</TotalTime>
  <Words>1060</Words>
  <Application>Microsoft Macintosh PowerPoint</Application>
  <PresentationFormat>On-screen Show (4:3)</PresentationFormat>
  <Paragraphs>221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Lecture 1  Introduction to Key Themes </vt:lpstr>
      <vt:lpstr>Welcome</vt:lpstr>
      <vt:lpstr>What does lecture involve?</vt:lpstr>
      <vt:lpstr>Introductory lecture</vt:lpstr>
      <vt:lpstr>Title of the course:  Two aspects</vt:lpstr>
      <vt:lpstr>Why is industry important? </vt:lpstr>
      <vt:lpstr>‘Industry’ in industrialization</vt:lpstr>
      <vt:lpstr>Governments want to know</vt:lpstr>
      <vt:lpstr>Why public policy?</vt:lpstr>
      <vt:lpstr>On-going debate</vt:lpstr>
      <vt:lpstr>Take 5</vt:lpstr>
      <vt:lpstr>How does industry ‘move’? 1. Up the value chain</vt:lpstr>
      <vt:lpstr>How does industry move? 2. Geography of industrialization</vt:lpstr>
      <vt:lpstr>How does industry move?  3. Fragmentation of production</vt:lpstr>
      <vt:lpstr>Can countries skip manufacturing?</vt:lpstr>
      <vt:lpstr>Present and Future  Nature of industry is changing</vt:lpstr>
      <vt:lpstr>Take 5</vt:lpstr>
      <vt:lpstr>Recap 1st slide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115</cp:revision>
  <dcterms:created xsi:type="dcterms:W3CDTF">2016-07-28T03:22:09Z</dcterms:created>
  <dcterms:modified xsi:type="dcterms:W3CDTF">2019-01-09T10:53:13Z</dcterms:modified>
</cp:coreProperties>
</file>